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259" r:id="rId3"/>
    <p:sldId id="260" r:id="rId4"/>
    <p:sldId id="292" r:id="rId5"/>
    <p:sldId id="293" r:id="rId6"/>
    <p:sldId id="301" r:id="rId7"/>
    <p:sldId id="302" r:id="rId8"/>
    <p:sldId id="261" r:id="rId9"/>
    <p:sldId id="262" r:id="rId10"/>
    <p:sldId id="263" r:id="rId11"/>
    <p:sldId id="265" r:id="rId12"/>
    <p:sldId id="264" r:id="rId13"/>
    <p:sldId id="268" r:id="rId14"/>
    <p:sldId id="270" r:id="rId15"/>
    <p:sldId id="269" r:id="rId16"/>
    <p:sldId id="271" r:id="rId17"/>
    <p:sldId id="273" r:id="rId18"/>
    <p:sldId id="275" r:id="rId19"/>
    <p:sldId id="276" r:id="rId20"/>
    <p:sldId id="278" r:id="rId21"/>
    <p:sldId id="279" r:id="rId22"/>
    <p:sldId id="286" r:id="rId23"/>
    <p:sldId id="281" r:id="rId24"/>
    <p:sldId id="284" r:id="rId25"/>
    <p:sldId id="285" r:id="rId26"/>
    <p:sldId id="289" r:id="rId27"/>
    <p:sldId id="287" r:id="rId28"/>
    <p:sldId id="288" r:id="rId29"/>
    <p:sldId id="291" r:id="rId30"/>
    <p:sldId id="295" r:id="rId31"/>
    <p:sldId id="296" r:id="rId32"/>
    <p:sldId id="297" r:id="rId33"/>
    <p:sldId id="299" r:id="rId34"/>
    <p:sldId id="300" r:id="rId35"/>
    <p:sldId id="29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34A"/>
    <a:srgbClr val="B5E61D"/>
    <a:srgbClr val="65B68C"/>
    <a:srgbClr val="FF6600"/>
    <a:srgbClr val="97CBD5"/>
    <a:srgbClr val="FFAEC9"/>
    <a:srgbClr val="2B616C"/>
    <a:srgbClr val="3A5A7D"/>
    <a:srgbClr val="E4E172"/>
    <a:srgbClr val="E5E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94"/>
  </p:normalViewPr>
  <p:slideViewPr>
    <p:cSldViewPr snapToGrid="0" snapToObjects="1">
      <p:cViewPr>
        <p:scale>
          <a:sx n="69" d="100"/>
          <a:sy n="69" d="100"/>
        </p:scale>
        <p:origin x="634" y="6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terial/wedge_tracks.html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gif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1.05423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30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hyperlink" Target="https://www.scientificamerican.com/article/tiny-bubbles-of-primordial-soup-recreate-early-universe/#:~:text=Investigating%20droplets%20of%20quark%2Dgluon,much%20as%20we%20possibly%20can.%E2%80%9D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0" i="0" dirty="0">
                <a:effectLst/>
                <a:latin typeface="Arial" panose="020B0604020202020204" pitchFamily="34" charset="0"/>
              </a:rPr>
              <a:t>Fast 2D Bicephalous Convolutional Autoencoder for Compressing 3D Time Projection Chamber Data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Nov. 28, 2023 AI4EIC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By Yi Huang, </a:t>
            </a:r>
            <a:r>
              <a:rPr lang="en-US" sz="2000" dirty="0" err="1"/>
              <a:t>Yihui</a:t>
            </a:r>
            <a:r>
              <a:rPr lang="en-US" sz="2000" dirty="0"/>
              <a:t> Ren, </a:t>
            </a:r>
            <a:r>
              <a:rPr lang="en-US" sz="2000" dirty="0" err="1"/>
              <a:t>Shinjae</a:t>
            </a:r>
            <a:r>
              <a:rPr lang="en-US" sz="2000" dirty="0"/>
              <a:t> Yoo, Jin Huang</a:t>
            </a:r>
          </a:p>
          <a:p>
            <a:r>
              <a:rPr lang="en-US" sz="2000" dirty="0"/>
              <a:t>Speaker: Yi Huang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logistic value&#10;&#10;Description automatically generated">
            <a:extLst>
              <a:ext uri="{FF2B5EF4-FFF2-40B4-BE49-F238E27FC236}">
                <a16:creationId xmlns:a16="http://schemas.microsoft.com/office/drawing/2014/main" id="{BE98E49B-666D-A886-A0DE-9B2C07B2E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895" y="1305983"/>
            <a:ext cx="6389629" cy="48057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74B74-ACED-3CEB-3BF8-191F3AEE2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CF1E845-CC15-6920-D0A5-2083FF94C0AE}"/>
              </a:ext>
            </a:extLst>
          </p:cNvPr>
          <p:cNvGrpSpPr/>
          <p:nvPr/>
        </p:nvGrpSpPr>
        <p:grpSpPr>
          <a:xfrm>
            <a:off x="423406" y="1854735"/>
            <a:ext cx="3766929" cy="3308282"/>
            <a:chOff x="423406" y="1854735"/>
            <a:chExt cx="3766929" cy="3308282"/>
          </a:xfrm>
        </p:grpSpPr>
        <p:pic>
          <p:nvPicPr>
            <p:cNvPr id="4" name="Picture 3" descr="A diagram of a graph&#10;&#10;Description automatically generated">
              <a:hlinkClick r:id="rId3" action="ppaction://hlinkfile"/>
              <a:extLst>
                <a:ext uri="{FF2B5EF4-FFF2-40B4-BE49-F238E27FC236}">
                  <a16:creationId xmlns:a16="http://schemas.microsoft.com/office/drawing/2014/main" id="{901E0947-A1FE-AF23-D30D-FE873F4B0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967" t="13157" r="35190" b="10375"/>
            <a:stretch/>
          </p:blipFill>
          <p:spPr>
            <a:xfrm>
              <a:off x="423406" y="1854735"/>
              <a:ext cx="3766929" cy="330828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1BC2F5-4EFF-D78F-609A-1A1AEFDF5790}"/>
                </a:ext>
              </a:extLst>
            </p:cNvPr>
            <p:cNvSpPr txBox="1"/>
            <p:nvPr/>
          </p:nvSpPr>
          <p:spPr>
            <a:xfrm>
              <a:off x="2811062" y="4644910"/>
              <a:ext cx="10535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CTRL click for interactive plot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3C15E54-AA5A-72DE-C680-16CEDCB5B217}"/>
              </a:ext>
            </a:extLst>
          </p:cNvPr>
          <p:cNvGrpSpPr/>
          <p:nvPr/>
        </p:nvGrpSpPr>
        <p:grpSpPr>
          <a:xfrm>
            <a:off x="6096000" y="1000829"/>
            <a:ext cx="2061882" cy="2708015"/>
            <a:chOff x="1456129" y="3561149"/>
            <a:chExt cx="2061882" cy="2708015"/>
          </a:xfrm>
        </p:grpSpPr>
        <p:pic>
          <p:nvPicPr>
            <p:cNvPr id="11" name="Picture 10" descr="A yellow face with tears&#10;&#10;Description automatically generated">
              <a:extLst>
                <a:ext uri="{FF2B5EF4-FFF2-40B4-BE49-F238E27FC236}">
                  <a16:creationId xmlns:a16="http://schemas.microsoft.com/office/drawing/2014/main" id="{23FA1221-78AD-E684-D4EE-1632CB4C7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6522" y="4554664"/>
              <a:ext cx="1714500" cy="1714500"/>
            </a:xfrm>
            <a:prstGeom prst="rect">
              <a:avLst/>
            </a:prstGeom>
          </p:spPr>
        </p:pic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C3929E2B-71E5-60E8-D5B0-8BB5E09D37B4}"/>
                </a:ext>
              </a:extLst>
            </p:cNvPr>
            <p:cNvSpPr/>
            <p:nvPr/>
          </p:nvSpPr>
          <p:spPr>
            <a:xfrm>
              <a:off x="1456129" y="3561149"/>
              <a:ext cx="2061882" cy="1317812"/>
            </a:xfrm>
            <a:prstGeom prst="cloud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0" dirty="0">
                  <a:solidFill>
                    <a:srgbClr val="E5ECF6"/>
                  </a:solidFill>
                  <a:effectLst/>
                  <a:latin typeface="Google Sans"/>
                </a:rPr>
                <a:t>Acrophobia neural network</a:t>
              </a:r>
              <a:endParaRPr lang="en-US" dirty="0">
                <a:solidFill>
                  <a:srgbClr val="E5ECF6"/>
                </a:solidFill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2CE7794-2D34-5C55-6251-7141515338FD}"/>
              </a:ext>
            </a:extLst>
          </p:cNvPr>
          <p:cNvSpPr/>
          <p:nvPr/>
        </p:nvSpPr>
        <p:spPr>
          <a:xfrm>
            <a:off x="9812005" y="103892"/>
            <a:ext cx="12971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Data</a:t>
            </a:r>
            <a:endParaRPr lang="en-U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296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24160A-30F3-84DB-EE6A-495E5383F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5266" y="6357667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F7DB8D-62DD-73E8-FC77-E0F6E70EFCB3}"/>
              </a:ext>
            </a:extLst>
          </p:cNvPr>
          <p:cNvGrpSpPr/>
          <p:nvPr/>
        </p:nvGrpSpPr>
        <p:grpSpPr>
          <a:xfrm>
            <a:off x="831612" y="139092"/>
            <a:ext cx="4904868" cy="6401137"/>
            <a:chOff x="831612" y="-10814"/>
            <a:chExt cx="4904868" cy="6401137"/>
          </a:xfrm>
          <a:gradFill>
            <a:gsLst>
              <a:gs pos="0">
                <a:schemeClr val="bg1">
                  <a:alpha val="0"/>
                </a:schemeClr>
              </a:gs>
              <a:gs pos="69000">
                <a:srgbClr val="FFFFFF">
                  <a:alpha val="25000"/>
                </a:srgbClr>
              </a:gs>
              <a:gs pos="89000">
                <a:schemeClr val="bg1"/>
              </a:gs>
            </a:gsLst>
            <a:lin ang="5400000" scaled="1"/>
          </a:gra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9B7FF31-3D4F-C850-C2BD-FBD4EB9E5704}"/>
                </a:ext>
              </a:extLst>
            </p:cNvPr>
            <p:cNvGrpSpPr/>
            <p:nvPr/>
          </p:nvGrpSpPr>
          <p:grpSpPr>
            <a:xfrm>
              <a:off x="831612" y="-10814"/>
              <a:ext cx="4904868" cy="6401137"/>
              <a:chOff x="4360100" y="184961"/>
              <a:chExt cx="4904868" cy="6401137"/>
            </a:xfrm>
            <a:grpFill/>
          </p:grpSpPr>
          <p:pic>
            <p:nvPicPr>
              <p:cNvPr id="7" name="Picture 6" descr="A close up of a document&#10;&#10;Description automatically generated">
                <a:extLst>
                  <a:ext uri="{FF2B5EF4-FFF2-40B4-BE49-F238E27FC236}">
                    <a16:creationId xmlns:a16="http://schemas.microsoft.com/office/drawing/2014/main" id="{C1F3A282-01C5-5A5F-69D0-11D23FB128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60100" y="271902"/>
                <a:ext cx="4904868" cy="6314196"/>
              </a:xfrm>
              <a:prstGeom prst="rect">
                <a:avLst/>
              </a:prstGeom>
              <a:grpFill/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D4CDA1D-BDAD-5851-6C21-B5B2D32D2312}"/>
                  </a:ext>
                </a:extLst>
              </p:cNvPr>
              <p:cNvSpPr/>
              <p:nvPr/>
            </p:nvSpPr>
            <p:spPr>
              <a:xfrm>
                <a:off x="4360100" y="184961"/>
                <a:ext cx="4904868" cy="63141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584D40-E4B5-0D09-6D7B-4A1E2A72B9B5}"/>
                </a:ext>
              </a:extLst>
            </p:cNvPr>
            <p:cNvSpPr txBox="1"/>
            <p:nvPr/>
          </p:nvSpPr>
          <p:spPr>
            <a:xfrm>
              <a:off x="965345" y="5809431"/>
              <a:ext cx="2677886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hlinkClick r:id="rId3"/>
                </a:rPr>
                <a:t>https://arxiv.org/pdf/2111.05423.pdf</a:t>
              </a:r>
              <a:endParaRPr lang="en-US" sz="1000" dirty="0"/>
            </a:p>
          </p:txBody>
        </p:sp>
      </p:grpSp>
      <p:pic>
        <p:nvPicPr>
          <p:cNvPr id="18" name="Picture 17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B4DAD968-C41A-89A9-9C59-809D04A16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964" y="1530883"/>
            <a:ext cx="7634545" cy="47833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40B87A-D7DB-093D-8C2B-EEF969E0BD82}"/>
              </a:ext>
            </a:extLst>
          </p:cNvPr>
          <p:cNvSpPr/>
          <p:nvPr/>
        </p:nvSpPr>
        <p:spPr>
          <a:xfrm>
            <a:off x="9627660" y="103892"/>
            <a:ext cx="16658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1130068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74B74-ACED-3CEB-3BF8-191F3AEE2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10" name="Picture 9" descr="A purple background with green and yellow confetti&#10;&#10;Description automatically generated">
            <a:extLst>
              <a:ext uri="{FF2B5EF4-FFF2-40B4-BE49-F238E27FC236}">
                <a16:creationId xmlns:a16="http://schemas.microsoft.com/office/drawing/2014/main" id="{C9BA0413-2A6B-A910-3E6C-E90185802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78" y="2696865"/>
            <a:ext cx="2514600" cy="1962143"/>
          </a:xfrm>
          <a:prstGeom prst="rect">
            <a:avLst/>
          </a:prstGeom>
        </p:spPr>
      </p:pic>
      <p:pic>
        <p:nvPicPr>
          <p:cNvPr id="14" name="Picture 13" descr="A green screen with yellow spots&#10;&#10;Description automatically generated">
            <a:extLst>
              <a:ext uri="{FF2B5EF4-FFF2-40B4-BE49-F238E27FC236}">
                <a16:creationId xmlns:a16="http://schemas.microsoft.com/office/drawing/2014/main" id="{69338201-E28F-774B-23F3-ED73132FB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061" y="4252110"/>
            <a:ext cx="2514600" cy="1962144"/>
          </a:xfrm>
          <a:prstGeom prst="rect">
            <a:avLst/>
          </a:prstGeom>
        </p:spPr>
      </p:pic>
      <p:pic>
        <p:nvPicPr>
          <p:cNvPr id="16" name="Picture 15" descr="A purple background with black dots&#10;&#10;Description automatically generated">
            <a:extLst>
              <a:ext uri="{FF2B5EF4-FFF2-40B4-BE49-F238E27FC236}">
                <a16:creationId xmlns:a16="http://schemas.microsoft.com/office/drawing/2014/main" id="{A3041D71-5A5E-3C75-CF3B-C23F3E279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4061" y="1219661"/>
            <a:ext cx="2514600" cy="196214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FF4B8F7-9208-F034-690A-4AE65C80E660}"/>
              </a:ext>
            </a:extLst>
          </p:cNvPr>
          <p:cNvGrpSpPr/>
          <p:nvPr/>
        </p:nvGrpSpPr>
        <p:grpSpPr>
          <a:xfrm>
            <a:off x="2930278" y="784439"/>
            <a:ext cx="6250497" cy="5638798"/>
            <a:chOff x="2930278" y="438539"/>
            <a:chExt cx="6250497" cy="5638798"/>
          </a:xfrm>
        </p:grpSpPr>
        <p:pic>
          <p:nvPicPr>
            <p:cNvPr id="12" name="Picture 11" descr="A diagram of a computer code&#10;&#10;Description automatically generated">
              <a:extLst>
                <a:ext uri="{FF2B5EF4-FFF2-40B4-BE49-F238E27FC236}">
                  <a16:creationId xmlns:a16="http://schemas.microsoft.com/office/drawing/2014/main" id="{FC486915-1B7D-A7F9-3F88-581C2A065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3564" y="438539"/>
              <a:ext cx="6087211" cy="5638798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FBF3F8F-C540-3991-2C5B-6437264B0E47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2930278" y="3677936"/>
              <a:ext cx="326106" cy="1"/>
            </a:xfrm>
            <a:prstGeom prst="straightConnector1">
              <a:avLst/>
            </a:prstGeom>
            <a:ln w="38100">
              <a:solidFill>
                <a:srgbClr val="3A5A7D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E6D9DF8-3168-4662-9ADE-F6A0A40D1103}"/>
              </a:ext>
            </a:extLst>
          </p:cNvPr>
          <p:cNvCxnSpPr>
            <a:cxnSpLocks/>
          </p:cNvCxnSpPr>
          <p:nvPr/>
        </p:nvCxnSpPr>
        <p:spPr>
          <a:xfrm>
            <a:off x="8826677" y="2200733"/>
            <a:ext cx="517384" cy="0"/>
          </a:xfrm>
          <a:prstGeom prst="straightConnector1">
            <a:avLst/>
          </a:prstGeom>
          <a:ln w="38100">
            <a:solidFill>
              <a:srgbClr val="3A5A7D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5F8FAD0-2E44-87A0-2EE9-DE662B18F84D}"/>
              </a:ext>
            </a:extLst>
          </p:cNvPr>
          <p:cNvCxnSpPr>
            <a:cxnSpLocks/>
          </p:cNvCxnSpPr>
          <p:nvPr/>
        </p:nvCxnSpPr>
        <p:spPr>
          <a:xfrm>
            <a:off x="8826677" y="5227970"/>
            <a:ext cx="517384" cy="5212"/>
          </a:xfrm>
          <a:prstGeom prst="straightConnector1">
            <a:avLst/>
          </a:prstGeom>
          <a:ln w="38100">
            <a:solidFill>
              <a:srgbClr val="3A5A7D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03A760F-C728-5945-2A0E-392FBB8C7B04}"/>
              </a:ext>
            </a:extLst>
          </p:cNvPr>
          <p:cNvSpPr txBox="1"/>
          <p:nvPr/>
        </p:nvSpPr>
        <p:spPr>
          <a:xfrm>
            <a:off x="415678" y="2383866"/>
            <a:ext cx="713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input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F3B83F-AF66-0965-137E-E0179C78629A}"/>
              </a:ext>
            </a:extLst>
          </p:cNvPr>
          <p:cNvSpPr txBox="1"/>
          <p:nvPr/>
        </p:nvSpPr>
        <p:spPr>
          <a:xfrm>
            <a:off x="9344060" y="911884"/>
            <a:ext cx="2403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Segmentation output (mask)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A39029-FBF0-0FFF-9388-9E0A7FF84ACF}"/>
              </a:ext>
            </a:extLst>
          </p:cNvPr>
          <p:cNvSpPr txBox="1"/>
          <p:nvPr/>
        </p:nvSpPr>
        <p:spPr>
          <a:xfrm>
            <a:off x="9344060" y="3944333"/>
            <a:ext cx="2403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Regression output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E43268E-7545-5A46-DF2B-433CA5558DBC}"/>
              </a:ext>
            </a:extLst>
          </p:cNvPr>
          <p:cNvGrpSpPr/>
          <p:nvPr/>
        </p:nvGrpSpPr>
        <p:grpSpPr>
          <a:xfrm>
            <a:off x="4800518" y="4320741"/>
            <a:ext cx="1676566" cy="2360979"/>
            <a:chOff x="4800518" y="3974841"/>
            <a:chExt cx="1676566" cy="236097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C7E7B86-B9B6-66F9-D0EF-7FEF8548460C}"/>
                </a:ext>
              </a:extLst>
            </p:cNvPr>
            <p:cNvGrpSpPr/>
            <p:nvPr/>
          </p:nvGrpSpPr>
          <p:grpSpPr>
            <a:xfrm>
              <a:off x="4800518" y="4734966"/>
              <a:ext cx="1676566" cy="1600854"/>
              <a:chOff x="4800518" y="4734966"/>
              <a:chExt cx="1676566" cy="1600854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6223CD4D-0ED6-C6CF-0E49-2967232B25E5}"/>
                  </a:ext>
                </a:extLst>
              </p:cNvPr>
              <p:cNvGrpSpPr/>
              <p:nvPr/>
            </p:nvGrpSpPr>
            <p:grpSpPr>
              <a:xfrm>
                <a:off x="4800518" y="4734966"/>
                <a:ext cx="1511559" cy="1324819"/>
                <a:chOff x="3774233" y="4590010"/>
                <a:chExt cx="1511559" cy="1324819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1179BFDD-BC10-A270-D5E8-5CF12CA34A71}"/>
                    </a:ext>
                  </a:extLst>
                </p:cNvPr>
                <p:cNvGrpSpPr/>
                <p:nvPr/>
              </p:nvGrpSpPr>
              <p:grpSpPr>
                <a:xfrm>
                  <a:off x="4371392" y="4590010"/>
                  <a:ext cx="914400" cy="1097280"/>
                  <a:chOff x="3760237" y="4825234"/>
                  <a:chExt cx="1222310" cy="1466707"/>
                </a:xfrm>
              </p:grpSpPr>
              <p:sp>
                <p:nvSpPr>
                  <p:cNvPr id="28" name="Flowchart: Magnetic Disk 27">
                    <a:extLst>
                      <a:ext uri="{FF2B5EF4-FFF2-40B4-BE49-F238E27FC236}">
                        <a16:creationId xmlns:a16="http://schemas.microsoft.com/office/drawing/2014/main" id="{D563BDEE-C847-B96B-993A-FB8F1243A93F}"/>
                      </a:ext>
                    </a:extLst>
                  </p:cNvPr>
                  <p:cNvSpPr/>
                  <p:nvPr/>
                </p:nvSpPr>
                <p:spPr>
                  <a:xfrm>
                    <a:off x="3760237" y="5862733"/>
                    <a:ext cx="1222310" cy="429208"/>
                  </a:xfrm>
                  <a:prstGeom prst="flowChartMagneticDisk">
                    <a:avLst/>
                  </a:prstGeom>
                  <a:solidFill>
                    <a:schemeClr val="accent2">
                      <a:lumMod val="60000"/>
                      <a:lumOff val="40000"/>
                      <a:alpha val="64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Flowchart: Magnetic Disk 28">
                    <a:extLst>
                      <a:ext uri="{FF2B5EF4-FFF2-40B4-BE49-F238E27FC236}">
                        <a16:creationId xmlns:a16="http://schemas.microsoft.com/office/drawing/2014/main" id="{058D4E86-AD12-BBD4-2815-98C52B904683}"/>
                      </a:ext>
                    </a:extLst>
                  </p:cNvPr>
                  <p:cNvSpPr/>
                  <p:nvPr/>
                </p:nvSpPr>
                <p:spPr>
                  <a:xfrm>
                    <a:off x="3760237" y="5516900"/>
                    <a:ext cx="1222310" cy="429208"/>
                  </a:xfrm>
                  <a:prstGeom prst="flowChartMagneticDisk">
                    <a:avLst/>
                  </a:prstGeom>
                  <a:solidFill>
                    <a:schemeClr val="accent2">
                      <a:lumMod val="60000"/>
                      <a:lumOff val="40000"/>
                      <a:alpha val="64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Flowchart: Magnetic Disk 29">
                    <a:extLst>
                      <a:ext uri="{FF2B5EF4-FFF2-40B4-BE49-F238E27FC236}">
                        <a16:creationId xmlns:a16="http://schemas.microsoft.com/office/drawing/2014/main" id="{20CDBE04-0C96-2F00-733D-819A68C988DB}"/>
                      </a:ext>
                    </a:extLst>
                  </p:cNvPr>
                  <p:cNvSpPr/>
                  <p:nvPr/>
                </p:nvSpPr>
                <p:spPr>
                  <a:xfrm>
                    <a:off x="3760237" y="5171067"/>
                    <a:ext cx="1222310" cy="429208"/>
                  </a:xfrm>
                  <a:prstGeom prst="flowChartMagneticDisk">
                    <a:avLst/>
                  </a:prstGeom>
                  <a:solidFill>
                    <a:schemeClr val="accent2">
                      <a:lumMod val="60000"/>
                      <a:lumOff val="40000"/>
                      <a:alpha val="64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Flowchart: Magnetic Disk 30">
                    <a:extLst>
                      <a:ext uri="{FF2B5EF4-FFF2-40B4-BE49-F238E27FC236}">
                        <a16:creationId xmlns:a16="http://schemas.microsoft.com/office/drawing/2014/main" id="{AB302FA0-E331-BA3F-3CC7-F6D34111DB54}"/>
                      </a:ext>
                    </a:extLst>
                  </p:cNvPr>
                  <p:cNvSpPr/>
                  <p:nvPr/>
                </p:nvSpPr>
                <p:spPr>
                  <a:xfrm>
                    <a:off x="3760237" y="4825234"/>
                    <a:ext cx="1222310" cy="429208"/>
                  </a:xfrm>
                  <a:prstGeom prst="flowChartMagneticDisk">
                    <a:avLst/>
                  </a:prstGeom>
                  <a:solidFill>
                    <a:schemeClr val="accent2">
                      <a:lumMod val="60000"/>
                      <a:lumOff val="40000"/>
                      <a:alpha val="64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2598D88F-A715-564F-E579-96F23BFD2555}"/>
                    </a:ext>
                  </a:extLst>
                </p:cNvPr>
                <p:cNvGrpSpPr/>
                <p:nvPr/>
              </p:nvGrpSpPr>
              <p:grpSpPr>
                <a:xfrm>
                  <a:off x="3774233" y="4817549"/>
                  <a:ext cx="914400" cy="1097280"/>
                  <a:chOff x="3760237" y="4825234"/>
                  <a:chExt cx="1222310" cy="1466707"/>
                </a:xfrm>
              </p:grpSpPr>
              <p:sp>
                <p:nvSpPr>
                  <p:cNvPr id="34" name="Flowchart: Magnetic Disk 33">
                    <a:extLst>
                      <a:ext uri="{FF2B5EF4-FFF2-40B4-BE49-F238E27FC236}">
                        <a16:creationId xmlns:a16="http://schemas.microsoft.com/office/drawing/2014/main" id="{1F6CBE05-494D-0239-2795-CFA093390AF4}"/>
                      </a:ext>
                    </a:extLst>
                  </p:cNvPr>
                  <p:cNvSpPr/>
                  <p:nvPr/>
                </p:nvSpPr>
                <p:spPr>
                  <a:xfrm>
                    <a:off x="3760237" y="5862733"/>
                    <a:ext cx="1222310" cy="429208"/>
                  </a:xfrm>
                  <a:prstGeom prst="flowChartMagneticDisk">
                    <a:avLst/>
                  </a:prstGeom>
                  <a:solidFill>
                    <a:schemeClr val="accent2">
                      <a:lumMod val="60000"/>
                      <a:lumOff val="40000"/>
                      <a:alpha val="64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Flowchart: Magnetic Disk 34">
                    <a:extLst>
                      <a:ext uri="{FF2B5EF4-FFF2-40B4-BE49-F238E27FC236}">
                        <a16:creationId xmlns:a16="http://schemas.microsoft.com/office/drawing/2014/main" id="{3406BC1E-B8D8-E2D8-0FCD-E116484D8CB5}"/>
                      </a:ext>
                    </a:extLst>
                  </p:cNvPr>
                  <p:cNvSpPr/>
                  <p:nvPr/>
                </p:nvSpPr>
                <p:spPr>
                  <a:xfrm>
                    <a:off x="3760237" y="5516900"/>
                    <a:ext cx="1222310" cy="429208"/>
                  </a:xfrm>
                  <a:prstGeom prst="flowChartMagneticDisk">
                    <a:avLst/>
                  </a:prstGeom>
                  <a:solidFill>
                    <a:schemeClr val="accent2">
                      <a:lumMod val="60000"/>
                      <a:lumOff val="40000"/>
                      <a:alpha val="64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Flowchart: Magnetic Disk 35">
                    <a:extLst>
                      <a:ext uri="{FF2B5EF4-FFF2-40B4-BE49-F238E27FC236}">
                        <a16:creationId xmlns:a16="http://schemas.microsoft.com/office/drawing/2014/main" id="{36229FF5-EDBE-989F-6237-7664BC381823}"/>
                      </a:ext>
                    </a:extLst>
                  </p:cNvPr>
                  <p:cNvSpPr/>
                  <p:nvPr/>
                </p:nvSpPr>
                <p:spPr>
                  <a:xfrm>
                    <a:off x="3760237" y="5171067"/>
                    <a:ext cx="1222310" cy="429208"/>
                  </a:xfrm>
                  <a:prstGeom prst="flowChartMagneticDisk">
                    <a:avLst/>
                  </a:prstGeom>
                  <a:solidFill>
                    <a:schemeClr val="accent2">
                      <a:lumMod val="60000"/>
                      <a:lumOff val="40000"/>
                      <a:alpha val="64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Flowchart: Magnetic Disk 36">
                    <a:extLst>
                      <a:ext uri="{FF2B5EF4-FFF2-40B4-BE49-F238E27FC236}">
                        <a16:creationId xmlns:a16="http://schemas.microsoft.com/office/drawing/2014/main" id="{25593095-CF0C-6D38-47B1-55435A8A620A}"/>
                      </a:ext>
                    </a:extLst>
                  </p:cNvPr>
                  <p:cNvSpPr/>
                  <p:nvPr/>
                </p:nvSpPr>
                <p:spPr>
                  <a:xfrm>
                    <a:off x="3760237" y="4825234"/>
                    <a:ext cx="1222310" cy="429208"/>
                  </a:xfrm>
                  <a:prstGeom prst="flowChartMagneticDisk">
                    <a:avLst/>
                  </a:prstGeom>
                  <a:solidFill>
                    <a:schemeClr val="accent2">
                      <a:lumMod val="60000"/>
                      <a:lumOff val="40000"/>
                      <a:alpha val="64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0A8696B-5E73-4D53-F6E9-CE343E5161E2}"/>
                  </a:ext>
                </a:extLst>
              </p:cNvPr>
              <p:cNvSpPr txBox="1"/>
              <p:nvPr/>
            </p:nvSpPr>
            <p:spPr>
              <a:xfrm>
                <a:off x="4813546" y="6028043"/>
                <a:ext cx="16635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</a:rPr>
                  <a:t>Permanent storage</a:t>
                </a:r>
              </a:p>
            </p:txBody>
          </p:sp>
        </p:grp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3C1BFFD-7CFA-329C-F210-84DCAA5752D6}"/>
                </a:ext>
              </a:extLst>
            </p:cNvPr>
            <p:cNvCxnSpPr>
              <a:endCxn id="31" idx="1"/>
            </p:cNvCxnSpPr>
            <p:nvPr/>
          </p:nvCxnSpPr>
          <p:spPr>
            <a:xfrm>
              <a:off x="5854877" y="3974841"/>
              <a:ext cx="0" cy="760125"/>
            </a:xfrm>
            <a:prstGeom prst="straightConnector1">
              <a:avLst/>
            </a:prstGeom>
            <a:ln w="38100">
              <a:solidFill>
                <a:srgbClr val="3A5A7D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1FE1D61-A108-1F26-A594-8B8D964FBD5F}"/>
              </a:ext>
            </a:extLst>
          </p:cNvPr>
          <p:cNvSpPr/>
          <p:nvPr/>
        </p:nvSpPr>
        <p:spPr>
          <a:xfrm>
            <a:off x="9627660" y="103892"/>
            <a:ext cx="16658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1458963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74B74-ACED-3CEB-3BF8-191F3AEE2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10" name="Picture 9" descr="A purple background with green and yellow confetti&#10;&#10;Description automatically generated">
            <a:extLst>
              <a:ext uri="{FF2B5EF4-FFF2-40B4-BE49-F238E27FC236}">
                <a16:creationId xmlns:a16="http://schemas.microsoft.com/office/drawing/2014/main" id="{C9BA0413-2A6B-A910-3E6C-E90185802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78" y="2534098"/>
            <a:ext cx="2514600" cy="1962143"/>
          </a:xfrm>
          <a:prstGeom prst="rect">
            <a:avLst/>
          </a:prstGeom>
        </p:spPr>
      </p:pic>
      <p:pic>
        <p:nvPicPr>
          <p:cNvPr id="14" name="Picture 13" descr="A green screen with yellow spots&#10;&#10;Description automatically generated">
            <a:extLst>
              <a:ext uri="{FF2B5EF4-FFF2-40B4-BE49-F238E27FC236}">
                <a16:creationId xmlns:a16="http://schemas.microsoft.com/office/drawing/2014/main" id="{69338201-E28F-774B-23F3-ED73132FB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061" y="4089343"/>
            <a:ext cx="2514600" cy="1962144"/>
          </a:xfrm>
          <a:prstGeom prst="rect">
            <a:avLst/>
          </a:prstGeom>
        </p:spPr>
      </p:pic>
      <p:pic>
        <p:nvPicPr>
          <p:cNvPr id="16" name="Picture 15" descr="A purple background with black dots&#10;&#10;Description automatically generated">
            <a:extLst>
              <a:ext uri="{FF2B5EF4-FFF2-40B4-BE49-F238E27FC236}">
                <a16:creationId xmlns:a16="http://schemas.microsoft.com/office/drawing/2014/main" id="{A3041D71-5A5E-3C75-CF3B-C23F3E279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4061" y="1056894"/>
            <a:ext cx="2514600" cy="196214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FF4B8F7-9208-F034-690A-4AE65C80E660}"/>
              </a:ext>
            </a:extLst>
          </p:cNvPr>
          <p:cNvGrpSpPr/>
          <p:nvPr/>
        </p:nvGrpSpPr>
        <p:grpSpPr>
          <a:xfrm>
            <a:off x="2930278" y="621672"/>
            <a:ext cx="6250497" cy="5638798"/>
            <a:chOff x="2930278" y="438539"/>
            <a:chExt cx="6250497" cy="5638798"/>
          </a:xfrm>
        </p:grpSpPr>
        <p:pic>
          <p:nvPicPr>
            <p:cNvPr id="12" name="Picture 11" descr="A diagram of a computer code&#10;&#10;Description automatically generated">
              <a:extLst>
                <a:ext uri="{FF2B5EF4-FFF2-40B4-BE49-F238E27FC236}">
                  <a16:creationId xmlns:a16="http://schemas.microsoft.com/office/drawing/2014/main" id="{FC486915-1B7D-A7F9-3F88-581C2A065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3564" y="438539"/>
              <a:ext cx="6087211" cy="5638798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FBF3F8F-C540-3991-2C5B-6437264B0E47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2930278" y="3515169"/>
              <a:ext cx="326106" cy="1"/>
            </a:xfrm>
            <a:prstGeom prst="straightConnector1">
              <a:avLst/>
            </a:prstGeom>
            <a:ln w="38100">
              <a:solidFill>
                <a:srgbClr val="3A5A7D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E6D9DF8-3168-4662-9ADE-F6A0A40D1103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8826677" y="2037966"/>
            <a:ext cx="517384" cy="0"/>
          </a:xfrm>
          <a:prstGeom prst="straightConnector1">
            <a:avLst/>
          </a:prstGeom>
          <a:ln w="38100">
            <a:solidFill>
              <a:srgbClr val="3A5A7D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5F8FAD0-2E44-87A0-2EE9-DE662B18F84D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8826677" y="5065203"/>
            <a:ext cx="517384" cy="5212"/>
          </a:xfrm>
          <a:prstGeom prst="straightConnector1">
            <a:avLst/>
          </a:prstGeom>
          <a:ln w="38100">
            <a:solidFill>
              <a:srgbClr val="3A5A7D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03A760F-C728-5945-2A0E-392FBB8C7B04}"/>
              </a:ext>
            </a:extLst>
          </p:cNvPr>
          <p:cNvSpPr txBox="1"/>
          <p:nvPr/>
        </p:nvSpPr>
        <p:spPr>
          <a:xfrm>
            <a:off x="415678" y="2221099"/>
            <a:ext cx="713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input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F3B83F-AF66-0965-137E-E0179C78629A}"/>
              </a:ext>
            </a:extLst>
          </p:cNvPr>
          <p:cNvSpPr txBox="1"/>
          <p:nvPr/>
        </p:nvSpPr>
        <p:spPr>
          <a:xfrm>
            <a:off x="9344060" y="749117"/>
            <a:ext cx="2403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Segmentation output (mask)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A39029-FBF0-0FFF-9388-9E0A7FF84ACF}"/>
              </a:ext>
            </a:extLst>
          </p:cNvPr>
          <p:cNvSpPr txBox="1"/>
          <p:nvPr/>
        </p:nvSpPr>
        <p:spPr>
          <a:xfrm>
            <a:off x="9344060" y="3781566"/>
            <a:ext cx="2403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Regression output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E43268E-7545-5A46-DF2B-433CA5558DBC}"/>
              </a:ext>
            </a:extLst>
          </p:cNvPr>
          <p:cNvGrpSpPr/>
          <p:nvPr/>
        </p:nvGrpSpPr>
        <p:grpSpPr>
          <a:xfrm>
            <a:off x="4800518" y="4157974"/>
            <a:ext cx="1676566" cy="2360979"/>
            <a:chOff x="4800518" y="3974841"/>
            <a:chExt cx="1676566" cy="236097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C7E7B86-B9B6-66F9-D0EF-7FEF8548460C}"/>
                </a:ext>
              </a:extLst>
            </p:cNvPr>
            <p:cNvGrpSpPr/>
            <p:nvPr/>
          </p:nvGrpSpPr>
          <p:grpSpPr>
            <a:xfrm>
              <a:off x="4800518" y="4734966"/>
              <a:ext cx="1676566" cy="1600854"/>
              <a:chOff x="4800518" y="4734966"/>
              <a:chExt cx="1676566" cy="1600854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6223CD4D-0ED6-C6CF-0E49-2967232B25E5}"/>
                  </a:ext>
                </a:extLst>
              </p:cNvPr>
              <p:cNvGrpSpPr/>
              <p:nvPr/>
            </p:nvGrpSpPr>
            <p:grpSpPr>
              <a:xfrm>
                <a:off x="4800518" y="4734966"/>
                <a:ext cx="1511559" cy="1324819"/>
                <a:chOff x="3774233" y="4590010"/>
                <a:chExt cx="1511559" cy="1324819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1179BFDD-BC10-A270-D5E8-5CF12CA34A71}"/>
                    </a:ext>
                  </a:extLst>
                </p:cNvPr>
                <p:cNvGrpSpPr/>
                <p:nvPr/>
              </p:nvGrpSpPr>
              <p:grpSpPr>
                <a:xfrm>
                  <a:off x="4371392" y="4590010"/>
                  <a:ext cx="914400" cy="1097280"/>
                  <a:chOff x="3760237" y="4825234"/>
                  <a:chExt cx="1222310" cy="1466707"/>
                </a:xfrm>
              </p:grpSpPr>
              <p:sp>
                <p:nvSpPr>
                  <p:cNvPr id="28" name="Flowchart: Magnetic Disk 27">
                    <a:extLst>
                      <a:ext uri="{FF2B5EF4-FFF2-40B4-BE49-F238E27FC236}">
                        <a16:creationId xmlns:a16="http://schemas.microsoft.com/office/drawing/2014/main" id="{D563BDEE-C847-B96B-993A-FB8F1243A93F}"/>
                      </a:ext>
                    </a:extLst>
                  </p:cNvPr>
                  <p:cNvSpPr/>
                  <p:nvPr/>
                </p:nvSpPr>
                <p:spPr>
                  <a:xfrm>
                    <a:off x="3760237" y="5862733"/>
                    <a:ext cx="1222310" cy="429208"/>
                  </a:xfrm>
                  <a:prstGeom prst="flowChartMagneticDisk">
                    <a:avLst/>
                  </a:prstGeom>
                  <a:solidFill>
                    <a:schemeClr val="accent2">
                      <a:lumMod val="60000"/>
                      <a:lumOff val="40000"/>
                      <a:alpha val="64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Flowchart: Magnetic Disk 28">
                    <a:extLst>
                      <a:ext uri="{FF2B5EF4-FFF2-40B4-BE49-F238E27FC236}">
                        <a16:creationId xmlns:a16="http://schemas.microsoft.com/office/drawing/2014/main" id="{058D4E86-AD12-BBD4-2815-98C52B904683}"/>
                      </a:ext>
                    </a:extLst>
                  </p:cNvPr>
                  <p:cNvSpPr/>
                  <p:nvPr/>
                </p:nvSpPr>
                <p:spPr>
                  <a:xfrm>
                    <a:off x="3760237" y="5516900"/>
                    <a:ext cx="1222310" cy="429208"/>
                  </a:xfrm>
                  <a:prstGeom prst="flowChartMagneticDisk">
                    <a:avLst/>
                  </a:prstGeom>
                  <a:solidFill>
                    <a:schemeClr val="accent2">
                      <a:lumMod val="60000"/>
                      <a:lumOff val="40000"/>
                      <a:alpha val="64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Flowchart: Magnetic Disk 29">
                    <a:extLst>
                      <a:ext uri="{FF2B5EF4-FFF2-40B4-BE49-F238E27FC236}">
                        <a16:creationId xmlns:a16="http://schemas.microsoft.com/office/drawing/2014/main" id="{20CDBE04-0C96-2F00-733D-819A68C988DB}"/>
                      </a:ext>
                    </a:extLst>
                  </p:cNvPr>
                  <p:cNvSpPr/>
                  <p:nvPr/>
                </p:nvSpPr>
                <p:spPr>
                  <a:xfrm>
                    <a:off x="3760237" y="5171067"/>
                    <a:ext cx="1222310" cy="429208"/>
                  </a:xfrm>
                  <a:prstGeom prst="flowChartMagneticDisk">
                    <a:avLst/>
                  </a:prstGeom>
                  <a:solidFill>
                    <a:schemeClr val="accent2">
                      <a:lumMod val="60000"/>
                      <a:lumOff val="40000"/>
                      <a:alpha val="64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Flowchart: Magnetic Disk 30">
                    <a:extLst>
                      <a:ext uri="{FF2B5EF4-FFF2-40B4-BE49-F238E27FC236}">
                        <a16:creationId xmlns:a16="http://schemas.microsoft.com/office/drawing/2014/main" id="{AB302FA0-E331-BA3F-3CC7-F6D34111DB54}"/>
                      </a:ext>
                    </a:extLst>
                  </p:cNvPr>
                  <p:cNvSpPr/>
                  <p:nvPr/>
                </p:nvSpPr>
                <p:spPr>
                  <a:xfrm>
                    <a:off x="3760237" y="4825234"/>
                    <a:ext cx="1222310" cy="429208"/>
                  </a:xfrm>
                  <a:prstGeom prst="flowChartMagneticDisk">
                    <a:avLst/>
                  </a:prstGeom>
                  <a:solidFill>
                    <a:schemeClr val="accent2">
                      <a:lumMod val="60000"/>
                      <a:lumOff val="40000"/>
                      <a:alpha val="64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2598D88F-A715-564F-E579-96F23BFD2555}"/>
                    </a:ext>
                  </a:extLst>
                </p:cNvPr>
                <p:cNvGrpSpPr/>
                <p:nvPr/>
              </p:nvGrpSpPr>
              <p:grpSpPr>
                <a:xfrm>
                  <a:off x="3774233" y="4817549"/>
                  <a:ext cx="914400" cy="1097280"/>
                  <a:chOff x="3760237" y="4825234"/>
                  <a:chExt cx="1222310" cy="1466707"/>
                </a:xfrm>
              </p:grpSpPr>
              <p:sp>
                <p:nvSpPr>
                  <p:cNvPr id="34" name="Flowchart: Magnetic Disk 33">
                    <a:extLst>
                      <a:ext uri="{FF2B5EF4-FFF2-40B4-BE49-F238E27FC236}">
                        <a16:creationId xmlns:a16="http://schemas.microsoft.com/office/drawing/2014/main" id="{1F6CBE05-494D-0239-2795-CFA093390AF4}"/>
                      </a:ext>
                    </a:extLst>
                  </p:cNvPr>
                  <p:cNvSpPr/>
                  <p:nvPr/>
                </p:nvSpPr>
                <p:spPr>
                  <a:xfrm>
                    <a:off x="3760237" y="5862733"/>
                    <a:ext cx="1222310" cy="429208"/>
                  </a:xfrm>
                  <a:prstGeom prst="flowChartMagneticDisk">
                    <a:avLst/>
                  </a:prstGeom>
                  <a:solidFill>
                    <a:schemeClr val="accent2">
                      <a:lumMod val="60000"/>
                      <a:lumOff val="40000"/>
                      <a:alpha val="64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Flowchart: Magnetic Disk 34">
                    <a:extLst>
                      <a:ext uri="{FF2B5EF4-FFF2-40B4-BE49-F238E27FC236}">
                        <a16:creationId xmlns:a16="http://schemas.microsoft.com/office/drawing/2014/main" id="{3406BC1E-B8D8-E2D8-0FCD-E116484D8CB5}"/>
                      </a:ext>
                    </a:extLst>
                  </p:cNvPr>
                  <p:cNvSpPr/>
                  <p:nvPr/>
                </p:nvSpPr>
                <p:spPr>
                  <a:xfrm>
                    <a:off x="3760237" y="5516900"/>
                    <a:ext cx="1222310" cy="429208"/>
                  </a:xfrm>
                  <a:prstGeom prst="flowChartMagneticDisk">
                    <a:avLst/>
                  </a:prstGeom>
                  <a:solidFill>
                    <a:schemeClr val="accent2">
                      <a:lumMod val="60000"/>
                      <a:lumOff val="40000"/>
                      <a:alpha val="64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Flowchart: Magnetic Disk 35">
                    <a:extLst>
                      <a:ext uri="{FF2B5EF4-FFF2-40B4-BE49-F238E27FC236}">
                        <a16:creationId xmlns:a16="http://schemas.microsoft.com/office/drawing/2014/main" id="{36229FF5-EDBE-989F-6237-7664BC381823}"/>
                      </a:ext>
                    </a:extLst>
                  </p:cNvPr>
                  <p:cNvSpPr/>
                  <p:nvPr/>
                </p:nvSpPr>
                <p:spPr>
                  <a:xfrm>
                    <a:off x="3760237" y="5171067"/>
                    <a:ext cx="1222310" cy="429208"/>
                  </a:xfrm>
                  <a:prstGeom prst="flowChartMagneticDisk">
                    <a:avLst/>
                  </a:prstGeom>
                  <a:solidFill>
                    <a:schemeClr val="accent2">
                      <a:lumMod val="60000"/>
                      <a:lumOff val="40000"/>
                      <a:alpha val="64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Flowchart: Magnetic Disk 36">
                    <a:extLst>
                      <a:ext uri="{FF2B5EF4-FFF2-40B4-BE49-F238E27FC236}">
                        <a16:creationId xmlns:a16="http://schemas.microsoft.com/office/drawing/2014/main" id="{25593095-CF0C-6D38-47B1-55435A8A620A}"/>
                      </a:ext>
                    </a:extLst>
                  </p:cNvPr>
                  <p:cNvSpPr/>
                  <p:nvPr/>
                </p:nvSpPr>
                <p:spPr>
                  <a:xfrm>
                    <a:off x="3760237" y="4825234"/>
                    <a:ext cx="1222310" cy="429208"/>
                  </a:xfrm>
                  <a:prstGeom prst="flowChartMagneticDisk">
                    <a:avLst/>
                  </a:prstGeom>
                  <a:solidFill>
                    <a:schemeClr val="accent2">
                      <a:lumMod val="60000"/>
                      <a:lumOff val="40000"/>
                      <a:alpha val="64000"/>
                    </a:schemeClr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relaxedInset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0A8696B-5E73-4D53-F6E9-CE343E5161E2}"/>
                  </a:ext>
                </a:extLst>
              </p:cNvPr>
              <p:cNvSpPr txBox="1"/>
              <p:nvPr/>
            </p:nvSpPr>
            <p:spPr>
              <a:xfrm>
                <a:off x="4813546" y="6028043"/>
                <a:ext cx="16635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</a:rPr>
                  <a:t>Permanent storage</a:t>
                </a:r>
              </a:p>
            </p:txBody>
          </p:sp>
        </p:grp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3C1BFFD-7CFA-329C-F210-84DCAA5752D6}"/>
                </a:ext>
              </a:extLst>
            </p:cNvPr>
            <p:cNvCxnSpPr>
              <a:endCxn id="31" idx="1"/>
            </p:cNvCxnSpPr>
            <p:nvPr/>
          </p:nvCxnSpPr>
          <p:spPr>
            <a:xfrm>
              <a:off x="5854877" y="3974841"/>
              <a:ext cx="0" cy="760125"/>
            </a:xfrm>
            <a:prstGeom prst="straightConnector1">
              <a:avLst/>
            </a:prstGeom>
            <a:ln w="38100">
              <a:solidFill>
                <a:srgbClr val="3A5A7D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73ABE2F-FEE3-B798-AE40-2EDDBA90B79B}"/>
              </a:ext>
            </a:extLst>
          </p:cNvPr>
          <p:cNvSpPr/>
          <p:nvPr/>
        </p:nvSpPr>
        <p:spPr>
          <a:xfrm>
            <a:off x="9627660" y="103892"/>
            <a:ext cx="16658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1171976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74B74-ACED-3CEB-3BF8-191F3AEE2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pic>
        <p:nvPicPr>
          <p:cNvPr id="10" name="Picture 9" descr="A purple background with green and yellow confetti&#10;&#10;Description automatically generated">
            <a:extLst>
              <a:ext uri="{FF2B5EF4-FFF2-40B4-BE49-F238E27FC236}">
                <a16:creationId xmlns:a16="http://schemas.microsoft.com/office/drawing/2014/main" id="{C9BA0413-2A6B-A910-3E6C-E90185802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630" y="1717918"/>
            <a:ext cx="3657600" cy="2854026"/>
          </a:xfrm>
          <a:prstGeom prst="rect">
            <a:avLst/>
          </a:prstGeom>
        </p:spPr>
      </p:pic>
      <p:pic>
        <p:nvPicPr>
          <p:cNvPr id="14" name="Picture 13" descr="A green screen with yellow spots&#10;&#10;Description automatically generated">
            <a:extLst>
              <a:ext uri="{FF2B5EF4-FFF2-40B4-BE49-F238E27FC236}">
                <a16:creationId xmlns:a16="http://schemas.microsoft.com/office/drawing/2014/main" id="{69338201-E28F-774B-23F3-ED73132FB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770" y="1717918"/>
            <a:ext cx="3657600" cy="2854028"/>
          </a:xfrm>
          <a:prstGeom prst="rect">
            <a:avLst/>
          </a:prstGeom>
        </p:spPr>
      </p:pic>
      <p:pic>
        <p:nvPicPr>
          <p:cNvPr id="16" name="Picture 15" descr="A purple background with black dots&#10;&#10;Description automatically generated">
            <a:extLst>
              <a:ext uri="{FF2B5EF4-FFF2-40B4-BE49-F238E27FC236}">
                <a16:creationId xmlns:a16="http://schemas.microsoft.com/office/drawing/2014/main" id="{A3041D71-5A5E-3C75-CF3B-C23F3E279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770" y="1717918"/>
            <a:ext cx="3657600" cy="28540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03A760F-C728-5945-2A0E-392FBB8C7B04}"/>
              </a:ext>
            </a:extLst>
          </p:cNvPr>
          <p:cNvSpPr txBox="1"/>
          <p:nvPr/>
        </p:nvSpPr>
        <p:spPr>
          <a:xfrm>
            <a:off x="6395630" y="1410141"/>
            <a:ext cx="713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input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A39029-FBF0-0FFF-9388-9E0A7FF84ACF}"/>
                  </a:ext>
                </a:extLst>
              </p:cNvPr>
              <p:cNvSpPr txBox="1"/>
              <p:nvPr/>
            </p:nvSpPr>
            <p:spPr>
              <a:xfrm>
                <a:off x="2138770" y="1416288"/>
                <a:ext cx="24031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</a:rPr>
                  <a:t>Regression output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400" dirty="0">
                    <a:latin typeface="Candara" panose="020E0502030303020204" pitchFamily="34" charset="0"/>
                  </a:rPr>
                  <a:t> mask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A39029-FBF0-0FFF-9388-9E0A7FF84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8770" y="1416288"/>
                <a:ext cx="2403182" cy="307777"/>
              </a:xfrm>
              <a:prstGeom prst="rect">
                <a:avLst/>
              </a:prstGeom>
              <a:blipFill>
                <a:blip r:embed="rId5"/>
                <a:stretch>
                  <a:fillRect l="-761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28331ADA-2A2C-E66B-2A19-9DD809FC1B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2835"/>
          <a:stretch/>
        </p:blipFill>
        <p:spPr>
          <a:xfrm>
            <a:off x="4328007" y="4483955"/>
            <a:ext cx="3535986" cy="7792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AF6037-ABC5-0333-BC3C-ED84124A62D6}"/>
              </a:ext>
            </a:extLst>
          </p:cNvPr>
          <p:cNvSpPr txBox="1"/>
          <p:nvPr/>
        </p:nvSpPr>
        <p:spPr>
          <a:xfrm>
            <a:off x="5275956" y="5078526"/>
            <a:ext cx="1915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Regression loss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64EE48-6293-AE96-1478-D7046334F7A4}"/>
              </a:ext>
            </a:extLst>
          </p:cNvPr>
          <p:cNvSpPr/>
          <p:nvPr/>
        </p:nvSpPr>
        <p:spPr>
          <a:xfrm>
            <a:off x="9627660" y="103892"/>
            <a:ext cx="16658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2982743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74B74-ACED-3CEB-3BF8-191F3AEE2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pic>
        <p:nvPicPr>
          <p:cNvPr id="16" name="Picture 15" descr="A purple background with black dots&#10;&#10;Description automatically generated">
            <a:extLst>
              <a:ext uri="{FF2B5EF4-FFF2-40B4-BE49-F238E27FC236}">
                <a16:creationId xmlns:a16="http://schemas.microsoft.com/office/drawing/2014/main" id="{A3041D71-5A5E-3C75-CF3B-C23F3E279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043" y="1708735"/>
            <a:ext cx="3657600" cy="28540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03A760F-C728-5945-2A0E-392FBB8C7B04}"/>
                  </a:ext>
                </a:extLst>
              </p:cNvPr>
              <p:cNvSpPr txBox="1"/>
              <p:nvPr/>
            </p:nvSpPr>
            <p:spPr>
              <a:xfrm>
                <a:off x="6403230" y="1410141"/>
                <a:ext cx="31444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</a:rPr>
                  <a:t>Classification ground truth (input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1400" dirty="0">
                    <a:latin typeface="Candara" panose="020E0502030303020204" pitchFamily="34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03A760F-C728-5945-2A0E-392FBB8C7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230" y="1410141"/>
                <a:ext cx="3144417" cy="307777"/>
              </a:xfrm>
              <a:prstGeom prst="rect">
                <a:avLst/>
              </a:prstGeom>
              <a:blipFill>
                <a:blip r:embed="rId3"/>
                <a:stretch>
                  <a:fillRect l="-581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BBA39029-FBF0-0FFF-9388-9E0A7FF84ACF}"/>
              </a:ext>
            </a:extLst>
          </p:cNvPr>
          <p:cNvSpPr txBox="1"/>
          <p:nvPr/>
        </p:nvSpPr>
        <p:spPr>
          <a:xfrm>
            <a:off x="2146371" y="1416288"/>
            <a:ext cx="2403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mask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331ADA-2A2C-E66B-2A19-9DD809FC1B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835"/>
          <a:stretch/>
        </p:blipFill>
        <p:spPr>
          <a:xfrm>
            <a:off x="4335608" y="4483955"/>
            <a:ext cx="3535986" cy="7792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AF6037-ABC5-0333-BC3C-ED84124A62D6}"/>
              </a:ext>
            </a:extLst>
          </p:cNvPr>
          <p:cNvSpPr txBox="1"/>
          <p:nvPr/>
        </p:nvSpPr>
        <p:spPr>
          <a:xfrm>
            <a:off x="5283557" y="5078526"/>
            <a:ext cx="1915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Classification loss</a:t>
            </a:r>
          </a:p>
        </p:txBody>
      </p:sp>
      <p:pic>
        <p:nvPicPr>
          <p:cNvPr id="21" name="Picture 20" descr="A purple background with yellow confetti&#10;&#10;Description automatically generated">
            <a:extLst>
              <a:ext uri="{FF2B5EF4-FFF2-40B4-BE49-F238E27FC236}">
                <a16:creationId xmlns:a16="http://schemas.microsoft.com/office/drawing/2014/main" id="{C7390D3B-91A3-037D-CDAE-FE4DBD6F2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357" y="1717918"/>
            <a:ext cx="3657600" cy="28540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D0F04D-369C-DF7C-5159-491752F65026}"/>
              </a:ext>
            </a:extLst>
          </p:cNvPr>
          <p:cNvSpPr/>
          <p:nvPr/>
        </p:nvSpPr>
        <p:spPr>
          <a:xfrm>
            <a:off x="9627660" y="103892"/>
            <a:ext cx="16658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501711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E71A42-F9E4-6265-FC27-0C2CDBFB8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pic>
        <p:nvPicPr>
          <p:cNvPr id="7" name="Picture 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FA159346-B09C-A585-5E58-95E599F32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771" y="1854482"/>
            <a:ext cx="5753739" cy="40982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B04219-5B5E-19DC-6B25-B3D7D49AF198}"/>
              </a:ext>
            </a:extLst>
          </p:cNvPr>
          <p:cNvSpPr txBox="1"/>
          <p:nvPr/>
        </p:nvSpPr>
        <p:spPr>
          <a:xfrm>
            <a:off x="3672097" y="1214157"/>
            <a:ext cx="4567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ndara" panose="020E0502030303020204" pitchFamily="34" charset="0"/>
              </a:rPr>
              <a:t>Performance of BCAE comparing to </a:t>
            </a:r>
          </a:p>
          <a:p>
            <a:r>
              <a:rPr lang="en-US" sz="1600" dirty="0">
                <a:latin typeface="Candara" panose="020E0502030303020204" pitchFamily="34" charset="0"/>
              </a:rPr>
              <a:t>off-the-shelf lossy compression algorithms</a:t>
            </a:r>
          </a:p>
        </p:txBody>
      </p:sp>
    </p:spTree>
    <p:extLst>
      <p:ext uri="{BB962C8B-B14F-4D97-AF65-F5344CB8AC3E}">
        <p14:creationId xmlns:p14="http://schemas.microsoft.com/office/powerpoint/2010/main" val="90835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E71A42-F9E4-6265-FC27-0C2CDBFB8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pic>
        <p:nvPicPr>
          <p:cNvPr id="7" name="Picture 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FA159346-B09C-A585-5E58-95E599F32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27" y="2330344"/>
            <a:ext cx="4092890" cy="29152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B04219-5B5E-19DC-6B25-B3D7D49AF198}"/>
              </a:ext>
            </a:extLst>
          </p:cNvPr>
          <p:cNvSpPr txBox="1"/>
          <p:nvPr/>
        </p:nvSpPr>
        <p:spPr>
          <a:xfrm>
            <a:off x="1043552" y="1770980"/>
            <a:ext cx="3391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Performance of BCAE comparing to </a:t>
            </a:r>
          </a:p>
          <a:p>
            <a:r>
              <a:rPr lang="en-US" sz="1400" dirty="0">
                <a:latin typeface="Candara" panose="020E0502030303020204" pitchFamily="34" charset="0"/>
              </a:rPr>
              <a:t>off-the-shelf lossy compression algorithms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B6D9CF-CD03-AD7B-2601-13601204A459}"/>
              </a:ext>
            </a:extLst>
          </p:cNvPr>
          <p:cNvSpPr/>
          <p:nvPr/>
        </p:nvSpPr>
        <p:spPr>
          <a:xfrm>
            <a:off x="5458407" y="2294200"/>
            <a:ext cx="5690041" cy="2555205"/>
          </a:xfrm>
          <a:prstGeom prst="roundRect">
            <a:avLst>
              <a:gd name="adj" fmla="val 6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E4E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we are NOT happy with BCAE</a:t>
            </a:r>
          </a:p>
          <a:p>
            <a:endParaRPr lang="en-US" dirty="0">
              <a:solidFill>
                <a:srgbClr val="E5ECF6"/>
              </a:solidFill>
              <a:latin typeface="Candara" panose="020E0502030303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E5ECF6"/>
                </a:solidFill>
                <a:latin typeface="Candara" panose="020E0502030303020204" pitchFamily="34" charset="0"/>
              </a:rPr>
              <a:t>It was trained with the raw ADC values, but log ADC values is more useful. 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E5ECF6"/>
                </a:solidFill>
                <a:latin typeface="Candara" panose="020E0502030303020204" pitchFamily="34" charset="0"/>
              </a:rPr>
              <a:t>We want better reconstruction accuracy.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E5ECF6"/>
                </a:solidFill>
                <a:latin typeface="Candara" panose="020E0502030303020204" pitchFamily="34" charset="0"/>
              </a:rPr>
              <a:t>It is too slow. </a:t>
            </a:r>
          </a:p>
          <a:p>
            <a:pPr marL="342900" indent="-342900">
              <a:buAutoNum type="arabicPeriod"/>
            </a:pPr>
            <a:endParaRPr lang="en-US" dirty="0">
              <a:solidFill>
                <a:srgbClr val="E5ECF6"/>
              </a:solidFill>
              <a:latin typeface="Candara" panose="020E05020303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B3CF00-0E5D-2708-8FDB-813C42208DE2}"/>
              </a:ext>
            </a:extLst>
          </p:cNvPr>
          <p:cNvSpPr/>
          <p:nvPr/>
        </p:nvSpPr>
        <p:spPr>
          <a:xfrm>
            <a:off x="9627660" y="103892"/>
            <a:ext cx="16658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3768370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E9A47-2BD3-A2D2-FDE2-DA98BC7C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9290957" cy="88517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Use 2D Convolution to make BCAE Faster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94F062-7B5A-8958-3E36-7082BDF94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pic>
        <p:nvPicPr>
          <p:cNvPr id="5" name="Picture 4" descr="A diagram of a diagram of a box&#10;&#10;Description automatically generated with medium confidence">
            <a:extLst>
              <a:ext uri="{FF2B5EF4-FFF2-40B4-BE49-F238E27FC236}">
                <a16:creationId xmlns:a16="http://schemas.microsoft.com/office/drawing/2014/main" id="{4036A130-8C23-22AD-BA18-B7E0C527A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95" y="1874802"/>
            <a:ext cx="9505562" cy="39835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AEF48E-DF2A-05A6-D4BB-70F3ED7BFBEF}"/>
              </a:ext>
            </a:extLst>
          </p:cNvPr>
          <p:cNvSpPr txBox="1"/>
          <p:nvPr/>
        </p:nvSpPr>
        <p:spPr>
          <a:xfrm>
            <a:off x="8041091" y="1876199"/>
            <a:ext cx="2278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65B68C"/>
                </a:solidFill>
                <a:latin typeface="Candara" panose="020E0502030303020204" pitchFamily="34" charset="0"/>
              </a:rPr>
              <a:t>Yolo v1 </a:t>
            </a:r>
          </a:p>
          <a:p>
            <a:r>
              <a:rPr lang="en-US" sz="2800" dirty="0">
                <a:solidFill>
                  <a:srgbClr val="65B68C"/>
                </a:solidFill>
                <a:latin typeface="Candara" panose="020E0502030303020204" pitchFamily="34" charset="0"/>
              </a:rPr>
              <a:t>Deep but fast</a:t>
            </a:r>
          </a:p>
        </p:txBody>
      </p:sp>
    </p:spTree>
    <p:extLst>
      <p:ext uri="{BB962C8B-B14F-4D97-AF65-F5344CB8AC3E}">
        <p14:creationId xmlns:p14="http://schemas.microsoft.com/office/powerpoint/2010/main" val="1791052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E9A47-2BD3-A2D2-FDE2-DA98BC7C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9290957" cy="88517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Use 2D Convolution to make BCAE Faster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94F062-7B5A-8958-3E36-7082BDF94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5204CF-F6E0-C72E-0C5D-99E33C478F1C}"/>
              </a:ext>
            </a:extLst>
          </p:cNvPr>
          <p:cNvGrpSpPr/>
          <p:nvPr/>
        </p:nvGrpSpPr>
        <p:grpSpPr>
          <a:xfrm>
            <a:off x="561009" y="3095345"/>
            <a:ext cx="6926608" cy="2945042"/>
            <a:chOff x="435245" y="3619047"/>
            <a:chExt cx="6926608" cy="2945042"/>
          </a:xfrm>
        </p:grpSpPr>
        <p:pic>
          <p:nvPicPr>
            <p:cNvPr id="5" name="Picture 4" descr="A diagram of a diagram of a box&#10;&#10;Description automatically generated with medium confidence">
              <a:extLst>
                <a:ext uri="{FF2B5EF4-FFF2-40B4-BE49-F238E27FC236}">
                  <a16:creationId xmlns:a16="http://schemas.microsoft.com/office/drawing/2014/main" id="{4036A130-8C23-22AD-BA18-B7E0C527A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35245" y="3690261"/>
              <a:ext cx="6857589" cy="287382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C596AE5-A679-C2C8-79D8-A03DBE202F9C}"/>
                </a:ext>
              </a:extLst>
            </p:cNvPr>
            <p:cNvSpPr/>
            <p:nvPr/>
          </p:nvSpPr>
          <p:spPr>
            <a:xfrm>
              <a:off x="504264" y="3619047"/>
              <a:ext cx="6857589" cy="2873828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27000">
                  <a:srgbClr val="FFFFFF">
                    <a:alpha val="50000"/>
                  </a:srgbClr>
                </a:gs>
                <a:gs pos="89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AA9BF097-D287-1BAD-3D3A-979CDFFFA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08" t="17288" r="35408" b="10599"/>
          <a:stretch/>
        </p:blipFill>
        <p:spPr>
          <a:xfrm>
            <a:off x="6526146" y="1851397"/>
            <a:ext cx="4777274" cy="412413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D385EBF-A468-484A-DEAA-7405AFBC38FF}"/>
              </a:ext>
            </a:extLst>
          </p:cNvPr>
          <p:cNvGrpSpPr/>
          <p:nvPr/>
        </p:nvGrpSpPr>
        <p:grpSpPr>
          <a:xfrm>
            <a:off x="7621474" y="3500512"/>
            <a:ext cx="1037736" cy="412951"/>
            <a:chOff x="7621474" y="3500512"/>
            <a:chExt cx="1037736" cy="412951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BB94B26-E465-91AF-D207-4F0AFD9533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7159" y="3725614"/>
              <a:ext cx="1026367" cy="187849"/>
            </a:xfrm>
            <a:prstGeom prst="straightConnector1">
              <a:avLst/>
            </a:prstGeom>
            <a:ln w="38100">
              <a:solidFill>
                <a:srgbClr val="2B616C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3D9BF9-1B77-7303-0E83-13AC4604CC76}"/>
                </a:ext>
              </a:extLst>
            </p:cNvPr>
            <p:cNvSpPr txBox="1"/>
            <p:nvPr/>
          </p:nvSpPr>
          <p:spPr>
            <a:xfrm rot="21019629">
              <a:off x="7621474" y="3500512"/>
              <a:ext cx="10377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2B616C"/>
                  </a:solidFill>
                </a:rPr>
                <a:t>16 layers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6672481-8C34-B37C-BF91-5E062D83A60B}"/>
              </a:ext>
            </a:extLst>
          </p:cNvPr>
          <p:cNvSpPr txBox="1"/>
          <p:nvPr/>
        </p:nvSpPr>
        <p:spPr>
          <a:xfrm>
            <a:off x="803082" y="1818413"/>
            <a:ext cx="55500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ndara" panose="020E0502030303020204" pitchFamily="34" charset="0"/>
              </a:rPr>
              <a:t>The TPC wedge data has shape (16, 192, 249).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ndara" panose="020E0502030303020204" pitchFamily="34" charset="0"/>
              </a:rPr>
              <a:t>Comparing to the azimuth and horizontal direction, the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7CBD5"/>
                </a:highlight>
                <a:latin typeface="Candara" panose="020E0502030303020204" pitchFamily="34" charset="0"/>
              </a:rPr>
              <a:t>radial dimension is thin</a:t>
            </a:r>
            <a:r>
              <a:rPr lang="en-US" sz="1600" dirty="0">
                <a:latin typeface="Candara" panose="020E0502030303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ndara" panose="020E0502030303020204" pitchFamily="34" charset="0"/>
              </a:rPr>
              <a:t>We can treat the radial dimension as the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7CBD5"/>
                </a:highlight>
                <a:latin typeface="Candara" panose="020E0502030303020204" pitchFamily="34" charset="0"/>
              </a:rPr>
              <a:t>feature dimension</a:t>
            </a:r>
            <a:r>
              <a:rPr lang="en-US" sz="1600" dirty="0">
                <a:latin typeface="Candara" panose="020E0502030303020204" pitchFamily="34" charset="0"/>
              </a:rPr>
              <a:t> and use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7CBD5"/>
                </a:highlight>
                <a:latin typeface="Candara" panose="020E0502030303020204" pitchFamily="34" charset="0"/>
              </a:rPr>
              <a:t>2D convolutions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2D90FE-F4B1-72D8-CB07-E4487DEBC45A}"/>
              </a:ext>
            </a:extLst>
          </p:cNvPr>
          <p:cNvGrpSpPr/>
          <p:nvPr/>
        </p:nvGrpSpPr>
        <p:grpSpPr>
          <a:xfrm>
            <a:off x="2209440" y="3270610"/>
            <a:ext cx="4525132" cy="3032863"/>
            <a:chOff x="2812555" y="3213065"/>
            <a:chExt cx="4525132" cy="3032863"/>
          </a:xfrm>
        </p:grpSpPr>
        <p:pic>
          <p:nvPicPr>
            <p:cNvPr id="10" name="Picture 9" descr="A colorful lobster with a black background&#10;&#10;Description automatically generated">
              <a:extLst>
                <a:ext uri="{FF2B5EF4-FFF2-40B4-BE49-F238E27FC236}">
                  <a16:creationId xmlns:a16="http://schemas.microsoft.com/office/drawing/2014/main" id="{AFCE3F80-066B-4593-1F5A-E3FD1EB1A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82" t="11253" r="14101" b="8012"/>
            <a:stretch/>
          </p:blipFill>
          <p:spPr>
            <a:xfrm>
              <a:off x="2812555" y="3870290"/>
              <a:ext cx="3350337" cy="2375638"/>
            </a:xfrm>
            <a:prstGeom prst="rect">
              <a:avLst/>
            </a:prstGeom>
          </p:spPr>
        </p:pic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5E5194E-66EC-641A-9FD8-21EBFD382108}"/>
                </a:ext>
              </a:extLst>
            </p:cNvPr>
            <p:cNvSpPr/>
            <p:nvPr/>
          </p:nvSpPr>
          <p:spPr>
            <a:xfrm>
              <a:off x="4951627" y="3213065"/>
              <a:ext cx="2386060" cy="1120047"/>
            </a:xfrm>
            <a:prstGeom prst="wedgeEllipseCallout">
              <a:avLst>
                <a:gd name="adj1" fmla="val -38293"/>
                <a:gd name="adj2" fmla="val 76892"/>
              </a:avLst>
            </a:prstGeom>
            <a:gradFill>
              <a:gsLst>
                <a:gs pos="0">
                  <a:srgbClr val="FF0000"/>
                </a:gs>
                <a:gs pos="12000">
                  <a:srgbClr val="FFC000"/>
                </a:gs>
                <a:gs pos="26000">
                  <a:srgbClr val="FFFF00"/>
                </a:gs>
                <a:gs pos="55000">
                  <a:srgbClr val="49C050"/>
                </a:gs>
                <a:gs pos="96000">
                  <a:srgbClr val="7030A0"/>
                </a:gs>
                <a:gs pos="83000">
                  <a:srgbClr val="0070C0"/>
                </a:gs>
                <a:gs pos="69000">
                  <a:srgbClr val="00B0F0"/>
                </a:gs>
                <a:gs pos="40000">
                  <a:srgbClr val="92D050"/>
                </a:gs>
              </a:gsLst>
              <a:lin ang="90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1E434A"/>
                  </a:solidFill>
                  <a:effectLst>
                    <a:outerShdw blurRad="50800" dist="50800" dir="5400000" algn="ctr" rotWithShape="0">
                      <a:schemeClr val="tx2">
                        <a:lumMod val="50000"/>
                        <a:lumOff val="50000"/>
                      </a:schemeClr>
                    </a:outerShdw>
                  </a:effectLst>
                  <a:latin typeface="Candara" panose="020E0502030303020204" pitchFamily="34" charset="0"/>
                </a:rPr>
                <a:t>Yes, to my eyes, that is an image with 16 channels. </a:t>
              </a:r>
            </a:p>
          </p:txBody>
        </p:sp>
      </p:grp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94E8CC98-765E-9246-1C9E-ACEDC735F633}"/>
              </a:ext>
            </a:extLst>
          </p:cNvPr>
          <p:cNvSpPr/>
          <p:nvPr/>
        </p:nvSpPr>
        <p:spPr>
          <a:xfrm>
            <a:off x="5359177" y="4961614"/>
            <a:ext cx="2520565" cy="1354981"/>
          </a:xfrm>
          <a:prstGeom prst="wedgeEllipseCallout">
            <a:avLst>
              <a:gd name="adj1" fmla="val -77734"/>
              <a:gd name="adj2" fmla="val -62624"/>
            </a:avLst>
          </a:prstGeom>
          <a:gradFill>
            <a:gsLst>
              <a:gs pos="0">
                <a:srgbClr val="FF0000"/>
              </a:gs>
              <a:gs pos="12000">
                <a:srgbClr val="FFC000"/>
              </a:gs>
              <a:gs pos="26000">
                <a:srgbClr val="FFFF00"/>
              </a:gs>
              <a:gs pos="55000">
                <a:srgbClr val="49C050"/>
              </a:gs>
              <a:gs pos="96000">
                <a:srgbClr val="7030A0"/>
              </a:gs>
              <a:gs pos="83000">
                <a:srgbClr val="0070C0"/>
              </a:gs>
              <a:gs pos="69000">
                <a:srgbClr val="00B0F0"/>
              </a:gs>
              <a:gs pos="40000">
                <a:srgbClr val="92D050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E434A"/>
                </a:solidFill>
                <a:effectLst>
                  <a:outerShdw blurRad="50800" dist="50800" dir="5400000" algn="ctr" rotWithShape="0">
                    <a:schemeClr val="tx2">
                      <a:lumMod val="50000"/>
                      <a:lumOff val="50000"/>
                    </a:schemeClr>
                  </a:outerShdw>
                </a:effectLst>
                <a:latin typeface="Candara" panose="020E0502030303020204" pitchFamily="34" charset="0"/>
              </a:rPr>
              <a:t>And translational invariance is </a:t>
            </a:r>
            <a:r>
              <a:rPr lang="en-US" sz="1600" i="1" dirty="0">
                <a:solidFill>
                  <a:srgbClr val="1E434A"/>
                </a:solidFill>
                <a:effectLst>
                  <a:outerShdw blurRad="50800" dist="50800" dir="5400000" algn="ctr" rotWithShape="0">
                    <a:schemeClr val="tx2">
                      <a:lumMod val="50000"/>
                      <a:lumOff val="50000"/>
                    </a:schemeClr>
                  </a:outerShdw>
                </a:effectLst>
                <a:latin typeface="Candara" panose="020E0502030303020204" pitchFamily="34" charset="0"/>
              </a:rPr>
              <a:t>not</a:t>
            </a:r>
            <a:r>
              <a:rPr lang="en-US" sz="1600" dirty="0">
                <a:solidFill>
                  <a:srgbClr val="1E434A"/>
                </a:solidFill>
                <a:effectLst>
                  <a:outerShdw blurRad="50800" dist="50800" dir="5400000" algn="ctr" rotWithShape="0">
                    <a:schemeClr val="tx2">
                      <a:lumMod val="50000"/>
                      <a:lumOff val="50000"/>
                    </a:schemeClr>
                  </a:outerShdw>
                </a:effectLst>
                <a:latin typeface="Candara" panose="020E0502030303020204" pitchFamily="34" charset="0"/>
              </a:rPr>
              <a:t> satisfied along the radial direction</a:t>
            </a:r>
          </a:p>
        </p:txBody>
      </p:sp>
    </p:spTree>
    <p:extLst>
      <p:ext uri="{BB962C8B-B14F-4D97-AF65-F5344CB8AC3E}">
        <p14:creationId xmlns:p14="http://schemas.microsoft.com/office/powerpoint/2010/main" val="96268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648AABDA-4BDF-BE15-6376-EB8C67F40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E7544B-7FA9-86AA-675D-9139278B651E}"/>
              </a:ext>
            </a:extLst>
          </p:cNvPr>
          <p:cNvCxnSpPr>
            <a:cxnSpLocks/>
          </p:cNvCxnSpPr>
          <p:nvPr/>
        </p:nvCxnSpPr>
        <p:spPr>
          <a:xfrm>
            <a:off x="6568751" y="3630074"/>
            <a:ext cx="5051749" cy="1543506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01600">
              <a:srgbClr val="FF66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686591-536C-6306-655F-A8D89BF30D1E}"/>
              </a:ext>
            </a:extLst>
          </p:cNvPr>
          <p:cNvCxnSpPr>
            <a:cxnSpLocks/>
          </p:cNvCxnSpPr>
          <p:nvPr/>
        </p:nvCxnSpPr>
        <p:spPr>
          <a:xfrm>
            <a:off x="3146258" y="2664995"/>
            <a:ext cx="3374858" cy="947031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01600">
              <a:srgbClr val="FF66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1053128"/>
          </a:xfrm>
        </p:spPr>
        <p:txBody>
          <a:bodyPr/>
          <a:lstStyle/>
          <a:p>
            <a:r>
              <a:rPr lang="en-US" dirty="0"/>
              <a:t>Detector model at sPHENIX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6F99A14-AA51-540D-A650-88B8D819E147}"/>
              </a:ext>
            </a:extLst>
          </p:cNvPr>
          <p:cNvGrpSpPr/>
          <p:nvPr/>
        </p:nvGrpSpPr>
        <p:grpSpPr>
          <a:xfrm>
            <a:off x="1436914" y="3139781"/>
            <a:ext cx="5131837" cy="723122"/>
            <a:chOff x="1436914" y="3139781"/>
            <a:chExt cx="5131837" cy="72312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CBE8211-2858-3477-0728-8A2B4F7342F1}"/>
                </a:ext>
              </a:extLst>
            </p:cNvPr>
            <p:cNvSpPr/>
            <p:nvPr/>
          </p:nvSpPr>
          <p:spPr>
            <a:xfrm>
              <a:off x="1436914" y="3139781"/>
              <a:ext cx="1110343" cy="723122"/>
            </a:xfrm>
            <a:prstGeom prst="roundRect">
              <a:avLst/>
            </a:prstGeom>
            <a:solidFill>
              <a:srgbClr val="4F6130"/>
            </a:solidFill>
            <a:ln>
              <a:noFill/>
            </a:ln>
            <a:effectLst>
              <a:glow rad="101600">
                <a:srgbClr val="4F6130">
                  <a:alpha val="60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Silicon Tracker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4408624-DE82-E7A9-1F42-0D2877675854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2547257" y="3501342"/>
              <a:ext cx="4021494" cy="110684"/>
            </a:xfrm>
            <a:prstGeom prst="straightConnector1">
              <a:avLst/>
            </a:prstGeom>
            <a:ln w="57150">
              <a:solidFill>
                <a:srgbClr val="B6C993"/>
              </a:solidFill>
              <a:tailEnd type="triangle"/>
            </a:ln>
            <a:effectLst>
              <a:glow rad="101600">
                <a:srgbClr val="4F6130">
                  <a:alpha val="60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77A75D-699D-3785-6391-A4E2D84D2A1F}"/>
              </a:ext>
            </a:extLst>
          </p:cNvPr>
          <p:cNvGrpSpPr/>
          <p:nvPr/>
        </p:nvGrpSpPr>
        <p:grpSpPr>
          <a:xfrm>
            <a:off x="905070" y="1694307"/>
            <a:ext cx="5477070" cy="1124224"/>
            <a:chOff x="905070" y="1694307"/>
            <a:chExt cx="5477070" cy="112422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99F3127-ED5B-8A24-5B81-219B9191AD5F}"/>
                </a:ext>
              </a:extLst>
            </p:cNvPr>
            <p:cNvSpPr/>
            <p:nvPr/>
          </p:nvSpPr>
          <p:spPr>
            <a:xfrm>
              <a:off x="905070" y="1694307"/>
              <a:ext cx="1940767" cy="764995"/>
            </a:xfrm>
            <a:prstGeom prst="roundRect">
              <a:avLst/>
            </a:prstGeom>
            <a:solidFill>
              <a:srgbClr val="3B8492"/>
            </a:solidFill>
            <a:ln>
              <a:solidFill>
                <a:srgbClr val="3B8492"/>
              </a:solidFill>
            </a:ln>
            <a:effectLst>
              <a:glow rad="101600">
                <a:srgbClr val="3B8492">
                  <a:alpha val="60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Electromagnetic calorimeter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D8931F4-8EB5-87E4-1BB2-7E804470E5E6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2845837" y="2076805"/>
              <a:ext cx="3536303" cy="741726"/>
            </a:xfrm>
            <a:prstGeom prst="straightConnector1">
              <a:avLst/>
            </a:prstGeom>
            <a:ln w="57150">
              <a:solidFill>
                <a:srgbClr val="97CBD5"/>
              </a:solidFill>
              <a:tailEnd type="triangle"/>
            </a:ln>
            <a:effectLst>
              <a:glow rad="101600">
                <a:srgbClr val="3B8492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A42F44-CA39-4BD8-0115-67123A78CEC3}"/>
              </a:ext>
            </a:extLst>
          </p:cNvPr>
          <p:cNvGrpSpPr/>
          <p:nvPr/>
        </p:nvGrpSpPr>
        <p:grpSpPr>
          <a:xfrm>
            <a:off x="905070" y="3685909"/>
            <a:ext cx="6195526" cy="1567426"/>
            <a:chOff x="905070" y="3778899"/>
            <a:chExt cx="6195526" cy="156742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34AC809-94C6-E168-C467-0B4E59AD34B4}"/>
                </a:ext>
              </a:extLst>
            </p:cNvPr>
            <p:cNvSpPr/>
            <p:nvPr/>
          </p:nvSpPr>
          <p:spPr>
            <a:xfrm>
              <a:off x="905070" y="4571883"/>
              <a:ext cx="1940767" cy="774442"/>
            </a:xfrm>
            <a:prstGeom prst="roundRect">
              <a:avLst/>
            </a:prstGeom>
            <a:solidFill>
              <a:srgbClr val="ABA721"/>
            </a:solidFill>
            <a:ln>
              <a:noFill/>
            </a:ln>
            <a:effectLst>
              <a:glow rad="101600">
                <a:srgbClr val="ABA721">
                  <a:alpha val="60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Time-projection Chamber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4F25C8D-0311-5B12-673E-BE06FAF06024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2845837" y="3778899"/>
              <a:ext cx="4254759" cy="1180205"/>
            </a:xfrm>
            <a:prstGeom prst="straightConnector1">
              <a:avLst/>
            </a:prstGeom>
            <a:ln w="57150">
              <a:solidFill>
                <a:srgbClr val="E4E172"/>
              </a:solidFill>
              <a:tailEnd type="triangle"/>
            </a:ln>
            <a:effectLst>
              <a:glow rad="101600">
                <a:srgbClr val="ABA721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7988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white paper with black text&#10;&#10;Description automatically generated">
            <a:extLst>
              <a:ext uri="{FF2B5EF4-FFF2-40B4-BE49-F238E27FC236}">
                <a16:creationId xmlns:a16="http://schemas.microsoft.com/office/drawing/2014/main" id="{841ACD1B-AE3D-EBFF-ACB1-4E208E236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15" y="1696334"/>
            <a:ext cx="5486400" cy="36530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2E9A47-2BD3-A2D2-FDE2-DA98BC7C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9290957" cy="88517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2D Encoder and Decoder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94F062-7B5A-8958-3E36-7082BDF94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pic>
        <p:nvPicPr>
          <p:cNvPr id="11" name="Picture 10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DA8DEA28-6B07-43AD-DD75-C385EF264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348" y="1695570"/>
            <a:ext cx="5486400" cy="43693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7369F7-A94D-E54B-8062-526F8A417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833" y="1931880"/>
            <a:ext cx="1963082" cy="48162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22AB26-C8EB-1F1B-40B5-235889BE5CF3}"/>
              </a:ext>
            </a:extLst>
          </p:cNvPr>
          <p:cNvSpPr/>
          <p:nvPr/>
        </p:nvSpPr>
        <p:spPr>
          <a:xfrm>
            <a:off x="1025236" y="4147127"/>
            <a:ext cx="3011054" cy="48162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yellow highlighter pen&#10;&#10;Description automatically generated">
            <a:extLst>
              <a:ext uri="{FF2B5EF4-FFF2-40B4-BE49-F238E27FC236}">
                <a16:creationId xmlns:a16="http://schemas.microsoft.com/office/drawing/2014/main" id="{37EC7EDA-845B-D9F8-E179-A9402D1C1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833" y="879730"/>
            <a:ext cx="1463040" cy="14630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518F242-DA2B-763E-840F-CB867FC22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6463" y="1952663"/>
            <a:ext cx="1761897" cy="481626"/>
          </a:xfrm>
          <a:prstGeom prst="rect">
            <a:avLst/>
          </a:prstGeom>
        </p:spPr>
      </p:pic>
      <p:pic>
        <p:nvPicPr>
          <p:cNvPr id="25" name="Picture 24" descr="A green highlighter pen&#10;&#10;Description automatically generated">
            <a:extLst>
              <a:ext uri="{FF2B5EF4-FFF2-40B4-BE49-F238E27FC236}">
                <a16:creationId xmlns:a16="http://schemas.microsoft.com/office/drawing/2014/main" id="{EF19314C-A512-500F-B2D8-207FD71EFE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279" y="910411"/>
            <a:ext cx="1463040" cy="146304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8D0816F-34AB-07F7-7CEE-05205385F09C}"/>
              </a:ext>
            </a:extLst>
          </p:cNvPr>
          <p:cNvSpPr/>
          <p:nvPr/>
        </p:nvSpPr>
        <p:spPr>
          <a:xfrm>
            <a:off x="6742545" y="4608657"/>
            <a:ext cx="2992582" cy="533677"/>
          </a:xfrm>
          <a:prstGeom prst="rect">
            <a:avLst/>
          </a:prstGeom>
          <a:solidFill>
            <a:srgbClr val="B5E61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DCBD9CC-F541-5620-1E89-301F8F90FD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7833" y="2179154"/>
            <a:ext cx="3084843" cy="499915"/>
          </a:xfrm>
          <a:prstGeom prst="rect">
            <a:avLst/>
          </a:prstGeom>
        </p:spPr>
      </p:pic>
      <p:pic>
        <p:nvPicPr>
          <p:cNvPr id="30" name="Picture 29" descr="A pink highlighter with a black highlighter tip&#10;&#10;Description automatically generated">
            <a:extLst>
              <a:ext uri="{FF2B5EF4-FFF2-40B4-BE49-F238E27FC236}">
                <a16:creationId xmlns:a16="http://schemas.microsoft.com/office/drawing/2014/main" id="{D706945F-BEFD-7159-960E-3BF7598F4E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6376" y="1221143"/>
            <a:ext cx="1463040" cy="1463040"/>
          </a:xfrm>
          <a:prstGeom prst="rect">
            <a:avLst/>
          </a:prstGeom>
        </p:spPr>
      </p:pic>
      <p:pic>
        <p:nvPicPr>
          <p:cNvPr id="39" name="Picture 38" descr="A pink highlighter with a black highlighter tip&#10;&#10;Description automatically generated">
            <a:extLst>
              <a:ext uri="{FF2B5EF4-FFF2-40B4-BE49-F238E27FC236}">
                <a16:creationId xmlns:a16="http://schemas.microsoft.com/office/drawing/2014/main" id="{FFBBF5FE-228E-AEAC-3ADB-8F26C6C516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5527" y="910411"/>
            <a:ext cx="1463040" cy="146304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0F3A76D-8CE1-6F28-E46D-7817276BEB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15527" y="1931880"/>
            <a:ext cx="2840982" cy="518205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623BA98-5D3A-8913-45AB-3BD6804B95C5}"/>
              </a:ext>
            </a:extLst>
          </p:cNvPr>
          <p:cNvSpPr/>
          <p:nvPr/>
        </p:nvSpPr>
        <p:spPr>
          <a:xfrm>
            <a:off x="1025236" y="3602181"/>
            <a:ext cx="3823855" cy="549068"/>
          </a:xfrm>
          <a:prstGeom prst="rect">
            <a:avLst/>
          </a:prstGeom>
          <a:solidFill>
            <a:srgbClr val="FFAEC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0139C7-526B-FF85-ED7E-FFF58C3AE47F}"/>
              </a:ext>
            </a:extLst>
          </p:cNvPr>
          <p:cNvSpPr/>
          <p:nvPr/>
        </p:nvSpPr>
        <p:spPr>
          <a:xfrm>
            <a:off x="6742545" y="4066149"/>
            <a:ext cx="4350835" cy="549068"/>
          </a:xfrm>
          <a:prstGeom prst="rect">
            <a:avLst/>
          </a:prstGeom>
          <a:solidFill>
            <a:srgbClr val="FFAEC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5516760-3A80-5E33-CD1D-94CA8D645865}"/>
              </a:ext>
            </a:extLst>
          </p:cNvPr>
          <p:cNvSpPr txBox="1"/>
          <p:nvPr/>
        </p:nvSpPr>
        <p:spPr>
          <a:xfrm>
            <a:off x="483251" y="5312912"/>
            <a:ext cx="2481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E43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4 convolutions per block</a:t>
            </a:r>
          </a:p>
        </p:txBody>
      </p:sp>
    </p:spTree>
    <p:extLst>
      <p:ext uri="{BB962C8B-B14F-4D97-AF65-F5344CB8AC3E}">
        <p14:creationId xmlns:p14="http://schemas.microsoft.com/office/powerpoint/2010/main" val="320022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13593 0.0020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0.12005 -0.00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3" y="-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2237 -0.00578 " pathEditMode="relative" rAng="0" ptsTypes="AA">
                                      <p:cBhvr>
                                        <p:cTn id="5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5" y="-3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0.20339 0.00787 " pathEditMode="relative" rAng="0" ptsTypes="AA">
                                      <p:cBhvr>
                                        <p:cTn id="6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39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45" grpId="0" animBg="1"/>
      <p:bldP spid="46" grpId="0" animBg="1"/>
      <p:bldP spid="47" grpId="0"/>
      <p:bldP spid="4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84615B-936E-0BA7-3933-C740C64B421B}"/>
              </a:ext>
            </a:extLst>
          </p:cNvPr>
          <p:cNvSpPr/>
          <p:nvPr/>
        </p:nvSpPr>
        <p:spPr>
          <a:xfrm>
            <a:off x="3415004" y="1465480"/>
            <a:ext cx="2118049" cy="502739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Time Sensitive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79833-E812-6155-A271-DF519AA798D8}"/>
              </a:ext>
            </a:extLst>
          </p:cNvPr>
          <p:cNvSpPr/>
          <p:nvPr/>
        </p:nvSpPr>
        <p:spPr>
          <a:xfrm>
            <a:off x="5533053" y="1465480"/>
            <a:ext cx="3340359" cy="502739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2000" b="1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Not Time Sensitive</a:t>
            </a:r>
          </a:p>
        </p:txBody>
      </p:sp>
      <p:pic>
        <p:nvPicPr>
          <p:cNvPr id="10" name="Picture 9" descr="A diagram of a code&#10;&#10;Description automatically generated">
            <a:extLst>
              <a:ext uri="{FF2B5EF4-FFF2-40B4-BE49-F238E27FC236}">
                <a16:creationId xmlns:a16="http://schemas.microsoft.com/office/drawing/2014/main" id="{31E1DC50-5CA3-B6D5-717D-0608A690D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067" y="1465480"/>
            <a:ext cx="5241106" cy="4851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2E9A47-2BD3-A2D2-FDE2-DA98BC7C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5819969" cy="99714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2D Encoder and Decoder</a:t>
            </a:r>
            <a:br>
              <a:rPr lang="en-US" sz="4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n-US" sz="2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tunable encoder decoder sizes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94F062-7B5A-8958-3E36-7082BDF94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66074B-1306-D58B-06F8-DE31E5F1DDDB}"/>
              </a:ext>
            </a:extLst>
          </p:cNvPr>
          <p:cNvSpPr txBox="1"/>
          <p:nvPr/>
        </p:nvSpPr>
        <p:spPr>
          <a:xfrm>
            <a:off x="6714155" y="2827175"/>
            <a:ext cx="35121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Smaller, faster encoder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Bulkier, slower decoder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Can stronger decoder compensate for a weaker encoder?</a:t>
            </a:r>
          </a:p>
        </p:txBody>
      </p:sp>
    </p:spTree>
    <p:extLst>
      <p:ext uri="{BB962C8B-B14F-4D97-AF65-F5344CB8AC3E}">
        <p14:creationId xmlns:p14="http://schemas.microsoft.com/office/powerpoint/2010/main" val="1948852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8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E9A47-2BD3-A2D2-FDE2-DA98BC7C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5819969" cy="99714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2D Encoder and Decoder</a:t>
            </a:r>
            <a:br>
              <a:rPr lang="en-US" sz="4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n-US" sz="2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tunable encoder decoder sizes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94F062-7B5A-8958-3E36-7082BDF94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p:pic>
        <p:nvPicPr>
          <p:cNvPr id="5" name="Picture 4" descr="A chart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432F185B-CDD6-4C09-08FD-7EB89EB92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420249"/>
            <a:ext cx="11049000" cy="289412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D71EB46-190A-5ED9-7247-03A1E527F25B}"/>
              </a:ext>
            </a:extLst>
          </p:cNvPr>
          <p:cNvGrpSpPr/>
          <p:nvPr/>
        </p:nvGrpSpPr>
        <p:grpSpPr>
          <a:xfrm>
            <a:off x="2795768" y="5409281"/>
            <a:ext cx="6600463" cy="907314"/>
            <a:chOff x="705406" y="1784603"/>
            <a:chExt cx="6600463" cy="10311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92678C-B46F-757B-E126-BC99BAA768AC}"/>
                </a:ext>
              </a:extLst>
            </p:cNvPr>
            <p:cNvSpPr/>
            <p:nvPr/>
          </p:nvSpPr>
          <p:spPr>
            <a:xfrm>
              <a:off x="705406" y="1784603"/>
              <a:ext cx="57246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B5E61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Luck on our side</a:t>
              </a:r>
            </a:p>
          </p:txBody>
        </p:sp>
        <p:pic>
          <p:nvPicPr>
            <p:cNvPr id="8" name="Graphic 7" descr="Four Leaf Clover outline">
              <a:extLst>
                <a:ext uri="{FF2B5EF4-FFF2-40B4-BE49-F238E27FC236}">
                  <a16:creationId xmlns:a16="http://schemas.microsoft.com/office/drawing/2014/main" id="{9BA56FB9-4FB6-ADC2-9D57-11A0ACD22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91469" y="1901402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3928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E9A47-2BD3-A2D2-FDE2-DA98BC7C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9290957" cy="88517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Performance comparison</a:t>
            </a:r>
            <a:br>
              <a:rPr lang="en-US" sz="4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n-US" sz="18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old BCAE versus BCAE-2D</a:t>
            </a:r>
            <a:endParaRPr lang="en-US" sz="4000" dirty="0">
              <a:solidFill>
                <a:srgbClr val="65B6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94F062-7B5A-8958-3E36-7082BDF94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6A79B-5F7D-06D6-E530-E0CAB116E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558"/>
          <a:stretch/>
        </p:blipFill>
        <p:spPr>
          <a:xfrm>
            <a:off x="1465686" y="2434774"/>
            <a:ext cx="9260627" cy="114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09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E9A47-2BD3-A2D2-FDE2-DA98BC7C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9290957" cy="88517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Performance comparison</a:t>
            </a:r>
            <a:br>
              <a:rPr lang="en-US" sz="4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n-US" sz="2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better 3D BCAE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94F062-7B5A-8958-3E36-7082BDF94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6A79B-5F7D-06D6-E530-E0CAB116E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757"/>
          <a:stretch/>
        </p:blipFill>
        <p:spPr>
          <a:xfrm>
            <a:off x="1465686" y="1567027"/>
            <a:ext cx="9260627" cy="15153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032F27-51E6-0AF6-68AE-9CD10651E987}"/>
              </a:ext>
            </a:extLst>
          </p:cNvPr>
          <p:cNvSpPr/>
          <p:nvPr/>
        </p:nvSpPr>
        <p:spPr>
          <a:xfrm>
            <a:off x="1465686" y="3428999"/>
            <a:ext cx="5494952" cy="1674845"/>
          </a:xfrm>
          <a:prstGeom prst="roundRect">
            <a:avLst>
              <a:gd name="adj" fmla="val 1040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97C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From BCAE to BCAE++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Candara" panose="020E0502030303020204" pitchFamily="34" charset="0"/>
              </a:rPr>
              <a:t>3D convolution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Candara" panose="020E0502030303020204" pitchFamily="34" charset="0"/>
              </a:rPr>
              <a:t>Pad (16, 192, </a:t>
            </a:r>
            <a:r>
              <a:rPr lang="en-US" sz="1600" dirty="0">
                <a:solidFill>
                  <a:srgbClr val="FFC000"/>
                </a:solidFill>
                <a:latin typeface="Candara" panose="020E0502030303020204" pitchFamily="34" charset="0"/>
              </a:rPr>
              <a:t>249</a:t>
            </a:r>
            <a:r>
              <a:rPr lang="en-US" sz="1600" dirty="0">
                <a:latin typeface="Candara" panose="020E0502030303020204" pitchFamily="34" charset="0"/>
              </a:rPr>
              <a:t>) to (16, 192, </a:t>
            </a:r>
            <a:r>
              <a:rPr lang="en-US" sz="1600" dirty="0">
                <a:solidFill>
                  <a:srgbClr val="FFC000"/>
                </a:solidFill>
                <a:latin typeface="Candara" panose="020E0502030303020204" pitchFamily="34" charset="0"/>
              </a:rPr>
              <a:t>256</a:t>
            </a:r>
            <a:r>
              <a:rPr lang="en-US" sz="1600" dirty="0">
                <a:latin typeface="Candara" panose="020E0502030303020204" pitchFamily="34" charset="0"/>
              </a:rPr>
              <a:t>) for easy halving and an increased compression ratio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Candara" panose="020E0502030303020204" pitchFamily="34" charset="0"/>
              </a:rPr>
              <a:t>Remove normalization</a:t>
            </a: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E0D350ED-FA05-17D8-41D5-FFCBF45DE33A}"/>
              </a:ext>
            </a:extLst>
          </p:cNvPr>
          <p:cNvSpPr/>
          <p:nvPr/>
        </p:nvSpPr>
        <p:spPr>
          <a:xfrm>
            <a:off x="1026366" y="2099388"/>
            <a:ext cx="439319" cy="885177"/>
          </a:xfrm>
          <a:prstGeom prst="curved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87A079-FDC0-8598-1BF1-D0CE4CC013FE}"/>
              </a:ext>
            </a:extLst>
          </p:cNvPr>
          <p:cNvSpPr/>
          <p:nvPr/>
        </p:nvSpPr>
        <p:spPr>
          <a:xfrm>
            <a:off x="2827176" y="2733869"/>
            <a:ext cx="4488024" cy="33912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635779D-F571-C28A-1488-0E65451B4474}"/>
              </a:ext>
            </a:extLst>
          </p:cNvPr>
          <p:cNvSpPr/>
          <p:nvPr/>
        </p:nvSpPr>
        <p:spPr>
          <a:xfrm>
            <a:off x="7203233" y="3429000"/>
            <a:ext cx="3523080" cy="1674844"/>
          </a:xfrm>
          <a:prstGeom prst="roundRect">
            <a:avLst>
              <a:gd name="adj" fmla="val 8662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Much better reconstruction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Still slow</a:t>
            </a:r>
          </a:p>
        </p:txBody>
      </p:sp>
    </p:spTree>
    <p:extLst>
      <p:ext uri="{BB962C8B-B14F-4D97-AF65-F5344CB8AC3E}">
        <p14:creationId xmlns:p14="http://schemas.microsoft.com/office/powerpoint/2010/main" val="2539584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E9A47-2BD3-A2D2-FDE2-DA98BC7C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9290957" cy="88517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Performance comparison</a:t>
            </a:r>
            <a:br>
              <a:rPr lang="en-US" sz="4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n-US" sz="2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better 3D BCAE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94F062-7B5A-8958-3E36-7082BDF94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6A79B-5F7D-06D6-E530-E0CAB116E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14"/>
          <a:stretch/>
        </p:blipFill>
        <p:spPr>
          <a:xfrm>
            <a:off x="1465686" y="1567026"/>
            <a:ext cx="9260627" cy="186197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032F27-51E6-0AF6-68AE-9CD10651E987}"/>
              </a:ext>
            </a:extLst>
          </p:cNvPr>
          <p:cNvSpPr/>
          <p:nvPr/>
        </p:nvSpPr>
        <p:spPr>
          <a:xfrm>
            <a:off x="1465685" y="3741573"/>
            <a:ext cx="5494952" cy="2015415"/>
          </a:xfrm>
          <a:prstGeom prst="roundRect">
            <a:avLst>
              <a:gd name="adj" fmla="val 1040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97C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From BCAE to BCAE-HT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Candara" panose="020E0502030303020204" pitchFamily="34" charset="0"/>
              </a:rPr>
              <a:t>3D convolution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Candara" panose="020E0502030303020204" pitchFamily="34" charset="0"/>
              </a:rPr>
              <a:t>Pad (16, 192, </a:t>
            </a:r>
            <a:r>
              <a:rPr lang="en-US" sz="1600" dirty="0">
                <a:solidFill>
                  <a:srgbClr val="FFC000"/>
                </a:solidFill>
                <a:latin typeface="Candara" panose="020E0502030303020204" pitchFamily="34" charset="0"/>
              </a:rPr>
              <a:t>249</a:t>
            </a:r>
            <a:r>
              <a:rPr lang="en-US" sz="1600" dirty="0">
                <a:latin typeface="Candara" panose="020E0502030303020204" pitchFamily="34" charset="0"/>
              </a:rPr>
              <a:t>) to (16, 192, </a:t>
            </a:r>
            <a:r>
              <a:rPr lang="en-US" sz="1600" dirty="0">
                <a:solidFill>
                  <a:srgbClr val="FFC000"/>
                </a:solidFill>
                <a:latin typeface="Candara" panose="020E0502030303020204" pitchFamily="34" charset="0"/>
              </a:rPr>
              <a:t>256</a:t>
            </a:r>
            <a:r>
              <a:rPr lang="en-US" sz="1600" dirty="0">
                <a:latin typeface="Candara" panose="020E0502030303020204" pitchFamily="34" charset="0"/>
              </a:rPr>
              <a:t>) for easy halving and an increased compression ratio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Candara" panose="020E0502030303020204" pitchFamily="34" charset="0"/>
              </a:rPr>
              <a:t>Remove normalization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Candara" panose="020E0502030303020204" pitchFamily="34" charset="0"/>
              </a:rPr>
              <a:t>Much smaller intermediate output channels for higher throughput</a:t>
            </a: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E0D350ED-FA05-17D8-41D5-FFCBF45DE33A}"/>
              </a:ext>
            </a:extLst>
          </p:cNvPr>
          <p:cNvSpPr/>
          <p:nvPr/>
        </p:nvSpPr>
        <p:spPr>
          <a:xfrm>
            <a:off x="1026366" y="2099388"/>
            <a:ext cx="439319" cy="1250302"/>
          </a:xfrm>
          <a:prstGeom prst="curved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0E21037-654D-62E5-94FC-EE18F989CD27}"/>
              </a:ext>
            </a:extLst>
          </p:cNvPr>
          <p:cNvSpPr/>
          <p:nvPr/>
        </p:nvSpPr>
        <p:spPr>
          <a:xfrm>
            <a:off x="7203233" y="3741572"/>
            <a:ext cx="3523080" cy="2015415"/>
          </a:xfrm>
          <a:prstGeom prst="roundRect">
            <a:avLst>
              <a:gd name="adj" fmla="val 8662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Slightly better reconstruction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Super small model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Higher throughput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1213E7-17EE-4B58-125C-14CBEA6D62E8}"/>
              </a:ext>
            </a:extLst>
          </p:cNvPr>
          <p:cNvSpPr/>
          <p:nvPr/>
        </p:nvSpPr>
        <p:spPr>
          <a:xfrm>
            <a:off x="7688425" y="3088435"/>
            <a:ext cx="951722" cy="33912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44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E9A47-2BD3-A2D2-FDE2-DA98BC7C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9290957" cy="88517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Performance comparison</a:t>
            </a:r>
            <a:endParaRPr lang="en-US" sz="2000" dirty="0">
              <a:solidFill>
                <a:srgbClr val="65B6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94F062-7B5A-8958-3E36-7082BDF94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 dirty="0"/>
          </a:p>
        </p:txBody>
      </p:sp>
      <p:pic>
        <p:nvPicPr>
          <p:cNvPr id="8" name="Picture 7" descr="A diagram of a variety of lines&#10;&#10;Description automatically generated with medium confidence">
            <a:extLst>
              <a:ext uri="{FF2B5EF4-FFF2-40B4-BE49-F238E27FC236}">
                <a16:creationId xmlns:a16="http://schemas.microsoft.com/office/drawing/2014/main" id="{9614AD7A-41DE-30CF-A6CB-548E875E4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312" y="1718546"/>
            <a:ext cx="10972800" cy="446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67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E9A47-2BD3-A2D2-FDE2-DA98BC7C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9290957" cy="88517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Throughput comparison</a:t>
            </a:r>
            <a:br>
              <a:rPr lang="en-US" sz="4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n-US" sz="2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two computing modes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94F062-7B5A-8958-3E36-7082BDF94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C92BDF-71E0-2E87-4E93-0F7CC2434410}"/>
              </a:ext>
            </a:extLst>
          </p:cNvPr>
          <p:cNvSpPr txBox="1"/>
          <p:nvPr/>
        </p:nvSpPr>
        <p:spPr>
          <a:xfrm>
            <a:off x="2428938" y="2050818"/>
            <a:ext cx="7256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Full: </a:t>
            </a:r>
            <a:r>
              <a:rPr lang="en-US" dirty="0">
                <a:latin typeface="Candara" panose="020E0502030303020204" pitchFamily="34" charset="0"/>
              </a:rPr>
              <a:t>encode with float 32, save code as float 16, decode with float 32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Half: </a:t>
            </a:r>
            <a:r>
              <a:rPr lang="en-US" dirty="0">
                <a:latin typeface="Candara" panose="020E0502030303020204" pitchFamily="34" charset="0"/>
              </a:rPr>
              <a:t>encode with float 16, save code as float 16, decode with float 32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FF3A78-80E9-83D5-855E-F8B1BE13C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938" y="2943503"/>
            <a:ext cx="7334124" cy="272514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62F64F-6C5E-6745-3800-C9A7A86E1433}"/>
              </a:ext>
            </a:extLst>
          </p:cNvPr>
          <p:cNvSpPr/>
          <p:nvPr/>
        </p:nvSpPr>
        <p:spPr>
          <a:xfrm>
            <a:off x="4926563" y="3359020"/>
            <a:ext cx="503853" cy="2192694"/>
          </a:xfrm>
          <a:prstGeom prst="round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999FE00-01DB-2C00-15C0-6D4A2EF0BB67}"/>
              </a:ext>
            </a:extLst>
          </p:cNvPr>
          <p:cNvSpPr/>
          <p:nvPr/>
        </p:nvSpPr>
        <p:spPr>
          <a:xfrm>
            <a:off x="6540760" y="3359020"/>
            <a:ext cx="572280" cy="2192694"/>
          </a:xfrm>
          <a:prstGeom prst="round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70F54DE-594C-68E5-72B2-8B289FD745D2}"/>
              </a:ext>
            </a:extLst>
          </p:cNvPr>
          <p:cNvSpPr/>
          <p:nvPr/>
        </p:nvSpPr>
        <p:spPr>
          <a:xfrm>
            <a:off x="8170504" y="3359020"/>
            <a:ext cx="572280" cy="2192694"/>
          </a:xfrm>
          <a:prstGeom prst="round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57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E9A47-2BD3-A2D2-FDE2-DA98BC7C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9290957" cy="88517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Throughput comparison</a:t>
            </a:r>
            <a:br>
              <a:rPr lang="en-US" sz="4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n-US" sz="2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two computing modes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94F062-7B5A-8958-3E36-7082BDF94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sz="1000" dirty="0"/>
          </a:p>
        </p:txBody>
      </p:sp>
      <p:pic>
        <p:nvPicPr>
          <p:cNvPr id="5" name="Picture 4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27B100AE-5D59-BA4E-15C2-B3F3BF943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614" y="2664949"/>
            <a:ext cx="10058400" cy="3415553"/>
          </a:xfrm>
          <a:prstGeom prst="rect">
            <a:avLst/>
          </a:prstGeom>
        </p:spPr>
      </p:pic>
      <p:sp>
        <p:nvSpPr>
          <p:cNvPr id="6" name="Arrow: Up-Down 5">
            <a:extLst>
              <a:ext uri="{FF2B5EF4-FFF2-40B4-BE49-F238E27FC236}">
                <a16:creationId xmlns:a16="http://schemas.microsoft.com/office/drawing/2014/main" id="{D91324E5-732A-B31A-3FB4-1BC6E74CDD64}"/>
              </a:ext>
            </a:extLst>
          </p:cNvPr>
          <p:cNvSpPr/>
          <p:nvPr/>
        </p:nvSpPr>
        <p:spPr>
          <a:xfrm>
            <a:off x="6702660" y="4804180"/>
            <a:ext cx="158621" cy="270588"/>
          </a:xfrm>
          <a:prstGeom prst="upDownArrow">
            <a:avLst/>
          </a:prstGeom>
          <a:solidFill>
            <a:srgbClr val="65B6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16CDF6B1-B321-33E9-9A98-10954ABF7A75}"/>
              </a:ext>
            </a:extLst>
          </p:cNvPr>
          <p:cNvSpPr/>
          <p:nvPr/>
        </p:nvSpPr>
        <p:spPr>
          <a:xfrm>
            <a:off x="3456004" y="3302891"/>
            <a:ext cx="233266" cy="849085"/>
          </a:xfrm>
          <a:prstGeom prst="upDownArrow">
            <a:avLst/>
          </a:prstGeom>
          <a:solidFill>
            <a:srgbClr val="65B6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1C0910-2C7D-50C8-0533-F0D180C22ACB}"/>
              </a:ext>
            </a:extLst>
          </p:cNvPr>
          <p:cNvGrpSpPr/>
          <p:nvPr/>
        </p:nvGrpSpPr>
        <p:grpSpPr>
          <a:xfrm>
            <a:off x="7761514" y="1154546"/>
            <a:ext cx="3543795" cy="2653567"/>
            <a:chOff x="7761514" y="637309"/>
            <a:chExt cx="3543795" cy="2653567"/>
          </a:xfrm>
        </p:grpSpPr>
        <p:pic>
          <p:nvPicPr>
            <p:cNvPr id="9" name="Picture 8" descr="I Don't Know Panda">
              <a:extLst>
                <a:ext uri="{FF2B5EF4-FFF2-40B4-BE49-F238E27FC236}">
                  <a16:creationId xmlns:a16="http://schemas.microsoft.com/office/drawing/2014/main" id="{57332A29-1B37-AEDF-21AD-EBD704984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03509" y="1589076"/>
              <a:ext cx="1701800" cy="1701800"/>
            </a:xfrm>
            <a:prstGeom prst="rect">
              <a:avLst/>
            </a:prstGeom>
          </p:spPr>
        </p:pic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3814EB43-2E7A-023A-9D69-0C100B4B2831}"/>
                </a:ext>
              </a:extLst>
            </p:cNvPr>
            <p:cNvSpPr/>
            <p:nvPr/>
          </p:nvSpPr>
          <p:spPr>
            <a:xfrm flipH="1">
              <a:off x="7761514" y="637309"/>
              <a:ext cx="2100943" cy="1382012"/>
            </a:xfrm>
            <a:prstGeom prst="cloudCallout">
              <a:avLst>
                <a:gd name="adj1" fmla="val -65338"/>
                <a:gd name="adj2" fmla="val 53409"/>
              </a:avLst>
            </a:prstGeom>
            <a:solidFill>
              <a:srgbClr val="65B68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ndara" panose="020E0502030303020204" pitchFamily="34" charset="0"/>
                </a:rPr>
                <a:t>Why don’t we have the same speedup here?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2129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E9A47-2BD3-A2D2-FDE2-DA98BC7C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9290957" cy="88517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5B6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Why the Lack of Speedup</a:t>
            </a:r>
            <a:endParaRPr lang="en-US" sz="2000" dirty="0">
              <a:solidFill>
                <a:srgbClr val="65B6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94F062-7B5A-8958-3E36-7082BDF94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sz="1000" dirty="0"/>
          </a:p>
        </p:txBody>
      </p:sp>
      <p:pic>
        <p:nvPicPr>
          <p:cNvPr id="5" name="Picture 4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27B100AE-5D59-BA4E-15C2-B3F3BF943B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448"/>
          <a:stretch/>
        </p:blipFill>
        <p:spPr>
          <a:xfrm>
            <a:off x="10165773" y="894851"/>
            <a:ext cx="1586813" cy="170777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6F09EB-50B5-922F-DF69-37CB47F59ADA}"/>
              </a:ext>
            </a:extLst>
          </p:cNvPr>
          <p:cNvGrpSpPr/>
          <p:nvPr/>
        </p:nvGrpSpPr>
        <p:grpSpPr>
          <a:xfrm>
            <a:off x="522541" y="985563"/>
            <a:ext cx="9450011" cy="5507312"/>
            <a:chOff x="522541" y="985563"/>
            <a:chExt cx="9450011" cy="550731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F4737D4-1F2A-C0A5-6D71-7FDD65F9F530}"/>
                </a:ext>
              </a:extLst>
            </p:cNvPr>
            <p:cNvGrpSpPr/>
            <p:nvPr/>
          </p:nvGrpSpPr>
          <p:grpSpPr>
            <a:xfrm>
              <a:off x="522541" y="1295709"/>
              <a:ext cx="9450011" cy="5197166"/>
              <a:chOff x="522541" y="1250302"/>
              <a:chExt cx="9450011" cy="5197166"/>
            </a:xfrm>
          </p:grpSpPr>
          <p:pic>
            <p:nvPicPr>
              <p:cNvPr id="8" name="Picture 7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67236B12-A42B-E826-1FAD-5E9BD9983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7234" y="1250302"/>
                <a:ext cx="9005318" cy="519716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0085F4-A9F5-C873-E190-6BF1AE7810E8}"/>
                  </a:ext>
                </a:extLst>
              </p:cNvPr>
              <p:cNvSpPr txBox="1"/>
              <p:nvPr/>
            </p:nvSpPr>
            <p:spPr>
              <a:xfrm rot="10800000">
                <a:off x="522541" y="1819563"/>
                <a:ext cx="461665" cy="149534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ndara" panose="020E0502030303020204" pitchFamily="34" charset="0"/>
                  </a:rPr>
                  <a:t>Full precision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5EA1DB-FE49-8047-FB96-3BF73F5AA468}"/>
                  </a:ext>
                </a:extLst>
              </p:cNvPr>
              <p:cNvSpPr txBox="1"/>
              <p:nvPr/>
            </p:nvSpPr>
            <p:spPr>
              <a:xfrm rot="10800000">
                <a:off x="522542" y="4659745"/>
                <a:ext cx="461665" cy="149534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ndara" panose="020E0502030303020204" pitchFamily="34" charset="0"/>
                  </a:rPr>
                  <a:t>Half precision</a:t>
                </a:r>
              </a:p>
            </p:txBody>
          </p:sp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29FF1DC-46AA-3365-621C-36727F572567}"/>
                </a:ext>
              </a:extLst>
            </p:cNvPr>
            <p:cNvSpPr/>
            <p:nvPr/>
          </p:nvSpPr>
          <p:spPr>
            <a:xfrm>
              <a:off x="6336886" y="985563"/>
              <a:ext cx="3635665" cy="529478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Nsight System Profiling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9365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648AABDA-4BDF-BE15-6376-EB8C67F400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72" t="38504" r="31871" b="28163"/>
          <a:stretch/>
        </p:blipFill>
        <p:spPr>
          <a:xfrm>
            <a:off x="247649" y="0"/>
            <a:ext cx="1194435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1053128"/>
          </a:xfrm>
        </p:spPr>
        <p:txBody>
          <a:bodyPr/>
          <a:lstStyle/>
          <a:p>
            <a:r>
              <a:rPr lang="en-US" dirty="0">
                <a:solidFill>
                  <a:srgbClr val="E4E172"/>
                </a:solidFill>
              </a:rPr>
              <a:t>Time projection Chamber (TPC)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3585CB6-79CB-2A07-DBA7-F85A128C97CF}"/>
                  </a:ext>
                </a:extLst>
              </p:cNvPr>
              <p:cNvSpPr/>
              <p:nvPr/>
            </p:nvSpPr>
            <p:spPr>
              <a:xfrm>
                <a:off x="8607286" y="2613991"/>
                <a:ext cx="3207855" cy="3859006"/>
              </a:xfrm>
              <a:prstGeom prst="roundRect">
                <a:avLst>
                  <a:gd name="adj" fmla="val 5991"/>
                </a:avLst>
              </a:prstGeom>
              <a:solidFill>
                <a:srgbClr val="E4E172">
                  <a:alpha val="75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rgbClr val="1E434A"/>
                    </a:solidFill>
                    <a:latin typeface="Candara" panose="020E0502030303020204" pitchFamily="34" charset="0"/>
                  </a:rPr>
                  <a:t>A TPC is composed of 48 layers of rectangular grid of sensor nodes. It acts as a camera capturing 3D particle trajectories.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1E434A"/>
                    </a:solidFill>
                    <a:latin typeface="Candara" panose="020E0502030303020204" pitchFamily="34" charset="0"/>
                  </a:rPr>
                  <a:t>3 layer groups: inner, middle, and outer. Each layer group has 16 layers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1E434A"/>
                    </a:solidFill>
                    <a:latin typeface="Candara" panose="020E0502030303020204" pitchFamily="34" charset="0"/>
                  </a:rPr>
                  <a:t>2 sides, divided</a:t>
                </a:r>
                <a:br>
                  <a:rPr lang="en-US" dirty="0">
                    <a:solidFill>
                      <a:srgbClr val="1E434A"/>
                    </a:solidFill>
                    <a:latin typeface="Candara" panose="020E0502030303020204" pitchFamily="34" charset="0"/>
                  </a:rPr>
                </a:br>
                <a:r>
                  <a:rPr lang="en-US" dirty="0">
                    <a:solidFill>
                      <a:srgbClr val="1E434A"/>
                    </a:solidFill>
                    <a:latin typeface="Candara" panose="020E0502030303020204" pitchFamily="34" charset="0"/>
                  </a:rPr>
                  <a:t>by the transverse plane passing the collision point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1E434A"/>
                    </a:solidFill>
                    <a:latin typeface="Candara" panose="020E0502030303020204" pitchFamily="34" charset="0"/>
                  </a:rPr>
                  <a:t>12 sectors,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1E434A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 dirty="0">
                        <a:solidFill>
                          <a:srgbClr val="1E434A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rgbClr val="1E434A"/>
                    </a:solidFill>
                    <a:latin typeface="Candara" panose="020E0502030303020204" pitchFamily="34" charset="0"/>
                  </a:rPr>
                  <a:t> degree each</a:t>
                </a: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3585CB6-79CB-2A07-DBA7-F85A128C97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286" y="2613991"/>
                <a:ext cx="3207855" cy="3859006"/>
              </a:xfrm>
              <a:prstGeom prst="roundRect">
                <a:avLst>
                  <a:gd name="adj" fmla="val 5991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933F868A-CED7-4F12-B93C-C6378F7DDF76}"/>
              </a:ext>
            </a:extLst>
          </p:cNvPr>
          <p:cNvGrpSpPr/>
          <p:nvPr/>
        </p:nvGrpSpPr>
        <p:grpSpPr>
          <a:xfrm>
            <a:off x="1784597" y="553143"/>
            <a:ext cx="6839780" cy="4601817"/>
            <a:chOff x="1784597" y="553143"/>
            <a:chExt cx="6839780" cy="460181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450A48-7BBC-A487-7288-F8049EE44676}"/>
                </a:ext>
              </a:extLst>
            </p:cNvPr>
            <p:cNvSpPr/>
            <p:nvPr/>
          </p:nvSpPr>
          <p:spPr>
            <a:xfrm>
              <a:off x="3434382" y="553143"/>
              <a:ext cx="3329609" cy="4601817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  <a:scene3d>
              <a:camera prst="isometricRightUp">
                <a:rot lat="2100000" lon="192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1FD4C37-D01B-1062-664B-D7A21283D899}"/>
                </a:ext>
              </a:extLst>
            </p:cNvPr>
            <p:cNvCxnSpPr>
              <a:cxnSpLocks/>
            </p:cNvCxnSpPr>
            <p:nvPr/>
          </p:nvCxnSpPr>
          <p:spPr>
            <a:xfrm>
              <a:off x="1784597" y="2038830"/>
              <a:ext cx="3374858" cy="947031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glow rad="101600">
                <a:srgbClr val="FF66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 descr="A colorful swirls on a black background&#10;&#10;Description automatically generated">
              <a:extLst>
                <a:ext uri="{FF2B5EF4-FFF2-40B4-BE49-F238E27FC236}">
                  <a16:creationId xmlns:a16="http://schemas.microsoft.com/office/drawing/2014/main" id="{3AD2DCB0-3B21-5E30-1DFA-396A6135BE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001" t="18298" r="24258" b="14225"/>
            <a:stretch/>
          </p:blipFill>
          <p:spPr>
            <a:xfrm>
              <a:off x="2673626" y="1182756"/>
              <a:ext cx="5576679" cy="3859007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BB6B00F-6FBA-BE5C-45B1-86CB18026030}"/>
                </a:ext>
              </a:extLst>
            </p:cNvPr>
            <p:cNvCxnSpPr>
              <a:cxnSpLocks/>
            </p:cNvCxnSpPr>
            <p:nvPr/>
          </p:nvCxnSpPr>
          <p:spPr>
            <a:xfrm>
              <a:off x="5249519" y="3009861"/>
              <a:ext cx="3374858" cy="947031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glow rad="101600">
                <a:srgbClr val="FF66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5685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7FBFBE-E461-AD07-CE48-449FDECCA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 sz="1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1839E0-2DD3-99C3-6497-96F53497F548}"/>
              </a:ext>
            </a:extLst>
          </p:cNvPr>
          <p:cNvGrpSpPr/>
          <p:nvPr/>
        </p:nvGrpSpPr>
        <p:grpSpPr>
          <a:xfrm>
            <a:off x="7095525" y="524729"/>
            <a:ext cx="1495909" cy="4911548"/>
            <a:chOff x="2091193" y="1367624"/>
            <a:chExt cx="914400" cy="172543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3A8F96-0032-2DB3-17C5-ACBB1791A718}"/>
                </a:ext>
              </a:extLst>
            </p:cNvPr>
            <p:cNvSpPr/>
            <p:nvPr/>
          </p:nvSpPr>
          <p:spPr>
            <a:xfrm>
              <a:off x="2091193" y="1367624"/>
              <a:ext cx="914400" cy="1264258"/>
            </a:xfrm>
            <a:prstGeom prst="roundRect">
              <a:avLst>
                <a:gd name="adj" fmla="val 1318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Core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46BF1D3-D84A-C9CB-6051-DE061F2A46C9}"/>
                </a:ext>
              </a:extLst>
            </p:cNvPr>
            <p:cNvSpPr/>
            <p:nvPr/>
          </p:nvSpPr>
          <p:spPr>
            <a:xfrm>
              <a:off x="2091193" y="2631882"/>
              <a:ext cx="914400" cy="461176"/>
            </a:xfrm>
            <a:prstGeom prst="roundRect">
              <a:avLst/>
            </a:prstGeom>
            <a:solidFill>
              <a:srgbClr val="B5E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L1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71D9D6A-C155-19E8-2B37-EA29ADF0596D}"/>
              </a:ext>
            </a:extLst>
          </p:cNvPr>
          <p:cNvGrpSpPr/>
          <p:nvPr/>
        </p:nvGrpSpPr>
        <p:grpSpPr>
          <a:xfrm>
            <a:off x="12296518" y="524729"/>
            <a:ext cx="1495909" cy="4911548"/>
            <a:chOff x="2091193" y="1367624"/>
            <a:chExt cx="914400" cy="172543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2772777-0261-C833-7F0F-479AF2C3CE16}"/>
                </a:ext>
              </a:extLst>
            </p:cNvPr>
            <p:cNvSpPr/>
            <p:nvPr/>
          </p:nvSpPr>
          <p:spPr>
            <a:xfrm>
              <a:off x="2091193" y="1367624"/>
              <a:ext cx="914400" cy="1264258"/>
            </a:xfrm>
            <a:prstGeom prst="roundRect">
              <a:avLst>
                <a:gd name="adj" fmla="val 1318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Core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9D01C98-2997-78CA-AF38-23413F8508E6}"/>
                </a:ext>
              </a:extLst>
            </p:cNvPr>
            <p:cNvSpPr/>
            <p:nvPr/>
          </p:nvSpPr>
          <p:spPr>
            <a:xfrm>
              <a:off x="2091193" y="2631882"/>
              <a:ext cx="914400" cy="461176"/>
            </a:xfrm>
            <a:prstGeom prst="roundRect">
              <a:avLst/>
            </a:prstGeom>
            <a:solidFill>
              <a:srgbClr val="B5E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L1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71598D-34DF-A157-56F7-30E4A9E91EE8}"/>
              </a:ext>
            </a:extLst>
          </p:cNvPr>
          <p:cNvGrpSpPr/>
          <p:nvPr/>
        </p:nvGrpSpPr>
        <p:grpSpPr>
          <a:xfrm>
            <a:off x="15769629" y="524729"/>
            <a:ext cx="1495909" cy="4911548"/>
            <a:chOff x="2091193" y="1367624"/>
            <a:chExt cx="914400" cy="172543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C5628AE-0426-A11F-F6AC-304313BCE578}"/>
                </a:ext>
              </a:extLst>
            </p:cNvPr>
            <p:cNvSpPr/>
            <p:nvPr/>
          </p:nvSpPr>
          <p:spPr>
            <a:xfrm>
              <a:off x="2091193" y="1367624"/>
              <a:ext cx="914400" cy="1264258"/>
            </a:xfrm>
            <a:prstGeom prst="roundRect">
              <a:avLst>
                <a:gd name="adj" fmla="val 1318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Core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85F59B9-FD9B-0750-66DF-91EDF0849E87}"/>
                </a:ext>
              </a:extLst>
            </p:cNvPr>
            <p:cNvSpPr/>
            <p:nvPr/>
          </p:nvSpPr>
          <p:spPr>
            <a:xfrm>
              <a:off x="2091193" y="2631882"/>
              <a:ext cx="914400" cy="461176"/>
            </a:xfrm>
            <a:prstGeom prst="roundRect">
              <a:avLst/>
            </a:prstGeom>
            <a:solidFill>
              <a:srgbClr val="B5E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L1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AB9D92-3C78-69FE-D511-9D11EB3352B0}"/>
              </a:ext>
            </a:extLst>
          </p:cNvPr>
          <p:cNvGrpSpPr/>
          <p:nvPr/>
        </p:nvGrpSpPr>
        <p:grpSpPr>
          <a:xfrm>
            <a:off x="14041746" y="524729"/>
            <a:ext cx="1495909" cy="4911548"/>
            <a:chOff x="2091193" y="1367624"/>
            <a:chExt cx="914400" cy="172543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6CD47B9-194D-A442-1A22-2C87E8AE688A}"/>
                </a:ext>
              </a:extLst>
            </p:cNvPr>
            <p:cNvSpPr/>
            <p:nvPr/>
          </p:nvSpPr>
          <p:spPr>
            <a:xfrm>
              <a:off x="2091193" y="1367624"/>
              <a:ext cx="914400" cy="1264258"/>
            </a:xfrm>
            <a:prstGeom prst="roundRect">
              <a:avLst>
                <a:gd name="adj" fmla="val 1318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Core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655A28D-DD6C-9BA2-4FCC-097C799A7F5C}"/>
                </a:ext>
              </a:extLst>
            </p:cNvPr>
            <p:cNvSpPr/>
            <p:nvPr/>
          </p:nvSpPr>
          <p:spPr>
            <a:xfrm>
              <a:off x="2091193" y="2631882"/>
              <a:ext cx="914400" cy="461176"/>
            </a:xfrm>
            <a:prstGeom prst="roundRect">
              <a:avLst/>
            </a:prstGeom>
            <a:solidFill>
              <a:srgbClr val="B5E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L1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A3E1B7-11CD-AA7B-9F71-302D638E3C85}"/>
              </a:ext>
            </a:extLst>
          </p:cNvPr>
          <p:cNvGrpSpPr/>
          <p:nvPr/>
        </p:nvGrpSpPr>
        <p:grpSpPr>
          <a:xfrm>
            <a:off x="-5069033" y="524729"/>
            <a:ext cx="1495909" cy="4911548"/>
            <a:chOff x="2091193" y="1367624"/>
            <a:chExt cx="914400" cy="1725434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516E0144-CE85-6A8A-1D68-59A39A833A9E}"/>
                </a:ext>
              </a:extLst>
            </p:cNvPr>
            <p:cNvSpPr/>
            <p:nvPr/>
          </p:nvSpPr>
          <p:spPr>
            <a:xfrm>
              <a:off x="2091193" y="1367624"/>
              <a:ext cx="914400" cy="1264258"/>
            </a:xfrm>
            <a:prstGeom prst="roundRect">
              <a:avLst>
                <a:gd name="adj" fmla="val 1318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Core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895205A0-9C98-943B-9BC6-DF73EE254342}"/>
                </a:ext>
              </a:extLst>
            </p:cNvPr>
            <p:cNvSpPr/>
            <p:nvPr/>
          </p:nvSpPr>
          <p:spPr>
            <a:xfrm>
              <a:off x="2091193" y="2631882"/>
              <a:ext cx="914400" cy="461176"/>
            </a:xfrm>
            <a:prstGeom prst="roundRect">
              <a:avLst/>
            </a:prstGeom>
            <a:solidFill>
              <a:srgbClr val="B5E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L1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03A8E78-421C-8038-6DD2-E5D7BAFDA2CB}"/>
              </a:ext>
            </a:extLst>
          </p:cNvPr>
          <p:cNvGrpSpPr/>
          <p:nvPr/>
        </p:nvGrpSpPr>
        <p:grpSpPr>
          <a:xfrm>
            <a:off x="-3323806" y="524729"/>
            <a:ext cx="1495909" cy="4911548"/>
            <a:chOff x="2091193" y="1367624"/>
            <a:chExt cx="914400" cy="1725434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8E29546-20BF-CB5D-88AD-6140975B1DCC}"/>
                </a:ext>
              </a:extLst>
            </p:cNvPr>
            <p:cNvSpPr/>
            <p:nvPr/>
          </p:nvSpPr>
          <p:spPr>
            <a:xfrm>
              <a:off x="2091193" y="1367624"/>
              <a:ext cx="914400" cy="1264258"/>
            </a:xfrm>
            <a:prstGeom prst="roundRect">
              <a:avLst>
                <a:gd name="adj" fmla="val 1318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Core</a:t>
              </a: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A62866FD-9413-B21F-8EC6-1CB14D26C43A}"/>
                </a:ext>
              </a:extLst>
            </p:cNvPr>
            <p:cNvSpPr/>
            <p:nvPr/>
          </p:nvSpPr>
          <p:spPr>
            <a:xfrm>
              <a:off x="2091193" y="2631882"/>
              <a:ext cx="914400" cy="461176"/>
            </a:xfrm>
            <a:prstGeom prst="roundRect">
              <a:avLst/>
            </a:prstGeom>
            <a:solidFill>
              <a:srgbClr val="B5E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L1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2E73852-DD1E-3B3C-4004-3B4C8D20DD1D}"/>
              </a:ext>
            </a:extLst>
          </p:cNvPr>
          <p:cNvGrpSpPr/>
          <p:nvPr/>
        </p:nvGrpSpPr>
        <p:grpSpPr>
          <a:xfrm>
            <a:off x="5350298" y="524729"/>
            <a:ext cx="1495909" cy="4911548"/>
            <a:chOff x="2091193" y="1367624"/>
            <a:chExt cx="914400" cy="1725434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9A548A48-00AF-5C3E-C885-A0634AAC13D1}"/>
                </a:ext>
              </a:extLst>
            </p:cNvPr>
            <p:cNvSpPr/>
            <p:nvPr/>
          </p:nvSpPr>
          <p:spPr>
            <a:xfrm>
              <a:off x="2091193" y="1367624"/>
              <a:ext cx="914400" cy="1264258"/>
            </a:xfrm>
            <a:prstGeom prst="roundRect">
              <a:avLst>
                <a:gd name="adj" fmla="val 1318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Core</a:t>
              </a: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C901037F-B6BD-2E46-DDBA-A3CCAF57A1AD}"/>
                </a:ext>
              </a:extLst>
            </p:cNvPr>
            <p:cNvSpPr/>
            <p:nvPr/>
          </p:nvSpPr>
          <p:spPr>
            <a:xfrm>
              <a:off x="2091193" y="2631882"/>
              <a:ext cx="914400" cy="461176"/>
            </a:xfrm>
            <a:prstGeom prst="roundRect">
              <a:avLst/>
            </a:prstGeom>
            <a:solidFill>
              <a:srgbClr val="B5E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L1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62D35F6-C962-A427-9513-098415914633}"/>
              </a:ext>
            </a:extLst>
          </p:cNvPr>
          <p:cNvGrpSpPr/>
          <p:nvPr/>
        </p:nvGrpSpPr>
        <p:grpSpPr>
          <a:xfrm>
            <a:off x="3622415" y="524729"/>
            <a:ext cx="1495909" cy="4911548"/>
            <a:chOff x="2091193" y="1367624"/>
            <a:chExt cx="914400" cy="1725434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5F909CAE-C20F-4131-3CE2-586871DAC870}"/>
                </a:ext>
              </a:extLst>
            </p:cNvPr>
            <p:cNvSpPr/>
            <p:nvPr/>
          </p:nvSpPr>
          <p:spPr>
            <a:xfrm>
              <a:off x="2091193" y="1367624"/>
              <a:ext cx="914400" cy="1264258"/>
            </a:xfrm>
            <a:prstGeom prst="roundRect">
              <a:avLst>
                <a:gd name="adj" fmla="val 1318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Core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E8D15793-2EA3-06B2-F882-6C606BF0FFA0}"/>
                </a:ext>
              </a:extLst>
            </p:cNvPr>
            <p:cNvSpPr/>
            <p:nvPr/>
          </p:nvSpPr>
          <p:spPr>
            <a:xfrm>
              <a:off x="2091193" y="2631882"/>
              <a:ext cx="914400" cy="461176"/>
            </a:xfrm>
            <a:prstGeom prst="roundRect">
              <a:avLst/>
            </a:prstGeom>
            <a:solidFill>
              <a:srgbClr val="B5E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L1</a:t>
              </a:r>
            </a:p>
          </p:txBody>
        </p:sp>
      </p:grp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4E0C4159-BBB8-708B-41BA-2FD62EAC570E}"/>
              </a:ext>
            </a:extLst>
          </p:cNvPr>
          <p:cNvSpPr/>
          <p:nvPr/>
        </p:nvSpPr>
        <p:spPr>
          <a:xfrm>
            <a:off x="3622415" y="5650988"/>
            <a:ext cx="4969019" cy="6656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L2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C92D6AB-C855-6731-BA09-C7851E38E6EA}"/>
              </a:ext>
            </a:extLst>
          </p:cNvPr>
          <p:cNvGrpSpPr/>
          <p:nvPr/>
        </p:nvGrpSpPr>
        <p:grpSpPr>
          <a:xfrm>
            <a:off x="-1595923" y="524729"/>
            <a:ext cx="1495909" cy="4911548"/>
            <a:chOff x="-1595923" y="524729"/>
            <a:chExt cx="1495909" cy="4911548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0880BDE8-4E7F-7D8B-FE6D-3D293A2DDA13}"/>
                </a:ext>
              </a:extLst>
            </p:cNvPr>
            <p:cNvSpPr/>
            <p:nvPr/>
          </p:nvSpPr>
          <p:spPr>
            <a:xfrm>
              <a:off x="-1595923" y="524729"/>
              <a:ext cx="1495909" cy="3598784"/>
            </a:xfrm>
            <a:prstGeom prst="roundRect">
              <a:avLst>
                <a:gd name="adj" fmla="val 1318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Core</a:t>
              </a:r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42312CAF-25B1-7A26-CD89-F93130122671}"/>
                </a:ext>
              </a:extLst>
            </p:cNvPr>
            <p:cNvSpPr/>
            <p:nvPr/>
          </p:nvSpPr>
          <p:spPr>
            <a:xfrm>
              <a:off x="-1595923" y="4123513"/>
              <a:ext cx="1495909" cy="1312764"/>
            </a:xfrm>
            <a:prstGeom prst="roundRect">
              <a:avLst/>
            </a:prstGeom>
            <a:solidFill>
              <a:srgbClr val="B5E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L1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0E7CFFE7-CD05-BCD1-D19F-A65CE5C64103}"/>
              </a:ext>
            </a:extLst>
          </p:cNvPr>
          <p:cNvSpPr txBox="1"/>
          <p:nvPr/>
        </p:nvSpPr>
        <p:spPr>
          <a:xfrm>
            <a:off x="518159" y="406400"/>
            <a:ext cx="1495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CPU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0E9CDF3-BC33-48E9-4321-684A6446F831}"/>
              </a:ext>
            </a:extLst>
          </p:cNvPr>
          <p:cNvSpPr txBox="1"/>
          <p:nvPr/>
        </p:nvSpPr>
        <p:spPr>
          <a:xfrm>
            <a:off x="518159" y="1442720"/>
            <a:ext cx="2872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Small number of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Super powerful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Multi-level of memory to reduce latency</a:t>
            </a:r>
          </a:p>
        </p:txBody>
      </p:sp>
      <p:pic>
        <p:nvPicPr>
          <p:cNvPr id="88" name="Picture 87" descr="A person in a blue and red garment&#10;&#10;Description automatically generated">
            <a:extLst>
              <a:ext uri="{FF2B5EF4-FFF2-40B4-BE49-F238E27FC236}">
                <a16:creationId xmlns:a16="http://schemas.microsoft.com/office/drawing/2014/main" id="{BBD15006-3D49-7049-8100-FF9977D19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455" y="1319570"/>
            <a:ext cx="1524000" cy="2293620"/>
          </a:xfrm>
          <a:prstGeom prst="rect">
            <a:avLst/>
          </a:prstGeom>
        </p:spPr>
      </p:pic>
      <p:pic>
        <p:nvPicPr>
          <p:cNvPr id="89" name="Picture 88" descr="A person in a blue and red garment&#10;&#10;Description automatically generated">
            <a:extLst>
              <a:ext uri="{FF2B5EF4-FFF2-40B4-BE49-F238E27FC236}">
                <a16:creationId xmlns:a16="http://schemas.microsoft.com/office/drawing/2014/main" id="{62856778-F0BC-4DD9-66C5-38F6337E3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335" y="1339465"/>
            <a:ext cx="1524000" cy="2293620"/>
          </a:xfrm>
          <a:prstGeom prst="rect">
            <a:avLst/>
          </a:prstGeom>
        </p:spPr>
      </p:pic>
      <p:pic>
        <p:nvPicPr>
          <p:cNvPr id="90" name="Picture 89" descr="A person in a blue and red garment&#10;&#10;Description automatically generated">
            <a:extLst>
              <a:ext uri="{FF2B5EF4-FFF2-40B4-BE49-F238E27FC236}">
                <a16:creationId xmlns:a16="http://schemas.microsoft.com/office/drawing/2014/main" id="{47F4BABB-D31C-F4A1-7A0B-C8FB08F4A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679" y="1287435"/>
            <a:ext cx="1524000" cy="2293620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84218F55-F8EF-90A1-2DAD-C685B39B4DEB}"/>
              </a:ext>
            </a:extLst>
          </p:cNvPr>
          <p:cNvSpPr/>
          <p:nvPr/>
        </p:nvSpPr>
        <p:spPr>
          <a:xfrm>
            <a:off x="8856615" y="103892"/>
            <a:ext cx="32079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Alternative 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Computing 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29272430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7FBFBE-E461-AD07-CE48-449FDECCA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 sz="1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1839E0-2DD3-99C3-6497-96F53497F548}"/>
              </a:ext>
            </a:extLst>
          </p:cNvPr>
          <p:cNvGrpSpPr/>
          <p:nvPr/>
        </p:nvGrpSpPr>
        <p:grpSpPr>
          <a:xfrm>
            <a:off x="6793847" y="2464135"/>
            <a:ext cx="761126" cy="2499019"/>
            <a:chOff x="2091193" y="1367624"/>
            <a:chExt cx="914400" cy="172543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3A8F96-0032-2DB3-17C5-ACBB1791A718}"/>
                </a:ext>
              </a:extLst>
            </p:cNvPr>
            <p:cNvSpPr/>
            <p:nvPr/>
          </p:nvSpPr>
          <p:spPr>
            <a:xfrm>
              <a:off x="2091193" y="1367624"/>
              <a:ext cx="914400" cy="1264258"/>
            </a:xfrm>
            <a:prstGeom prst="roundRect">
              <a:avLst>
                <a:gd name="adj" fmla="val 1318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Core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46BF1D3-D84A-C9CB-6051-DE061F2A46C9}"/>
                </a:ext>
              </a:extLst>
            </p:cNvPr>
            <p:cNvSpPr/>
            <p:nvPr/>
          </p:nvSpPr>
          <p:spPr>
            <a:xfrm>
              <a:off x="2091193" y="2631882"/>
              <a:ext cx="914400" cy="461176"/>
            </a:xfrm>
            <a:prstGeom prst="roundRect">
              <a:avLst/>
            </a:prstGeom>
            <a:solidFill>
              <a:srgbClr val="B5E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L1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71D9D6A-C155-19E8-2B37-EA29ADF0596D}"/>
              </a:ext>
            </a:extLst>
          </p:cNvPr>
          <p:cNvGrpSpPr/>
          <p:nvPr/>
        </p:nvGrpSpPr>
        <p:grpSpPr>
          <a:xfrm>
            <a:off x="9440137" y="2464135"/>
            <a:ext cx="761126" cy="2499019"/>
            <a:chOff x="2091193" y="1367624"/>
            <a:chExt cx="914400" cy="172543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2772777-0261-C833-7F0F-479AF2C3CE16}"/>
                </a:ext>
              </a:extLst>
            </p:cNvPr>
            <p:cNvSpPr/>
            <p:nvPr/>
          </p:nvSpPr>
          <p:spPr>
            <a:xfrm>
              <a:off x="2091193" y="1367624"/>
              <a:ext cx="914400" cy="1264258"/>
            </a:xfrm>
            <a:prstGeom prst="roundRect">
              <a:avLst>
                <a:gd name="adj" fmla="val 1318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Core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9D01C98-2997-78CA-AF38-23413F8508E6}"/>
                </a:ext>
              </a:extLst>
            </p:cNvPr>
            <p:cNvSpPr/>
            <p:nvPr/>
          </p:nvSpPr>
          <p:spPr>
            <a:xfrm>
              <a:off x="2091193" y="2631882"/>
              <a:ext cx="914400" cy="461176"/>
            </a:xfrm>
            <a:prstGeom prst="roundRect">
              <a:avLst/>
            </a:prstGeom>
            <a:solidFill>
              <a:srgbClr val="B5E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L1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71598D-34DF-A157-56F7-30E4A9E91EE8}"/>
              </a:ext>
            </a:extLst>
          </p:cNvPr>
          <p:cNvGrpSpPr/>
          <p:nvPr/>
        </p:nvGrpSpPr>
        <p:grpSpPr>
          <a:xfrm>
            <a:off x="11207272" y="2464135"/>
            <a:ext cx="761126" cy="2499019"/>
            <a:chOff x="2091193" y="1367624"/>
            <a:chExt cx="914400" cy="172543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C5628AE-0426-A11F-F6AC-304313BCE578}"/>
                </a:ext>
              </a:extLst>
            </p:cNvPr>
            <p:cNvSpPr/>
            <p:nvPr/>
          </p:nvSpPr>
          <p:spPr>
            <a:xfrm>
              <a:off x="2091193" y="1367624"/>
              <a:ext cx="914400" cy="1264258"/>
            </a:xfrm>
            <a:prstGeom prst="roundRect">
              <a:avLst>
                <a:gd name="adj" fmla="val 1318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Core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85F59B9-FD9B-0750-66DF-91EDF0849E87}"/>
                </a:ext>
              </a:extLst>
            </p:cNvPr>
            <p:cNvSpPr/>
            <p:nvPr/>
          </p:nvSpPr>
          <p:spPr>
            <a:xfrm>
              <a:off x="2091193" y="2631882"/>
              <a:ext cx="914400" cy="461176"/>
            </a:xfrm>
            <a:prstGeom prst="roundRect">
              <a:avLst/>
            </a:prstGeom>
            <a:solidFill>
              <a:srgbClr val="B5E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L1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AB9D92-3C78-69FE-D511-9D11EB3352B0}"/>
              </a:ext>
            </a:extLst>
          </p:cNvPr>
          <p:cNvGrpSpPr/>
          <p:nvPr/>
        </p:nvGrpSpPr>
        <p:grpSpPr>
          <a:xfrm>
            <a:off x="10328117" y="2464135"/>
            <a:ext cx="761126" cy="2499019"/>
            <a:chOff x="2091193" y="1367624"/>
            <a:chExt cx="914400" cy="172543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6CD47B9-194D-A442-1A22-2C87E8AE688A}"/>
                </a:ext>
              </a:extLst>
            </p:cNvPr>
            <p:cNvSpPr/>
            <p:nvPr/>
          </p:nvSpPr>
          <p:spPr>
            <a:xfrm>
              <a:off x="2091193" y="1367624"/>
              <a:ext cx="914400" cy="1264258"/>
            </a:xfrm>
            <a:prstGeom prst="roundRect">
              <a:avLst>
                <a:gd name="adj" fmla="val 1318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Core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655A28D-DD6C-9BA2-4FCC-097C799A7F5C}"/>
                </a:ext>
              </a:extLst>
            </p:cNvPr>
            <p:cNvSpPr/>
            <p:nvPr/>
          </p:nvSpPr>
          <p:spPr>
            <a:xfrm>
              <a:off x="2091193" y="2631882"/>
              <a:ext cx="914400" cy="461176"/>
            </a:xfrm>
            <a:prstGeom prst="roundRect">
              <a:avLst/>
            </a:prstGeom>
            <a:solidFill>
              <a:srgbClr val="B5E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L1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A3E1B7-11CD-AA7B-9F71-302D638E3C85}"/>
              </a:ext>
            </a:extLst>
          </p:cNvPr>
          <p:cNvGrpSpPr/>
          <p:nvPr/>
        </p:nvGrpSpPr>
        <p:grpSpPr>
          <a:xfrm>
            <a:off x="604463" y="2464135"/>
            <a:ext cx="761126" cy="2499019"/>
            <a:chOff x="2091193" y="1367624"/>
            <a:chExt cx="914400" cy="1725434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516E0144-CE85-6A8A-1D68-59A39A833A9E}"/>
                </a:ext>
              </a:extLst>
            </p:cNvPr>
            <p:cNvSpPr/>
            <p:nvPr/>
          </p:nvSpPr>
          <p:spPr>
            <a:xfrm>
              <a:off x="2091193" y="1367624"/>
              <a:ext cx="914400" cy="1264258"/>
            </a:xfrm>
            <a:prstGeom prst="roundRect">
              <a:avLst>
                <a:gd name="adj" fmla="val 1318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Core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895205A0-9C98-943B-9BC6-DF73EE254342}"/>
                </a:ext>
              </a:extLst>
            </p:cNvPr>
            <p:cNvSpPr/>
            <p:nvPr/>
          </p:nvSpPr>
          <p:spPr>
            <a:xfrm>
              <a:off x="2091193" y="2631882"/>
              <a:ext cx="914400" cy="461176"/>
            </a:xfrm>
            <a:prstGeom prst="roundRect">
              <a:avLst/>
            </a:prstGeom>
            <a:solidFill>
              <a:srgbClr val="B5E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L1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03A8E78-421C-8038-6DD2-E5D7BAFDA2CB}"/>
              </a:ext>
            </a:extLst>
          </p:cNvPr>
          <p:cNvGrpSpPr/>
          <p:nvPr/>
        </p:nvGrpSpPr>
        <p:grpSpPr>
          <a:xfrm>
            <a:off x="1492443" y="2464135"/>
            <a:ext cx="761126" cy="2499019"/>
            <a:chOff x="2091193" y="1367624"/>
            <a:chExt cx="914400" cy="1725434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8E29546-20BF-CB5D-88AD-6140975B1DCC}"/>
                </a:ext>
              </a:extLst>
            </p:cNvPr>
            <p:cNvSpPr/>
            <p:nvPr/>
          </p:nvSpPr>
          <p:spPr>
            <a:xfrm>
              <a:off x="2091193" y="1367624"/>
              <a:ext cx="914400" cy="1264258"/>
            </a:xfrm>
            <a:prstGeom prst="roundRect">
              <a:avLst>
                <a:gd name="adj" fmla="val 1318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Core</a:t>
              </a: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A62866FD-9413-B21F-8EC6-1CB14D26C43A}"/>
                </a:ext>
              </a:extLst>
            </p:cNvPr>
            <p:cNvSpPr/>
            <p:nvPr/>
          </p:nvSpPr>
          <p:spPr>
            <a:xfrm>
              <a:off x="2091193" y="2631882"/>
              <a:ext cx="914400" cy="461176"/>
            </a:xfrm>
            <a:prstGeom prst="roundRect">
              <a:avLst/>
            </a:prstGeom>
            <a:solidFill>
              <a:srgbClr val="B5E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L1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2E73852-DD1E-3B3C-4004-3B4C8D20DD1D}"/>
              </a:ext>
            </a:extLst>
          </p:cNvPr>
          <p:cNvGrpSpPr/>
          <p:nvPr/>
        </p:nvGrpSpPr>
        <p:grpSpPr>
          <a:xfrm>
            <a:off x="5905868" y="2464135"/>
            <a:ext cx="761126" cy="2499019"/>
            <a:chOff x="2091193" y="1367624"/>
            <a:chExt cx="914400" cy="1725434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9A548A48-00AF-5C3E-C885-A0634AAC13D1}"/>
                </a:ext>
              </a:extLst>
            </p:cNvPr>
            <p:cNvSpPr/>
            <p:nvPr/>
          </p:nvSpPr>
          <p:spPr>
            <a:xfrm>
              <a:off x="2091193" y="1367624"/>
              <a:ext cx="914400" cy="1264258"/>
            </a:xfrm>
            <a:prstGeom prst="roundRect">
              <a:avLst>
                <a:gd name="adj" fmla="val 1318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Core</a:t>
              </a: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C901037F-B6BD-2E46-DDBA-A3CCAF57A1AD}"/>
                </a:ext>
              </a:extLst>
            </p:cNvPr>
            <p:cNvSpPr/>
            <p:nvPr/>
          </p:nvSpPr>
          <p:spPr>
            <a:xfrm>
              <a:off x="2091193" y="2631882"/>
              <a:ext cx="914400" cy="461176"/>
            </a:xfrm>
            <a:prstGeom prst="roundRect">
              <a:avLst/>
            </a:prstGeom>
            <a:solidFill>
              <a:srgbClr val="B5E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L1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62D35F6-C962-A427-9513-098415914633}"/>
              </a:ext>
            </a:extLst>
          </p:cNvPr>
          <p:cNvGrpSpPr/>
          <p:nvPr/>
        </p:nvGrpSpPr>
        <p:grpSpPr>
          <a:xfrm>
            <a:off x="5026713" y="2464135"/>
            <a:ext cx="761126" cy="2499019"/>
            <a:chOff x="2091193" y="1367624"/>
            <a:chExt cx="914400" cy="1725434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5F909CAE-C20F-4131-3CE2-586871DAC870}"/>
                </a:ext>
              </a:extLst>
            </p:cNvPr>
            <p:cNvSpPr/>
            <p:nvPr/>
          </p:nvSpPr>
          <p:spPr>
            <a:xfrm>
              <a:off x="2091193" y="1367624"/>
              <a:ext cx="914400" cy="1264258"/>
            </a:xfrm>
            <a:prstGeom prst="roundRect">
              <a:avLst>
                <a:gd name="adj" fmla="val 1318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Core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E8D15793-2EA3-06B2-F882-6C606BF0FFA0}"/>
                </a:ext>
              </a:extLst>
            </p:cNvPr>
            <p:cNvSpPr/>
            <p:nvPr/>
          </p:nvSpPr>
          <p:spPr>
            <a:xfrm>
              <a:off x="2091193" y="2631882"/>
              <a:ext cx="914400" cy="461176"/>
            </a:xfrm>
            <a:prstGeom prst="roundRect">
              <a:avLst/>
            </a:prstGeom>
            <a:solidFill>
              <a:srgbClr val="B5E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L1</a:t>
              </a:r>
            </a:p>
          </p:txBody>
        </p:sp>
      </p:grp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4E0C4159-BBB8-708B-41BA-2FD62EAC570E}"/>
              </a:ext>
            </a:extLst>
          </p:cNvPr>
          <p:cNvSpPr/>
          <p:nvPr/>
        </p:nvSpPr>
        <p:spPr>
          <a:xfrm>
            <a:off x="604463" y="5072400"/>
            <a:ext cx="11363935" cy="33866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L2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C92D6AB-C855-6731-BA09-C7851E38E6EA}"/>
              </a:ext>
            </a:extLst>
          </p:cNvPr>
          <p:cNvGrpSpPr/>
          <p:nvPr/>
        </p:nvGrpSpPr>
        <p:grpSpPr>
          <a:xfrm>
            <a:off x="2371598" y="2464135"/>
            <a:ext cx="761126" cy="2499019"/>
            <a:chOff x="-1595923" y="524729"/>
            <a:chExt cx="1495909" cy="4911548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0880BDE8-4E7F-7D8B-FE6D-3D293A2DDA13}"/>
                </a:ext>
              </a:extLst>
            </p:cNvPr>
            <p:cNvSpPr/>
            <p:nvPr/>
          </p:nvSpPr>
          <p:spPr>
            <a:xfrm>
              <a:off x="-1595923" y="524729"/>
              <a:ext cx="1495909" cy="3598784"/>
            </a:xfrm>
            <a:prstGeom prst="roundRect">
              <a:avLst>
                <a:gd name="adj" fmla="val 1318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Core</a:t>
              </a:r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42312CAF-25B1-7A26-CD89-F93130122671}"/>
                </a:ext>
              </a:extLst>
            </p:cNvPr>
            <p:cNvSpPr/>
            <p:nvPr/>
          </p:nvSpPr>
          <p:spPr>
            <a:xfrm>
              <a:off x="-1595923" y="4123513"/>
              <a:ext cx="1495909" cy="1312764"/>
            </a:xfrm>
            <a:prstGeom prst="roundRect">
              <a:avLst/>
            </a:prstGeom>
            <a:solidFill>
              <a:srgbClr val="B5E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L1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752CAA7-136C-485A-B2C8-B32FACF27511}"/>
              </a:ext>
            </a:extLst>
          </p:cNvPr>
          <p:cNvSpPr txBox="1"/>
          <p:nvPr/>
        </p:nvSpPr>
        <p:spPr>
          <a:xfrm>
            <a:off x="518159" y="406400"/>
            <a:ext cx="1495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GPU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8E0CFF-5EE6-63E2-CEBE-55F6B547F044}"/>
              </a:ext>
            </a:extLst>
          </p:cNvPr>
          <p:cNvSpPr txBox="1"/>
          <p:nvPr/>
        </p:nvSpPr>
        <p:spPr>
          <a:xfrm>
            <a:off x="2249006" y="406400"/>
            <a:ext cx="4417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Large number of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Less powerful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Cores operate in lock step (single instruction multi data, or SIMD)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DE23FC-4D69-D26F-513A-DB8514FA20F5}"/>
              </a:ext>
            </a:extLst>
          </p:cNvPr>
          <p:cNvGrpSpPr/>
          <p:nvPr/>
        </p:nvGrpSpPr>
        <p:grpSpPr>
          <a:xfrm>
            <a:off x="7922326" y="3600559"/>
            <a:ext cx="1102986" cy="241227"/>
            <a:chOff x="3342640" y="3062247"/>
            <a:chExt cx="1102986" cy="24122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DA82A4-0BD4-549E-5C6F-6D307F7E3539}"/>
                </a:ext>
              </a:extLst>
            </p:cNvPr>
            <p:cNvSpPr/>
            <p:nvPr/>
          </p:nvSpPr>
          <p:spPr>
            <a:xfrm>
              <a:off x="3342640" y="3074874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3AE324A-7136-9BCC-31CE-3004D3DC5D2E}"/>
                </a:ext>
              </a:extLst>
            </p:cNvPr>
            <p:cNvSpPr/>
            <p:nvPr/>
          </p:nvSpPr>
          <p:spPr>
            <a:xfrm>
              <a:off x="3779833" y="3062247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5D71CD5-A34F-24CD-0C06-E71FADADCBB1}"/>
                </a:ext>
              </a:extLst>
            </p:cNvPr>
            <p:cNvSpPr/>
            <p:nvPr/>
          </p:nvSpPr>
          <p:spPr>
            <a:xfrm>
              <a:off x="4217026" y="3062247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4F0A253-44C4-CC2D-5D90-A6AFF1D3F938}"/>
              </a:ext>
            </a:extLst>
          </p:cNvPr>
          <p:cNvGrpSpPr/>
          <p:nvPr/>
        </p:nvGrpSpPr>
        <p:grpSpPr>
          <a:xfrm>
            <a:off x="3500077" y="3594245"/>
            <a:ext cx="1102986" cy="241227"/>
            <a:chOff x="3342640" y="3062247"/>
            <a:chExt cx="1102986" cy="24122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F57D604-A15B-15BB-63CB-C43BB97D825E}"/>
                </a:ext>
              </a:extLst>
            </p:cNvPr>
            <p:cNvSpPr/>
            <p:nvPr/>
          </p:nvSpPr>
          <p:spPr>
            <a:xfrm>
              <a:off x="3342640" y="3074874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5A337B5-750E-83F4-B35D-B0DE30B0CF02}"/>
                </a:ext>
              </a:extLst>
            </p:cNvPr>
            <p:cNvSpPr/>
            <p:nvPr/>
          </p:nvSpPr>
          <p:spPr>
            <a:xfrm>
              <a:off x="3779833" y="3062247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32E37A7-FC93-59DC-F859-A890E220E0F7}"/>
                </a:ext>
              </a:extLst>
            </p:cNvPr>
            <p:cNvSpPr/>
            <p:nvPr/>
          </p:nvSpPr>
          <p:spPr>
            <a:xfrm>
              <a:off x="4217026" y="3062247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 descr="A cartoon character of a yellow character&#10;&#10;Description automatically generated">
            <a:extLst>
              <a:ext uri="{FF2B5EF4-FFF2-40B4-BE49-F238E27FC236}">
                <a16:creationId xmlns:a16="http://schemas.microsoft.com/office/drawing/2014/main" id="{6F8C8153-E269-AD11-6ABB-C8F9EEDA3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59" y="2924747"/>
            <a:ext cx="675608" cy="923330"/>
          </a:xfrm>
          <a:prstGeom prst="rect">
            <a:avLst/>
          </a:prstGeom>
        </p:spPr>
      </p:pic>
      <p:pic>
        <p:nvPicPr>
          <p:cNvPr id="28" name="Picture 27" descr="A cartoon character of a yellow character&#10;&#10;Description automatically generated">
            <a:extLst>
              <a:ext uri="{FF2B5EF4-FFF2-40B4-BE49-F238E27FC236}">
                <a16:creationId xmlns:a16="http://schemas.microsoft.com/office/drawing/2014/main" id="{435DBA7A-FCA5-77D5-440E-65A8BB3A4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802" y="2934965"/>
            <a:ext cx="675608" cy="923330"/>
          </a:xfrm>
          <a:prstGeom prst="rect">
            <a:avLst/>
          </a:prstGeom>
        </p:spPr>
      </p:pic>
      <p:pic>
        <p:nvPicPr>
          <p:cNvPr id="29" name="Picture 28" descr="A cartoon character of a yellow character&#10;&#10;Description automatically generated">
            <a:extLst>
              <a:ext uri="{FF2B5EF4-FFF2-40B4-BE49-F238E27FC236}">
                <a16:creationId xmlns:a16="http://schemas.microsoft.com/office/drawing/2014/main" id="{FABBF092-2621-B028-EA96-1DBD59CE1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057" y="2924747"/>
            <a:ext cx="675608" cy="923330"/>
          </a:xfrm>
          <a:prstGeom prst="rect">
            <a:avLst/>
          </a:prstGeom>
        </p:spPr>
      </p:pic>
      <p:pic>
        <p:nvPicPr>
          <p:cNvPr id="30" name="Picture 29" descr="A cartoon character of a yellow character&#10;&#10;Description automatically generated">
            <a:extLst>
              <a:ext uri="{FF2B5EF4-FFF2-40B4-BE49-F238E27FC236}">
                <a16:creationId xmlns:a16="http://schemas.microsoft.com/office/drawing/2014/main" id="{12BEB132-3228-CD81-C52C-E606D3CCE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511" y="2924747"/>
            <a:ext cx="675608" cy="923330"/>
          </a:xfrm>
          <a:prstGeom prst="rect">
            <a:avLst/>
          </a:prstGeom>
        </p:spPr>
      </p:pic>
      <p:pic>
        <p:nvPicPr>
          <p:cNvPr id="31" name="Picture 30" descr="A cartoon character of a yellow character&#10;&#10;Description automatically generated">
            <a:extLst>
              <a:ext uri="{FF2B5EF4-FFF2-40B4-BE49-F238E27FC236}">
                <a16:creationId xmlns:a16="http://schemas.microsoft.com/office/drawing/2014/main" id="{4005CCA3-F378-49D5-2A5B-DD4681416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154" y="2934965"/>
            <a:ext cx="675608" cy="923330"/>
          </a:xfrm>
          <a:prstGeom prst="rect">
            <a:avLst/>
          </a:prstGeom>
        </p:spPr>
      </p:pic>
      <p:pic>
        <p:nvPicPr>
          <p:cNvPr id="32" name="Picture 31" descr="A cartoon character of a yellow character&#10;&#10;Description automatically generated">
            <a:extLst>
              <a:ext uri="{FF2B5EF4-FFF2-40B4-BE49-F238E27FC236}">
                <a16:creationId xmlns:a16="http://schemas.microsoft.com/office/drawing/2014/main" id="{59E97268-7C79-1F96-2A47-DC8D6FE22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409" y="2924747"/>
            <a:ext cx="675608" cy="923330"/>
          </a:xfrm>
          <a:prstGeom prst="rect">
            <a:avLst/>
          </a:prstGeom>
        </p:spPr>
      </p:pic>
      <p:pic>
        <p:nvPicPr>
          <p:cNvPr id="33" name="Picture 32" descr="A cartoon character of a yellow character&#10;&#10;Description automatically generated">
            <a:extLst>
              <a:ext uri="{FF2B5EF4-FFF2-40B4-BE49-F238E27FC236}">
                <a16:creationId xmlns:a16="http://schemas.microsoft.com/office/drawing/2014/main" id="{9CF2B9EB-52CB-C71A-7DBD-2308F57C5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263" y="2912900"/>
            <a:ext cx="675608" cy="923330"/>
          </a:xfrm>
          <a:prstGeom prst="rect">
            <a:avLst/>
          </a:prstGeom>
        </p:spPr>
      </p:pic>
      <p:pic>
        <p:nvPicPr>
          <p:cNvPr id="34" name="Picture 33" descr="A cartoon character of a yellow character&#10;&#10;Description automatically generated">
            <a:extLst>
              <a:ext uri="{FF2B5EF4-FFF2-40B4-BE49-F238E27FC236}">
                <a16:creationId xmlns:a16="http://schemas.microsoft.com/office/drawing/2014/main" id="{67094886-6E19-536E-DFDD-29174B645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9906" y="2923118"/>
            <a:ext cx="675608" cy="923330"/>
          </a:xfrm>
          <a:prstGeom prst="rect">
            <a:avLst/>
          </a:prstGeom>
        </p:spPr>
      </p:pic>
      <p:pic>
        <p:nvPicPr>
          <p:cNvPr id="35" name="Picture 34" descr="A cartoon character of a yellow character&#10;&#10;Description automatically generated">
            <a:extLst>
              <a:ext uri="{FF2B5EF4-FFF2-40B4-BE49-F238E27FC236}">
                <a16:creationId xmlns:a16="http://schemas.microsoft.com/office/drawing/2014/main" id="{A0A0358F-6806-4401-CF25-E6C3CCB7E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0161" y="2912900"/>
            <a:ext cx="675608" cy="92333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E1BBFC5-24FB-CBC8-D683-A7E6AE6FC485}"/>
              </a:ext>
            </a:extLst>
          </p:cNvPr>
          <p:cNvSpPr/>
          <p:nvPr/>
        </p:nvSpPr>
        <p:spPr>
          <a:xfrm>
            <a:off x="8856615" y="103892"/>
            <a:ext cx="32079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Alternative 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Computing 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4255455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00065 0.06551 " pathEditMode="relative" rAng="0" ptsTypes="AA">
                                      <p:cBhvr>
                                        <p:cTn id="1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264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1.11111E-6 L -0.00052 0.06574 " pathEditMode="relative" rAng="0" ptsTypes="AA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287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0.00026 0.06875 " pathEditMode="relative" rAng="0" ptsTypes="AA">
                                      <p:cBhvr>
                                        <p:cTn id="1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426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00118 0.06875 " pathEditMode="relative" rAng="0" ptsTypes="AA">
                                      <p:cBhvr>
                                        <p:cTn id="1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3426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-0.00364 0.06412 " pathEditMode="relative" rAng="0" ptsTypes="AA">
                                      <p:cBhvr>
                                        <p:cTn id="1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3194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00039 0.06458 " pathEditMode="relative" rAng="0" ptsTypes="AA">
                                      <p:cBhvr>
                                        <p:cTn id="1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218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0.00091 0.06875 " pathEditMode="relative" rAng="0" ptsTypes="AA">
                                      <p:cBhvr>
                                        <p:cTn id="1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342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0104 0.06759 " pathEditMode="relative" rAng="0" ptsTypes="AA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380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00078 0.07037 " pathEditMode="relative" rAng="0" ptsTypes="AA">
                                      <p:cBhvr>
                                        <p:cTn id="1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7FBFBE-E461-AD07-CE48-449FDECCA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 sz="1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3A8F96-0032-2DB3-17C5-ACBB1791A718}"/>
              </a:ext>
            </a:extLst>
          </p:cNvPr>
          <p:cNvSpPr/>
          <p:nvPr/>
        </p:nvSpPr>
        <p:spPr>
          <a:xfrm rot="5400000">
            <a:off x="6400304" y="4731726"/>
            <a:ext cx="761126" cy="88937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Core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46BF1D3-D84A-C9CB-6051-DE061F2A46C9}"/>
              </a:ext>
            </a:extLst>
          </p:cNvPr>
          <p:cNvSpPr/>
          <p:nvPr/>
        </p:nvSpPr>
        <p:spPr>
          <a:xfrm rot="5400000">
            <a:off x="5040076" y="4260876"/>
            <a:ext cx="761126" cy="1831080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Local memory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A548A48-00AF-5C3E-C885-A0634AAC13D1}"/>
              </a:ext>
            </a:extLst>
          </p:cNvPr>
          <p:cNvSpPr/>
          <p:nvPr/>
        </p:nvSpPr>
        <p:spPr>
          <a:xfrm rot="5400000">
            <a:off x="6400301" y="3761444"/>
            <a:ext cx="761126" cy="889379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Core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901037F-B6BD-2E46-DDBA-A3CCAF57A1AD}"/>
              </a:ext>
            </a:extLst>
          </p:cNvPr>
          <p:cNvSpPr/>
          <p:nvPr/>
        </p:nvSpPr>
        <p:spPr>
          <a:xfrm rot="5400000">
            <a:off x="5040074" y="3290597"/>
            <a:ext cx="761126" cy="1831076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Local memory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5F909CAE-C20F-4131-3CE2-586871DAC870}"/>
              </a:ext>
            </a:extLst>
          </p:cNvPr>
          <p:cNvSpPr/>
          <p:nvPr/>
        </p:nvSpPr>
        <p:spPr>
          <a:xfrm rot="5400000">
            <a:off x="6400303" y="2791166"/>
            <a:ext cx="761126" cy="889378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Core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8D15793-2EA3-06B2-F882-6C606BF0FFA0}"/>
              </a:ext>
            </a:extLst>
          </p:cNvPr>
          <p:cNvSpPr/>
          <p:nvPr/>
        </p:nvSpPr>
        <p:spPr>
          <a:xfrm rot="5400000">
            <a:off x="5040076" y="2320317"/>
            <a:ext cx="761126" cy="1831076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/>
              <a:t>Local memory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2CAA7-136C-485A-B2C8-B32FACF27511}"/>
              </a:ext>
            </a:extLst>
          </p:cNvPr>
          <p:cNvSpPr txBox="1"/>
          <p:nvPr/>
        </p:nvSpPr>
        <p:spPr>
          <a:xfrm>
            <a:off x="518159" y="406400"/>
            <a:ext cx="1848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IPU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From GraphCore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8E0CFF-5EE6-63E2-CEBE-55F6B547F044}"/>
              </a:ext>
            </a:extLst>
          </p:cNvPr>
          <p:cNvSpPr txBox="1"/>
          <p:nvPr/>
        </p:nvSpPr>
        <p:spPr>
          <a:xfrm>
            <a:off x="2724299" y="423858"/>
            <a:ext cx="34625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Absolutely no shared memory!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Only local on-chip memory.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Even simpler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Cores executing their own job (multi instruction multi data, or MIMD)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789178-275B-FB08-E4EA-30227340CDF7}"/>
              </a:ext>
            </a:extLst>
          </p:cNvPr>
          <p:cNvSpPr/>
          <p:nvPr/>
        </p:nvSpPr>
        <p:spPr>
          <a:xfrm>
            <a:off x="8856615" y="103892"/>
            <a:ext cx="32079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Alternative 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Computing 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Architecture</a:t>
            </a:r>
          </a:p>
        </p:txBody>
      </p:sp>
      <p:pic>
        <p:nvPicPr>
          <p:cNvPr id="36" name="Picture 35" descr="A cartoon of a ant&#10;&#10;Description automatically generated">
            <a:extLst>
              <a:ext uri="{FF2B5EF4-FFF2-40B4-BE49-F238E27FC236}">
                <a16:creationId xmlns:a16="http://schemas.microsoft.com/office/drawing/2014/main" id="{FE180C06-4614-05D3-769E-8AFC8593F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277" y="2761076"/>
            <a:ext cx="643174" cy="823995"/>
          </a:xfrm>
          <a:prstGeom prst="rect">
            <a:avLst/>
          </a:prstGeom>
        </p:spPr>
      </p:pic>
      <p:pic>
        <p:nvPicPr>
          <p:cNvPr id="37" name="Picture 36" descr="A cartoon of a ant&#10;&#10;Description automatically generated">
            <a:extLst>
              <a:ext uri="{FF2B5EF4-FFF2-40B4-BE49-F238E27FC236}">
                <a16:creationId xmlns:a16="http://schemas.microsoft.com/office/drawing/2014/main" id="{18A21247-0462-ACA5-B31F-5B2EC53F9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277" y="3737471"/>
            <a:ext cx="643174" cy="823995"/>
          </a:xfrm>
          <a:prstGeom prst="rect">
            <a:avLst/>
          </a:prstGeom>
        </p:spPr>
      </p:pic>
      <p:pic>
        <p:nvPicPr>
          <p:cNvPr id="38" name="Picture 37" descr="A cartoon of a ant&#10;&#10;Description automatically generated">
            <a:extLst>
              <a:ext uri="{FF2B5EF4-FFF2-40B4-BE49-F238E27FC236}">
                <a16:creationId xmlns:a16="http://schemas.microsoft.com/office/drawing/2014/main" id="{9CFE9B16-F608-962D-53A0-0B8883184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277" y="4674796"/>
            <a:ext cx="643174" cy="82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2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 0 C 0.03451 0 0.06823 -0.06111 0.06823 -0.13634 C 0.06823 -0.21181 0.03451 -0.27269 -0.0069 -0.27269 C -0.04844 -0.27269 -0.0819 -0.21181 -0.0819 -0.13634 C -0.0819 -0.06111 -0.04844 0 -0.0069 0 Z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3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24805 -1.11111E-6 L -0.24805 -0.11528 L 2.08333E-7 -0.11528 L 2.08333E-7 -1.11111E-6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-576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125 0.22176 L -0.12474 0.22176 L 6.25E-7 3.33333E-6 Z " pathEditMode="relative" rAng="0" ptsTypes="AAAA"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1" grpId="0" animBg="1"/>
      <p:bldP spid="7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7FBFBE-E461-AD07-CE48-449FDECCA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33</a:t>
            </a:fld>
            <a:endParaRPr lang="en-US" sz="1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3A8F96-0032-2DB3-17C5-ACBB1791A718}"/>
              </a:ext>
            </a:extLst>
          </p:cNvPr>
          <p:cNvSpPr/>
          <p:nvPr/>
        </p:nvSpPr>
        <p:spPr>
          <a:xfrm rot="5400000">
            <a:off x="1905481" y="2888237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46BF1D3-D84A-C9CB-6051-DE061F2A46C9}"/>
              </a:ext>
            </a:extLst>
          </p:cNvPr>
          <p:cNvSpPr/>
          <p:nvPr/>
        </p:nvSpPr>
        <p:spPr>
          <a:xfrm rot="5400000">
            <a:off x="1378971" y="2705983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A548A48-00AF-5C3E-C885-A0634AAC13D1}"/>
              </a:ext>
            </a:extLst>
          </p:cNvPr>
          <p:cNvSpPr/>
          <p:nvPr/>
        </p:nvSpPr>
        <p:spPr>
          <a:xfrm rot="5400000">
            <a:off x="1905480" y="2539771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901037F-B6BD-2E46-DDBA-A3CCAF57A1AD}"/>
              </a:ext>
            </a:extLst>
          </p:cNvPr>
          <p:cNvSpPr/>
          <p:nvPr/>
        </p:nvSpPr>
        <p:spPr>
          <a:xfrm rot="5400000">
            <a:off x="1378971" y="2357518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5F909CAE-C20F-4131-3CE2-586871DAC870}"/>
              </a:ext>
            </a:extLst>
          </p:cNvPr>
          <p:cNvSpPr/>
          <p:nvPr/>
        </p:nvSpPr>
        <p:spPr>
          <a:xfrm rot="5400000">
            <a:off x="1905480" y="2191307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8D15793-2EA3-06B2-F882-6C606BF0FFA0}"/>
              </a:ext>
            </a:extLst>
          </p:cNvPr>
          <p:cNvSpPr/>
          <p:nvPr/>
        </p:nvSpPr>
        <p:spPr>
          <a:xfrm rot="5400000">
            <a:off x="1378971" y="2009053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2CAA7-136C-485A-B2C8-B32FACF27511}"/>
              </a:ext>
            </a:extLst>
          </p:cNvPr>
          <p:cNvSpPr txBox="1"/>
          <p:nvPr/>
        </p:nvSpPr>
        <p:spPr>
          <a:xfrm>
            <a:off x="518159" y="406400"/>
            <a:ext cx="1848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IPU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From GraphCore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8E0CFF-5EE6-63E2-CEBE-55F6B547F044}"/>
              </a:ext>
            </a:extLst>
          </p:cNvPr>
          <p:cNvSpPr txBox="1"/>
          <p:nvPr/>
        </p:nvSpPr>
        <p:spPr>
          <a:xfrm>
            <a:off x="2724299" y="423858"/>
            <a:ext cx="34625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Absolutely no shared memory!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Only local on-chip memory.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Even simpler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Cores executing their own job (multi instruction multi data, or MIMD)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789178-275B-FB08-E4EA-30227340CDF7}"/>
              </a:ext>
            </a:extLst>
          </p:cNvPr>
          <p:cNvSpPr/>
          <p:nvPr/>
        </p:nvSpPr>
        <p:spPr>
          <a:xfrm>
            <a:off x="8856615" y="103892"/>
            <a:ext cx="32079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Alternative 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Computing 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Architecture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F8A6B1-FD60-8856-76D8-03495D31A187}"/>
              </a:ext>
            </a:extLst>
          </p:cNvPr>
          <p:cNvSpPr/>
          <p:nvPr/>
        </p:nvSpPr>
        <p:spPr>
          <a:xfrm rot="16200000">
            <a:off x="2312839" y="2184591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93926E-3F92-C172-5467-354DD04E1968}"/>
              </a:ext>
            </a:extLst>
          </p:cNvPr>
          <p:cNvSpPr/>
          <p:nvPr/>
        </p:nvSpPr>
        <p:spPr>
          <a:xfrm rot="16200000">
            <a:off x="2839348" y="2002336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525E96-6656-CBCD-CC05-ECE1EDCA7B00}"/>
              </a:ext>
            </a:extLst>
          </p:cNvPr>
          <p:cNvSpPr/>
          <p:nvPr/>
        </p:nvSpPr>
        <p:spPr>
          <a:xfrm rot="16200000">
            <a:off x="2312840" y="2533056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F498BC0-E4C5-4E4F-CF28-E0F63FE55EA7}"/>
              </a:ext>
            </a:extLst>
          </p:cNvPr>
          <p:cNvSpPr/>
          <p:nvPr/>
        </p:nvSpPr>
        <p:spPr>
          <a:xfrm rot="16200000">
            <a:off x="2839349" y="2350802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FF7ED56-C27A-615E-ABF2-37D25026434E}"/>
              </a:ext>
            </a:extLst>
          </p:cNvPr>
          <p:cNvSpPr/>
          <p:nvPr/>
        </p:nvSpPr>
        <p:spPr>
          <a:xfrm rot="16200000">
            <a:off x="2312839" y="2881520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44A8D47-D9A3-A42E-EC08-DD652D582A6B}"/>
              </a:ext>
            </a:extLst>
          </p:cNvPr>
          <p:cNvSpPr/>
          <p:nvPr/>
        </p:nvSpPr>
        <p:spPr>
          <a:xfrm rot="16200000">
            <a:off x="2839348" y="2699267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2F1D083-4413-EC90-0224-DD7720A3253E}"/>
              </a:ext>
            </a:extLst>
          </p:cNvPr>
          <p:cNvSpPr/>
          <p:nvPr/>
        </p:nvSpPr>
        <p:spPr>
          <a:xfrm rot="5400000">
            <a:off x="4227023" y="2888237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686061-1D2C-E64A-6D57-BAA425B4451F}"/>
              </a:ext>
            </a:extLst>
          </p:cNvPr>
          <p:cNvSpPr/>
          <p:nvPr/>
        </p:nvSpPr>
        <p:spPr>
          <a:xfrm rot="5400000">
            <a:off x="3700513" y="2705983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348215-9C5B-B42E-6DA6-58D20DBB61E7}"/>
              </a:ext>
            </a:extLst>
          </p:cNvPr>
          <p:cNvSpPr/>
          <p:nvPr/>
        </p:nvSpPr>
        <p:spPr>
          <a:xfrm rot="5400000">
            <a:off x="4227022" y="2539771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468CAA3-3525-BDFF-12E1-E408CA3E56DE}"/>
              </a:ext>
            </a:extLst>
          </p:cNvPr>
          <p:cNvSpPr/>
          <p:nvPr/>
        </p:nvSpPr>
        <p:spPr>
          <a:xfrm rot="5400000">
            <a:off x="3700513" y="2357518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C135D86-FCC4-4882-FB6B-46E80868D1C9}"/>
              </a:ext>
            </a:extLst>
          </p:cNvPr>
          <p:cNvSpPr/>
          <p:nvPr/>
        </p:nvSpPr>
        <p:spPr>
          <a:xfrm rot="5400000">
            <a:off x="4227022" y="2191307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8C6517D-D160-B71C-7B1D-CC0717F43090}"/>
              </a:ext>
            </a:extLst>
          </p:cNvPr>
          <p:cNvSpPr/>
          <p:nvPr/>
        </p:nvSpPr>
        <p:spPr>
          <a:xfrm rot="5400000">
            <a:off x="3700513" y="2009053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3CFA44D-D455-8AD3-B769-252B84ED73C2}"/>
              </a:ext>
            </a:extLst>
          </p:cNvPr>
          <p:cNvSpPr/>
          <p:nvPr/>
        </p:nvSpPr>
        <p:spPr>
          <a:xfrm rot="16200000">
            <a:off x="4634381" y="2184591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DA5A330-412E-34BA-1BBB-F5A20B06CD89}"/>
              </a:ext>
            </a:extLst>
          </p:cNvPr>
          <p:cNvSpPr/>
          <p:nvPr/>
        </p:nvSpPr>
        <p:spPr>
          <a:xfrm rot="16200000">
            <a:off x="5160890" y="2002336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61130E4-8941-3384-D6C2-A1CCB680F026}"/>
              </a:ext>
            </a:extLst>
          </p:cNvPr>
          <p:cNvSpPr/>
          <p:nvPr/>
        </p:nvSpPr>
        <p:spPr>
          <a:xfrm rot="16200000">
            <a:off x="4634382" y="2533056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7A49CE3-0A73-48F6-6C86-8465A79EBF47}"/>
              </a:ext>
            </a:extLst>
          </p:cNvPr>
          <p:cNvSpPr/>
          <p:nvPr/>
        </p:nvSpPr>
        <p:spPr>
          <a:xfrm rot="16200000">
            <a:off x="5160891" y="2350802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0D34E02-4B0B-48BD-9E6C-FCEBEE421761}"/>
              </a:ext>
            </a:extLst>
          </p:cNvPr>
          <p:cNvSpPr/>
          <p:nvPr/>
        </p:nvSpPr>
        <p:spPr>
          <a:xfrm rot="16200000">
            <a:off x="4634381" y="2881520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9803859-61BE-1B99-4ABF-326B9736F613}"/>
              </a:ext>
            </a:extLst>
          </p:cNvPr>
          <p:cNvSpPr/>
          <p:nvPr/>
        </p:nvSpPr>
        <p:spPr>
          <a:xfrm rot="16200000">
            <a:off x="5160890" y="2699267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29DE77B-BC38-6EB4-32B3-E96EB212A7B8}"/>
              </a:ext>
            </a:extLst>
          </p:cNvPr>
          <p:cNvSpPr/>
          <p:nvPr/>
        </p:nvSpPr>
        <p:spPr>
          <a:xfrm rot="5400000">
            <a:off x="6548565" y="2888237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C53BF32-E867-2D0C-3945-7C5A2BF1A6A4}"/>
              </a:ext>
            </a:extLst>
          </p:cNvPr>
          <p:cNvSpPr/>
          <p:nvPr/>
        </p:nvSpPr>
        <p:spPr>
          <a:xfrm rot="5400000">
            <a:off x="6022055" y="2705983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4907D7F-8721-EA3F-D36C-6C89C6D48140}"/>
              </a:ext>
            </a:extLst>
          </p:cNvPr>
          <p:cNvSpPr/>
          <p:nvPr/>
        </p:nvSpPr>
        <p:spPr>
          <a:xfrm rot="5400000">
            <a:off x="6548564" y="2539771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2C01EB1-5168-BCDC-AD74-2DBF97BF1405}"/>
              </a:ext>
            </a:extLst>
          </p:cNvPr>
          <p:cNvSpPr/>
          <p:nvPr/>
        </p:nvSpPr>
        <p:spPr>
          <a:xfrm rot="5400000">
            <a:off x="6022055" y="2357518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046C906-F095-C40D-C03F-1DB6826B319C}"/>
              </a:ext>
            </a:extLst>
          </p:cNvPr>
          <p:cNvSpPr/>
          <p:nvPr/>
        </p:nvSpPr>
        <p:spPr>
          <a:xfrm rot="5400000">
            <a:off x="6548564" y="2191307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0FB248F-C3B6-F467-8369-D076A6EFCA67}"/>
              </a:ext>
            </a:extLst>
          </p:cNvPr>
          <p:cNvSpPr/>
          <p:nvPr/>
        </p:nvSpPr>
        <p:spPr>
          <a:xfrm rot="5400000">
            <a:off x="6022055" y="2009053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C151325-9695-B691-D8A4-9879161B1D11}"/>
              </a:ext>
            </a:extLst>
          </p:cNvPr>
          <p:cNvSpPr/>
          <p:nvPr/>
        </p:nvSpPr>
        <p:spPr>
          <a:xfrm rot="16200000">
            <a:off x="6955923" y="2184591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6842D87-9853-36D6-E271-BFE71597995C}"/>
              </a:ext>
            </a:extLst>
          </p:cNvPr>
          <p:cNvSpPr/>
          <p:nvPr/>
        </p:nvSpPr>
        <p:spPr>
          <a:xfrm rot="16200000">
            <a:off x="7482432" y="2002336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1FBEF3B-2BBF-6BEA-952B-35A6F3C069E4}"/>
              </a:ext>
            </a:extLst>
          </p:cNvPr>
          <p:cNvSpPr/>
          <p:nvPr/>
        </p:nvSpPr>
        <p:spPr>
          <a:xfrm rot="16200000">
            <a:off x="6955924" y="2533056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659C4B8-E903-F6E3-824F-989DC1120AEA}"/>
              </a:ext>
            </a:extLst>
          </p:cNvPr>
          <p:cNvSpPr/>
          <p:nvPr/>
        </p:nvSpPr>
        <p:spPr>
          <a:xfrm rot="16200000">
            <a:off x="7482433" y="2350802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ADE4F84-B183-18D4-231A-45DAA609F291}"/>
              </a:ext>
            </a:extLst>
          </p:cNvPr>
          <p:cNvSpPr/>
          <p:nvPr/>
        </p:nvSpPr>
        <p:spPr>
          <a:xfrm rot="16200000">
            <a:off x="6955923" y="2881520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05D36EC-EAFD-0773-91A1-F6F429C6402E}"/>
              </a:ext>
            </a:extLst>
          </p:cNvPr>
          <p:cNvSpPr/>
          <p:nvPr/>
        </p:nvSpPr>
        <p:spPr>
          <a:xfrm rot="16200000">
            <a:off x="7482432" y="2699267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084CE4A-4E4F-4D1B-8878-5FB547CC00E2}"/>
              </a:ext>
            </a:extLst>
          </p:cNvPr>
          <p:cNvSpPr/>
          <p:nvPr/>
        </p:nvSpPr>
        <p:spPr>
          <a:xfrm rot="5400000">
            <a:off x="8870107" y="2897245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8DF3D0A-254D-894E-BEB4-A6E618062152}"/>
              </a:ext>
            </a:extLst>
          </p:cNvPr>
          <p:cNvSpPr/>
          <p:nvPr/>
        </p:nvSpPr>
        <p:spPr>
          <a:xfrm rot="5400000">
            <a:off x="8343597" y="2714991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123156F-23A3-D863-C146-D2274FDF64E3}"/>
              </a:ext>
            </a:extLst>
          </p:cNvPr>
          <p:cNvSpPr/>
          <p:nvPr/>
        </p:nvSpPr>
        <p:spPr>
          <a:xfrm rot="5400000">
            <a:off x="8870106" y="2548779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9C5F57D-9158-51B9-1B13-830EA87D223D}"/>
              </a:ext>
            </a:extLst>
          </p:cNvPr>
          <p:cNvSpPr/>
          <p:nvPr/>
        </p:nvSpPr>
        <p:spPr>
          <a:xfrm rot="5400000">
            <a:off x="8343597" y="2366526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A82A161-B21C-215D-D4B3-8A215FCAB8D9}"/>
              </a:ext>
            </a:extLst>
          </p:cNvPr>
          <p:cNvSpPr/>
          <p:nvPr/>
        </p:nvSpPr>
        <p:spPr>
          <a:xfrm rot="5400000">
            <a:off x="8870106" y="2200315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C798289-4C96-C7F4-442E-FC1836A091AF}"/>
              </a:ext>
            </a:extLst>
          </p:cNvPr>
          <p:cNvSpPr/>
          <p:nvPr/>
        </p:nvSpPr>
        <p:spPr>
          <a:xfrm rot="5400000">
            <a:off x="8343597" y="2018061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EE069D2-6678-D807-C30C-669945D933D5}"/>
              </a:ext>
            </a:extLst>
          </p:cNvPr>
          <p:cNvSpPr/>
          <p:nvPr/>
        </p:nvSpPr>
        <p:spPr>
          <a:xfrm rot="16200000">
            <a:off x="9277465" y="2193599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56E02836-CC02-1152-CCDE-81CC64345784}"/>
              </a:ext>
            </a:extLst>
          </p:cNvPr>
          <p:cNvSpPr/>
          <p:nvPr/>
        </p:nvSpPr>
        <p:spPr>
          <a:xfrm rot="16200000">
            <a:off x="9803974" y="2011344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AA7667A-2650-2803-36DC-C8FC1070B910}"/>
              </a:ext>
            </a:extLst>
          </p:cNvPr>
          <p:cNvSpPr/>
          <p:nvPr/>
        </p:nvSpPr>
        <p:spPr>
          <a:xfrm rot="16200000">
            <a:off x="9277466" y="2542064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07BA4D9-5905-A30E-7E0A-4D21B3F78671}"/>
              </a:ext>
            </a:extLst>
          </p:cNvPr>
          <p:cNvSpPr/>
          <p:nvPr/>
        </p:nvSpPr>
        <p:spPr>
          <a:xfrm rot="16200000">
            <a:off x="9803975" y="2359810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61E0CAD-0D43-3EF2-F502-46D1EDEF90F3}"/>
              </a:ext>
            </a:extLst>
          </p:cNvPr>
          <p:cNvSpPr/>
          <p:nvPr/>
        </p:nvSpPr>
        <p:spPr>
          <a:xfrm rot="16200000">
            <a:off x="9277465" y="2890528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5281F04-1EAB-C4E2-3536-96A33CCE8BF3}"/>
              </a:ext>
            </a:extLst>
          </p:cNvPr>
          <p:cNvSpPr/>
          <p:nvPr/>
        </p:nvSpPr>
        <p:spPr>
          <a:xfrm rot="16200000">
            <a:off x="9803974" y="2708275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CB17404-E4CA-E41B-BF5B-B471622484DB}"/>
              </a:ext>
            </a:extLst>
          </p:cNvPr>
          <p:cNvSpPr/>
          <p:nvPr/>
        </p:nvSpPr>
        <p:spPr>
          <a:xfrm rot="5400000">
            <a:off x="1905481" y="4025662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4C90E8AB-1066-FAE4-5B05-D674B1676796}"/>
              </a:ext>
            </a:extLst>
          </p:cNvPr>
          <p:cNvSpPr/>
          <p:nvPr/>
        </p:nvSpPr>
        <p:spPr>
          <a:xfrm rot="5400000">
            <a:off x="1378971" y="3843408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A900D76-C2D0-EBE3-E54E-C7A793CD826E}"/>
              </a:ext>
            </a:extLst>
          </p:cNvPr>
          <p:cNvSpPr/>
          <p:nvPr/>
        </p:nvSpPr>
        <p:spPr>
          <a:xfrm rot="5400000">
            <a:off x="1905480" y="3677196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B12D5CF-0CB4-9E3E-EC6B-AC2BA709FCC8}"/>
              </a:ext>
            </a:extLst>
          </p:cNvPr>
          <p:cNvSpPr/>
          <p:nvPr/>
        </p:nvSpPr>
        <p:spPr>
          <a:xfrm rot="5400000">
            <a:off x="1378971" y="3494943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9AE33CD-813A-C695-1741-598F2C50E7F0}"/>
              </a:ext>
            </a:extLst>
          </p:cNvPr>
          <p:cNvSpPr/>
          <p:nvPr/>
        </p:nvSpPr>
        <p:spPr>
          <a:xfrm rot="5400000">
            <a:off x="1905480" y="3328732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D4AD312-6742-60A1-1F09-25265100D726}"/>
              </a:ext>
            </a:extLst>
          </p:cNvPr>
          <p:cNvSpPr/>
          <p:nvPr/>
        </p:nvSpPr>
        <p:spPr>
          <a:xfrm rot="5400000">
            <a:off x="1378971" y="3146478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9C70F33-F306-C12F-3C54-489848679B96}"/>
              </a:ext>
            </a:extLst>
          </p:cNvPr>
          <p:cNvSpPr/>
          <p:nvPr/>
        </p:nvSpPr>
        <p:spPr>
          <a:xfrm rot="16200000">
            <a:off x="2312839" y="3322016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045B6190-1847-4D76-7F3A-35D2961015D0}"/>
              </a:ext>
            </a:extLst>
          </p:cNvPr>
          <p:cNvSpPr/>
          <p:nvPr/>
        </p:nvSpPr>
        <p:spPr>
          <a:xfrm rot="16200000">
            <a:off x="2839348" y="3139761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C968C9D-1CE4-57D3-DDC9-8021A5CAE73C}"/>
              </a:ext>
            </a:extLst>
          </p:cNvPr>
          <p:cNvSpPr/>
          <p:nvPr/>
        </p:nvSpPr>
        <p:spPr>
          <a:xfrm rot="16200000">
            <a:off x="2312840" y="3670481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B8B95076-0844-D6CD-18CA-D02771679AA4}"/>
              </a:ext>
            </a:extLst>
          </p:cNvPr>
          <p:cNvSpPr/>
          <p:nvPr/>
        </p:nvSpPr>
        <p:spPr>
          <a:xfrm rot="16200000">
            <a:off x="2839349" y="3488227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93CF78B1-7917-2B79-5347-ADC5811F6819}"/>
              </a:ext>
            </a:extLst>
          </p:cNvPr>
          <p:cNvSpPr/>
          <p:nvPr/>
        </p:nvSpPr>
        <p:spPr>
          <a:xfrm rot="16200000">
            <a:off x="2312839" y="4018945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42DFA3B6-9099-1A02-4EC0-3AF62BBD4A2F}"/>
              </a:ext>
            </a:extLst>
          </p:cNvPr>
          <p:cNvSpPr/>
          <p:nvPr/>
        </p:nvSpPr>
        <p:spPr>
          <a:xfrm rot="16200000">
            <a:off x="2839348" y="3836692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BAAA0822-3657-1EA2-9492-D2C1A934BA1C}"/>
              </a:ext>
            </a:extLst>
          </p:cNvPr>
          <p:cNvSpPr/>
          <p:nvPr/>
        </p:nvSpPr>
        <p:spPr>
          <a:xfrm rot="5400000">
            <a:off x="4227023" y="4025662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A0897BC3-3B8B-E752-C4BC-DFB6F09D1ED8}"/>
              </a:ext>
            </a:extLst>
          </p:cNvPr>
          <p:cNvSpPr/>
          <p:nvPr/>
        </p:nvSpPr>
        <p:spPr>
          <a:xfrm rot="5400000">
            <a:off x="3700513" y="3843408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61C6FC9-87BC-EF56-6D60-AA2EFFF0F5CB}"/>
              </a:ext>
            </a:extLst>
          </p:cNvPr>
          <p:cNvSpPr/>
          <p:nvPr/>
        </p:nvSpPr>
        <p:spPr>
          <a:xfrm rot="5400000">
            <a:off x="4227022" y="3677196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D9F4562A-D460-240E-9642-2D8DFDEB918A}"/>
              </a:ext>
            </a:extLst>
          </p:cNvPr>
          <p:cNvSpPr/>
          <p:nvPr/>
        </p:nvSpPr>
        <p:spPr>
          <a:xfrm rot="5400000">
            <a:off x="3700513" y="3494943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BA257BC3-C610-FCD5-BCDA-3A6FDC032CC2}"/>
              </a:ext>
            </a:extLst>
          </p:cNvPr>
          <p:cNvSpPr/>
          <p:nvPr/>
        </p:nvSpPr>
        <p:spPr>
          <a:xfrm rot="5400000">
            <a:off x="4227022" y="3328732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EC6BC343-6B64-2AA6-7628-37C0B60B33A7}"/>
              </a:ext>
            </a:extLst>
          </p:cNvPr>
          <p:cNvSpPr/>
          <p:nvPr/>
        </p:nvSpPr>
        <p:spPr>
          <a:xfrm rot="5400000">
            <a:off x="3700513" y="3146478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FF4A4E8-714C-99D7-6756-6242A1087987}"/>
              </a:ext>
            </a:extLst>
          </p:cNvPr>
          <p:cNvSpPr/>
          <p:nvPr/>
        </p:nvSpPr>
        <p:spPr>
          <a:xfrm rot="16200000">
            <a:off x="4634381" y="3322016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FB86C52-3BCE-C38C-0768-49A7C565B114}"/>
              </a:ext>
            </a:extLst>
          </p:cNvPr>
          <p:cNvSpPr/>
          <p:nvPr/>
        </p:nvSpPr>
        <p:spPr>
          <a:xfrm rot="16200000">
            <a:off x="5160890" y="3139761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69CCA07B-1178-C885-E112-E1446310903B}"/>
              </a:ext>
            </a:extLst>
          </p:cNvPr>
          <p:cNvSpPr/>
          <p:nvPr/>
        </p:nvSpPr>
        <p:spPr>
          <a:xfrm rot="16200000">
            <a:off x="4634382" y="3670481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3DB10FDD-F620-0E48-F1DF-D87F6F9C69EA}"/>
              </a:ext>
            </a:extLst>
          </p:cNvPr>
          <p:cNvSpPr/>
          <p:nvPr/>
        </p:nvSpPr>
        <p:spPr>
          <a:xfrm rot="16200000">
            <a:off x="5160891" y="3488227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1324347B-BEF2-A6DD-1DA9-253DBE9A07DD}"/>
              </a:ext>
            </a:extLst>
          </p:cNvPr>
          <p:cNvSpPr/>
          <p:nvPr/>
        </p:nvSpPr>
        <p:spPr>
          <a:xfrm rot="16200000">
            <a:off x="4634381" y="4018945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A5076DD8-CEB4-1638-8763-41D0EA36BF2D}"/>
              </a:ext>
            </a:extLst>
          </p:cNvPr>
          <p:cNvSpPr/>
          <p:nvPr/>
        </p:nvSpPr>
        <p:spPr>
          <a:xfrm rot="16200000">
            <a:off x="5160890" y="3836692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A237A5CA-B7BE-1257-DB42-ACD348FC3EFE}"/>
              </a:ext>
            </a:extLst>
          </p:cNvPr>
          <p:cNvSpPr/>
          <p:nvPr/>
        </p:nvSpPr>
        <p:spPr>
          <a:xfrm rot="5400000">
            <a:off x="6548565" y="4025662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7213B146-1AC3-7298-3E29-C4BE30450377}"/>
              </a:ext>
            </a:extLst>
          </p:cNvPr>
          <p:cNvSpPr/>
          <p:nvPr/>
        </p:nvSpPr>
        <p:spPr>
          <a:xfrm rot="5400000">
            <a:off x="6022055" y="3843408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50E341F5-381D-89B3-D209-216034DEC72F}"/>
              </a:ext>
            </a:extLst>
          </p:cNvPr>
          <p:cNvSpPr/>
          <p:nvPr/>
        </p:nvSpPr>
        <p:spPr>
          <a:xfrm rot="5400000">
            <a:off x="6548564" y="3677196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5CA500D7-A848-6622-FD44-FA40A5F15264}"/>
              </a:ext>
            </a:extLst>
          </p:cNvPr>
          <p:cNvSpPr/>
          <p:nvPr/>
        </p:nvSpPr>
        <p:spPr>
          <a:xfrm rot="5400000">
            <a:off x="6022055" y="3494943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B1512E5D-BE9F-9141-19E0-68DDA4FE4834}"/>
              </a:ext>
            </a:extLst>
          </p:cNvPr>
          <p:cNvSpPr/>
          <p:nvPr/>
        </p:nvSpPr>
        <p:spPr>
          <a:xfrm rot="5400000">
            <a:off x="6548564" y="3328732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2E3F9A2C-8697-C4F4-5D41-E45E96088663}"/>
              </a:ext>
            </a:extLst>
          </p:cNvPr>
          <p:cNvSpPr/>
          <p:nvPr/>
        </p:nvSpPr>
        <p:spPr>
          <a:xfrm rot="5400000">
            <a:off x="6022055" y="3146478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18CEE612-5A79-EBDF-DB2C-24D9A29312ED}"/>
              </a:ext>
            </a:extLst>
          </p:cNvPr>
          <p:cNvSpPr/>
          <p:nvPr/>
        </p:nvSpPr>
        <p:spPr>
          <a:xfrm rot="16200000">
            <a:off x="6955923" y="3322016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F81CA298-761E-44B0-C9B9-0B96C7DDF0B7}"/>
              </a:ext>
            </a:extLst>
          </p:cNvPr>
          <p:cNvSpPr/>
          <p:nvPr/>
        </p:nvSpPr>
        <p:spPr>
          <a:xfrm rot="16200000">
            <a:off x="7482432" y="3139761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7BA95202-EF64-3280-A0A6-7D92DB219156}"/>
              </a:ext>
            </a:extLst>
          </p:cNvPr>
          <p:cNvSpPr/>
          <p:nvPr/>
        </p:nvSpPr>
        <p:spPr>
          <a:xfrm rot="16200000">
            <a:off x="6955924" y="3670481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414BF009-748F-DFF8-E74C-072E6A5F8376}"/>
              </a:ext>
            </a:extLst>
          </p:cNvPr>
          <p:cNvSpPr/>
          <p:nvPr/>
        </p:nvSpPr>
        <p:spPr>
          <a:xfrm rot="16200000">
            <a:off x="7482433" y="3488227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8580B828-D5DF-99D6-6733-183990936CFC}"/>
              </a:ext>
            </a:extLst>
          </p:cNvPr>
          <p:cNvSpPr/>
          <p:nvPr/>
        </p:nvSpPr>
        <p:spPr>
          <a:xfrm rot="16200000">
            <a:off x="6955923" y="4018945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A4FE438A-B4B4-1095-6708-8262B427D1BC}"/>
              </a:ext>
            </a:extLst>
          </p:cNvPr>
          <p:cNvSpPr/>
          <p:nvPr/>
        </p:nvSpPr>
        <p:spPr>
          <a:xfrm rot="16200000">
            <a:off x="7482432" y="3836692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E9E3F42A-56D9-4A9E-BB0B-3C484B11BEA5}"/>
              </a:ext>
            </a:extLst>
          </p:cNvPr>
          <p:cNvSpPr/>
          <p:nvPr/>
        </p:nvSpPr>
        <p:spPr>
          <a:xfrm rot="5400000">
            <a:off x="8870107" y="4034670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1F047D1F-FC2A-5940-3D6C-B93F57CB9A45}"/>
              </a:ext>
            </a:extLst>
          </p:cNvPr>
          <p:cNvSpPr/>
          <p:nvPr/>
        </p:nvSpPr>
        <p:spPr>
          <a:xfrm rot="5400000">
            <a:off x="8343597" y="3852416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B7C6F333-769C-C985-64C5-69D5C3BA748D}"/>
              </a:ext>
            </a:extLst>
          </p:cNvPr>
          <p:cNvSpPr/>
          <p:nvPr/>
        </p:nvSpPr>
        <p:spPr>
          <a:xfrm rot="5400000">
            <a:off x="8870106" y="3686204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6057103B-E9F4-BBB0-68C5-227C5E41E9DD}"/>
              </a:ext>
            </a:extLst>
          </p:cNvPr>
          <p:cNvSpPr/>
          <p:nvPr/>
        </p:nvSpPr>
        <p:spPr>
          <a:xfrm rot="5400000">
            <a:off x="8343597" y="3503951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1505EC56-7CC6-ABC3-78CC-DFDD4ADC2D83}"/>
              </a:ext>
            </a:extLst>
          </p:cNvPr>
          <p:cNvSpPr/>
          <p:nvPr/>
        </p:nvSpPr>
        <p:spPr>
          <a:xfrm rot="5400000">
            <a:off x="8870106" y="3337740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83B2C005-C5F5-C677-B328-9BC1E581E659}"/>
              </a:ext>
            </a:extLst>
          </p:cNvPr>
          <p:cNvSpPr/>
          <p:nvPr/>
        </p:nvSpPr>
        <p:spPr>
          <a:xfrm rot="5400000">
            <a:off x="8343597" y="3155486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B9FE352D-5979-5EAF-AB6A-172AE4E588D7}"/>
              </a:ext>
            </a:extLst>
          </p:cNvPr>
          <p:cNvSpPr/>
          <p:nvPr/>
        </p:nvSpPr>
        <p:spPr>
          <a:xfrm rot="16200000">
            <a:off x="9277465" y="3331024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B9805C38-3EF7-647F-4F61-200D3DCD305D}"/>
              </a:ext>
            </a:extLst>
          </p:cNvPr>
          <p:cNvSpPr/>
          <p:nvPr/>
        </p:nvSpPr>
        <p:spPr>
          <a:xfrm rot="16200000">
            <a:off x="9803974" y="3148769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97AFAA72-E2C3-6BF6-E2DC-AFC8323CA22A}"/>
              </a:ext>
            </a:extLst>
          </p:cNvPr>
          <p:cNvSpPr/>
          <p:nvPr/>
        </p:nvSpPr>
        <p:spPr>
          <a:xfrm rot="16200000">
            <a:off x="9277466" y="3679489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C9371C70-CF45-36EF-12BD-91AE6493CA14}"/>
              </a:ext>
            </a:extLst>
          </p:cNvPr>
          <p:cNvSpPr/>
          <p:nvPr/>
        </p:nvSpPr>
        <p:spPr>
          <a:xfrm rot="16200000">
            <a:off x="9803975" y="3497235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726CE91B-FAD0-1B01-C371-076235306B77}"/>
              </a:ext>
            </a:extLst>
          </p:cNvPr>
          <p:cNvSpPr/>
          <p:nvPr/>
        </p:nvSpPr>
        <p:spPr>
          <a:xfrm rot="16200000">
            <a:off x="9277465" y="4027953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3282C076-8682-2567-8AB0-3114007C6858}"/>
              </a:ext>
            </a:extLst>
          </p:cNvPr>
          <p:cNvSpPr/>
          <p:nvPr/>
        </p:nvSpPr>
        <p:spPr>
          <a:xfrm rot="16200000">
            <a:off x="9803974" y="3845700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3B063B15-A8DE-AA24-C9FA-7C02AF08787C}"/>
              </a:ext>
            </a:extLst>
          </p:cNvPr>
          <p:cNvSpPr/>
          <p:nvPr/>
        </p:nvSpPr>
        <p:spPr>
          <a:xfrm rot="5400000">
            <a:off x="1905481" y="5156369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5DA5E6D9-D471-F908-CFBF-6EF3F440D547}"/>
              </a:ext>
            </a:extLst>
          </p:cNvPr>
          <p:cNvSpPr/>
          <p:nvPr/>
        </p:nvSpPr>
        <p:spPr>
          <a:xfrm rot="5400000">
            <a:off x="1378971" y="4974115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EA562DB7-7D68-FF3C-EAA0-A25B867FC5D9}"/>
              </a:ext>
            </a:extLst>
          </p:cNvPr>
          <p:cNvSpPr/>
          <p:nvPr/>
        </p:nvSpPr>
        <p:spPr>
          <a:xfrm rot="5400000">
            <a:off x="1905480" y="4807903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C8FD6F2B-DE64-69B2-20DD-2F536F1433B1}"/>
              </a:ext>
            </a:extLst>
          </p:cNvPr>
          <p:cNvSpPr/>
          <p:nvPr/>
        </p:nvSpPr>
        <p:spPr>
          <a:xfrm rot="5400000">
            <a:off x="1378971" y="4625650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ACF3F744-3337-700B-BEC9-F139E63A911F}"/>
              </a:ext>
            </a:extLst>
          </p:cNvPr>
          <p:cNvSpPr/>
          <p:nvPr/>
        </p:nvSpPr>
        <p:spPr>
          <a:xfrm rot="5400000">
            <a:off x="1905480" y="4459439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42B61D8C-AE2F-2CF2-7648-9FE821319B5B}"/>
              </a:ext>
            </a:extLst>
          </p:cNvPr>
          <p:cNvSpPr/>
          <p:nvPr/>
        </p:nvSpPr>
        <p:spPr>
          <a:xfrm rot="5400000">
            <a:off x="1378971" y="4277185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9B0F8D31-55EF-E685-118B-83296B1762AA}"/>
              </a:ext>
            </a:extLst>
          </p:cNvPr>
          <p:cNvSpPr/>
          <p:nvPr/>
        </p:nvSpPr>
        <p:spPr>
          <a:xfrm rot="16200000">
            <a:off x="2312839" y="4452723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59C607ED-AD3C-B945-28A7-A426375780B2}"/>
              </a:ext>
            </a:extLst>
          </p:cNvPr>
          <p:cNvSpPr/>
          <p:nvPr/>
        </p:nvSpPr>
        <p:spPr>
          <a:xfrm rot="16200000">
            <a:off x="2839348" y="4270468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5FC542FB-7011-897B-8BCB-C9DBFC1FB7E6}"/>
              </a:ext>
            </a:extLst>
          </p:cNvPr>
          <p:cNvSpPr/>
          <p:nvPr/>
        </p:nvSpPr>
        <p:spPr>
          <a:xfrm rot="16200000">
            <a:off x="2312840" y="4801188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0EA554D5-6052-7676-2A83-4A67A1652416}"/>
              </a:ext>
            </a:extLst>
          </p:cNvPr>
          <p:cNvSpPr/>
          <p:nvPr/>
        </p:nvSpPr>
        <p:spPr>
          <a:xfrm rot="16200000">
            <a:off x="2839349" y="4618934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38D115CA-354F-3769-33C4-511EC06E9011}"/>
              </a:ext>
            </a:extLst>
          </p:cNvPr>
          <p:cNvSpPr/>
          <p:nvPr/>
        </p:nvSpPr>
        <p:spPr>
          <a:xfrm rot="16200000">
            <a:off x="2312839" y="5149652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0F5F943A-8455-1F13-FD8F-2639D8A20047}"/>
              </a:ext>
            </a:extLst>
          </p:cNvPr>
          <p:cNvSpPr/>
          <p:nvPr/>
        </p:nvSpPr>
        <p:spPr>
          <a:xfrm rot="16200000">
            <a:off x="2839348" y="4967399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B666D30C-024D-8350-68B0-B26EFFE14E73}"/>
              </a:ext>
            </a:extLst>
          </p:cNvPr>
          <p:cNvSpPr/>
          <p:nvPr/>
        </p:nvSpPr>
        <p:spPr>
          <a:xfrm rot="5400000">
            <a:off x="4227023" y="5156369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E4C657AC-4041-E4AB-5466-D6324B549923}"/>
              </a:ext>
            </a:extLst>
          </p:cNvPr>
          <p:cNvSpPr/>
          <p:nvPr/>
        </p:nvSpPr>
        <p:spPr>
          <a:xfrm rot="5400000">
            <a:off x="3700513" y="4974115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29DD9A9A-E566-902D-3829-15E34552ABFC}"/>
              </a:ext>
            </a:extLst>
          </p:cNvPr>
          <p:cNvSpPr/>
          <p:nvPr/>
        </p:nvSpPr>
        <p:spPr>
          <a:xfrm rot="5400000">
            <a:off x="4227022" y="4807903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CC91E9F3-6CA6-DFE9-80C9-BAAABD65AD78}"/>
              </a:ext>
            </a:extLst>
          </p:cNvPr>
          <p:cNvSpPr/>
          <p:nvPr/>
        </p:nvSpPr>
        <p:spPr>
          <a:xfrm rot="5400000">
            <a:off x="3700513" y="4625650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00BE2A53-CFD0-66CD-3CEF-D8C5BDA25E8D}"/>
              </a:ext>
            </a:extLst>
          </p:cNvPr>
          <p:cNvSpPr/>
          <p:nvPr/>
        </p:nvSpPr>
        <p:spPr>
          <a:xfrm rot="5400000">
            <a:off x="4227022" y="4459439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73C64D7A-A4E9-4277-DC4B-3BE78F55CD32}"/>
              </a:ext>
            </a:extLst>
          </p:cNvPr>
          <p:cNvSpPr/>
          <p:nvPr/>
        </p:nvSpPr>
        <p:spPr>
          <a:xfrm rot="5400000">
            <a:off x="3700513" y="4277185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CFC86804-20F2-1AD7-F365-D61696D95613}"/>
              </a:ext>
            </a:extLst>
          </p:cNvPr>
          <p:cNvSpPr/>
          <p:nvPr/>
        </p:nvSpPr>
        <p:spPr>
          <a:xfrm rot="16200000">
            <a:off x="4634381" y="4452723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FD4F3BB1-1000-1A81-5567-15DFDB505D4E}"/>
              </a:ext>
            </a:extLst>
          </p:cNvPr>
          <p:cNvSpPr/>
          <p:nvPr/>
        </p:nvSpPr>
        <p:spPr>
          <a:xfrm rot="16200000">
            <a:off x="5160890" y="4270468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F5B55560-7EE8-32AE-064F-CE7030D6EE09}"/>
              </a:ext>
            </a:extLst>
          </p:cNvPr>
          <p:cNvSpPr/>
          <p:nvPr/>
        </p:nvSpPr>
        <p:spPr>
          <a:xfrm rot="16200000">
            <a:off x="4634382" y="4801188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3B41A664-D85C-B1A6-9549-A395309B6F44}"/>
              </a:ext>
            </a:extLst>
          </p:cNvPr>
          <p:cNvSpPr/>
          <p:nvPr/>
        </p:nvSpPr>
        <p:spPr>
          <a:xfrm rot="16200000">
            <a:off x="5160891" y="4618934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CC2BCCDE-728A-28AA-228A-B42DECE89F2E}"/>
              </a:ext>
            </a:extLst>
          </p:cNvPr>
          <p:cNvSpPr/>
          <p:nvPr/>
        </p:nvSpPr>
        <p:spPr>
          <a:xfrm rot="16200000">
            <a:off x="4634381" y="5149652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02E2CDCB-A11A-D59E-4513-BBF1EAB392F2}"/>
              </a:ext>
            </a:extLst>
          </p:cNvPr>
          <p:cNvSpPr/>
          <p:nvPr/>
        </p:nvSpPr>
        <p:spPr>
          <a:xfrm rot="16200000">
            <a:off x="5160890" y="4967399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2E54CF1A-9A04-3FFE-B83D-EEF97E682E94}"/>
              </a:ext>
            </a:extLst>
          </p:cNvPr>
          <p:cNvSpPr/>
          <p:nvPr/>
        </p:nvSpPr>
        <p:spPr>
          <a:xfrm rot="5400000">
            <a:off x="6548565" y="5156369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2935073D-60C6-BE8C-6F72-94D32C1B399B}"/>
              </a:ext>
            </a:extLst>
          </p:cNvPr>
          <p:cNvSpPr/>
          <p:nvPr/>
        </p:nvSpPr>
        <p:spPr>
          <a:xfrm rot="5400000">
            <a:off x="6022055" y="4974115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078A180F-FF96-2267-0CD9-8223E3462E0C}"/>
              </a:ext>
            </a:extLst>
          </p:cNvPr>
          <p:cNvSpPr/>
          <p:nvPr/>
        </p:nvSpPr>
        <p:spPr>
          <a:xfrm rot="5400000">
            <a:off x="6548564" y="4807903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4C00EC5E-B90C-9112-C921-212D04BDEC70}"/>
              </a:ext>
            </a:extLst>
          </p:cNvPr>
          <p:cNvSpPr/>
          <p:nvPr/>
        </p:nvSpPr>
        <p:spPr>
          <a:xfrm rot="5400000">
            <a:off x="6022055" y="4625650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A6701F87-C3CB-AF3B-0979-9049399BC4C6}"/>
              </a:ext>
            </a:extLst>
          </p:cNvPr>
          <p:cNvSpPr/>
          <p:nvPr/>
        </p:nvSpPr>
        <p:spPr>
          <a:xfrm rot="5400000">
            <a:off x="6548564" y="4459439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C3094093-362C-EF2E-ED6C-018E05C61D0D}"/>
              </a:ext>
            </a:extLst>
          </p:cNvPr>
          <p:cNvSpPr/>
          <p:nvPr/>
        </p:nvSpPr>
        <p:spPr>
          <a:xfrm rot="5400000">
            <a:off x="6022055" y="4277185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3891E817-6F25-B7C5-2492-C0C5EF8A8933}"/>
              </a:ext>
            </a:extLst>
          </p:cNvPr>
          <p:cNvSpPr/>
          <p:nvPr/>
        </p:nvSpPr>
        <p:spPr>
          <a:xfrm rot="16200000">
            <a:off x="6955923" y="4452723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B491086B-C3DE-EDE7-7712-13E3FB50619B}"/>
              </a:ext>
            </a:extLst>
          </p:cNvPr>
          <p:cNvSpPr/>
          <p:nvPr/>
        </p:nvSpPr>
        <p:spPr>
          <a:xfrm rot="16200000">
            <a:off x="7482432" y="4270468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4DC361A5-0030-C4E0-1C6B-4C8281665739}"/>
              </a:ext>
            </a:extLst>
          </p:cNvPr>
          <p:cNvSpPr/>
          <p:nvPr/>
        </p:nvSpPr>
        <p:spPr>
          <a:xfrm rot="16200000">
            <a:off x="6955924" y="4801188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031DA693-842C-21ED-EDF8-2F1219011F32}"/>
              </a:ext>
            </a:extLst>
          </p:cNvPr>
          <p:cNvSpPr/>
          <p:nvPr/>
        </p:nvSpPr>
        <p:spPr>
          <a:xfrm rot="16200000">
            <a:off x="7482433" y="4618934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B156D785-740E-1E64-25FD-1219A3E946C3}"/>
              </a:ext>
            </a:extLst>
          </p:cNvPr>
          <p:cNvSpPr/>
          <p:nvPr/>
        </p:nvSpPr>
        <p:spPr>
          <a:xfrm rot="16200000">
            <a:off x="6955923" y="5149652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1974170D-B3C1-4020-3EBE-91C7B3B91493}"/>
              </a:ext>
            </a:extLst>
          </p:cNvPr>
          <p:cNvSpPr/>
          <p:nvPr/>
        </p:nvSpPr>
        <p:spPr>
          <a:xfrm rot="16200000">
            <a:off x="7482432" y="4967399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CC5683DB-9232-FFE6-3047-72571766373B}"/>
              </a:ext>
            </a:extLst>
          </p:cNvPr>
          <p:cNvSpPr/>
          <p:nvPr/>
        </p:nvSpPr>
        <p:spPr>
          <a:xfrm rot="5400000">
            <a:off x="8870107" y="5165377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1AFCCB40-0CCF-5E7B-E794-64C9DF173A83}"/>
              </a:ext>
            </a:extLst>
          </p:cNvPr>
          <p:cNvSpPr/>
          <p:nvPr/>
        </p:nvSpPr>
        <p:spPr>
          <a:xfrm rot="5400000">
            <a:off x="8343597" y="4983123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E591B1E4-D899-C2F9-CEC0-DD611675BD8D}"/>
              </a:ext>
            </a:extLst>
          </p:cNvPr>
          <p:cNvSpPr/>
          <p:nvPr/>
        </p:nvSpPr>
        <p:spPr>
          <a:xfrm rot="5400000">
            <a:off x="8870106" y="4816911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A2E371ED-838A-9218-1C08-7B8D3733C436}"/>
              </a:ext>
            </a:extLst>
          </p:cNvPr>
          <p:cNvSpPr/>
          <p:nvPr/>
        </p:nvSpPr>
        <p:spPr>
          <a:xfrm rot="5400000">
            <a:off x="8343597" y="4634658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0AD8DC90-897E-0149-E783-20C8AC8BB71E}"/>
              </a:ext>
            </a:extLst>
          </p:cNvPr>
          <p:cNvSpPr/>
          <p:nvPr/>
        </p:nvSpPr>
        <p:spPr>
          <a:xfrm rot="5400000">
            <a:off x="8870106" y="4468447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2B86EA82-6F86-EB69-DFC9-504C8ADF851A}"/>
              </a:ext>
            </a:extLst>
          </p:cNvPr>
          <p:cNvSpPr/>
          <p:nvPr/>
        </p:nvSpPr>
        <p:spPr>
          <a:xfrm rot="5400000">
            <a:off x="8343597" y="4286193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5FDF807B-E2F5-8A0F-46B7-BAA209322293}"/>
              </a:ext>
            </a:extLst>
          </p:cNvPr>
          <p:cNvSpPr/>
          <p:nvPr/>
        </p:nvSpPr>
        <p:spPr>
          <a:xfrm rot="16200000">
            <a:off x="9277465" y="4461731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DE487517-E98B-F5F4-E9C7-59C2CAC69908}"/>
              </a:ext>
            </a:extLst>
          </p:cNvPr>
          <p:cNvSpPr/>
          <p:nvPr/>
        </p:nvSpPr>
        <p:spPr>
          <a:xfrm rot="16200000">
            <a:off x="9803974" y="4279476"/>
            <a:ext cx="273350" cy="708764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68A20A07-BEAA-AF66-2377-18A1C312B420}"/>
              </a:ext>
            </a:extLst>
          </p:cNvPr>
          <p:cNvSpPr/>
          <p:nvPr/>
        </p:nvSpPr>
        <p:spPr>
          <a:xfrm rot="16200000">
            <a:off x="9277466" y="4810196"/>
            <a:ext cx="273350" cy="344256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8AE68B7A-24D5-852F-4A71-B33E0C4B7D04}"/>
              </a:ext>
            </a:extLst>
          </p:cNvPr>
          <p:cNvSpPr/>
          <p:nvPr/>
        </p:nvSpPr>
        <p:spPr>
          <a:xfrm rot="16200000">
            <a:off x="9803975" y="4627942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6216D362-D76C-8AB3-7926-2418E2D4604D}"/>
              </a:ext>
            </a:extLst>
          </p:cNvPr>
          <p:cNvSpPr/>
          <p:nvPr/>
        </p:nvSpPr>
        <p:spPr>
          <a:xfrm rot="16200000">
            <a:off x="9277465" y="5158660"/>
            <a:ext cx="273350" cy="344255"/>
          </a:xfrm>
          <a:prstGeom prst="roundRect">
            <a:avLst>
              <a:gd name="adj" fmla="val 1318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3C358BB6-1E06-8218-6E47-C4CD3D89DC38}"/>
              </a:ext>
            </a:extLst>
          </p:cNvPr>
          <p:cNvSpPr/>
          <p:nvPr/>
        </p:nvSpPr>
        <p:spPr>
          <a:xfrm rot="16200000">
            <a:off x="9803974" y="4976407"/>
            <a:ext cx="273350" cy="708763"/>
          </a:xfrm>
          <a:prstGeom prst="roundRect">
            <a:avLst/>
          </a:prstGeom>
          <a:solidFill>
            <a:srgbClr val="B5E6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259C1CEC-1FE1-7307-3B4E-E98FF26CAD9A}"/>
              </a:ext>
            </a:extLst>
          </p:cNvPr>
          <p:cNvGrpSpPr/>
          <p:nvPr/>
        </p:nvGrpSpPr>
        <p:grpSpPr>
          <a:xfrm rot="5400000">
            <a:off x="5184491" y="6043028"/>
            <a:ext cx="1102986" cy="241227"/>
            <a:chOff x="3342640" y="3062247"/>
            <a:chExt cx="1102986" cy="241227"/>
          </a:xfrm>
        </p:grpSpPr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06CE15C9-E2A3-76AB-027C-5E54AB05A340}"/>
                </a:ext>
              </a:extLst>
            </p:cNvPr>
            <p:cNvSpPr/>
            <p:nvPr/>
          </p:nvSpPr>
          <p:spPr>
            <a:xfrm>
              <a:off x="3342640" y="3074874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B07144AD-7C9F-E65C-022C-1B83CCCBA469}"/>
                </a:ext>
              </a:extLst>
            </p:cNvPr>
            <p:cNvSpPr/>
            <p:nvPr/>
          </p:nvSpPr>
          <p:spPr>
            <a:xfrm>
              <a:off x="3779833" y="3062247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28A46E84-EC68-7CE5-0D30-86BA21C5045C}"/>
                </a:ext>
              </a:extLst>
            </p:cNvPr>
            <p:cNvSpPr/>
            <p:nvPr/>
          </p:nvSpPr>
          <p:spPr>
            <a:xfrm>
              <a:off x="4217026" y="3062247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A7A0A761-B268-A920-E140-12DBD5236491}"/>
              </a:ext>
            </a:extLst>
          </p:cNvPr>
          <p:cNvGrpSpPr/>
          <p:nvPr/>
        </p:nvGrpSpPr>
        <p:grpSpPr>
          <a:xfrm>
            <a:off x="10479243" y="3737718"/>
            <a:ext cx="1102986" cy="241227"/>
            <a:chOff x="3342640" y="3062247"/>
            <a:chExt cx="1102986" cy="241227"/>
          </a:xfrm>
        </p:grpSpPr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79F445E9-D879-656F-788D-DADCD23D38B7}"/>
                </a:ext>
              </a:extLst>
            </p:cNvPr>
            <p:cNvSpPr/>
            <p:nvPr/>
          </p:nvSpPr>
          <p:spPr>
            <a:xfrm>
              <a:off x="3342640" y="3074874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53180F6F-0ACE-6999-F593-9D522E8FD50B}"/>
                </a:ext>
              </a:extLst>
            </p:cNvPr>
            <p:cNvSpPr/>
            <p:nvPr/>
          </p:nvSpPr>
          <p:spPr>
            <a:xfrm>
              <a:off x="3779833" y="3062247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A2965222-F020-DF76-96DA-F613D51A801A}"/>
                </a:ext>
              </a:extLst>
            </p:cNvPr>
            <p:cNvSpPr/>
            <p:nvPr/>
          </p:nvSpPr>
          <p:spPr>
            <a:xfrm>
              <a:off x="4217026" y="3062247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1" name="TextBox 240">
            <a:extLst>
              <a:ext uri="{FF2B5EF4-FFF2-40B4-BE49-F238E27FC236}">
                <a16:creationId xmlns:a16="http://schemas.microsoft.com/office/drawing/2014/main" id="{199FB4D7-A5A6-CED4-0C27-0FBC0B2B397B}"/>
              </a:ext>
            </a:extLst>
          </p:cNvPr>
          <p:cNvSpPr txBox="1"/>
          <p:nvPr/>
        </p:nvSpPr>
        <p:spPr>
          <a:xfrm>
            <a:off x="6335404" y="5849150"/>
            <a:ext cx="4231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 crazily large number of cores</a:t>
            </a:r>
          </a:p>
        </p:txBody>
      </p:sp>
    </p:spTree>
    <p:extLst>
      <p:ext uri="{BB962C8B-B14F-4D97-AF65-F5344CB8AC3E}">
        <p14:creationId xmlns:p14="http://schemas.microsoft.com/office/powerpoint/2010/main" val="1187227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7FBFBE-E461-AD07-CE48-449FDECCA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34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2CAA7-136C-485A-B2C8-B32FACF27511}"/>
              </a:ext>
            </a:extLst>
          </p:cNvPr>
          <p:cNvSpPr txBox="1"/>
          <p:nvPr/>
        </p:nvSpPr>
        <p:spPr>
          <a:xfrm>
            <a:off x="6480047" y="406400"/>
            <a:ext cx="1848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IPU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789178-275B-FB08-E4EA-30227340CDF7}"/>
              </a:ext>
            </a:extLst>
          </p:cNvPr>
          <p:cNvSpPr/>
          <p:nvPr/>
        </p:nvSpPr>
        <p:spPr>
          <a:xfrm>
            <a:off x="8856615" y="103892"/>
            <a:ext cx="32079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Alternative 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Computing </a:t>
            </a:r>
          </a:p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Architecture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17B2F-6760-47E8-CD48-922421771F24}"/>
              </a:ext>
            </a:extLst>
          </p:cNvPr>
          <p:cNvSpPr txBox="1"/>
          <p:nvPr/>
        </p:nvSpPr>
        <p:spPr>
          <a:xfrm>
            <a:off x="787042" y="406400"/>
            <a:ext cx="1495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CPU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8D9A6D-7E64-95B2-36E0-72097D36C519}"/>
              </a:ext>
            </a:extLst>
          </p:cNvPr>
          <p:cNvSpPr txBox="1"/>
          <p:nvPr/>
        </p:nvSpPr>
        <p:spPr>
          <a:xfrm>
            <a:off x="3681983" y="416560"/>
            <a:ext cx="1495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GPU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635B4-6883-6727-66D7-8BC3E9DA9742}"/>
              </a:ext>
            </a:extLst>
          </p:cNvPr>
          <p:cNvSpPr txBox="1"/>
          <p:nvPr/>
        </p:nvSpPr>
        <p:spPr>
          <a:xfrm>
            <a:off x="1041220" y="1211264"/>
            <a:ext cx="98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To slow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CCC335-388E-9457-2F6F-8760D1355184}"/>
              </a:ext>
            </a:extLst>
          </p:cNvPr>
          <p:cNvSpPr txBox="1"/>
          <p:nvPr/>
        </p:nvSpPr>
        <p:spPr>
          <a:xfrm>
            <a:off x="3809071" y="1182836"/>
            <a:ext cx="1241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Expansive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9C699D-D327-9127-A154-140C89AF6437}"/>
              </a:ext>
            </a:extLst>
          </p:cNvPr>
          <p:cNvSpPr txBox="1"/>
          <p:nvPr/>
        </p:nvSpPr>
        <p:spPr>
          <a:xfrm>
            <a:off x="6441552" y="1103542"/>
            <a:ext cx="1399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ndara" panose="020E0502030303020204" pitchFamily="34" charset="0"/>
              </a:rPr>
              <a:t>?</a:t>
            </a:r>
          </a:p>
        </p:txBody>
      </p:sp>
      <p:pic>
        <p:nvPicPr>
          <p:cNvPr id="38" name="Picture 37" descr="A screenshot of a computer&#10;&#10;Description automatically generated">
            <a:extLst>
              <a:ext uri="{FF2B5EF4-FFF2-40B4-BE49-F238E27FC236}">
                <a16:creationId xmlns:a16="http://schemas.microsoft.com/office/drawing/2014/main" id="{4C5410D6-BDE4-BD9C-86D3-E90CAC7EC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" b="26593"/>
          <a:stretch/>
        </p:blipFill>
        <p:spPr>
          <a:xfrm>
            <a:off x="3157762" y="2181482"/>
            <a:ext cx="8246495" cy="399651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B72BD75-3FEE-54B3-075D-B72DB3D0158D}"/>
              </a:ext>
            </a:extLst>
          </p:cNvPr>
          <p:cNvSpPr txBox="1"/>
          <p:nvPr/>
        </p:nvSpPr>
        <p:spPr>
          <a:xfrm>
            <a:off x="518357" y="2061231"/>
            <a:ext cx="25603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IPU need serious tuning to achieve peak performance.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GraphCore provides comprehensive profiling tools for the tuning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We are in the process of finding the peak throughput on GraphCore.</a:t>
            </a:r>
          </a:p>
        </p:txBody>
      </p:sp>
    </p:spTree>
    <p:extLst>
      <p:ext uri="{BB962C8B-B14F-4D97-AF65-F5344CB8AC3E}">
        <p14:creationId xmlns:p14="http://schemas.microsoft.com/office/powerpoint/2010/main" val="7072958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0FA8FD-A3C8-B1D6-3E09-C709F531A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35</a:t>
            </a:fld>
            <a:endParaRPr lang="en-US" sz="100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88D0D2F-BC78-0134-6C7A-53CBC0460663}"/>
              </a:ext>
            </a:extLst>
          </p:cNvPr>
          <p:cNvSpPr txBox="1"/>
          <p:nvPr/>
        </p:nvSpPr>
        <p:spPr>
          <a:xfrm>
            <a:off x="1241739" y="3429000"/>
            <a:ext cx="971329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I</a:t>
            </a:r>
            <a:r>
              <a:rPr lang="en-US" sz="2400" dirty="0">
                <a:effectLst/>
                <a:latin typeface="Candara" panose="020E0502030303020204" pitchFamily="34" charset="0"/>
              </a:rPr>
              <a:t>ncorporate network pruning, quantization, and sparse CNN techniques.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E</a:t>
            </a:r>
            <a:r>
              <a:rPr lang="en-US" sz="2400" dirty="0">
                <a:effectLst/>
                <a:latin typeface="Candara" panose="020E0502030303020204" pitchFamily="34" charset="0"/>
              </a:rPr>
              <a:t>xtend our throughput comparison to include results of GPU-accelerated conventional lossy compression </a:t>
            </a:r>
            <a:r>
              <a:rPr lang="en-US" sz="2400" dirty="0">
                <a:latin typeface="Candara" panose="020E0502030303020204" pitchFamily="34" charset="0"/>
              </a:rPr>
              <a:t>methods, as MGARD-GPU and </a:t>
            </a:r>
            <a:r>
              <a:rPr lang="en-US" sz="2400" dirty="0" err="1">
                <a:latin typeface="Candara" panose="020E0502030303020204" pitchFamily="34" charset="0"/>
              </a:rPr>
              <a:t>cuSZ</a:t>
            </a:r>
            <a:r>
              <a:rPr lang="en-US" sz="2400" dirty="0">
                <a:latin typeface="Candara" panose="020E0502030303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Test the algorithms on alternative computing architecture (IPU</a:t>
            </a:r>
            <a:r>
              <a:rPr lang="en-US" sz="2400">
                <a:latin typeface="Candara" panose="020E0502030303020204" pitchFamily="34" charset="0"/>
              </a:rPr>
              <a:t>, etc.)</a:t>
            </a:r>
            <a:endParaRPr lang="en-US" sz="2400" dirty="0"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0B8A06-5765-CC54-3031-B1BF6B174480}"/>
              </a:ext>
            </a:extLst>
          </p:cNvPr>
          <p:cNvSpPr txBox="1"/>
          <p:nvPr/>
        </p:nvSpPr>
        <p:spPr>
          <a:xfrm>
            <a:off x="1241740" y="1307872"/>
            <a:ext cx="963962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Sparse TPC data present a unique challenge for data compression community.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ndara" panose="020E0502030303020204" pitchFamily="34" charset="0"/>
              </a:rPr>
              <a:t>We introduced three variants of compression BCAE-2D, BCAE++, and BCAE-HT.</a:t>
            </a:r>
          </a:p>
        </p:txBody>
      </p:sp>
    </p:spTree>
    <p:extLst>
      <p:ext uri="{BB962C8B-B14F-4D97-AF65-F5344CB8AC3E}">
        <p14:creationId xmlns:p14="http://schemas.microsoft.com/office/powerpoint/2010/main" val="2772727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C3B0F8-23D9-B023-5D78-FF026DC68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pic>
        <p:nvPicPr>
          <p:cNvPr id="5" name="Picture 4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43B0574B-78C6-F517-C6C0-E177BC8DD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9" y="4038"/>
            <a:ext cx="12199189" cy="685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76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C3B0F8-23D9-B023-5D78-FF026DC68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5" name="Picture 4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43B0574B-78C6-F517-C6C0-E177BC8DDC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0485321" y="-6594"/>
            <a:ext cx="12199189" cy="6853961"/>
          </a:xfrm>
          <a:prstGeom prst="rect">
            <a:avLst/>
          </a:prstGeom>
        </p:spPr>
      </p:pic>
      <p:pic>
        <p:nvPicPr>
          <p:cNvPr id="2" name="ClusterAnimation_pp (1)">
            <a:hlinkClick r:id="" action="ppaction://media"/>
            <a:extLst>
              <a:ext uri="{FF2B5EF4-FFF2-40B4-BE49-F238E27FC236}">
                <a16:creationId xmlns:a16="http://schemas.microsoft.com/office/drawing/2014/main" id="{CC98B074-285E-2195-F3C6-A4B208A57F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5253" y="324365"/>
            <a:ext cx="5715000" cy="571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D648C2-FDFF-E0A9-C28C-7088EABB29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307"/>
          <a:stretch/>
        </p:blipFill>
        <p:spPr>
          <a:xfrm>
            <a:off x="435955" y="1617659"/>
            <a:ext cx="3639050" cy="25458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D2A67-B07C-56B4-8652-264C774C2B2A}"/>
              </a:ext>
            </a:extLst>
          </p:cNvPr>
          <p:cNvSpPr txBox="1"/>
          <p:nvPr/>
        </p:nvSpPr>
        <p:spPr>
          <a:xfrm>
            <a:off x="435954" y="4108767"/>
            <a:ext cx="3639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ndara" panose="020E0502030303020204" pitchFamily="34" charset="0"/>
              </a:rPr>
              <a:t>“</a:t>
            </a:r>
            <a:r>
              <a:rPr lang="en-US" sz="1400" b="1" dirty="0">
                <a:latin typeface="Candara" panose="020E0502030303020204" pitchFamily="34" charset="0"/>
                <a:hlinkClick r:id="rId7"/>
              </a:rPr>
              <a:t>Tiny Bubbles of Primordial Soup Re-create Early Universe</a:t>
            </a:r>
            <a:r>
              <a:rPr lang="en-US" sz="1400" b="1" dirty="0">
                <a:latin typeface="Candara" panose="020E0502030303020204" pitchFamily="34" charset="0"/>
              </a:rPr>
              <a:t>” </a:t>
            </a:r>
            <a:r>
              <a:rPr lang="en-US" sz="1400" dirty="0">
                <a:latin typeface="Candara" panose="020E0502030303020204" pitchFamily="34" charset="0"/>
              </a:rPr>
              <a:t>March 1, 2023, Scientific American</a:t>
            </a:r>
          </a:p>
        </p:txBody>
      </p:sp>
    </p:spTree>
    <p:extLst>
      <p:ext uri="{BB962C8B-B14F-4D97-AF65-F5344CB8AC3E}">
        <p14:creationId xmlns:p14="http://schemas.microsoft.com/office/powerpoint/2010/main" val="1317716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162D9C-EFCE-47C3-6249-946358F58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871" y="8674313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2BBA3E-EF79-CD06-B9E2-7ABC88AAE5D9}"/>
              </a:ext>
            </a:extLst>
          </p:cNvPr>
          <p:cNvSpPr/>
          <p:nvPr/>
        </p:nvSpPr>
        <p:spPr>
          <a:xfrm>
            <a:off x="900155" y="3005803"/>
            <a:ext cx="10733202" cy="174409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8000">
                <a:srgbClr val="FFC000"/>
              </a:gs>
              <a:gs pos="34000">
                <a:srgbClr val="FFFF00"/>
              </a:gs>
              <a:gs pos="65000">
                <a:srgbClr val="00B050"/>
              </a:gs>
              <a:gs pos="49000">
                <a:srgbClr val="92D050"/>
              </a:gs>
              <a:gs pos="81000">
                <a:srgbClr val="00B0F0"/>
              </a:gs>
              <a:gs pos="97000">
                <a:srgbClr val="7030A0"/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3850FD-C78F-B334-DFFC-FCEC0439475C}"/>
              </a:ext>
            </a:extLst>
          </p:cNvPr>
          <p:cNvSpPr/>
          <p:nvPr/>
        </p:nvSpPr>
        <p:spPr>
          <a:xfrm>
            <a:off x="1422613" y="3005803"/>
            <a:ext cx="1665515" cy="1744092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8D5A44-3B17-5D7D-281C-A59A177C273E}"/>
              </a:ext>
            </a:extLst>
          </p:cNvPr>
          <p:cNvSpPr/>
          <p:nvPr/>
        </p:nvSpPr>
        <p:spPr>
          <a:xfrm>
            <a:off x="3610585" y="3005803"/>
            <a:ext cx="672193" cy="1744092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95897F-7744-9CE3-EE35-924AC9756EF0}"/>
              </a:ext>
            </a:extLst>
          </p:cNvPr>
          <p:cNvSpPr/>
          <p:nvPr/>
        </p:nvSpPr>
        <p:spPr>
          <a:xfrm>
            <a:off x="4805235" y="3005803"/>
            <a:ext cx="2745923" cy="1744092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71A68A-3BFC-08B7-F1EA-80AABBF76BCA}"/>
              </a:ext>
            </a:extLst>
          </p:cNvPr>
          <p:cNvSpPr/>
          <p:nvPr/>
        </p:nvSpPr>
        <p:spPr>
          <a:xfrm>
            <a:off x="8113160" y="3005803"/>
            <a:ext cx="1292680" cy="1744092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7C0D87-A645-A545-6B6E-B5D313DA9AA2}"/>
              </a:ext>
            </a:extLst>
          </p:cNvPr>
          <p:cNvSpPr/>
          <p:nvPr/>
        </p:nvSpPr>
        <p:spPr>
          <a:xfrm>
            <a:off x="9967842" y="3005803"/>
            <a:ext cx="1665515" cy="1744092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Bells with solid fill">
            <a:extLst>
              <a:ext uri="{FF2B5EF4-FFF2-40B4-BE49-F238E27FC236}">
                <a16:creationId xmlns:a16="http://schemas.microsoft.com/office/drawing/2014/main" id="{B1775A3B-36CB-3116-2704-B0B37E2E5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3012" y="2548603"/>
            <a:ext cx="457200" cy="457200"/>
          </a:xfrm>
          <a:prstGeom prst="rect">
            <a:avLst/>
          </a:prstGeom>
        </p:spPr>
      </p:pic>
      <p:pic>
        <p:nvPicPr>
          <p:cNvPr id="12" name="Graphic 11" descr="Bells with solid fill">
            <a:extLst>
              <a:ext uri="{FF2B5EF4-FFF2-40B4-BE49-F238E27FC236}">
                <a16:creationId xmlns:a16="http://schemas.microsoft.com/office/drawing/2014/main" id="{F54F5710-20C1-ABAC-E230-1550A5945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8128" y="2548603"/>
            <a:ext cx="457200" cy="457200"/>
          </a:xfrm>
          <a:prstGeom prst="rect">
            <a:avLst/>
          </a:prstGeom>
        </p:spPr>
      </p:pic>
      <p:pic>
        <p:nvPicPr>
          <p:cNvPr id="13" name="Graphic 12" descr="Bells with solid fill">
            <a:extLst>
              <a:ext uri="{FF2B5EF4-FFF2-40B4-BE49-F238E27FC236}">
                <a16:creationId xmlns:a16="http://schemas.microsoft.com/office/drawing/2014/main" id="{4AF56879-C0AF-F279-E503-220750D61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82778" y="2516331"/>
            <a:ext cx="457200" cy="457200"/>
          </a:xfrm>
          <a:prstGeom prst="rect">
            <a:avLst/>
          </a:prstGeom>
        </p:spPr>
      </p:pic>
      <p:pic>
        <p:nvPicPr>
          <p:cNvPr id="14" name="Graphic 13" descr="Bells with solid fill">
            <a:extLst>
              <a:ext uri="{FF2B5EF4-FFF2-40B4-BE49-F238E27FC236}">
                <a16:creationId xmlns:a16="http://schemas.microsoft.com/office/drawing/2014/main" id="{0077732E-3A90-4712-E9E9-85BF7F5AC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1158" y="2551709"/>
            <a:ext cx="457200" cy="457200"/>
          </a:xfrm>
          <a:prstGeom prst="rect">
            <a:avLst/>
          </a:prstGeom>
        </p:spPr>
      </p:pic>
      <p:pic>
        <p:nvPicPr>
          <p:cNvPr id="15" name="Graphic 14" descr="Bells with solid fill">
            <a:extLst>
              <a:ext uri="{FF2B5EF4-FFF2-40B4-BE49-F238E27FC236}">
                <a16:creationId xmlns:a16="http://schemas.microsoft.com/office/drawing/2014/main" id="{FD1BF806-E44A-42FD-1E52-B972FD688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3657" y="2551709"/>
            <a:ext cx="457200" cy="457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8E9A9DF-003C-6963-20F3-73F9149494EA}"/>
              </a:ext>
            </a:extLst>
          </p:cNvPr>
          <p:cNvSpPr txBox="1"/>
          <p:nvPr/>
        </p:nvSpPr>
        <p:spPr>
          <a:xfrm>
            <a:off x="900155" y="914400"/>
            <a:ext cx="572844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ndara" panose="020E0502030303020204" pitchFamily="34" charset="0"/>
              </a:rPr>
              <a:t>Trigger Approach</a:t>
            </a:r>
          </a:p>
          <a:p>
            <a:r>
              <a:rPr lang="en-US" dirty="0">
                <a:latin typeface="Candara" panose="020E0502030303020204" pitchFamily="34" charset="0"/>
              </a:rPr>
              <a:t>10% of data are saved to permanent storage while others are lost forever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33AC75-E4D3-DA10-3737-A9C134D9B6F2}"/>
              </a:ext>
            </a:extLst>
          </p:cNvPr>
          <p:cNvSpPr txBox="1"/>
          <p:nvPr/>
        </p:nvSpPr>
        <p:spPr>
          <a:xfrm>
            <a:off x="5833055" y="4749895"/>
            <a:ext cx="690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data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C5F158-A9FE-8FB5-4ADA-3AE806D23E86}"/>
              </a:ext>
            </a:extLst>
          </p:cNvPr>
          <p:cNvSpPr/>
          <p:nvPr/>
        </p:nvSpPr>
        <p:spPr>
          <a:xfrm>
            <a:off x="9085845" y="103892"/>
            <a:ext cx="27494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42771407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162D9C-EFCE-47C3-6249-946358F58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871" y="8674313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2BBA3E-EF79-CD06-B9E2-7ABC88AAE5D9}"/>
              </a:ext>
            </a:extLst>
          </p:cNvPr>
          <p:cNvSpPr/>
          <p:nvPr/>
        </p:nvSpPr>
        <p:spPr>
          <a:xfrm>
            <a:off x="900155" y="3488009"/>
            <a:ext cx="10733202" cy="250273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8000">
                <a:srgbClr val="FFC000"/>
              </a:gs>
              <a:gs pos="34000">
                <a:srgbClr val="FFFF00"/>
              </a:gs>
              <a:gs pos="65000">
                <a:srgbClr val="00B050"/>
              </a:gs>
              <a:gs pos="49000">
                <a:srgbClr val="92D050"/>
              </a:gs>
              <a:gs pos="81000">
                <a:srgbClr val="00B0F0"/>
              </a:gs>
              <a:gs pos="97000">
                <a:srgbClr val="7030A0"/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E9A9DF-003C-6963-20F3-73F9149494EA}"/>
              </a:ext>
            </a:extLst>
          </p:cNvPr>
          <p:cNvSpPr txBox="1"/>
          <p:nvPr/>
        </p:nvSpPr>
        <p:spPr>
          <a:xfrm>
            <a:off x="900155" y="914400"/>
            <a:ext cx="665100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ndara" panose="020E0502030303020204" pitchFamily="34" charset="0"/>
              </a:rPr>
              <a:t>Lossy compression Approach</a:t>
            </a:r>
          </a:p>
          <a:p>
            <a:r>
              <a:rPr lang="en-US" dirty="0">
                <a:latin typeface="Candara" panose="020E0502030303020204" pitchFamily="34" charset="0"/>
              </a:rPr>
              <a:t>Compress the data online, save the compression, and use reconstructed data for downstream analysis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33AC75-E4D3-DA10-3737-A9C134D9B6F2}"/>
              </a:ext>
            </a:extLst>
          </p:cNvPr>
          <p:cNvSpPr txBox="1"/>
          <p:nvPr/>
        </p:nvSpPr>
        <p:spPr>
          <a:xfrm>
            <a:off x="5121844" y="3738282"/>
            <a:ext cx="194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Compressed data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889B0A-2608-2E4C-7243-63FE7C1B9317}"/>
              </a:ext>
            </a:extLst>
          </p:cNvPr>
          <p:cNvSpPr/>
          <p:nvPr/>
        </p:nvSpPr>
        <p:spPr>
          <a:xfrm>
            <a:off x="9085845" y="103892"/>
            <a:ext cx="27494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3882665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74B74-ACED-3CEB-3BF8-191F3AEE2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pic>
        <p:nvPicPr>
          <p:cNvPr id="5" name="Picture 4" descr="A blue and green cylindrical object&#10;&#10;Description automatically generated">
            <a:extLst>
              <a:ext uri="{FF2B5EF4-FFF2-40B4-BE49-F238E27FC236}">
                <a16:creationId xmlns:a16="http://schemas.microsoft.com/office/drawing/2014/main" id="{B95D5EB1-2C60-EDFD-D6CB-D1791FA75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20" t="5857" r="32744" b="14720"/>
          <a:stretch/>
        </p:blipFill>
        <p:spPr>
          <a:xfrm>
            <a:off x="367748" y="471040"/>
            <a:ext cx="6898701" cy="602811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90AE21-2E9E-C4FB-A224-694E6ADA9865}"/>
              </a:ext>
            </a:extLst>
          </p:cNvPr>
          <p:cNvSpPr/>
          <p:nvPr/>
        </p:nvSpPr>
        <p:spPr>
          <a:xfrm>
            <a:off x="7266449" y="1495836"/>
            <a:ext cx="3914409" cy="3612876"/>
          </a:xfrm>
          <a:prstGeom prst="roundRect">
            <a:avLst>
              <a:gd name="adj" fmla="val 9514"/>
            </a:avLst>
          </a:prstGeom>
          <a:solidFill>
            <a:srgbClr val="65B68C">
              <a:alpha val="67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ndara" panose="020E0502030303020204" pitchFamily="34" charset="0"/>
              </a:rPr>
              <a:t>In this study, we are going to focus on the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outer layer group</a:t>
            </a:r>
            <a:r>
              <a:rPr lang="en-US" dirty="0">
                <a:latin typeface="Candara" panose="020E0502030303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16 layers along the radial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2304 columns of sensor nodes along the azimuth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ndara" panose="020E0502030303020204" pitchFamily="34" charset="0"/>
              </a:rPr>
              <a:t>498 rows along the beam direction</a:t>
            </a:r>
          </a:p>
          <a:p>
            <a:endParaRPr lang="en-US" dirty="0">
              <a:latin typeface="Candara" panose="020E0502030303020204" pitchFamily="34" charset="0"/>
            </a:endParaRPr>
          </a:p>
          <a:p>
            <a:r>
              <a:rPr lang="en-US" dirty="0">
                <a:latin typeface="Candara" panose="020E0502030303020204" pitchFamily="34" charset="0"/>
              </a:rPr>
              <a:t>Subdivided into 24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TPC wedges </a:t>
            </a:r>
            <a:r>
              <a:rPr lang="en-US" dirty="0">
                <a:latin typeface="Candara" panose="020E0502030303020204" pitchFamily="34" charset="0"/>
              </a:rPr>
              <a:t>of shape (16, 192, 249)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DFAE96-009D-41EA-7416-B7B12B2BB954}"/>
              </a:ext>
            </a:extLst>
          </p:cNvPr>
          <p:cNvSpPr/>
          <p:nvPr/>
        </p:nvSpPr>
        <p:spPr>
          <a:xfrm>
            <a:off x="9812005" y="103892"/>
            <a:ext cx="12971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Data</a:t>
            </a:r>
            <a:endParaRPr lang="en-U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3830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74B74-ACED-3CEB-3BF8-191F3AEE2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5" name="Picture 4" descr="A blue and green cylindrical object&#10;&#10;Description automatically generated">
            <a:extLst>
              <a:ext uri="{FF2B5EF4-FFF2-40B4-BE49-F238E27FC236}">
                <a16:creationId xmlns:a16="http://schemas.microsoft.com/office/drawing/2014/main" id="{B95D5EB1-2C60-EDFD-D6CB-D1791FA751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4620" t="5857" r="32744" b="14720"/>
          <a:stretch/>
        </p:blipFill>
        <p:spPr>
          <a:xfrm>
            <a:off x="8370405" y="137878"/>
            <a:ext cx="3708102" cy="32401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81D9EAB-B2A7-2775-DDFE-512D866ABD55}"/>
                  </a:ext>
                </a:extLst>
              </p:cNvPr>
              <p:cNvSpPr/>
              <p:nvPr/>
            </p:nvSpPr>
            <p:spPr>
              <a:xfrm>
                <a:off x="7205869" y="2985548"/>
                <a:ext cx="4414631" cy="3362769"/>
              </a:xfrm>
              <a:prstGeom prst="roundRect">
                <a:avLst>
                  <a:gd name="adj" fmla="val 9095"/>
                </a:avLst>
              </a:prstGeom>
              <a:solidFill>
                <a:srgbClr val="E5ECF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rgbClr val="2B616C"/>
                    </a:solidFill>
                    <a:latin typeface="Candara" panose="020E0502030303020204" pitchFamily="34" charset="0"/>
                  </a:rPr>
                  <a:t>Each sensor node output an analog-to-digit converter (ADC) value as an integer in [0, 1023]. </a:t>
                </a:r>
              </a:p>
              <a:p>
                <a:endParaRPr lang="en-US" dirty="0">
                  <a:solidFill>
                    <a:srgbClr val="2B616C"/>
                  </a:solidFill>
                  <a:latin typeface="Candara" panose="020E0502030303020204" pitchFamily="34" charset="0"/>
                </a:endParaRPr>
              </a:p>
              <a:p>
                <a:r>
                  <a:rPr lang="en-US" dirty="0">
                    <a:solidFill>
                      <a:srgbClr val="2B616C"/>
                    </a:solidFill>
                    <a:latin typeface="Candara" panose="020E0502030303020204" pitchFamily="34" charset="0"/>
                  </a:rPr>
                  <a:t>All ADC values below 64 are suppressed to 0 to increase sparsity.</a:t>
                </a:r>
              </a:p>
              <a:p>
                <a:endParaRPr lang="en-US" dirty="0">
                  <a:solidFill>
                    <a:srgbClr val="2B616C"/>
                  </a:solidFill>
                  <a:latin typeface="Candara" panose="020E0502030303020204" pitchFamily="34" charset="0"/>
                </a:endParaRPr>
              </a:p>
              <a:p>
                <a:r>
                  <a:rPr lang="en-US" dirty="0">
                    <a:solidFill>
                      <a:srgbClr val="2B616C"/>
                    </a:solidFill>
                    <a:latin typeface="Candara" panose="020E0502030303020204" pitchFamily="34" charset="0"/>
                  </a:rPr>
                  <a:t>In this study, we use </a:t>
                </a:r>
                <a:r>
                  <a:rPr lang="en-US" i="1" dirty="0">
                    <a:solidFill>
                      <a:srgbClr val="2B616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ndara" panose="020E0502030303020204" pitchFamily="34" charset="0"/>
                  </a:rPr>
                  <a:t>log scale ADC </a:t>
                </a:r>
                <a:r>
                  <a:rPr lang="en-US" dirty="0">
                    <a:solidFill>
                      <a:srgbClr val="2B616C"/>
                    </a:solidFill>
                    <a:latin typeface="Candara" panose="020E0502030303020204" pitchFamily="34" charset="0"/>
                  </a:rPr>
                  <a:t>value,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2B616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rgbClr val="2B616C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b="0" i="0" dirty="0" smtClean="0">
                            <a:solidFill>
                              <a:srgbClr val="2B616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solidFill>
                              <a:srgbClr val="2B616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i="0" dirty="0" smtClean="0">
                            <a:solidFill>
                              <a:srgbClr val="2B616C"/>
                            </a:solidFill>
                            <a:latin typeface="Cambria Math" panose="02040503050406030204" pitchFamily="18" charset="0"/>
                          </a:rPr>
                          <m:t>ADC</m:t>
                        </m:r>
                        <m:r>
                          <a:rPr lang="en-US" i="1" dirty="0" smtClean="0">
                            <a:solidFill>
                              <a:srgbClr val="2B616C"/>
                            </a:solidFill>
                            <a:latin typeface="Cambria Math" panose="02040503050406030204" pitchFamily="18" charset="0"/>
                          </a:rPr>
                          <m:t> + 1</m:t>
                        </m:r>
                      </m:e>
                    </m:d>
                    <m:r>
                      <a:rPr lang="en-US" b="0" i="1" dirty="0" smtClean="0">
                        <a:solidFill>
                          <a:srgbClr val="2B616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2B616C"/>
                    </a:solidFill>
                    <a:latin typeface="Candara" panose="020E0502030303020204" pitchFamily="34" charset="0"/>
                  </a:rPr>
                  <a:t>. A log scale ADC value is in [0, 10]. There is no value less 6 because of the zero suppression.</a:t>
                </a: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81D9EAB-B2A7-2775-DDFE-512D866ABD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869" y="2985548"/>
                <a:ext cx="4414631" cy="3362769"/>
              </a:xfrm>
              <a:prstGeom prst="roundRect">
                <a:avLst>
                  <a:gd name="adj" fmla="val 9095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diagram of a graph&#10;&#10;Description automatically generated">
            <a:extLst>
              <a:ext uri="{FF2B5EF4-FFF2-40B4-BE49-F238E27FC236}">
                <a16:creationId xmlns:a16="http://schemas.microsoft.com/office/drawing/2014/main" id="{901E0947-A1FE-AF23-D30D-FE873F4B05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67" t="13157" r="35190" b="10375"/>
          <a:stretch/>
        </p:blipFill>
        <p:spPr>
          <a:xfrm>
            <a:off x="685799" y="772947"/>
            <a:ext cx="6520070" cy="572621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90AE21-2E9E-C4FB-A224-694E6ADA9865}"/>
              </a:ext>
            </a:extLst>
          </p:cNvPr>
          <p:cNvSpPr/>
          <p:nvPr/>
        </p:nvSpPr>
        <p:spPr>
          <a:xfrm>
            <a:off x="685799" y="772947"/>
            <a:ext cx="4512366" cy="772910"/>
          </a:xfrm>
          <a:prstGeom prst="roundRect">
            <a:avLst>
              <a:gd name="adj" fmla="val 9514"/>
            </a:avLst>
          </a:prstGeom>
          <a:solidFill>
            <a:srgbClr val="E5ECF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2B616C"/>
                </a:solidFill>
                <a:latin typeface="Candara" panose="020E0502030303020204" pitchFamily="34" charset="0"/>
              </a:rPr>
              <a:t>TPC wedges of shape (16, 192, 249)</a:t>
            </a:r>
          </a:p>
          <a:p>
            <a:r>
              <a:rPr lang="en-US" dirty="0">
                <a:solidFill>
                  <a:srgbClr val="2B616C"/>
                </a:solidFill>
                <a:latin typeface="Candara" panose="020E0502030303020204" pitchFamily="34" charset="0"/>
              </a:rPr>
              <a:t>Input to the neural compression algorithm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2CD76D2-57D5-0387-B495-91DFDF23DAE0}"/>
              </a:ext>
            </a:extLst>
          </p:cNvPr>
          <p:cNvCxnSpPr>
            <a:cxnSpLocks/>
          </p:cNvCxnSpPr>
          <p:nvPr/>
        </p:nvCxnSpPr>
        <p:spPr>
          <a:xfrm flipH="1">
            <a:off x="6818243" y="1757956"/>
            <a:ext cx="4124740" cy="923305"/>
          </a:xfrm>
          <a:prstGeom prst="straightConnector1">
            <a:avLst/>
          </a:prstGeom>
          <a:ln w="38100">
            <a:solidFill>
              <a:srgbClr val="65B68C"/>
            </a:solidFill>
            <a:tailEnd type="triangle"/>
          </a:ln>
          <a:effectLst>
            <a:glow rad="63500">
              <a:srgbClr val="97CBD5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EB5DBEE-C52B-947A-E9CD-1A7D795F5DD7}"/>
              </a:ext>
            </a:extLst>
          </p:cNvPr>
          <p:cNvSpPr txBox="1"/>
          <p:nvPr/>
        </p:nvSpPr>
        <p:spPr>
          <a:xfrm>
            <a:off x="4366591" y="5764695"/>
            <a:ext cx="1729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Fig. Log scale ADC value in a TPC wedge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69BCD0-8D32-56F6-70F8-B7B1E3514AD6}"/>
              </a:ext>
            </a:extLst>
          </p:cNvPr>
          <p:cNvSpPr/>
          <p:nvPr/>
        </p:nvSpPr>
        <p:spPr>
          <a:xfrm>
            <a:off x="9812005" y="103892"/>
            <a:ext cx="12971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Data</a:t>
            </a:r>
            <a:endParaRPr lang="en-U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9218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</Template>
  <TotalTime>3535</TotalTime>
  <Words>1058</Words>
  <Application>Microsoft Office PowerPoint</Application>
  <PresentationFormat>Widescreen</PresentationFormat>
  <Paragraphs>249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Google Sans</vt:lpstr>
      <vt:lpstr>Arial</vt:lpstr>
      <vt:lpstr>Calibri</vt:lpstr>
      <vt:lpstr>Cambria Math</vt:lpstr>
      <vt:lpstr>Candara</vt:lpstr>
      <vt:lpstr>BNL</vt:lpstr>
      <vt:lpstr>Fast 2D Bicephalous Convolutional Autoencoder for Compressing 3D Time Projection Chamber Data</vt:lpstr>
      <vt:lpstr>Detector model at sPHENIX</vt:lpstr>
      <vt:lpstr>Time projection Chamber (TPC)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2D Convolution to make BCAE Faster</vt:lpstr>
      <vt:lpstr>Use 2D Convolution to make BCAE Faster</vt:lpstr>
      <vt:lpstr>2D Encoder and Decoder</vt:lpstr>
      <vt:lpstr>2D Encoder and Decoder tunable encoder decoder sizes</vt:lpstr>
      <vt:lpstr>2D Encoder and Decoder tunable encoder decoder sizes</vt:lpstr>
      <vt:lpstr>Performance comparison old BCAE versus BCAE-2D</vt:lpstr>
      <vt:lpstr>Performance comparison better 3D BCAE</vt:lpstr>
      <vt:lpstr>Performance comparison better 3D BCAE</vt:lpstr>
      <vt:lpstr>Performance comparison</vt:lpstr>
      <vt:lpstr>Throughput comparison two computing modes</vt:lpstr>
      <vt:lpstr>Throughput comparison two computing modes</vt:lpstr>
      <vt:lpstr>Why the Lack of Speedup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懿 黄</dc:creator>
  <cp:keywords/>
  <dc:description/>
  <cp:lastModifiedBy>懿 黄</cp:lastModifiedBy>
  <cp:revision>13</cp:revision>
  <dcterms:created xsi:type="dcterms:W3CDTF">2023-10-25T17:58:10Z</dcterms:created>
  <dcterms:modified xsi:type="dcterms:W3CDTF">2023-11-28T19:38:39Z</dcterms:modified>
  <cp:category/>
</cp:coreProperties>
</file>