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73" r:id="rId4"/>
    <p:sldId id="265" r:id="rId5"/>
    <p:sldId id="258" r:id="rId6"/>
    <p:sldId id="266" r:id="rId7"/>
    <p:sldId id="267" r:id="rId8"/>
    <p:sldId id="268" r:id="rId9"/>
    <p:sldId id="269" r:id="rId10"/>
    <p:sldId id="271" r:id="rId11"/>
    <p:sldId id="270" r:id="rId12"/>
    <p:sldId id="272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>
          <p15:clr>
            <a:srgbClr val="A4A3A4"/>
          </p15:clr>
        </p15:guide>
        <p15:guide id="2" pos="5568">
          <p15:clr>
            <a:srgbClr val="A4A3A4"/>
          </p15:clr>
        </p15:guide>
        <p15:guide id="3" pos="144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2628">
          <p15:clr>
            <a:srgbClr val="A4A3A4"/>
          </p15:clr>
        </p15:guide>
        <p15:guide id="7" orient="horz" pos="1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4D102C-BF2F-46CF-A949-1B09D626DDCB}">
  <a:tblStyle styleId="{BC4D102C-BF2F-46CF-A949-1B09D626DDC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3E6"/>
          </a:solidFill>
        </a:fill>
      </a:tcStyle>
    </a:wholeTbl>
    <a:band1H>
      <a:tcTxStyle/>
      <a:tcStyle>
        <a:tcBdr/>
        <a:fill>
          <a:solidFill>
            <a:srgbClr val="D6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AF064B-6869-4A23-A0C0-9C300036D53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" y="101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102" y="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EFBCF-9ADB-1427-2286-09179212C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9701E-E01F-1581-0123-5A207B600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A7E57-3364-4591-92B6-B16CE43F043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03A6-A8FD-A147-1AFE-6B1FA4FCE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7064-6DD7-0B05-01EA-655583ECA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EDE9-88DA-4E73-A54B-045EC0A2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71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85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77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94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623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9cb0010e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b9cb0010e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b9cb0010e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74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B">
  <p:cSld name="*Cover Option B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48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" y="153714"/>
            <a:ext cx="58515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 w/boxed heads">
  <p:cSld name="*Columns-TWO w/boxed head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6089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71487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71487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5"/>
          </p:nvPr>
        </p:nvSpPr>
        <p:spPr>
          <a:xfrm>
            <a:off x="46089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Vertical">
  <p:cSld name="*TWO IMAGES - Vertical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03575" y="1417872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495680" y="1417871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12"/>
          <p:cNvSpPr>
            <a:spLocks noGrp="1"/>
          </p:cNvSpPr>
          <p:nvPr>
            <p:ph type="pic" idx="3"/>
          </p:nvPr>
        </p:nvSpPr>
        <p:spPr>
          <a:xfrm>
            <a:off x="495680" y="3203316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5"/>
          </p:nvPr>
        </p:nvSpPr>
        <p:spPr>
          <a:xfrm>
            <a:off x="4503575" y="3193094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 - vertical">
  <p:cSld name="*THREE IMAGES - vertic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045309" y="1451045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489394" y="1442711"/>
            <a:ext cx="20238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487015" y="262020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5"/>
          </p:nvPr>
        </p:nvSpPr>
        <p:spPr>
          <a:xfrm>
            <a:off x="3045309" y="2630976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>
            <a:spLocks noGrp="1"/>
          </p:cNvSpPr>
          <p:nvPr>
            <p:ph type="pic" idx="6"/>
          </p:nvPr>
        </p:nvSpPr>
        <p:spPr>
          <a:xfrm>
            <a:off x="487014" y="380713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13"/>
          <p:cNvSpPr txBox="1">
            <a:spLocks noGrp="1"/>
          </p:cNvSpPr>
          <p:nvPr>
            <p:ph type="body" idx="7"/>
          </p:nvPr>
        </p:nvSpPr>
        <p:spPr>
          <a:xfrm>
            <a:off x="3045309" y="3794491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top horizontal">
  <p:cSld name="*TWO IMAGES - top horizonta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488732" y="3141637"/>
            <a:ext cx="41148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3"/>
          </p:nvPr>
        </p:nvSpPr>
        <p:spPr>
          <a:xfrm>
            <a:off x="4716216" y="3141637"/>
            <a:ext cx="40977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4"/>
          </p:nvPr>
        </p:nvSpPr>
        <p:spPr>
          <a:xfrm>
            <a:off x="495679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0" name="Google Shape;110;p14"/>
          <p:cNvSpPr>
            <a:spLocks noGrp="1"/>
          </p:cNvSpPr>
          <p:nvPr>
            <p:ph type="pic" idx="5"/>
          </p:nvPr>
        </p:nvSpPr>
        <p:spPr>
          <a:xfrm>
            <a:off x="4709050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Bottom horizontal">
  <p:cSld name="*TWO IMAGES - Bottom horizontal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1" y="1016890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457200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3"/>
          </p:nvPr>
        </p:nvSpPr>
        <p:spPr>
          <a:xfrm>
            <a:off x="4716215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pic" idx="4"/>
          </p:nvPr>
        </p:nvSpPr>
        <p:spPr>
          <a:xfrm>
            <a:off x="464146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0" name="Google Shape;120;p15"/>
          <p:cNvSpPr>
            <a:spLocks noGrp="1"/>
          </p:cNvSpPr>
          <p:nvPr>
            <p:ph type="pic" idx="5"/>
          </p:nvPr>
        </p:nvSpPr>
        <p:spPr>
          <a:xfrm>
            <a:off x="4730864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6"/>
          </p:nvPr>
        </p:nvSpPr>
        <p:spPr>
          <a:xfrm>
            <a:off x="476266" y="4434669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7"/>
          </p:nvPr>
        </p:nvSpPr>
        <p:spPr>
          <a:xfrm>
            <a:off x="4750290" y="4444194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LRG IMAGES - top horizontal">
  <p:cSld name="*TWO LRG IMAGES - top horizont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88732" y="4106864"/>
            <a:ext cx="411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4716216" y="4106864"/>
            <a:ext cx="40977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3"/>
          </p:nvPr>
        </p:nvSpPr>
        <p:spPr>
          <a:xfrm>
            <a:off x="495679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1" name="Google Shape;131;p16"/>
          <p:cNvSpPr>
            <a:spLocks noGrp="1"/>
          </p:cNvSpPr>
          <p:nvPr>
            <p:ph type="pic" idx="4"/>
          </p:nvPr>
        </p:nvSpPr>
        <p:spPr>
          <a:xfrm>
            <a:off x="4709050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5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TWO images">
  <p:cSld name="*PICS/caption - TWO image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>
            <a:spLocks noGrp="1"/>
          </p:cNvSpPr>
          <p:nvPr>
            <p:ph type="pic" idx="2"/>
          </p:nvPr>
        </p:nvSpPr>
        <p:spPr>
          <a:xfrm>
            <a:off x="676630" y="1417046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676630" y="4256434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>
            <a:spLocks noGrp="1"/>
          </p:cNvSpPr>
          <p:nvPr>
            <p:ph type="pic" idx="4"/>
          </p:nvPr>
        </p:nvSpPr>
        <p:spPr>
          <a:xfrm>
            <a:off x="4765130" y="1416462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3" name="Google Shape;143;p17"/>
          <p:cNvSpPr txBox="1">
            <a:spLocks noGrp="1"/>
          </p:cNvSpPr>
          <p:nvPr>
            <p:ph type="body" idx="5"/>
          </p:nvPr>
        </p:nvSpPr>
        <p:spPr>
          <a:xfrm>
            <a:off x="4765130" y="4255850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">
  <p:cSld name="*THREE IMAGE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2"/>
          </p:nvPr>
        </p:nvSpPr>
        <p:spPr>
          <a:xfrm>
            <a:off x="495879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3"/>
          </p:nvPr>
        </p:nvSpPr>
        <p:spPr>
          <a:xfrm>
            <a:off x="3381086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>
            <a:spLocks noGrp="1"/>
          </p:cNvSpPr>
          <p:nvPr>
            <p:ph type="pic" idx="4"/>
          </p:nvPr>
        </p:nvSpPr>
        <p:spPr>
          <a:xfrm>
            <a:off x="503079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2" name="Google Shape;152;p18"/>
          <p:cNvSpPr>
            <a:spLocks noGrp="1"/>
          </p:cNvSpPr>
          <p:nvPr>
            <p:ph type="pic" idx="5"/>
          </p:nvPr>
        </p:nvSpPr>
        <p:spPr>
          <a:xfrm>
            <a:off x="3388286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3" name="Google Shape;153;p18"/>
          <p:cNvSpPr txBox="1">
            <a:spLocks noGrp="1"/>
          </p:cNvSpPr>
          <p:nvPr>
            <p:ph type="body" idx="6"/>
          </p:nvPr>
        </p:nvSpPr>
        <p:spPr>
          <a:xfrm>
            <a:off x="6261696" y="2856834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7"/>
          </p:nvPr>
        </p:nvSpPr>
        <p:spPr>
          <a:xfrm>
            <a:off x="6268896" y="1417569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s/bullets - FOUR Images">
  <p:cSld name="*PICS/captions/bullets - FOUR Image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>
            <a:spLocks noGrp="1"/>
          </p:cNvSpPr>
          <p:nvPr>
            <p:ph type="pic" idx="2"/>
          </p:nvPr>
        </p:nvSpPr>
        <p:spPr>
          <a:xfrm>
            <a:off x="218127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0" name="Google Shape;160;p19"/>
          <p:cNvSpPr>
            <a:spLocks noGrp="1"/>
          </p:cNvSpPr>
          <p:nvPr>
            <p:ph type="pic" idx="3"/>
          </p:nvPr>
        </p:nvSpPr>
        <p:spPr>
          <a:xfrm>
            <a:off x="2453235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1" name="Google Shape;161;p19"/>
          <p:cNvSpPr>
            <a:spLocks noGrp="1"/>
          </p:cNvSpPr>
          <p:nvPr>
            <p:ph type="pic" idx="4"/>
          </p:nvPr>
        </p:nvSpPr>
        <p:spPr>
          <a:xfrm>
            <a:off x="4688341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19"/>
          <p:cNvSpPr>
            <a:spLocks noGrp="1"/>
          </p:cNvSpPr>
          <p:nvPr>
            <p:ph type="pic" idx="5"/>
          </p:nvPr>
        </p:nvSpPr>
        <p:spPr>
          <a:xfrm>
            <a:off x="6906022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469900" y="3672521"/>
            <a:ext cx="84345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  <a:defRPr sz="2000">
                <a:solidFill>
                  <a:srgbClr val="000000"/>
                </a:solidFill>
              </a:defRPr>
            </a:lvl1pPr>
            <a:lvl2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 sz="2000">
                <a:solidFill>
                  <a:srgbClr val="000000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6"/>
          </p:nvPr>
        </p:nvSpPr>
        <p:spPr>
          <a:xfrm>
            <a:off x="218128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7"/>
          </p:nvPr>
        </p:nvSpPr>
        <p:spPr>
          <a:xfrm>
            <a:off x="2442595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8"/>
          </p:nvPr>
        </p:nvSpPr>
        <p:spPr>
          <a:xfrm>
            <a:off x="4681064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9"/>
          </p:nvPr>
        </p:nvSpPr>
        <p:spPr>
          <a:xfrm>
            <a:off x="6905532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FOUR images">
  <p:cSld name="*PICS/caption - FOUR image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>
            <a:spLocks noGrp="1"/>
          </p:cNvSpPr>
          <p:nvPr>
            <p:ph type="pic" idx="2"/>
          </p:nvPr>
        </p:nvSpPr>
        <p:spPr>
          <a:xfrm>
            <a:off x="487437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9" name="Google Shape;179;p20"/>
          <p:cNvSpPr txBox="1">
            <a:spLocks noGrp="1"/>
          </p:cNvSpPr>
          <p:nvPr>
            <p:ph type="body" idx="3"/>
          </p:nvPr>
        </p:nvSpPr>
        <p:spPr>
          <a:xfrm>
            <a:off x="487437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>
            <a:spLocks noGrp="1"/>
          </p:cNvSpPr>
          <p:nvPr>
            <p:ph type="pic" idx="4"/>
          </p:nvPr>
        </p:nvSpPr>
        <p:spPr>
          <a:xfrm>
            <a:off x="4912432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1" name="Google Shape;181;p20"/>
          <p:cNvSpPr txBox="1">
            <a:spLocks noGrp="1"/>
          </p:cNvSpPr>
          <p:nvPr>
            <p:ph type="body" idx="5"/>
          </p:nvPr>
        </p:nvSpPr>
        <p:spPr>
          <a:xfrm>
            <a:off x="4912432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>
            <a:spLocks noGrp="1"/>
          </p:cNvSpPr>
          <p:nvPr>
            <p:ph type="pic" idx="6"/>
          </p:nvPr>
        </p:nvSpPr>
        <p:spPr>
          <a:xfrm>
            <a:off x="487437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3" name="Google Shape;183;p20"/>
          <p:cNvSpPr txBox="1">
            <a:spLocks noGrp="1"/>
          </p:cNvSpPr>
          <p:nvPr>
            <p:ph type="body" idx="7"/>
          </p:nvPr>
        </p:nvSpPr>
        <p:spPr>
          <a:xfrm>
            <a:off x="487437" y="4502674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>
            <a:spLocks noGrp="1"/>
          </p:cNvSpPr>
          <p:nvPr>
            <p:ph type="pic" idx="8"/>
          </p:nvPr>
        </p:nvSpPr>
        <p:spPr>
          <a:xfrm>
            <a:off x="4912432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5" name="Google Shape;185;p20"/>
          <p:cNvSpPr txBox="1">
            <a:spLocks noGrp="1"/>
          </p:cNvSpPr>
          <p:nvPr>
            <p:ph type="body" idx="9"/>
          </p:nvPr>
        </p:nvSpPr>
        <p:spPr>
          <a:xfrm>
            <a:off x="4912432" y="4505517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Content">
  <p:cSld name="*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57201" y="-6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1" y="1395284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457201" y="579118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Video">
  <p:cSld name="*Vide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-5043"/>
            <a:ext cx="9144000" cy="5148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457201" y="386954"/>
            <a:ext cx="8373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Blank" type="blank">
  <p:cSld name="BLANK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A">
  <p:cSld name="*Cover Option A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68796" y="574696"/>
            <a:ext cx="5685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  <a:defRPr sz="18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3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4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5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6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7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8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9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C">
  <p:cSld name="*Cover Option C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8316" y="58557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469901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2"/>
          </p:nvPr>
        </p:nvSpPr>
        <p:spPr>
          <a:xfrm>
            <a:off x="469901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3"/>
          </p:nvPr>
        </p:nvSpPr>
        <p:spPr>
          <a:xfrm>
            <a:off x="3417372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4"/>
          </p:nvPr>
        </p:nvSpPr>
        <p:spPr>
          <a:xfrm>
            <a:off x="3417372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>
            <a:spLocks noGrp="1"/>
          </p:cNvSpPr>
          <p:nvPr>
            <p:ph type="pic" idx="5"/>
          </p:nvPr>
        </p:nvSpPr>
        <p:spPr>
          <a:xfrm>
            <a:off x="218127" y="674681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469900" y="2794775"/>
            <a:ext cx="84528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6"/>
          </p:nvPr>
        </p:nvSpPr>
        <p:spPr>
          <a:xfrm>
            <a:off x="6360197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7"/>
          </p:nvPr>
        </p:nvSpPr>
        <p:spPr>
          <a:xfrm>
            <a:off x="6360197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8"/>
          </p:nvPr>
        </p:nvSpPr>
        <p:spPr>
          <a:xfrm>
            <a:off x="469900" y="344193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9"/>
          </p:nvPr>
        </p:nvSpPr>
        <p:spPr>
          <a:xfrm>
            <a:off x="2" y="674680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3"/>
          </p:nvPr>
        </p:nvSpPr>
        <p:spPr>
          <a:xfrm>
            <a:off x="503238" y="300961"/>
            <a:ext cx="5984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 cap="none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4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D">
  <p:cSld name="*Cover Option D"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2888" y="139139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469901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2"/>
          </p:nvPr>
        </p:nvSpPr>
        <p:spPr>
          <a:xfrm>
            <a:off x="469901" y="3719301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3"/>
          </p:nvPr>
        </p:nvSpPr>
        <p:spPr>
          <a:xfrm>
            <a:off x="3417372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4"/>
          </p:nvPr>
        </p:nvSpPr>
        <p:spPr>
          <a:xfrm>
            <a:off x="3417372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>
            <a:spLocks noGrp="1"/>
          </p:cNvSpPr>
          <p:nvPr>
            <p:ph type="pic" idx="5"/>
          </p:nvPr>
        </p:nvSpPr>
        <p:spPr>
          <a:xfrm>
            <a:off x="218127" y="1261205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469901" y="82770"/>
            <a:ext cx="67761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6"/>
          </p:nvPr>
        </p:nvSpPr>
        <p:spPr>
          <a:xfrm>
            <a:off x="6360197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7"/>
          </p:nvPr>
        </p:nvSpPr>
        <p:spPr>
          <a:xfrm>
            <a:off x="6360197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8"/>
          </p:nvPr>
        </p:nvSpPr>
        <p:spPr>
          <a:xfrm>
            <a:off x="469900" y="92219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9"/>
          </p:nvPr>
        </p:nvSpPr>
        <p:spPr>
          <a:xfrm>
            <a:off x="2" y="1261204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ONE Image">
  <p:cSld name="*Pic - ONE Image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2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>
            <a:spLocks noGrp="1"/>
          </p:cNvSpPr>
          <p:nvPr>
            <p:ph type="pic" idx="3"/>
          </p:nvPr>
        </p:nvSpPr>
        <p:spPr>
          <a:xfrm>
            <a:off x="218127" y="-1"/>
            <a:ext cx="8925900" cy="27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WO images">
  <p:cSld name="*Pic - TWO images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>
            <a:spLocks noGrp="1"/>
          </p:cNvSpPr>
          <p:nvPr>
            <p:ph type="pic" idx="2"/>
          </p:nvPr>
        </p:nvSpPr>
        <p:spPr>
          <a:xfrm>
            <a:off x="218127" y="0"/>
            <a:ext cx="4480500" cy="274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5" name="Google Shape;265;p29"/>
          <p:cNvSpPr>
            <a:spLocks noGrp="1"/>
          </p:cNvSpPr>
          <p:nvPr>
            <p:ph type="pic" idx="3"/>
          </p:nvPr>
        </p:nvSpPr>
        <p:spPr>
          <a:xfrm>
            <a:off x="4682525" y="0"/>
            <a:ext cx="4480500" cy="274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469900" y="3255513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4"/>
          </p:nvPr>
        </p:nvSpPr>
        <p:spPr>
          <a:xfrm>
            <a:off x="469900" y="388411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5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HREE Images">
  <p:cSld name="*Pic - THREE Images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>
            <a:spLocks noGrp="1"/>
          </p:cNvSpPr>
          <p:nvPr>
            <p:ph type="pic" idx="2"/>
          </p:nvPr>
        </p:nvSpPr>
        <p:spPr>
          <a:xfrm>
            <a:off x="218127" y="0"/>
            <a:ext cx="29901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5" name="Google Shape;275;p30"/>
          <p:cNvSpPr>
            <a:spLocks noGrp="1"/>
          </p:cNvSpPr>
          <p:nvPr>
            <p:ph type="pic" idx="3"/>
          </p:nvPr>
        </p:nvSpPr>
        <p:spPr>
          <a:xfrm>
            <a:off x="3194237" y="0"/>
            <a:ext cx="2990100" cy="2755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6" name="Google Shape;276;p30"/>
          <p:cNvSpPr>
            <a:spLocks noGrp="1"/>
          </p:cNvSpPr>
          <p:nvPr>
            <p:ph type="pic" idx="4"/>
          </p:nvPr>
        </p:nvSpPr>
        <p:spPr>
          <a:xfrm>
            <a:off x="6186112" y="0"/>
            <a:ext cx="29580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7" name="Google Shape;277;p30"/>
          <p:cNvSpPr txBox="1">
            <a:spLocks noGrp="1"/>
          </p:cNvSpPr>
          <p:nvPr>
            <p:ph type="body" idx="5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6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FOUR Images">
  <p:cSld name="*Pic - FOUR Images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1"/>
          <p:cNvSpPr>
            <a:spLocks noGrp="1"/>
          </p:cNvSpPr>
          <p:nvPr>
            <p:ph type="pic" idx="2"/>
          </p:nvPr>
        </p:nvSpPr>
        <p:spPr>
          <a:xfrm>
            <a:off x="218127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6" name="Google Shape;286;p31"/>
          <p:cNvSpPr>
            <a:spLocks noGrp="1"/>
          </p:cNvSpPr>
          <p:nvPr>
            <p:ph type="pic" idx="3"/>
          </p:nvPr>
        </p:nvSpPr>
        <p:spPr>
          <a:xfrm>
            <a:off x="2453235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7" name="Google Shape;287;p31"/>
          <p:cNvSpPr>
            <a:spLocks noGrp="1"/>
          </p:cNvSpPr>
          <p:nvPr>
            <p:ph type="pic" idx="4"/>
          </p:nvPr>
        </p:nvSpPr>
        <p:spPr>
          <a:xfrm>
            <a:off x="4688341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8" name="Google Shape;288;p31"/>
          <p:cNvSpPr>
            <a:spLocks noGrp="1"/>
          </p:cNvSpPr>
          <p:nvPr>
            <p:ph type="pic" idx="5"/>
          </p:nvPr>
        </p:nvSpPr>
        <p:spPr>
          <a:xfrm>
            <a:off x="6906022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9" name="Google Shape;289;p31"/>
          <p:cNvSpPr txBox="1">
            <a:spLocks noGrp="1"/>
          </p:cNvSpPr>
          <p:nvPr>
            <p:ph type="body" idx="6"/>
          </p:nvPr>
        </p:nvSpPr>
        <p:spPr>
          <a:xfrm>
            <a:off x="469900" y="348406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7"/>
          </p:nvPr>
        </p:nvSpPr>
        <p:spPr>
          <a:xfrm>
            <a:off x="218128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8"/>
          </p:nvPr>
        </p:nvSpPr>
        <p:spPr>
          <a:xfrm>
            <a:off x="2442595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9"/>
          </p:nvPr>
        </p:nvSpPr>
        <p:spPr>
          <a:xfrm>
            <a:off x="4681064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13"/>
          </p:nvPr>
        </p:nvSpPr>
        <p:spPr>
          <a:xfrm>
            <a:off x="6905532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ftr" idx="11"/>
          </p:nvPr>
        </p:nvSpPr>
        <p:spPr>
          <a:xfrm>
            <a:off x="0" y="-1"/>
            <a:ext cx="22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body" idx="1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">
  <p:cSld name="*Columns-TW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1" y="1020763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57200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4700588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">
  <p:cSld name="*Title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457201" y="36790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_AND_BOD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84364" y="217799"/>
            <a:ext cx="8304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body" idx="1"/>
          </p:nvPr>
        </p:nvSpPr>
        <p:spPr>
          <a:xfrm>
            <a:off x="84363" y="816599"/>
            <a:ext cx="88773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1200"/>
              <a:buChar char="▪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–"/>
              <a:defRPr/>
            </a:lvl2pPr>
            <a:lvl3pPr marL="1371600" lvl="2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500"/>
              <a:buChar char="๏"/>
              <a:defRPr/>
            </a:lvl3pPr>
            <a:lvl4pPr marL="1828800" lvl="3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400"/>
              <a:buChar char="❖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»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761185" y="4890643"/>
            <a:ext cx="200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7F7F7F"/>
              </a:solidFill>
            </a:endParaRPr>
          </a:p>
        </p:txBody>
      </p:sp>
      <p:pic>
        <p:nvPicPr>
          <p:cNvPr id="310" name="Google Shape;310;p33" descr="image2.png"/>
          <p:cNvPicPr preferRelativeResize="0"/>
          <p:nvPr/>
        </p:nvPicPr>
        <p:blipFill rotWithShape="1">
          <a:blip r:embed="rId2">
            <a:alphaModFix/>
          </a:blip>
          <a:srcRect t="19" b="19"/>
          <a:stretch/>
        </p:blipFill>
        <p:spPr>
          <a:xfrm>
            <a:off x="4073257" y="6137197"/>
            <a:ext cx="557703" cy="70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Blue">
  <p:cSld name="*Section Break_Blu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Red">
  <p:cSld name="*Section Break_Re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Green">
  <p:cSld name="*Section Break_Gree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448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 amt="80000"/>
          </a:blip>
          <a:srcRect t="-240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9144000" cy="4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_">
  <p:cSld name="*Title Only_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*Title_Table">
  <p:cSld name="1_*Title_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3" name="Google Shape;73;p10"/>
          <p:cNvGraphicFramePr/>
          <p:nvPr/>
        </p:nvGraphicFramePr>
        <p:xfrm>
          <a:off x="457200" y="15182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{BC4D102C-BF2F-46CF-A949-1B09D626DDCB}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A close up of a sign&#10;&#10;Description automatically generated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860665" y="4794647"/>
            <a:ext cx="1044942" cy="29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1" y="1393826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1"/>
          <p:cNvSpPr/>
          <p:nvPr/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57201" y="4827084"/>
            <a:ext cx="1418752" cy="180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5568">
          <p15:clr>
            <a:srgbClr val="F26B43"/>
          </p15:clr>
        </p15:guide>
        <p15:guide id="3" orient="horz" pos="2964">
          <p15:clr>
            <a:srgbClr val="F26B43"/>
          </p15:clr>
        </p15:guide>
        <p15:guide id="4" orient="horz" pos="1720">
          <p15:clr>
            <a:srgbClr val="F26B43"/>
          </p15:clr>
        </p15:guide>
        <p15:guide id="5" orient="horz" pos="876">
          <p15:clr>
            <a:srgbClr val="F26B43"/>
          </p15:clr>
        </p15:guide>
        <p15:guide id="6" orient="horz" pos="3180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3156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0" y="1266825"/>
            <a:ext cx="91440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ePIC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Barrel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ECal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Meeting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1"/>
          </p:nvPr>
        </p:nvSpPr>
        <p:spPr>
          <a:xfrm>
            <a:off x="0" y="153725"/>
            <a:ext cx="89622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May 23, 2023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</a:pPr>
            <a:endParaRPr/>
          </a:p>
        </p:txBody>
      </p:sp>
      <p:sp>
        <p:nvSpPr>
          <p:cNvPr id="324" name="Google Shape;324;p35"/>
          <p:cNvSpPr txBox="1"/>
          <p:nvPr/>
        </p:nvSpPr>
        <p:spPr>
          <a:xfrm>
            <a:off x="396718" y="3819292"/>
            <a:ext cx="90342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sz="1400" b="1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Tom O’Connor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9338553" y="46757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0" dirty="0" err="1"/>
              <a:t>EMCal</a:t>
            </a:r>
            <a:r>
              <a:rPr lang="en-US" b="0" dirty="0"/>
              <a:t> (continued):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06" y="1080051"/>
            <a:ext cx="4864991" cy="366677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243368-43DC-D528-9B80-023523F9A896}"/>
              </a:ext>
            </a:extLst>
          </p:cNvPr>
          <p:cNvCxnSpPr/>
          <p:nvPr/>
        </p:nvCxnSpPr>
        <p:spPr>
          <a:xfrm flipV="1">
            <a:off x="1374889" y="3473404"/>
            <a:ext cx="1934055" cy="5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99ABBA-80A2-560E-BF94-143393EB5810}"/>
              </a:ext>
            </a:extLst>
          </p:cNvPr>
          <p:cNvSpPr txBox="1"/>
          <p:nvPr/>
        </p:nvSpPr>
        <p:spPr>
          <a:xfrm>
            <a:off x="493381" y="3683141"/>
            <a:ext cx="1138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sPHENIX</a:t>
            </a:r>
            <a:r>
              <a:rPr lang="en-US" sz="1200" dirty="0"/>
              <a:t> Support Rings location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770C781-5670-4AB0-0E89-8FC13EE05384}"/>
              </a:ext>
            </a:extLst>
          </p:cNvPr>
          <p:cNvCxnSpPr>
            <a:cxnSpLocks/>
          </p:cNvCxnSpPr>
          <p:nvPr/>
        </p:nvCxnSpPr>
        <p:spPr>
          <a:xfrm flipV="1">
            <a:off x="1424227" y="2228438"/>
            <a:ext cx="1736703" cy="474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D8A347-A1E1-120E-00BA-EC054E6CB51D}"/>
              </a:ext>
            </a:extLst>
          </p:cNvPr>
          <p:cNvSpPr txBox="1"/>
          <p:nvPr/>
        </p:nvSpPr>
        <p:spPr>
          <a:xfrm>
            <a:off x="407863" y="2602644"/>
            <a:ext cx="1138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End of ECAL</a:t>
            </a:r>
          </a:p>
        </p:txBody>
      </p:sp>
    </p:spTree>
    <p:extLst>
      <p:ext uri="{BB962C8B-B14F-4D97-AF65-F5344CB8AC3E}">
        <p14:creationId xmlns:p14="http://schemas.microsoft.com/office/powerpoint/2010/main" val="32868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269101" y="1117256"/>
            <a:ext cx="7658213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Reduced the thickness of the non-imaging layer by roughly 9cm.  Wedge now weighs 3050#.  Total </a:t>
            </a:r>
            <a:r>
              <a:rPr lang="en-US" sz="1500" dirty="0" err="1"/>
              <a:t>ECal</a:t>
            </a:r>
            <a:r>
              <a:rPr lang="en-US" sz="1500" dirty="0"/>
              <a:t> weight is 36.5 tons.  Crane limit is 40 tons with unknown safety factor requirements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Existing tooling for lead may not be wide enough for 24 wedges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BNL has performed an independent stress analysis.  Their results on a single wedge predict more deflection but only 0.007” total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They also did a FEA on an end supported barrel (old design) which predicts a deflection of 0.03” in the center 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Our reduced wedge still has 2cm gaps for </a:t>
            </a:r>
            <a:r>
              <a:rPr lang="en-US" sz="1500" dirty="0" err="1"/>
              <a:t>Astropix</a:t>
            </a:r>
            <a:r>
              <a:rPr lang="en-US" sz="1500" dirty="0"/>
              <a:t> </a:t>
            </a:r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lang="en-US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>
                <a:solidFill>
                  <a:srgbClr val="30519D"/>
                </a:solidFill>
              </a:rPr>
              <a:t>Recent developments: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0519D"/>
                </a:solidFill>
              </a:rPr>
              <a:t>Recent developments (continued):</a:t>
            </a:r>
            <a:endParaRPr sz="2000" dirty="0">
              <a:solidFill>
                <a:srgbClr val="30519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B2B43-C650-625F-6E65-2F91316CF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3" t="14218" r="27780" b="13057"/>
          <a:stretch/>
        </p:blipFill>
        <p:spPr>
          <a:xfrm>
            <a:off x="596941" y="1117256"/>
            <a:ext cx="4028273" cy="3175162"/>
          </a:xfrm>
          <a:prstGeom prst="rect">
            <a:avLst/>
          </a:prstGeom>
        </p:spPr>
      </p:pic>
      <p:sp>
        <p:nvSpPr>
          <p:cNvPr id="7" name="Google Shape;360;p37">
            <a:extLst>
              <a:ext uri="{FF2B5EF4-FFF2-40B4-BE49-F238E27FC236}">
                <a16:creationId xmlns:a16="http://schemas.microsoft.com/office/drawing/2014/main" id="{BEC0F848-00C8-9C29-2025-D0287455825D}"/>
              </a:ext>
            </a:extLst>
          </p:cNvPr>
          <p:cNvSpPr txBox="1"/>
          <p:nvPr/>
        </p:nvSpPr>
        <p:spPr>
          <a:xfrm>
            <a:off x="4726592" y="1145221"/>
            <a:ext cx="3777705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Inner surface is 78.3cm from beam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Space is limited between inner surface and inner detectors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Is it possible to move outward by 3cm to create space for inner services?	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8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00DC-8600-6EAA-884B-772F5511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833BF-C1D4-BD84-A786-8A0BBB75F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Engineering Workshop at BNL</a:t>
            </a:r>
          </a:p>
          <a:p>
            <a:pPr lvl="1"/>
            <a:r>
              <a:rPr lang="en-US" dirty="0" err="1"/>
              <a:t>ePIC</a:t>
            </a:r>
            <a:r>
              <a:rPr lang="en-US" dirty="0"/>
              <a:t>/BNL information</a:t>
            </a:r>
          </a:p>
          <a:p>
            <a:pPr lvl="1"/>
            <a:r>
              <a:rPr lang="en-US" dirty="0" err="1"/>
              <a:t>ePIC</a:t>
            </a:r>
            <a:r>
              <a:rPr lang="en-US" dirty="0"/>
              <a:t> issues</a:t>
            </a:r>
          </a:p>
          <a:p>
            <a:pPr lvl="1"/>
            <a:r>
              <a:rPr lang="en-US" dirty="0" err="1"/>
              <a:t>EMCal</a:t>
            </a:r>
            <a:r>
              <a:rPr lang="en-US" dirty="0"/>
              <a:t> specific issues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Recent developments since workshop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00DC-8600-6EAA-884B-772F5511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Workshop at BNL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833BF-C1D4-BD84-A786-8A0BBB75F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design and overall integration of subdetectors</a:t>
            </a:r>
          </a:p>
          <a:p>
            <a:r>
              <a:rPr lang="en-US" dirty="0"/>
              <a:t>The installation sequence, schedule, resources and budget for installation activities</a:t>
            </a:r>
          </a:p>
          <a:p>
            <a:r>
              <a:rPr lang="en-US" dirty="0"/>
              <a:t>Accelerate the design of some detectors that are lagging behind as compared to others</a:t>
            </a:r>
          </a:p>
          <a:p>
            <a:r>
              <a:rPr lang="en-US" dirty="0"/>
              <a:t>Gain a better understanding of the space envelopes, interfaces, and constraints for each subdetector</a:t>
            </a:r>
          </a:p>
          <a:p>
            <a:r>
              <a:rPr lang="en-US" dirty="0"/>
              <a:t>Tour experimental hall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1" y="719197"/>
            <a:ext cx="8373000" cy="374700"/>
          </a:xfrm>
        </p:spPr>
        <p:txBody>
          <a:bodyPr/>
          <a:lstStyle/>
          <a:p>
            <a:r>
              <a:rPr lang="en-US" dirty="0"/>
              <a:t>May 10 – May 12,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F6D9-5E7B-00D3-3706-672F8EF2D8A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0" dirty="0"/>
              <a:t>Reference CAD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B49EB-AA14-8DCA-EF86-CADACA6B9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415A7-0B54-D874-B7A4-8168DB09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06" y="1080051"/>
            <a:ext cx="4864991" cy="366677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243368-43DC-D528-9B80-023523F9A896}"/>
              </a:ext>
            </a:extLst>
          </p:cNvPr>
          <p:cNvCxnSpPr/>
          <p:nvPr/>
        </p:nvCxnSpPr>
        <p:spPr>
          <a:xfrm flipV="1">
            <a:off x="1374889" y="3473404"/>
            <a:ext cx="1934055" cy="503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99ABBA-80A2-560E-BF94-143393EB5810}"/>
              </a:ext>
            </a:extLst>
          </p:cNvPr>
          <p:cNvSpPr txBox="1"/>
          <p:nvPr/>
        </p:nvSpPr>
        <p:spPr>
          <a:xfrm>
            <a:off x="493381" y="3614840"/>
            <a:ext cx="84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sPHENIX</a:t>
            </a:r>
            <a:r>
              <a:rPr lang="en-US" sz="1200" dirty="0"/>
              <a:t> Support Rings</a:t>
            </a:r>
          </a:p>
        </p:txBody>
      </p:sp>
    </p:spTree>
    <p:extLst>
      <p:ext uri="{BB962C8B-B14F-4D97-AF65-F5344CB8AC3E}">
        <p14:creationId xmlns:p14="http://schemas.microsoft.com/office/powerpoint/2010/main" val="218692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259233" y="1117256"/>
            <a:ext cx="7658213" cy="457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HCal</a:t>
            </a:r>
            <a:r>
              <a:rPr lang="en-US" sz="1500" dirty="0"/>
              <a:t> and magnet are from </a:t>
            </a:r>
            <a:r>
              <a:rPr lang="en-US" sz="1500" dirty="0" err="1"/>
              <a:t>sPHENIX</a:t>
            </a:r>
            <a:endParaRPr lang="en-US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Cradle is from STAR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Detector is rotated 8mrad on cradle (this complicates separating/removing endcaps)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EMCal</a:t>
            </a:r>
            <a:r>
              <a:rPr lang="en-US" sz="1500" dirty="0"/>
              <a:t> must be loaded on </a:t>
            </a:r>
            <a:r>
              <a:rPr lang="en-US" sz="1500" dirty="0" err="1"/>
              <a:t>DRich</a:t>
            </a:r>
            <a:r>
              <a:rPr lang="en-US" sz="1500" dirty="0"/>
              <a:t> side due to assembly area constraints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Astropix</a:t>
            </a:r>
            <a:r>
              <a:rPr lang="en-US" sz="1500" dirty="0"/>
              <a:t> installation/removal/maintenance in experimental hall is not possible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ePIC</a:t>
            </a:r>
            <a:r>
              <a:rPr lang="en-US" sz="1500" dirty="0"/>
              <a:t> will use two support rings from </a:t>
            </a:r>
            <a:r>
              <a:rPr lang="en-US" sz="1500" dirty="0" err="1"/>
              <a:t>sPHENIX</a:t>
            </a:r>
            <a:r>
              <a:rPr lang="en-US" sz="1500" dirty="0"/>
              <a:t> to support </a:t>
            </a:r>
            <a:r>
              <a:rPr lang="en-US" sz="1500" dirty="0" err="1"/>
              <a:t>HCal</a:t>
            </a:r>
            <a:r>
              <a:rPr lang="en-US" sz="1500" dirty="0"/>
              <a:t> and constrain magnet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Barrel </a:t>
            </a:r>
            <a:r>
              <a:rPr lang="en-US" sz="1500" dirty="0" err="1"/>
              <a:t>EMCal</a:t>
            </a:r>
            <a:r>
              <a:rPr lang="en-US" sz="1500" dirty="0"/>
              <a:t> should be supported from the same rings (no rails/space frame and this means an end supported </a:t>
            </a:r>
            <a:r>
              <a:rPr lang="en-US" sz="1500" dirty="0" err="1"/>
              <a:t>EMCal</a:t>
            </a:r>
            <a:r>
              <a:rPr lang="en-US" sz="1500" dirty="0"/>
              <a:t>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DIRC and other internal detectors need to be supported by </a:t>
            </a:r>
            <a:r>
              <a:rPr lang="en-US" sz="1500" dirty="0" err="1"/>
              <a:t>EMCal</a:t>
            </a:r>
            <a:r>
              <a:rPr lang="en-US" sz="1500" dirty="0"/>
              <a:t> (and </a:t>
            </a:r>
            <a:r>
              <a:rPr lang="en-US" sz="1500" dirty="0" err="1"/>
              <a:t>sPHENIX</a:t>
            </a:r>
            <a:r>
              <a:rPr lang="en-US" sz="1500" dirty="0"/>
              <a:t> support rings)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Magnet test in the hall with </a:t>
            </a:r>
            <a:r>
              <a:rPr lang="en-US" sz="1500" dirty="0" err="1"/>
              <a:t>HCal</a:t>
            </a:r>
            <a:r>
              <a:rPr lang="en-US" sz="1500" dirty="0"/>
              <a:t> and magnet only.  Then return to assembly area to finish assembly starting with </a:t>
            </a:r>
            <a:r>
              <a:rPr lang="en-US" sz="1500" dirty="0" err="1"/>
              <a:t>EMCal</a:t>
            </a:r>
            <a:r>
              <a:rPr lang="en-US" sz="1500" dirty="0"/>
              <a:t>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It takes 3 months to extract and reinstall STAR</a:t>
            </a:r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lang="en-US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 err="1">
                <a:solidFill>
                  <a:srgbClr val="30519D"/>
                </a:solidFill>
              </a:rPr>
              <a:t>ePIC</a:t>
            </a:r>
            <a:r>
              <a:rPr lang="en-US" sz="2000" dirty="0">
                <a:solidFill>
                  <a:srgbClr val="30519D"/>
                </a:solidFill>
              </a:rPr>
              <a:t> Background Information:</a:t>
            </a:r>
            <a:endParaRPr sz="2000" dirty="0">
              <a:solidFill>
                <a:srgbClr val="30519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259233" y="1117256"/>
            <a:ext cx="7658213" cy="41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Interferences are everywhere (</a:t>
            </a:r>
            <a:r>
              <a:rPr lang="en-US" sz="1500" dirty="0" err="1"/>
              <a:t>EMCal</a:t>
            </a:r>
            <a:r>
              <a:rPr lang="en-US" sz="1500" dirty="0"/>
              <a:t>/</a:t>
            </a:r>
            <a:r>
              <a:rPr lang="en-US" sz="1500" dirty="0" err="1"/>
              <a:t>DRich</a:t>
            </a:r>
            <a:r>
              <a:rPr lang="en-US" sz="1500" dirty="0"/>
              <a:t>, </a:t>
            </a:r>
            <a:r>
              <a:rPr lang="en-US" sz="1500" dirty="0" err="1"/>
              <a:t>EMCal</a:t>
            </a:r>
            <a:r>
              <a:rPr lang="en-US" sz="1500" dirty="0"/>
              <a:t>/DIRC, Support Rings, Internal detectors, </a:t>
            </a:r>
            <a:r>
              <a:rPr lang="en-US" sz="1500" dirty="0" err="1"/>
              <a:t>etc</a:t>
            </a:r>
            <a:r>
              <a:rPr lang="en-US" sz="1500" dirty="0"/>
              <a:t>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Beampipe must be baked with sensitive internal detectors in place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Magnet must be kept cool when </a:t>
            </a:r>
            <a:r>
              <a:rPr lang="en-US" sz="1500" dirty="0" err="1"/>
              <a:t>ePIC</a:t>
            </a:r>
            <a:r>
              <a:rPr lang="en-US" sz="1500" dirty="0"/>
              <a:t> is removed for maintenance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Cable routing/management and cooling is a challenge and there is a lot of work to be done.  Some cables must be connected prior to installation.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Adjustment and alignment requirements for each subdetector need to be developed.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General assembly plan exists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Crane in assembly hall is rated for 40 tons (more on this later)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Integration/assembly schedule must account for long lead items</a:t>
            </a:r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r>
              <a:rPr lang="en-US" sz="1500" dirty="0"/>
              <a:t>	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 err="1">
                <a:solidFill>
                  <a:srgbClr val="30519D"/>
                </a:solidFill>
              </a:rPr>
              <a:t>ePIC</a:t>
            </a:r>
            <a:r>
              <a:rPr lang="en-US" sz="2000" dirty="0">
                <a:solidFill>
                  <a:srgbClr val="30519D"/>
                </a:solidFill>
              </a:rPr>
              <a:t> Issues: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9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60" name="Google Shape;360;p37"/>
          <p:cNvSpPr txBox="1"/>
          <p:nvPr/>
        </p:nvSpPr>
        <p:spPr>
          <a:xfrm>
            <a:off x="473647" y="919904"/>
            <a:ext cx="7466824" cy="407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23850">
              <a:buSzPts val="1500"/>
              <a:buFont typeface="Arial"/>
              <a:buChar char="●"/>
            </a:pPr>
            <a:r>
              <a:rPr lang="en-US" sz="15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Verify the actual dimensions of EMCAL.  There has been talk of making it shorter overall or perhaps having different lengths for imaging and non-imaging sections</a:t>
            </a:r>
            <a:r>
              <a:rPr lang="en-US" sz="15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5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has a direct impact on the support and must be resolved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US" sz="1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EMCal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design is less refined than that of other detectors.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EMCal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cannot be slid in on rails.  It must be supported by pre-existing rings and loading becomes end-supported.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EMCal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smaller OD than baseline design.  This may mean more room for cables but it complicates tie-in with support rings. 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upport ring location is not well aligned with the ends of the </a:t>
            </a:r>
            <a:r>
              <a:rPr lang="en-US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EMCal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EMCal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will be built for 6 </a:t>
            </a:r>
            <a:r>
              <a:rPr lang="en-US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astropix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layers but only use 4 at first</a:t>
            </a:r>
            <a:r>
              <a:rPr lang="en-US" sz="16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questions about our FEA and thermal analysis (more on this later)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 should be repeated with final design for end supported barrel.  Thermal analysis should be repeated too.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EMCal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55 tons….too heavy for crane.  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same assembly procedure and installation device from </a:t>
            </a:r>
            <a:r>
              <a:rPr lang="en-US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sPHENIX</a:t>
            </a: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 err="1">
                <a:solidFill>
                  <a:srgbClr val="30519D"/>
                </a:solidFill>
              </a:rPr>
              <a:t>EMCal</a:t>
            </a:r>
            <a:r>
              <a:rPr lang="en-US" sz="2000" dirty="0">
                <a:solidFill>
                  <a:srgbClr val="30519D"/>
                </a:solidFill>
              </a:rPr>
              <a:t> specific issues:</a:t>
            </a:r>
            <a:endParaRPr sz="20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3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64" name="Google Shape;364;p37"/>
          <p:cNvSpPr txBox="1"/>
          <p:nvPr/>
        </p:nvSpPr>
        <p:spPr>
          <a:xfrm>
            <a:off x="365102" y="296756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 err="1">
                <a:solidFill>
                  <a:srgbClr val="30519D"/>
                </a:solidFill>
              </a:rPr>
              <a:t>EMCal</a:t>
            </a:r>
            <a:r>
              <a:rPr lang="en-US" sz="2000" dirty="0">
                <a:solidFill>
                  <a:srgbClr val="30519D"/>
                </a:solidFill>
              </a:rPr>
              <a:t> (continued):</a:t>
            </a:r>
            <a:endParaRPr sz="2000" dirty="0">
              <a:solidFill>
                <a:srgbClr val="30519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B2B43-C650-625F-6E65-2F91316C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65" y="1258550"/>
            <a:ext cx="3859935" cy="3005576"/>
          </a:xfrm>
          <a:prstGeom prst="rect">
            <a:avLst/>
          </a:prstGeom>
        </p:spPr>
      </p:pic>
      <p:sp>
        <p:nvSpPr>
          <p:cNvPr id="7" name="Google Shape;360;p37">
            <a:extLst>
              <a:ext uri="{FF2B5EF4-FFF2-40B4-BE49-F238E27FC236}">
                <a16:creationId xmlns:a16="http://schemas.microsoft.com/office/drawing/2014/main" id="{BEC0F848-00C8-9C29-2025-D0287455825D}"/>
              </a:ext>
            </a:extLst>
          </p:cNvPr>
          <p:cNvSpPr txBox="1"/>
          <p:nvPr/>
        </p:nvSpPr>
        <p:spPr>
          <a:xfrm>
            <a:off x="4726592" y="1145221"/>
            <a:ext cx="3777705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Install wedges and rotate fixture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Permanent, geared endplate ties in to support </a:t>
            </a:r>
            <a:r>
              <a:rPr lang="en-US" sz="1500" dirty="0" err="1"/>
              <a:t>HCal</a:t>
            </a:r>
            <a:r>
              <a:rPr lang="en-US" sz="1500" dirty="0"/>
              <a:t> rings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End supported Barrel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Internal Detectors tie into </a:t>
            </a:r>
            <a:r>
              <a:rPr lang="en-US" sz="1500" dirty="0" err="1"/>
              <a:t>EMCal</a:t>
            </a:r>
            <a:r>
              <a:rPr lang="en-US" sz="1500" dirty="0"/>
              <a:t> Endplate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Outer aluminum plate probably should be made longer to move endplate away from </a:t>
            </a:r>
            <a:r>
              <a:rPr lang="en-US" sz="1500" dirty="0" err="1"/>
              <a:t>SciFi</a:t>
            </a:r>
            <a:r>
              <a:rPr lang="en-US" sz="1500" dirty="0"/>
              <a:t> Readout	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lang="en-US" sz="1500" dirty="0"/>
          </a:p>
          <a:p>
            <a:pPr marL="133350" lvl="0" algn="l" rtl="0">
              <a:spcBef>
                <a:spcPts val="0"/>
              </a:spcBef>
              <a:spcAft>
                <a:spcPts val="0"/>
              </a:spcAft>
              <a:buSzPts val="1500"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B833E-AE31-B0B9-DE78-5D43B1AEEBE5}"/>
              </a:ext>
            </a:extLst>
          </p:cNvPr>
          <p:cNvSpPr txBox="1"/>
          <p:nvPr/>
        </p:nvSpPr>
        <p:spPr>
          <a:xfrm>
            <a:off x="1638026" y="4391094"/>
            <a:ext cx="202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sPHENIX</a:t>
            </a:r>
            <a:r>
              <a:rPr lang="en-US" sz="1000" dirty="0"/>
              <a:t> Assembly Fixture</a:t>
            </a:r>
          </a:p>
          <a:p>
            <a:r>
              <a:rPr lang="en-US" sz="1000" dirty="0"/>
              <a:t>(Dan Cacace, BNL)</a:t>
            </a:r>
          </a:p>
        </p:txBody>
      </p:sp>
    </p:spTree>
    <p:extLst>
      <p:ext uri="{BB962C8B-B14F-4D97-AF65-F5344CB8AC3E}">
        <p14:creationId xmlns:p14="http://schemas.microsoft.com/office/powerpoint/2010/main" val="394056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>
            <a:spLocks noGrp="1"/>
          </p:cNvSpPr>
          <p:nvPr>
            <p:ph type="sldNum" idx="12"/>
          </p:nvPr>
        </p:nvSpPr>
        <p:spPr>
          <a:xfrm>
            <a:off x="7384300" y="4873057"/>
            <a:ext cx="457200" cy="13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64" name="Google Shape;364;p37"/>
          <p:cNvSpPr txBox="1"/>
          <p:nvPr/>
        </p:nvSpPr>
        <p:spPr>
          <a:xfrm>
            <a:off x="664714" y="292865"/>
            <a:ext cx="8627908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30519D"/>
                </a:solidFill>
              </a:rPr>
              <a:t> </a:t>
            </a:r>
            <a:r>
              <a:rPr lang="en-US" sz="2000" dirty="0" err="1">
                <a:solidFill>
                  <a:srgbClr val="30519D"/>
                </a:solidFill>
              </a:rPr>
              <a:t>EMCal</a:t>
            </a:r>
            <a:r>
              <a:rPr lang="en-US" sz="2000" dirty="0">
                <a:solidFill>
                  <a:srgbClr val="30519D"/>
                </a:solidFill>
              </a:rPr>
              <a:t> (continued):</a:t>
            </a:r>
            <a:endParaRPr sz="2000" dirty="0">
              <a:solidFill>
                <a:srgbClr val="30519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D794C-77A9-6B54-228E-A0B90355D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85" y="1476332"/>
            <a:ext cx="3865123" cy="1935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60684-BA71-9BAF-5E18-70D8BC7EA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328" y="1142134"/>
            <a:ext cx="2879387" cy="2445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A7DBB-CFB3-D271-4B18-343FD27A5868}"/>
              </a:ext>
            </a:extLst>
          </p:cNvPr>
          <p:cNvSpPr txBox="1"/>
          <p:nvPr/>
        </p:nvSpPr>
        <p:spPr>
          <a:xfrm>
            <a:off x="1775810" y="3558924"/>
            <a:ext cx="2022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sPHENIX</a:t>
            </a:r>
            <a:r>
              <a:rPr lang="en-US" sz="1000" dirty="0"/>
              <a:t> Installation Fixture</a:t>
            </a:r>
          </a:p>
          <a:p>
            <a:r>
              <a:rPr lang="en-US" sz="1000" dirty="0"/>
              <a:t>(Dan Cacace, BNL)</a:t>
            </a:r>
          </a:p>
          <a:p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0F920-FDA0-0B65-B2C7-4D4F3901643B}"/>
              </a:ext>
            </a:extLst>
          </p:cNvPr>
          <p:cNvSpPr txBox="1"/>
          <p:nvPr/>
        </p:nvSpPr>
        <p:spPr>
          <a:xfrm>
            <a:off x="5894263" y="3755145"/>
            <a:ext cx="2022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sPHENIX</a:t>
            </a:r>
            <a:r>
              <a:rPr lang="en-US" sz="1000" dirty="0"/>
              <a:t> Calorimeter</a:t>
            </a:r>
          </a:p>
          <a:p>
            <a:r>
              <a:rPr lang="en-US" sz="1000" dirty="0"/>
              <a:t>(Dan Cacace, BNL)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4585546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780</Words>
  <Application>Microsoft Office PowerPoint</Application>
  <PresentationFormat>On-screen Show (16:9)</PresentationFormat>
  <Paragraphs>105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Noto Sans Symbols</vt:lpstr>
      <vt:lpstr>Roboto</vt:lpstr>
      <vt:lpstr>Arial</vt:lpstr>
      <vt:lpstr>1_presentation_16x9</vt:lpstr>
      <vt:lpstr>ePIC Barrel ECal Meeting</vt:lpstr>
      <vt:lpstr>Engineering Update</vt:lpstr>
      <vt:lpstr>Engineering Workshop at 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Barrel ECAL</dc:title>
  <cp:lastModifiedBy>O'Connor, Thomas P.</cp:lastModifiedBy>
  <cp:revision>19</cp:revision>
  <dcterms:modified xsi:type="dcterms:W3CDTF">2023-05-23T12:57:40Z</dcterms:modified>
</cp:coreProperties>
</file>