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Lst>
  <p:notesMasterIdLst>
    <p:notesMasterId r:id="rId18"/>
  </p:notesMasterIdLst>
  <p:sldIdLst>
    <p:sldId id="256" r:id="rId6"/>
    <p:sldId id="3877" r:id="rId7"/>
    <p:sldId id="5747" r:id="rId8"/>
    <p:sldId id="5749" r:id="rId9"/>
    <p:sldId id="5750" r:id="rId10"/>
    <p:sldId id="5751" r:id="rId11"/>
    <p:sldId id="5752" r:id="rId12"/>
    <p:sldId id="5748" r:id="rId13"/>
    <p:sldId id="3836" r:id="rId14"/>
    <p:sldId id="268" r:id="rId15"/>
    <p:sldId id="3823" r:id="rId16"/>
    <p:sldId id="5685"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432FF"/>
    <a:srgbClr val="FF40FF"/>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8" autoAdjust="0"/>
    <p:restoredTop sz="93447" autoAdjust="0"/>
  </p:normalViewPr>
  <p:slideViewPr>
    <p:cSldViewPr snapToGrid="0">
      <p:cViewPr varScale="1">
        <p:scale>
          <a:sx n="215" d="100"/>
          <a:sy n="215" d="100"/>
        </p:scale>
        <p:origin x="1208" y="208"/>
      </p:cViewPr>
      <p:guideLst>
        <p:guide orient="horz" pos="1512"/>
        <p:guide pos="46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6/8/23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10FB5-4D6F-42F5-A809-7A1093A9D7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46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71923" y="6580224"/>
            <a:ext cx="2057400" cy="282094"/>
          </a:xfrm>
        </p:spPr>
        <p:txBody>
          <a:bodyPr/>
          <a:lstStyle>
            <a:lvl1pPr algn="ctr">
              <a:defRPr sz="1600" b="0" i="0">
                <a:solidFill>
                  <a:srgbClr val="00B0F0"/>
                </a:solidFill>
                <a:latin typeface="Arial Narrow" panose="020B0604020202020204" pitchFamily="34" charset="0"/>
                <a:cs typeface="Arial Narrow" panose="020B0604020202020204" pitchFamily="34" charset="0"/>
              </a:defRPr>
            </a:lvl1pPr>
          </a:lstStyle>
          <a:p>
            <a:r>
              <a:rPr lang="en-US"/>
              <a:t>Electron-Ion Collider</a:t>
            </a:r>
            <a:endParaRPr lang="en-US" dirty="0"/>
          </a:p>
        </p:txBody>
      </p:sp>
      <p:sp>
        <p:nvSpPr>
          <p:cNvPr id="4" name="Footer Placeholder 3"/>
          <p:cNvSpPr>
            <a:spLocks noGrp="1"/>
          </p:cNvSpPr>
          <p:nvPr>
            <p:ph type="ftr" sz="quarter" idx="11"/>
          </p:nvPr>
        </p:nvSpPr>
        <p:spPr>
          <a:xfrm>
            <a:off x="3028950" y="6573624"/>
            <a:ext cx="3086100" cy="282094"/>
          </a:xfr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0" y="6588684"/>
            <a:ext cx="2057400" cy="282094"/>
          </a:xfrm>
        </p:spPr>
        <p:txBody>
          <a:bodyPr/>
          <a:lstStyle>
            <a:lvl1pPr algn="l">
              <a:defRPr>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6"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330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7086600" y="6584295"/>
            <a:ext cx="2057400" cy="273705"/>
          </a:xfrm>
        </p:spPr>
        <p:txBody>
          <a:bodyPr/>
          <a:lstStyle>
            <a:lvl1pPr algn="ctr">
              <a:defRPr sz="1600" b="0" i="0">
                <a:solidFill>
                  <a:srgbClr val="00B0F0"/>
                </a:solidFill>
                <a:latin typeface="Arial Narrow" panose="020B0604020202020204" pitchFamily="34" charset="0"/>
                <a:cs typeface="Arial Narrow" panose="020B0604020202020204" pitchFamily="34" charset="0"/>
              </a:defRPr>
            </a:lvl1pPr>
          </a:lstStyle>
          <a:p>
            <a:r>
              <a:rPr lang="en-US"/>
              <a:t>Electron-Ion Collider</a:t>
            </a:r>
            <a:endParaRPr lang="en-US" dirty="0"/>
          </a:p>
        </p:txBody>
      </p:sp>
      <p:sp>
        <p:nvSpPr>
          <p:cNvPr id="6" name="Footer Placeholder 3"/>
          <p:cNvSpPr>
            <a:spLocks noGrp="1"/>
          </p:cNvSpPr>
          <p:nvPr>
            <p:ph type="ftr" sz="quarter" idx="11"/>
          </p:nvPr>
        </p:nvSpPr>
        <p:spPr>
          <a:xfrm>
            <a:off x="3028950" y="6573623"/>
            <a:ext cx="3086100" cy="273705"/>
          </a:xfrm>
        </p:spPr>
        <p:txBody>
          <a:bodyPr/>
          <a:lstStyle>
            <a:lvl1pPr>
              <a:defRPr sz="1000">
                <a:latin typeface="+mj-lt"/>
                <a:cs typeface="Comic Sans MS"/>
              </a:defRPr>
            </a:lvl1pPr>
          </a:lstStyle>
          <a:p>
            <a:endParaRPr lang="en-US"/>
          </a:p>
        </p:txBody>
      </p:sp>
      <p:sp>
        <p:nvSpPr>
          <p:cNvPr id="7" name="Slide Number Placeholder 4"/>
          <p:cNvSpPr>
            <a:spLocks noGrp="1"/>
          </p:cNvSpPr>
          <p:nvPr>
            <p:ph type="sldNum" sz="quarter" idx="12"/>
          </p:nvPr>
        </p:nvSpPr>
        <p:spPr>
          <a:xfrm>
            <a:off x="0" y="6584295"/>
            <a:ext cx="2057400" cy="273705"/>
          </a:xfrm>
        </p:spPr>
        <p:txBody>
          <a:bodyPr/>
          <a:lstStyle>
            <a:lvl1pPr algn="l">
              <a:defRPr sz="1200">
                <a:latin typeface="+mj-lt"/>
                <a:cs typeface="Comic Sans MS"/>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29170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97212" y="6439090"/>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21117"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03188"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997212"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mj-lt"/>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591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5886054"/>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573624"/>
            <a:ext cx="2057400" cy="282094"/>
          </a:xfrm>
        </p:spPr>
        <p:txBody>
          <a:bodyPr/>
          <a:lstStyle>
            <a:lvl1pPr algn="ctr">
              <a:defRPr sz="1600" b="0" i="0">
                <a:solidFill>
                  <a:srgbClr val="00B0F0"/>
                </a:solidFill>
                <a:latin typeface="Arial Narrow" panose="020B0604020202020204" pitchFamily="34" charset="0"/>
                <a:cs typeface="Arial Narrow" panose="020B0604020202020204" pitchFamily="34" charset="0"/>
              </a:defRPr>
            </a:lvl1pPr>
          </a:lstStyle>
          <a:p>
            <a:r>
              <a:rPr lang="en-US"/>
              <a:t>Electron-Ion Collider</a:t>
            </a:r>
            <a:endParaRPr lang="en-US" dirty="0"/>
          </a:p>
        </p:txBody>
      </p:sp>
      <p:sp>
        <p:nvSpPr>
          <p:cNvPr id="5" name="Footer Placeholder 4"/>
          <p:cNvSpPr>
            <a:spLocks noGrp="1"/>
          </p:cNvSpPr>
          <p:nvPr>
            <p:ph type="ftr" sz="quarter" idx="11"/>
          </p:nvPr>
        </p:nvSpPr>
        <p:spPr>
          <a:xfrm>
            <a:off x="3028950" y="6573624"/>
            <a:ext cx="3086100" cy="282094"/>
          </a:xfrm>
        </p:spPr>
        <p:txBody>
          <a:bodyPr/>
          <a:lstStyle>
            <a:lvl1pPr>
              <a:defRPr sz="1000">
                <a:latin typeface="+mj-lt"/>
                <a:cs typeface="Comic Sans MS"/>
              </a:defRPr>
            </a:lvl1pPr>
          </a:lstStyle>
          <a:p>
            <a:endParaRPr lang="en-US"/>
          </a:p>
        </p:txBody>
      </p:sp>
      <p:sp>
        <p:nvSpPr>
          <p:cNvPr id="6" name="Slide Number Placeholder 5"/>
          <p:cNvSpPr>
            <a:spLocks noGrp="1"/>
          </p:cNvSpPr>
          <p:nvPr>
            <p:ph type="sldNum" sz="quarter" idx="12"/>
          </p:nvPr>
        </p:nvSpPr>
        <p:spPr>
          <a:xfrm>
            <a:off x="0" y="6573624"/>
            <a:ext cx="2057400" cy="282094"/>
          </a:xfrm>
        </p:spPr>
        <p:txBody>
          <a:bodyPr/>
          <a:lstStyle>
            <a:lvl1pPr algn="l">
              <a:defRPr>
                <a:latin typeface="+mj-lt"/>
                <a:cs typeface="Comic Sans MS"/>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Tree>
    <p:extLst>
      <p:ext uri="{BB962C8B-B14F-4D97-AF65-F5344CB8AC3E}">
        <p14:creationId xmlns:p14="http://schemas.microsoft.com/office/powerpoint/2010/main" val="324643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Electron-Ion Collider</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63499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iki.bnl.gov/conferences/index.php/ProjectRandDFY23"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brookhavenlab.sharepoint.com/:x:/s/EICPublicSharingDocs/EYRoY3efWvBNhPJRevfekrIBmos8-BG7lEXMqy6qiBKPlQ?e=nyNnIM" TargetMode="External"/><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hyperlink" Target="mailto:elke@bnl.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2732690" y="1654052"/>
            <a:ext cx="6273085" cy="1774948"/>
          </a:xfrm>
        </p:spPr>
        <p:txBody>
          <a:bodyPr>
            <a:normAutofit/>
          </a:bodyPr>
          <a:lstStyle/>
          <a:p>
            <a:r>
              <a:rPr lang="en-US" dirty="0"/>
              <a:t>EIC Project Update</a:t>
            </a: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899422"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a:t>
            </a:r>
            <a:r>
              <a:rPr lang="en-US" dirty="0"/>
              <a:t>General</a:t>
            </a:r>
            <a:r>
              <a:rPr lang="en-US" dirty="0">
                <a:effectLst/>
              </a:rPr>
              <a:t> Meeting</a:t>
            </a:r>
          </a:p>
          <a:p>
            <a:r>
              <a:rPr lang="en-US" sz="1400" dirty="0">
                <a:effectLst/>
              </a:rPr>
              <a:t>June 8</a:t>
            </a:r>
            <a:r>
              <a:rPr lang="en-US" sz="1400" baseline="30000" dirty="0">
                <a:effectLst/>
              </a:rPr>
              <a:t>th</a:t>
            </a:r>
            <a:r>
              <a:rPr lang="en-US" sz="1400" dirty="0">
                <a:effectLst/>
              </a:rPr>
              <a:t>  2023</a:t>
            </a:r>
          </a:p>
        </p:txBody>
      </p:sp>
    </p:spTree>
    <p:extLst>
      <p:ext uri="{BB962C8B-B14F-4D97-AF65-F5344CB8AC3E}">
        <p14:creationId xmlns:p14="http://schemas.microsoft.com/office/powerpoint/2010/main" val="31072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10</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5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68391" y="0"/>
            <a:ext cx="9063444" cy="571675"/>
          </a:xfrm>
        </p:spPr>
        <p:txBody>
          <a:bodyPr>
            <a:normAutofit fontScale="90000"/>
          </a:bodyPr>
          <a:lstStyle/>
          <a:p>
            <a:r>
              <a:rPr lang="en-US" dirty="0"/>
              <a:t>EIC Project Detector R&amp;D Program</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11</a:t>
            </a:fld>
            <a:endParaRPr lang="en-US" dirty="0"/>
          </a:p>
        </p:txBody>
      </p:sp>
      <p:pic>
        <p:nvPicPr>
          <p:cNvPr id="7" name="Picture 6">
            <a:extLst>
              <a:ext uri="{FF2B5EF4-FFF2-40B4-BE49-F238E27FC236}">
                <a16:creationId xmlns:a16="http://schemas.microsoft.com/office/drawing/2014/main" id="{DC0AEA42-E59A-C003-C824-8EE152536A52}"/>
              </a:ext>
            </a:extLst>
          </p:cNvPr>
          <p:cNvPicPr>
            <a:picLocks noChangeAspect="1"/>
          </p:cNvPicPr>
          <p:nvPr/>
        </p:nvPicPr>
        <p:blipFill rotWithShape="1">
          <a:blip r:embed="rId2"/>
          <a:srcRect b="13570"/>
          <a:stretch/>
        </p:blipFill>
        <p:spPr>
          <a:xfrm>
            <a:off x="0" y="576949"/>
            <a:ext cx="9144000" cy="2268993"/>
          </a:xfrm>
          <a:prstGeom prst="rect">
            <a:avLst/>
          </a:prstGeom>
        </p:spPr>
      </p:pic>
      <p:sp>
        <p:nvSpPr>
          <p:cNvPr id="10" name="TextBox 9">
            <a:extLst>
              <a:ext uri="{FF2B5EF4-FFF2-40B4-BE49-F238E27FC236}">
                <a16:creationId xmlns:a16="http://schemas.microsoft.com/office/drawing/2014/main" id="{39351983-052D-DE4C-A601-EBEDF0944E31}"/>
              </a:ext>
            </a:extLst>
          </p:cNvPr>
          <p:cNvSpPr txBox="1"/>
          <p:nvPr/>
        </p:nvSpPr>
        <p:spPr>
          <a:xfrm>
            <a:off x="5466390" y="560658"/>
            <a:ext cx="367761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hlinkClick r:id="rId3"/>
              </a:rPr>
              <a:t>https://wiki.bnl.gov/conferences/index.php/ProjectRandDFY23</a:t>
            </a:r>
            <a:r>
              <a:rPr lang="en-US" sz="10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9D401F48-3E8D-3146-87AD-654054C7A4EC}"/>
              </a:ext>
            </a:extLst>
          </p:cNvPr>
          <p:cNvSpPr txBox="1"/>
          <p:nvPr/>
        </p:nvSpPr>
        <p:spPr>
          <a:xfrm>
            <a:off x="2599362" y="2804845"/>
            <a:ext cx="4323299" cy="369332"/>
          </a:xfrm>
          <a:prstGeom prst="rect">
            <a:avLst/>
          </a:prstGeom>
          <a:noFill/>
        </p:spPr>
        <p:txBody>
          <a:bodyPr wrap="none" rtlCol="0">
            <a:spAutoFit/>
          </a:bodyPr>
          <a:lstStyle/>
          <a:p>
            <a:r>
              <a:rPr lang="en-US" b="1" dirty="0">
                <a:solidFill>
                  <a:srgbClr val="0000FF"/>
                </a:solidFill>
              </a:rPr>
              <a:t>Call for FY24 sent to R&amp;D-Contacts May 8th</a:t>
            </a:r>
          </a:p>
        </p:txBody>
      </p:sp>
      <p:sp>
        <p:nvSpPr>
          <p:cNvPr id="27" name="TextBox 26">
            <a:extLst>
              <a:ext uri="{FF2B5EF4-FFF2-40B4-BE49-F238E27FC236}">
                <a16:creationId xmlns:a16="http://schemas.microsoft.com/office/drawing/2014/main" id="{39CE40EA-244E-B64F-922B-8A530B8BEEAB}"/>
              </a:ext>
            </a:extLst>
          </p:cNvPr>
          <p:cNvSpPr txBox="1"/>
          <p:nvPr/>
        </p:nvSpPr>
        <p:spPr>
          <a:xfrm>
            <a:off x="0" y="3072348"/>
            <a:ext cx="9144000" cy="3785652"/>
          </a:xfrm>
          <a:prstGeom prst="rect">
            <a:avLst/>
          </a:prstGeom>
          <a:noFill/>
        </p:spPr>
        <p:txBody>
          <a:bodyPr wrap="square" rtlCol="0">
            <a:spAutoFit/>
          </a:bodyPr>
          <a:lstStyle/>
          <a:p>
            <a:r>
              <a:rPr lang="en-US" sz="1000" dirty="0"/>
              <a:t>Dear current and future R&amp;D participants,</a:t>
            </a:r>
            <a:br>
              <a:rPr lang="en-US" sz="1000" dirty="0"/>
            </a:br>
            <a:br>
              <a:rPr lang="en-US" sz="1000" dirty="0"/>
            </a:br>
            <a:r>
              <a:rPr lang="en-US" sz="1000" dirty="0"/>
              <a:t>it is time to discuss the next steps in our path, i.e., the FY24 projects. We are trying to get the R&amp;D program fully in sync with the FY boundaries.</a:t>
            </a:r>
            <a:br>
              <a:rPr lang="en-US" sz="1000" dirty="0"/>
            </a:br>
            <a:br>
              <a:rPr lang="en-US" sz="1000" dirty="0"/>
            </a:br>
            <a:r>
              <a:rPr lang="en-US" sz="1000" dirty="0"/>
              <a:t>Proposals</a:t>
            </a:r>
            <a:br>
              <a:rPr lang="en-US" sz="1000" dirty="0"/>
            </a:br>
            <a:r>
              <a:rPr lang="en-US" sz="1000" dirty="0"/>
              <a:t>1. Please submit your proposals and progress reports (where applicable) to us by July 7, 2023.  We aspire to have a DAC meeting well in time to prepare for contracts at the beginning of FY24.</a:t>
            </a:r>
            <a:br>
              <a:rPr lang="en-US" sz="1000" dirty="0"/>
            </a:br>
            <a:r>
              <a:rPr lang="en-US" sz="1000" dirty="0"/>
              <a:t>2. We expect progress report from all ongoing projects eRD101 to eRD113. What milestones were achieved. How did our understanding improve. What is left to do?</a:t>
            </a:r>
            <a:br>
              <a:rPr lang="en-US" sz="1000" dirty="0"/>
            </a:br>
            <a:r>
              <a:rPr lang="en-US" sz="1000" dirty="0"/>
              <a:t>3. eRD102, eRD103, eRD104, eRD106, eRD107, eRD108, eRD109, eRD110, eRD111, eRD112, and eRD113 may submit continuation proposals if and only if technical risk milestones remain.</a:t>
            </a:r>
            <a:br>
              <a:rPr lang="en-US" sz="1000" dirty="0"/>
            </a:br>
            <a:br>
              <a:rPr lang="en-US" sz="1000" dirty="0"/>
            </a:br>
            <a:r>
              <a:rPr lang="en-US" sz="1000" dirty="0"/>
              <a:t>These new proposals should be relatively straightforward to write. Keep them short and concise. List whatever technical risks remain, the milestones, deliverables, and two money matrices showing cost/item and funding/institution to close those remaining risks. Also list the representatives for each institution. List all participating members and institutions on the front page. Please also give, if applicable, an outlook for the years past FY24.</a:t>
            </a:r>
            <a:br>
              <a:rPr lang="en-US" sz="1000" dirty="0"/>
            </a:br>
            <a:br>
              <a:rPr lang="en-US" sz="1000" dirty="0"/>
            </a:br>
            <a:r>
              <a:rPr lang="en-US" sz="1000" dirty="0"/>
              <a:t>Be aware that R&amp;D should not be mixed with PED. If you are not sure, talk to us. The proposals should concentrate on detector R&amp;D tasks that mitigate project detector technical, risk.</a:t>
            </a:r>
            <a:br>
              <a:rPr lang="en-US" sz="1000" dirty="0"/>
            </a:br>
            <a:br>
              <a:rPr lang="en-US" sz="1000" dirty="0"/>
            </a:br>
            <a:r>
              <a:rPr lang="en-US" sz="1000" dirty="0"/>
              <a:t>DAC Review Meeting</a:t>
            </a:r>
            <a:br>
              <a:rPr lang="en-US" sz="1000" dirty="0"/>
            </a:br>
            <a:r>
              <a:rPr lang="en-US" sz="1000" dirty="0"/>
              <a:t>With the project detector R&amp;D expected to dwindle down at CD-2, we will limit the meeting to a two-day review meeting in the July-August period. The FY24 proposal goals of all continuation projects should be presented as well as a short status report of all FY22/FY23 proposals. More details on this meeting will be announced soon.</a:t>
            </a:r>
            <a:br>
              <a:rPr lang="en-US" sz="1000" dirty="0"/>
            </a:br>
            <a:br>
              <a:rPr lang="en-US" sz="1000" dirty="0"/>
            </a:br>
            <a:r>
              <a:rPr lang="en-US" sz="1000" dirty="0"/>
              <a:t>Best regards,</a:t>
            </a:r>
            <a:br>
              <a:rPr lang="en-US" sz="1000" dirty="0"/>
            </a:br>
            <a:r>
              <a:rPr lang="en-US" sz="1000" dirty="0"/>
              <a:t>Elke, Rolf, and Thomas</a:t>
            </a:r>
          </a:p>
        </p:txBody>
      </p:sp>
    </p:spTree>
    <p:extLst>
      <p:ext uri="{BB962C8B-B14F-4D97-AF65-F5344CB8AC3E}">
        <p14:creationId xmlns:p14="http://schemas.microsoft.com/office/powerpoint/2010/main" val="344360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D13A5E-75FB-4E00-9A69-E3B1CC0428EE}"/>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Arial" charset="0"/>
              <a:cs typeface="Arial" charset="0"/>
            </a:endParaRPr>
          </a:p>
        </p:txBody>
      </p:sp>
      <p:sp>
        <p:nvSpPr>
          <p:cNvPr id="5" name="Title 7">
            <a:extLst>
              <a:ext uri="{FF2B5EF4-FFF2-40B4-BE49-F238E27FC236}">
                <a16:creationId xmlns:a16="http://schemas.microsoft.com/office/drawing/2014/main" id="{85075EF3-5158-4598-9B3E-4737B7D34A2D}"/>
              </a:ext>
            </a:extLst>
          </p:cNvPr>
          <p:cNvSpPr>
            <a:spLocks noGrp="1"/>
          </p:cNvSpPr>
          <p:nvPr>
            <p:ph type="title"/>
          </p:nvPr>
        </p:nvSpPr>
        <p:spPr>
          <a:xfrm>
            <a:off x="0" y="0"/>
            <a:ext cx="7886700" cy="595901"/>
          </a:xfrm>
        </p:spPr>
        <p:txBody>
          <a:bodyPr>
            <a:noAutofit/>
          </a:bodyPr>
          <a:lstStyle/>
          <a:p>
            <a:r>
              <a:rPr lang="en-US" sz="3200" dirty="0"/>
              <a:t>Collaboration – Project integration </a:t>
            </a:r>
          </a:p>
        </p:txBody>
      </p:sp>
      <p:sp>
        <p:nvSpPr>
          <p:cNvPr id="3" name="Rectangle 2">
            <a:extLst>
              <a:ext uri="{FF2B5EF4-FFF2-40B4-BE49-F238E27FC236}">
                <a16:creationId xmlns:a16="http://schemas.microsoft.com/office/drawing/2014/main" id="{B8E2219E-3CF7-FD44-894F-E713827BF655}"/>
              </a:ext>
            </a:extLst>
          </p:cNvPr>
          <p:cNvSpPr/>
          <p:nvPr/>
        </p:nvSpPr>
        <p:spPr>
          <a:xfrm>
            <a:off x="3697185" y="497399"/>
            <a:ext cx="1654628" cy="7240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6.10.04 Particle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Identification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Level-3</a:t>
            </a:r>
          </a:p>
        </p:txBody>
      </p:sp>
      <p:sp>
        <p:nvSpPr>
          <p:cNvPr id="26" name="Rectangle 25">
            <a:extLst>
              <a:ext uri="{FF2B5EF4-FFF2-40B4-BE49-F238E27FC236}">
                <a16:creationId xmlns:a16="http://schemas.microsoft.com/office/drawing/2014/main" id="{015C24D3-0E49-0E40-BA6D-D606296DD722}"/>
              </a:ext>
            </a:extLst>
          </p:cNvPr>
          <p:cNvSpPr/>
          <p:nvPr/>
        </p:nvSpPr>
        <p:spPr>
          <a:xfrm>
            <a:off x="458072" y="1460925"/>
            <a:ext cx="1370057" cy="62607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6.10.04.01 Backward RICH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Level-4</a:t>
            </a:r>
          </a:p>
        </p:txBody>
      </p:sp>
      <p:sp>
        <p:nvSpPr>
          <p:cNvPr id="27" name="Rectangle 26">
            <a:extLst>
              <a:ext uri="{FF2B5EF4-FFF2-40B4-BE49-F238E27FC236}">
                <a16:creationId xmlns:a16="http://schemas.microsoft.com/office/drawing/2014/main" id="{E0EE9210-8C63-4D46-A3F5-B2C8FE449BBD}"/>
              </a:ext>
            </a:extLst>
          </p:cNvPr>
          <p:cNvSpPr/>
          <p:nvPr/>
        </p:nvSpPr>
        <p:spPr>
          <a:xfrm>
            <a:off x="2536930" y="1467152"/>
            <a:ext cx="1370053" cy="61985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6.10.04.02 Barrel DIRC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Level-4</a:t>
            </a:r>
          </a:p>
        </p:txBody>
      </p:sp>
      <p:sp>
        <p:nvSpPr>
          <p:cNvPr id="28" name="Rectangle 27">
            <a:extLst>
              <a:ext uri="{FF2B5EF4-FFF2-40B4-BE49-F238E27FC236}">
                <a16:creationId xmlns:a16="http://schemas.microsoft.com/office/drawing/2014/main" id="{C52EFFA7-1700-1545-AA3D-0C9104AC131B}"/>
              </a:ext>
            </a:extLst>
          </p:cNvPr>
          <p:cNvSpPr/>
          <p:nvPr/>
        </p:nvSpPr>
        <p:spPr>
          <a:xfrm>
            <a:off x="5260861" y="1458774"/>
            <a:ext cx="1320878" cy="61985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6.10.04.03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dRICH</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Level-4</a:t>
            </a:r>
          </a:p>
        </p:txBody>
      </p:sp>
      <p:cxnSp>
        <p:nvCxnSpPr>
          <p:cNvPr id="8" name="Straight Arrow Connector 7">
            <a:extLst>
              <a:ext uri="{FF2B5EF4-FFF2-40B4-BE49-F238E27FC236}">
                <a16:creationId xmlns:a16="http://schemas.microsoft.com/office/drawing/2014/main" id="{11DD3BEF-FB38-B24E-8190-A9648DB14D5C}"/>
              </a:ext>
            </a:extLst>
          </p:cNvPr>
          <p:cNvCxnSpPr>
            <a:cxnSpLocks/>
          </p:cNvCxnSpPr>
          <p:nvPr/>
        </p:nvCxnSpPr>
        <p:spPr>
          <a:xfrm flipH="1">
            <a:off x="1799112" y="1217221"/>
            <a:ext cx="1870363" cy="237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F48092-10FF-D14A-B120-FF0D4F4AF7AB}"/>
              </a:ext>
            </a:extLst>
          </p:cNvPr>
          <p:cNvCxnSpPr>
            <a:cxnSpLocks/>
          </p:cNvCxnSpPr>
          <p:nvPr/>
        </p:nvCxnSpPr>
        <p:spPr>
          <a:xfrm>
            <a:off x="5397335" y="1217221"/>
            <a:ext cx="1965366" cy="237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6FA6B2-DAE5-7442-A025-5A67C0031E09}"/>
              </a:ext>
            </a:extLst>
          </p:cNvPr>
          <p:cNvCxnSpPr>
            <a:cxnSpLocks/>
            <a:endCxn id="27" idx="0"/>
          </p:cNvCxnSpPr>
          <p:nvPr/>
        </p:nvCxnSpPr>
        <p:spPr>
          <a:xfrm flipH="1">
            <a:off x="3221957" y="1223158"/>
            <a:ext cx="459394" cy="2439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701D222-622E-D746-9452-0D6418A57A38}"/>
              </a:ext>
            </a:extLst>
          </p:cNvPr>
          <p:cNvCxnSpPr>
            <a:cxnSpLocks/>
            <a:endCxn id="42" idx="0"/>
          </p:cNvCxnSpPr>
          <p:nvPr/>
        </p:nvCxnSpPr>
        <p:spPr>
          <a:xfrm>
            <a:off x="3224152" y="2090058"/>
            <a:ext cx="8150" cy="3039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8B6D131-044F-4847-BB2F-884B93AA7B50}"/>
              </a:ext>
            </a:extLst>
          </p:cNvPr>
          <p:cNvSpPr/>
          <p:nvPr/>
        </p:nvSpPr>
        <p:spPr>
          <a:xfrm>
            <a:off x="2753564" y="2394040"/>
            <a:ext cx="957476"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Photonsensors</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43" name="Rectangle 42">
            <a:extLst>
              <a:ext uri="{FF2B5EF4-FFF2-40B4-BE49-F238E27FC236}">
                <a16:creationId xmlns:a16="http://schemas.microsoft.com/office/drawing/2014/main" id="{48AAA8A0-3AA1-F747-8A42-B74AE0C799CE}"/>
              </a:ext>
            </a:extLst>
          </p:cNvPr>
          <p:cNvSpPr/>
          <p:nvPr/>
        </p:nvSpPr>
        <p:spPr>
          <a:xfrm>
            <a:off x="2749060" y="2939743"/>
            <a:ext cx="961981"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DIRC-Quartz-bars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20" name="Rectangle 19">
            <a:extLst>
              <a:ext uri="{FF2B5EF4-FFF2-40B4-BE49-F238E27FC236}">
                <a16:creationId xmlns:a16="http://schemas.microsoft.com/office/drawing/2014/main" id="{17C6A4DC-25C2-41CB-BDC2-37F8E3615F3E}"/>
              </a:ext>
            </a:extLst>
          </p:cNvPr>
          <p:cNvSpPr/>
          <p:nvPr/>
        </p:nvSpPr>
        <p:spPr>
          <a:xfrm>
            <a:off x="7329984" y="1467152"/>
            <a:ext cx="1247529" cy="61985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6.10.04.04 Time-of-Flight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Level-4</a:t>
            </a:r>
          </a:p>
        </p:txBody>
      </p:sp>
      <p:cxnSp>
        <p:nvCxnSpPr>
          <p:cNvPr id="35" name="Straight Arrow Connector 34">
            <a:extLst>
              <a:ext uri="{FF2B5EF4-FFF2-40B4-BE49-F238E27FC236}">
                <a16:creationId xmlns:a16="http://schemas.microsoft.com/office/drawing/2014/main" id="{5A7A86AD-0C16-475D-95C2-5A02CA40DA36}"/>
              </a:ext>
            </a:extLst>
          </p:cNvPr>
          <p:cNvCxnSpPr>
            <a:cxnSpLocks/>
            <a:endCxn id="28" idx="0"/>
          </p:cNvCxnSpPr>
          <p:nvPr/>
        </p:nvCxnSpPr>
        <p:spPr>
          <a:xfrm>
            <a:off x="5361709" y="1229096"/>
            <a:ext cx="559591" cy="2296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2D46660-DA5B-BF42-8F45-CCED30F59EEF}"/>
              </a:ext>
            </a:extLst>
          </p:cNvPr>
          <p:cNvCxnSpPr>
            <a:cxnSpLocks/>
          </p:cNvCxnSpPr>
          <p:nvPr/>
        </p:nvCxnSpPr>
        <p:spPr>
          <a:xfrm>
            <a:off x="8339416" y="2077356"/>
            <a:ext cx="154745" cy="2913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B478ADA-07D4-0443-816C-98D28A7108F3}"/>
              </a:ext>
            </a:extLst>
          </p:cNvPr>
          <p:cNvCxnSpPr>
            <a:cxnSpLocks/>
            <a:stCxn id="28" idx="2"/>
            <a:endCxn id="36" idx="0"/>
          </p:cNvCxnSpPr>
          <p:nvPr/>
        </p:nvCxnSpPr>
        <p:spPr>
          <a:xfrm>
            <a:off x="5921300" y="2078626"/>
            <a:ext cx="2040" cy="264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E5E3488-C70D-724B-BB66-7519546CD5E8}"/>
              </a:ext>
            </a:extLst>
          </p:cNvPr>
          <p:cNvSpPr/>
          <p:nvPr/>
        </p:nvSpPr>
        <p:spPr>
          <a:xfrm>
            <a:off x="7034450" y="2350924"/>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6.10.04.04.01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bToF</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29" name="Rectangle 28">
            <a:extLst>
              <a:ext uri="{FF2B5EF4-FFF2-40B4-BE49-F238E27FC236}">
                <a16:creationId xmlns:a16="http://schemas.microsoft.com/office/drawing/2014/main" id="{77828778-967F-A64B-8D25-FADF1C6D8D2C}"/>
              </a:ext>
            </a:extLst>
          </p:cNvPr>
          <p:cNvSpPr/>
          <p:nvPr/>
        </p:nvSpPr>
        <p:spPr>
          <a:xfrm>
            <a:off x="8025661" y="2350924"/>
            <a:ext cx="92430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6.10.04.04.02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fToF</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36" name="Rectangle 35">
            <a:extLst>
              <a:ext uri="{FF2B5EF4-FFF2-40B4-BE49-F238E27FC236}">
                <a16:creationId xmlns:a16="http://schemas.microsoft.com/office/drawing/2014/main" id="{7245D6EA-1D44-A14D-AF9D-FF89BDBCABCE}"/>
              </a:ext>
            </a:extLst>
          </p:cNvPr>
          <p:cNvSpPr/>
          <p:nvPr/>
        </p:nvSpPr>
        <p:spPr>
          <a:xfrm>
            <a:off x="5441178" y="2343008"/>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Photonsensors</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40" name="Rectangle 39">
            <a:extLst>
              <a:ext uri="{FF2B5EF4-FFF2-40B4-BE49-F238E27FC236}">
                <a16:creationId xmlns:a16="http://schemas.microsoft.com/office/drawing/2014/main" id="{FFD243F0-7247-DE42-BC28-3A637A9FF498}"/>
              </a:ext>
            </a:extLst>
          </p:cNvPr>
          <p:cNvSpPr/>
          <p:nvPr/>
        </p:nvSpPr>
        <p:spPr>
          <a:xfrm>
            <a:off x="5443158" y="3419700"/>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Gas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45" name="Rectangle 44">
            <a:extLst>
              <a:ext uri="{FF2B5EF4-FFF2-40B4-BE49-F238E27FC236}">
                <a16:creationId xmlns:a16="http://schemas.microsoft.com/office/drawing/2014/main" id="{B528B69A-3482-314C-A32E-AE1F59AACF13}"/>
              </a:ext>
            </a:extLst>
          </p:cNvPr>
          <p:cNvSpPr/>
          <p:nvPr/>
        </p:nvSpPr>
        <p:spPr>
          <a:xfrm>
            <a:off x="5441179" y="3958049"/>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Vessel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46" name="Rectangle 45">
            <a:extLst>
              <a:ext uri="{FF2B5EF4-FFF2-40B4-BE49-F238E27FC236}">
                <a16:creationId xmlns:a16="http://schemas.microsoft.com/office/drawing/2014/main" id="{B45692DF-BD7E-894C-94BD-252107843350}"/>
              </a:ext>
            </a:extLst>
          </p:cNvPr>
          <p:cNvSpPr/>
          <p:nvPr/>
        </p:nvSpPr>
        <p:spPr>
          <a:xfrm>
            <a:off x="5445138" y="4508268"/>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Mirror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47" name="Rectangle 46">
            <a:extLst>
              <a:ext uri="{FF2B5EF4-FFF2-40B4-BE49-F238E27FC236}">
                <a16:creationId xmlns:a16="http://schemas.microsoft.com/office/drawing/2014/main" id="{39ECE6E6-1FDA-4040-9EBA-E7B602DE3510}"/>
              </a:ext>
            </a:extLst>
          </p:cNvPr>
          <p:cNvSpPr/>
          <p:nvPr/>
        </p:nvSpPr>
        <p:spPr>
          <a:xfrm>
            <a:off x="5443158" y="5052559"/>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Readout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cxnSp>
        <p:nvCxnSpPr>
          <p:cNvPr id="48" name="Straight Arrow Connector 47">
            <a:extLst>
              <a:ext uri="{FF2B5EF4-FFF2-40B4-BE49-F238E27FC236}">
                <a16:creationId xmlns:a16="http://schemas.microsoft.com/office/drawing/2014/main" id="{6435AFFE-5747-E24B-9C4F-ECC9220D538A}"/>
              </a:ext>
            </a:extLst>
          </p:cNvPr>
          <p:cNvCxnSpPr>
            <a:cxnSpLocks/>
            <a:endCxn id="25" idx="0"/>
          </p:cNvCxnSpPr>
          <p:nvPr/>
        </p:nvCxnSpPr>
        <p:spPr>
          <a:xfrm flipH="1">
            <a:off x="7516612" y="2081314"/>
            <a:ext cx="90494" cy="2696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0182293-AE86-8547-B713-78FBE0780659}"/>
              </a:ext>
            </a:extLst>
          </p:cNvPr>
          <p:cNvSpPr/>
          <p:nvPr/>
        </p:nvSpPr>
        <p:spPr>
          <a:xfrm>
            <a:off x="5445137" y="2881353"/>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Cooling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50" name="Rectangle 49">
            <a:extLst>
              <a:ext uri="{FF2B5EF4-FFF2-40B4-BE49-F238E27FC236}">
                <a16:creationId xmlns:a16="http://schemas.microsoft.com/office/drawing/2014/main" id="{D048030D-01C5-1549-B6AD-731D6AC43BCB}"/>
              </a:ext>
            </a:extLst>
          </p:cNvPr>
          <p:cNvSpPr/>
          <p:nvPr/>
        </p:nvSpPr>
        <p:spPr>
          <a:xfrm>
            <a:off x="7503527" y="3015943"/>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Cooling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Level-6</a:t>
            </a:r>
          </a:p>
        </p:txBody>
      </p:sp>
      <p:sp>
        <p:nvSpPr>
          <p:cNvPr id="51" name="Rectangle 50">
            <a:extLst>
              <a:ext uri="{FF2B5EF4-FFF2-40B4-BE49-F238E27FC236}">
                <a16:creationId xmlns:a16="http://schemas.microsoft.com/office/drawing/2014/main" id="{03043228-6708-8B4F-B0B4-7F76805B8898}"/>
              </a:ext>
            </a:extLst>
          </p:cNvPr>
          <p:cNvSpPr/>
          <p:nvPr/>
        </p:nvSpPr>
        <p:spPr>
          <a:xfrm>
            <a:off x="7531236" y="3631479"/>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Readout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Level-6</a:t>
            </a:r>
          </a:p>
        </p:txBody>
      </p:sp>
      <p:sp>
        <p:nvSpPr>
          <p:cNvPr id="52" name="Rectangle 51">
            <a:extLst>
              <a:ext uri="{FF2B5EF4-FFF2-40B4-BE49-F238E27FC236}">
                <a16:creationId xmlns:a16="http://schemas.microsoft.com/office/drawing/2014/main" id="{5C926491-A3C3-7B49-8528-D3523C79A415}"/>
              </a:ext>
            </a:extLst>
          </p:cNvPr>
          <p:cNvSpPr/>
          <p:nvPr/>
        </p:nvSpPr>
        <p:spPr>
          <a:xfrm>
            <a:off x="7018617" y="4235141"/>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Sensor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Level-6</a:t>
            </a:r>
          </a:p>
        </p:txBody>
      </p:sp>
      <p:sp>
        <p:nvSpPr>
          <p:cNvPr id="53" name="Rectangle 52">
            <a:extLst>
              <a:ext uri="{FF2B5EF4-FFF2-40B4-BE49-F238E27FC236}">
                <a16:creationId xmlns:a16="http://schemas.microsoft.com/office/drawing/2014/main" id="{D8BA0C6E-0C62-4B47-9FC7-EFDDA0A945EF}"/>
              </a:ext>
            </a:extLst>
          </p:cNvPr>
          <p:cNvSpPr/>
          <p:nvPr/>
        </p:nvSpPr>
        <p:spPr>
          <a:xfrm>
            <a:off x="8037916" y="4227225"/>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Sensor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Level-6</a:t>
            </a:r>
          </a:p>
        </p:txBody>
      </p:sp>
      <p:sp>
        <p:nvSpPr>
          <p:cNvPr id="54" name="Rectangle 53">
            <a:extLst>
              <a:ext uri="{FF2B5EF4-FFF2-40B4-BE49-F238E27FC236}">
                <a16:creationId xmlns:a16="http://schemas.microsoft.com/office/drawing/2014/main" id="{1E534096-1873-884E-9E54-1FDE2BF6EBC3}"/>
              </a:ext>
            </a:extLst>
          </p:cNvPr>
          <p:cNvSpPr/>
          <p:nvPr/>
        </p:nvSpPr>
        <p:spPr>
          <a:xfrm>
            <a:off x="8035937" y="4813075"/>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Level-6</a:t>
            </a:r>
          </a:p>
        </p:txBody>
      </p:sp>
      <p:sp>
        <p:nvSpPr>
          <p:cNvPr id="55" name="Rectangle 54">
            <a:extLst>
              <a:ext uri="{FF2B5EF4-FFF2-40B4-BE49-F238E27FC236}">
                <a16:creationId xmlns:a16="http://schemas.microsoft.com/office/drawing/2014/main" id="{772B5CCA-3A7F-FE44-8258-F4D9C9A51B19}"/>
              </a:ext>
            </a:extLst>
          </p:cNvPr>
          <p:cNvSpPr/>
          <p:nvPr/>
        </p:nvSpPr>
        <p:spPr>
          <a:xfrm>
            <a:off x="7012680" y="4817033"/>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Level-6</a:t>
            </a:r>
          </a:p>
        </p:txBody>
      </p:sp>
      <p:cxnSp>
        <p:nvCxnSpPr>
          <p:cNvPr id="56" name="Straight Arrow Connector 55">
            <a:extLst>
              <a:ext uri="{FF2B5EF4-FFF2-40B4-BE49-F238E27FC236}">
                <a16:creationId xmlns:a16="http://schemas.microsoft.com/office/drawing/2014/main" id="{C9DD5362-08F0-0449-BF79-B89663E0D698}"/>
              </a:ext>
            </a:extLst>
          </p:cNvPr>
          <p:cNvCxnSpPr>
            <a:cxnSpLocks/>
            <a:endCxn id="50" idx="0"/>
          </p:cNvCxnSpPr>
          <p:nvPr/>
        </p:nvCxnSpPr>
        <p:spPr>
          <a:xfrm>
            <a:off x="7510125" y="2839356"/>
            <a:ext cx="475564" cy="1765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4392E4-BB50-464C-8CFA-A49E8605F01C}"/>
              </a:ext>
            </a:extLst>
          </p:cNvPr>
          <p:cNvCxnSpPr>
            <a:cxnSpLocks/>
            <a:endCxn id="50" idx="0"/>
          </p:cNvCxnSpPr>
          <p:nvPr/>
        </p:nvCxnSpPr>
        <p:spPr>
          <a:xfrm flipH="1">
            <a:off x="7985689" y="2837377"/>
            <a:ext cx="442794" cy="1785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DA99168-2A1E-FA48-BDB4-7C3729D21766}"/>
              </a:ext>
            </a:extLst>
          </p:cNvPr>
          <p:cNvCxnSpPr>
            <a:cxnSpLocks/>
          </p:cNvCxnSpPr>
          <p:nvPr/>
        </p:nvCxnSpPr>
        <p:spPr>
          <a:xfrm>
            <a:off x="8574945" y="2841336"/>
            <a:ext cx="0" cy="13803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D05CF9D-1C9E-7F45-B080-66CF44CCD61D}"/>
              </a:ext>
            </a:extLst>
          </p:cNvPr>
          <p:cNvCxnSpPr>
            <a:cxnSpLocks/>
          </p:cNvCxnSpPr>
          <p:nvPr/>
        </p:nvCxnSpPr>
        <p:spPr>
          <a:xfrm>
            <a:off x="7450748" y="2851232"/>
            <a:ext cx="0" cy="13803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23346EC-2E62-244A-9DCB-E6E01631C5B2}"/>
              </a:ext>
            </a:extLst>
          </p:cNvPr>
          <p:cNvSpPr txBox="1"/>
          <p:nvPr/>
        </p:nvSpPr>
        <p:spPr>
          <a:xfrm>
            <a:off x="7463642" y="5272645"/>
            <a:ext cx="10905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more</a:t>
            </a:r>
          </a:p>
        </p:txBody>
      </p:sp>
      <p:sp>
        <p:nvSpPr>
          <p:cNvPr id="60" name="TextBox 59">
            <a:extLst>
              <a:ext uri="{FF2B5EF4-FFF2-40B4-BE49-F238E27FC236}">
                <a16:creationId xmlns:a16="http://schemas.microsoft.com/office/drawing/2014/main" id="{1C41CC6A-D353-FA47-987D-87B3B8B94B4A}"/>
              </a:ext>
            </a:extLst>
          </p:cNvPr>
          <p:cNvSpPr txBox="1"/>
          <p:nvPr/>
        </p:nvSpPr>
        <p:spPr>
          <a:xfrm>
            <a:off x="5413168" y="5502234"/>
            <a:ext cx="10905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more</a:t>
            </a:r>
          </a:p>
        </p:txBody>
      </p:sp>
      <p:sp>
        <p:nvSpPr>
          <p:cNvPr id="61" name="TextBox 60">
            <a:extLst>
              <a:ext uri="{FF2B5EF4-FFF2-40B4-BE49-F238E27FC236}">
                <a16:creationId xmlns:a16="http://schemas.microsoft.com/office/drawing/2014/main" id="{5D68A042-CB78-5640-9DF5-A0F929D2BF80}"/>
              </a:ext>
            </a:extLst>
          </p:cNvPr>
          <p:cNvSpPr txBox="1"/>
          <p:nvPr/>
        </p:nvSpPr>
        <p:spPr>
          <a:xfrm>
            <a:off x="2741222" y="3976255"/>
            <a:ext cx="10905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more</a:t>
            </a:r>
          </a:p>
        </p:txBody>
      </p:sp>
      <p:sp>
        <p:nvSpPr>
          <p:cNvPr id="62" name="Rectangle 61">
            <a:extLst>
              <a:ext uri="{FF2B5EF4-FFF2-40B4-BE49-F238E27FC236}">
                <a16:creationId xmlns:a16="http://schemas.microsoft.com/office/drawing/2014/main" id="{D5DE36ED-D539-8646-B73A-D0A696DEA70C}"/>
              </a:ext>
            </a:extLst>
          </p:cNvPr>
          <p:cNvSpPr/>
          <p:nvPr/>
        </p:nvSpPr>
        <p:spPr>
          <a:xfrm>
            <a:off x="2816732" y="5098081"/>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Aerogel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cxnSp>
        <p:nvCxnSpPr>
          <p:cNvPr id="63" name="Straight Arrow Connector 62">
            <a:extLst>
              <a:ext uri="{FF2B5EF4-FFF2-40B4-BE49-F238E27FC236}">
                <a16:creationId xmlns:a16="http://schemas.microsoft.com/office/drawing/2014/main" id="{27C27EE7-7A15-BF49-9536-92C080CFBA6D}"/>
              </a:ext>
            </a:extLst>
          </p:cNvPr>
          <p:cNvCxnSpPr>
            <a:cxnSpLocks/>
            <a:endCxn id="62" idx="0"/>
          </p:cNvCxnSpPr>
          <p:nvPr/>
        </p:nvCxnSpPr>
        <p:spPr>
          <a:xfrm flipH="1">
            <a:off x="3298894" y="2070709"/>
            <a:ext cx="2210728" cy="30273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64E064C-90D2-6140-AD72-B42E5C5DD4DA}"/>
              </a:ext>
            </a:extLst>
          </p:cNvPr>
          <p:cNvCxnSpPr>
            <a:cxnSpLocks/>
            <a:endCxn id="62" idx="0"/>
          </p:cNvCxnSpPr>
          <p:nvPr/>
        </p:nvCxnSpPr>
        <p:spPr>
          <a:xfrm>
            <a:off x="1511596" y="2080605"/>
            <a:ext cx="1787298" cy="30174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FB3364BC-3DDE-564D-955F-18FF5FEA442D}"/>
              </a:ext>
            </a:extLst>
          </p:cNvPr>
          <p:cNvSpPr/>
          <p:nvPr/>
        </p:nvSpPr>
        <p:spPr>
          <a:xfrm>
            <a:off x="600005" y="4003575"/>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Vessel / Boxes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70" name="Rectangle 69">
            <a:extLst>
              <a:ext uri="{FF2B5EF4-FFF2-40B4-BE49-F238E27FC236}">
                <a16:creationId xmlns:a16="http://schemas.microsoft.com/office/drawing/2014/main" id="{58E25932-8C1B-4747-8A39-EB6C896EA36D}"/>
              </a:ext>
            </a:extLst>
          </p:cNvPr>
          <p:cNvSpPr/>
          <p:nvPr/>
        </p:nvSpPr>
        <p:spPr>
          <a:xfrm>
            <a:off x="603964" y="4553794"/>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Mirror /F-Lens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71" name="Rectangle 70">
            <a:extLst>
              <a:ext uri="{FF2B5EF4-FFF2-40B4-BE49-F238E27FC236}">
                <a16:creationId xmlns:a16="http://schemas.microsoft.com/office/drawing/2014/main" id="{8662F61F-6DA0-144A-A90E-E1E20CA0D244}"/>
              </a:ext>
            </a:extLst>
          </p:cNvPr>
          <p:cNvSpPr/>
          <p:nvPr/>
        </p:nvSpPr>
        <p:spPr>
          <a:xfrm>
            <a:off x="607921" y="3471165"/>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Readout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72" name="Rectangle 71">
            <a:extLst>
              <a:ext uri="{FF2B5EF4-FFF2-40B4-BE49-F238E27FC236}">
                <a16:creationId xmlns:a16="http://schemas.microsoft.com/office/drawing/2014/main" id="{599997EC-2C9F-3044-9B9F-DABF697356B2}"/>
              </a:ext>
            </a:extLst>
          </p:cNvPr>
          <p:cNvSpPr/>
          <p:nvPr/>
        </p:nvSpPr>
        <p:spPr>
          <a:xfrm>
            <a:off x="603963" y="2926879"/>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Cooling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73" name="Rectangle 72">
            <a:extLst>
              <a:ext uri="{FF2B5EF4-FFF2-40B4-BE49-F238E27FC236}">
                <a16:creationId xmlns:a16="http://schemas.microsoft.com/office/drawing/2014/main" id="{79AE63E5-C277-4D4E-948C-0DAD53C7C1A7}"/>
              </a:ext>
            </a:extLst>
          </p:cNvPr>
          <p:cNvSpPr/>
          <p:nvPr/>
        </p:nvSpPr>
        <p:spPr>
          <a:xfrm>
            <a:off x="598025" y="5100062"/>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cxnSp>
        <p:nvCxnSpPr>
          <p:cNvPr id="74" name="Straight Arrow Connector 73">
            <a:extLst>
              <a:ext uri="{FF2B5EF4-FFF2-40B4-BE49-F238E27FC236}">
                <a16:creationId xmlns:a16="http://schemas.microsoft.com/office/drawing/2014/main" id="{ADFC99F1-2146-7F49-9329-632171F777D7}"/>
              </a:ext>
            </a:extLst>
          </p:cNvPr>
          <p:cNvCxnSpPr>
            <a:cxnSpLocks/>
          </p:cNvCxnSpPr>
          <p:nvPr/>
        </p:nvCxnSpPr>
        <p:spPr>
          <a:xfrm>
            <a:off x="1074188" y="2058832"/>
            <a:ext cx="6701" cy="2976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752EA8F-F50E-C842-9FA7-D4C90CFA74AD}"/>
              </a:ext>
            </a:extLst>
          </p:cNvPr>
          <p:cNvSpPr/>
          <p:nvPr/>
        </p:nvSpPr>
        <p:spPr>
          <a:xfrm>
            <a:off x="2751419" y="3471159"/>
            <a:ext cx="964323"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Readout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79" name="Rectangle 78">
            <a:extLst>
              <a:ext uri="{FF2B5EF4-FFF2-40B4-BE49-F238E27FC236}">
                <a16:creationId xmlns:a16="http://schemas.microsoft.com/office/drawing/2014/main" id="{86ABF352-AE6A-054E-B315-0205B4AEF0E3}"/>
              </a:ext>
            </a:extLst>
          </p:cNvPr>
          <p:cNvSpPr/>
          <p:nvPr/>
        </p:nvSpPr>
        <p:spPr>
          <a:xfrm>
            <a:off x="602151" y="2386125"/>
            <a:ext cx="957476" cy="4876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Photonsensors</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Level-5</a:t>
            </a:r>
          </a:p>
        </p:txBody>
      </p:sp>
      <p:sp>
        <p:nvSpPr>
          <p:cNvPr id="82" name="TextBox 81">
            <a:extLst>
              <a:ext uri="{FF2B5EF4-FFF2-40B4-BE49-F238E27FC236}">
                <a16:creationId xmlns:a16="http://schemas.microsoft.com/office/drawing/2014/main" id="{B2BDBD4F-FC28-274B-928D-4BA65EF21910}"/>
              </a:ext>
            </a:extLst>
          </p:cNvPr>
          <p:cNvSpPr txBox="1"/>
          <p:nvPr/>
        </p:nvSpPr>
        <p:spPr>
          <a:xfrm>
            <a:off x="506683" y="5541814"/>
            <a:ext cx="10905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more</a:t>
            </a:r>
          </a:p>
        </p:txBody>
      </p:sp>
      <p:cxnSp>
        <p:nvCxnSpPr>
          <p:cNvPr id="84" name="Straight Arrow Connector 83">
            <a:extLst>
              <a:ext uri="{FF2B5EF4-FFF2-40B4-BE49-F238E27FC236}">
                <a16:creationId xmlns:a16="http://schemas.microsoft.com/office/drawing/2014/main" id="{7663F282-F133-2845-A6CD-E5AD063262B7}"/>
              </a:ext>
            </a:extLst>
          </p:cNvPr>
          <p:cNvCxnSpPr>
            <a:cxnSpLocks/>
            <a:stCxn id="79" idx="3"/>
          </p:cNvCxnSpPr>
          <p:nvPr/>
        </p:nvCxnSpPr>
        <p:spPr>
          <a:xfrm>
            <a:off x="1559627" y="2629965"/>
            <a:ext cx="1153885"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C2DBC6B-1775-D84D-AB46-63C94AECD970}"/>
              </a:ext>
            </a:extLst>
          </p:cNvPr>
          <p:cNvSpPr txBox="1"/>
          <p:nvPr/>
        </p:nvSpPr>
        <p:spPr>
          <a:xfrm>
            <a:off x="1781642" y="2418896"/>
            <a:ext cx="801823" cy="6001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ea typeface="+mn-ea"/>
                <a:cs typeface="+mn-cs"/>
              </a:rPr>
              <a:t>can be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ea typeface="+mn-ea"/>
                <a:cs typeface="+mn-cs"/>
              </a:rPr>
              <a:t>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ea typeface="+mn-ea"/>
                <a:cs typeface="+mn-cs"/>
                <a:sym typeface="Wingdings" pitchFamily="2" charset="2"/>
              </a:rPr>
              <a:t> one WP</a:t>
            </a:r>
            <a:endParaRPr kumimoji="0" lang="en-US" sz="1100" b="0" i="0" u="none" strike="noStrike" kern="1200" cap="none" spc="0" normalizeH="0" baseline="0" noProof="0" dirty="0">
              <a:ln>
                <a:noFill/>
              </a:ln>
              <a:effectLst/>
              <a:uLnTx/>
              <a:uFillTx/>
              <a:ea typeface="+mn-ea"/>
              <a:cs typeface="+mn-cs"/>
            </a:endParaRPr>
          </a:p>
        </p:txBody>
      </p:sp>
      <p:cxnSp>
        <p:nvCxnSpPr>
          <p:cNvPr id="90" name="Straight Arrow Connector 89">
            <a:extLst>
              <a:ext uri="{FF2B5EF4-FFF2-40B4-BE49-F238E27FC236}">
                <a16:creationId xmlns:a16="http://schemas.microsoft.com/office/drawing/2014/main" id="{A1167A31-82ED-0A4B-AD12-0760A2716A92}"/>
              </a:ext>
            </a:extLst>
          </p:cNvPr>
          <p:cNvCxnSpPr>
            <a:cxnSpLocks/>
          </p:cNvCxnSpPr>
          <p:nvPr/>
        </p:nvCxnSpPr>
        <p:spPr>
          <a:xfrm>
            <a:off x="1593273" y="3684889"/>
            <a:ext cx="1153885"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843FB878-5DEC-0343-B473-1B553386E83D}"/>
              </a:ext>
            </a:extLst>
          </p:cNvPr>
          <p:cNvSpPr txBox="1"/>
          <p:nvPr/>
        </p:nvSpPr>
        <p:spPr>
          <a:xfrm>
            <a:off x="1612510" y="3471552"/>
            <a:ext cx="1207382" cy="6001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ea typeface="+mn-ea"/>
                <a:cs typeface="+mn-cs"/>
              </a:rPr>
              <a:t>if PS are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ea typeface="+mn-ea"/>
                <a:cs typeface="+mn-cs"/>
                <a:sym typeface="Wingdings" pitchFamily="2" charset="2"/>
              </a:rPr>
              <a:t> one WP</a:t>
            </a:r>
            <a:endParaRPr kumimoji="0" lang="en-US" sz="1100" b="0" i="0" u="none" strike="noStrike" kern="1200" cap="none" spc="0" normalizeH="0" baseline="0" noProof="0" dirty="0">
              <a:ln>
                <a:noFill/>
              </a:ln>
              <a:effectLst/>
              <a:uLnTx/>
              <a:uFillTx/>
              <a:ea typeface="+mn-ea"/>
              <a:cs typeface="+mn-cs"/>
            </a:endParaRPr>
          </a:p>
        </p:txBody>
      </p:sp>
      <p:sp>
        <p:nvSpPr>
          <p:cNvPr id="6" name="TextBox 5">
            <a:extLst>
              <a:ext uri="{FF2B5EF4-FFF2-40B4-BE49-F238E27FC236}">
                <a16:creationId xmlns:a16="http://schemas.microsoft.com/office/drawing/2014/main" id="{F180A8CA-3F9A-0E49-801B-ADBD612BD98E}"/>
              </a:ext>
            </a:extLst>
          </p:cNvPr>
          <p:cNvSpPr txBox="1"/>
          <p:nvPr/>
        </p:nvSpPr>
        <p:spPr>
          <a:xfrm>
            <a:off x="5273565" y="609600"/>
            <a:ext cx="1858779" cy="369332"/>
          </a:xfrm>
          <a:prstGeom prst="rect">
            <a:avLst/>
          </a:prstGeom>
          <a:noFill/>
        </p:spPr>
        <p:txBody>
          <a:bodyPr wrap="none" rtlCol="0">
            <a:spAutoFit/>
          </a:bodyPr>
          <a:lstStyle/>
          <a:p>
            <a:pPr algn="l"/>
            <a:r>
              <a:rPr lang="en-US" dirty="0"/>
              <a:t>CAM from Project</a:t>
            </a:r>
          </a:p>
        </p:txBody>
      </p:sp>
      <p:sp>
        <p:nvSpPr>
          <p:cNvPr id="66" name="TextBox 65">
            <a:extLst>
              <a:ext uri="{FF2B5EF4-FFF2-40B4-BE49-F238E27FC236}">
                <a16:creationId xmlns:a16="http://schemas.microsoft.com/office/drawing/2014/main" id="{CFB76D9F-0A3D-0648-A7A7-155ED07489B0}"/>
              </a:ext>
            </a:extLst>
          </p:cNvPr>
          <p:cNvSpPr txBox="1"/>
          <p:nvPr/>
        </p:nvSpPr>
        <p:spPr>
          <a:xfrm>
            <a:off x="3967907" y="1550276"/>
            <a:ext cx="1210588" cy="600164"/>
          </a:xfrm>
          <a:prstGeom prst="rect">
            <a:avLst/>
          </a:prstGeom>
          <a:noFill/>
        </p:spPr>
        <p:txBody>
          <a:bodyPr wrap="none" rtlCol="0">
            <a:spAutoFit/>
          </a:bodyPr>
          <a:lstStyle/>
          <a:p>
            <a:pPr algn="ctr"/>
            <a:r>
              <a:rPr lang="en-US" sz="1100" dirty="0"/>
              <a:t>CAM from Project</a:t>
            </a:r>
          </a:p>
          <a:p>
            <a:pPr algn="ctr"/>
            <a:r>
              <a:rPr lang="en-US" sz="1100" dirty="0"/>
              <a:t>+</a:t>
            </a:r>
          </a:p>
          <a:p>
            <a:pPr algn="ctr"/>
            <a:r>
              <a:rPr lang="en-US" sz="1100" dirty="0"/>
              <a:t>DSTC from           </a:t>
            </a:r>
          </a:p>
        </p:txBody>
      </p:sp>
      <p:pic>
        <p:nvPicPr>
          <p:cNvPr id="67" name="Picture 66" descr="A picture containing icon&#10;&#10;Description automatically generated">
            <a:extLst>
              <a:ext uri="{FF2B5EF4-FFF2-40B4-BE49-F238E27FC236}">
                <a16:creationId xmlns:a16="http://schemas.microsoft.com/office/drawing/2014/main" id="{8E560216-7F84-4B46-AFBC-2939B208D6F6}"/>
              </a:ext>
            </a:extLst>
          </p:cNvPr>
          <p:cNvPicPr>
            <a:picLocks noChangeAspect="1"/>
          </p:cNvPicPr>
          <p:nvPr/>
        </p:nvPicPr>
        <p:blipFill>
          <a:blip r:embed="rId3"/>
          <a:stretch>
            <a:fillRect/>
          </a:stretch>
        </p:blipFill>
        <p:spPr>
          <a:xfrm>
            <a:off x="4741352" y="1825700"/>
            <a:ext cx="443622" cy="319161"/>
          </a:xfrm>
          <a:prstGeom prst="rect">
            <a:avLst/>
          </a:prstGeom>
        </p:spPr>
      </p:pic>
      <p:sp>
        <p:nvSpPr>
          <p:cNvPr id="68" name="TextBox 67">
            <a:extLst>
              <a:ext uri="{FF2B5EF4-FFF2-40B4-BE49-F238E27FC236}">
                <a16:creationId xmlns:a16="http://schemas.microsoft.com/office/drawing/2014/main" id="{4747A470-4D73-1942-90A4-D79C8F5AA0A9}"/>
              </a:ext>
            </a:extLst>
          </p:cNvPr>
          <p:cNvSpPr txBox="1"/>
          <p:nvPr/>
        </p:nvSpPr>
        <p:spPr>
          <a:xfrm>
            <a:off x="3857422" y="2396359"/>
            <a:ext cx="1271503" cy="430887"/>
          </a:xfrm>
          <a:prstGeom prst="rect">
            <a:avLst/>
          </a:prstGeom>
          <a:noFill/>
        </p:spPr>
        <p:txBody>
          <a:bodyPr wrap="none" rtlCol="0">
            <a:spAutoFit/>
          </a:bodyPr>
          <a:lstStyle/>
          <a:p>
            <a:pPr algn="ctr"/>
            <a:r>
              <a:rPr lang="en-US" sz="1100" dirty="0"/>
              <a:t>Work Package lead</a:t>
            </a:r>
          </a:p>
          <a:p>
            <a:pPr algn="ctr"/>
            <a:r>
              <a:rPr lang="en-US" sz="1100" dirty="0"/>
              <a:t>from             </a:t>
            </a:r>
          </a:p>
        </p:txBody>
      </p:sp>
      <p:pic>
        <p:nvPicPr>
          <p:cNvPr id="75" name="Picture 74" descr="A picture containing icon&#10;&#10;Description automatically generated">
            <a:extLst>
              <a:ext uri="{FF2B5EF4-FFF2-40B4-BE49-F238E27FC236}">
                <a16:creationId xmlns:a16="http://schemas.microsoft.com/office/drawing/2014/main" id="{92A13E15-D190-5B4D-94F7-3D94CE60AAAA}"/>
              </a:ext>
            </a:extLst>
          </p:cNvPr>
          <p:cNvPicPr>
            <a:picLocks noChangeAspect="1"/>
          </p:cNvPicPr>
          <p:nvPr/>
        </p:nvPicPr>
        <p:blipFill>
          <a:blip r:embed="rId3"/>
          <a:stretch>
            <a:fillRect/>
          </a:stretch>
        </p:blipFill>
        <p:spPr>
          <a:xfrm>
            <a:off x="4478380" y="2524401"/>
            <a:ext cx="443622" cy="319161"/>
          </a:xfrm>
          <a:prstGeom prst="rect">
            <a:avLst/>
          </a:prstGeom>
        </p:spPr>
      </p:pic>
      <p:sp>
        <p:nvSpPr>
          <p:cNvPr id="76" name="TextBox 75">
            <a:extLst>
              <a:ext uri="{FF2B5EF4-FFF2-40B4-BE49-F238E27FC236}">
                <a16:creationId xmlns:a16="http://schemas.microsoft.com/office/drawing/2014/main" id="{7F792759-6EA5-6A43-9987-4D94BACB3AE7}"/>
              </a:ext>
            </a:extLst>
          </p:cNvPr>
          <p:cNvSpPr txBox="1"/>
          <p:nvPr/>
        </p:nvSpPr>
        <p:spPr>
          <a:xfrm>
            <a:off x="3936248" y="3021725"/>
            <a:ext cx="1271503" cy="430887"/>
          </a:xfrm>
          <a:prstGeom prst="rect">
            <a:avLst/>
          </a:prstGeom>
          <a:noFill/>
        </p:spPr>
        <p:txBody>
          <a:bodyPr wrap="none" rtlCol="0">
            <a:spAutoFit/>
          </a:bodyPr>
          <a:lstStyle/>
          <a:p>
            <a:pPr algn="ctr"/>
            <a:r>
              <a:rPr lang="en-US" sz="1100" dirty="0"/>
              <a:t>Work Package lead</a:t>
            </a:r>
          </a:p>
          <a:p>
            <a:pPr algn="ctr"/>
            <a:r>
              <a:rPr lang="en-US" sz="1100" dirty="0"/>
              <a:t>from             </a:t>
            </a:r>
          </a:p>
        </p:txBody>
      </p:sp>
      <p:pic>
        <p:nvPicPr>
          <p:cNvPr id="78" name="Picture 77" descr="A picture containing icon&#10;&#10;Description automatically generated">
            <a:extLst>
              <a:ext uri="{FF2B5EF4-FFF2-40B4-BE49-F238E27FC236}">
                <a16:creationId xmlns:a16="http://schemas.microsoft.com/office/drawing/2014/main" id="{74F55101-1903-714D-AE8C-E881AEF32DEE}"/>
              </a:ext>
            </a:extLst>
          </p:cNvPr>
          <p:cNvPicPr>
            <a:picLocks noChangeAspect="1"/>
          </p:cNvPicPr>
          <p:nvPr/>
        </p:nvPicPr>
        <p:blipFill>
          <a:blip r:embed="rId3"/>
          <a:stretch>
            <a:fillRect/>
          </a:stretch>
        </p:blipFill>
        <p:spPr>
          <a:xfrm>
            <a:off x="4546932" y="3139493"/>
            <a:ext cx="443622" cy="319161"/>
          </a:xfrm>
          <a:prstGeom prst="rect">
            <a:avLst/>
          </a:prstGeom>
        </p:spPr>
      </p:pic>
      <p:sp>
        <p:nvSpPr>
          <p:cNvPr id="80" name="TextBox 79">
            <a:extLst>
              <a:ext uri="{FF2B5EF4-FFF2-40B4-BE49-F238E27FC236}">
                <a16:creationId xmlns:a16="http://schemas.microsoft.com/office/drawing/2014/main" id="{9E0876E3-B462-2A43-81FA-0B5769956FBC}"/>
              </a:ext>
            </a:extLst>
          </p:cNvPr>
          <p:cNvSpPr txBox="1"/>
          <p:nvPr/>
        </p:nvSpPr>
        <p:spPr>
          <a:xfrm>
            <a:off x="3936248" y="3552498"/>
            <a:ext cx="1271503" cy="430887"/>
          </a:xfrm>
          <a:prstGeom prst="rect">
            <a:avLst/>
          </a:prstGeom>
          <a:noFill/>
        </p:spPr>
        <p:txBody>
          <a:bodyPr wrap="none" rtlCol="0">
            <a:spAutoFit/>
          </a:bodyPr>
          <a:lstStyle/>
          <a:p>
            <a:pPr algn="ctr"/>
            <a:r>
              <a:rPr lang="en-US" sz="1100" dirty="0"/>
              <a:t>Work Package lead</a:t>
            </a:r>
          </a:p>
          <a:p>
            <a:pPr algn="ctr"/>
            <a:r>
              <a:rPr lang="en-US" sz="1100" dirty="0"/>
              <a:t>from             </a:t>
            </a:r>
          </a:p>
        </p:txBody>
      </p:sp>
      <p:pic>
        <p:nvPicPr>
          <p:cNvPr id="81" name="Picture 80" descr="A picture containing icon&#10;&#10;Description automatically generated">
            <a:extLst>
              <a:ext uri="{FF2B5EF4-FFF2-40B4-BE49-F238E27FC236}">
                <a16:creationId xmlns:a16="http://schemas.microsoft.com/office/drawing/2014/main" id="{1CEA7066-DDC9-E741-AB1E-FDBB548DDA59}"/>
              </a:ext>
            </a:extLst>
          </p:cNvPr>
          <p:cNvPicPr>
            <a:picLocks noChangeAspect="1"/>
          </p:cNvPicPr>
          <p:nvPr/>
        </p:nvPicPr>
        <p:blipFill>
          <a:blip r:embed="rId3"/>
          <a:stretch>
            <a:fillRect/>
          </a:stretch>
        </p:blipFill>
        <p:spPr>
          <a:xfrm>
            <a:off x="4562934" y="3667875"/>
            <a:ext cx="443622" cy="319161"/>
          </a:xfrm>
          <a:prstGeom prst="rect">
            <a:avLst/>
          </a:prstGeom>
        </p:spPr>
      </p:pic>
    </p:spTree>
    <p:extLst>
      <p:ext uri="{BB962C8B-B14F-4D97-AF65-F5344CB8AC3E}">
        <p14:creationId xmlns:p14="http://schemas.microsoft.com/office/powerpoint/2010/main" val="189444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A4A492-A88D-C96C-1A9B-3FD26A0B7ED5}"/>
              </a:ext>
            </a:extLst>
          </p:cNvPr>
          <p:cNvSpPr>
            <a:spLocks noGrp="1"/>
          </p:cNvSpPr>
          <p:nvPr>
            <p:ph idx="1"/>
          </p:nvPr>
        </p:nvSpPr>
        <p:spPr>
          <a:xfrm>
            <a:off x="0" y="586914"/>
            <a:ext cx="9144000" cy="3834414"/>
          </a:xfrm>
        </p:spPr>
        <p:txBody>
          <a:bodyPr/>
          <a:lstStyle/>
          <a:p>
            <a:pPr marL="0" indent="0">
              <a:lnSpc>
                <a:spcPct val="100000"/>
              </a:lnSpc>
              <a:spcBef>
                <a:spcPts val="0"/>
              </a:spcBef>
              <a:buNone/>
            </a:pPr>
            <a:r>
              <a:rPr lang="en-US" sz="1600" dirty="0"/>
              <a:t>Selection already accounts for design changes and  recent technology choices</a:t>
            </a:r>
          </a:p>
          <a:p>
            <a:pPr marL="0" indent="0">
              <a:lnSpc>
                <a:spcPct val="100000"/>
              </a:lnSpc>
              <a:spcBef>
                <a:spcPts val="0"/>
              </a:spcBef>
              <a:buNone/>
            </a:pPr>
            <a:r>
              <a:rPr lang="en-US" sz="1600" dirty="0">
                <a:sym typeface="Wingdings" pitchFamily="2" charset="2"/>
              </a:rPr>
              <a:t> R</a:t>
            </a:r>
            <a:r>
              <a:rPr lang="en-US" sz="1600" dirty="0"/>
              <a:t>emoved </a:t>
            </a:r>
            <a:r>
              <a:rPr lang="en-US" sz="1600" dirty="0" err="1"/>
              <a:t>fHCal</a:t>
            </a:r>
            <a:r>
              <a:rPr lang="en-US" sz="1600" dirty="0"/>
              <a:t> scintillators and WSF that was a critical need for an earlier design variation</a:t>
            </a:r>
          </a:p>
          <a:p>
            <a:pPr marL="0" indent="0">
              <a:lnSpc>
                <a:spcPct val="100000"/>
              </a:lnSpc>
              <a:spcBef>
                <a:spcPts val="0"/>
              </a:spcBef>
              <a:buNone/>
            </a:pPr>
            <a:r>
              <a:rPr lang="en-US" sz="1600" dirty="0">
                <a:sym typeface="Wingdings" pitchFamily="2" charset="2"/>
              </a:rPr>
              <a:t> Added</a:t>
            </a:r>
            <a:r>
              <a:rPr lang="en-US" sz="1600" dirty="0"/>
              <a:t> scintillating fibers as we need now two large orders.</a:t>
            </a:r>
          </a:p>
          <a:p>
            <a:pPr>
              <a:buFont typeface="Wingdings" pitchFamily="2" charset="2"/>
              <a:buChar char="q"/>
            </a:pPr>
            <a:r>
              <a:rPr lang="en-US" dirty="0"/>
              <a:t>WBS 6.10.07 1.7 T Solenoid</a:t>
            </a:r>
          </a:p>
          <a:p>
            <a:pPr lvl="1">
              <a:lnSpc>
                <a:spcPct val="100000"/>
              </a:lnSpc>
              <a:spcBef>
                <a:spcPts val="0"/>
              </a:spcBef>
              <a:buFont typeface="Wingdings" pitchFamily="2" charset="2"/>
              <a:buChar char="Ø"/>
            </a:pPr>
            <a:r>
              <a:rPr lang="en-US" dirty="0"/>
              <a:t>Magnet is long-lead as the detector assembly and installation requires the availability of the fully-tested magnet</a:t>
            </a:r>
          </a:p>
          <a:p>
            <a:pPr lvl="1">
              <a:lnSpc>
                <a:spcPct val="100000"/>
              </a:lnSpc>
              <a:spcBef>
                <a:spcPts val="0"/>
              </a:spcBef>
              <a:buFont typeface="Wingdings" pitchFamily="2" charset="2"/>
              <a:buChar char="Ø"/>
            </a:pPr>
            <a:r>
              <a:rPr lang="en-US" dirty="0"/>
              <a:t>limited world-wide vendors and long production time (estimated from recent 12 GeV magnets)</a:t>
            </a:r>
            <a:endParaRPr lang="en-US" sz="1800" dirty="0"/>
          </a:p>
          <a:p>
            <a:pPr>
              <a:lnSpc>
                <a:spcPct val="100000"/>
              </a:lnSpc>
              <a:spcBef>
                <a:spcPts val="0"/>
              </a:spcBef>
            </a:pPr>
            <a:r>
              <a:rPr lang="en-US" sz="1800" dirty="0"/>
              <a:t> Electromagnetic and Hadronic Calorimeters and </a:t>
            </a:r>
            <a:r>
              <a:rPr lang="en-US" sz="1800" dirty="0" err="1"/>
              <a:t>SiPMs</a:t>
            </a:r>
            <a:endParaRPr lang="en-US" sz="1800" dirty="0"/>
          </a:p>
          <a:p>
            <a:pPr lvl="1">
              <a:lnSpc>
                <a:spcPct val="100000"/>
              </a:lnSpc>
              <a:spcBef>
                <a:spcPts val="0"/>
              </a:spcBef>
              <a:buFont typeface="Wingdings" pitchFamily="2" charset="2"/>
              <a:buChar char="§"/>
            </a:pPr>
            <a:r>
              <a:rPr lang="en-US" dirty="0"/>
              <a:t>WBS 6.10.04, 05, 06 </a:t>
            </a:r>
            <a:r>
              <a:rPr lang="en-US" dirty="0" err="1"/>
              <a:t>SiPMs</a:t>
            </a:r>
            <a:r>
              <a:rPr lang="en-US" dirty="0"/>
              <a:t> for calorimeters and </a:t>
            </a:r>
            <a:r>
              <a:rPr lang="en-US" dirty="0" err="1"/>
              <a:t>dRICH</a:t>
            </a:r>
            <a:endParaRPr lang="en-US" dirty="0"/>
          </a:p>
          <a:p>
            <a:pPr marL="457200" lvl="1" indent="0">
              <a:lnSpc>
                <a:spcPct val="100000"/>
              </a:lnSpc>
              <a:spcBef>
                <a:spcPts val="0"/>
              </a:spcBef>
              <a:buNone/>
            </a:pPr>
            <a:r>
              <a:rPr lang="en-US" dirty="0"/>
              <a:t>    Need 735000 </a:t>
            </a:r>
            <a:r>
              <a:rPr lang="en-US" dirty="0" err="1"/>
              <a:t>SiPMs</a:t>
            </a:r>
            <a:r>
              <a:rPr lang="en-US" dirty="0"/>
              <a:t> not all the same type</a:t>
            </a:r>
          </a:p>
          <a:p>
            <a:pPr marL="457200" lvl="1" indent="0">
              <a:lnSpc>
                <a:spcPct val="100000"/>
              </a:lnSpc>
              <a:spcBef>
                <a:spcPts val="0"/>
              </a:spcBef>
              <a:buNone/>
            </a:pPr>
            <a:r>
              <a:rPr lang="en-US" dirty="0"/>
              <a:t>    </a:t>
            </a:r>
            <a:r>
              <a:rPr lang="en-US" dirty="0">
                <a:solidFill>
                  <a:srgbClr val="0000FF"/>
                </a:solidFill>
                <a:sym typeface="Wingdings" pitchFamily="2" charset="2"/>
              </a:rPr>
              <a:t></a:t>
            </a:r>
            <a:r>
              <a:rPr lang="en-US" dirty="0">
                <a:sym typeface="Wingdings" pitchFamily="2" charset="2"/>
              </a:rPr>
              <a:t> DSL &amp; DSTL of subdetectors with </a:t>
            </a:r>
            <a:r>
              <a:rPr lang="en-US" dirty="0" err="1">
                <a:sym typeface="Wingdings" pitchFamily="2" charset="2"/>
              </a:rPr>
              <a:t>SiPMs</a:t>
            </a:r>
            <a:r>
              <a:rPr lang="en-US" dirty="0">
                <a:sym typeface="Wingdings" pitchFamily="2" charset="2"/>
              </a:rPr>
              <a:t> expect an invitation for a meeting to discuss </a:t>
            </a:r>
          </a:p>
          <a:p>
            <a:pPr marL="457200" lvl="1" indent="0">
              <a:lnSpc>
                <a:spcPct val="100000"/>
              </a:lnSpc>
              <a:spcBef>
                <a:spcPts val="0"/>
              </a:spcBef>
              <a:buNone/>
            </a:pPr>
            <a:r>
              <a:rPr lang="en-US" dirty="0">
                <a:sym typeface="Wingdings" pitchFamily="2" charset="2"/>
              </a:rPr>
              <a:t>         specifications</a:t>
            </a:r>
            <a:endParaRPr lang="en-US" dirty="0"/>
          </a:p>
          <a:p>
            <a:pPr lvl="1">
              <a:lnSpc>
                <a:spcPct val="100000"/>
              </a:lnSpc>
              <a:spcBef>
                <a:spcPts val="0"/>
              </a:spcBef>
              <a:buFont typeface="Wingdings" pitchFamily="2" charset="2"/>
              <a:buChar char="§"/>
            </a:pPr>
            <a:r>
              <a:rPr lang="en-US" dirty="0"/>
              <a:t>WBS 6.10.05 PbWO4 – crystals</a:t>
            </a:r>
          </a:p>
          <a:p>
            <a:pPr lvl="1">
              <a:lnSpc>
                <a:spcPct val="100000"/>
              </a:lnSpc>
              <a:spcBef>
                <a:spcPts val="0"/>
              </a:spcBef>
              <a:buFont typeface="Wingdings" pitchFamily="2" charset="2"/>
              <a:buChar char="§"/>
            </a:pPr>
            <a:r>
              <a:rPr lang="en-US" dirty="0"/>
              <a:t>WBS 6.10.05 </a:t>
            </a:r>
            <a:r>
              <a:rPr lang="en-US" dirty="0" err="1"/>
              <a:t>fECAL</a:t>
            </a:r>
            <a:r>
              <a:rPr lang="en-US" dirty="0"/>
              <a:t> and Barrel </a:t>
            </a:r>
            <a:r>
              <a:rPr lang="en-US" dirty="0" err="1"/>
              <a:t>ECal</a:t>
            </a:r>
            <a:r>
              <a:rPr lang="en-US" dirty="0"/>
              <a:t> </a:t>
            </a:r>
            <a:r>
              <a:rPr lang="en-US" dirty="0" err="1"/>
              <a:t>SciFi</a:t>
            </a:r>
            <a:r>
              <a:rPr lang="en-US" dirty="0"/>
              <a:t> need in total ~8000 km </a:t>
            </a:r>
          </a:p>
          <a:p>
            <a:pPr lvl="1">
              <a:lnSpc>
                <a:spcPct val="100000"/>
              </a:lnSpc>
              <a:spcBef>
                <a:spcPts val="0"/>
              </a:spcBef>
              <a:buFont typeface="Wingdings" pitchFamily="2" charset="2"/>
              <a:buChar char="§"/>
            </a:pPr>
            <a:r>
              <a:rPr lang="en-US" dirty="0"/>
              <a:t>WBS 6.10.06 forward </a:t>
            </a:r>
            <a:r>
              <a:rPr lang="en-US" dirty="0" err="1"/>
              <a:t>HCal</a:t>
            </a:r>
            <a:r>
              <a:rPr lang="en-US" dirty="0"/>
              <a:t>: Steel and Tungsten plates</a:t>
            </a:r>
          </a:p>
          <a:p>
            <a:pPr marL="457200" lvl="1" indent="0">
              <a:lnSpc>
                <a:spcPct val="100000"/>
              </a:lnSpc>
              <a:spcBef>
                <a:spcPts val="0"/>
              </a:spcBef>
              <a:buNone/>
            </a:pPr>
            <a:endParaRPr lang="en-US" sz="800" dirty="0"/>
          </a:p>
          <a:p>
            <a:pPr marL="0" indent="0">
              <a:lnSpc>
                <a:spcPct val="100000"/>
              </a:lnSpc>
              <a:spcBef>
                <a:spcPts val="0"/>
              </a:spcBef>
              <a:buNone/>
            </a:pPr>
            <a:r>
              <a:rPr lang="en-US" dirty="0"/>
              <a:t>All these long-lead items are driven by </a:t>
            </a:r>
          </a:p>
          <a:p>
            <a:pPr lvl="1">
              <a:lnSpc>
                <a:spcPct val="100000"/>
              </a:lnSpc>
              <a:spcBef>
                <a:spcPts val="0"/>
              </a:spcBef>
              <a:buFont typeface="Wingdings" pitchFamily="2" charset="2"/>
              <a:buChar char="Ø"/>
            </a:pPr>
            <a:r>
              <a:rPr lang="en-US" dirty="0"/>
              <a:t>limited world-wide vendors </a:t>
            </a:r>
            <a:r>
              <a:rPr lang="en-US" dirty="0">
                <a:solidFill>
                  <a:srgbClr val="0000FF"/>
                </a:solidFill>
                <a:sym typeface="Wingdings" pitchFamily="2" charset="2"/>
              </a:rPr>
              <a:t></a:t>
            </a:r>
            <a:r>
              <a:rPr lang="en-US" dirty="0">
                <a:sym typeface="Wingdings" pitchFamily="2" charset="2"/>
              </a:rPr>
              <a:t> competition by other projects around the world</a:t>
            </a:r>
            <a:r>
              <a:rPr lang="en-US" dirty="0"/>
              <a:t> </a:t>
            </a:r>
          </a:p>
          <a:p>
            <a:pPr lvl="1">
              <a:lnSpc>
                <a:spcPct val="100000"/>
              </a:lnSpc>
              <a:spcBef>
                <a:spcPts val="0"/>
              </a:spcBef>
              <a:buFont typeface="Wingdings" pitchFamily="2" charset="2"/>
              <a:buChar char="Ø"/>
            </a:pPr>
            <a:r>
              <a:rPr lang="en-US" dirty="0"/>
              <a:t>production times and capability and/or labor-intensive manufacturing tasks</a:t>
            </a:r>
          </a:p>
          <a:p>
            <a:pPr lvl="1">
              <a:lnSpc>
                <a:spcPct val="100000"/>
              </a:lnSpc>
              <a:spcBef>
                <a:spcPts val="0"/>
              </a:spcBef>
              <a:buFont typeface="Wingdings" pitchFamily="2" charset="2"/>
              <a:buChar char="Ø"/>
            </a:pPr>
            <a:r>
              <a:rPr lang="en-US" dirty="0" err="1"/>
              <a:t>SiPMs</a:t>
            </a:r>
            <a:r>
              <a:rPr lang="en-US" dirty="0"/>
              <a:t> staggered procurement </a:t>
            </a:r>
          </a:p>
          <a:p>
            <a:pPr marL="457200" lvl="1" indent="0">
              <a:lnSpc>
                <a:spcPct val="100000"/>
              </a:lnSpc>
              <a:spcBef>
                <a:spcPts val="0"/>
              </a:spcBef>
              <a:buNone/>
            </a:pPr>
            <a:endParaRPr lang="en-US" sz="800" dirty="0"/>
          </a:p>
          <a:p>
            <a:pPr marL="0" indent="0">
              <a:lnSpc>
                <a:spcPct val="100000"/>
              </a:lnSpc>
              <a:spcBef>
                <a:spcPts val="0"/>
              </a:spcBef>
              <a:buNone/>
            </a:pPr>
            <a:r>
              <a:rPr lang="en-US" dirty="0">
                <a:solidFill>
                  <a:srgbClr val="0000FF"/>
                </a:solidFill>
                <a:sym typeface="Wingdings" pitchFamily="2" charset="2"/>
              </a:rPr>
              <a:t>Final Design Reviews for LLPs to justify specifications for procurement on the July – August time frame  </a:t>
            </a:r>
            <a:r>
              <a:rPr lang="en-US" dirty="0">
                <a:sym typeface="Wingdings" pitchFamily="2" charset="2"/>
              </a:rPr>
              <a:t>Requirement for CD-3A</a:t>
            </a:r>
          </a:p>
          <a:p>
            <a:pPr marL="0" indent="0">
              <a:lnSpc>
                <a:spcPct val="100000"/>
              </a:lnSpc>
              <a:spcBef>
                <a:spcPts val="0"/>
              </a:spcBef>
              <a:buNone/>
            </a:pPr>
            <a:endParaRPr lang="en-US" dirty="0"/>
          </a:p>
          <a:p>
            <a:pPr marL="457200" lvl="1" indent="0">
              <a:lnSpc>
                <a:spcPct val="100000"/>
              </a:lnSpc>
              <a:spcBef>
                <a:spcPts val="0"/>
              </a:spcBef>
              <a:buNone/>
            </a:pPr>
            <a:endParaRPr lang="en-US" dirty="0"/>
          </a:p>
          <a:p>
            <a:pPr marL="457200" lvl="1" indent="0">
              <a:lnSpc>
                <a:spcPct val="100000"/>
              </a:lnSpc>
              <a:spcBef>
                <a:spcPts val="0"/>
              </a:spcBef>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06A3196F-4BEE-524A-B328-9591F1FEF33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Arial Narrow" panose="020B0604020202020204" pitchFamily="34" charset="0"/>
                <a:cs typeface="Arial Narrow" panose="020B0604020202020204" pitchFamily="34" charset="0"/>
              </a:rPr>
              <a:t>Electron-Ion Collider</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Arial"/>
            </a:endParaRPr>
          </a:p>
        </p:txBody>
      </p:sp>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p:txBody>
          <a:bodyPr/>
          <a:lstStyle/>
          <a:p>
            <a:pPr algn="l"/>
            <a:r>
              <a:rPr lang="en-US" dirty="0"/>
              <a:t>Long Lead Procurements Overview </a:t>
            </a:r>
          </a:p>
        </p:txBody>
      </p:sp>
    </p:spTree>
    <p:extLst>
      <p:ext uri="{BB962C8B-B14F-4D97-AF65-F5344CB8AC3E}">
        <p14:creationId xmlns:p14="http://schemas.microsoft.com/office/powerpoint/2010/main" val="172279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F5C-5933-7443-992E-B8651F290285}"/>
              </a:ext>
            </a:extLst>
          </p:cNvPr>
          <p:cNvSpPr>
            <a:spLocks noGrp="1"/>
          </p:cNvSpPr>
          <p:nvPr>
            <p:ph type="title"/>
          </p:nvPr>
        </p:nvSpPr>
        <p:spPr>
          <a:xfrm>
            <a:off x="0" y="0"/>
            <a:ext cx="9144000" cy="651353"/>
          </a:xfrm>
        </p:spPr>
        <p:txBody>
          <a:bodyPr>
            <a:normAutofit fontScale="90000"/>
          </a:bodyPr>
          <a:lstStyle/>
          <a:p>
            <a:r>
              <a:rPr lang="en-US" dirty="0"/>
              <a:t>Reminder of R&amp;D versus PED</a:t>
            </a:r>
          </a:p>
        </p:txBody>
      </p:sp>
      <p:sp>
        <p:nvSpPr>
          <p:cNvPr id="3" name="Slide Number Placeholder 2">
            <a:extLst>
              <a:ext uri="{FF2B5EF4-FFF2-40B4-BE49-F238E27FC236}">
                <a16:creationId xmlns:a16="http://schemas.microsoft.com/office/drawing/2014/main" id="{4D5B0B6E-4A45-154C-BD0E-B3385F6B2F23}"/>
              </a:ext>
            </a:extLst>
          </p:cNvPr>
          <p:cNvSpPr>
            <a:spLocks noGrp="1"/>
          </p:cNvSpPr>
          <p:nvPr>
            <p:ph type="sldNum" sz="quarter" idx="12"/>
          </p:nvPr>
        </p:nvSpPr>
        <p:spPr/>
        <p:txBody>
          <a:bodyPr/>
          <a:lstStyle/>
          <a:p>
            <a:fld id="{893C5830-40F3-F04E-B2E3-10E6672BA8FF}" type="slidenum">
              <a:rPr lang="en-US" smtClean="0"/>
              <a:t>3</a:t>
            </a:fld>
            <a:endParaRPr lang="en-US" dirty="0"/>
          </a:p>
        </p:txBody>
      </p:sp>
      <p:sp>
        <p:nvSpPr>
          <p:cNvPr id="4" name="TextBox 3">
            <a:extLst>
              <a:ext uri="{FF2B5EF4-FFF2-40B4-BE49-F238E27FC236}">
                <a16:creationId xmlns:a16="http://schemas.microsoft.com/office/drawing/2014/main" id="{0BF02E4E-726B-5B46-ABCE-23B747318D5A}"/>
              </a:ext>
            </a:extLst>
          </p:cNvPr>
          <p:cNvSpPr txBox="1"/>
          <p:nvPr/>
        </p:nvSpPr>
        <p:spPr>
          <a:xfrm>
            <a:off x="53237" y="651353"/>
            <a:ext cx="9037526" cy="5632311"/>
          </a:xfrm>
          <a:prstGeom prst="rect">
            <a:avLst/>
          </a:prstGeom>
          <a:noFill/>
        </p:spPr>
        <p:txBody>
          <a:bodyPr wrap="square" rtlCol="0">
            <a:spAutoFit/>
          </a:bodyPr>
          <a:lstStyle/>
          <a:p>
            <a:pPr>
              <a:buClr>
                <a:srgbClr val="0000FF"/>
              </a:buClr>
            </a:pPr>
            <a:r>
              <a:rPr lang="en-US" dirty="0"/>
              <a:t>Detector R&amp;D:</a:t>
            </a:r>
          </a:p>
          <a:p>
            <a:pPr marL="285750" indent="-285750">
              <a:buClr>
                <a:srgbClr val="0000FF"/>
              </a:buClr>
              <a:buFont typeface="Arial" panose="020B0604020202020204" pitchFamily="34" charset="0"/>
              <a:buChar char="•"/>
            </a:pPr>
            <a:r>
              <a:rPr lang="en-US" dirty="0"/>
              <a:t>For the project detector R&amp;D we follow the posted and public </a:t>
            </a:r>
            <a:r>
              <a:rPr lang="en-US" b="1" dirty="0"/>
              <a:t>EIC detector R&amp;D plan</a:t>
            </a:r>
            <a:r>
              <a:rPr lang="en-US" dirty="0"/>
              <a:t>.</a:t>
            </a:r>
          </a:p>
          <a:p>
            <a:pPr marL="285750" indent="-285750">
              <a:buClr>
                <a:srgbClr val="0000FF"/>
              </a:buClr>
              <a:buFont typeface="Arial" panose="020B0604020202020204" pitchFamily="34" charset="0"/>
              <a:buChar char="•"/>
            </a:pPr>
            <a:r>
              <a:rPr lang="en-US" dirty="0"/>
              <a:t>Project detector R&amp;D can only address formal project risks (</a:t>
            </a:r>
            <a:r>
              <a:rPr lang="en-US" i="1" dirty="0"/>
              <a:t>i.e</a:t>
            </a:r>
            <a:r>
              <a:rPr lang="en-US" dirty="0"/>
              <a:t>., no science optimizations or work that moves into design).</a:t>
            </a:r>
          </a:p>
          <a:p>
            <a:pPr marL="285750" indent="-285750">
              <a:buClr>
                <a:srgbClr val="0000FF"/>
              </a:buClr>
              <a:buFont typeface="Arial" panose="020B0604020202020204" pitchFamily="34" charset="0"/>
              <a:buChar char="•"/>
            </a:pPr>
            <a:r>
              <a:rPr lang="en-US" dirty="0"/>
              <a:t>We aim to complete the project detector R&amp;D milestones that are in P6 – </a:t>
            </a:r>
            <a:r>
              <a:rPr lang="en-US" b="1" dirty="0"/>
              <a:t>these are based on completion dates from last year’s EIC detector R&amp;D presentations to the DAC.</a:t>
            </a:r>
          </a:p>
          <a:p>
            <a:pPr marL="285750" indent="-285750">
              <a:buClr>
                <a:srgbClr val="0000FF"/>
              </a:buClr>
              <a:buFont typeface="Arial" panose="020B0604020202020204" pitchFamily="34" charset="0"/>
              <a:buChar char="•"/>
            </a:pPr>
            <a:r>
              <a:rPr lang="en-US" dirty="0"/>
              <a:t>We kept some consistency with the earlier 2011-2021 generic EIC detector R&amp;D program, so we do have an annual mail for status updates and an annual DAC meeting dedicated to this.</a:t>
            </a:r>
          </a:p>
          <a:p>
            <a:pPr marL="285750" indent="-285750">
              <a:buClr>
                <a:srgbClr val="0000FF"/>
              </a:buClr>
              <a:buFont typeface="Arial" panose="020B0604020202020204" pitchFamily="34" charset="0"/>
              <a:buChar char="•"/>
            </a:pPr>
            <a:r>
              <a:rPr lang="en-US" dirty="0"/>
              <a:t>The annual call for EIC detector R&amp;D reports is such that we hear about progress, to see if we need to adjust milestones, and to get DAC feedback on possible R&amp;D continuation.</a:t>
            </a:r>
          </a:p>
          <a:p>
            <a:pPr marL="285750" indent="-285750">
              <a:buClr>
                <a:srgbClr val="0000FF"/>
              </a:buClr>
              <a:buFont typeface="Arial" panose="020B0604020202020204" pitchFamily="34" charset="0"/>
              <a:buChar char="•"/>
            </a:pPr>
            <a:r>
              <a:rPr lang="en-US" dirty="0"/>
              <a:t>Recall that detector R&amp;D will dwindle down around CD-2 (i.e., in FY25).</a:t>
            </a:r>
          </a:p>
          <a:p>
            <a:pPr>
              <a:buClr>
                <a:srgbClr val="0000FF"/>
              </a:buClr>
            </a:pPr>
            <a:endParaRPr lang="en-US" dirty="0"/>
          </a:p>
          <a:p>
            <a:pPr>
              <a:buClr>
                <a:srgbClr val="0000FF"/>
              </a:buClr>
            </a:pPr>
            <a:r>
              <a:rPr lang="en-US" dirty="0"/>
              <a:t>Detector PED:</a:t>
            </a:r>
          </a:p>
          <a:p>
            <a:pPr marL="285750" indent="-285750">
              <a:buClr>
                <a:srgbClr val="0000FF"/>
              </a:buClr>
              <a:buFont typeface="Arial" panose="020B0604020202020204" pitchFamily="34" charset="0"/>
              <a:buChar char="•"/>
            </a:pPr>
            <a:r>
              <a:rPr lang="en-US" b="1" dirty="0"/>
              <a:t>There is no PED submission process. </a:t>
            </a:r>
            <a:r>
              <a:rPr lang="en-US" dirty="0"/>
              <a:t>For PED we directly follow the activities that are included by the CAMs in the formal Project P6 schedule.</a:t>
            </a:r>
          </a:p>
          <a:p>
            <a:pPr marL="285750" indent="-285750">
              <a:buClr>
                <a:srgbClr val="0000FF"/>
              </a:buClr>
              <a:buFont typeface="Arial" panose="020B0604020202020204" pitchFamily="34" charset="0"/>
              <a:buChar char="•"/>
            </a:pPr>
            <a:r>
              <a:rPr lang="en-US" dirty="0"/>
              <a:t>Any </a:t>
            </a:r>
            <a:r>
              <a:rPr lang="en-US" b="1" dirty="0"/>
              <a:t>PED work must be linked to an activity in P6</a:t>
            </a:r>
            <a:r>
              <a:rPr lang="en-US" dirty="0"/>
              <a:t>, and if not, it may require a change request.</a:t>
            </a:r>
          </a:p>
          <a:p>
            <a:pPr marL="285750" indent="-285750">
              <a:buClr>
                <a:srgbClr val="0000FF"/>
              </a:buClr>
              <a:buFont typeface="Arial" panose="020B0604020202020204" pitchFamily="34" charset="0"/>
              <a:buChar char="•"/>
            </a:pPr>
            <a:r>
              <a:rPr lang="en-US" dirty="0"/>
              <a:t>PED contracts that we have put in place are conform activities that the various L3 Control Account Managers have put in P6, and then we fund them (be it to pay internal labor or for external contracts).</a:t>
            </a:r>
          </a:p>
        </p:txBody>
      </p:sp>
    </p:spTree>
    <p:extLst>
      <p:ext uri="{BB962C8B-B14F-4D97-AF65-F5344CB8AC3E}">
        <p14:creationId xmlns:p14="http://schemas.microsoft.com/office/powerpoint/2010/main" val="324143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F5C-5933-7443-992E-B8651F290285}"/>
              </a:ext>
            </a:extLst>
          </p:cNvPr>
          <p:cNvSpPr>
            <a:spLocks noGrp="1"/>
          </p:cNvSpPr>
          <p:nvPr>
            <p:ph type="title"/>
          </p:nvPr>
        </p:nvSpPr>
        <p:spPr>
          <a:xfrm>
            <a:off x="0" y="0"/>
            <a:ext cx="9144000" cy="651353"/>
          </a:xfrm>
        </p:spPr>
        <p:txBody>
          <a:bodyPr>
            <a:normAutofit fontScale="90000"/>
          </a:bodyPr>
          <a:lstStyle/>
          <a:p>
            <a:r>
              <a:rPr lang="en-US" dirty="0"/>
              <a:t>R&amp;D Milestones in P6</a:t>
            </a:r>
          </a:p>
        </p:txBody>
      </p:sp>
      <p:sp>
        <p:nvSpPr>
          <p:cNvPr id="3" name="Slide Number Placeholder 2">
            <a:extLst>
              <a:ext uri="{FF2B5EF4-FFF2-40B4-BE49-F238E27FC236}">
                <a16:creationId xmlns:a16="http://schemas.microsoft.com/office/drawing/2014/main" id="{4D5B0B6E-4A45-154C-BD0E-B3385F6B2F23}"/>
              </a:ext>
            </a:extLst>
          </p:cNvPr>
          <p:cNvSpPr>
            <a:spLocks noGrp="1"/>
          </p:cNvSpPr>
          <p:nvPr>
            <p:ph type="sldNum" sz="quarter" idx="12"/>
          </p:nvPr>
        </p:nvSpPr>
        <p:spPr/>
        <p:txBody>
          <a:bodyPr/>
          <a:lstStyle/>
          <a:p>
            <a:fld id="{893C5830-40F3-F04E-B2E3-10E6672BA8FF}" type="slidenum">
              <a:rPr lang="en-US" smtClean="0"/>
              <a:t>4</a:t>
            </a:fld>
            <a:endParaRPr lang="en-US" dirty="0"/>
          </a:p>
        </p:txBody>
      </p:sp>
      <p:sp>
        <p:nvSpPr>
          <p:cNvPr id="4" name="TextBox 3">
            <a:extLst>
              <a:ext uri="{FF2B5EF4-FFF2-40B4-BE49-F238E27FC236}">
                <a16:creationId xmlns:a16="http://schemas.microsoft.com/office/drawing/2014/main" id="{0BF02E4E-726B-5B46-ABCE-23B747318D5A}"/>
              </a:ext>
            </a:extLst>
          </p:cNvPr>
          <p:cNvSpPr txBox="1"/>
          <p:nvPr/>
        </p:nvSpPr>
        <p:spPr>
          <a:xfrm>
            <a:off x="53236" y="651353"/>
            <a:ext cx="9090763" cy="6009146"/>
          </a:xfrm>
          <a:prstGeom prst="rect">
            <a:avLst/>
          </a:prstGeom>
          <a:noFill/>
        </p:spPr>
        <p:txBody>
          <a:bodyPr wrap="square" rtlCol="0">
            <a:spAutoFit/>
          </a:bodyPr>
          <a:lstStyle/>
          <a:p>
            <a:pPr marL="0" marR="0">
              <a:spcBef>
                <a:spcPts val="0"/>
              </a:spcBef>
              <a:spcAft>
                <a:spcPts val="0"/>
              </a:spcAft>
            </a:pPr>
            <a:r>
              <a:rPr lang="en-US" b="1" kern="1400" spc="-50" dirty="0">
                <a:effectLst/>
                <a:ea typeface="Times New Roman" panose="02020603050405020304" pitchFamily="18" charset="0"/>
                <a:cs typeface="Times New Roman" panose="02020603050405020304" pitchFamily="18" charset="0"/>
              </a:rPr>
              <a:t>R&amp;D Milestones &amp; Timeline					</a:t>
            </a:r>
            <a:r>
              <a:rPr lang="en-US" b="1" dirty="0">
                <a:effectLst/>
                <a:ea typeface="Calibri" panose="020F0502020204030204" pitchFamily="34" charset="0"/>
                <a:cs typeface="Times New Roman" panose="02020603050405020304" pitchFamily="18" charset="0"/>
              </a:rPr>
              <a:t>February 26, 2023</a:t>
            </a:r>
          </a:p>
          <a:p>
            <a:pPr marL="0" marR="0">
              <a:spcBef>
                <a:spcPts val="0"/>
              </a:spcBef>
              <a:spcAft>
                <a:spcPts val="0"/>
              </a:spcAft>
            </a:pPr>
            <a:endParaRPr lang="en-US" sz="800" b="1" kern="0" dirty="0">
              <a:solidFill>
                <a:srgbClr val="2F5496"/>
              </a:solidFill>
              <a:effectLst/>
              <a:ea typeface="Times New Roman" panose="02020603050405020304" pitchFamily="18" charset="0"/>
              <a:cs typeface="Times New Roman" panose="02020603050405020304" pitchFamily="18" charset="0"/>
            </a:endParaRPr>
          </a:p>
          <a:p>
            <a:pPr marL="0" marR="0">
              <a:lnSpc>
                <a:spcPct val="107000"/>
              </a:lnSpc>
              <a:spcBef>
                <a:spcPts val="0"/>
              </a:spcBef>
            </a:pPr>
            <a:r>
              <a:rPr lang="en-US" b="1" kern="0" dirty="0">
                <a:solidFill>
                  <a:srgbClr val="2F5496"/>
                </a:solidFill>
                <a:effectLst/>
                <a:ea typeface="Times New Roman" panose="02020603050405020304" pitchFamily="18" charset="0"/>
                <a:cs typeface="Times New Roman" panose="02020603050405020304" pitchFamily="18" charset="0"/>
              </a:rPr>
              <a:t>Particle ID</a:t>
            </a:r>
          </a:p>
          <a:p>
            <a:pPr marL="0" marR="0">
              <a:lnSpc>
                <a:spcPct val="107000"/>
              </a:lnSpc>
              <a:spcBef>
                <a:spcPts val="200"/>
              </a:spcBef>
              <a:spcAft>
                <a:spcPts val="0"/>
              </a:spcAft>
            </a:pPr>
            <a:r>
              <a:rPr lang="en-US" sz="1400" b="1" dirty="0">
                <a:solidFill>
                  <a:srgbClr val="2F5496"/>
                </a:solidFill>
                <a:effectLst/>
                <a:ea typeface="Times New Roman" panose="02020603050405020304" pitchFamily="18" charset="0"/>
                <a:cs typeface="Times New Roman" panose="02020603050405020304" pitchFamily="18" charset="0"/>
              </a:rPr>
              <a:t>eRD101 (</a:t>
            </a:r>
            <a:r>
              <a:rPr lang="en-US" sz="1400" b="1" dirty="0" err="1">
                <a:solidFill>
                  <a:srgbClr val="2F5496"/>
                </a:solidFill>
                <a:effectLst/>
                <a:ea typeface="Times New Roman" panose="02020603050405020304" pitchFamily="18" charset="0"/>
                <a:cs typeface="Times New Roman" panose="02020603050405020304" pitchFamily="18" charset="0"/>
              </a:rPr>
              <a:t>mRICH</a:t>
            </a:r>
            <a:r>
              <a:rPr lang="en-US" sz="1400" b="1" dirty="0">
                <a:solidFill>
                  <a:srgbClr val="2F5496"/>
                </a:solidFill>
                <a:effectLst/>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400" dirty="0">
                <a:solidFill>
                  <a:srgbClr val="FF6600"/>
                </a:solidFill>
                <a:effectLst/>
                <a:ea typeface="Calibri" panose="020F0502020204030204" pitchFamily="34" charset="0"/>
                <a:cs typeface="Times New Roman" panose="02020603050405020304" pitchFamily="18" charset="0"/>
              </a:rPr>
              <a:t>Validate production readiness of a Ring-Imaging Cherenkov Detector as matched with photosensors and readout electronics on the electron-side end cap of the EIC detector, including validation by prototypes that the EIC requirements can be met. [March 2025] </a:t>
            </a:r>
            <a:r>
              <a:rPr lang="en-US" sz="1400" b="1" dirty="0">
                <a:solidFill>
                  <a:srgbClr val="FF6600"/>
                </a:solidFill>
                <a:effectLst/>
                <a:ea typeface="Calibri" panose="020F0502020204030204" pitchFamily="34" charset="0"/>
                <a:cs typeface="Times New Roman" panose="02020603050405020304" pitchFamily="18" charset="0"/>
              </a:rPr>
              <a:t>– note this one </a:t>
            </a:r>
            <a:r>
              <a:rPr lang="en-US" sz="1400" b="1" dirty="0">
                <a:solidFill>
                  <a:srgbClr val="FF6600"/>
                </a:solidFill>
                <a:ea typeface="Calibri" panose="020F0502020204030204" pitchFamily="34" charset="0"/>
                <a:cs typeface="Times New Roman" panose="02020603050405020304" pitchFamily="18" charset="0"/>
              </a:rPr>
              <a:t>ends in FY23</a:t>
            </a:r>
            <a:r>
              <a:rPr lang="en-US" sz="1400" b="1" dirty="0">
                <a:solidFill>
                  <a:srgbClr val="FF6600"/>
                </a:solidFill>
                <a:effectLst/>
                <a:ea typeface="Calibri" panose="020F0502020204030204" pitchFamily="34" charset="0"/>
                <a:cs typeface="Times New Roman" panose="02020603050405020304" pitchFamily="18" charset="0"/>
              </a:rPr>
              <a:t> given the choice for </a:t>
            </a:r>
            <a:r>
              <a:rPr lang="en-US" sz="1400" b="1" dirty="0" err="1">
                <a:solidFill>
                  <a:srgbClr val="FF6600"/>
                </a:solidFill>
                <a:effectLst/>
                <a:ea typeface="Calibri" panose="020F0502020204030204" pitchFamily="34" charset="0"/>
                <a:cs typeface="Times New Roman" panose="02020603050405020304" pitchFamily="18" charset="0"/>
              </a:rPr>
              <a:t>pfRICH</a:t>
            </a:r>
            <a:r>
              <a:rPr lang="en-US" sz="1400" b="1" dirty="0">
                <a:solidFill>
                  <a:srgbClr val="FF6600"/>
                </a:solidFill>
                <a:effectLst/>
                <a:ea typeface="Calibri" panose="020F0502020204030204" pitchFamily="34" charset="0"/>
                <a:cs typeface="Times New Roman" panose="02020603050405020304" pitchFamily="18" charset="0"/>
              </a:rPr>
              <a:t> detector technology</a:t>
            </a:r>
            <a:endParaRPr lang="en-US" sz="1400" b="1" dirty="0">
              <a:effectLs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400" b="1" dirty="0">
                <a:solidFill>
                  <a:srgbClr val="2F5496"/>
                </a:solidFill>
                <a:effectLst/>
                <a:ea typeface="Times New Roman" panose="02020603050405020304" pitchFamily="18" charset="0"/>
                <a:cs typeface="Times New Roman" panose="02020603050405020304" pitchFamily="18" charset="0"/>
              </a:rPr>
              <a:t>eRD102 (</a:t>
            </a:r>
            <a:r>
              <a:rPr lang="en-US" sz="1400" b="1" dirty="0" err="1">
                <a:solidFill>
                  <a:srgbClr val="2F5496"/>
                </a:solidFill>
                <a:effectLst/>
                <a:ea typeface="Times New Roman" panose="02020603050405020304" pitchFamily="18" charset="0"/>
                <a:cs typeface="Times New Roman" panose="02020603050405020304" pitchFamily="18" charset="0"/>
              </a:rPr>
              <a:t>dRICH</a:t>
            </a:r>
            <a:r>
              <a:rPr lang="en-US" sz="1400" b="1" dirty="0">
                <a:solidFill>
                  <a:srgbClr val="2F5496"/>
                </a:solidFill>
                <a:effectLst/>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400" dirty="0">
                <a:solidFill>
                  <a:srgbClr val="FF6600"/>
                </a:solidFill>
                <a:effectLst/>
                <a:ea typeface="Calibri" panose="020F0502020204030204" pitchFamily="34" charset="0"/>
                <a:cs typeface="Times New Roman" panose="02020603050405020304" pitchFamily="18" charset="0"/>
              </a:rPr>
              <a:t>Validate production readiness of a dual Ring-Imaging Cherenkov Detector as matched with photosensors, readout electronics, and integrated cooling on the ion-side end cap of the EIC detector, including validation by prototypes that the EIC requirements can be met. [March 2025]</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400" b="1" dirty="0">
                <a:solidFill>
                  <a:srgbClr val="2F5496"/>
                </a:solidFill>
                <a:effectLst/>
                <a:ea typeface="Times New Roman" panose="02020603050405020304" pitchFamily="18" charset="0"/>
                <a:cs typeface="Times New Roman" panose="02020603050405020304" pitchFamily="18" charset="0"/>
              </a:rPr>
              <a:t>eRD103 (</a:t>
            </a:r>
            <a:r>
              <a:rPr lang="en-US" sz="1400" b="1" dirty="0" err="1">
                <a:solidFill>
                  <a:srgbClr val="2F5496"/>
                </a:solidFill>
                <a:effectLst/>
                <a:ea typeface="Times New Roman" panose="02020603050405020304" pitchFamily="18" charset="0"/>
                <a:cs typeface="Times New Roman" panose="02020603050405020304" pitchFamily="18" charset="0"/>
              </a:rPr>
              <a:t>hpDIRC</a:t>
            </a:r>
            <a:r>
              <a:rPr lang="en-US" sz="1400" b="1" dirty="0">
                <a:solidFill>
                  <a:srgbClr val="2F5496"/>
                </a:solidFill>
                <a:effectLst/>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400" dirty="0">
                <a:solidFill>
                  <a:srgbClr val="FF6600"/>
                </a:solidFill>
                <a:effectLst/>
                <a:ea typeface="Calibri" panose="020F0502020204030204" pitchFamily="34" charset="0"/>
                <a:cs typeface="Times New Roman" panose="02020603050405020304" pitchFamily="18" charset="0"/>
              </a:rPr>
              <a:t>Validate production readiness of a new high-performance DIRC detector by DIRC bar characterization, and vertical-slice prototype cosmic and beam tests including a realistic readout box. [June 2025]</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400" b="1" dirty="0">
                <a:solidFill>
                  <a:srgbClr val="2F5496"/>
                </a:solidFill>
                <a:effectLst/>
                <a:ea typeface="Times New Roman" panose="02020603050405020304" pitchFamily="18" charset="0"/>
                <a:cs typeface="Times New Roman" panose="02020603050405020304" pitchFamily="18" charset="0"/>
              </a:rPr>
              <a:t>eRD110 (photosensors)</a:t>
            </a:r>
          </a:p>
          <a:p>
            <a:pPr marL="342900" marR="0" lvl="0" indent="-342900">
              <a:spcBef>
                <a:spcPts val="0"/>
              </a:spcBef>
              <a:spcAft>
                <a:spcPts val="0"/>
              </a:spcAft>
              <a:buFont typeface="Symbol" panose="05050102010706020507" pitchFamily="18" charset="2"/>
              <a:buChar char=""/>
            </a:pPr>
            <a:r>
              <a:rPr lang="en-US" sz="1400" dirty="0">
                <a:solidFill>
                  <a:srgbClr val="FF6600"/>
                </a:solidFill>
                <a:effectLst/>
                <a:ea typeface="Calibri" panose="020F0502020204030204" pitchFamily="34" charset="0"/>
                <a:cs typeface="Times New Roman" panose="02020603050405020304" pitchFamily="18" charset="0"/>
              </a:rPr>
              <a:t>Ensure applicability of </a:t>
            </a:r>
            <a:r>
              <a:rPr lang="en-US" sz="1400" dirty="0" err="1">
                <a:solidFill>
                  <a:srgbClr val="FF6600"/>
                </a:solidFill>
                <a:effectLst/>
                <a:ea typeface="Calibri" panose="020F0502020204030204" pitchFamily="34" charset="0"/>
                <a:cs typeface="Times New Roman" panose="02020603050405020304" pitchFamily="18" charset="0"/>
              </a:rPr>
              <a:t>SiPM</a:t>
            </a:r>
            <a:r>
              <a:rPr lang="en-US" sz="1400" dirty="0">
                <a:solidFill>
                  <a:srgbClr val="FF6600"/>
                </a:solidFill>
                <a:effectLst/>
                <a:ea typeface="Calibri" panose="020F0502020204030204" pitchFamily="34" charset="0"/>
                <a:cs typeface="Times New Roman" panose="02020603050405020304" pitchFamily="18" charset="0"/>
              </a:rPr>
              <a:t> readout for Ring-Imaging Cherenkov detectors. This implies validation of operation in the single photon regime, and studies of irradiation and in-situ annealing to ensure operation in a "radiation damaged and annealed" mode is possible. [September 2022] </a:t>
            </a:r>
            <a:r>
              <a:rPr lang="en-US" sz="1400" b="1" dirty="0">
                <a:solidFill>
                  <a:srgbClr val="FF6600"/>
                </a:solidFill>
                <a:effectLst/>
                <a:ea typeface="Calibri" panose="020F0502020204030204" pitchFamily="34" charset="0"/>
                <a:cs typeface="Times New Roman" panose="02020603050405020304" pitchFamily="18" charset="0"/>
              </a:rPr>
              <a:t>- complete</a:t>
            </a:r>
            <a:endParaRPr lang="en-US" sz="1400" b="1"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FF6600"/>
                </a:solidFill>
                <a:effectLst/>
                <a:ea typeface="Calibri" panose="020F0502020204030204" pitchFamily="34" charset="0"/>
                <a:cs typeface="Times New Roman" panose="02020603050405020304" pitchFamily="18" charset="0"/>
              </a:rPr>
              <a:t>Establish production readiness of a LAPPD/HRPPD-based photon-sensor readout for a Ring-Imaging Cherenkov Detector on the electron-side end cap of the EIC detector, including validation by prototype beam tests. [Sept. 2024]</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400" b="1" dirty="0">
                <a:solidFill>
                  <a:srgbClr val="2F5496"/>
                </a:solidFill>
                <a:effectLst/>
                <a:ea typeface="Times New Roman" panose="02020603050405020304" pitchFamily="18" charset="0"/>
                <a:cs typeface="Times New Roman" panose="02020603050405020304" pitchFamily="18" charset="0"/>
              </a:rPr>
              <a:t>eRD112 (AC-LGAD/</a:t>
            </a:r>
            <a:r>
              <a:rPr lang="en-US" sz="1400" b="1" dirty="0" err="1">
                <a:solidFill>
                  <a:srgbClr val="2F5496"/>
                </a:solidFill>
                <a:effectLst/>
                <a:ea typeface="Times New Roman" panose="02020603050405020304" pitchFamily="18" charset="0"/>
                <a:cs typeface="Times New Roman" panose="02020603050405020304" pitchFamily="18" charset="0"/>
              </a:rPr>
              <a:t>ToF</a:t>
            </a:r>
            <a:r>
              <a:rPr lang="en-US" sz="1400" b="1" dirty="0">
                <a:solidFill>
                  <a:srgbClr val="2F5496"/>
                </a:solidFill>
                <a:effectLst/>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400" dirty="0">
                <a:solidFill>
                  <a:srgbClr val="FF6600"/>
                </a:solidFill>
                <a:effectLst/>
                <a:ea typeface="Calibri" panose="020F0502020204030204" pitchFamily="34" charset="0"/>
                <a:cs typeface="Times New Roman" panose="02020603050405020304" pitchFamily="18" charset="0"/>
              </a:rPr>
              <a:t>Validate production readiness of the AC-LGAD detectors in the barrel region, the forward side end cap of the EIC detector, and the far-forward Roman Pot beam line detectors. This includes sensor prototypes, ASIC demonstrator, and full-scale parts tested and finalized. [September 2026]</a:t>
            </a:r>
            <a:endParaRPr lang="en-US" sz="1400" dirty="0">
              <a:effectLst/>
              <a:ea typeface="Calibri" panose="020F0502020204030204" pitchFamily="34" charset="0"/>
              <a:cs typeface="Times New Roman" panose="02020603050405020304" pitchFamily="18" charset="0"/>
            </a:endParaRPr>
          </a:p>
          <a:p>
            <a:pPr>
              <a:buClr>
                <a:srgbClr val="0000FF"/>
              </a:buClr>
            </a:pPr>
            <a:endParaRPr lang="en-US" dirty="0"/>
          </a:p>
        </p:txBody>
      </p:sp>
    </p:spTree>
    <p:extLst>
      <p:ext uri="{BB962C8B-B14F-4D97-AF65-F5344CB8AC3E}">
        <p14:creationId xmlns:p14="http://schemas.microsoft.com/office/powerpoint/2010/main" val="338034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F5C-5933-7443-992E-B8651F290285}"/>
              </a:ext>
            </a:extLst>
          </p:cNvPr>
          <p:cNvSpPr>
            <a:spLocks noGrp="1"/>
          </p:cNvSpPr>
          <p:nvPr>
            <p:ph type="title"/>
          </p:nvPr>
        </p:nvSpPr>
        <p:spPr>
          <a:xfrm>
            <a:off x="0" y="0"/>
            <a:ext cx="9144000" cy="651353"/>
          </a:xfrm>
        </p:spPr>
        <p:txBody>
          <a:bodyPr>
            <a:normAutofit fontScale="90000"/>
          </a:bodyPr>
          <a:lstStyle/>
          <a:p>
            <a:r>
              <a:rPr lang="en-US" dirty="0"/>
              <a:t>R&amp;D Milestones in P6</a:t>
            </a:r>
          </a:p>
        </p:txBody>
      </p:sp>
      <p:sp>
        <p:nvSpPr>
          <p:cNvPr id="3" name="Slide Number Placeholder 2">
            <a:extLst>
              <a:ext uri="{FF2B5EF4-FFF2-40B4-BE49-F238E27FC236}">
                <a16:creationId xmlns:a16="http://schemas.microsoft.com/office/drawing/2014/main" id="{4D5B0B6E-4A45-154C-BD0E-B3385F6B2F23}"/>
              </a:ext>
            </a:extLst>
          </p:cNvPr>
          <p:cNvSpPr>
            <a:spLocks noGrp="1"/>
          </p:cNvSpPr>
          <p:nvPr>
            <p:ph type="sldNum" sz="quarter" idx="12"/>
          </p:nvPr>
        </p:nvSpPr>
        <p:spPr/>
        <p:txBody>
          <a:bodyPr/>
          <a:lstStyle/>
          <a:p>
            <a:fld id="{893C5830-40F3-F04E-B2E3-10E6672BA8FF}" type="slidenum">
              <a:rPr lang="en-US" smtClean="0"/>
              <a:t>5</a:t>
            </a:fld>
            <a:endParaRPr lang="en-US" dirty="0"/>
          </a:p>
        </p:txBody>
      </p:sp>
      <p:sp>
        <p:nvSpPr>
          <p:cNvPr id="4" name="TextBox 3">
            <a:extLst>
              <a:ext uri="{FF2B5EF4-FFF2-40B4-BE49-F238E27FC236}">
                <a16:creationId xmlns:a16="http://schemas.microsoft.com/office/drawing/2014/main" id="{0BF02E4E-726B-5B46-ABCE-23B747318D5A}"/>
              </a:ext>
            </a:extLst>
          </p:cNvPr>
          <p:cNvSpPr txBox="1"/>
          <p:nvPr/>
        </p:nvSpPr>
        <p:spPr>
          <a:xfrm>
            <a:off x="53237" y="651353"/>
            <a:ext cx="9037526" cy="4407938"/>
          </a:xfrm>
          <a:prstGeom prst="rect">
            <a:avLst/>
          </a:prstGeom>
          <a:noFill/>
        </p:spPr>
        <p:txBody>
          <a:bodyPr wrap="square" rtlCol="0">
            <a:spAutoFit/>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Calorimetry</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eRD105 (</a:t>
            </a: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SciGlass</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Scintillating glass scaled up and characterized to &gt;15X0. Prototype tested in electron beam. [May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Beam test results of 5 x 5 prototype documented. R&amp;D to implement final projective geometry of scintillating glass completed. [September 2024]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eRD106 (</a:t>
            </a: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fwd</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EMCal</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Validate production readiness of the EM calorimeter in the forward ion direction by optimizing uniformity and efficiency of light collection with </a:t>
            </a:r>
            <a:r>
              <a:rPr lang="en-US" sz="1800"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SiPM</a:t>
            </a: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readout, integration of final readout, and common beam test with hadron calorimeter prototype. [June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eRD107 (</a:t>
            </a: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fwd</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HCAL) </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Validate production readiness of the hadron calorimeter in the forward ion direction by machining and characterization of tiles,  prototype module production, integration of final readout, and common beam test with EM calorimeter prototype. [June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54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F5C-5933-7443-992E-B8651F290285}"/>
              </a:ext>
            </a:extLst>
          </p:cNvPr>
          <p:cNvSpPr>
            <a:spLocks noGrp="1"/>
          </p:cNvSpPr>
          <p:nvPr>
            <p:ph type="title"/>
          </p:nvPr>
        </p:nvSpPr>
        <p:spPr>
          <a:xfrm>
            <a:off x="0" y="0"/>
            <a:ext cx="9144000" cy="651353"/>
          </a:xfrm>
        </p:spPr>
        <p:txBody>
          <a:bodyPr>
            <a:normAutofit fontScale="90000"/>
          </a:bodyPr>
          <a:lstStyle/>
          <a:p>
            <a:r>
              <a:rPr lang="en-US" dirty="0"/>
              <a:t>R&amp;D P6 Milestones in P6</a:t>
            </a:r>
          </a:p>
        </p:txBody>
      </p:sp>
      <p:sp>
        <p:nvSpPr>
          <p:cNvPr id="3" name="Slide Number Placeholder 2">
            <a:extLst>
              <a:ext uri="{FF2B5EF4-FFF2-40B4-BE49-F238E27FC236}">
                <a16:creationId xmlns:a16="http://schemas.microsoft.com/office/drawing/2014/main" id="{4D5B0B6E-4A45-154C-BD0E-B3385F6B2F23}"/>
              </a:ext>
            </a:extLst>
          </p:cNvPr>
          <p:cNvSpPr>
            <a:spLocks noGrp="1"/>
          </p:cNvSpPr>
          <p:nvPr>
            <p:ph type="sldNum" sz="quarter" idx="12"/>
          </p:nvPr>
        </p:nvSpPr>
        <p:spPr/>
        <p:txBody>
          <a:bodyPr/>
          <a:lstStyle/>
          <a:p>
            <a:fld id="{893C5830-40F3-F04E-B2E3-10E6672BA8FF}" type="slidenum">
              <a:rPr lang="en-US" smtClean="0"/>
              <a:t>6</a:t>
            </a:fld>
            <a:endParaRPr lang="en-US" dirty="0"/>
          </a:p>
        </p:txBody>
      </p:sp>
      <p:sp>
        <p:nvSpPr>
          <p:cNvPr id="4" name="TextBox 3">
            <a:extLst>
              <a:ext uri="{FF2B5EF4-FFF2-40B4-BE49-F238E27FC236}">
                <a16:creationId xmlns:a16="http://schemas.microsoft.com/office/drawing/2014/main" id="{0BF02E4E-726B-5B46-ABCE-23B747318D5A}"/>
              </a:ext>
            </a:extLst>
          </p:cNvPr>
          <p:cNvSpPr txBox="1"/>
          <p:nvPr/>
        </p:nvSpPr>
        <p:spPr>
          <a:xfrm>
            <a:off x="53237" y="651353"/>
            <a:ext cx="9037526" cy="5405903"/>
          </a:xfrm>
          <a:prstGeom prst="rect">
            <a:avLst/>
          </a:prstGeom>
          <a:noFill/>
        </p:spPr>
        <p:txBody>
          <a:bodyPr wrap="square" rtlCol="0">
            <a:spAutoFit/>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Tracking</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eRD108 (MPGD)</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Complete beam test validation of cylindrical </a:t>
            </a:r>
            <a:r>
              <a:rPr lang="en-US" sz="1800" dirty="0" err="1">
                <a:solidFill>
                  <a:srgbClr val="FF6600"/>
                </a:solidFill>
                <a:effectLst/>
                <a:latin typeface="Symbol" panose="05050102010706020507" pitchFamily="18" charset="2"/>
                <a:ea typeface="Calibri" panose="020F0502020204030204" pitchFamily="34" charset="0"/>
                <a:cs typeface="Times New Roman" panose="02020603050405020304" pitchFamily="18" charset="0"/>
              </a:rPr>
              <a:t>m</a:t>
            </a:r>
            <a:r>
              <a:rPr lang="en-US" sz="1800"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RWELL</a:t>
            </a: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with prototype [September 2023]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Complete validation of use of light-weight cylindrical Micromegas with 2D readout patterns as derived from the earlier used cylindrical technology [December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eRD104 (Service Reduction)</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Develop powering scheme based on serial powering to mitigate service space needs of DC-DC scheme. [December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Evaluate radiation tolerant FPGAs and high-speed fiber optic transmission option with beam test. Complete prototype multiplexing firmware. [December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eRD111 (Si Tracker)</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Report completed on barrel and disc cooling options, allowing cooling choice [December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R&amp;D completed for stitching of sensors [September 2024]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eRD113 (Si Sensors/ITS3)</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End-of-R&amp;D Milestone: EIC vertex sensor quantification finalized [September 2026]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(Note:  link in P6 to EIC large area sensor production start [February 2027])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35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F5C-5933-7443-992E-B8651F290285}"/>
              </a:ext>
            </a:extLst>
          </p:cNvPr>
          <p:cNvSpPr>
            <a:spLocks noGrp="1"/>
          </p:cNvSpPr>
          <p:nvPr>
            <p:ph type="title"/>
          </p:nvPr>
        </p:nvSpPr>
        <p:spPr>
          <a:xfrm>
            <a:off x="0" y="0"/>
            <a:ext cx="9144000" cy="651353"/>
          </a:xfrm>
        </p:spPr>
        <p:txBody>
          <a:bodyPr>
            <a:normAutofit fontScale="90000"/>
          </a:bodyPr>
          <a:lstStyle/>
          <a:p>
            <a:r>
              <a:rPr lang="en-US" dirty="0"/>
              <a:t>R&amp;D Milestones in P6</a:t>
            </a:r>
          </a:p>
        </p:txBody>
      </p:sp>
      <p:sp>
        <p:nvSpPr>
          <p:cNvPr id="3" name="Slide Number Placeholder 2">
            <a:extLst>
              <a:ext uri="{FF2B5EF4-FFF2-40B4-BE49-F238E27FC236}">
                <a16:creationId xmlns:a16="http://schemas.microsoft.com/office/drawing/2014/main" id="{4D5B0B6E-4A45-154C-BD0E-B3385F6B2F23}"/>
              </a:ext>
            </a:extLst>
          </p:cNvPr>
          <p:cNvSpPr>
            <a:spLocks noGrp="1"/>
          </p:cNvSpPr>
          <p:nvPr>
            <p:ph type="sldNum" sz="quarter" idx="12"/>
          </p:nvPr>
        </p:nvSpPr>
        <p:spPr/>
        <p:txBody>
          <a:bodyPr/>
          <a:lstStyle/>
          <a:p>
            <a:fld id="{893C5830-40F3-F04E-B2E3-10E6672BA8FF}" type="slidenum">
              <a:rPr lang="en-US" smtClean="0"/>
              <a:t>7</a:t>
            </a:fld>
            <a:endParaRPr lang="en-US" dirty="0"/>
          </a:p>
        </p:txBody>
      </p:sp>
      <p:sp>
        <p:nvSpPr>
          <p:cNvPr id="4" name="TextBox 3">
            <a:extLst>
              <a:ext uri="{FF2B5EF4-FFF2-40B4-BE49-F238E27FC236}">
                <a16:creationId xmlns:a16="http://schemas.microsoft.com/office/drawing/2014/main" id="{0BF02E4E-726B-5B46-ABCE-23B747318D5A}"/>
              </a:ext>
            </a:extLst>
          </p:cNvPr>
          <p:cNvSpPr txBox="1"/>
          <p:nvPr/>
        </p:nvSpPr>
        <p:spPr>
          <a:xfrm>
            <a:off x="53237" y="651353"/>
            <a:ext cx="9037526" cy="5419689"/>
          </a:xfrm>
          <a:prstGeom prst="rect">
            <a:avLst/>
          </a:prstGeom>
          <a:noFill/>
        </p:spPr>
        <p:txBody>
          <a:bodyPr wrap="square" rtlCol="0">
            <a:spAutoFit/>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Electronics</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eRD109 (ASICs/FEEs)</a:t>
            </a: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Develop a streaming readout solution for the EIC calorimeters with </a:t>
            </a:r>
            <a:r>
              <a:rPr lang="en-US" sz="1800"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SiPMs</a:t>
            </a: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and the associated PCBs and cabling infrastructure. Decide between options using COTS devices or directly starting from existing ASICs. [September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Develop a streaming readout solution specific to the Ring-Imaging Cherenkov (RICH) particle identification detectors with </a:t>
            </a:r>
            <a:r>
              <a:rPr lang="en-US" sz="1800"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SiPMs</a:t>
            </a: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This may require a modification of an existing ASIC design. [December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Develop a streaming readout solution specific to particle identification detectors with LAPPDs and/or MCPMTs. This requires a novel ASIC in 130 nm CMOS technology that meets the requirements set by EIC providing a precise time measurement with a TDC combined with an Analog Digital Converter (ADC) for the amplitude measurement. [December 2026]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Develop a low-mass streaming readout solution specific to the barrel-region AC-LGAD at an EIC Detector, including design of the power delivery and readout service system. This includes a decision between redesign of existing ASICs or use of third-party ASIC solutions [September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Develop a streaming readout solution specific to the MPGD-based tracking detectors. This requires a modification based on previous ASIC designs to include compatibility with streaming readout, a new CMOS technology, and 64-channels. [March 2026].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20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F5C-5933-7443-992E-B8651F290285}"/>
              </a:ext>
            </a:extLst>
          </p:cNvPr>
          <p:cNvSpPr>
            <a:spLocks noGrp="1"/>
          </p:cNvSpPr>
          <p:nvPr>
            <p:ph type="title"/>
          </p:nvPr>
        </p:nvSpPr>
        <p:spPr>
          <a:xfrm>
            <a:off x="0" y="0"/>
            <a:ext cx="9144000" cy="651353"/>
          </a:xfrm>
        </p:spPr>
        <p:txBody>
          <a:bodyPr>
            <a:normAutofit fontScale="90000"/>
          </a:bodyPr>
          <a:lstStyle/>
          <a:p>
            <a:r>
              <a:rPr lang="en-US" dirty="0"/>
              <a:t>Test Beam Facilities</a:t>
            </a:r>
          </a:p>
        </p:txBody>
      </p:sp>
      <p:sp>
        <p:nvSpPr>
          <p:cNvPr id="3" name="Slide Number Placeholder 2">
            <a:extLst>
              <a:ext uri="{FF2B5EF4-FFF2-40B4-BE49-F238E27FC236}">
                <a16:creationId xmlns:a16="http://schemas.microsoft.com/office/drawing/2014/main" id="{4D5B0B6E-4A45-154C-BD0E-B3385F6B2F23}"/>
              </a:ext>
            </a:extLst>
          </p:cNvPr>
          <p:cNvSpPr>
            <a:spLocks noGrp="1"/>
          </p:cNvSpPr>
          <p:nvPr>
            <p:ph type="sldNum" sz="quarter" idx="12"/>
          </p:nvPr>
        </p:nvSpPr>
        <p:spPr/>
        <p:txBody>
          <a:bodyPr/>
          <a:lstStyle/>
          <a:p>
            <a:fld id="{893C5830-40F3-F04E-B2E3-10E6672BA8FF}" type="slidenum">
              <a:rPr lang="en-US" smtClean="0"/>
              <a:t>8</a:t>
            </a:fld>
            <a:endParaRPr lang="en-US" dirty="0"/>
          </a:p>
        </p:txBody>
      </p:sp>
      <p:sp>
        <p:nvSpPr>
          <p:cNvPr id="4" name="TextBox 3">
            <a:extLst>
              <a:ext uri="{FF2B5EF4-FFF2-40B4-BE49-F238E27FC236}">
                <a16:creationId xmlns:a16="http://schemas.microsoft.com/office/drawing/2014/main" id="{0BF02E4E-726B-5B46-ABCE-23B747318D5A}"/>
              </a:ext>
            </a:extLst>
          </p:cNvPr>
          <p:cNvSpPr txBox="1"/>
          <p:nvPr/>
        </p:nvSpPr>
        <p:spPr>
          <a:xfrm>
            <a:off x="0" y="568225"/>
            <a:ext cx="9037526" cy="369332"/>
          </a:xfrm>
          <a:prstGeom prst="rect">
            <a:avLst/>
          </a:prstGeom>
          <a:noFill/>
        </p:spPr>
        <p:txBody>
          <a:bodyPr wrap="square" rtlCol="0">
            <a:spAutoFit/>
          </a:bodyPr>
          <a:lstStyle/>
          <a:p>
            <a:pPr>
              <a:buClr>
                <a:srgbClr val="0000FF"/>
              </a:buClr>
            </a:pPr>
            <a:r>
              <a:rPr lang="en-US" dirty="0"/>
              <a:t>In the timeframe 2026 to 2028 basically all </a:t>
            </a:r>
            <a:r>
              <a:rPr lang="en-US" b="1" dirty="0"/>
              <a:t>high energy </a:t>
            </a:r>
            <a:r>
              <a:rPr lang="en-US" dirty="0"/>
              <a:t>hadron test beams are shutdown </a:t>
            </a:r>
          </a:p>
        </p:txBody>
      </p:sp>
      <p:pic>
        <p:nvPicPr>
          <p:cNvPr id="6" name="Picture 5">
            <a:extLst>
              <a:ext uri="{FF2B5EF4-FFF2-40B4-BE49-F238E27FC236}">
                <a16:creationId xmlns:a16="http://schemas.microsoft.com/office/drawing/2014/main" id="{A883625D-7274-AA47-ABFC-3121038C5854}"/>
              </a:ext>
            </a:extLst>
          </p:cNvPr>
          <p:cNvPicPr>
            <a:picLocks noChangeAspect="1"/>
          </p:cNvPicPr>
          <p:nvPr/>
        </p:nvPicPr>
        <p:blipFill rotWithShape="1">
          <a:blip r:embed="rId2"/>
          <a:srcRect l="5649" t="8603" r="6625" b="61441"/>
          <a:stretch/>
        </p:blipFill>
        <p:spPr>
          <a:xfrm>
            <a:off x="71251" y="896587"/>
            <a:ext cx="8021781" cy="1935678"/>
          </a:xfrm>
          <a:prstGeom prst="rect">
            <a:avLst/>
          </a:prstGeom>
        </p:spPr>
      </p:pic>
      <p:sp>
        <p:nvSpPr>
          <p:cNvPr id="7" name="TextBox 6">
            <a:extLst>
              <a:ext uri="{FF2B5EF4-FFF2-40B4-BE49-F238E27FC236}">
                <a16:creationId xmlns:a16="http://schemas.microsoft.com/office/drawing/2014/main" id="{7D1D555C-EE08-3C4A-A1DA-7D07D5F1E99E}"/>
              </a:ext>
            </a:extLst>
          </p:cNvPr>
          <p:cNvSpPr txBox="1"/>
          <p:nvPr/>
        </p:nvSpPr>
        <p:spPr>
          <a:xfrm>
            <a:off x="95003" y="3010395"/>
            <a:ext cx="8698663" cy="1938992"/>
          </a:xfrm>
          <a:prstGeom prst="rect">
            <a:avLst/>
          </a:prstGeom>
          <a:noFill/>
        </p:spPr>
        <p:txBody>
          <a:bodyPr wrap="none" rtlCol="0">
            <a:spAutoFit/>
          </a:bodyPr>
          <a:lstStyle/>
          <a:p>
            <a:r>
              <a:rPr lang="en-US" sz="1600" dirty="0"/>
              <a:t>To possibly mitigate this, we ask all DSLs to please fill in the following excel-sheet </a:t>
            </a:r>
          </a:p>
          <a:p>
            <a:r>
              <a:rPr lang="en-US" sz="1200" dirty="0">
                <a:hlinkClick r:id="rId3"/>
              </a:rPr>
              <a:t>https://brookhavenlab.sharepoint.com/:x:/s/EICPublicSharingDocs/EYRoY3efWvBNhPJRevfekrIBmos8-BG7lEXMqy6qiBKPlQ?e=nyNnIM</a:t>
            </a:r>
            <a:endParaRPr lang="en-US" sz="1200" dirty="0"/>
          </a:p>
          <a:p>
            <a:endParaRPr lang="en-US" sz="1200" dirty="0"/>
          </a:p>
          <a:p>
            <a:r>
              <a:rPr lang="en-US" sz="1600" dirty="0"/>
              <a:t>In addition, we are collection information about </a:t>
            </a:r>
            <a:r>
              <a:rPr lang="en-US" sz="1600" dirty="0" err="1"/>
              <a:t>testbeam</a:t>
            </a:r>
            <a:r>
              <a:rPr lang="en-US" sz="1600" dirty="0"/>
              <a:t> facilities around the world not listed above, </a:t>
            </a:r>
          </a:p>
          <a:p>
            <a:r>
              <a:rPr lang="en-US" sz="1600" dirty="0"/>
              <a:t>i.e. JLAB, Sendai, MAMI, BONN</a:t>
            </a:r>
          </a:p>
          <a:p>
            <a:r>
              <a:rPr lang="en-US" sz="1600" dirty="0"/>
              <a:t>especially also low energy for irradiation tests</a:t>
            </a:r>
          </a:p>
          <a:p>
            <a:r>
              <a:rPr lang="en-US" sz="1600" dirty="0">
                <a:solidFill>
                  <a:srgbClr val="0000FF"/>
                </a:solidFill>
                <a:sym typeface="Wingdings" pitchFamily="2" charset="2"/>
              </a:rPr>
              <a:t></a:t>
            </a:r>
            <a:r>
              <a:rPr lang="en-US" sz="1600" dirty="0">
                <a:sym typeface="Wingdings" pitchFamily="2" charset="2"/>
              </a:rPr>
              <a:t> Please sent information to </a:t>
            </a:r>
            <a:r>
              <a:rPr lang="en-US" sz="1600" dirty="0">
                <a:sym typeface="Wingdings" pitchFamily="2" charset="2"/>
                <a:hlinkClick r:id="rId4"/>
              </a:rPr>
              <a:t>elke@bnl.gov</a:t>
            </a:r>
            <a:r>
              <a:rPr lang="en-US" sz="1600" dirty="0">
                <a:sym typeface="Wingdings" pitchFamily="2" charset="2"/>
              </a:rPr>
              <a:t>  </a:t>
            </a:r>
            <a:r>
              <a:rPr lang="en-US" sz="1600" dirty="0">
                <a:solidFill>
                  <a:srgbClr val="0000FF"/>
                </a:solidFill>
                <a:sym typeface="Wingdings" pitchFamily="2" charset="2"/>
              </a:rPr>
              <a:t> thanks to everybody who already sent input</a:t>
            </a:r>
          </a:p>
          <a:p>
            <a:r>
              <a:rPr lang="en-US" sz="1600" dirty="0">
                <a:solidFill>
                  <a:srgbClr val="0000FF"/>
                </a:solidFill>
                <a:sym typeface="Wingdings" pitchFamily="2" charset="2"/>
              </a:rPr>
              <a:t></a:t>
            </a:r>
            <a:r>
              <a:rPr lang="en-US" sz="1600" dirty="0">
                <a:sym typeface="Wingdings" pitchFamily="2" charset="2"/>
              </a:rPr>
              <a:t> will prepare a wiki-page with all the info under the </a:t>
            </a:r>
            <a:r>
              <a:rPr lang="en-US" sz="1600" dirty="0" err="1">
                <a:sym typeface="Wingdings" pitchFamily="2" charset="2"/>
              </a:rPr>
              <a:t>ePIC</a:t>
            </a:r>
            <a:r>
              <a:rPr lang="en-US" sz="1600" dirty="0">
                <a:sym typeface="Wingdings" pitchFamily="2" charset="2"/>
              </a:rPr>
              <a:t> wiki</a:t>
            </a:r>
            <a:endParaRPr lang="en-US" sz="1600" dirty="0"/>
          </a:p>
        </p:txBody>
      </p:sp>
    </p:spTree>
    <p:extLst>
      <p:ext uri="{BB962C8B-B14F-4D97-AF65-F5344CB8AC3E}">
        <p14:creationId xmlns:p14="http://schemas.microsoft.com/office/powerpoint/2010/main" val="169533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1CF20-818B-3046-94AC-0AE8089EB790}"/>
              </a:ext>
            </a:extLst>
          </p:cNvPr>
          <p:cNvSpPr>
            <a:spLocks noGrp="1"/>
          </p:cNvSpPr>
          <p:nvPr>
            <p:ph type="sldNum" sz="quarter" idx="12"/>
          </p:nvPr>
        </p:nvSpPr>
        <p:spPr/>
        <p:txBody>
          <a:bodyPr/>
          <a:lstStyle/>
          <a:p>
            <a:fld id="{893C5830-40F3-F04E-B2E3-10E6672BA8FF}" type="slidenum">
              <a:rPr lang="en-US" smtClean="0"/>
              <a:pPr/>
              <a:t>9</a:t>
            </a:fld>
            <a:endParaRPr lang="en-US"/>
          </a:p>
        </p:txBody>
      </p:sp>
      <p:pic>
        <p:nvPicPr>
          <p:cNvPr id="5" name="Picture 4">
            <a:extLst>
              <a:ext uri="{FF2B5EF4-FFF2-40B4-BE49-F238E27FC236}">
                <a16:creationId xmlns:a16="http://schemas.microsoft.com/office/drawing/2014/main" id="{D3E307E6-F03C-C344-AAFD-0906840D02B7}"/>
              </a:ext>
            </a:extLst>
          </p:cNvPr>
          <p:cNvPicPr>
            <a:picLocks noChangeAspect="1"/>
          </p:cNvPicPr>
          <p:nvPr/>
        </p:nvPicPr>
        <p:blipFill rotWithShape="1">
          <a:blip r:embed="rId2"/>
          <a:srcRect b="18643"/>
          <a:stretch/>
        </p:blipFill>
        <p:spPr>
          <a:xfrm>
            <a:off x="320807" y="1138065"/>
            <a:ext cx="8481002" cy="4293250"/>
          </a:xfrm>
          <a:prstGeom prst="rect">
            <a:avLst/>
          </a:prstGeom>
        </p:spPr>
      </p:pic>
    </p:spTree>
    <p:extLst>
      <p:ext uri="{BB962C8B-B14F-4D97-AF65-F5344CB8AC3E}">
        <p14:creationId xmlns:p14="http://schemas.microsoft.com/office/powerpoint/2010/main" val="848348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DBEAD70EAE274A9CB120AA87B60764" ma:contentTypeVersion="8" ma:contentTypeDescription="Create a new document." ma:contentTypeScope="" ma:versionID="33a7afeecd0e21aeec922d0810b20a29">
  <xsd:schema xmlns:xsd="http://www.w3.org/2001/XMLSchema" xmlns:xs="http://www.w3.org/2001/XMLSchema" xmlns:p="http://schemas.microsoft.com/office/2006/metadata/properties" xmlns:ns2="ec2b3955-b7cd-48fd-80d5-fd3efbb6f44b" targetNamespace="http://schemas.microsoft.com/office/2006/metadata/properties" ma:root="true" ma:fieldsID="bdca1b9efceb95fc3541d3a5727325f3" ns2:_="">
    <xsd:import namespace="ec2b3955-b7cd-48fd-80d5-fd3efbb6f44b"/>
    <xsd:element name="properties">
      <xsd:complexType>
        <xsd:sequence>
          <xsd:element name="documentManagement">
            <xsd:complexType>
              <xsd:all>
                <xsd:element ref="ns2:_x0023_" minOccurs="0"/>
                <xsd:element ref="ns2:Presenter_x0028_s_x0029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b3955-b7cd-48fd-80d5-fd3efbb6f44b" elementFormDefault="qualified">
    <xsd:import namespace="http://schemas.microsoft.com/office/2006/documentManagement/types"/>
    <xsd:import namespace="http://schemas.microsoft.com/office/infopath/2007/PartnerControls"/>
    <xsd:element name="_x0023_" ma:index="8" nillable="true" ma:displayName="#" ma:internalName="_x0023_">
      <xsd:simpleType>
        <xsd:restriction base="dms:Text">
          <xsd:maxLength value="255"/>
        </xsd:restriction>
      </xsd:simpleType>
    </xsd:element>
    <xsd:element name="Presenter_x0028_s_x0029_" ma:index="9" nillable="true" ma:displayName="Presenter(s)" ma:format="Dropdown" ma:internalName="Presenter_x0028_s_x0029_">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23_ xmlns="ec2b3955-b7cd-48fd-80d5-fd3efbb6f44b" xsi:nil="true"/>
    <Presenter_x0028_s_x0029_ xmlns="ec2b3955-b7cd-48fd-80d5-fd3efbb6f44b">R. Ent / E. Aschenauer</Presenter_x0028_s_x0029_>
  </documentManagement>
</p:properties>
</file>

<file path=customXml/itemProps1.xml><?xml version="1.0" encoding="utf-8"?>
<ds:datastoreItem xmlns:ds="http://schemas.openxmlformats.org/officeDocument/2006/customXml" ds:itemID="{86C5E899-D38C-4BB2-B3F7-952490902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b3955-b7cd-48fd-80d5-fd3efbb6f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3.xml><?xml version="1.0" encoding="utf-8"?>
<ds:datastoreItem xmlns:ds="http://schemas.openxmlformats.org/officeDocument/2006/customXml" ds:itemID="{DDE98C05-5760-4FD2-B85E-2A9CB1A90B2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c2b3955-b7cd-48fd-80d5-fd3efbb6f44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9589</TotalTime>
  <Words>2027</Words>
  <Application>Microsoft Macintosh PowerPoint</Application>
  <PresentationFormat>On-screen Show (4:3)</PresentationFormat>
  <Paragraphs>201</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Narrow</vt:lpstr>
      <vt:lpstr>Calibri</vt:lpstr>
      <vt:lpstr>Calibri Light</vt:lpstr>
      <vt:lpstr>Symbol</vt:lpstr>
      <vt:lpstr>Wingdings</vt:lpstr>
      <vt:lpstr>Office Theme</vt:lpstr>
      <vt:lpstr>1_Office Theme</vt:lpstr>
      <vt:lpstr>EIC Project Update </vt:lpstr>
      <vt:lpstr>Long Lead Procurements Overview </vt:lpstr>
      <vt:lpstr>Reminder of R&amp;D versus PED</vt:lpstr>
      <vt:lpstr>R&amp;D Milestones in P6</vt:lpstr>
      <vt:lpstr>R&amp;D Milestones in P6</vt:lpstr>
      <vt:lpstr>R&amp;D P6 Milestones in P6</vt:lpstr>
      <vt:lpstr>R&amp;D Milestones in P6</vt:lpstr>
      <vt:lpstr>Test Beam Facilities</vt:lpstr>
      <vt:lpstr>PowerPoint Presentation</vt:lpstr>
      <vt:lpstr>PowerPoint Presentation</vt:lpstr>
      <vt:lpstr>EIC Project Detector R&amp;D Program</vt:lpstr>
      <vt:lpstr>Collaboration – Project integration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Elke-Caroline Aschenauer</cp:lastModifiedBy>
  <cp:revision>322</cp:revision>
  <dcterms:created xsi:type="dcterms:W3CDTF">2020-09-28T13:10:10Z</dcterms:created>
  <dcterms:modified xsi:type="dcterms:W3CDTF">2023-06-08T17:56:36Z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0x0101009BDBEAD70EAE274A9CB120AA87B60764</vt:lpwstr>
  </property>
  <property fmtid="{D5CDD505-2E9C-101B-9397-08002B2CF9AE}" pid="3" name="MediaServiceImageTags">
    <vt:lpwstr/>
  </property>
</Properties>
</file>