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710D"/>
    <a:srgbClr val="7DD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77" d="100"/>
          <a:sy n="77" d="100"/>
        </p:scale>
        <p:origin x="8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A1451-EC1C-451E-B034-0F304A4C2B9B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33C6-9197-45F6-AB6B-5913F221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717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618" y="2127324"/>
            <a:ext cx="11380763" cy="1385741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5" t="14981" r="16198" b="12921"/>
          <a:stretch/>
        </p:blipFill>
        <p:spPr>
          <a:xfrm>
            <a:off x="228601" y="228599"/>
            <a:ext cx="293914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2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 Person Barrel Imaging Calorimeter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520A3-A5B1-458D-A53C-B7AAC140D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346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 Person Barrel Imaging Calorimeter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520A3-A5B1-458D-A53C-B7AAC140D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69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 Person Barrel Imaging Calorimeter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520A3-A5B1-458D-A53C-B7AAC140D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70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542" y="1083212"/>
            <a:ext cx="5907258" cy="50937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83212"/>
            <a:ext cx="5827542" cy="50937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 Person Barrel Imaging Calorimeter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520A3-A5B1-458D-A53C-B7AAC140D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06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 Person Barrel Imaging Calorimeter Meeting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520A3-A5B1-458D-A53C-B7AAC140D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67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56816" y="0"/>
            <a:ext cx="9479989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483" y="1109608"/>
            <a:ext cx="11743362" cy="5167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83745"/>
            <a:ext cx="1294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6/15/2023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4712" y="6500938"/>
            <a:ext cx="10142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In Person Barrel Imaging Calorimeter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33982" y="6492875"/>
            <a:ext cx="5580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520A3-A5B1-458D-A53C-B7AAC140DA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5" t="14981" r="16198" b="12921"/>
          <a:stretch/>
        </p:blipFill>
        <p:spPr>
          <a:xfrm>
            <a:off x="0" y="3908"/>
            <a:ext cx="1959429" cy="9144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914400"/>
            <a:ext cx="12192000" cy="0"/>
          </a:xfrm>
          <a:prstGeom prst="line">
            <a:avLst/>
          </a:prstGeom>
          <a:ln w="31750">
            <a:solidFill>
              <a:srgbClr val="0D71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6466551"/>
            <a:ext cx="12192000" cy="0"/>
          </a:xfrm>
          <a:prstGeom prst="line">
            <a:avLst/>
          </a:prstGeom>
          <a:ln w="31750">
            <a:solidFill>
              <a:srgbClr val="0D71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217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4" r:id="rId6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 typeface="Wingdings" panose="05000000000000000000" pitchFamily="2" charset="2"/>
        <a:buChar char="Ø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Santa Cruz Institute of Particle Physics (SCIPP) at UCSC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Tony Affolder &amp; Vitaliy Fadeyev</a:t>
            </a:r>
          </a:p>
          <a:p>
            <a:r>
              <a:rPr lang="en-US" dirty="0"/>
              <a:t>On Behalf of the Team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 Person Barrel Imaging Calorimeter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520A3-A5B1-458D-A53C-B7AAC140DA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34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AB3F059-6CF8-4A2C-B48D-0BDC6FCFB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we?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3B58AB7-5AC6-4B6C-8CFB-A86B60DD5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483" y="1109609"/>
            <a:ext cx="11771169" cy="207091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Team of 2 Academics (Mike </a:t>
            </a:r>
            <a:r>
              <a:rPr lang="en-US" dirty="0" err="1"/>
              <a:t>Hance</a:t>
            </a:r>
            <a:r>
              <a:rPr lang="en-US" dirty="0"/>
              <a:t>, Jason Nielson) and 2 Scientists (Tony Affolder, Vitaliy Fadeyev) with a team of experienced technicians (Kirsten Affolder, Forest Martinez-M….), junior technicians (rotating) &amp; undergraduates (rotating)</a:t>
            </a:r>
          </a:p>
          <a:p>
            <a:pPr lvl="1"/>
            <a:r>
              <a:rPr lang="en-US" dirty="0"/>
              <a:t>Post-docs, graduate students possible with funding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633E1-D12B-4E6C-8C7F-A43F9D0A9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3706B-2D10-4E7E-9A45-918EB941E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 Person Barrel Imaging Calorimeter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29CC2-AAFA-43D2-830E-8B1872CD2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520A3-A5B1-458D-A53C-B7AAC140DA80}" type="slidenum">
              <a:rPr lang="en-US" smtClean="0"/>
              <a:t>2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5BD583-EBAB-4971-8178-A611B24A397E}"/>
              </a:ext>
            </a:extLst>
          </p:cNvPr>
          <p:cNvSpPr txBox="1"/>
          <p:nvPr/>
        </p:nvSpPr>
        <p:spPr>
          <a:xfrm>
            <a:off x="4020264" y="5868657"/>
            <a:ext cx="4403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team producing ATLAS Strip modules</a:t>
            </a:r>
          </a:p>
        </p:txBody>
      </p:sp>
      <p:pic>
        <p:nvPicPr>
          <p:cNvPr id="1026" name="Picture 2" descr="https://lh5.googleusercontent.com/UX-vKFr9dpBPkDgWEP7Bl8SXG2rZYeOywR0eqSkLisYVQhiQ5TDZrNhc5tfEet2nzSUS_VZbgI3JeBM720AjmXO3J3zyu0J3_SXW6DDNgvA99rWAg6ectdcMzq2pBxxlwEp3y4QVk6nX-uu9-YS6eUstUA=s2048">
            <a:extLst>
              <a:ext uri="{FF2B5EF4-FFF2-40B4-BE49-F238E27FC236}">
                <a16:creationId xmlns:a16="http://schemas.microsoft.com/office/drawing/2014/main" id="{792E5465-6202-46B3-92B1-259B90BB7C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76" b="6584"/>
          <a:stretch/>
        </p:blipFill>
        <p:spPr bwMode="auto">
          <a:xfrm>
            <a:off x="2683541" y="3180523"/>
            <a:ext cx="6815051" cy="273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950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969EBEB-6617-4EB9-B0E1-569262D647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1651" r="6944" b="9902"/>
          <a:stretch/>
        </p:blipFill>
        <p:spPr>
          <a:xfrm>
            <a:off x="8493420" y="1099160"/>
            <a:ext cx="3493095" cy="24021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0ED5F7-EA50-44CA-AFF9-A7B363ACB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are experience/interests?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965F5-FD46-4887-A658-371015F79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483" y="1109608"/>
            <a:ext cx="7994300" cy="516790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Extensive expertise (25+ years)  in the design, manufacture, assembly and testing for sensors, hybrids and modules for tracking devices</a:t>
            </a:r>
          </a:p>
          <a:p>
            <a:pPr lvl="1"/>
            <a:r>
              <a:rPr lang="en-US" dirty="0"/>
              <a:t>CLEO, CDF, HPS, CMS, LHCb, ATLAS</a:t>
            </a:r>
          </a:p>
          <a:p>
            <a:r>
              <a:rPr lang="en-US" dirty="0"/>
              <a:t>Currently, starting 3 year production for ATLAS ITk Strip upgrade</a:t>
            </a:r>
          </a:p>
          <a:p>
            <a:pPr lvl="1"/>
            <a:r>
              <a:rPr lang="en-US" dirty="0"/>
              <a:t>3000 hybrids and 2000 modules</a:t>
            </a:r>
          </a:p>
          <a:p>
            <a:r>
              <a:rPr lang="en-US" dirty="0"/>
              <a:t>Interested in gaining experience with MAPS based devices and their packaging for large scale detectors and stretching it into calorimetry</a:t>
            </a:r>
          </a:p>
          <a:p>
            <a:pPr lvl="1"/>
            <a:r>
              <a:rPr lang="en-US" dirty="0"/>
              <a:t>It is the present and the future </a:t>
            </a:r>
            <a:r>
              <a:rPr lang="en-US" dirty="0">
                <a:sym typeface="Wingdings" panose="05000000000000000000" pitchFamily="2" charset="2"/>
              </a:rPr>
              <a:t> 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17FCC-DA23-4305-ACA5-A02FD5183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515D0-5833-4EC6-A614-2ECCCCFA8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 Person Barrel Imaging Calorimeter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E388C-8E47-4484-9164-F097E87BB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520A3-A5B1-458D-A53C-B7AAC140DA80}" type="slidenum">
              <a:rPr lang="en-US" smtClean="0"/>
              <a:t>3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79CE8B-773B-4685-9158-6CCAE283562D}"/>
              </a:ext>
            </a:extLst>
          </p:cNvPr>
          <p:cNvSpPr txBox="1"/>
          <p:nvPr/>
        </p:nvSpPr>
        <p:spPr>
          <a:xfrm>
            <a:off x="9242995" y="3084570"/>
            <a:ext cx="19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ATLAS Hybrid Panel</a:t>
            </a:r>
          </a:p>
        </p:txBody>
      </p:sp>
      <p:pic>
        <p:nvPicPr>
          <p:cNvPr id="11" name="Content Placeholder 8">
            <a:extLst>
              <a:ext uri="{FF2B5EF4-FFF2-40B4-BE49-F238E27FC236}">
                <a16:creationId xmlns:a16="http://schemas.microsoft.com/office/drawing/2014/main" id="{50B34649-AD48-47FF-B967-44E6FF5CB6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0" t="3125"/>
          <a:stretch/>
        </p:blipFill>
        <p:spPr bwMode="auto">
          <a:xfrm rot="10800000">
            <a:off x="8465870" y="3660423"/>
            <a:ext cx="3548194" cy="2680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5CF5AF4-4C25-44CE-8208-FCA2C86F1FD6}"/>
              </a:ext>
            </a:extLst>
          </p:cNvPr>
          <p:cNvSpPr txBox="1"/>
          <p:nvPr/>
        </p:nvSpPr>
        <p:spPr>
          <a:xfrm>
            <a:off x="9315882" y="5758840"/>
            <a:ext cx="1788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ATLAS LS Module</a:t>
            </a:r>
          </a:p>
        </p:txBody>
      </p:sp>
    </p:spTree>
    <p:extLst>
      <p:ext uri="{BB962C8B-B14F-4D97-AF65-F5344CB8AC3E}">
        <p14:creationId xmlns:p14="http://schemas.microsoft.com/office/powerpoint/2010/main" val="3547626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A4EF6-2C99-4B61-BDF5-2339BE8C6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we? What do we have?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EECA7-45EA-4658-A280-7E97D292A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3462" y="1022804"/>
            <a:ext cx="5519740" cy="3889775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SCIPP at the UCSC campus</a:t>
            </a:r>
          </a:p>
          <a:p>
            <a:r>
              <a:rPr lang="en-US" dirty="0"/>
              <a:t>For ATLAS assembly/testing, two large class ISO-7 cleanrooms (total 170 m</a:t>
            </a:r>
            <a:r>
              <a:rPr lang="en-US" baseline="30000" dirty="0"/>
              <a:t>2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Equipped with wire bonders, pull testers, glue robots, chillers, metrology systems, dry storage, vacuum, FPGA electrical test systems, …..</a:t>
            </a:r>
          </a:p>
          <a:p>
            <a:pPr lvl="1"/>
            <a:r>
              <a:rPr lang="en-US" dirty="0"/>
              <a:t>ATLAS space occupied until production completion (3-4 years) </a:t>
            </a:r>
          </a:p>
          <a:p>
            <a:r>
              <a:rPr lang="en-US" dirty="0"/>
              <a:t>In near term, lab space with clean hood available</a:t>
            </a:r>
          </a:p>
          <a:p>
            <a:pPr lvl="1"/>
            <a:r>
              <a:rPr lang="en-US" dirty="0"/>
              <a:t>Large enough for development of assembly and testing infrastructure and methods</a:t>
            </a:r>
          </a:p>
          <a:p>
            <a:pPr lvl="2"/>
            <a:r>
              <a:rPr lang="en-US" dirty="0"/>
              <a:t>Metrology and Wire bonding in the ATLAS space/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FC95A-35BF-4899-879E-0828A137A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9EE42-6679-49D8-A114-868F137D5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 Person Barrel Imaging Calorimeter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76144-93DF-4DF9-9122-EB025312D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520A3-A5B1-458D-A53C-B7AAC140DA80}" type="slidenum">
              <a:rPr lang="en-US" smtClean="0"/>
              <a:t>4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872932-4C84-4D61-BCDE-4F24DBBCD9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78" y="1379873"/>
            <a:ext cx="6576815" cy="18871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E455DA-A675-4A00-AB50-C238303D84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741" y="3732494"/>
            <a:ext cx="6563352" cy="21845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D79F41-7F8A-4431-BAE6-DA06C01A6E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777" y="4457966"/>
            <a:ext cx="4506182" cy="194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876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B24B8-F438-4F83-8527-E7921A0DC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Plans for EPIC Barrel Imaging Calorimeter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108EA-D162-49AD-BF91-3AF9EA54C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Near term </a:t>
            </a:r>
          </a:p>
          <a:p>
            <a:pPr lvl="1"/>
            <a:r>
              <a:rPr lang="en-US" dirty="0"/>
              <a:t>Learn how to operate ASTROPIX systems (1 and multi-chip)</a:t>
            </a:r>
          </a:p>
          <a:p>
            <a:pPr lvl="2"/>
            <a:r>
              <a:rPr lang="en-US" dirty="0"/>
              <a:t>Working toward a module-0 and Electrical QC systems (robotic?)</a:t>
            </a:r>
          </a:p>
          <a:p>
            <a:pPr lvl="1"/>
            <a:r>
              <a:rPr lang="en-US" dirty="0"/>
              <a:t>Beginning mockups of mechanical assembly</a:t>
            </a:r>
          </a:p>
          <a:p>
            <a:pPr lvl="2"/>
            <a:r>
              <a:rPr lang="en-US" dirty="0"/>
              <a:t>Working toward a module-0 and Assembly systems (robotic?)</a:t>
            </a:r>
          </a:p>
          <a:p>
            <a:r>
              <a:rPr lang="en-US" dirty="0"/>
              <a:t>Long term</a:t>
            </a:r>
          </a:p>
          <a:p>
            <a:pPr lvl="1"/>
            <a:r>
              <a:rPr lang="en-US" dirty="0"/>
              <a:t>Taking on the assembly and testing of a reasonable fraction of the staves</a:t>
            </a:r>
          </a:p>
          <a:p>
            <a:pPr lvl="2"/>
            <a:r>
              <a:rPr lang="en-US" dirty="0"/>
              <a:t>Size depends on scope of work, funding and timing of pre-production and production phases </a:t>
            </a:r>
          </a:p>
          <a:p>
            <a:pPr lvl="2"/>
            <a:r>
              <a:rPr lang="en-US" dirty="0"/>
              <a:t>We hope to learn more to understand what is </a:t>
            </a:r>
            <a:r>
              <a:rPr lang="en-US"/>
              <a:t>possible this week!!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3C95D-40E8-4DC4-B1E8-7B91AFF2F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5A838-F713-4747-B5FF-9AE71C9C5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 Person Barrel Imaging Calorimeter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E0847-5B17-4CAF-BE17-57E9467DC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520A3-A5B1-458D-A53C-B7AAC140DA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74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400</Words>
  <Application>Microsoft Office PowerPoint</Application>
  <PresentationFormat>Widescreen</PresentationFormat>
  <Paragraphs>49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Office Theme</vt:lpstr>
      <vt:lpstr>Santa Cruz Institute of Particle Physics (SCIPP) at UCSC</vt:lpstr>
      <vt:lpstr>Who are we?</vt:lpstr>
      <vt:lpstr>What is are experience/interests?</vt:lpstr>
      <vt:lpstr>Where are we? What do we have?</vt:lpstr>
      <vt:lpstr>Plans for EPIC Barrel Imaging Calorimeter</vt:lpstr>
    </vt:vector>
  </TitlesOfParts>
  <Company>UC Santa Cruz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Affolder</dc:creator>
  <cp:lastModifiedBy>Tony Affolder</cp:lastModifiedBy>
  <cp:revision>13</cp:revision>
  <dcterms:created xsi:type="dcterms:W3CDTF">2017-06-25T11:43:11Z</dcterms:created>
  <dcterms:modified xsi:type="dcterms:W3CDTF">2023-06-15T12:19:46Z</dcterms:modified>
</cp:coreProperties>
</file>