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58" r:id="rId7"/>
    <p:sldId id="275" r:id="rId8"/>
    <p:sldId id="274" r:id="rId9"/>
    <p:sldId id="276" r:id="rId10"/>
    <p:sldId id="269" r:id="rId11"/>
    <p:sldId id="271" r:id="rId12"/>
    <p:sldId id="27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" y="101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21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94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38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">
  <p:cSld name="*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1" y="-6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1" y="1395284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1" y="579118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70716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ePIC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Barrel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ECal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Meeting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June 15, 2023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Integration and Engineering Priorities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EM Cal Single Sector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8" t="3113" r="16553"/>
          <a:stretch/>
        </p:blipFill>
        <p:spPr>
          <a:xfrm>
            <a:off x="1997094" y="590192"/>
            <a:ext cx="5844406" cy="44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53786" y="1183404"/>
            <a:ext cx="7658213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Finalize dimensions of imaging and non-imaging regions; barrel expected to grow outward by ~3cm for DIRC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 space for electronics, etc. on each end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Additional aluminum sheets needed for each Pb/</a:t>
            </a:r>
            <a:r>
              <a:rPr lang="en-US" sz="1500" dirty="0" err="1"/>
              <a:t>SciFi</a:t>
            </a:r>
            <a:r>
              <a:rPr lang="en-US" sz="1500" dirty="0"/>
              <a:t> layer will increase thickness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Design carbon fiber shelves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Follow </a:t>
            </a:r>
            <a:r>
              <a:rPr lang="en-US" sz="1500" dirty="0" err="1"/>
              <a:t>GlueX</a:t>
            </a:r>
            <a:r>
              <a:rPr lang="en-US" sz="1500" dirty="0"/>
              <a:t> procedures and practices as much as possible (</a:t>
            </a:r>
            <a:r>
              <a:rPr lang="en-US" sz="1500" dirty="0" err="1"/>
              <a:t>ie</a:t>
            </a:r>
            <a:r>
              <a:rPr lang="en-US" sz="1500" dirty="0"/>
              <a:t>. Documentation)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Sector assembly will combine finished layers and shelves in a “trench”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Perform tests on spare </a:t>
            </a:r>
            <a:r>
              <a:rPr lang="en-US" sz="1500" dirty="0" err="1"/>
              <a:t>GlueX</a:t>
            </a:r>
            <a:r>
              <a:rPr lang="en-US" sz="1500" dirty="0"/>
              <a:t> sector to determine mechanical properties.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FEA with measured mechanical properties (possible impact on plate thicknesses)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Design fixtures to test </a:t>
            </a:r>
            <a:r>
              <a:rPr lang="en-US" sz="1500" dirty="0" err="1"/>
              <a:t>BabyBCal</a:t>
            </a:r>
            <a:r>
              <a:rPr lang="en-US" sz="1500" dirty="0"/>
              <a:t> at Fermilab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Carbon fiber parts must be strong enough for non-self-supported sector.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2 two-meter long </a:t>
            </a:r>
            <a:r>
              <a:rPr lang="en-US" sz="1500" dirty="0" err="1"/>
              <a:t>astropix</a:t>
            </a:r>
            <a:r>
              <a:rPr lang="en-US" sz="1500" dirty="0"/>
              <a:t> per shelf, install from each end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Unprotected inner Imaging Layer with no gaps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ECal</a:t>
            </a:r>
            <a:r>
              <a:rPr lang="en-US" sz="2000" dirty="0">
                <a:solidFill>
                  <a:srgbClr val="30519D"/>
                </a:solidFill>
              </a:rPr>
              <a:t> Individual Sector Assembly Highlights/Priorities:</a:t>
            </a:r>
            <a:endParaRPr sz="2000" dirty="0">
              <a:solidFill>
                <a:srgbClr val="30519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48 Sector Barrel </a:t>
            </a:r>
            <a:r>
              <a:rPr lang="en-US" b="0" dirty="0" err="1"/>
              <a:t>EMCal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6" t="4424" r="20558" b="8325"/>
          <a:stretch/>
        </p:blipFill>
        <p:spPr>
          <a:xfrm>
            <a:off x="1970313" y="844842"/>
            <a:ext cx="5600701" cy="4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5500" y="336799"/>
            <a:ext cx="8373000" cy="374700"/>
          </a:xfrm>
        </p:spPr>
        <p:txBody>
          <a:bodyPr/>
          <a:lstStyle/>
          <a:p>
            <a:r>
              <a:rPr lang="en-US" b="0" dirty="0"/>
              <a:t>Mounting Rings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0" t="4403" r="14631" b="3102"/>
          <a:stretch/>
        </p:blipFill>
        <p:spPr>
          <a:xfrm>
            <a:off x="1995871" y="627789"/>
            <a:ext cx="5959929" cy="46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Mounting ring design compatible with </a:t>
            </a:r>
            <a:r>
              <a:rPr lang="en-US" sz="1500" dirty="0" err="1"/>
              <a:t>sPHENIX</a:t>
            </a:r>
            <a:r>
              <a:rPr lang="en-US" sz="1500" dirty="0"/>
              <a:t> assembly fixture (rollers)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Ring dimensions must be adjusted to allow for complete access (inner layer)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Rings on the ends may over-constrain the self-supporting idea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Develop plan for lifting/manipulating individual sectors (lifting eyes in outer plate?)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Pockets on outer plate or longitudinal straps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Total </a:t>
            </a:r>
            <a:r>
              <a:rPr lang="en-US" sz="1500" dirty="0" err="1"/>
              <a:t>EMCal</a:t>
            </a:r>
            <a:r>
              <a:rPr lang="en-US" sz="1500" dirty="0"/>
              <a:t> weight will probably exceed 40 tons (additional crane or build at height)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Add DIRC interface to ring design on west end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Barrel </a:t>
            </a:r>
            <a:r>
              <a:rPr lang="en-US" sz="2000" dirty="0" err="1">
                <a:solidFill>
                  <a:srgbClr val="30519D"/>
                </a:solidFill>
              </a:rPr>
              <a:t>EMCal</a:t>
            </a:r>
            <a:r>
              <a:rPr lang="en-US" sz="2000" dirty="0">
                <a:solidFill>
                  <a:srgbClr val="30519D"/>
                </a:solidFill>
              </a:rPr>
              <a:t> Assembly Highlights/Priorities: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633585" y="-315176"/>
            <a:ext cx="8627908" cy="90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Placement in EPIC</a:t>
            </a:r>
            <a:endParaRPr sz="2000" dirty="0">
              <a:solidFill>
                <a:srgbClr val="30519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60684-BA71-9BAF-5E18-70D8BC7EA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7" t="17564" r="14965"/>
          <a:stretch/>
        </p:blipFill>
        <p:spPr>
          <a:xfrm>
            <a:off x="1019255" y="328846"/>
            <a:ext cx="6879809" cy="44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6" t="6537" r="17769" b="6886"/>
          <a:stretch/>
        </p:blipFill>
        <p:spPr>
          <a:xfrm>
            <a:off x="1910512" y="517805"/>
            <a:ext cx="6007803" cy="44377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0" dirty="0" err="1"/>
              <a:t>EMCal</a:t>
            </a:r>
            <a:r>
              <a:rPr lang="en-US" b="0" dirty="0"/>
              <a:t> and Support Rings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2038" y="1170247"/>
            <a:ext cx="7658213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Increase length of outer plate on east end to overlap support ring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Add outer band or blocks to close the gap between outer plate and support rings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Finalize design installation of inner imaging layer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Cable and services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Barrel Installation Priorities: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70486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8294-370a-4aed-920a-4e0f038c6a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6710268A474DA2863D4634666AC7" ma:contentTypeVersion="10" ma:contentTypeDescription="Create a new document." ma:contentTypeScope="" ma:versionID="60faa33d9e43276358e9cc9921595400">
  <xsd:schema xmlns:xsd="http://www.w3.org/2001/XMLSchema" xmlns:xs="http://www.w3.org/2001/XMLSchema" xmlns:p="http://schemas.microsoft.com/office/2006/metadata/properties" xmlns:ns3="cd7f8294-370a-4aed-920a-4e0f038c6a95" xmlns:ns4="5e72cee1-0b0c-4c72-9171-6e19a6c421d8" targetNamespace="http://schemas.microsoft.com/office/2006/metadata/properties" ma:root="true" ma:fieldsID="237af83d52861978fe438c130dca9f89" ns3:_="" ns4:_="">
    <xsd:import namespace="cd7f8294-370a-4aed-920a-4e0f038c6a95"/>
    <xsd:import namespace="5e72cee1-0b0c-4c72-9171-6e19a6c421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8294-370a-4aed-920a-4e0f038c6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cee1-0b0c-4c72-9171-6e19a6c42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79A324-EB9F-4296-9FF6-65D1F4FDCBA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5e72cee1-0b0c-4c72-9171-6e19a6c421d8"/>
    <ds:schemaRef ds:uri="http://purl.org/dc/dcmitype/"/>
    <ds:schemaRef ds:uri="cd7f8294-370a-4aed-920a-4e0f038c6a9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DC931-C49F-41B7-ABA6-3E57AB5B2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0465F-B4D9-4B99-81D5-A5091D0EF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8294-370a-4aed-920a-4e0f038c6a95"/>
    <ds:schemaRef ds:uri="5e72cee1-0b0c-4c72-9171-6e19a6c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313</Words>
  <Application>Microsoft Office PowerPoint</Application>
  <PresentationFormat>On-screen Show (16:9)</PresentationFormat>
  <Paragraphs>48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</vt:lpstr>
      <vt:lpstr>Noto Sans Symbols</vt:lpstr>
      <vt:lpstr>Arial</vt:lpstr>
      <vt:lpstr>1_presentation_16x9</vt:lpstr>
      <vt:lpstr>ePIC Barrel ECal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dc:creator>O'Connor, Thomas P.</dc:creator>
  <cp:lastModifiedBy>O'Connor, Thomas P.</cp:lastModifiedBy>
  <cp:revision>25</cp:revision>
  <dcterms:modified xsi:type="dcterms:W3CDTF">2023-06-15T21:25:46Z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0x010100A2CE6710268A474DA2863D4634666AC7</vt:lpwstr>
  </property>
</Properties>
</file>