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76" r:id="rId3"/>
    <p:sldId id="258" r:id="rId4"/>
    <p:sldId id="259" r:id="rId5"/>
    <p:sldId id="274" r:id="rId6"/>
    <p:sldId id="270" r:id="rId7"/>
    <p:sldId id="273" r:id="rId8"/>
    <p:sldId id="264" r:id="rId9"/>
    <p:sldId id="271" r:id="rId10"/>
    <p:sldId id="263" r:id="rId11"/>
    <p:sldId id="266" r:id="rId12"/>
    <p:sldId id="265" r:id="rId13"/>
    <p:sldId id="272" r:id="rId14"/>
    <p:sldId id="267" r:id="rId15"/>
    <p:sldId id="275"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7809A1-E752-4A99-BA10-60C7724D3206}" v="1441" dt="2023-10-02T17:19:05.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ltrera, Luca" userId="9c440825-ed23-4914-bbba-109e2b8a0453" providerId="ADAL" clId="{267809A1-E752-4A99-BA10-60C7724D3206}"/>
    <pc:docChg chg="custSel addSld delSld modSld sldOrd modMainMaster">
      <pc:chgData name="Cultrera, Luca" userId="9c440825-ed23-4914-bbba-109e2b8a0453" providerId="ADAL" clId="{267809A1-E752-4A99-BA10-60C7724D3206}" dt="2023-10-02T17:19:05.564" v="1447" actId="478"/>
      <pc:docMkLst>
        <pc:docMk/>
      </pc:docMkLst>
      <pc:sldChg chg="modSp mod">
        <pc:chgData name="Cultrera, Luca" userId="9c440825-ed23-4914-bbba-109e2b8a0453" providerId="ADAL" clId="{267809A1-E752-4A99-BA10-60C7724D3206}" dt="2023-10-02T16:49:20.170" v="820" actId="1076"/>
        <pc:sldMkLst>
          <pc:docMk/>
          <pc:sldMk cId="2246755923" sldId="257"/>
        </pc:sldMkLst>
        <pc:spChg chg="mod">
          <ac:chgData name="Cultrera, Luca" userId="9c440825-ed23-4914-bbba-109e2b8a0453" providerId="ADAL" clId="{267809A1-E752-4A99-BA10-60C7724D3206}" dt="2023-10-02T16:49:15.385" v="819" actId="20577"/>
          <ac:spMkLst>
            <pc:docMk/>
            <pc:sldMk cId="2246755923" sldId="257"/>
            <ac:spMk id="2" creationId="{1C156CBC-DA70-7741-BB3F-BCDBBE052F88}"/>
          </ac:spMkLst>
        </pc:spChg>
        <pc:spChg chg="mod">
          <ac:chgData name="Cultrera, Luca" userId="9c440825-ed23-4914-bbba-109e2b8a0453" providerId="ADAL" clId="{267809A1-E752-4A99-BA10-60C7724D3206}" dt="2023-10-02T16:49:20.170" v="820" actId="1076"/>
          <ac:spMkLst>
            <pc:docMk/>
            <pc:sldMk cId="2246755923" sldId="257"/>
            <ac:spMk id="3" creationId="{FDB0E14B-6889-F849-8A8C-D01D7C36038D}"/>
          </ac:spMkLst>
        </pc:spChg>
      </pc:sldChg>
      <pc:sldChg chg="modSp mod">
        <pc:chgData name="Cultrera, Luca" userId="9c440825-ed23-4914-bbba-109e2b8a0453" providerId="ADAL" clId="{267809A1-E752-4A99-BA10-60C7724D3206}" dt="2023-10-02T15:31:46.420" v="26" actId="5793"/>
        <pc:sldMkLst>
          <pc:docMk/>
          <pc:sldMk cId="2033560050" sldId="258"/>
        </pc:sldMkLst>
        <pc:spChg chg="mod">
          <ac:chgData name="Cultrera, Luca" userId="9c440825-ed23-4914-bbba-109e2b8a0453" providerId="ADAL" clId="{267809A1-E752-4A99-BA10-60C7724D3206}" dt="2023-10-02T15:31:46.420" v="26" actId="5793"/>
          <ac:spMkLst>
            <pc:docMk/>
            <pc:sldMk cId="2033560050" sldId="258"/>
            <ac:spMk id="5" creationId="{7E65F68E-0855-CDE0-96BB-CAB087061D88}"/>
          </ac:spMkLst>
        </pc:spChg>
      </pc:sldChg>
      <pc:sldChg chg="addSp modSp mod">
        <pc:chgData name="Cultrera, Luca" userId="9c440825-ed23-4914-bbba-109e2b8a0453" providerId="ADAL" clId="{267809A1-E752-4A99-BA10-60C7724D3206}" dt="2023-10-02T15:40:19.870" v="226" actId="20577"/>
        <pc:sldMkLst>
          <pc:docMk/>
          <pc:sldMk cId="2931256332" sldId="259"/>
        </pc:sldMkLst>
        <pc:spChg chg="mod">
          <ac:chgData name="Cultrera, Luca" userId="9c440825-ed23-4914-bbba-109e2b8a0453" providerId="ADAL" clId="{267809A1-E752-4A99-BA10-60C7724D3206}" dt="2023-10-02T15:40:19.870" v="226" actId="20577"/>
          <ac:spMkLst>
            <pc:docMk/>
            <pc:sldMk cId="2931256332" sldId="259"/>
            <ac:spMk id="2" creationId="{20FB7A76-2727-9971-B7AF-677D27911324}"/>
          </ac:spMkLst>
        </pc:spChg>
        <pc:spChg chg="add mod">
          <ac:chgData name="Cultrera, Luca" userId="9c440825-ed23-4914-bbba-109e2b8a0453" providerId="ADAL" clId="{267809A1-E752-4A99-BA10-60C7724D3206}" dt="2023-10-02T15:39:46.896" v="201" actId="2711"/>
          <ac:spMkLst>
            <pc:docMk/>
            <pc:sldMk cId="2931256332" sldId="259"/>
            <ac:spMk id="4" creationId="{81165B2D-EB9A-90E5-15B8-C0741BFD42F3}"/>
          </ac:spMkLst>
        </pc:spChg>
        <pc:spChg chg="mod">
          <ac:chgData name="Cultrera, Luca" userId="9c440825-ed23-4914-bbba-109e2b8a0453" providerId="ADAL" clId="{267809A1-E752-4A99-BA10-60C7724D3206}" dt="2023-10-02T15:32:23.695" v="60" actId="20577"/>
          <ac:spMkLst>
            <pc:docMk/>
            <pc:sldMk cId="2931256332" sldId="259"/>
            <ac:spMk id="5" creationId="{91430AE9-5048-A87F-1E90-EC82EB98F7EE}"/>
          </ac:spMkLst>
        </pc:spChg>
      </pc:sldChg>
      <pc:sldChg chg="add">
        <pc:chgData name="Cultrera, Luca" userId="9c440825-ed23-4914-bbba-109e2b8a0453" providerId="ADAL" clId="{267809A1-E752-4A99-BA10-60C7724D3206}" dt="2023-10-02T15:31:01.369" v="0"/>
        <pc:sldMkLst>
          <pc:docMk/>
          <pc:sldMk cId="3339226859" sldId="263"/>
        </pc:sldMkLst>
      </pc:sldChg>
      <pc:sldChg chg="add ord">
        <pc:chgData name="Cultrera, Luca" userId="9c440825-ed23-4914-bbba-109e2b8a0453" providerId="ADAL" clId="{267809A1-E752-4A99-BA10-60C7724D3206}" dt="2023-10-02T15:41:51.364" v="234"/>
        <pc:sldMkLst>
          <pc:docMk/>
          <pc:sldMk cId="1124517927" sldId="264"/>
        </pc:sldMkLst>
      </pc:sldChg>
      <pc:sldChg chg="add">
        <pc:chgData name="Cultrera, Luca" userId="9c440825-ed23-4914-bbba-109e2b8a0453" providerId="ADAL" clId="{267809A1-E752-4A99-BA10-60C7724D3206}" dt="2023-10-02T15:31:01.369" v="0"/>
        <pc:sldMkLst>
          <pc:docMk/>
          <pc:sldMk cId="3668895555" sldId="265"/>
        </pc:sldMkLst>
      </pc:sldChg>
      <pc:sldChg chg="add ord">
        <pc:chgData name="Cultrera, Luca" userId="9c440825-ed23-4914-bbba-109e2b8a0453" providerId="ADAL" clId="{267809A1-E752-4A99-BA10-60C7724D3206}" dt="2023-10-02T15:42:12.605" v="236"/>
        <pc:sldMkLst>
          <pc:docMk/>
          <pc:sldMk cId="1871760877" sldId="266"/>
        </pc:sldMkLst>
      </pc:sldChg>
      <pc:sldChg chg="modSp add mod">
        <pc:chgData name="Cultrera, Luca" userId="9c440825-ed23-4914-bbba-109e2b8a0453" providerId="ADAL" clId="{267809A1-E752-4A99-BA10-60C7724D3206}" dt="2023-10-02T15:41:03.133" v="230" actId="6549"/>
        <pc:sldMkLst>
          <pc:docMk/>
          <pc:sldMk cId="174616286" sldId="267"/>
        </pc:sldMkLst>
        <pc:spChg chg="mod">
          <ac:chgData name="Cultrera, Luca" userId="9c440825-ed23-4914-bbba-109e2b8a0453" providerId="ADAL" clId="{267809A1-E752-4A99-BA10-60C7724D3206}" dt="2023-10-02T15:41:03.133" v="230" actId="6549"/>
          <ac:spMkLst>
            <pc:docMk/>
            <pc:sldMk cId="174616286" sldId="267"/>
            <ac:spMk id="7" creationId="{84BED499-6ED4-F54A-8BC4-75AB617CA064}"/>
          </ac:spMkLst>
        </pc:spChg>
      </pc:sldChg>
      <pc:sldChg chg="del">
        <pc:chgData name="Cultrera, Luca" userId="9c440825-ed23-4914-bbba-109e2b8a0453" providerId="ADAL" clId="{267809A1-E752-4A99-BA10-60C7724D3206}" dt="2023-10-02T15:40:45.772" v="227" actId="47"/>
        <pc:sldMkLst>
          <pc:docMk/>
          <pc:sldMk cId="887586982" sldId="269"/>
        </pc:sldMkLst>
      </pc:sldChg>
      <pc:sldChg chg="add">
        <pc:chgData name="Cultrera, Luca" userId="9c440825-ed23-4914-bbba-109e2b8a0453" providerId="ADAL" clId="{267809A1-E752-4A99-BA10-60C7724D3206}" dt="2023-10-02T15:31:01.369" v="0"/>
        <pc:sldMkLst>
          <pc:docMk/>
          <pc:sldMk cId="877320489" sldId="270"/>
        </pc:sldMkLst>
      </pc:sldChg>
      <pc:sldChg chg="add">
        <pc:chgData name="Cultrera, Luca" userId="9c440825-ed23-4914-bbba-109e2b8a0453" providerId="ADAL" clId="{267809A1-E752-4A99-BA10-60C7724D3206}" dt="2023-10-02T15:31:01.369" v="0"/>
        <pc:sldMkLst>
          <pc:docMk/>
          <pc:sldMk cId="3681362828" sldId="271"/>
        </pc:sldMkLst>
      </pc:sldChg>
      <pc:sldChg chg="add ord">
        <pc:chgData name="Cultrera, Luca" userId="9c440825-ed23-4914-bbba-109e2b8a0453" providerId="ADAL" clId="{267809A1-E752-4A99-BA10-60C7724D3206}" dt="2023-10-02T15:42:23.117" v="238"/>
        <pc:sldMkLst>
          <pc:docMk/>
          <pc:sldMk cId="3152571065" sldId="272"/>
        </pc:sldMkLst>
      </pc:sldChg>
      <pc:sldChg chg="add ord">
        <pc:chgData name="Cultrera, Luca" userId="9c440825-ed23-4914-bbba-109e2b8a0453" providerId="ADAL" clId="{267809A1-E752-4A99-BA10-60C7724D3206}" dt="2023-10-02T15:41:46.533" v="232"/>
        <pc:sldMkLst>
          <pc:docMk/>
          <pc:sldMk cId="1477085598" sldId="273"/>
        </pc:sldMkLst>
      </pc:sldChg>
      <pc:sldChg chg="delSp modSp new mod">
        <pc:chgData name="Cultrera, Luca" userId="9c440825-ed23-4914-bbba-109e2b8a0453" providerId="ADAL" clId="{267809A1-E752-4A99-BA10-60C7724D3206}" dt="2023-10-02T16:50:00.042" v="821" actId="478"/>
        <pc:sldMkLst>
          <pc:docMk/>
          <pc:sldMk cId="1822257347" sldId="274"/>
        </pc:sldMkLst>
        <pc:spChg chg="mod">
          <ac:chgData name="Cultrera, Luca" userId="9c440825-ed23-4914-bbba-109e2b8a0453" providerId="ADAL" clId="{267809A1-E752-4A99-BA10-60C7724D3206}" dt="2023-10-02T16:23:16.489" v="775" actId="113"/>
          <ac:spMkLst>
            <pc:docMk/>
            <pc:sldMk cId="1822257347" sldId="274"/>
            <ac:spMk id="2" creationId="{F6A10A40-A31F-3F77-DA32-86EE7C0FCB24}"/>
          </ac:spMkLst>
        </pc:spChg>
        <pc:spChg chg="del">
          <ac:chgData name="Cultrera, Luca" userId="9c440825-ed23-4914-bbba-109e2b8a0453" providerId="ADAL" clId="{267809A1-E752-4A99-BA10-60C7724D3206}" dt="2023-10-02T16:50:00.042" v="821" actId="478"/>
          <ac:spMkLst>
            <pc:docMk/>
            <pc:sldMk cId="1822257347" sldId="274"/>
            <ac:spMk id="4" creationId="{36E33FEE-E839-E669-BA8F-BE98639FC211}"/>
          </ac:spMkLst>
        </pc:spChg>
        <pc:spChg chg="mod">
          <ac:chgData name="Cultrera, Luca" userId="9c440825-ed23-4914-bbba-109e2b8a0453" providerId="ADAL" clId="{267809A1-E752-4A99-BA10-60C7724D3206}" dt="2023-10-02T15:43:03.100" v="249" actId="20577"/>
          <ac:spMkLst>
            <pc:docMk/>
            <pc:sldMk cId="1822257347" sldId="274"/>
            <ac:spMk id="5" creationId="{37C5FBD9-DDE7-2F09-EBA1-7EFC9821765D}"/>
          </ac:spMkLst>
        </pc:spChg>
      </pc:sldChg>
      <pc:sldChg chg="addSp delSp modSp new mod chgLayout">
        <pc:chgData name="Cultrera, Luca" userId="9c440825-ed23-4914-bbba-109e2b8a0453" providerId="ADAL" clId="{267809A1-E752-4A99-BA10-60C7724D3206}" dt="2023-10-02T17:15:57.708" v="1424" actId="1076"/>
        <pc:sldMkLst>
          <pc:docMk/>
          <pc:sldMk cId="4228792311" sldId="275"/>
        </pc:sldMkLst>
        <pc:spChg chg="del">
          <ac:chgData name="Cultrera, Luca" userId="9c440825-ed23-4914-bbba-109e2b8a0453" providerId="ADAL" clId="{267809A1-E752-4A99-BA10-60C7724D3206}" dt="2023-10-02T16:23:45.426" v="795" actId="478"/>
          <ac:spMkLst>
            <pc:docMk/>
            <pc:sldMk cId="4228792311" sldId="275"/>
            <ac:spMk id="2" creationId="{45FB8BF6-D085-A7C0-86CC-BD1D1E2C13C9}"/>
          </ac:spMkLst>
        </pc:spChg>
        <pc:spChg chg="mod ord">
          <ac:chgData name="Cultrera, Luca" userId="9c440825-ed23-4914-bbba-109e2b8a0453" providerId="ADAL" clId="{267809A1-E752-4A99-BA10-60C7724D3206}" dt="2023-10-02T16:47:24.175" v="798" actId="700"/>
          <ac:spMkLst>
            <pc:docMk/>
            <pc:sldMk cId="4228792311" sldId="275"/>
            <ac:spMk id="3" creationId="{C5CA9A61-6193-02BD-7797-5C464496858C}"/>
          </ac:spMkLst>
        </pc:spChg>
        <pc:spChg chg="del mod ord">
          <ac:chgData name="Cultrera, Luca" userId="9c440825-ed23-4914-bbba-109e2b8a0453" providerId="ADAL" clId="{267809A1-E752-4A99-BA10-60C7724D3206}" dt="2023-10-02T16:47:32.346" v="800" actId="478"/>
          <ac:spMkLst>
            <pc:docMk/>
            <pc:sldMk cId="4228792311" sldId="275"/>
            <ac:spMk id="4" creationId="{EDA77533-BF43-468F-F21E-12DAD8FD61E0}"/>
          </ac:spMkLst>
        </pc:spChg>
        <pc:spChg chg="mod ord">
          <ac:chgData name="Cultrera, Luca" userId="9c440825-ed23-4914-bbba-109e2b8a0453" providerId="ADAL" clId="{267809A1-E752-4A99-BA10-60C7724D3206}" dt="2023-10-02T17:14:53.195" v="1370" actId="20577"/>
          <ac:spMkLst>
            <pc:docMk/>
            <pc:sldMk cId="4228792311" sldId="275"/>
            <ac:spMk id="5" creationId="{B2E24D25-E9D2-BB83-ECCA-7D04A41F2EF3}"/>
          </ac:spMkLst>
        </pc:spChg>
        <pc:spChg chg="add mod ord">
          <ac:chgData name="Cultrera, Luca" userId="9c440825-ed23-4914-bbba-109e2b8a0453" providerId="ADAL" clId="{267809A1-E752-4A99-BA10-60C7724D3206}" dt="2023-10-02T17:15:57.708" v="1424" actId="1076"/>
          <ac:spMkLst>
            <pc:docMk/>
            <pc:sldMk cId="4228792311" sldId="275"/>
            <ac:spMk id="6" creationId="{AA590E8E-3BF6-8ED6-1A16-38F23A110CA6}"/>
          </ac:spMkLst>
        </pc:spChg>
      </pc:sldChg>
      <pc:sldChg chg="addSp delSp modSp new mod modClrScheme chgLayout">
        <pc:chgData name="Cultrera, Luca" userId="9c440825-ed23-4914-bbba-109e2b8a0453" providerId="ADAL" clId="{267809A1-E752-4A99-BA10-60C7724D3206}" dt="2023-10-02T16:22:13.245" v="708" actId="1076"/>
        <pc:sldMkLst>
          <pc:docMk/>
          <pc:sldMk cId="306104401" sldId="276"/>
        </pc:sldMkLst>
        <pc:spChg chg="del mod ord">
          <ac:chgData name="Cultrera, Luca" userId="9c440825-ed23-4914-bbba-109e2b8a0453" providerId="ADAL" clId="{267809A1-E752-4A99-BA10-60C7724D3206}" dt="2023-10-02T16:06:10.486" v="635" actId="700"/>
          <ac:spMkLst>
            <pc:docMk/>
            <pc:sldMk cId="306104401" sldId="276"/>
            <ac:spMk id="2" creationId="{87453FFB-653B-4CD4-F08F-C4C768CC311E}"/>
          </ac:spMkLst>
        </pc:spChg>
        <pc:spChg chg="del">
          <ac:chgData name="Cultrera, Luca" userId="9c440825-ed23-4914-bbba-109e2b8a0453" providerId="ADAL" clId="{267809A1-E752-4A99-BA10-60C7724D3206}" dt="2023-10-02T16:06:10.486" v="635" actId="700"/>
          <ac:spMkLst>
            <pc:docMk/>
            <pc:sldMk cId="306104401" sldId="276"/>
            <ac:spMk id="3" creationId="{D2343AF6-1343-256B-BFCE-3DC6802A4D33}"/>
          </ac:spMkLst>
        </pc:spChg>
        <pc:spChg chg="del">
          <ac:chgData name="Cultrera, Luca" userId="9c440825-ed23-4914-bbba-109e2b8a0453" providerId="ADAL" clId="{267809A1-E752-4A99-BA10-60C7724D3206}" dt="2023-10-02T16:06:10.486" v="635" actId="700"/>
          <ac:spMkLst>
            <pc:docMk/>
            <pc:sldMk cId="306104401" sldId="276"/>
            <ac:spMk id="4" creationId="{0C16F295-161D-4E83-B7A4-36BDF823E987}"/>
          </ac:spMkLst>
        </pc:spChg>
        <pc:spChg chg="add mod ord">
          <ac:chgData name="Cultrera, Luca" userId="9c440825-ed23-4914-bbba-109e2b8a0453" providerId="ADAL" clId="{267809A1-E752-4A99-BA10-60C7724D3206}" dt="2023-10-02T16:21:07.308" v="696" actId="20577"/>
          <ac:spMkLst>
            <pc:docMk/>
            <pc:sldMk cId="306104401" sldId="276"/>
            <ac:spMk id="5" creationId="{E9CB42D1-E013-1050-ED66-41A5A46004A9}"/>
          </ac:spMkLst>
        </pc:spChg>
        <pc:picChg chg="add mod">
          <ac:chgData name="Cultrera, Luca" userId="9c440825-ed23-4914-bbba-109e2b8a0453" providerId="ADAL" clId="{267809A1-E752-4A99-BA10-60C7724D3206}" dt="2023-10-02T16:21:18.484" v="698" actId="14100"/>
          <ac:picMkLst>
            <pc:docMk/>
            <pc:sldMk cId="306104401" sldId="276"/>
            <ac:picMk id="6" creationId="{EF174573-D38E-0610-655B-05DB30A8B8A5}"/>
          </ac:picMkLst>
        </pc:picChg>
        <pc:picChg chg="add mod">
          <ac:chgData name="Cultrera, Luca" userId="9c440825-ed23-4914-bbba-109e2b8a0453" providerId="ADAL" clId="{267809A1-E752-4A99-BA10-60C7724D3206}" dt="2023-10-02T16:22:13.245" v="708" actId="1076"/>
          <ac:picMkLst>
            <pc:docMk/>
            <pc:sldMk cId="306104401" sldId="276"/>
            <ac:picMk id="7" creationId="{92A78F7E-B391-2FA5-9576-54005BC13015}"/>
          </ac:picMkLst>
        </pc:picChg>
        <pc:picChg chg="add mod">
          <ac:chgData name="Cultrera, Luca" userId="9c440825-ed23-4914-bbba-109e2b8a0453" providerId="ADAL" clId="{267809A1-E752-4A99-BA10-60C7724D3206}" dt="2023-10-02T16:22:08.772" v="706" actId="1076"/>
          <ac:picMkLst>
            <pc:docMk/>
            <pc:sldMk cId="306104401" sldId="276"/>
            <ac:picMk id="1026" creationId="{46F20111-9760-99E3-1FBF-E0FA6F2C667F}"/>
          </ac:picMkLst>
        </pc:picChg>
      </pc:sldChg>
      <pc:sldChg chg="addSp delSp modSp new mod modClrScheme chgLayout">
        <pc:chgData name="Cultrera, Luca" userId="9c440825-ed23-4914-bbba-109e2b8a0453" providerId="ADAL" clId="{267809A1-E752-4A99-BA10-60C7724D3206}" dt="2023-10-02T17:19:05.564" v="1447" actId="478"/>
        <pc:sldMkLst>
          <pc:docMk/>
          <pc:sldMk cId="353896484" sldId="277"/>
        </pc:sldMkLst>
        <pc:spChg chg="del mod ord">
          <ac:chgData name="Cultrera, Luca" userId="9c440825-ed23-4914-bbba-109e2b8a0453" providerId="ADAL" clId="{267809A1-E752-4A99-BA10-60C7724D3206}" dt="2023-10-02T17:18:22.624" v="1426" actId="700"/>
          <ac:spMkLst>
            <pc:docMk/>
            <pc:sldMk cId="353896484" sldId="277"/>
            <ac:spMk id="2" creationId="{F0C0A153-529A-1DC1-0301-F1D3581443C0}"/>
          </ac:spMkLst>
        </pc:spChg>
        <pc:spChg chg="mod ord">
          <ac:chgData name="Cultrera, Luca" userId="9c440825-ed23-4914-bbba-109e2b8a0453" providerId="ADAL" clId="{267809A1-E752-4A99-BA10-60C7724D3206}" dt="2023-10-02T17:18:22.624" v="1426" actId="700"/>
          <ac:spMkLst>
            <pc:docMk/>
            <pc:sldMk cId="353896484" sldId="277"/>
            <ac:spMk id="3" creationId="{F16EFE89-0112-E859-3EA6-F9C67FAD2828}"/>
          </ac:spMkLst>
        </pc:spChg>
        <pc:spChg chg="del mod ord">
          <ac:chgData name="Cultrera, Luca" userId="9c440825-ed23-4914-bbba-109e2b8a0453" providerId="ADAL" clId="{267809A1-E752-4A99-BA10-60C7724D3206}" dt="2023-10-02T17:18:22.624" v="1426" actId="700"/>
          <ac:spMkLst>
            <pc:docMk/>
            <pc:sldMk cId="353896484" sldId="277"/>
            <ac:spMk id="4" creationId="{A6DDB9E4-BFA5-C329-5F63-2783EBF1ABE9}"/>
          </ac:spMkLst>
        </pc:spChg>
        <pc:spChg chg="add mod ord">
          <ac:chgData name="Cultrera, Luca" userId="9c440825-ed23-4914-bbba-109e2b8a0453" providerId="ADAL" clId="{267809A1-E752-4A99-BA10-60C7724D3206}" dt="2023-10-02T17:18:46.526" v="1446" actId="20577"/>
          <ac:spMkLst>
            <pc:docMk/>
            <pc:sldMk cId="353896484" sldId="277"/>
            <ac:spMk id="5" creationId="{BFC79BC9-4132-9344-CA98-71D310C06F77}"/>
          </ac:spMkLst>
        </pc:spChg>
        <pc:spChg chg="add del mod ord">
          <ac:chgData name="Cultrera, Luca" userId="9c440825-ed23-4914-bbba-109e2b8a0453" providerId="ADAL" clId="{267809A1-E752-4A99-BA10-60C7724D3206}" dt="2023-10-02T17:19:05.564" v="1447" actId="478"/>
          <ac:spMkLst>
            <pc:docMk/>
            <pc:sldMk cId="353896484" sldId="277"/>
            <ac:spMk id="6" creationId="{21ED91E1-4706-DC08-04B6-40A2671BC274}"/>
          </ac:spMkLst>
        </pc:spChg>
      </pc:sldChg>
      <pc:sldMasterChg chg="setBg modSldLayout">
        <pc:chgData name="Cultrera, Luca" userId="9c440825-ed23-4914-bbba-109e2b8a0453" providerId="ADAL" clId="{267809A1-E752-4A99-BA10-60C7724D3206}" dt="2023-10-02T16:48:49.797" v="804"/>
        <pc:sldMasterMkLst>
          <pc:docMk/>
          <pc:sldMasterMk cId="1211496227" sldId="2147483660"/>
        </pc:sldMasterMkLst>
        <pc:sldLayoutChg chg="modSp mod setBg">
          <pc:chgData name="Cultrera, Luca" userId="9c440825-ed23-4914-bbba-109e2b8a0453" providerId="ADAL" clId="{267809A1-E752-4A99-BA10-60C7724D3206}" dt="2023-10-02T16:48:49.797" v="804"/>
          <pc:sldLayoutMkLst>
            <pc:docMk/>
            <pc:sldMasterMk cId="1211496227" sldId="2147483660"/>
            <pc:sldLayoutMk cId="2783484900" sldId="2147483661"/>
          </pc:sldLayoutMkLst>
          <pc:picChg chg="mod">
            <ac:chgData name="Cultrera, Luca" userId="9c440825-ed23-4914-bbba-109e2b8a0453" providerId="ADAL" clId="{267809A1-E752-4A99-BA10-60C7724D3206}" dt="2023-10-02T16:48:37.050" v="802" actId="14100"/>
            <ac:picMkLst>
              <pc:docMk/>
              <pc:sldMasterMk cId="1211496227" sldId="2147483660"/>
              <pc:sldLayoutMk cId="2783484900" sldId="2147483661"/>
              <ac:picMk id="7" creationId="{4CEC2187-E5FA-944C-A56A-E562C9C1C5D5}"/>
            </ac:picMkLst>
          </pc:picChg>
        </pc:sldLayoutChg>
        <pc:sldLayoutChg chg="setBg">
          <pc:chgData name="Cultrera, Luca" userId="9c440825-ed23-4914-bbba-109e2b8a0453" providerId="ADAL" clId="{267809A1-E752-4A99-BA10-60C7724D3206}" dt="2023-10-02T16:48:49.797" v="804"/>
          <pc:sldLayoutMkLst>
            <pc:docMk/>
            <pc:sldMasterMk cId="1211496227" sldId="2147483660"/>
            <pc:sldLayoutMk cId="2392816990" sldId="2147483662"/>
          </pc:sldLayoutMkLst>
        </pc:sldLayoutChg>
        <pc:sldLayoutChg chg="delSp mod setBg">
          <pc:chgData name="Cultrera, Luca" userId="9c440825-ed23-4914-bbba-109e2b8a0453" providerId="ADAL" clId="{267809A1-E752-4A99-BA10-60C7724D3206}" dt="2023-10-02T16:48:49.797" v="804"/>
          <pc:sldLayoutMkLst>
            <pc:docMk/>
            <pc:sldMasterMk cId="1211496227" sldId="2147483660"/>
            <pc:sldLayoutMk cId="3022238141" sldId="2147483663"/>
          </pc:sldLayoutMkLst>
          <pc:spChg chg="del">
            <ac:chgData name="Cultrera, Luca" userId="9c440825-ed23-4914-bbba-109e2b8a0453" providerId="ADAL" clId="{267809A1-E752-4A99-BA10-60C7724D3206}" dt="2023-10-02T16:48:13.420" v="801" actId="478"/>
            <ac:spMkLst>
              <pc:docMk/>
              <pc:sldMasterMk cId="1211496227" sldId="2147483660"/>
              <pc:sldLayoutMk cId="3022238141" sldId="2147483663"/>
              <ac:spMk id="6" creationId="{512FFA5F-4601-4151-A41B-630DF33FB6D9}"/>
            </ac:spMkLst>
          </pc:spChg>
        </pc:sldLayoutChg>
        <pc:sldLayoutChg chg="setBg">
          <pc:chgData name="Cultrera, Luca" userId="9c440825-ed23-4914-bbba-109e2b8a0453" providerId="ADAL" clId="{267809A1-E752-4A99-BA10-60C7724D3206}" dt="2023-10-02T16:48:49.797" v="804"/>
          <pc:sldLayoutMkLst>
            <pc:docMk/>
            <pc:sldMasterMk cId="1211496227" sldId="2147483660"/>
            <pc:sldLayoutMk cId="3328936849" sldId="2147483664"/>
          </pc:sldLayoutMkLst>
        </pc:sldLayoutChg>
        <pc:sldLayoutChg chg="setBg">
          <pc:chgData name="Cultrera, Luca" userId="9c440825-ed23-4914-bbba-109e2b8a0453" providerId="ADAL" clId="{267809A1-E752-4A99-BA10-60C7724D3206}" dt="2023-10-02T16:48:49.797" v="804"/>
          <pc:sldLayoutMkLst>
            <pc:docMk/>
            <pc:sldMasterMk cId="1211496227" sldId="2147483660"/>
            <pc:sldLayoutMk cId="15754978" sldId="2147483665"/>
          </pc:sldLayoutMkLst>
        </pc:sldLayoutChg>
        <pc:sldLayoutChg chg="setBg">
          <pc:chgData name="Cultrera, Luca" userId="9c440825-ed23-4914-bbba-109e2b8a0453" providerId="ADAL" clId="{267809A1-E752-4A99-BA10-60C7724D3206}" dt="2023-10-02T16:48:49.797" v="804"/>
          <pc:sldLayoutMkLst>
            <pc:docMk/>
            <pc:sldMasterMk cId="1211496227" sldId="2147483660"/>
            <pc:sldLayoutMk cId="4136373688" sldId="2147483666"/>
          </pc:sldLayoutMkLst>
        </pc:sldLayoutChg>
        <pc:sldLayoutChg chg="setBg">
          <pc:chgData name="Cultrera, Luca" userId="9c440825-ed23-4914-bbba-109e2b8a0453" providerId="ADAL" clId="{267809A1-E752-4A99-BA10-60C7724D3206}" dt="2023-10-02T16:48:49.797" v="804"/>
          <pc:sldLayoutMkLst>
            <pc:docMk/>
            <pc:sldMasterMk cId="1211496227" sldId="2147483660"/>
            <pc:sldLayoutMk cId="2999846104" sldId="2147483667"/>
          </pc:sldLayoutMkLst>
        </pc:sldLayoutChg>
        <pc:sldLayoutChg chg="setBg">
          <pc:chgData name="Cultrera, Luca" userId="9c440825-ed23-4914-bbba-109e2b8a0453" providerId="ADAL" clId="{267809A1-E752-4A99-BA10-60C7724D3206}" dt="2023-10-02T16:48:49.797" v="804"/>
          <pc:sldLayoutMkLst>
            <pc:docMk/>
            <pc:sldMasterMk cId="1211496227" sldId="2147483660"/>
            <pc:sldLayoutMk cId="3392171957" sldId="2147483668"/>
          </pc:sldLayoutMkLst>
        </pc:sldLayoutChg>
        <pc:sldLayoutChg chg="setBg">
          <pc:chgData name="Cultrera, Luca" userId="9c440825-ed23-4914-bbba-109e2b8a0453" providerId="ADAL" clId="{267809A1-E752-4A99-BA10-60C7724D3206}" dt="2023-10-02T16:48:49.797" v="804"/>
          <pc:sldLayoutMkLst>
            <pc:docMk/>
            <pc:sldMasterMk cId="1211496227" sldId="2147483660"/>
            <pc:sldLayoutMk cId="2290597708" sldId="2147483669"/>
          </pc:sldLayoutMkLst>
        </pc:sldLayoutChg>
        <pc:sldLayoutChg chg="setBg">
          <pc:chgData name="Cultrera, Luca" userId="9c440825-ed23-4914-bbba-109e2b8a0453" providerId="ADAL" clId="{267809A1-E752-4A99-BA10-60C7724D3206}" dt="2023-10-02T16:48:49.797" v="804"/>
          <pc:sldLayoutMkLst>
            <pc:docMk/>
            <pc:sldMasterMk cId="1211496227" sldId="2147483660"/>
            <pc:sldLayoutMk cId="603276175" sldId="2147483670"/>
          </pc:sldLayoutMkLst>
        </pc:sldLayoutChg>
        <pc:sldLayoutChg chg="setBg">
          <pc:chgData name="Cultrera, Luca" userId="9c440825-ed23-4914-bbba-109e2b8a0453" providerId="ADAL" clId="{267809A1-E752-4A99-BA10-60C7724D3206}" dt="2023-10-02T16:48:49.797" v="804"/>
          <pc:sldLayoutMkLst>
            <pc:docMk/>
            <pc:sldMasterMk cId="1211496227" sldId="2147483660"/>
            <pc:sldLayoutMk cId="4018215908" sldId="2147483671"/>
          </pc:sldLayoutMkLst>
        </pc:sldLayoutChg>
        <pc:sldLayoutChg chg="setBg">
          <pc:chgData name="Cultrera, Luca" userId="9c440825-ed23-4914-bbba-109e2b8a0453" providerId="ADAL" clId="{267809A1-E752-4A99-BA10-60C7724D3206}" dt="2023-10-02T16:48:49.797" v="804"/>
          <pc:sldLayoutMkLst>
            <pc:docMk/>
            <pc:sldMasterMk cId="1211496227" sldId="2147483660"/>
            <pc:sldLayoutMk cId="1994014250" sldId="2147483672"/>
          </pc:sldLayoutMkLst>
        </pc:sldLayoutChg>
        <pc:sldLayoutChg chg="setBg">
          <pc:chgData name="Cultrera, Luca" userId="9c440825-ed23-4914-bbba-109e2b8a0453" providerId="ADAL" clId="{267809A1-E752-4A99-BA10-60C7724D3206}" dt="2023-10-02T16:48:49.797" v="804"/>
          <pc:sldLayoutMkLst>
            <pc:docMk/>
            <pc:sldMasterMk cId="1211496227" sldId="2147483660"/>
            <pc:sldLayoutMk cId="4129701681" sldId="2147483673"/>
          </pc:sldLayoutMkLst>
        </pc:sldLayoutChg>
        <pc:sldLayoutChg chg="setBg">
          <pc:chgData name="Cultrera, Luca" userId="9c440825-ed23-4914-bbba-109e2b8a0453" providerId="ADAL" clId="{267809A1-E752-4A99-BA10-60C7724D3206}" dt="2023-10-02T16:48:49.797" v="804"/>
          <pc:sldLayoutMkLst>
            <pc:docMk/>
            <pc:sldMasterMk cId="1211496227" sldId="2147483660"/>
            <pc:sldLayoutMk cId="745482897" sldId="2147483674"/>
          </pc:sldLayoutMkLst>
        </pc:sldLayoutChg>
      </pc:sldMaster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7" y="2541806"/>
            <a:ext cx="10334625"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7" y="5773231"/>
            <a:ext cx="10334625"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7" y="4501446"/>
            <a:ext cx="10334625"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64905" y="5761051"/>
            <a:ext cx="3601980" cy="419100"/>
          </a:xfrm>
          <a:prstGeom prst="rect">
            <a:avLst/>
          </a:prstGeom>
        </p:spPr>
      </p:pic>
    </p:spTree>
    <p:extLst>
      <p:ext uri="{BB962C8B-B14F-4D97-AF65-F5344CB8AC3E}">
        <p14:creationId xmlns:p14="http://schemas.microsoft.com/office/powerpoint/2010/main" val="2783484900"/>
      </p:ext>
    </p:extLst>
  </p:cSld>
  <p:clrMapOvr>
    <a:masterClrMapping/>
  </p:clrMapOvr>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60327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4018215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1994014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
        <p:nvSpPr>
          <p:cNvPr id="4" name="Footer Placeholder 3">
            <a:extLst>
              <a:ext uri="{FF2B5EF4-FFF2-40B4-BE49-F238E27FC236}">
                <a16:creationId xmlns:a16="http://schemas.microsoft.com/office/drawing/2014/main" id="{50B60BBE-E17C-4750-AAEF-127C6048E2CC}"/>
              </a:ext>
            </a:extLst>
          </p:cNvPr>
          <p:cNvSpPr>
            <a:spLocks noGrp="1"/>
          </p:cNvSpPr>
          <p:nvPr>
            <p:ph type="ftr" sz="quarter" idx="10"/>
          </p:nvPr>
        </p:nvSpPr>
        <p:spPr/>
        <p:txBody>
          <a:bodyPr/>
          <a:lstStyle/>
          <a:p>
            <a:r>
              <a:rPr lang="en-US"/>
              <a:t>A. Fedotov, RHIC Retreat, September 16, 2021</a:t>
            </a:r>
          </a:p>
        </p:txBody>
      </p:sp>
      <p:sp>
        <p:nvSpPr>
          <p:cNvPr id="5" name="Title 4">
            <a:extLst>
              <a:ext uri="{FF2B5EF4-FFF2-40B4-BE49-F238E27FC236}">
                <a16:creationId xmlns:a16="http://schemas.microsoft.com/office/drawing/2014/main" id="{A18D6E06-E0A4-44A5-B952-C77C89B15E7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9701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B6FFF3C-575C-45F2-A9E7-FEBE68388148}" type="datetime1">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5482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7" y="2541806"/>
            <a:ext cx="10334625"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7" y="5773231"/>
            <a:ext cx="10334625"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7" y="4501446"/>
            <a:ext cx="10334625"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tretch>
            <a:fillRect/>
          </a:stretch>
        </p:blipFill>
        <p:spPr>
          <a:xfrm>
            <a:off x="7248885" y="5761050"/>
            <a:ext cx="4318000" cy="419100"/>
          </a:xfrm>
          <a:prstGeom prst="rect">
            <a:avLst/>
          </a:prstGeom>
        </p:spPr>
      </p:pic>
    </p:spTree>
    <p:extLst>
      <p:ext uri="{BB962C8B-B14F-4D97-AF65-F5344CB8AC3E}">
        <p14:creationId xmlns:p14="http://schemas.microsoft.com/office/powerpoint/2010/main" val="2392816990"/>
      </p:ext>
    </p:extLst>
  </p:cSld>
  <p:clrMapOvr>
    <a:masterClrMapping/>
  </p:clrMapOvr>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
        <p:nvSpPr>
          <p:cNvPr id="7" name="Title 6">
            <a:extLst>
              <a:ext uri="{FF2B5EF4-FFF2-40B4-BE49-F238E27FC236}">
                <a16:creationId xmlns:a16="http://schemas.microsoft.com/office/drawing/2014/main" id="{33EB9077-3FDE-4C45-9725-EDA4763210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2238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7" y="2541806"/>
            <a:ext cx="10334625"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7" y="4501446"/>
            <a:ext cx="10334625"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3328936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7" y="2541806"/>
            <a:ext cx="10334625"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7" y="4501446"/>
            <a:ext cx="10334625"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15754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4136373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1"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2999846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3392171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2290597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7"/>
            <a:ext cx="11049000" cy="1325563"/>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7"/>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
        <p:nvSpPr>
          <p:cNvPr id="5" name="Footer Placeholder 2">
            <a:extLst>
              <a:ext uri="{FF2B5EF4-FFF2-40B4-BE49-F238E27FC236}">
                <a16:creationId xmlns:a16="http://schemas.microsoft.com/office/drawing/2014/main" id="{873A0ADC-1D75-4F87-93DE-F0F09F7F5C8D}"/>
              </a:ext>
            </a:extLst>
          </p:cNvPr>
          <p:cNvSpPr>
            <a:spLocks noGrp="1"/>
          </p:cNvSpPr>
          <p:nvPr>
            <p:ph type="ftr" sz="quarter" idx="3"/>
          </p:nvPr>
        </p:nvSpPr>
        <p:spPr>
          <a:xfrm>
            <a:off x="3240819" y="6167748"/>
            <a:ext cx="7244301" cy="690252"/>
          </a:xfrm>
          <a:prstGeom prst="rect">
            <a:avLst/>
          </a:prstGeom>
        </p:spPr>
        <p:txBody>
          <a:bodyPr/>
          <a:lstStyle/>
          <a:p>
            <a:r>
              <a:rPr lang="en-US"/>
              <a:t>A. Fedotov, RHIC Retreat, September 16, 2021</a:t>
            </a:r>
          </a:p>
        </p:txBody>
      </p:sp>
    </p:spTree>
    <p:extLst>
      <p:ext uri="{BB962C8B-B14F-4D97-AF65-F5344CB8AC3E}">
        <p14:creationId xmlns:p14="http://schemas.microsoft.com/office/powerpoint/2010/main" val="1211496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2880">
          <p15:clr>
            <a:srgbClr val="F26B43"/>
          </p15:clr>
        </p15:guide>
        <p15:guide id="9" pos="270">
          <p15:clr>
            <a:srgbClr val="F26B43"/>
          </p15:clr>
        </p15:guide>
        <p15:guide id="10" orient="horz" pos="3888">
          <p15:clr>
            <a:srgbClr val="F26B43"/>
          </p15:clr>
        </p15:guide>
        <p15:guide id="11" pos="5490">
          <p15:clr>
            <a:srgbClr val="F26B43"/>
          </p15:clr>
        </p15:guide>
        <p15:guide id="12" orient="horz" pos="412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454948" y="2455270"/>
            <a:ext cx="10905030" cy="1947460"/>
          </a:xfrm>
        </p:spPr>
        <p:txBody>
          <a:bodyPr>
            <a:normAutofit fontScale="90000"/>
          </a:bodyPr>
          <a:lstStyle/>
          <a:p>
            <a:r>
              <a:rPr lang="en-US" sz="3600"/>
              <a:t>Welcome to the 7</a:t>
            </a:r>
            <a:r>
              <a:rPr lang="en-US" sz="3600" baseline="30000"/>
              <a:t>th</a:t>
            </a:r>
            <a:r>
              <a:rPr lang="en-US" sz="3600"/>
              <a:t> edition of the </a:t>
            </a:r>
            <a:r>
              <a:rPr lang="en-US" sz="3600" i="1"/>
              <a:t>“Photocathode Physics for Photoinjector”</a:t>
            </a:r>
            <a:r>
              <a:rPr lang="en-US" sz="3600"/>
              <a:t> workshop </a:t>
            </a:r>
            <a:br>
              <a:rPr lang="en-US" sz="3600"/>
            </a:br>
            <a:br>
              <a:rPr lang="en-US" sz="3600"/>
            </a:br>
            <a:r>
              <a:rPr lang="en-US" sz="3600"/>
              <a:t>L. Cultrera</a:t>
            </a:r>
            <a:br>
              <a:rPr lang="en-US" sz="3600"/>
            </a:br>
            <a:endParaRPr lang="en-US" sz="3600"/>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a:xfrm>
            <a:off x="454948" y="4602921"/>
            <a:ext cx="7750969" cy="1149573"/>
          </a:xfrm>
        </p:spPr>
        <p:txBody>
          <a:bodyPr>
            <a:noAutofit/>
          </a:bodyPr>
          <a:lstStyle/>
          <a:p>
            <a:r>
              <a:rPr lang="en-US"/>
              <a:t>Oct 3-5, 2023</a:t>
            </a:r>
          </a:p>
          <a:p>
            <a:r>
              <a:rPr lang="en-US">
                <a:solidFill>
                  <a:srgbClr val="F9F9F9"/>
                </a:solidFill>
                <a:latin typeface="Roboto" panose="02000000000000000000" pitchFamily="2" charset="0"/>
              </a:rPr>
              <a:t>Photocathode Physics for Photoinjectors Workshop</a:t>
            </a:r>
          </a:p>
          <a:p>
            <a:r>
              <a:rPr lang="en-US"/>
              <a:t>Stony Brook University</a:t>
            </a:r>
          </a:p>
        </p:txBody>
      </p:sp>
      <p:sp>
        <p:nvSpPr>
          <p:cNvPr id="5" name="Slide Number Placeholder 4">
            <a:extLst>
              <a:ext uri="{FF2B5EF4-FFF2-40B4-BE49-F238E27FC236}">
                <a16:creationId xmlns:a16="http://schemas.microsoft.com/office/drawing/2014/main" id="{C19F7FAA-4F60-532B-8C0C-F3956AF289CC}"/>
              </a:ext>
            </a:extLst>
          </p:cNvPr>
          <p:cNvSpPr txBox="1">
            <a:spLocks/>
          </p:cNvSpPr>
          <p:nvPr/>
        </p:nvSpPr>
        <p:spPr>
          <a:xfrm>
            <a:off x="8610600" y="6487914"/>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a:solidFill>
                  <a:srgbClr val="000000">
                    <a:tint val="75000"/>
                  </a:srgbClr>
                </a:solidFill>
                <a:latin typeface="Arial" panose="020B0604020202020204"/>
              </a:rPr>
              <a:pPr/>
              <a:t>1</a:t>
            </a:fld>
            <a:endParaRPr lang="en-US">
              <a:solidFill>
                <a:srgbClr val="000000">
                  <a:tint val="75000"/>
                </a:srgbClr>
              </a:solidFill>
              <a:latin typeface="Arial" panose="020B0604020202020204"/>
            </a:endParaRP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F58A21-FF97-3222-DCCC-3F82691F9141}"/>
              </a:ext>
            </a:extLst>
          </p:cNvPr>
          <p:cNvPicPr>
            <a:picLocks noChangeAspect="1"/>
          </p:cNvPicPr>
          <p:nvPr/>
        </p:nvPicPr>
        <p:blipFill rotWithShape="1">
          <a:blip r:embed="rId2"/>
          <a:srcRect t="16141" b="2010"/>
          <a:stretch/>
        </p:blipFill>
        <p:spPr>
          <a:xfrm>
            <a:off x="8161866" y="3626576"/>
            <a:ext cx="4030134" cy="2253834"/>
          </a:xfrm>
          <a:prstGeom prst="rect">
            <a:avLst/>
          </a:prstGeom>
        </p:spPr>
      </p:pic>
      <p:pic>
        <p:nvPicPr>
          <p:cNvPr id="12" name="Google Shape;632;p120">
            <a:extLst>
              <a:ext uri="{FF2B5EF4-FFF2-40B4-BE49-F238E27FC236}">
                <a16:creationId xmlns:a16="http://schemas.microsoft.com/office/drawing/2014/main" id="{D941C152-9BDE-6EA2-ED1E-F4ED2E9E583D}"/>
              </a:ext>
            </a:extLst>
          </p:cNvPr>
          <p:cNvPicPr preferRelativeResize="0"/>
          <p:nvPr/>
        </p:nvPicPr>
        <p:blipFill rotWithShape="1">
          <a:blip r:embed="rId3">
            <a:alphaModFix/>
          </a:blip>
          <a:srcRect l="2858" b="17418"/>
          <a:stretch/>
        </p:blipFill>
        <p:spPr>
          <a:xfrm>
            <a:off x="8161867" y="1655064"/>
            <a:ext cx="4030133" cy="1813565"/>
          </a:xfrm>
          <a:prstGeom prst="rect">
            <a:avLst/>
          </a:prstGeom>
          <a:noFill/>
          <a:ln w="9525" cap="flat" cmpd="sng">
            <a:noFill/>
            <a:prstDash val="solid"/>
            <a:round/>
            <a:headEnd type="none" w="sm" len="sm"/>
            <a:tailEnd type="none" w="sm" len="sm"/>
          </a:ln>
        </p:spPr>
      </p:pic>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p:txBody>
          <a:bodyPr>
            <a:normAutofit/>
          </a:bodyPr>
          <a:lstStyle/>
          <a:p>
            <a:r>
              <a:rPr lang="en-US" sz="3600"/>
              <a:t>Data Acquisition </a:t>
            </a:r>
            <a:br>
              <a:rPr lang="en-US" sz="3600"/>
            </a:br>
            <a:r>
              <a:rPr lang="en-US" sz="3600"/>
              <a:t>and Control Systems</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0" y="1655064"/>
            <a:ext cx="8043333" cy="4233672"/>
          </a:xfrm>
          <a:solidFill>
            <a:schemeClr val="accent1"/>
          </a:solidFill>
        </p:spPr>
        <p:txBody>
          <a:bodyPr vert="horz" lIns="685800" tIns="228600" rIns="457200" bIns="228600" rtlCol="0">
            <a:normAutofit lnSpcReduction="10000"/>
          </a:bodyPr>
          <a:lstStyle/>
          <a:p>
            <a:pPr marL="0">
              <a:lnSpc>
                <a:spcPct val="100000"/>
              </a:lnSpc>
              <a:spcBef>
                <a:spcPts val="0"/>
              </a:spcBef>
              <a:spcAft>
                <a:spcPts val="900"/>
              </a:spcAft>
            </a:pPr>
            <a:r>
              <a:rPr lang="en-US" sz="1800">
                <a:solidFill>
                  <a:schemeClr val="bg1"/>
                </a:solidFill>
                <a:latin typeface="Arial" panose="020B0604020202020204" pitchFamily="34" charset="0"/>
                <a:cs typeface="Arial" panose="020B0604020202020204" pitchFamily="34" charset="0"/>
              </a:rPr>
              <a:t>We develop unique hardware- and software-based solutions for when standard off-the-shelf isn't sufficient.</a:t>
            </a:r>
          </a:p>
          <a:p>
            <a:pPr marL="0">
              <a:lnSpc>
                <a:spcPct val="100000"/>
              </a:lnSpc>
              <a:spcBef>
                <a:spcPts val="0"/>
              </a:spcBef>
            </a:pPr>
            <a:r>
              <a:rPr lang="en-US" sz="1800">
                <a:solidFill>
                  <a:schemeClr val="bg1"/>
                </a:solidFill>
                <a:latin typeface="Arial" panose="020B0604020202020204" pitchFamily="34" charset="0"/>
                <a:cs typeface="Arial" panose="020B0604020202020204" pitchFamily="34" charset="0"/>
              </a:rPr>
              <a:t>Our capabilities include:</a:t>
            </a:r>
          </a:p>
          <a:p>
            <a:pPr marL="283464" indent="-285750">
              <a:lnSpc>
                <a:spcPct val="100000"/>
              </a:lnSpc>
              <a:spcBef>
                <a:spcPts val="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Utilizing the latest technologies to develop next-generation solutions</a:t>
            </a:r>
          </a:p>
          <a:p>
            <a:pPr marL="514350" lvl="1" indent="-285750">
              <a:lnSpc>
                <a:spcPct val="100000"/>
              </a:lnSpc>
              <a:spcBef>
                <a:spcPts val="0"/>
              </a:spcBef>
            </a:pPr>
            <a:r>
              <a:rPr lang="en-US" sz="1800">
                <a:solidFill>
                  <a:schemeClr val="bg1"/>
                </a:solidFill>
                <a:latin typeface="Arial" panose="020B0604020202020204" pitchFamily="34" charset="0"/>
                <a:cs typeface="Arial" panose="020B0604020202020204" pitchFamily="34" charset="0"/>
              </a:rPr>
              <a:t>Application specific integrated circuits (ASICs)</a:t>
            </a:r>
          </a:p>
          <a:p>
            <a:pPr marL="514350" lvl="1" indent="-285750">
              <a:lnSpc>
                <a:spcPct val="100000"/>
              </a:lnSpc>
              <a:spcBef>
                <a:spcPts val="0"/>
              </a:spcBef>
            </a:pPr>
            <a:r>
              <a:rPr lang="en-US" sz="1800">
                <a:solidFill>
                  <a:schemeClr val="bg1"/>
                </a:solidFill>
                <a:latin typeface="Arial" panose="020B0604020202020204" pitchFamily="34" charset="0"/>
                <a:cs typeface="Arial" panose="020B0604020202020204" pitchFamily="34" charset="0"/>
              </a:rPr>
              <a:t>Field programmable gate arrays (FPGAs)</a:t>
            </a:r>
          </a:p>
          <a:p>
            <a:pPr marL="514350" lvl="1" indent="-285750">
              <a:lnSpc>
                <a:spcPct val="100000"/>
              </a:lnSpc>
              <a:spcBef>
                <a:spcPts val="0"/>
              </a:spcBef>
            </a:pPr>
            <a:r>
              <a:rPr lang="en-US" sz="1800">
                <a:solidFill>
                  <a:schemeClr val="bg1"/>
                </a:solidFill>
                <a:latin typeface="Arial" panose="020B0604020202020204" pitchFamily="34" charset="0"/>
                <a:cs typeface="Arial" panose="020B0604020202020204" pitchFamily="34" charset="0"/>
              </a:rPr>
              <a:t>System-on-a-chip and radio frequency system-on-a-chip</a:t>
            </a:r>
          </a:p>
          <a:p>
            <a:pPr marL="514350" lvl="1" indent="-285750">
              <a:lnSpc>
                <a:spcPct val="100000"/>
              </a:lnSpc>
              <a:spcBef>
                <a:spcPts val="0"/>
              </a:spcBef>
            </a:pPr>
            <a:r>
              <a:rPr lang="en-US" sz="1800">
                <a:solidFill>
                  <a:schemeClr val="bg1"/>
                </a:solidFill>
                <a:latin typeface="Arial" panose="020B0604020202020204" pitchFamily="34" charset="0"/>
                <a:cs typeface="Arial" panose="020B0604020202020204" pitchFamily="34" charset="0"/>
              </a:rPr>
              <a:t>Power and data cabling solutions</a:t>
            </a:r>
          </a:p>
          <a:p>
            <a:pPr marL="514350" lvl="1" indent="-285750">
              <a:lnSpc>
                <a:spcPct val="100000"/>
              </a:lnSpc>
              <a:spcBef>
                <a:spcPts val="0"/>
              </a:spcBef>
            </a:pPr>
            <a:r>
              <a:rPr lang="en-US" sz="1800">
                <a:solidFill>
                  <a:schemeClr val="bg1"/>
                </a:solidFill>
                <a:latin typeface="Arial" panose="020B0604020202020204" pitchFamily="34" charset="0"/>
                <a:cs typeface="Arial" panose="020B0604020202020204" pitchFamily="34" charset="0"/>
              </a:rPr>
              <a:t>Software applications for data acquisition (DAQ), control, and diagnostics</a:t>
            </a:r>
          </a:p>
          <a:p>
            <a:pPr marL="283464" indent="-285750">
              <a:lnSpc>
                <a:spcPct val="100000"/>
              </a:lnSpc>
              <a:spcBef>
                <a:spcPts val="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Designing DAQ systems for harsh environments</a:t>
            </a:r>
          </a:p>
          <a:p>
            <a:pPr marL="514350" lvl="1" indent="-285750">
              <a:lnSpc>
                <a:spcPct val="100000"/>
              </a:lnSpc>
              <a:spcBef>
                <a:spcPts val="0"/>
              </a:spcBef>
            </a:pPr>
            <a:r>
              <a:rPr lang="en-US" sz="1800">
                <a:solidFill>
                  <a:schemeClr val="bg1"/>
                </a:solidFill>
                <a:latin typeface="Arial" panose="020B0604020202020204" pitchFamily="34" charset="0"/>
                <a:cs typeface="Arial" panose="020B0604020202020204" pitchFamily="34" charset="0"/>
              </a:rPr>
              <a:t>Cryogenics, high radiation, high magnetic fields, space, and radio pure</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10</a:t>
            </a:fld>
            <a:endParaRPr lang="en-US"/>
          </a:p>
        </p:txBody>
      </p:sp>
      <p:sp>
        <p:nvSpPr>
          <p:cNvPr id="6" name="Google Shape;634;p120">
            <a:extLst>
              <a:ext uri="{FF2B5EF4-FFF2-40B4-BE49-F238E27FC236}">
                <a16:creationId xmlns:a16="http://schemas.microsoft.com/office/drawing/2014/main" id="{513D93AB-B474-271C-2EC9-4AE5602FF8FA}"/>
              </a:ext>
            </a:extLst>
          </p:cNvPr>
          <p:cNvSpPr/>
          <p:nvPr/>
        </p:nvSpPr>
        <p:spPr>
          <a:xfrm>
            <a:off x="10394404" y="2997461"/>
            <a:ext cx="1797596" cy="369333"/>
          </a:xfrm>
          <a:prstGeom prst="rect">
            <a:avLst/>
          </a:prstGeom>
          <a:solidFill>
            <a:srgbClr val="823E25">
              <a:alpha val="29803"/>
            </a:srgbClr>
          </a:solidFill>
          <a:ln>
            <a:noFill/>
          </a:ln>
        </p:spPr>
        <p:txBody>
          <a:bodyPr spcFirstLastPara="1" wrap="square" lIns="68569" tIns="34275" rIns="68569" bIns="34275" anchor="t" anchorCtr="0">
            <a:noAutofit/>
          </a:bodyPr>
          <a:lstStyle/>
          <a:p>
            <a:pPr algn="r" defTabSz="685800">
              <a:buClr>
                <a:srgbClr val="FFFFFF"/>
              </a:buClr>
              <a:buSzPts val="1300"/>
              <a:defRPr/>
            </a:pPr>
            <a:r>
              <a:rPr lang="en-US" sz="1200" b="1" kern="0">
                <a:solidFill>
                  <a:srgbClr val="FFFFFF"/>
                </a:solidFill>
                <a:latin typeface="Arial" panose="020B0604020202020204" pitchFamily="34" charset="0"/>
                <a:ea typeface="Calibri"/>
                <a:cs typeface="Arial" panose="020B0604020202020204" pitchFamily="34" charset="0"/>
                <a:sym typeface="Calibri"/>
              </a:rPr>
              <a:t>High Throughput </a:t>
            </a:r>
            <a:endParaRPr lang="en-US" sz="1200" kern="0">
              <a:solidFill>
                <a:srgbClr val="000000"/>
              </a:solidFill>
              <a:latin typeface="Arial" panose="020B0604020202020204" pitchFamily="34" charset="0"/>
              <a:cs typeface="Arial" panose="020B0604020202020204" pitchFamily="34" charset="0"/>
              <a:sym typeface="Arial"/>
            </a:endParaRPr>
          </a:p>
          <a:p>
            <a:pPr algn="r" defTabSz="685800">
              <a:buClr>
                <a:srgbClr val="FFFFFF"/>
              </a:buClr>
              <a:buSzPts val="1300"/>
              <a:defRPr/>
            </a:pPr>
            <a:r>
              <a:rPr lang="en-US" sz="1200" b="1" kern="0">
                <a:solidFill>
                  <a:srgbClr val="FFFFFF"/>
                </a:solidFill>
                <a:latin typeface="Arial" panose="020B0604020202020204" pitchFamily="34" charset="0"/>
                <a:ea typeface="Calibri"/>
                <a:cs typeface="Arial" panose="020B0604020202020204" pitchFamily="34" charset="0"/>
                <a:sym typeface="Calibri"/>
              </a:rPr>
              <a:t>Data Acquisition</a:t>
            </a:r>
            <a:endParaRPr lang="en-US" sz="1200" kern="0">
              <a:solidFill>
                <a:srgbClr val="000000"/>
              </a:solidFill>
              <a:latin typeface="Arial" panose="020B0604020202020204" pitchFamily="34" charset="0"/>
              <a:cs typeface="Arial" panose="020B0604020202020204" pitchFamily="34" charset="0"/>
              <a:sym typeface="Arial"/>
            </a:endParaRPr>
          </a:p>
        </p:txBody>
      </p:sp>
      <p:sp>
        <p:nvSpPr>
          <p:cNvPr id="8" name="Google Shape;634;p120">
            <a:extLst>
              <a:ext uri="{FF2B5EF4-FFF2-40B4-BE49-F238E27FC236}">
                <a16:creationId xmlns:a16="http://schemas.microsoft.com/office/drawing/2014/main" id="{F11D70C8-61E0-88BF-10FF-3DA0ADCA4FAA}"/>
              </a:ext>
            </a:extLst>
          </p:cNvPr>
          <p:cNvSpPr/>
          <p:nvPr/>
        </p:nvSpPr>
        <p:spPr>
          <a:xfrm>
            <a:off x="10070592" y="5621198"/>
            <a:ext cx="2121408" cy="259212"/>
          </a:xfrm>
          <a:prstGeom prst="rect">
            <a:avLst/>
          </a:prstGeom>
          <a:solidFill>
            <a:srgbClr val="823E25">
              <a:alpha val="29803"/>
            </a:srgbClr>
          </a:solidFill>
          <a:ln>
            <a:noFill/>
          </a:ln>
        </p:spPr>
        <p:txBody>
          <a:bodyPr spcFirstLastPara="1" wrap="square" lIns="68569" tIns="34275" rIns="68569" bIns="34275" anchor="t" anchorCtr="0">
            <a:noAutofit/>
          </a:bodyPr>
          <a:lstStyle/>
          <a:p>
            <a:pPr algn="r" defTabSz="685800">
              <a:buClr>
                <a:srgbClr val="FFFFFF"/>
              </a:buClr>
              <a:buSzPts val="1300"/>
            </a:pPr>
            <a:r>
              <a:rPr lang="en-US" sz="1200" b="1" kern="0">
                <a:solidFill>
                  <a:srgbClr val="FFFFFF"/>
                </a:solidFill>
                <a:latin typeface="Arial" panose="020B0604020202020204" pitchFamily="34" charset="0"/>
                <a:cs typeface="Arial" panose="020B0604020202020204" pitchFamily="34" charset="0"/>
                <a:sym typeface="Calibri"/>
              </a:rPr>
              <a:t>24cm Neutron Detector</a:t>
            </a:r>
            <a:endParaRPr lang="en-US" sz="1200" b="1" kern="0">
              <a:solidFill>
                <a:srgbClr val="FFFFFF"/>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339226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p:txBody>
          <a:bodyPr>
            <a:normAutofit/>
          </a:bodyPr>
          <a:lstStyle/>
          <a:p>
            <a:r>
              <a:rPr lang="en-US" sz="3600"/>
              <a:t>Printed Circuit Boards</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0" y="1655064"/>
            <a:ext cx="8001000" cy="4233672"/>
          </a:xfrm>
          <a:solidFill>
            <a:schemeClr val="accent1"/>
          </a:solidFill>
        </p:spPr>
        <p:txBody>
          <a:bodyPr vert="horz" lIns="685800" tIns="228600" rIns="457200" bIns="228600" rtlCol="0">
            <a:normAutofit fontScale="92500" lnSpcReduction="10000"/>
          </a:bodyPr>
          <a:lstStyle/>
          <a:p>
            <a:pPr marL="0">
              <a:lnSpc>
                <a:spcPct val="110000"/>
              </a:lnSpc>
              <a:spcBef>
                <a:spcPts val="0"/>
              </a:spcBef>
              <a:spcAft>
                <a:spcPts val="900"/>
              </a:spcAft>
            </a:pPr>
            <a:r>
              <a:rPr lang="en-US" sz="1800">
                <a:solidFill>
                  <a:schemeClr val="bg1"/>
                </a:solidFill>
                <a:latin typeface="Arial" panose="020B0604020202020204" pitchFamily="34" charset="0"/>
              </a:rPr>
              <a:t>We design complex, multilayer printed circuit boards, moving preliminary designs to mature production-ready packages.</a:t>
            </a:r>
          </a:p>
          <a:p>
            <a:pPr marL="0" indent="0">
              <a:lnSpc>
                <a:spcPct val="110000"/>
              </a:lnSpc>
              <a:spcBef>
                <a:spcPts val="0"/>
              </a:spcBef>
            </a:pPr>
            <a:r>
              <a:rPr lang="en-US" sz="1800">
                <a:solidFill>
                  <a:schemeClr val="bg1"/>
                </a:solidFill>
                <a:latin typeface="Arial" panose="020B0604020202020204" pitchFamily="34" charset="0"/>
              </a:rPr>
              <a:t>Our capabilities include:</a:t>
            </a:r>
          </a:p>
          <a:p>
            <a:pPr marL="283464" indent="-283464">
              <a:lnSpc>
                <a:spcPct val="110000"/>
              </a:lnSpc>
              <a:spcBef>
                <a:spcPts val="0"/>
              </a:spcBef>
              <a:buFont typeface="Arial" panose="020B0604020202020204" pitchFamily="34" charset="0"/>
              <a:buChar char="•"/>
            </a:pPr>
            <a:r>
              <a:rPr lang="en-US" sz="1800">
                <a:solidFill>
                  <a:schemeClr val="bg1"/>
                </a:solidFill>
                <a:latin typeface="Arial" panose="020B0604020202020204" pitchFamily="34" charset="0"/>
              </a:rPr>
              <a:t>Progression of analog or digital designs from conception through fabrication</a:t>
            </a:r>
          </a:p>
          <a:p>
            <a:pPr marL="283464" indent="-283464">
              <a:lnSpc>
                <a:spcPct val="110000"/>
              </a:lnSpc>
              <a:spcBef>
                <a:spcPts val="0"/>
              </a:spcBef>
              <a:buFont typeface="Arial" panose="020B0604020202020204" pitchFamily="34" charset="0"/>
              <a:buChar char="•"/>
            </a:pPr>
            <a:r>
              <a:rPr lang="en-US" sz="1800">
                <a:solidFill>
                  <a:schemeClr val="bg1"/>
                </a:solidFill>
                <a:latin typeface="Arial" panose="020B0604020202020204" pitchFamily="34" charset="0"/>
              </a:rPr>
              <a:t>Delivery of innovative, creative and custom solutions </a:t>
            </a:r>
          </a:p>
          <a:p>
            <a:pPr marL="283464" indent="-283464">
              <a:lnSpc>
                <a:spcPct val="110000"/>
              </a:lnSpc>
              <a:spcBef>
                <a:spcPts val="0"/>
              </a:spcBef>
              <a:buFont typeface="Arial" panose="020B0604020202020204" pitchFamily="34" charset="0"/>
              <a:buChar char="•"/>
            </a:pPr>
            <a:r>
              <a:rPr lang="en-US" sz="1800">
                <a:solidFill>
                  <a:schemeClr val="bg1"/>
                </a:solidFill>
                <a:latin typeface="Arial" panose="020B0604020202020204" pitchFamily="34" charset="0"/>
              </a:rPr>
              <a:t>Establishment of tailored design standards and configurations</a:t>
            </a:r>
          </a:p>
          <a:p>
            <a:pPr marL="283464" indent="-283464">
              <a:lnSpc>
                <a:spcPct val="110000"/>
              </a:lnSpc>
              <a:spcBef>
                <a:spcPts val="0"/>
              </a:spcBef>
              <a:buFont typeface="Arial" panose="020B0604020202020204" pitchFamily="34" charset="0"/>
              <a:buChar char="•"/>
            </a:pPr>
            <a:r>
              <a:rPr lang="en-US" sz="1800">
                <a:solidFill>
                  <a:schemeClr val="bg1"/>
                </a:solidFill>
                <a:latin typeface="Arial" panose="020B0604020202020204" pitchFamily="34" charset="0"/>
              </a:rPr>
              <a:t>Collaboration with fabrication facilities</a:t>
            </a:r>
          </a:p>
          <a:p>
            <a:pPr marL="283464" indent="-283464">
              <a:lnSpc>
                <a:spcPct val="110000"/>
              </a:lnSpc>
              <a:spcBef>
                <a:spcPts val="0"/>
              </a:spcBef>
              <a:buFont typeface="Arial" panose="020B0604020202020204" pitchFamily="34" charset="0"/>
              <a:buChar char="•"/>
            </a:pPr>
            <a:r>
              <a:rPr lang="en-US" sz="1800">
                <a:solidFill>
                  <a:schemeClr val="bg1"/>
                </a:solidFill>
                <a:latin typeface="Arial" panose="020B0604020202020204" pitchFamily="34" charset="0"/>
              </a:rPr>
              <a:t>Design of advanced and low-noise signal processing systems</a:t>
            </a:r>
          </a:p>
          <a:p>
            <a:pPr marL="283464" indent="-283464">
              <a:lnSpc>
                <a:spcPct val="110000"/>
              </a:lnSpc>
              <a:spcBef>
                <a:spcPts val="0"/>
              </a:spcBef>
              <a:buFont typeface="Arial" panose="020B0604020202020204" pitchFamily="34" charset="0"/>
              <a:buChar char="•"/>
            </a:pPr>
            <a:r>
              <a:rPr lang="en-US" sz="1800">
                <a:solidFill>
                  <a:schemeClr val="bg1"/>
                </a:solidFill>
                <a:latin typeface="Arial" panose="020B0604020202020204" pitchFamily="34" charset="0"/>
              </a:rPr>
              <a:t>Verification of completed design elements on CAD and computer-aided manufacturing (CAM) software</a:t>
            </a:r>
          </a:p>
          <a:p>
            <a:pPr marL="283464" indent="-283464">
              <a:lnSpc>
                <a:spcPct val="110000"/>
              </a:lnSpc>
              <a:spcBef>
                <a:spcPts val="0"/>
              </a:spcBef>
              <a:buFont typeface="Arial" panose="020B0604020202020204" pitchFamily="34" charset="0"/>
              <a:buChar char="•"/>
            </a:pPr>
            <a:r>
              <a:rPr lang="en-US" sz="1800">
                <a:solidFill>
                  <a:schemeClr val="bg1"/>
                </a:solidFill>
                <a:latin typeface="Arial" panose="020B0604020202020204" pitchFamily="34" charset="0"/>
              </a:rPr>
              <a:t>Inspection and optimization of previously created designs for fabrication and assembly by PCB manufacturers</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11</a:t>
            </a:fld>
            <a:endParaRPr lang="en-US"/>
          </a:p>
        </p:txBody>
      </p:sp>
      <p:pic>
        <p:nvPicPr>
          <p:cNvPr id="3" name="Picture 2" descr="A screenshot of a computer&#10;&#10;Description automatically generated with low confidence">
            <a:extLst>
              <a:ext uri="{FF2B5EF4-FFF2-40B4-BE49-F238E27FC236}">
                <a16:creationId xmlns:a16="http://schemas.microsoft.com/office/drawing/2014/main" id="{4F7ADF26-6007-8CB2-7F54-664F7CD55FFA}"/>
              </a:ext>
            </a:extLst>
          </p:cNvPr>
          <p:cNvPicPr>
            <a:picLocks noChangeAspect="1"/>
          </p:cNvPicPr>
          <p:nvPr/>
        </p:nvPicPr>
        <p:blipFill rotWithShape="1">
          <a:blip r:embed="rId2"/>
          <a:srcRect l="33213" t="7020" r="22319" b="7977"/>
          <a:stretch/>
        </p:blipFill>
        <p:spPr>
          <a:xfrm>
            <a:off x="8159496" y="1655064"/>
            <a:ext cx="4032504" cy="4215384"/>
          </a:xfrm>
          <a:prstGeom prst="rect">
            <a:avLst/>
          </a:prstGeom>
        </p:spPr>
      </p:pic>
      <p:sp>
        <p:nvSpPr>
          <p:cNvPr id="5" name="TextBox 4">
            <a:extLst>
              <a:ext uri="{FF2B5EF4-FFF2-40B4-BE49-F238E27FC236}">
                <a16:creationId xmlns:a16="http://schemas.microsoft.com/office/drawing/2014/main" id="{4ABA7C0E-CD67-AB6C-1959-70842E6A6BB6}"/>
              </a:ext>
            </a:extLst>
          </p:cNvPr>
          <p:cNvSpPr txBox="1"/>
          <p:nvPr/>
        </p:nvSpPr>
        <p:spPr>
          <a:xfrm>
            <a:off x="9180576" y="5374117"/>
            <a:ext cx="3011424" cy="496332"/>
          </a:xfrm>
          <a:prstGeom prst="rect">
            <a:avLst/>
          </a:prstGeom>
          <a:solidFill>
            <a:schemeClr val="tx1">
              <a:alpha val="18822"/>
            </a:schemeClr>
          </a:solidFill>
          <a:ln>
            <a:noFill/>
          </a:ln>
          <a:effectLst>
            <a:outerShdw blurRad="50800" dist="38100" dir="2700000" algn="tl" rotWithShape="0">
              <a:prstClr val="black">
                <a:alpha val="40000"/>
              </a:prstClr>
            </a:outerShdw>
          </a:effectLst>
        </p:spPr>
        <p:txBody>
          <a:bodyPr spcFirstLastPara="1" wrap="square" lIns="68569" tIns="34275" rIns="68569" bIns="34275" anchor="t" anchorCtr="0">
            <a:noAutofit/>
          </a:bodyPr>
          <a:lstStyle>
            <a:defPPr>
              <a:defRPr lang="en-US"/>
            </a:defPPr>
            <a:lvl1pPr algn="r" defTabSz="685800">
              <a:buClr>
                <a:srgbClr val="FFFFFF"/>
              </a:buClr>
              <a:buSzPts val="1300"/>
              <a:defRPr sz="1200" b="1" kern="0">
                <a:solidFill>
                  <a:srgbClr val="FFFFFF"/>
                </a:solidFill>
                <a:latin typeface="Arial" panose="020B0604020202020204" pitchFamily="34" charset="0"/>
                <a:ea typeface="Calibri"/>
                <a:cs typeface="Arial" panose="020B0604020202020204" pitchFamily="34" charset="0"/>
              </a:defRPr>
            </a:lvl1pPr>
          </a:lstStyle>
          <a:p>
            <a:r>
              <a:rPr lang="en-US"/>
              <a:t>Routing for Data Acquisition and Controller Board with DDR 4 Memory</a:t>
            </a:r>
          </a:p>
        </p:txBody>
      </p:sp>
    </p:spTree>
    <p:extLst>
      <p:ext uri="{BB962C8B-B14F-4D97-AF65-F5344CB8AC3E}">
        <p14:creationId xmlns:p14="http://schemas.microsoft.com/office/powerpoint/2010/main" val="1871760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p:txBody>
          <a:bodyPr>
            <a:normAutofit/>
          </a:bodyPr>
          <a:lstStyle/>
          <a:p>
            <a:r>
              <a:rPr lang="en-US" sz="3600"/>
              <a:t>Mechanical Engineering, </a:t>
            </a:r>
            <a:br>
              <a:rPr lang="en-US" sz="3600"/>
            </a:br>
            <a:r>
              <a:rPr lang="en-US" sz="3600"/>
              <a:t>Fabrication, and Integration</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0" y="1655064"/>
            <a:ext cx="8001000" cy="4233672"/>
          </a:xfrm>
          <a:solidFill>
            <a:schemeClr val="accent1"/>
          </a:solidFill>
        </p:spPr>
        <p:txBody>
          <a:bodyPr vert="horz" lIns="685800" tIns="228600" rIns="457200" bIns="228600" rtlCol="0">
            <a:normAutofit fontScale="92500" lnSpcReduction="10000"/>
          </a:bodyPr>
          <a:lstStyle/>
          <a:p>
            <a:pPr marL="0">
              <a:lnSpc>
                <a:spcPct val="110000"/>
              </a:lnSpc>
              <a:spcBef>
                <a:spcPts val="0"/>
              </a:spcBef>
              <a:spcAft>
                <a:spcPts val="900"/>
              </a:spcAft>
            </a:pPr>
            <a:r>
              <a:rPr lang="en-US" sz="1800">
                <a:solidFill>
                  <a:schemeClr val="bg1"/>
                </a:solidFill>
                <a:latin typeface="Arial" panose="020B0604020202020204" pitchFamily="34" charset="0"/>
              </a:rPr>
              <a:t>We transform conceptual designs into functional components and complete systems. With in-house expertise and fabrication capabilities—including a fully equipped machine shop—we contribute to large collaborative experiments, prototype development efforts, and commercial applications.</a:t>
            </a:r>
          </a:p>
          <a:p>
            <a:pPr marL="0">
              <a:lnSpc>
                <a:spcPct val="110000"/>
              </a:lnSpc>
              <a:spcBef>
                <a:spcPts val="0"/>
              </a:spcBef>
            </a:pPr>
            <a:r>
              <a:rPr lang="en-US" sz="1800">
                <a:solidFill>
                  <a:schemeClr val="bg1"/>
                </a:solidFill>
                <a:latin typeface="Arial" panose="020B0604020202020204" pitchFamily="34" charset="0"/>
              </a:rPr>
              <a:t>Our capabilities include:</a:t>
            </a:r>
          </a:p>
          <a:p>
            <a:pPr marL="283464" indent="-285750">
              <a:lnSpc>
                <a:spcPct val="110000"/>
              </a:lnSpc>
              <a:spcBef>
                <a:spcPts val="0"/>
              </a:spcBef>
              <a:buFont typeface="Arial" panose="020B0604020202020204" pitchFamily="34" charset="0"/>
              <a:buChar char="•"/>
            </a:pPr>
            <a:r>
              <a:rPr lang="en-US" sz="1800">
                <a:solidFill>
                  <a:schemeClr val="bg1"/>
                </a:solidFill>
                <a:latin typeface="Arial" panose="020B0604020202020204" pitchFamily="34" charset="0"/>
              </a:rPr>
              <a:t>Computer aided design: 3D modeling and engineering drawings</a:t>
            </a:r>
          </a:p>
          <a:p>
            <a:pPr marL="283464" indent="-285750">
              <a:lnSpc>
                <a:spcPct val="110000"/>
              </a:lnSpc>
              <a:spcBef>
                <a:spcPts val="0"/>
              </a:spcBef>
              <a:buFont typeface="Arial" panose="020B0604020202020204" pitchFamily="34" charset="0"/>
              <a:buChar char="•"/>
            </a:pPr>
            <a:r>
              <a:rPr lang="en-US" sz="1800">
                <a:solidFill>
                  <a:schemeClr val="bg1"/>
                </a:solidFill>
                <a:latin typeface="Arial" panose="020B0604020202020204" pitchFamily="34" charset="0"/>
              </a:rPr>
              <a:t>Analysis through Ansys</a:t>
            </a:r>
          </a:p>
          <a:p>
            <a:pPr marL="283464" indent="-285750">
              <a:lnSpc>
                <a:spcPct val="110000"/>
              </a:lnSpc>
              <a:spcBef>
                <a:spcPts val="0"/>
              </a:spcBef>
              <a:buFont typeface="Arial" panose="020B0604020202020204" pitchFamily="34" charset="0"/>
              <a:buChar char="•"/>
            </a:pPr>
            <a:r>
              <a:rPr lang="en-US" sz="1800">
                <a:solidFill>
                  <a:schemeClr val="bg1"/>
                </a:solidFill>
                <a:latin typeface="Arial" panose="020B0604020202020204" pitchFamily="34" charset="0"/>
              </a:rPr>
              <a:t>Fabrication and device assembly</a:t>
            </a:r>
          </a:p>
          <a:p>
            <a:pPr marL="283464" indent="-285750">
              <a:lnSpc>
                <a:spcPct val="110000"/>
              </a:lnSpc>
              <a:spcBef>
                <a:spcPts val="0"/>
              </a:spcBef>
              <a:buFont typeface="Arial" panose="020B0604020202020204" pitchFamily="34" charset="0"/>
              <a:buChar char="•"/>
            </a:pPr>
            <a:r>
              <a:rPr lang="en-US" sz="1800">
                <a:solidFill>
                  <a:schemeClr val="bg1"/>
                </a:solidFill>
                <a:latin typeface="Arial" panose="020B0604020202020204" pitchFamily="34" charset="0"/>
              </a:rPr>
              <a:t>Vacuum systems and components </a:t>
            </a:r>
          </a:p>
          <a:p>
            <a:pPr marL="283464" indent="-285750">
              <a:lnSpc>
                <a:spcPct val="110000"/>
              </a:lnSpc>
              <a:spcBef>
                <a:spcPts val="0"/>
              </a:spcBef>
              <a:buFont typeface="Arial" panose="020B0604020202020204" pitchFamily="34" charset="0"/>
              <a:buChar char="•"/>
            </a:pPr>
            <a:r>
              <a:rPr lang="en-US" sz="1800">
                <a:solidFill>
                  <a:schemeClr val="bg1"/>
                </a:solidFill>
                <a:latin typeface="Arial" panose="020B0604020202020204" pitchFamily="34" charset="0"/>
              </a:rPr>
              <a:t>Optical systems and components</a:t>
            </a:r>
          </a:p>
          <a:p>
            <a:pPr marL="283464" indent="-285750">
              <a:lnSpc>
                <a:spcPct val="110000"/>
              </a:lnSpc>
              <a:spcBef>
                <a:spcPts val="0"/>
              </a:spcBef>
              <a:buFont typeface="Arial" panose="020B0604020202020204" pitchFamily="34" charset="0"/>
              <a:buChar char="•"/>
            </a:pPr>
            <a:r>
              <a:rPr lang="en-US" sz="1800">
                <a:solidFill>
                  <a:schemeClr val="bg1"/>
                </a:solidFill>
                <a:latin typeface="Arial" panose="020B0604020202020204" pitchFamily="34" charset="0"/>
              </a:rPr>
              <a:t>Clean room assembly</a:t>
            </a:r>
          </a:p>
          <a:p>
            <a:pPr marL="283464" indent="-285750">
              <a:lnSpc>
                <a:spcPct val="110000"/>
              </a:lnSpc>
              <a:spcBef>
                <a:spcPts val="0"/>
              </a:spcBef>
              <a:buFont typeface="Arial" panose="020B0604020202020204" pitchFamily="34" charset="0"/>
              <a:buChar char="•"/>
            </a:pPr>
            <a:r>
              <a:rPr lang="en-US" sz="1800">
                <a:solidFill>
                  <a:schemeClr val="bg1"/>
                </a:solidFill>
                <a:latin typeface="Arial" panose="020B0604020202020204" pitchFamily="34" charset="0"/>
              </a:rPr>
              <a:t>Metrology: OGP Interferometric laser, optical measurement unit</a:t>
            </a:r>
          </a:p>
          <a:p>
            <a:pPr marL="283464" indent="-285750">
              <a:lnSpc>
                <a:spcPct val="110000"/>
              </a:lnSpc>
              <a:spcBef>
                <a:spcPts val="0"/>
              </a:spcBef>
              <a:buFont typeface="Arial" panose="020B0604020202020204" pitchFamily="34" charset="0"/>
              <a:buChar char="•"/>
            </a:pPr>
            <a:r>
              <a:rPr lang="en-US" sz="1800">
                <a:solidFill>
                  <a:schemeClr val="bg1"/>
                </a:solidFill>
                <a:latin typeface="Arial" panose="020B0604020202020204" pitchFamily="34" charset="0"/>
              </a:rPr>
              <a:t>Experiment utilities/services: pipe and cable routing design</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12</a:t>
            </a:fld>
            <a:endParaRPr lang="en-US"/>
          </a:p>
        </p:txBody>
      </p:sp>
      <p:pic>
        <p:nvPicPr>
          <p:cNvPr id="3" name="Picture 1" descr="image001">
            <a:extLst>
              <a:ext uri="{FF2B5EF4-FFF2-40B4-BE49-F238E27FC236}">
                <a16:creationId xmlns:a16="http://schemas.microsoft.com/office/drawing/2014/main" id="{1B940B04-32A7-A942-5737-6855FB8795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95" t="22435" b="10239"/>
          <a:stretch/>
        </p:blipFill>
        <p:spPr bwMode="auto">
          <a:xfrm>
            <a:off x="8161867" y="3572857"/>
            <a:ext cx="4030133" cy="231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picture containing indoor, equipment, dirty&#10;&#10;Description automatically generated">
            <a:extLst>
              <a:ext uri="{FF2B5EF4-FFF2-40B4-BE49-F238E27FC236}">
                <a16:creationId xmlns:a16="http://schemas.microsoft.com/office/drawing/2014/main" id="{8017B487-EEEF-1E0C-5DE1-02C862D204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39" t="20510" b="18568"/>
          <a:stretch/>
        </p:blipFill>
        <p:spPr bwMode="auto">
          <a:xfrm>
            <a:off x="8161867" y="1655064"/>
            <a:ext cx="4030133" cy="181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634;p120">
            <a:extLst>
              <a:ext uri="{FF2B5EF4-FFF2-40B4-BE49-F238E27FC236}">
                <a16:creationId xmlns:a16="http://schemas.microsoft.com/office/drawing/2014/main" id="{FAEECED5-64FF-B86D-88DA-4105AE8DFAFA}"/>
              </a:ext>
            </a:extLst>
          </p:cNvPr>
          <p:cNvSpPr/>
          <p:nvPr/>
        </p:nvSpPr>
        <p:spPr>
          <a:xfrm>
            <a:off x="10394404" y="2997461"/>
            <a:ext cx="1797596" cy="369333"/>
          </a:xfrm>
          <a:prstGeom prst="rect">
            <a:avLst/>
          </a:prstGeom>
          <a:solidFill>
            <a:schemeClr val="tx1">
              <a:alpha val="18822"/>
            </a:schemeClr>
          </a:solidFill>
          <a:ln>
            <a:noFill/>
          </a:ln>
          <a:effectLst>
            <a:outerShdw blurRad="50800" dist="38100" dir="2700000" algn="tl" rotWithShape="0">
              <a:prstClr val="black">
                <a:alpha val="40000"/>
              </a:prstClr>
            </a:outerShdw>
          </a:effectLst>
        </p:spPr>
        <p:txBody>
          <a:bodyPr spcFirstLastPara="1" wrap="square" lIns="68569" tIns="34275" rIns="68569" bIns="34275" anchor="t" anchorCtr="0">
            <a:noAutofit/>
          </a:bodyPr>
          <a:lstStyle/>
          <a:p>
            <a:pPr algn="r" defTabSz="685800">
              <a:buClr>
                <a:srgbClr val="FFFFFF"/>
              </a:buClr>
              <a:buSzPts val="1300"/>
              <a:defRPr/>
            </a:pPr>
            <a:r>
              <a:rPr lang="en-US" sz="1200" b="1" kern="0">
                <a:solidFill>
                  <a:srgbClr val="FFFFFF"/>
                </a:solidFill>
                <a:latin typeface="Arial" panose="020B0604020202020204" pitchFamily="34" charset="0"/>
                <a:ea typeface="Calibri"/>
                <a:cs typeface="Arial" panose="020B0604020202020204" pitchFamily="34" charset="0"/>
                <a:sym typeface="Calibri"/>
              </a:rPr>
              <a:t>Near Infrared </a:t>
            </a:r>
            <a:br>
              <a:rPr lang="en-US" sz="1200" b="1" kern="0">
                <a:solidFill>
                  <a:srgbClr val="FFFFFF"/>
                </a:solidFill>
                <a:latin typeface="Arial" panose="020B0604020202020204" pitchFamily="34" charset="0"/>
                <a:ea typeface="Calibri"/>
                <a:cs typeface="Arial" panose="020B0604020202020204" pitchFamily="34" charset="0"/>
                <a:sym typeface="Calibri"/>
              </a:rPr>
            </a:br>
            <a:r>
              <a:rPr lang="en-US" sz="1200" b="1" kern="0">
                <a:solidFill>
                  <a:srgbClr val="FFFFFF"/>
                </a:solidFill>
                <a:latin typeface="Arial" panose="020B0604020202020204" pitchFamily="34" charset="0"/>
                <a:ea typeface="Calibri"/>
                <a:cs typeface="Arial" panose="020B0604020202020204" pitchFamily="34" charset="0"/>
                <a:sym typeface="Calibri"/>
              </a:rPr>
              <a:t>Laser Chamber</a:t>
            </a:r>
          </a:p>
        </p:txBody>
      </p:sp>
      <p:sp>
        <p:nvSpPr>
          <p:cNvPr id="10" name="Rectangle 9">
            <a:extLst>
              <a:ext uri="{FF2B5EF4-FFF2-40B4-BE49-F238E27FC236}">
                <a16:creationId xmlns:a16="http://schemas.microsoft.com/office/drawing/2014/main" id="{0476B0D3-6F06-A309-EBE8-D95CF8A9F672}"/>
              </a:ext>
            </a:extLst>
          </p:cNvPr>
          <p:cNvSpPr/>
          <p:nvPr/>
        </p:nvSpPr>
        <p:spPr>
          <a:xfrm>
            <a:off x="9431867" y="5593449"/>
            <a:ext cx="2760134" cy="276999"/>
          </a:xfrm>
          <a:prstGeom prst="rect">
            <a:avLst/>
          </a:prstGeom>
        </p:spPr>
        <p:txBody>
          <a:bodyPr wrap="square">
            <a:spAutoFit/>
          </a:bodyPr>
          <a:lstStyle/>
          <a:p>
            <a:pPr algn="r"/>
            <a:r>
              <a:rPr lang="en-US" sz="1200" b="1"/>
              <a:t>Aerosol Mass Spectrometer</a:t>
            </a:r>
          </a:p>
        </p:txBody>
      </p:sp>
    </p:spTree>
    <p:extLst>
      <p:ext uri="{BB962C8B-B14F-4D97-AF65-F5344CB8AC3E}">
        <p14:creationId xmlns:p14="http://schemas.microsoft.com/office/powerpoint/2010/main" val="3668895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p:txBody>
          <a:bodyPr>
            <a:normAutofit/>
          </a:bodyPr>
          <a:lstStyle/>
          <a:p>
            <a:r>
              <a:rPr lang="en-US" sz="3600"/>
              <a:t>Quantum Information Science </a:t>
            </a:r>
            <a:br>
              <a:rPr lang="en-US" sz="3600"/>
            </a:br>
            <a:r>
              <a:rPr lang="en-US" sz="3600"/>
              <a:t>and Technology</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1" y="1655064"/>
            <a:ext cx="8074479" cy="4233672"/>
          </a:xfrm>
          <a:solidFill>
            <a:schemeClr val="accent1"/>
          </a:solidFill>
        </p:spPr>
        <p:txBody>
          <a:bodyPr vert="horz" lIns="685800" tIns="228600" rIns="457200" bIns="228600" rtlCol="0">
            <a:noAutofit/>
          </a:bodyPr>
          <a:lstStyle/>
          <a:p>
            <a:pPr marL="0">
              <a:lnSpc>
                <a:spcPct val="100000"/>
              </a:lnSpc>
              <a:spcBef>
                <a:spcPts val="0"/>
              </a:spcBef>
            </a:pPr>
            <a:r>
              <a:rPr lang="en-US" sz="1400">
                <a:solidFill>
                  <a:schemeClr val="bg1"/>
                </a:solidFill>
              </a:rPr>
              <a:t>Building the first prototype of the quantum internet: distributing quantum entanglement over Long Island for applications in quantum communication, quantum computing, and quantum sensing (in collaboration with Stony Brook University). Advancing quantum technologies and techniques (</a:t>
            </a:r>
            <a:r>
              <a:rPr lang="en-US" sz="1400" i="1">
                <a:solidFill>
                  <a:schemeClr val="bg1"/>
                </a:solidFill>
              </a:rPr>
              <a:t>e.g.</a:t>
            </a:r>
            <a:r>
              <a:rPr lang="en-US" sz="1400">
                <a:solidFill>
                  <a:schemeClr val="bg1"/>
                </a:solidFill>
              </a:rPr>
              <a:t>, quantum LIDAR and astrometry). </a:t>
            </a:r>
          </a:p>
          <a:p>
            <a:pPr marL="0">
              <a:lnSpc>
                <a:spcPct val="100000"/>
              </a:lnSpc>
              <a:spcBef>
                <a:spcPts val="0"/>
              </a:spcBef>
            </a:pPr>
            <a:endParaRPr lang="en-US" sz="1400">
              <a:solidFill>
                <a:schemeClr val="bg1"/>
              </a:solidFill>
              <a:latin typeface="Arial" panose="020B0604020202020204" pitchFamily="34" charset="0"/>
            </a:endParaRPr>
          </a:p>
          <a:p>
            <a:pPr marL="0">
              <a:lnSpc>
                <a:spcPct val="100000"/>
              </a:lnSpc>
              <a:spcBef>
                <a:spcPts val="0"/>
              </a:spcBef>
            </a:pPr>
            <a:r>
              <a:rPr lang="en-US" sz="1400">
                <a:solidFill>
                  <a:schemeClr val="bg1"/>
                </a:solidFill>
                <a:latin typeface="Arial" panose="020B0604020202020204" pitchFamily="34" charset="0"/>
              </a:rPr>
              <a:t>Our capabilities include:</a:t>
            </a:r>
          </a:p>
          <a:p>
            <a:pPr marL="283464" indent="-283464">
              <a:lnSpc>
                <a:spcPct val="100000"/>
              </a:lnSpc>
              <a:spcBef>
                <a:spcPts val="0"/>
              </a:spcBef>
              <a:buFont typeface="Arial" panose="020B0604020202020204" pitchFamily="34" charset="0"/>
              <a:buChar char="•"/>
            </a:pPr>
            <a:r>
              <a:rPr lang="en-US" sz="1400">
                <a:solidFill>
                  <a:schemeClr val="bg1"/>
                </a:solidFill>
                <a:latin typeface="Arial" panose="020B0604020202020204" pitchFamily="34" charset="0"/>
              </a:rPr>
              <a:t>(Superconductive Nanowire) Single photon detection in the NIR and Telecom bands. </a:t>
            </a:r>
          </a:p>
          <a:p>
            <a:pPr marL="283464" indent="-283464">
              <a:lnSpc>
                <a:spcPct val="100000"/>
              </a:lnSpc>
              <a:spcBef>
                <a:spcPts val="0"/>
              </a:spcBef>
              <a:buFont typeface="Arial" panose="020B0604020202020204" pitchFamily="34" charset="0"/>
              <a:buChar char="•"/>
            </a:pPr>
            <a:r>
              <a:rPr lang="en-US" sz="1400">
                <a:solidFill>
                  <a:schemeClr val="bg1"/>
                </a:solidFill>
                <a:latin typeface="Arial" panose="020B0604020202020204" pitchFamily="34" charset="0"/>
              </a:rPr>
              <a:t>Quantum interference of single-photon wave-packets travelling tens of kilometers.</a:t>
            </a:r>
          </a:p>
          <a:p>
            <a:pPr marL="283464" indent="-283464">
              <a:lnSpc>
                <a:spcPct val="100000"/>
              </a:lnSpc>
              <a:spcBef>
                <a:spcPts val="0"/>
              </a:spcBef>
              <a:buFont typeface="Arial" panose="020B0604020202020204" pitchFamily="34" charset="0"/>
              <a:buChar char="•"/>
            </a:pPr>
            <a:r>
              <a:rPr lang="en-US" sz="1400">
                <a:solidFill>
                  <a:schemeClr val="bg1"/>
                </a:solidFill>
                <a:latin typeface="Arial" panose="020B0604020202020204" pitchFamily="34" charset="0"/>
              </a:rPr>
              <a:t>Atomic-based quantum memories compatible with polarization photonic qubits. </a:t>
            </a:r>
          </a:p>
          <a:p>
            <a:pPr marL="283464" indent="-283464">
              <a:lnSpc>
                <a:spcPct val="100000"/>
              </a:lnSpc>
              <a:spcBef>
                <a:spcPts val="0"/>
              </a:spcBef>
              <a:buFont typeface="Arial" panose="020B0604020202020204" pitchFamily="34" charset="0"/>
              <a:buChar char="•"/>
            </a:pPr>
            <a:r>
              <a:rPr lang="en-US" sz="1400">
                <a:solidFill>
                  <a:schemeClr val="bg1"/>
                </a:solidFill>
                <a:latin typeface="Arial" panose="020B0604020202020204" pitchFamily="34" charset="0"/>
              </a:rPr>
              <a:t>Telecon-band entangled photon sources.</a:t>
            </a:r>
          </a:p>
          <a:p>
            <a:pPr marL="283464" indent="-283464">
              <a:lnSpc>
                <a:spcPct val="100000"/>
              </a:lnSpc>
              <a:spcBef>
                <a:spcPts val="0"/>
              </a:spcBef>
              <a:buFont typeface="Arial" panose="020B0604020202020204" pitchFamily="34" charset="0"/>
              <a:buChar char="•"/>
            </a:pPr>
            <a:r>
              <a:rPr lang="en-US" sz="1400">
                <a:solidFill>
                  <a:schemeClr val="bg1"/>
                </a:solidFill>
                <a:latin typeface="Arial" panose="020B0604020202020204" pitchFamily="34" charset="0"/>
              </a:rPr>
              <a:t>Classical control and management layers to enable quantum technologies.</a:t>
            </a:r>
          </a:p>
          <a:p>
            <a:pPr marL="283464" indent="-283464">
              <a:lnSpc>
                <a:spcPct val="100000"/>
              </a:lnSpc>
              <a:spcBef>
                <a:spcPts val="0"/>
              </a:spcBef>
              <a:buFont typeface="Arial" panose="020B0604020202020204" pitchFamily="34" charset="0"/>
              <a:buChar char="•"/>
            </a:pPr>
            <a:r>
              <a:rPr lang="en-US" sz="1400">
                <a:solidFill>
                  <a:schemeClr val="bg1"/>
                </a:solidFill>
                <a:latin typeface="Arial" panose="020B0604020202020204" pitchFamily="34" charset="0"/>
              </a:rPr>
              <a:t>20 km free-space optical link in the NIR band.</a:t>
            </a:r>
          </a:p>
          <a:p>
            <a:pPr marL="0" indent="0">
              <a:lnSpc>
                <a:spcPct val="100000"/>
              </a:lnSpc>
              <a:spcBef>
                <a:spcPts val="0"/>
              </a:spcBef>
            </a:pPr>
            <a:endParaRPr lang="en-US" sz="1400" b="1">
              <a:solidFill>
                <a:schemeClr val="bg1"/>
              </a:solidFill>
              <a:latin typeface="Arial" panose="020B0604020202020204" pitchFamily="34" charset="0"/>
            </a:endParaRPr>
          </a:p>
          <a:p>
            <a:pPr marL="0" indent="0">
              <a:lnSpc>
                <a:spcPct val="100000"/>
              </a:lnSpc>
              <a:spcBef>
                <a:spcPts val="0"/>
              </a:spcBef>
            </a:pPr>
            <a:r>
              <a:rPr lang="en-US" sz="1400" b="1">
                <a:solidFill>
                  <a:schemeClr val="bg1"/>
                </a:solidFill>
                <a:latin typeface="Arial" panose="020B0604020202020204" pitchFamily="34" charset="0"/>
              </a:rPr>
              <a:t>Open as a Quantum Network User Facility: </a:t>
            </a:r>
            <a:r>
              <a:rPr lang="en-US" sz="1400">
                <a:solidFill>
                  <a:schemeClr val="bg1"/>
                </a:solidFill>
                <a:latin typeface="Arial" panose="020B0604020202020204" pitchFamily="34" charset="0"/>
              </a:rPr>
              <a:t>Quantum technologies and the fabric of the quantum economy will be enriched as users test, benchmark, validate, and develop new devices, concepts, and ideas.</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13</a:t>
            </a:fld>
            <a:endParaRPr lang="en-US"/>
          </a:p>
        </p:txBody>
      </p:sp>
      <p:pic>
        <p:nvPicPr>
          <p:cNvPr id="3" name="Picture 2">
            <a:extLst>
              <a:ext uri="{FF2B5EF4-FFF2-40B4-BE49-F238E27FC236}">
                <a16:creationId xmlns:a16="http://schemas.microsoft.com/office/drawing/2014/main" id="{256BE7B6-CF43-F9C2-EAD1-670A20E26A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28" t="-1" b="-1"/>
          <a:stretch/>
        </p:blipFill>
        <p:spPr>
          <a:xfrm>
            <a:off x="8161866" y="1655064"/>
            <a:ext cx="4030133" cy="1810512"/>
          </a:xfrm>
          <a:prstGeom prst="rect">
            <a:avLst/>
          </a:prstGeom>
        </p:spPr>
      </p:pic>
      <p:pic>
        <p:nvPicPr>
          <p:cNvPr id="5" name="Picture 4" descr="A person standing next to a model of a space ship&#10;&#10;Description automatically generated with low confidence">
            <a:extLst>
              <a:ext uri="{FF2B5EF4-FFF2-40B4-BE49-F238E27FC236}">
                <a16:creationId xmlns:a16="http://schemas.microsoft.com/office/drawing/2014/main" id="{A6CE68F2-FF2B-86FA-9976-9D8EDDCF8005}"/>
              </a:ext>
            </a:extLst>
          </p:cNvPr>
          <p:cNvPicPr>
            <a:picLocks noChangeAspect="1"/>
          </p:cNvPicPr>
          <p:nvPr/>
        </p:nvPicPr>
        <p:blipFill rotWithShape="1">
          <a:blip r:embed="rId3"/>
          <a:srcRect l="13910" t="8278" r="41232" b="43695"/>
          <a:stretch/>
        </p:blipFill>
        <p:spPr>
          <a:xfrm>
            <a:off x="8161866" y="3608155"/>
            <a:ext cx="4030134" cy="2280581"/>
          </a:xfrm>
          <a:prstGeom prst="rect">
            <a:avLst/>
          </a:prstGeom>
        </p:spPr>
      </p:pic>
    </p:spTree>
    <p:extLst>
      <p:ext uri="{BB962C8B-B14F-4D97-AF65-F5344CB8AC3E}">
        <p14:creationId xmlns:p14="http://schemas.microsoft.com/office/powerpoint/2010/main" val="3152571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p:txBody>
          <a:bodyPr>
            <a:normAutofit/>
          </a:bodyPr>
          <a:lstStyle/>
          <a:p>
            <a:r>
              <a:rPr lang="en-US" sz="3600"/>
              <a:t>Photocathodes and Lasers</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0" y="1655064"/>
            <a:ext cx="8001000" cy="4233672"/>
          </a:xfrm>
          <a:solidFill>
            <a:schemeClr val="accent1"/>
          </a:solidFill>
        </p:spPr>
        <p:txBody>
          <a:bodyPr vert="horz" lIns="685800" tIns="228600" rIns="457200" bIns="228600" rtlCol="0">
            <a:noAutofit/>
          </a:bodyPr>
          <a:lstStyle/>
          <a:p>
            <a:pPr marL="0">
              <a:lnSpc>
                <a:spcPct val="100000"/>
              </a:lnSpc>
              <a:spcBef>
                <a:spcPts val="0"/>
              </a:spcBef>
            </a:pPr>
            <a:r>
              <a:rPr lang="en-US" sz="1500">
                <a:solidFill>
                  <a:schemeClr val="bg1"/>
                </a:solidFill>
                <a:latin typeface="Arial" panose="020B0604020202020204" pitchFamily="34" charset="0"/>
                <a:cs typeface="Arial" panose="020B0604020202020204" pitchFamily="34" charset="0"/>
              </a:rPr>
              <a:t>The Photocathode and Lasers group excels in the design, synthesis, and characterization of advanced materials and structures for single photon detection and intense electron beams production. We develop our custom vacuum system for the growth of thin films. Laser-matter interaction—from deep UV to IR—is our specialty and we use a wide range of lasers to characterize and modify the properties of materials.</a:t>
            </a:r>
          </a:p>
          <a:p>
            <a:pPr marL="0">
              <a:lnSpc>
                <a:spcPct val="100000"/>
              </a:lnSpc>
              <a:spcBef>
                <a:spcPts val="0"/>
              </a:spcBef>
            </a:pPr>
            <a:r>
              <a:rPr lang="en-US" sz="1500">
                <a:solidFill>
                  <a:schemeClr val="bg1"/>
                </a:solidFill>
                <a:latin typeface="Arial" panose="020B0604020202020204" pitchFamily="34" charset="0"/>
                <a:cs typeface="Arial" panose="020B0604020202020204" pitchFamily="34" charset="0"/>
              </a:rPr>
              <a:t>Our capabilities include:</a:t>
            </a:r>
          </a:p>
          <a:p>
            <a:pPr marL="285750" indent="-285750">
              <a:lnSpc>
                <a:spcPct val="100000"/>
              </a:lnSpc>
              <a:spcBef>
                <a:spcPts val="0"/>
              </a:spcBef>
              <a:buFont typeface="Arial" panose="020B0604020202020204" pitchFamily="34" charset="0"/>
              <a:buChar char="•"/>
            </a:pPr>
            <a:r>
              <a:rPr lang="en-US" sz="1500">
                <a:solidFill>
                  <a:schemeClr val="bg1"/>
                </a:solidFill>
                <a:latin typeface="Arial" panose="020B0604020202020204" pitchFamily="34" charset="0"/>
                <a:cs typeface="Arial" panose="020B0604020202020204" pitchFamily="34" charset="0"/>
              </a:rPr>
              <a:t>Growing thin films in ultra-high vacuum (UHV):</a:t>
            </a:r>
          </a:p>
          <a:p>
            <a:pPr marL="742950" lvl="1" indent="-285750">
              <a:lnSpc>
                <a:spcPct val="100000"/>
              </a:lnSpc>
              <a:spcBef>
                <a:spcPts val="0"/>
              </a:spcBef>
            </a:pPr>
            <a:r>
              <a:rPr lang="en-US" sz="1500">
                <a:solidFill>
                  <a:schemeClr val="bg1"/>
                </a:solidFill>
                <a:latin typeface="Arial" panose="020B0604020202020204" pitchFamily="34" charset="0"/>
                <a:cs typeface="Arial" panose="020B0604020202020204" pitchFamily="34" charset="0"/>
              </a:rPr>
              <a:t>Alkali antimonides, alkali tellurides, negative electron affinity layers</a:t>
            </a:r>
          </a:p>
          <a:p>
            <a:pPr marL="285750" indent="-285750">
              <a:lnSpc>
                <a:spcPct val="100000"/>
              </a:lnSpc>
              <a:spcBef>
                <a:spcPts val="0"/>
              </a:spcBef>
              <a:buFont typeface="Arial" panose="020B0604020202020204" pitchFamily="34" charset="0"/>
              <a:buChar char="•"/>
            </a:pPr>
            <a:r>
              <a:rPr lang="en-US" sz="1500">
                <a:solidFill>
                  <a:schemeClr val="bg1"/>
                </a:solidFill>
                <a:latin typeface="Arial" panose="020B0604020202020204" pitchFamily="34" charset="0"/>
                <a:cs typeface="Arial" panose="020B0604020202020204" pitchFamily="34" charset="0"/>
              </a:rPr>
              <a:t>Measuring electron spin polarization and spin relaxation times</a:t>
            </a:r>
          </a:p>
          <a:p>
            <a:pPr marL="57150" indent="-285750">
              <a:lnSpc>
                <a:spcPct val="100000"/>
              </a:lnSpc>
              <a:spcBef>
                <a:spcPts val="0"/>
              </a:spcBef>
              <a:buFont typeface="Arial" panose="020B0604020202020204" pitchFamily="34" charset="0"/>
              <a:buChar char="•"/>
            </a:pPr>
            <a:r>
              <a:rPr lang="en-US" sz="1500">
                <a:solidFill>
                  <a:schemeClr val="bg1"/>
                </a:solidFill>
                <a:latin typeface="Arial" panose="020B0604020202020204" pitchFamily="34" charset="0"/>
                <a:cs typeface="Arial" panose="020B0604020202020204" pitchFamily="34" charset="0"/>
              </a:rPr>
              <a:t>Characterizing electron photo-emissive properties</a:t>
            </a:r>
          </a:p>
          <a:p>
            <a:pPr marL="57150" indent="-285750">
              <a:lnSpc>
                <a:spcPct val="100000"/>
              </a:lnSpc>
              <a:spcBef>
                <a:spcPts val="0"/>
              </a:spcBef>
              <a:buFont typeface="Arial" panose="020B0604020202020204" pitchFamily="34" charset="0"/>
              <a:buChar char="•"/>
            </a:pPr>
            <a:r>
              <a:rPr lang="en-US" sz="1500">
                <a:solidFill>
                  <a:schemeClr val="bg1"/>
                </a:solidFill>
                <a:latin typeface="Arial" panose="020B0604020202020204" pitchFamily="34" charset="0"/>
                <a:cs typeface="Arial" panose="020B0604020202020204" pitchFamily="34" charset="0"/>
              </a:rPr>
              <a:t>Designing, building, testing custom solution for UHV experiments</a:t>
            </a:r>
          </a:p>
          <a:p>
            <a:pPr marL="514350" lvl="1" indent="-285750">
              <a:lnSpc>
                <a:spcPct val="100000"/>
              </a:lnSpc>
              <a:spcBef>
                <a:spcPts val="0"/>
              </a:spcBef>
            </a:pPr>
            <a:r>
              <a:rPr lang="en-US" sz="1500">
                <a:solidFill>
                  <a:schemeClr val="bg1"/>
                </a:solidFill>
                <a:latin typeface="Arial" panose="020B0604020202020204" pitchFamily="34" charset="0"/>
                <a:cs typeface="Arial" panose="020B0604020202020204" pitchFamily="34" charset="0"/>
              </a:rPr>
              <a:t>Deposition systems, UHV transport systems, electron beam sources</a:t>
            </a:r>
          </a:p>
          <a:p>
            <a:pPr marL="57150" indent="-285750">
              <a:lnSpc>
                <a:spcPct val="100000"/>
              </a:lnSpc>
              <a:spcBef>
                <a:spcPts val="0"/>
              </a:spcBef>
              <a:buFont typeface="Arial" panose="020B0604020202020204" pitchFamily="34" charset="0"/>
              <a:buChar char="•"/>
            </a:pPr>
            <a:r>
              <a:rPr lang="en-US" sz="1500">
                <a:solidFill>
                  <a:schemeClr val="bg1"/>
                </a:solidFill>
                <a:latin typeface="Arial" panose="020B0604020202020204" pitchFamily="34" charset="0"/>
                <a:cs typeface="Arial" panose="020B0604020202020204" pitchFamily="34" charset="0"/>
              </a:rPr>
              <a:t>Testing solid state photon detectors in a wide range of photon energies and conditions</a:t>
            </a:r>
          </a:p>
          <a:p>
            <a:pPr marL="57150" indent="-285750">
              <a:lnSpc>
                <a:spcPct val="100000"/>
              </a:lnSpc>
              <a:spcBef>
                <a:spcPts val="0"/>
              </a:spcBef>
              <a:buFont typeface="Arial" panose="020B0604020202020204" pitchFamily="34" charset="0"/>
              <a:buChar char="•"/>
            </a:pPr>
            <a:r>
              <a:rPr lang="en-US" sz="1500">
                <a:solidFill>
                  <a:schemeClr val="bg1"/>
                </a:solidFill>
                <a:latin typeface="Arial" panose="020B0604020202020204" pitchFamily="34" charset="0"/>
                <a:cs typeface="Arial" panose="020B0604020202020204" pitchFamily="34" charset="0"/>
              </a:rPr>
              <a:t>Processing materials</a:t>
            </a:r>
          </a:p>
          <a:p>
            <a:pPr marL="514350" lvl="1" indent="-285750">
              <a:lnSpc>
                <a:spcPct val="100000"/>
              </a:lnSpc>
              <a:spcBef>
                <a:spcPts val="0"/>
              </a:spcBef>
            </a:pPr>
            <a:r>
              <a:rPr lang="en-US" sz="1500">
                <a:solidFill>
                  <a:schemeClr val="bg1"/>
                </a:solidFill>
                <a:latin typeface="Arial" panose="020B0604020202020204" pitchFamily="34" charset="0"/>
                <a:cs typeface="Arial" panose="020B0604020202020204" pitchFamily="34" charset="0"/>
              </a:rPr>
              <a:t>Laser ablation, laser annealing, micro-machining</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D58B528D-F857-359E-0964-BF505D9755A0}"/>
              </a:ext>
            </a:extLst>
          </p:cNvPr>
          <p:cNvPicPr>
            <a:picLocks noChangeAspect="1"/>
          </p:cNvPicPr>
          <p:nvPr/>
        </p:nvPicPr>
        <p:blipFill rotWithShape="1">
          <a:blip r:embed="rId2"/>
          <a:srcRect l="3524" t="33148" r="6823" b="37292"/>
          <a:stretch/>
        </p:blipFill>
        <p:spPr>
          <a:xfrm>
            <a:off x="8159496" y="1655064"/>
            <a:ext cx="4032504" cy="1773936"/>
          </a:xfrm>
          <a:prstGeom prst="rect">
            <a:avLst/>
          </a:prstGeom>
        </p:spPr>
      </p:pic>
      <p:pic>
        <p:nvPicPr>
          <p:cNvPr id="5" name="Picture 4">
            <a:extLst>
              <a:ext uri="{FF2B5EF4-FFF2-40B4-BE49-F238E27FC236}">
                <a16:creationId xmlns:a16="http://schemas.microsoft.com/office/drawing/2014/main" id="{4973814A-2998-359B-182A-3411915F7FA0}"/>
              </a:ext>
            </a:extLst>
          </p:cNvPr>
          <p:cNvPicPr>
            <a:picLocks noChangeAspect="1"/>
          </p:cNvPicPr>
          <p:nvPr/>
        </p:nvPicPr>
        <p:blipFill rotWithShape="1">
          <a:blip r:embed="rId3"/>
          <a:srcRect l="3644" t="5940" r="3644" b="10180"/>
          <a:stretch/>
        </p:blipFill>
        <p:spPr>
          <a:xfrm>
            <a:off x="8159495" y="3617494"/>
            <a:ext cx="4032503" cy="2271242"/>
          </a:xfrm>
          <a:prstGeom prst="rect">
            <a:avLst/>
          </a:prstGeom>
        </p:spPr>
      </p:pic>
      <p:sp>
        <p:nvSpPr>
          <p:cNvPr id="9" name="Google Shape;634;p120">
            <a:extLst>
              <a:ext uri="{FF2B5EF4-FFF2-40B4-BE49-F238E27FC236}">
                <a16:creationId xmlns:a16="http://schemas.microsoft.com/office/drawing/2014/main" id="{5A0F3C92-B9A2-CFFC-B463-D5ED7EBA6B42}"/>
              </a:ext>
            </a:extLst>
          </p:cNvPr>
          <p:cNvSpPr/>
          <p:nvPr/>
        </p:nvSpPr>
        <p:spPr>
          <a:xfrm>
            <a:off x="10394404" y="2997461"/>
            <a:ext cx="1797596" cy="369333"/>
          </a:xfrm>
          <a:prstGeom prst="rect">
            <a:avLst/>
          </a:prstGeom>
          <a:solidFill>
            <a:srgbClr val="823E25">
              <a:alpha val="29803"/>
            </a:srgbClr>
          </a:solidFill>
          <a:ln>
            <a:noFill/>
          </a:ln>
        </p:spPr>
        <p:txBody>
          <a:bodyPr spcFirstLastPara="1" wrap="square" lIns="68569" tIns="34275" rIns="68569" bIns="342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Mott polarimeter</a:t>
            </a:r>
          </a:p>
        </p:txBody>
      </p:sp>
      <p:sp>
        <p:nvSpPr>
          <p:cNvPr id="10" name="Rectangle 9">
            <a:extLst>
              <a:ext uri="{FF2B5EF4-FFF2-40B4-BE49-F238E27FC236}">
                <a16:creationId xmlns:a16="http://schemas.microsoft.com/office/drawing/2014/main" id="{FB7394ED-4D20-4C67-4EF4-7447AC9DC9D2}"/>
              </a:ext>
            </a:extLst>
          </p:cNvPr>
          <p:cNvSpPr/>
          <p:nvPr/>
        </p:nvSpPr>
        <p:spPr>
          <a:xfrm>
            <a:off x="9431867" y="5556378"/>
            <a:ext cx="2760134" cy="276999"/>
          </a:xfrm>
          <a:prstGeom prst="rect">
            <a:avLst/>
          </a:prstGeom>
          <a:solidFill>
            <a:srgbClr val="823E25">
              <a:alpha val="29803"/>
            </a:srgbClr>
          </a:solidFill>
          <a:ln>
            <a:noFill/>
          </a:ln>
        </p:spPr>
        <p:txBody>
          <a:bodyPr spcFirstLastPara="1" wrap="square" lIns="68569" tIns="34275" rIns="68569" bIns="34275" anchor="b" anchorCtr="0">
            <a:noAutofit/>
          </a:bodyPr>
          <a:lstStyle/>
          <a:p>
            <a:pPr algn="r"/>
            <a:r>
              <a:rPr lang="en-US" sz="1200" b="1">
                <a:solidFill>
                  <a:srgbClr val="FFFFFF"/>
                </a:solidFill>
                <a:latin typeface="Arial" panose="020B0604020202020204"/>
              </a:rPr>
              <a:t>Cryogenic detector test stand</a:t>
            </a:r>
          </a:p>
        </p:txBody>
      </p:sp>
    </p:spTree>
    <p:extLst>
      <p:ext uri="{BB962C8B-B14F-4D97-AF65-F5344CB8AC3E}">
        <p14:creationId xmlns:p14="http://schemas.microsoft.com/office/powerpoint/2010/main" val="174616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A590E8E-3BF6-8ED6-1A16-38F23A110CA6}"/>
              </a:ext>
            </a:extLst>
          </p:cNvPr>
          <p:cNvSpPr>
            <a:spLocks noGrp="1"/>
          </p:cNvSpPr>
          <p:nvPr>
            <p:ph idx="1"/>
          </p:nvPr>
        </p:nvSpPr>
        <p:spPr>
          <a:xfrm>
            <a:off x="715879" y="1501841"/>
            <a:ext cx="11049000" cy="4415589"/>
          </a:xfrm>
        </p:spPr>
        <p:txBody>
          <a:bodyPr>
            <a:normAutofit/>
          </a:bodyPr>
          <a:lstStyle/>
          <a:p>
            <a:pPr marL="342900" indent="-342900">
              <a:buFont typeface="Arial" panose="020B0604020202020204" pitchFamily="34" charset="0"/>
              <a:buChar char="•"/>
            </a:pPr>
            <a:r>
              <a:rPr lang="en-US" sz="2800"/>
              <a:t>Long tradition of photoemission studies</a:t>
            </a:r>
          </a:p>
          <a:p>
            <a:pPr marL="685800" lvl="1" indent="-342900"/>
            <a:r>
              <a:rPr lang="en-US" sz="2400"/>
              <a:t>X-ray in-operando growth and characterization</a:t>
            </a:r>
          </a:p>
          <a:p>
            <a:pPr marL="685800" lvl="1" indent="-342900"/>
            <a:r>
              <a:rPr lang="en-US" sz="2400"/>
              <a:t>2D Protective coatings</a:t>
            </a:r>
          </a:p>
          <a:p>
            <a:pPr marL="685800" lvl="1" indent="-342900"/>
            <a:r>
              <a:rPr lang="en-US" sz="2400"/>
              <a:t>Photocathodes for spin polarized electron beams</a:t>
            </a:r>
          </a:p>
          <a:p>
            <a:pPr marL="342900" indent="-342900">
              <a:buFont typeface="Arial" panose="020B0604020202020204" pitchFamily="34" charset="0"/>
              <a:buChar char="•"/>
            </a:pPr>
            <a:r>
              <a:rPr lang="en-US" sz="2800"/>
              <a:t>RF photoinjectors (ATF and LEAF facility)</a:t>
            </a:r>
          </a:p>
          <a:p>
            <a:pPr marL="342900" indent="-342900">
              <a:buFont typeface="Arial" panose="020B0604020202020204" pitchFamily="34" charset="0"/>
              <a:buChar char="•"/>
            </a:pPr>
            <a:r>
              <a:rPr lang="en-US" sz="2800"/>
              <a:t>High Voltage DC (</a:t>
            </a:r>
            <a:r>
              <a:rPr lang="en-US" sz="2800" err="1"/>
              <a:t>LEReC</a:t>
            </a:r>
            <a:r>
              <a:rPr lang="en-US" sz="2800"/>
              <a:t> DC gun)</a:t>
            </a:r>
          </a:p>
          <a:p>
            <a:pPr marL="342900" indent="-342900">
              <a:buFont typeface="Arial" panose="020B0604020202020204" pitchFamily="34" charset="0"/>
              <a:buChar char="•"/>
            </a:pPr>
            <a:r>
              <a:rPr lang="en-US" sz="2800"/>
              <a:t>SRF DC gun (112 MHz RF gun for </a:t>
            </a:r>
            <a:r>
              <a:rPr lang="en-US" sz="2800" err="1"/>
              <a:t>CeC</a:t>
            </a:r>
            <a:r>
              <a:rPr lang="en-US" sz="2800"/>
              <a:t>)</a:t>
            </a:r>
          </a:p>
          <a:p>
            <a:pPr marL="342900" indent="-342900">
              <a:buFont typeface="Arial" panose="020B0604020202020204" pitchFamily="34" charset="0"/>
              <a:buChar char="•"/>
            </a:pPr>
            <a:r>
              <a:rPr lang="en-US" sz="2800"/>
              <a:t>EIC electron sources</a:t>
            </a:r>
          </a:p>
          <a:p>
            <a:pPr marL="685800" lvl="1" indent="-342900"/>
            <a:r>
              <a:rPr lang="en-US" sz="2400"/>
              <a:t>Development of spin polarized electron source</a:t>
            </a:r>
          </a:p>
          <a:p>
            <a:pPr marL="685800" lvl="1" indent="-342900"/>
            <a:r>
              <a:rPr lang="en-US" sz="2400"/>
              <a:t>Development of the high average current for the hadron cooling</a:t>
            </a:r>
          </a:p>
          <a:p>
            <a:pPr marL="342900" indent="-342900">
              <a:buFont typeface="Arial" panose="020B0604020202020204" pitchFamily="34" charset="0"/>
              <a:buChar char="•"/>
            </a:pPr>
            <a:endParaRPr lang="en-US" sz="2800"/>
          </a:p>
        </p:txBody>
      </p:sp>
      <p:sp>
        <p:nvSpPr>
          <p:cNvPr id="3" name="Slide Number Placeholder 2">
            <a:extLst>
              <a:ext uri="{FF2B5EF4-FFF2-40B4-BE49-F238E27FC236}">
                <a16:creationId xmlns:a16="http://schemas.microsoft.com/office/drawing/2014/main" id="{C5CA9A61-6193-02BD-7797-5C464496858C}"/>
              </a:ext>
            </a:extLst>
          </p:cNvPr>
          <p:cNvSpPr>
            <a:spLocks noGrp="1"/>
          </p:cNvSpPr>
          <p:nvPr>
            <p:ph type="sldNum" sz="quarter" idx="4"/>
          </p:nvPr>
        </p:nvSpPr>
        <p:spPr/>
        <p:txBody>
          <a:bodyPr/>
          <a:lstStyle/>
          <a:p>
            <a:fld id="{933A556B-7C63-244D-9B7C-B0EA8042B330}" type="slidenum">
              <a:rPr lang="en-US" smtClean="0"/>
              <a:pPr/>
              <a:t>15</a:t>
            </a:fld>
            <a:endParaRPr lang="en-US" sz="750"/>
          </a:p>
        </p:txBody>
      </p:sp>
      <p:sp>
        <p:nvSpPr>
          <p:cNvPr id="5" name="Title 4">
            <a:extLst>
              <a:ext uri="{FF2B5EF4-FFF2-40B4-BE49-F238E27FC236}">
                <a16:creationId xmlns:a16="http://schemas.microsoft.com/office/drawing/2014/main" id="{B2E24D25-E9D2-BB83-ECCA-7D04A41F2EF3}"/>
              </a:ext>
            </a:extLst>
          </p:cNvPr>
          <p:cNvSpPr>
            <a:spLocks noGrp="1"/>
          </p:cNvSpPr>
          <p:nvPr>
            <p:ph type="title"/>
          </p:nvPr>
        </p:nvSpPr>
        <p:spPr>
          <a:xfrm>
            <a:off x="571500" y="176278"/>
            <a:ext cx="11049000" cy="1325563"/>
          </a:xfrm>
        </p:spPr>
        <p:txBody>
          <a:bodyPr/>
          <a:lstStyle/>
          <a:p>
            <a:r>
              <a:rPr lang="en-US"/>
              <a:t>Photocathodes and Photoinjectors at BNL</a:t>
            </a:r>
          </a:p>
        </p:txBody>
      </p:sp>
    </p:spTree>
    <p:extLst>
      <p:ext uri="{BB962C8B-B14F-4D97-AF65-F5344CB8AC3E}">
        <p14:creationId xmlns:p14="http://schemas.microsoft.com/office/powerpoint/2010/main" val="4228792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C79BC9-4132-9344-CA98-71D310C06F77}"/>
              </a:ext>
            </a:extLst>
          </p:cNvPr>
          <p:cNvSpPr>
            <a:spLocks noGrp="1"/>
          </p:cNvSpPr>
          <p:nvPr>
            <p:ph type="ctrTitle"/>
          </p:nvPr>
        </p:nvSpPr>
        <p:spPr/>
        <p:txBody>
          <a:bodyPr/>
          <a:lstStyle/>
          <a:p>
            <a:r>
              <a:rPr lang="en-US"/>
              <a:t>Enjoy the workshop!!</a:t>
            </a:r>
          </a:p>
        </p:txBody>
      </p:sp>
      <p:sp>
        <p:nvSpPr>
          <p:cNvPr id="3" name="Slide Number Placeholder 2">
            <a:extLst>
              <a:ext uri="{FF2B5EF4-FFF2-40B4-BE49-F238E27FC236}">
                <a16:creationId xmlns:a16="http://schemas.microsoft.com/office/drawing/2014/main" id="{F16EFE89-0112-E859-3EA6-F9C67FAD2828}"/>
              </a:ext>
            </a:extLst>
          </p:cNvPr>
          <p:cNvSpPr>
            <a:spLocks noGrp="1"/>
          </p:cNvSpPr>
          <p:nvPr>
            <p:ph type="sldNum" sz="quarter" idx="12"/>
          </p:nvPr>
        </p:nvSpPr>
        <p:spPr/>
        <p:txBody>
          <a:bodyPr/>
          <a:lstStyle/>
          <a:p>
            <a:fld id="{933A556B-7C63-244D-9B7C-B0EA8042B330}" type="slidenum">
              <a:rPr lang="en-US" smtClean="0"/>
              <a:pPr/>
              <a:t>16</a:t>
            </a:fld>
            <a:endParaRPr lang="en-US" sz="750"/>
          </a:p>
        </p:txBody>
      </p:sp>
    </p:spTree>
    <p:extLst>
      <p:ext uri="{BB962C8B-B14F-4D97-AF65-F5344CB8AC3E}">
        <p14:creationId xmlns:p14="http://schemas.microsoft.com/office/powerpoint/2010/main" val="353896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F20111-9760-99E3-1FBF-E0FA6F2C6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9542" y="1604962"/>
            <a:ext cx="4962577" cy="295375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E9CB42D1-E013-1050-ED66-41A5A46004A9}"/>
              </a:ext>
            </a:extLst>
          </p:cNvPr>
          <p:cNvSpPr>
            <a:spLocks noGrp="1"/>
          </p:cNvSpPr>
          <p:nvPr>
            <p:ph type="title"/>
          </p:nvPr>
        </p:nvSpPr>
        <p:spPr/>
        <p:txBody>
          <a:bodyPr/>
          <a:lstStyle/>
          <a:p>
            <a:r>
              <a:rPr lang="en-US"/>
              <a:t>And welcome to Long Island and New York area</a:t>
            </a:r>
          </a:p>
        </p:txBody>
      </p:sp>
      <p:pic>
        <p:nvPicPr>
          <p:cNvPr id="6" name="Picture 5">
            <a:extLst>
              <a:ext uri="{FF2B5EF4-FFF2-40B4-BE49-F238E27FC236}">
                <a16:creationId xmlns:a16="http://schemas.microsoft.com/office/drawing/2014/main" id="{EF174573-D38E-0610-655B-05DB30A8B8A5}"/>
              </a:ext>
            </a:extLst>
          </p:cNvPr>
          <p:cNvPicPr>
            <a:picLocks noChangeAspect="1"/>
          </p:cNvPicPr>
          <p:nvPr/>
        </p:nvPicPr>
        <p:blipFill>
          <a:blip r:embed="rId3"/>
          <a:stretch>
            <a:fillRect/>
          </a:stretch>
        </p:blipFill>
        <p:spPr>
          <a:xfrm>
            <a:off x="571500" y="1604962"/>
            <a:ext cx="3928311" cy="2607962"/>
          </a:xfrm>
          <a:prstGeom prst="rect">
            <a:avLst/>
          </a:prstGeom>
        </p:spPr>
      </p:pic>
      <p:pic>
        <p:nvPicPr>
          <p:cNvPr id="7" name="Picture 6">
            <a:extLst>
              <a:ext uri="{FF2B5EF4-FFF2-40B4-BE49-F238E27FC236}">
                <a16:creationId xmlns:a16="http://schemas.microsoft.com/office/drawing/2014/main" id="{92A78F7E-B391-2FA5-9576-54005BC13015}"/>
              </a:ext>
            </a:extLst>
          </p:cNvPr>
          <p:cNvPicPr>
            <a:picLocks noChangeAspect="1"/>
          </p:cNvPicPr>
          <p:nvPr/>
        </p:nvPicPr>
        <p:blipFill>
          <a:blip r:embed="rId4"/>
          <a:stretch>
            <a:fillRect/>
          </a:stretch>
        </p:blipFill>
        <p:spPr>
          <a:xfrm>
            <a:off x="2935706" y="3858900"/>
            <a:ext cx="5218697" cy="2788275"/>
          </a:xfrm>
          <a:prstGeom prst="rect">
            <a:avLst/>
          </a:prstGeom>
        </p:spPr>
      </p:pic>
    </p:spTree>
    <p:extLst>
      <p:ext uri="{BB962C8B-B14F-4D97-AF65-F5344CB8AC3E}">
        <p14:creationId xmlns:p14="http://schemas.microsoft.com/office/powerpoint/2010/main" val="306104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BB7AAF7-C79F-8B76-E136-D2A98ADA22DC}"/>
              </a:ext>
            </a:extLst>
          </p:cNvPr>
          <p:cNvSpPr>
            <a:spLocks noGrp="1"/>
          </p:cNvSpPr>
          <p:nvPr>
            <p:ph idx="1"/>
          </p:nvPr>
        </p:nvSpPr>
        <p:spPr>
          <a:xfrm>
            <a:off x="375699" y="878777"/>
            <a:ext cx="11129472" cy="4409783"/>
          </a:xfrm>
        </p:spPr>
        <p:txBody>
          <a:bodyPr>
            <a:normAutofit/>
          </a:bodyPr>
          <a:lstStyle/>
          <a:p>
            <a:pPr marL="342900" indent="-342900">
              <a:buFont typeface="Arial" panose="020B0604020202020204" pitchFamily="34" charset="0"/>
              <a:buChar char="•"/>
            </a:pPr>
            <a:r>
              <a:rPr lang="en-US" sz="1800"/>
              <a:t>2010 – Brookhaven National Laboratory</a:t>
            </a:r>
          </a:p>
          <a:p>
            <a:pPr marL="342900" indent="-342900">
              <a:buFont typeface="Arial" panose="020B0604020202020204" pitchFamily="34" charset="0"/>
              <a:buChar char="•"/>
            </a:pPr>
            <a:r>
              <a:rPr lang="en-US" sz="1800"/>
              <a:t>2012 – Cornell University</a:t>
            </a:r>
          </a:p>
          <a:p>
            <a:pPr marL="342900" indent="-342900">
              <a:buFont typeface="Arial" panose="020B0604020202020204" pitchFamily="34" charset="0"/>
              <a:buChar char="•"/>
            </a:pPr>
            <a:r>
              <a:rPr lang="en-US" sz="1800"/>
              <a:t>2014 – Lawrence Berkeley National Laboratory</a:t>
            </a:r>
          </a:p>
          <a:p>
            <a:pPr marL="342900" indent="-342900">
              <a:buFont typeface="Arial" panose="020B0604020202020204" pitchFamily="34" charset="0"/>
              <a:buChar char="•"/>
            </a:pPr>
            <a:r>
              <a:rPr lang="en-US" sz="1800"/>
              <a:t>2016 – Thomas Jefferson National Accelerator Facility</a:t>
            </a:r>
          </a:p>
          <a:p>
            <a:pPr marL="342900" indent="-342900">
              <a:buFont typeface="Arial" panose="020B0604020202020204" pitchFamily="34" charset="0"/>
              <a:buChar char="•"/>
            </a:pPr>
            <a:r>
              <a:rPr lang="en-US" sz="1800"/>
              <a:t>2018 – Los Alamos National Laboratory</a:t>
            </a:r>
          </a:p>
          <a:p>
            <a:pPr marL="342900" indent="-342900">
              <a:buFont typeface="Arial" panose="020B0604020202020204" pitchFamily="34" charset="0"/>
              <a:buChar char="•"/>
            </a:pPr>
            <a:r>
              <a:rPr lang="en-US" sz="1800"/>
              <a:t>2021 – SLAC National Accelerator Laboratory</a:t>
            </a:r>
          </a:p>
          <a:p>
            <a:pPr marL="342900" indent="-342900">
              <a:buFont typeface="Arial" panose="020B0604020202020204" pitchFamily="34" charset="0"/>
              <a:buChar char="•"/>
            </a:pPr>
            <a:endParaRPr lang="en-US" sz="1800"/>
          </a:p>
          <a:p>
            <a:pPr marL="0" indent="0"/>
            <a:endParaRPr lang="en-US" sz="1800"/>
          </a:p>
        </p:txBody>
      </p:sp>
      <p:sp>
        <p:nvSpPr>
          <p:cNvPr id="5" name="Title 4">
            <a:extLst>
              <a:ext uri="{FF2B5EF4-FFF2-40B4-BE49-F238E27FC236}">
                <a16:creationId xmlns:a16="http://schemas.microsoft.com/office/drawing/2014/main" id="{7E65F68E-0855-CDE0-96BB-CAB087061D88}"/>
              </a:ext>
            </a:extLst>
          </p:cNvPr>
          <p:cNvSpPr>
            <a:spLocks noGrp="1"/>
          </p:cNvSpPr>
          <p:nvPr>
            <p:ph type="title"/>
          </p:nvPr>
        </p:nvSpPr>
        <p:spPr>
          <a:xfrm>
            <a:off x="456171" y="162407"/>
            <a:ext cx="11049000" cy="716370"/>
          </a:xfrm>
        </p:spPr>
        <p:txBody>
          <a:bodyPr/>
          <a:lstStyle/>
          <a:p>
            <a:r>
              <a:rPr lang="en-US"/>
              <a:t>Back to the origins…</a:t>
            </a:r>
          </a:p>
        </p:txBody>
      </p:sp>
      <p:pic>
        <p:nvPicPr>
          <p:cNvPr id="7" name="Picture 6">
            <a:extLst>
              <a:ext uri="{FF2B5EF4-FFF2-40B4-BE49-F238E27FC236}">
                <a16:creationId xmlns:a16="http://schemas.microsoft.com/office/drawing/2014/main" id="{1E4DA607-5F3C-62A8-D2D8-36B8E582E571}"/>
              </a:ext>
            </a:extLst>
          </p:cNvPr>
          <p:cNvPicPr>
            <a:picLocks noChangeAspect="1"/>
          </p:cNvPicPr>
          <p:nvPr/>
        </p:nvPicPr>
        <p:blipFill>
          <a:blip r:embed="rId2"/>
          <a:stretch>
            <a:fillRect/>
          </a:stretch>
        </p:blipFill>
        <p:spPr>
          <a:xfrm>
            <a:off x="6909670" y="327118"/>
            <a:ext cx="4906631" cy="3262388"/>
          </a:xfrm>
          <a:prstGeom prst="rect">
            <a:avLst/>
          </a:prstGeom>
        </p:spPr>
      </p:pic>
      <p:pic>
        <p:nvPicPr>
          <p:cNvPr id="9" name="Picture 8">
            <a:extLst>
              <a:ext uri="{FF2B5EF4-FFF2-40B4-BE49-F238E27FC236}">
                <a16:creationId xmlns:a16="http://schemas.microsoft.com/office/drawing/2014/main" id="{C7276EE4-A1E7-4AF6-CD45-51D2EA651960}"/>
              </a:ext>
            </a:extLst>
          </p:cNvPr>
          <p:cNvPicPr>
            <a:picLocks noChangeAspect="1"/>
          </p:cNvPicPr>
          <p:nvPr/>
        </p:nvPicPr>
        <p:blipFill>
          <a:blip r:embed="rId3"/>
          <a:stretch>
            <a:fillRect/>
          </a:stretch>
        </p:blipFill>
        <p:spPr>
          <a:xfrm>
            <a:off x="5215548" y="3140661"/>
            <a:ext cx="3931804" cy="2948853"/>
          </a:xfrm>
          <a:prstGeom prst="rect">
            <a:avLst/>
          </a:prstGeom>
        </p:spPr>
      </p:pic>
      <p:pic>
        <p:nvPicPr>
          <p:cNvPr id="11" name="Picture 10">
            <a:extLst>
              <a:ext uri="{FF2B5EF4-FFF2-40B4-BE49-F238E27FC236}">
                <a16:creationId xmlns:a16="http://schemas.microsoft.com/office/drawing/2014/main" id="{27A1D453-06C4-9C04-0545-30057D518D94}"/>
              </a:ext>
            </a:extLst>
          </p:cNvPr>
          <p:cNvPicPr>
            <a:picLocks noChangeAspect="1"/>
          </p:cNvPicPr>
          <p:nvPr/>
        </p:nvPicPr>
        <p:blipFill>
          <a:blip r:embed="rId4"/>
          <a:stretch>
            <a:fillRect/>
          </a:stretch>
        </p:blipFill>
        <p:spPr>
          <a:xfrm>
            <a:off x="375699" y="3140662"/>
            <a:ext cx="4044419" cy="1806507"/>
          </a:xfrm>
          <a:prstGeom prst="rect">
            <a:avLst/>
          </a:prstGeom>
        </p:spPr>
      </p:pic>
      <p:pic>
        <p:nvPicPr>
          <p:cNvPr id="8" name="Picture 7">
            <a:extLst>
              <a:ext uri="{FF2B5EF4-FFF2-40B4-BE49-F238E27FC236}">
                <a16:creationId xmlns:a16="http://schemas.microsoft.com/office/drawing/2014/main" id="{41CF32E4-8C11-ED24-13B9-A4132D817CCA}"/>
              </a:ext>
            </a:extLst>
          </p:cNvPr>
          <p:cNvPicPr>
            <a:picLocks noChangeAspect="1"/>
          </p:cNvPicPr>
          <p:nvPr/>
        </p:nvPicPr>
        <p:blipFill>
          <a:blip r:embed="rId5"/>
          <a:stretch>
            <a:fillRect/>
          </a:stretch>
        </p:blipFill>
        <p:spPr>
          <a:xfrm>
            <a:off x="8959175" y="4079132"/>
            <a:ext cx="3083436" cy="2644594"/>
          </a:xfrm>
          <a:prstGeom prst="rect">
            <a:avLst/>
          </a:prstGeom>
        </p:spPr>
      </p:pic>
      <p:pic>
        <p:nvPicPr>
          <p:cNvPr id="10" name="Picture 9">
            <a:extLst>
              <a:ext uri="{FF2B5EF4-FFF2-40B4-BE49-F238E27FC236}">
                <a16:creationId xmlns:a16="http://schemas.microsoft.com/office/drawing/2014/main" id="{4F7FE376-B0CF-9372-0FF4-12DB0704D99A}"/>
              </a:ext>
            </a:extLst>
          </p:cNvPr>
          <p:cNvPicPr>
            <a:picLocks noChangeAspect="1"/>
          </p:cNvPicPr>
          <p:nvPr/>
        </p:nvPicPr>
        <p:blipFill rotWithShape="1">
          <a:blip r:embed="rId6"/>
          <a:srcRect t="20775" b="21307"/>
          <a:stretch/>
        </p:blipFill>
        <p:spPr>
          <a:xfrm>
            <a:off x="1138136" y="4654766"/>
            <a:ext cx="4465275" cy="2068960"/>
          </a:xfrm>
          <a:prstGeom prst="rect">
            <a:avLst/>
          </a:prstGeom>
        </p:spPr>
      </p:pic>
    </p:spTree>
    <p:extLst>
      <p:ext uri="{BB962C8B-B14F-4D97-AF65-F5344CB8AC3E}">
        <p14:creationId xmlns:p14="http://schemas.microsoft.com/office/powerpoint/2010/main" val="2033560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FB7A76-2727-9971-B7AF-677D27911324}"/>
              </a:ext>
            </a:extLst>
          </p:cNvPr>
          <p:cNvSpPr>
            <a:spLocks noGrp="1"/>
          </p:cNvSpPr>
          <p:nvPr>
            <p:ph idx="1"/>
          </p:nvPr>
        </p:nvSpPr>
        <p:spPr>
          <a:xfrm>
            <a:off x="571500" y="1679713"/>
            <a:ext cx="5524500" cy="4353099"/>
          </a:xfrm>
        </p:spPr>
        <p:txBody>
          <a:bodyPr>
            <a:normAutofit/>
          </a:bodyPr>
          <a:lstStyle/>
          <a:p>
            <a:r>
              <a:rPr lang="en-US" sz="1800"/>
              <a:t>Local Organizing Committee</a:t>
            </a:r>
          </a:p>
          <a:p>
            <a:endParaRPr lang="en-US" sz="1800"/>
          </a:p>
          <a:p>
            <a:pPr marL="342900" indent="-342900">
              <a:buFont typeface="Arial" panose="020B0604020202020204" pitchFamily="34" charset="0"/>
              <a:buChar char="•"/>
            </a:pPr>
            <a:r>
              <a:rPr lang="en-US" sz="1800"/>
              <a:t>L. Cultrera (co-Chair)</a:t>
            </a:r>
          </a:p>
          <a:p>
            <a:pPr marL="342900" indent="-342900">
              <a:buFont typeface="Arial" panose="020B0604020202020204" pitchFamily="34" charset="0"/>
              <a:buChar char="•"/>
            </a:pPr>
            <a:r>
              <a:rPr lang="en-US" sz="1800"/>
              <a:t>M. </a:t>
            </a:r>
            <a:r>
              <a:rPr lang="en-US" sz="1800" err="1"/>
              <a:t>Gaowei</a:t>
            </a:r>
            <a:r>
              <a:rPr lang="en-US" sz="1800"/>
              <a:t> (co-Chair)</a:t>
            </a:r>
          </a:p>
          <a:p>
            <a:pPr marL="342900" indent="-342900">
              <a:buFont typeface="Arial" panose="020B0604020202020204" pitchFamily="34" charset="0"/>
              <a:buChar char="•"/>
            </a:pPr>
            <a:r>
              <a:rPr lang="en-US" sz="1800"/>
              <a:t>S. Capp</a:t>
            </a:r>
          </a:p>
          <a:p>
            <a:pPr marL="0" indent="0"/>
            <a:endParaRPr lang="en-US" sz="1800"/>
          </a:p>
          <a:p>
            <a:pPr marL="0" indent="0"/>
            <a:r>
              <a:rPr lang="en-US" sz="1800"/>
              <a:t>Support staff</a:t>
            </a:r>
          </a:p>
          <a:p>
            <a:pPr marL="0" indent="0"/>
            <a:endParaRPr lang="en-US" sz="1800"/>
          </a:p>
          <a:p>
            <a:pPr marL="342900" indent="-342900">
              <a:buFont typeface="Arial" panose="020B0604020202020204" pitchFamily="34" charset="0"/>
              <a:buChar char="•"/>
            </a:pPr>
            <a:r>
              <a:rPr lang="en-US" sz="1800"/>
              <a:t>C. Weaver</a:t>
            </a:r>
          </a:p>
          <a:p>
            <a:pPr marL="342900" indent="-342900">
              <a:buFont typeface="Arial" panose="020B0604020202020204" pitchFamily="34" charset="0"/>
              <a:buChar char="•"/>
            </a:pPr>
            <a:r>
              <a:rPr lang="en-US" sz="1800"/>
              <a:t>D. </a:t>
            </a:r>
            <a:r>
              <a:rPr lang="en-US" sz="1800" err="1"/>
              <a:t>Basozmen</a:t>
            </a:r>
            <a:endParaRPr lang="en-US" sz="1800"/>
          </a:p>
        </p:txBody>
      </p:sp>
      <p:sp>
        <p:nvSpPr>
          <p:cNvPr id="3" name="Slide Number Placeholder 2">
            <a:extLst>
              <a:ext uri="{FF2B5EF4-FFF2-40B4-BE49-F238E27FC236}">
                <a16:creationId xmlns:a16="http://schemas.microsoft.com/office/drawing/2014/main" id="{D8E5375B-F237-80BD-C8E3-0B1DEB905783}"/>
              </a:ext>
            </a:extLst>
          </p:cNvPr>
          <p:cNvSpPr>
            <a:spLocks noGrp="1"/>
          </p:cNvSpPr>
          <p:nvPr>
            <p:ph type="sldNum" sz="quarter" idx="4"/>
          </p:nvPr>
        </p:nvSpPr>
        <p:spPr/>
        <p:txBody>
          <a:bodyPr/>
          <a:lstStyle/>
          <a:p>
            <a:fld id="{933A556B-7C63-244D-9B7C-B0EA8042B330}" type="slidenum">
              <a:rPr lang="en-US" smtClean="0"/>
              <a:pPr/>
              <a:t>4</a:t>
            </a:fld>
            <a:endParaRPr lang="en-US" sz="750"/>
          </a:p>
        </p:txBody>
      </p:sp>
      <p:sp>
        <p:nvSpPr>
          <p:cNvPr id="5" name="Title 4">
            <a:extLst>
              <a:ext uri="{FF2B5EF4-FFF2-40B4-BE49-F238E27FC236}">
                <a16:creationId xmlns:a16="http://schemas.microsoft.com/office/drawing/2014/main" id="{91430AE9-5048-A87F-1E90-EC82EB98F7EE}"/>
              </a:ext>
            </a:extLst>
          </p:cNvPr>
          <p:cNvSpPr>
            <a:spLocks noGrp="1"/>
          </p:cNvSpPr>
          <p:nvPr>
            <p:ph type="title"/>
          </p:nvPr>
        </p:nvSpPr>
        <p:spPr>
          <a:xfrm>
            <a:off x="423219" y="101516"/>
            <a:ext cx="11049000" cy="1325563"/>
          </a:xfrm>
        </p:spPr>
        <p:txBody>
          <a:bodyPr/>
          <a:lstStyle/>
          <a:p>
            <a:r>
              <a:rPr lang="en-US"/>
              <a:t>Special Thanks</a:t>
            </a:r>
          </a:p>
        </p:txBody>
      </p:sp>
      <p:sp>
        <p:nvSpPr>
          <p:cNvPr id="4" name="Content Placeholder 1">
            <a:extLst>
              <a:ext uri="{FF2B5EF4-FFF2-40B4-BE49-F238E27FC236}">
                <a16:creationId xmlns:a16="http://schemas.microsoft.com/office/drawing/2014/main" id="{81165B2D-EB9A-90E5-15B8-C0741BFD42F3}"/>
              </a:ext>
            </a:extLst>
          </p:cNvPr>
          <p:cNvSpPr txBox="1">
            <a:spLocks/>
          </p:cNvSpPr>
          <p:nvPr/>
        </p:nvSpPr>
        <p:spPr>
          <a:xfrm>
            <a:off x="6096000" y="1679712"/>
            <a:ext cx="5524500" cy="4353099"/>
          </a:xfrm>
          <a:prstGeom prst="rect">
            <a:avLst/>
          </a:prstGeom>
        </p:spPr>
        <p:txBody>
          <a:bodyPr vert="horz" lIns="91440" tIns="45720" rIns="91440" bIns="45720" rtlCol="0">
            <a:normAutofit fontScale="77500" lnSpcReduction="20000"/>
          </a:bodyPr>
          <a:lstStyle>
            <a:lvl1pPr marL="171450" indent="-171450" algn="l" defTabSz="6858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300"/>
              <a:t>Scientific Committee</a:t>
            </a:r>
          </a:p>
          <a:p>
            <a:pPr algn="l" fontAlgn="base">
              <a:buFont typeface="Arial" panose="020B0604020202020204" pitchFamily="34" charset="0"/>
              <a:buChar char="•"/>
            </a:pPr>
            <a:r>
              <a:rPr lang="en-US" sz="2300" b="0" i="0" strike="noStrike">
                <a:effectLst/>
              </a:rPr>
              <a:t>Luca Cultrera</a:t>
            </a:r>
            <a:endParaRPr lang="en-US" sz="2300" b="0" i="0">
              <a:effectLst/>
            </a:endParaRPr>
          </a:p>
          <a:p>
            <a:pPr algn="l" fontAlgn="base">
              <a:buFont typeface="Arial" panose="020B0604020202020204" pitchFamily="34" charset="0"/>
              <a:buChar char="•"/>
            </a:pPr>
            <a:r>
              <a:rPr lang="en-US" sz="2300" b="0" i="0">
                <a:effectLst/>
              </a:rPr>
              <a:t>Oksana </a:t>
            </a:r>
            <a:r>
              <a:rPr lang="en-US" sz="2300" b="0" i="0" err="1">
                <a:effectLst/>
              </a:rPr>
              <a:t>Chubenko</a:t>
            </a:r>
            <a:endParaRPr lang="en-US" sz="2300" b="0" i="0">
              <a:effectLst/>
            </a:endParaRPr>
          </a:p>
          <a:p>
            <a:pPr algn="l" fontAlgn="base">
              <a:buFont typeface="Arial" panose="020B0604020202020204" pitchFamily="34" charset="0"/>
              <a:buChar char="•"/>
            </a:pPr>
            <a:r>
              <a:rPr lang="en-US" sz="2300" b="0" i="0" err="1">
                <a:effectLst/>
              </a:rPr>
              <a:t>Dimitre</a:t>
            </a:r>
            <a:r>
              <a:rPr lang="en-US" sz="2300" b="0" i="0">
                <a:effectLst/>
              </a:rPr>
              <a:t> Dimitrov</a:t>
            </a:r>
          </a:p>
          <a:p>
            <a:pPr algn="l" fontAlgn="base">
              <a:buFont typeface="Arial" panose="020B0604020202020204" pitchFamily="34" charset="0"/>
              <a:buChar char="•"/>
            </a:pPr>
            <a:r>
              <a:rPr lang="en-US" sz="2300" b="0" i="0" err="1">
                <a:effectLst/>
              </a:rPr>
              <a:t>Mengjia</a:t>
            </a:r>
            <a:r>
              <a:rPr lang="en-US" sz="2300" b="0" i="0">
                <a:effectLst/>
              </a:rPr>
              <a:t> </a:t>
            </a:r>
            <a:r>
              <a:rPr lang="en-US" sz="2300" b="0" i="0" err="1">
                <a:effectLst/>
              </a:rPr>
              <a:t>Gaowei</a:t>
            </a:r>
            <a:endParaRPr lang="en-US" sz="2300" b="0" i="0">
              <a:effectLst/>
            </a:endParaRPr>
          </a:p>
          <a:p>
            <a:pPr algn="l" fontAlgn="base">
              <a:buFont typeface="Arial" panose="020B0604020202020204" pitchFamily="34" charset="0"/>
              <a:buChar char="•"/>
            </a:pPr>
            <a:r>
              <a:rPr lang="en-US" sz="2300" b="0" i="0">
                <a:effectLst/>
              </a:rPr>
              <a:t>Carlos Hernandez-Garcia</a:t>
            </a:r>
          </a:p>
          <a:p>
            <a:pPr algn="l" fontAlgn="base">
              <a:buFont typeface="Arial" panose="020B0604020202020204" pitchFamily="34" charset="0"/>
              <a:buChar char="•"/>
            </a:pPr>
            <a:r>
              <a:rPr lang="en-US" sz="2300" b="0" i="0">
                <a:effectLst/>
              </a:rPr>
              <a:t>Kevin Jensen</a:t>
            </a:r>
          </a:p>
          <a:p>
            <a:pPr algn="l" fontAlgn="base">
              <a:buFont typeface="Arial" panose="020B0604020202020204" pitchFamily="34" charset="0"/>
              <a:buChar char="•"/>
            </a:pPr>
            <a:r>
              <a:rPr lang="en-US" sz="2300" b="0" i="0">
                <a:effectLst/>
              </a:rPr>
              <a:t>Siddharth Karkare</a:t>
            </a:r>
          </a:p>
          <a:p>
            <a:pPr algn="l" fontAlgn="base">
              <a:buFont typeface="Arial" panose="020B0604020202020204" pitchFamily="34" charset="0"/>
              <a:buChar char="•"/>
            </a:pPr>
            <a:r>
              <a:rPr lang="en-US" sz="2300" b="0" i="0">
                <a:effectLst/>
              </a:rPr>
              <a:t>Jared Maxson</a:t>
            </a:r>
          </a:p>
          <a:p>
            <a:pPr algn="l" fontAlgn="base">
              <a:buFont typeface="Arial" panose="020B0604020202020204" pitchFamily="34" charset="0"/>
              <a:buChar char="•"/>
            </a:pPr>
            <a:r>
              <a:rPr lang="en-US" sz="2300" b="0" i="0">
                <a:effectLst/>
              </a:rPr>
              <a:t>Nathan Moody</a:t>
            </a:r>
          </a:p>
          <a:p>
            <a:pPr algn="l" fontAlgn="base">
              <a:buFont typeface="Arial" panose="020B0604020202020204" pitchFamily="34" charset="0"/>
              <a:buChar char="•"/>
            </a:pPr>
            <a:r>
              <a:rPr lang="en-US" sz="2300" b="0" i="0">
                <a:effectLst/>
              </a:rPr>
              <a:t>Pietro </a:t>
            </a:r>
            <a:r>
              <a:rPr lang="en-US" sz="2300" b="0" i="0" err="1">
                <a:effectLst/>
              </a:rPr>
              <a:t>Musumeci</a:t>
            </a:r>
            <a:endParaRPr lang="en-US" sz="2300" b="0" i="0">
              <a:effectLst/>
            </a:endParaRPr>
          </a:p>
          <a:p>
            <a:pPr algn="l" fontAlgn="base">
              <a:buFont typeface="Arial" panose="020B0604020202020204" pitchFamily="34" charset="0"/>
              <a:buChar char="•"/>
            </a:pPr>
            <a:r>
              <a:rPr lang="en-US" sz="2300" b="0" i="0">
                <a:effectLst/>
              </a:rPr>
              <a:t>John Smedley</a:t>
            </a:r>
          </a:p>
          <a:p>
            <a:pPr algn="l" fontAlgn="base">
              <a:buFont typeface="Arial" panose="020B0604020202020204" pitchFamily="34" charset="0"/>
              <a:buChar char="•"/>
            </a:pPr>
            <a:r>
              <a:rPr lang="en-US" sz="2300" b="0" i="0">
                <a:effectLst/>
              </a:rPr>
              <a:t>Marcy Stutzman</a:t>
            </a:r>
          </a:p>
          <a:p>
            <a:pPr algn="l" fontAlgn="base">
              <a:buFont typeface="Arial" panose="020B0604020202020204" pitchFamily="34" charset="0"/>
              <a:buChar char="•"/>
            </a:pPr>
            <a:r>
              <a:rPr lang="en-US" sz="2300" b="0" i="0">
                <a:effectLst/>
              </a:rPr>
              <a:t>Theodore </a:t>
            </a:r>
            <a:r>
              <a:rPr lang="en-US" sz="2300" b="0" i="0" err="1">
                <a:effectLst/>
              </a:rPr>
              <a:t>Vecchione</a:t>
            </a:r>
            <a:endParaRPr lang="en-US" sz="2300" b="0" i="0">
              <a:effectLst/>
            </a:endParaRPr>
          </a:p>
          <a:p>
            <a:pPr marL="0" indent="0"/>
            <a:endParaRPr lang="en-US"/>
          </a:p>
        </p:txBody>
      </p:sp>
    </p:spTree>
    <p:extLst>
      <p:ext uri="{BB962C8B-B14F-4D97-AF65-F5344CB8AC3E}">
        <p14:creationId xmlns:p14="http://schemas.microsoft.com/office/powerpoint/2010/main" val="2931256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A10A40-A31F-3F77-DA32-86EE7C0FCB24}"/>
              </a:ext>
            </a:extLst>
          </p:cNvPr>
          <p:cNvSpPr>
            <a:spLocks noGrp="1"/>
          </p:cNvSpPr>
          <p:nvPr>
            <p:ph idx="1"/>
          </p:nvPr>
        </p:nvSpPr>
        <p:spPr>
          <a:xfrm>
            <a:off x="571500" y="1252331"/>
            <a:ext cx="11049000" cy="4780482"/>
          </a:xfrm>
        </p:spPr>
        <p:txBody>
          <a:bodyPr/>
          <a:lstStyle/>
          <a:p>
            <a:pPr marL="342900" indent="-342900">
              <a:buFont typeface="Arial" panose="020B0604020202020204" pitchFamily="34" charset="0"/>
              <a:buChar char="•"/>
            </a:pPr>
            <a:r>
              <a:rPr lang="en-US" b="1"/>
              <a:t>Food</a:t>
            </a:r>
          </a:p>
          <a:p>
            <a:pPr marL="685800" lvl="1" indent="-342900"/>
            <a:r>
              <a:rPr lang="en-US"/>
              <a:t>We’ll provide breakfast, coffee breaks, lunches and dinners</a:t>
            </a:r>
          </a:p>
          <a:p>
            <a:pPr marL="685800" lvl="1" indent="-342900"/>
            <a:endParaRPr lang="en-US"/>
          </a:p>
          <a:p>
            <a:pPr marL="342900" indent="-342900">
              <a:buFont typeface="Arial" panose="020B0604020202020204" pitchFamily="34" charset="0"/>
              <a:buChar char="•"/>
            </a:pPr>
            <a:r>
              <a:rPr lang="en-US" b="1" err="1"/>
              <a:t>WiFi</a:t>
            </a:r>
            <a:r>
              <a:rPr lang="en-US" b="1"/>
              <a:t> </a:t>
            </a:r>
          </a:p>
          <a:p>
            <a:pPr marL="685800" lvl="1" indent="-342900"/>
            <a:r>
              <a:rPr lang="en-US" err="1"/>
              <a:t>WolfieNet</a:t>
            </a:r>
            <a:r>
              <a:rPr lang="en-US"/>
              <a:t>-Guest (need to register with your email)</a:t>
            </a:r>
          </a:p>
          <a:p>
            <a:pPr marL="685800" lvl="1" indent="-342900"/>
            <a:r>
              <a:rPr lang="en-US" err="1"/>
              <a:t>Eduroam</a:t>
            </a:r>
            <a:r>
              <a:rPr lang="en-US"/>
              <a:t> (for .</a:t>
            </a:r>
            <a:r>
              <a:rPr lang="en-US" err="1"/>
              <a:t>edu</a:t>
            </a:r>
            <a:r>
              <a:rPr lang="en-US"/>
              <a:t>)</a:t>
            </a:r>
          </a:p>
          <a:p>
            <a:pPr marL="685800" lvl="1" indent="-342900"/>
            <a:endParaRPr lang="en-US"/>
          </a:p>
          <a:p>
            <a:pPr marL="342900" indent="-342900">
              <a:buFont typeface="Arial" panose="020B0604020202020204" pitchFamily="34" charset="0"/>
              <a:buChar char="•"/>
            </a:pPr>
            <a:r>
              <a:rPr lang="en-US" b="1"/>
              <a:t>Photoshoot</a:t>
            </a:r>
          </a:p>
          <a:p>
            <a:pPr marL="685800" lvl="1" indent="-342900"/>
            <a:r>
              <a:rPr lang="en-US"/>
              <a:t>Wednesday at 12:30 at the entrance of Wang Center</a:t>
            </a:r>
          </a:p>
          <a:p>
            <a:pPr marL="685800" lvl="1" indent="-342900"/>
            <a:endParaRPr lang="en-US"/>
          </a:p>
          <a:p>
            <a:pPr marL="342900" indent="-342900">
              <a:buFont typeface="Arial" panose="020B0604020202020204" pitchFamily="34" charset="0"/>
              <a:buChar char="•"/>
            </a:pPr>
            <a:r>
              <a:rPr lang="en-US" b="1"/>
              <a:t>Tour of photocathode lab in Instrumentation Division</a:t>
            </a:r>
          </a:p>
          <a:p>
            <a:pPr marL="685800" lvl="1" indent="-342900"/>
            <a:r>
              <a:rPr lang="en-US"/>
              <a:t>On Thursday after the last session (about 2:00pm)</a:t>
            </a:r>
          </a:p>
          <a:p>
            <a:pPr marL="685800" lvl="1" indent="-342900"/>
            <a:r>
              <a:rPr lang="en-US"/>
              <a:t>Need to be approved guest - Bring your photo ID – There will be a bus </a:t>
            </a:r>
          </a:p>
        </p:txBody>
      </p:sp>
      <p:sp>
        <p:nvSpPr>
          <p:cNvPr id="3" name="Slide Number Placeholder 2">
            <a:extLst>
              <a:ext uri="{FF2B5EF4-FFF2-40B4-BE49-F238E27FC236}">
                <a16:creationId xmlns:a16="http://schemas.microsoft.com/office/drawing/2014/main" id="{D45208F9-041A-16B5-4648-531562598210}"/>
              </a:ext>
            </a:extLst>
          </p:cNvPr>
          <p:cNvSpPr>
            <a:spLocks noGrp="1"/>
          </p:cNvSpPr>
          <p:nvPr>
            <p:ph type="sldNum" sz="quarter" idx="4"/>
          </p:nvPr>
        </p:nvSpPr>
        <p:spPr/>
        <p:txBody>
          <a:bodyPr/>
          <a:lstStyle/>
          <a:p>
            <a:fld id="{933A556B-7C63-244D-9B7C-B0EA8042B330}" type="slidenum">
              <a:rPr lang="en-US" smtClean="0"/>
              <a:pPr/>
              <a:t>5</a:t>
            </a:fld>
            <a:endParaRPr lang="en-US" sz="750"/>
          </a:p>
        </p:txBody>
      </p:sp>
      <p:sp>
        <p:nvSpPr>
          <p:cNvPr id="5" name="Title 4">
            <a:extLst>
              <a:ext uri="{FF2B5EF4-FFF2-40B4-BE49-F238E27FC236}">
                <a16:creationId xmlns:a16="http://schemas.microsoft.com/office/drawing/2014/main" id="{37C5FBD9-DDE7-2F09-EBA1-7EFC9821765D}"/>
              </a:ext>
            </a:extLst>
          </p:cNvPr>
          <p:cNvSpPr>
            <a:spLocks noGrp="1"/>
          </p:cNvSpPr>
          <p:nvPr>
            <p:ph type="title"/>
          </p:nvPr>
        </p:nvSpPr>
        <p:spPr>
          <a:xfrm>
            <a:off x="462170" y="37136"/>
            <a:ext cx="11049000" cy="1325563"/>
          </a:xfrm>
        </p:spPr>
        <p:txBody>
          <a:bodyPr/>
          <a:lstStyle/>
          <a:p>
            <a:r>
              <a:rPr lang="en-US"/>
              <a:t>Logistics</a:t>
            </a:r>
          </a:p>
        </p:txBody>
      </p:sp>
    </p:spTree>
    <p:extLst>
      <p:ext uri="{BB962C8B-B14F-4D97-AF65-F5344CB8AC3E}">
        <p14:creationId xmlns:p14="http://schemas.microsoft.com/office/powerpoint/2010/main" val="1822257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FB3CFE-8A3E-E9CD-8ABF-C0F8E0460261}"/>
              </a:ext>
            </a:extLst>
          </p:cNvPr>
          <p:cNvPicPr>
            <a:picLocks noChangeAspect="1"/>
          </p:cNvPicPr>
          <p:nvPr/>
        </p:nvPicPr>
        <p:blipFill>
          <a:blip r:embed="rId2"/>
          <a:stretch>
            <a:fillRect/>
          </a:stretch>
        </p:blipFill>
        <p:spPr>
          <a:xfrm>
            <a:off x="0" y="0"/>
            <a:ext cx="12192000" cy="6901131"/>
          </a:xfrm>
          <a:prstGeom prst="rect">
            <a:avLst/>
          </a:prstGeom>
          <a:solidFill>
            <a:schemeClr val="bg1"/>
          </a:solidFill>
        </p:spPr>
      </p:pic>
      <p:sp>
        <p:nvSpPr>
          <p:cNvPr id="4" name="Slide Number Placeholder 3">
            <a:extLst>
              <a:ext uri="{FF2B5EF4-FFF2-40B4-BE49-F238E27FC236}">
                <a16:creationId xmlns:a16="http://schemas.microsoft.com/office/drawing/2014/main" id="{4433D000-6D3A-34BE-9D20-1F7207A31023}"/>
              </a:ext>
            </a:extLst>
          </p:cNvPr>
          <p:cNvSpPr>
            <a:spLocks noGrp="1"/>
          </p:cNvSpPr>
          <p:nvPr>
            <p:ph type="sldNum" sz="quarter" idx="4"/>
          </p:nvPr>
        </p:nvSpPr>
        <p:spPr/>
        <p:txBody>
          <a:bodyPr/>
          <a:lstStyle/>
          <a:p>
            <a:fld id="{933A556B-7C63-244D-9B7C-B0EA8042B330}" type="slidenum">
              <a:rPr lang="en-US" smtClean="0"/>
              <a:pPr/>
              <a:t>6</a:t>
            </a:fld>
            <a:endParaRPr lang="en-US" sz="1000"/>
          </a:p>
        </p:txBody>
      </p:sp>
      <p:pic>
        <p:nvPicPr>
          <p:cNvPr id="3" name="Picture 2" descr="A picture containing indoor, cluttered, worktable&#10;&#10;Description automatically generated">
            <a:extLst>
              <a:ext uri="{FF2B5EF4-FFF2-40B4-BE49-F238E27FC236}">
                <a16:creationId xmlns:a16="http://schemas.microsoft.com/office/drawing/2014/main" id="{58F0E52B-1CE1-77D3-ABBA-A9F7BDCF3A89}"/>
              </a:ext>
            </a:extLst>
          </p:cNvPr>
          <p:cNvPicPr>
            <a:picLocks noChangeAspect="1"/>
          </p:cNvPicPr>
          <p:nvPr/>
        </p:nvPicPr>
        <p:blipFill rotWithShape="1">
          <a:blip r:embed="rId3"/>
          <a:srcRect l="18482" r="1772" b="5907"/>
          <a:stretch/>
        </p:blipFill>
        <p:spPr>
          <a:xfrm>
            <a:off x="6341164" y="1466711"/>
            <a:ext cx="1627444" cy="1280161"/>
          </a:xfrm>
          <a:prstGeom prst="rect">
            <a:avLst/>
          </a:prstGeom>
          <a:ln>
            <a:solidFill>
              <a:schemeClr val="bg1"/>
            </a:solidFill>
          </a:ln>
        </p:spPr>
      </p:pic>
      <p:pic>
        <p:nvPicPr>
          <p:cNvPr id="7" name="Picture 6" descr="A picture containing electronics, circuit, computer&#10;&#10;Description automatically generated">
            <a:extLst>
              <a:ext uri="{FF2B5EF4-FFF2-40B4-BE49-F238E27FC236}">
                <a16:creationId xmlns:a16="http://schemas.microsoft.com/office/drawing/2014/main" id="{96CB4B7C-5455-DF62-427E-01FDF8E14751}"/>
              </a:ext>
            </a:extLst>
          </p:cNvPr>
          <p:cNvPicPr>
            <a:picLocks noChangeAspect="1"/>
          </p:cNvPicPr>
          <p:nvPr/>
        </p:nvPicPr>
        <p:blipFill rotWithShape="1">
          <a:blip r:embed="rId4"/>
          <a:srcRect r="1918" b="4896"/>
          <a:stretch/>
        </p:blipFill>
        <p:spPr>
          <a:xfrm>
            <a:off x="6308703" y="4478268"/>
            <a:ext cx="1659905" cy="1280160"/>
          </a:xfrm>
          <a:prstGeom prst="rect">
            <a:avLst/>
          </a:prstGeom>
          <a:ln>
            <a:solidFill>
              <a:schemeClr val="bg1"/>
            </a:solidFill>
          </a:ln>
        </p:spPr>
      </p:pic>
      <p:sp>
        <p:nvSpPr>
          <p:cNvPr id="8" name="Rectangle 7">
            <a:extLst>
              <a:ext uri="{FF2B5EF4-FFF2-40B4-BE49-F238E27FC236}">
                <a16:creationId xmlns:a16="http://schemas.microsoft.com/office/drawing/2014/main" id="{03BF2989-FECC-2B7D-0F37-E5EF169D5424}"/>
              </a:ext>
            </a:extLst>
          </p:cNvPr>
          <p:cNvSpPr/>
          <p:nvPr/>
        </p:nvSpPr>
        <p:spPr>
          <a:xfrm>
            <a:off x="6341163" y="2512252"/>
            <a:ext cx="1627445" cy="230832"/>
          </a:xfrm>
          <a:prstGeom prst="rect">
            <a:avLst/>
          </a:prstGeom>
          <a:solidFill>
            <a:schemeClr val="tx1">
              <a:alpha val="20000"/>
            </a:schemeClr>
          </a:solidFill>
        </p:spPr>
        <p:txBody>
          <a:bodyPr wrap="square">
            <a:spAutoFit/>
          </a:bodyPr>
          <a:lstStyle/>
          <a:p>
            <a:pPr algn="ctr"/>
            <a:r>
              <a:rPr lang="en-US" sz="900" b="1">
                <a:solidFill>
                  <a:schemeClr val="bg1"/>
                </a:solidFill>
              </a:rPr>
              <a:t>QIST Lab</a:t>
            </a:r>
          </a:p>
        </p:txBody>
      </p:sp>
      <p:sp>
        <p:nvSpPr>
          <p:cNvPr id="9" name="Rectangle 8">
            <a:extLst>
              <a:ext uri="{FF2B5EF4-FFF2-40B4-BE49-F238E27FC236}">
                <a16:creationId xmlns:a16="http://schemas.microsoft.com/office/drawing/2014/main" id="{7F3764A7-C4BE-F005-6E0C-6A3457369985}"/>
              </a:ext>
            </a:extLst>
          </p:cNvPr>
          <p:cNvSpPr/>
          <p:nvPr/>
        </p:nvSpPr>
        <p:spPr>
          <a:xfrm>
            <a:off x="6341163" y="5507244"/>
            <a:ext cx="1627445" cy="223138"/>
          </a:xfrm>
          <a:prstGeom prst="rect">
            <a:avLst/>
          </a:prstGeom>
          <a:solidFill>
            <a:schemeClr val="tx1">
              <a:alpha val="20000"/>
            </a:schemeClr>
          </a:solidFill>
        </p:spPr>
        <p:txBody>
          <a:bodyPr wrap="square">
            <a:spAutoFit/>
          </a:bodyPr>
          <a:lstStyle/>
          <a:p>
            <a:pPr algn="ctr"/>
            <a:r>
              <a:rPr lang="en-US" sz="850" b="1">
                <a:solidFill>
                  <a:schemeClr val="bg1"/>
                </a:solidFill>
              </a:rPr>
              <a:t>ASIC Development Facility</a:t>
            </a:r>
          </a:p>
        </p:txBody>
      </p:sp>
    </p:spTree>
    <p:extLst>
      <p:ext uri="{BB962C8B-B14F-4D97-AF65-F5344CB8AC3E}">
        <p14:creationId xmlns:p14="http://schemas.microsoft.com/office/powerpoint/2010/main" val="877320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p:txBody>
          <a:bodyPr>
            <a:normAutofit/>
          </a:bodyPr>
          <a:lstStyle/>
          <a:p>
            <a:r>
              <a:rPr lang="en-US" sz="3600"/>
              <a:t>Semiconductors </a:t>
            </a:r>
            <a:br>
              <a:rPr lang="en-US" sz="3600"/>
            </a:br>
            <a:r>
              <a:rPr lang="en-US" sz="3600"/>
              <a:t>and Sensors</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0" y="1655064"/>
            <a:ext cx="8001000" cy="4233672"/>
          </a:xfrm>
          <a:solidFill>
            <a:schemeClr val="accent1"/>
          </a:solidFill>
        </p:spPr>
        <p:txBody>
          <a:bodyPr vert="horz" lIns="685800" tIns="228600" rIns="457200" bIns="228600" rtlCol="0">
            <a:normAutofit/>
          </a:bodyPr>
          <a:lstStyle/>
          <a:p>
            <a:pPr marL="0">
              <a:lnSpc>
                <a:spcPct val="100000"/>
              </a:lnSpc>
              <a:spcBef>
                <a:spcPts val="0"/>
              </a:spcBef>
            </a:pPr>
            <a:r>
              <a:rPr lang="en-US" sz="1800">
                <a:solidFill>
                  <a:schemeClr val="bg1"/>
                </a:solidFill>
                <a:latin typeface="Arial" panose="020B0604020202020204" pitchFamily="34" charset="0"/>
              </a:rPr>
              <a:t>We work on all aspects associated with sensor R&amp;D and operate labs for the custom fabrication and testing of semiconductor sensors for:</a:t>
            </a:r>
          </a:p>
          <a:p>
            <a:pPr marL="283464" indent="-283464">
              <a:lnSpc>
                <a:spcPct val="100000"/>
              </a:lnSpc>
              <a:spcBef>
                <a:spcPts val="0"/>
              </a:spcBef>
              <a:buFont typeface="Arial" panose="020B0604020202020204" pitchFamily="34" charset="0"/>
              <a:buChar char="•"/>
            </a:pPr>
            <a:r>
              <a:rPr lang="en-US" sz="1800">
                <a:solidFill>
                  <a:schemeClr val="bg1"/>
                </a:solidFill>
                <a:latin typeface="Arial" panose="020B0604020202020204" pitchFamily="34" charset="0"/>
              </a:rPr>
              <a:t>Photon science (X-ray detection)</a:t>
            </a:r>
          </a:p>
          <a:p>
            <a:pPr marL="283464" indent="-283464">
              <a:lnSpc>
                <a:spcPct val="100000"/>
              </a:lnSpc>
              <a:spcBef>
                <a:spcPts val="0"/>
              </a:spcBef>
              <a:buFont typeface="Arial" panose="020B0604020202020204" pitchFamily="34" charset="0"/>
              <a:buChar char="•"/>
            </a:pPr>
            <a:r>
              <a:rPr lang="en-US" sz="1800">
                <a:solidFill>
                  <a:schemeClr val="bg1"/>
                </a:solidFill>
                <a:latin typeface="Arial" panose="020B0604020202020204" pitchFamily="34" charset="0"/>
              </a:rPr>
              <a:t>High-energy and nuclear physics (fast charged particles)</a:t>
            </a:r>
          </a:p>
          <a:p>
            <a:pPr marL="283464" indent="-283464">
              <a:lnSpc>
                <a:spcPct val="100000"/>
              </a:lnSpc>
              <a:spcBef>
                <a:spcPts val="0"/>
              </a:spcBef>
              <a:buFont typeface="Arial" panose="020B0604020202020204" pitchFamily="34" charset="0"/>
              <a:buChar char="•"/>
            </a:pPr>
            <a:r>
              <a:rPr lang="en-US" sz="1800">
                <a:solidFill>
                  <a:schemeClr val="bg1"/>
                </a:solidFill>
                <a:latin typeface="Arial" panose="020B0604020202020204" pitchFamily="34" charset="0"/>
              </a:rPr>
              <a:t>Gamma-ray astronomy, medical imaging</a:t>
            </a:r>
          </a:p>
          <a:p>
            <a:pPr marL="283464" indent="-283464">
              <a:lnSpc>
                <a:spcPct val="100000"/>
              </a:lnSpc>
              <a:spcBef>
                <a:spcPts val="0"/>
              </a:spcBef>
              <a:buFont typeface="Arial" panose="020B0604020202020204" pitchFamily="34" charset="0"/>
              <a:buChar char="•"/>
            </a:pPr>
            <a:r>
              <a:rPr lang="en-US" sz="1800">
                <a:solidFill>
                  <a:schemeClr val="bg1"/>
                </a:solidFill>
                <a:latin typeface="Arial" panose="020B0604020202020204" pitchFamily="34" charset="0"/>
              </a:rPr>
              <a:t>Nuclear nonproliferation, nuclear security, and safeguards (alpha particles, gamma-ray, and neutron detection)</a:t>
            </a:r>
          </a:p>
          <a:p>
            <a:pPr marL="283464" indent="-283464">
              <a:lnSpc>
                <a:spcPct val="100000"/>
              </a:lnSpc>
              <a:spcBef>
                <a:spcPts val="0"/>
              </a:spcBef>
              <a:buFont typeface="Arial" panose="020B0604020202020204" pitchFamily="34" charset="0"/>
              <a:buChar char="•"/>
            </a:pPr>
            <a:r>
              <a:rPr lang="en-US" sz="1800">
                <a:solidFill>
                  <a:schemeClr val="bg1"/>
                </a:solidFill>
                <a:latin typeface="Arial" panose="020B0604020202020204" pitchFamily="34" charset="0"/>
              </a:rPr>
              <a:t>Instrument integration, ASIC, data acquisition, and system development</a:t>
            </a:r>
          </a:p>
          <a:p>
            <a:pPr marL="283464" indent="-283464">
              <a:lnSpc>
                <a:spcPct val="100000"/>
              </a:lnSpc>
              <a:spcBef>
                <a:spcPts val="0"/>
              </a:spcBef>
              <a:buFont typeface="Arial" panose="020B0604020202020204" pitchFamily="34" charset="0"/>
              <a:buChar char="•"/>
            </a:pPr>
            <a:r>
              <a:rPr lang="en-US" sz="1800">
                <a:solidFill>
                  <a:schemeClr val="bg1"/>
                </a:solidFill>
                <a:latin typeface="Arial" panose="020B0604020202020204" pitchFamily="34" charset="0"/>
              </a:rPr>
              <a:t>Sponsoring agencies include the Department of Energy, National Nuclear Security Administration, NASA, Defense Threat Reduction Agency, National Science Foundation  </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7</a:t>
            </a:fld>
            <a:endParaRPr lang="en-US"/>
          </a:p>
        </p:txBody>
      </p:sp>
      <p:pic>
        <p:nvPicPr>
          <p:cNvPr id="3" name="Picture 2" descr="A picture containing text&#10;&#10;Description automatically generated">
            <a:extLst>
              <a:ext uri="{FF2B5EF4-FFF2-40B4-BE49-F238E27FC236}">
                <a16:creationId xmlns:a16="http://schemas.microsoft.com/office/drawing/2014/main" id="{7540F973-B1BA-1777-1AC9-18F318474C8C}"/>
              </a:ext>
            </a:extLst>
          </p:cNvPr>
          <p:cNvPicPr>
            <a:picLocks/>
          </p:cNvPicPr>
          <p:nvPr/>
        </p:nvPicPr>
        <p:blipFill rotWithShape="1">
          <a:blip r:embed="rId2">
            <a:extLst>
              <a:ext uri="{28A0092B-C50C-407E-A947-70E740481C1C}">
                <a14:useLocalDpi xmlns:a14="http://schemas.microsoft.com/office/drawing/2010/main" val="0"/>
              </a:ext>
            </a:extLst>
          </a:blip>
          <a:srcRect l="1415" t="8381" b="27695"/>
          <a:stretch/>
        </p:blipFill>
        <p:spPr>
          <a:xfrm>
            <a:off x="8161867" y="1655064"/>
            <a:ext cx="4030133" cy="1810512"/>
          </a:xfrm>
          <a:prstGeom prst="rect">
            <a:avLst/>
          </a:prstGeom>
        </p:spPr>
      </p:pic>
      <p:pic>
        <p:nvPicPr>
          <p:cNvPr id="5" name="Picture 4" descr="A picture containing electronics&#10;&#10;Description automatically generated">
            <a:extLst>
              <a:ext uri="{FF2B5EF4-FFF2-40B4-BE49-F238E27FC236}">
                <a16:creationId xmlns:a16="http://schemas.microsoft.com/office/drawing/2014/main" id="{C851ACD7-E993-F34F-1DA4-8F607024D80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17220" b="15020"/>
          <a:stretch/>
        </p:blipFill>
        <p:spPr>
          <a:xfrm>
            <a:off x="8161867" y="3638790"/>
            <a:ext cx="4030133" cy="2249946"/>
          </a:xfrm>
          <a:prstGeom prst="rect">
            <a:avLst/>
          </a:prstGeom>
        </p:spPr>
      </p:pic>
      <p:sp>
        <p:nvSpPr>
          <p:cNvPr id="6" name="Google Shape;634;p120">
            <a:extLst>
              <a:ext uri="{FF2B5EF4-FFF2-40B4-BE49-F238E27FC236}">
                <a16:creationId xmlns:a16="http://schemas.microsoft.com/office/drawing/2014/main" id="{BF9C5740-CFB5-603B-3F9F-A92552A4E86E}"/>
              </a:ext>
            </a:extLst>
          </p:cNvPr>
          <p:cNvSpPr/>
          <p:nvPr/>
        </p:nvSpPr>
        <p:spPr>
          <a:xfrm>
            <a:off x="10394404" y="2997461"/>
            <a:ext cx="1797596" cy="369333"/>
          </a:xfrm>
          <a:prstGeom prst="rect">
            <a:avLst/>
          </a:prstGeom>
          <a:solidFill>
            <a:srgbClr val="823E25">
              <a:alpha val="29803"/>
            </a:srgbClr>
          </a:solidFill>
          <a:ln>
            <a:noFill/>
          </a:ln>
          <a:effectLst/>
        </p:spPr>
        <p:txBody>
          <a:bodyPr spcFirstLastPara="1" wrap="square" lIns="68569" tIns="34275" rIns="68569" bIns="34275" anchor="b" anchorCtr="0">
            <a:noAutofit/>
          </a:bodyPr>
          <a:lstStyle/>
          <a:p>
            <a:pPr algn="r"/>
            <a:r>
              <a:rPr lang="en-US" sz="1200" b="1">
                <a:solidFill>
                  <a:schemeClr val="bg1"/>
                </a:solidFill>
              </a:rPr>
              <a:t>4” silicon wafer of </a:t>
            </a:r>
          </a:p>
          <a:p>
            <a:pPr algn="r"/>
            <a:r>
              <a:rPr lang="en-US" sz="1200" b="1">
                <a:solidFill>
                  <a:schemeClr val="bg1"/>
                </a:solidFill>
              </a:rPr>
              <a:t>High-Voltage JFETs</a:t>
            </a:r>
          </a:p>
        </p:txBody>
      </p:sp>
      <p:sp>
        <p:nvSpPr>
          <p:cNvPr id="8" name="Rectangle 7">
            <a:extLst>
              <a:ext uri="{FF2B5EF4-FFF2-40B4-BE49-F238E27FC236}">
                <a16:creationId xmlns:a16="http://schemas.microsoft.com/office/drawing/2014/main" id="{DB125A54-0F71-F8D8-E499-EA3B25510733}"/>
              </a:ext>
            </a:extLst>
          </p:cNvPr>
          <p:cNvSpPr/>
          <p:nvPr/>
        </p:nvSpPr>
        <p:spPr>
          <a:xfrm>
            <a:off x="9431867" y="5385505"/>
            <a:ext cx="2760134" cy="461665"/>
          </a:xfrm>
          <a:prstGeom prst="rect">
            <a:avLst/>
          </a:prstGeom>
        </p:spPr>
        <p:txBody>
          <a:bodyPr wrap="square">
            <a:spAutoFit/>
          </a:bodyPr>
          <a:lstStyle/>
          <a:p>
            <a:pPr algn="r"/>
            <a:r>
              <a:rPr lang="en-US" sz="1200" b="1" err="1">
                <a:solidFill>
                  <a:schemeClr val="bg1"/>
                </a:solidFill>
              </a:rPr>
              <a:t>CdZnTe</a:t>
            </a:r>
            <a:r>
              <a:rPr lang="en-US" sz="1200" b="1">
                <a:solidFill>
                  <a:schemeClr val="bg1"/>
                </a:solidFill>
              </a:rPr>
              <a:t> array of 6x6x20 mm3 bars for NASA </a:t>
            </a:r>
          </a:p>
        </p:txBody>
      </p:sp>
    </p:spTree>
    <p:extLst>
      <p:ext uri="{BB962C8B-B14F-4D97-AF65-F5344CB8AC3E}">
        <p14:creationId xmlns:p14="http://schemas.microsoft.com/office/powerpoint/2010/main" val="1477085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p:txBody>
          <a:bodyPr>
            <a:normAutofit/>
          </a:bodyPr>
          <a:lstStyle/>
          <a:p>
            <a:r>
              <a:rPr lang="en-US" sz="3600"/>
              <a:t>High-Density Interconnects</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0" y="1655064"/>
            <a:ext cx="8001000" cy="4233672"/>
          </a:xfrm>
          <a:solidFill>
            <a:schemeClr val="accent1"/>
          </a:solidFill>
        </p:spPr>
        <p:txBody>
          <a:bodyPr vert="horz" lIns="685800" tIns="228600" rIns="457200" bIns="228600" rtlCol="0">
            <a:noAutofit/>
          </a:bodyPr>
          <a:lstStyle/>
          <a:p>
            <a:pPr marL="0">
              <a:lnSpc>
                <a:spcPct val="100000"/>
              </a:lnSpc>
              <a:spcBef>
                <a:spcPts val="0"/>
              </a:spcBef>
              <a:spcAft>
                <a:spcPts val="900"/>
              </a:spcAft>
            </a:pPr>
            <a:r>
              <a:rPr lang="en-US" sz="1600">
                <a:solidFill>
                  <a:schemeClr val="bg1"/>
                </a:solidFill>
                <a:latin typeface="Arial" panose="020B0604020202020204" pitchFamily="34" charset="0"/>
                <a:cs typeface="Arial" panose="020B0604020202020204" pitchFamily="34" charset="0"/>
              </a:rPr>
              <a:t>We have tools to design and fabricate interconnections for large international experiments. We develop prototypes and processes for projects in the conceptual stage. Some projects lead to commercial applications.</a:t>
            </a:r>
          </a:p>
          <a:p>
            <a:pPr marL="0">
              <a:lnSpc>
                <a:spcPct val="100000"/>
              </a:lnSpc>
              <a:spcBef>
                <a:spcPts val="0"/>
              </a:spcBef>
            </a:pPr>
            <a:r>
              <a:rPr lang="en-US" sz="1600">
                <a:solidFill>
                  <a:schemeClr val="bg1"/>
                </a:solidFill>
                <a:latin typeface="Arial" panose="020B0604020202020204" pitchFamily="34" charset="0"/>
                <a:cs typeface="Arial" panose="020B0604020202020204" pitchFamily="34" charset="0"/>
              </a:rPr>
              <a:t>Our capabilities include:</a:t>
            </a:r>
          </a:p>
          <a:p>
            <a:pPr marL="283464" indent="-285750">
              <a:lnSpc>
                <a:spcPct val="100000"/>
              </a:lnSpc>
              <a:spcBef>
                <a:spcPts val="0"/>
              </a:spcBef>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Wire bonding, gold stud and solder bumping, flip-chip bonding, precision die bonding</a:t>
            </a:r>
          </a:p>
          <a:p>
            <a:pPr marL="283464" indent="-285750">
              <a:lnSpc>
                <a:spcPct val="100000"/>
              </a:lnSpc>
              <a:spcBef>
                <a:spcPts val="0"/>
              </a:spcBef>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Protecting wire bonds with encapsulation, underfill, and epoxy</a:t>
            </a:r>
          </a:p>
          <a:p>
            <a:pPr marL="283464" indent="-285750">
              <a:lnSpc>
                <a:spcPct val="100000"/>
              </a:lnSpc>
              <a:spcBef>
                <a:spcPts val="0"/>
              </a:spcBef>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Evaluating strength, integrity of wire-bonded interconnects</a:t>
            </a:r>
          </a:p>
          <a:p>
            <a:pPr marL="283464" indent="-285750">
              <a:lnSpc>
                <a:spcPct val="100000"/>
              </a:lnSpc>
              <a:spcBef>
                <a:spcPts val="0"/>
              </a:spcBef>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Inspecting interconnects through x-ray imaging</a:t>
            </a:r>
          </a:p>
          <a:p>
            <a:pPr marL="283464" indent="-285750">
              <a:lnSpc>
                <a:spcPct val="100000"/>
              </a:lnSpc>
              <a:spcBef>
                <a:spcPts val="0"/>
              </a:spcBef>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Determining surface roughness, deposition thickness, and size of detectors, substrates, and bumps via 3-D profilometry</a:t>
            </a:r>
          </a:p>
          <a:p>
            <a:pPr marL="283464" indent="-285750">
              <a:lnSpc>
                <a:spcPct val="100000"/>
              </a:lnSpc>
              <a:spcBef>
                <a:spcPts val="0"/>
              </a:spcBef>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Attaching surface-mount components to printed circuit boards</a:t>
            </a:r>
          </a:p>
          <a:p>
            <a:pPr marL="283464" indent="-285750">
              <a:lnSpc>
                <a:spcPct val="100000"/>
              </a:lnSpc>
              <a:spcBef>
                <a:spcPts val="0"/>
              </a:spcBef>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Removing fluxes, residues, and contaminants</a:t>
            </a:r>
          </a:p>
          <a:p>
            <a:pPr marL="283464" indent="-285750">
              <a:lnSpc>
                <a:spcPct val="100000"/>
              </a:lnSpc>
              <a:spcBef>
                <a:spcPts val="0"/>
              </a:spcBef>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Assembling wires for signal and power cables</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8</a:t>
            </a:fld>
            <a:endParaRPr lang="en-US"/>
          </a:p>
        </p:txBody>
      </p:sp>
      <p:pic>
        <p:nvPicPr>
          <p:cNvPr id="3" name="Picture 3">
            <a:extLst>
              <a:ext uri="{FF2B5EF4-FFF2-40B4-BE49-F238E27FC236}">
                <a16:creationId xmlns:a16="http://schemas.microsoft.com/office/drawing/2014/main" id="{CCAE8636-B224-A1F5-3902-3491107C98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9" t="12092" b="13742"/>
          <a:stretch/>
        </p:blipFill>
        <p:spPr bwMode="auto">
          <a:xfrm>
            <a:off x="8160619" y="3608155"/>
            <a:ext cx="4031381" cy="228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AFD53470-0A76-4EBA-6E20-09E13B3CE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42" t="28550" r="-25" b="31378"/>
          <a:stretch/>
        </p:blipFill>
        <p:spPr bwMode="auto">
          <a:xfrm>
            <a:off x="8161866" y="1655064"/>
            <a:ext cx="4031381" cy="181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634;p120">
            <a:extLst>
              <a:ext uri="{FF2B5EF4-FFF2-40B4-BE49-F238E27FC236}">
                <a16:creationId xmlns:a16="http://schemas.microsoft.com/office/drawing/2014/main" id="{A01EC8C4-774B-AFF8-1847-7155977B58C9}"/>
              </a:ext>
            </a:extLst>
          </p:cNvPr>
          <p:cNvSpPr/>
          <p:nvPr/>
        </p:nvSpPr>
        <p:spPr>
          <a:xfrm>
            <a:off x="10394404" y="2997461"/>
            <a:ext cx="1797596" cy="369333"/>
          </a:xfrm>
          <a:prstGeom prst="rect">
            <a:avLst/>
          </a:prstGeom>
          <a:solidFill>
            <a:srgbClr val="823E25">
              <a:alpha val="29803"/>
            </a:srgbClr>
          </a:solidFill>
          <a:ln>
            <a:noFill/>
          </a:ln>
        </p:spPr>
        <p:txBody>
          <a:bodyPr spcFirstLastPara="1" wrap="square" lIns="68569" tIns="34275" rIns="68569" bIns="34275" anchor="t" anchorCtr="0">
            <a:noAutofit/>
          </a:bodyPr>
          <a:lstStyle/>
          <a:p>
            <a:pPr algn="r" defTabSz="685800">
              <a:buClr>
                <a:srgbClr val="FFFFFF"/>
              </a:buClr>
              <a:buSzPts val="1300"/>
              <a:defRPr/>
            </a:pPr>
            <a:r>
              <a:rPr lang="en-US" sz="1200" b="1" kern="0">
                <a:solidFill>
                  <a:srgbClr val="FFFFFF"/>
                </a:solidFill>
                <a:latin typeface="Arial" panose="020B0604020202020204" pitchFamily="34" charset="0"/>
                <a:ea typeface="Calibri"/>
                <a:cs typeface="Arial" panose="020B0604020202020204" pitchFamily="34" charset="0"/>
                <a:sym typeface="Calibri"/>
              </a:rPr>
              <a:t>High-Density Interconnect Lab</a:t>
            </a:r>
            <a:endParaRPr sz="1200" kern="0">
              <a:solidFill>
                <a:srgbClr val="000000"/>
              </a:solidFill>
              <a:latin typeface="Arial" panose="020B0604020202020204" pitchFamily="34" charset="0"/>
              <a:cs typeface="Arial" panose="020B0604020202020204" pitchFamily="34" charset="0"/>
              <a:sym typeface="Arial"/>
            </a:endParaRPr>
          </a:p>
        </p:txBody>
      </p:sp>
      <p:sp>
        <p:nvSpPr>
          <p:cNvPr id="8" name="Google Shape;634;p120">
            <a:extLst>
              <a:ext uri="{FF2B5EF4-FFF2-40B4-BE49-F238E27FC236}">
                <a16:creationId xmlns:a16="http://schemas.microsoft.com/office/drawing/2014/main" id="{E662E65E-0415-4B82-DF3D-495FFCF9CBD2}"/>
              </a:ext>
            </a:extLst>
          </p:cNvPr>
          <p:cNvSpPr/>
          <p:nvPr/>
        </p:nvSpPr>
        <p:spPr>
          <a:xfrm>
            <a:off x="9921766" y="5519403"/>
            <a:ext cx="2270234" cy="369333"/>
          </a:xfrm>
          <a:prstGeom prst="rect">
            <a:avLst/>
          </a:prstGeom>
          <a:solidFill>
            <a:schemeClr val="tx1">
              <a:alpha val="20000"/>
            </a:schemeClr>
          </a:solidFill>
          <a:ln>
            <a:noFill/>
          </a:ln>
        </p:spPr>
        <p:txBody>
          <a:bodyPr spcFirstLastPara="1" wrap="square" lIns="68569" tIns="34275" rIns="68569" bIns="34275" anchor="t" anchorCtr="0">
            <a:noAutofit/>
          </a:bodyPr>
          <a:lstStyle/>
          <a:p>
            <a:pPr algn="r" defTabSz="685800">
              <a:buClr>
                <a:srgbClr val="FFFFFF"/>
              </a:buClr>
              <a:buSzPts val="1300"/>
              <a:defRPr/>
            </a:pPr>
            <a:r>
              <a:rPr lang="en-US" sz="1200" b="1" kern="0">
                <a:solidFill>
                  <a:srgbClr val="FFFFFF"/>
                </a:solidFill>
                <a:latin typeface="Arial" panose="020B0604020202020204" pitchFamily="34" charset="0"/>
                <a:ea typeface="Calibri"/>
                <a:cs typeface="Arial" panose="020B0604020202020204" pitchFamily="34" charset="0"/>
                <a:sym typeface="Calibri"/>
              </a:rPr>
              <a:t>Electronics assembly area</a:t>
            </a:r>
            <a:endParaRPr sz="1200" kern="0">
              <a:solidFill>
                <a:srgbClr val="00000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124517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p:txBody>
          <a:bodyPr>
            <a:normAutofit/>
          </a:bodyPr>
          <a:lstStyle/>
          <a:p>
            <a:r>
              <a:rPr lang="en-US" sz="3600"/>
              <a:t>Application-Specific </a:t>
            </a:r>
            <a:br>
              <a:rPr lang="en-US" sz="3600"/>
            </a:br>
            <a:r>
              <a:rPr lang="en-US" sz="3600"/>
              <a:t>Integrated Circuits (ASICs)</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1" y="1655064"/>
            <a:ext cx="8001000" cy="4233672"/>
          </a:xfrm>
          <a:solidFill>
            <a:schemeClr val="accent1"/>
          </a:solidFill>
        </p:spPr>
        <p:txBody>
          <a:bodyPr lIns="685800" tIns="228600" rIns="457200" bIns="228600">
            <a:normAutofit lnSpcReduction="10000"/>
          </a:bodyPr>
          <a:lstStyle/>
          <a:p>
            <a:pPr marL="0">
              <a:lnSpc>
                <a:spcPct val="110000"/>
              </a:lnSpc>
              <a:spcBef>
                <a:spcPts val="0"/>
              </a:spcBef>
              <a:spcAft>
                <a:spcPts val="900"/>
              </a:spcAft>
            </a:pPr>
            <a:r>
              <a:rPr lang="en-US" sz="1600">
                <a:solidFill>
                  <a:schemeClr val="bg1"/>
                </a:solidFill>
                <a:effectLst/>
                <a:latin typeface="Arial" panose="020B0604020202020204" pitchFamily="34" charset="0"/>
                <a:ea typeface="Calibri" panose="020F0502020204030204" pitchFamily="34" charset="0"/>
              </a:rPr>
              <a:t>Application-specific integrated circuits (ASICs) enable technology for many complex detector systems. </a:t>
            </a:r>
          </a:p>
          <a:p>
            <a:pPr marL="0" marR="0">
              <a:lnSpc>
                <a:spcPct val="110000"/>
              </a:lnSpc>
              <a:spcBef>
                <a:spcPts val="0"/>
              </a:spcBef>
              <a:spcAft>
                <a:spcPts val="0"/>
              </a:spcAft>
            </a:pPr>
            <a:r>
              <a:rPr lang="en-US" sz="1600">
                <a:solidFill>
                  <a:schemeClr val="bg1"/>
                </a:solidFill>
                <a:effectLst/>
                <a:latin typeface="Arial" panose="020B0604020202020204" pitchFamily="34" charset="0"/>
                <a:ea typeface="Calibri" panose="020F0502020204030204" pitchFamily="34" charset="0"/>
              </a:rPr>
              <a:t>Our capabilities include:</a:t>
            </a:r>
          </a:p>
          <a:p>
            <a:pPr marL="342900" marR="0" lvl="0" indent="-342900">
              <a:lnSpc>
                <a:spcPct val="120000"/>
              </a:lnSpc>
              <a:spcBef>
                <a:spcPts val="0"/>
              </a:spcBef>
              <a:spcAft>
                <a:spcPts val="0"/>
              </a:spcAft>
              <a:buFont typeface="Symbol" pitchFamily="2" charset="2"/>
              <a:buChar char=""/>
            </a:pPr>
            <a:r>
              <a:rPr lang="en-US" sz="1600">
                <a:solidFill>
                  <a:schemeClr val="bg1"/>
                </a:solidFill>
                <a:effectLst/>
                <a:latin typeface="Arial" panose="020B0604020202020204" pitchFamily="34" charset="0"/>
                <a:ea typeface="Calibri" panose="020F0502020204030204" pitchFamily="34" charset="0"/>
              </a:rPr>
              <a:t>Design of low-noise and low-power front-end circuits</a:t>
            </a:r>
          </a:p>
          <a:p>
            <a:pPr marL="342900" marR="0" lvl="0" indent="-342900">
              <a:lnSpc>
                <a:spcPct val="120000"/>
              </a:lnSpc>
              <a:spcBef>
                <a:spcPts val="0"/>
              </a:spcBef>
              <a:spcAft>
                <a:spcPts val="0"/>
              </a:spcAft>
              <a:buFont typeface="Symbol" pitchFamily="2" charset="2"/>
              <a:buChar char=""/>
            </a:pPr>
            <a:r>
              <a:rPr lang="en-US" sz="1600">
                <a:solidFill>
                  <a:schemeClr val="bg1"/>
                </a:solidFill>
                <a:effectLst/>
                <a:latin typeface="Arial" panose="020B0604020202020204" pitchFamily="34" charset="0"/>
                <a:ea typeface="Calibri" panose="020F0502020204030204" pitchFamily="34" charset="0"/>
              </a:rPr>
              <a:t>Specialization of ASICs for cryogenic operation</a:t>
            </a:r>
          </a:p>
          <a:p>
            <a:pPr marL="342900" marR="0" lvl="0" indent="-342900">
              <a:lnSpc>
                <a:spcPct val="120000"/>
              </a:lnSpc>
              <a:spcBef>
                <a:spcPts val="0"/>
              </a:spcBef>
              <a:spcAft>
                <a:spcPts val="0"/>
              </a:spcAft>
              <a:buFont typeface="Symbol" pitchFamily="2" charset="2"/>
              <a:buChar char=""/>
            </a:pPr>
            <a:r>
              <a:rPr lang="en-US" sz="1600">
                <a:solidFill>
                  <a:schemeClr val="bg1"/>
                </a:solidFill>
                <a:effectLst/>
                <a:latin typeface="Arial" panose="020B0604020202020204" pitchFamily="34" charset="0"/>
                <a:ea typeface="Calibri" panose="020F0502020204030204" pitchFamily="34" charset="0"/>
              </a:rPr>
              <a:t>Advancement of techniques for radiation-hardened microelectronics</a:t>
            </a:r>
          </a:p>
          <a:p>
            <a:pPr marL="342900" marR="0" lvl="0" indent="-342900">
              <a:lnSpc>
                <a:spcPct val="120000"/>
              </a:lnSpc>
              <a:spcBef>
                <a:spcPts val="0"/>
              </a:spcBef>
              <a:spcAft>
                <a:spcPts val="0"/>
              </a:spcAft>
              <a:buFont typeface="Symbol" pitchFamily="2" charset="2"/>
              <a:buChar char=""/>
            </a:pPr>
            <a:r>
              <a:rPr lang="en-US" sz="1600">
                <a:solidFill>
                  <a:schemeClr val="bg1"/>
                </a:solidFill>
                <a:effectLst/>
                <a:latin typeface="Arial" panose="020B0604020202020204" pitchFamily="34" charset="0"/>
                <a:ea typeface="Calibri" panose="020F0502020204030204" pitchFamily="34" charset="0"/>
              </a:rPr>
              <a:t>Development of hybrid- and monolithic active-pixel detectors</a:t>
            </a:r>
          </a:p>
          <a:p>
            <a:pPr marL="342900" marR="0" lvl="0" indent="-342900">
              <a:lnSpc>
                <a:spcPct val="120000"/>
              </a:lnSpc>
              <a:spcBef>
                <a:spcPts val="0"/>
              </a:spcBef>
              <a:spcAft>
                <a:spcPts val="0"/>
              </a:spcAft>
              <a:buFont typeface="Symbol" pitchFamily="2" charset="2"/>
              <a:buChar char=""/>
            </a:pPr>
            <a:r>
              <a:rPr lang="en-US" sz="1600">
                <a:solidFill>
                  <a:schemeClr val="bg1"/>
                </a:solidFill>
                <a:effectLst/>
                <a:latin typeface="Arial" panose="020B0604020202020204" pitchFamily="34" charset="0"/>
                <a:ea typeface="Calibri" panose="020F0502020204030204" pitchFamily="34" charset="0"/>
              </a:rPr>
              <a:t>Extension of functionalities of highly granular pixel detectors</a:t>
            </a:r>
          </a:p>
          <a:p>
            <a:pPr marL="342900" marR="0" lvl="0" indent="-342900">
              <a:lnSpc>
                <a:spcPct val="120000"/>
              </a:lnSpc>
              <a:spcBef>
                <a:spcPts val="0"/>
              </a:spcBef>
              <a:spcAft>
                <a:spcPts val="0"/>
              </a:spcAft>
              <a:buFont typeface="Symbol" pitchFamily="2" charset="2"/>
              <a:buChar char=""/>
            </a:pPr>
            <a:r>
              <a:rPr lang="en-US" sz="1600">
                <a:solidFill>
                  <a:schemeClr val="bg1"/>
                </a:solidFill>
                <a:effectLst/>
                <a:latin typeface="Arial" panose="020B0604020202020204" pitchFamily="34" charset="0"/>
                <a:ea typeface="Calibri" panose="020F0502020204030204" pitchFamily="34" charset="0"/>
              </a:rPr>
              <a:t>Enablement of scalable quantum systems with integrated readout and control (radio frequency and cryogenic)</a:t>
            </a:r>
          </a:p>
          <a:p>
            <a:pPr marL="342900" marR="0" lvl="0" indent="-342900">
              <a:lnSpc>
                <a:spcPct val="120000"/>
              </a:lnSpc>
              <a:spcBef>
                <a:spcPts val="0"/>
              </a:spcBef>
              <a:spcAft>
                <a:spcPts val="0"/>
              </a:spcAft>
              <a:buFont typeface="Symbol" pitchFamily="2" charset="2"/>
              <a:buChar char=""/>
            </a:pPr>
            <a:r>
              <a:rPr lang="en-US" sz="1600">
                <a:solidFill>
                  <a:schemeClr val="bg1"/>
                </a:solidFill>
                <a:effectLst/>
                <a:latin typeface="Arial" panose="020B0604020202020204" pitchFamily="34" charset="0"/>
                <a:ea typeface="Calibri" panose="020F0502020204030204" pitchFamily="34" charset="0"/>
              </a:rPr>
              <a:t>Implementation of AI, machine learning, and neuromorphic platforms</a:t>
            </a:r>
          </a:p>
          <a:p>
            <a:pPr marL="342900" marR="0" lvl="0" indent="-342900">
              <a:lnSpc>
                <a:spcPct val="120000"/>
              </a:lnSpc>
              <a:spcBef>
                <a:spcPts val="0"/>
              </a:spcBef>
              <a:spcAft>
                <a:spcPts val="0"/>
              </a:spcAft>
              <a:buFont typeface="Symbol" pitchFamily="2" charset="2"/>
              <a:buChar char=""/>
            </a:pPr>
            <a:r>
              <a:rPr lang="en-US" sz="1600">
                <a:solidFill>
                  <a:schemeClr val="bg1"/>
                </a:solidFill>
                <a:effectLst/>
                <a:latin typeface="Arial" panose="020B0604020202020204" pitchFamily="34" charset="0"/>
                <a:ea typeface="Calibri" panose="020F0502020204030204" pitchFamily="34" charset="0"/>
              </a:rPr>
              <a:t>Generation and maintenance of libraries and models</a:t>
            </a:r>
          </a:p>
          <a:p>
            <a:pPr marL="342900" marR="0" lvl="0" indent="-342900">
              <a:lnSpc>
                <a:spcPct val="120000"/>
              </a:lnSpc>
              <a:spcBef>
                <a:spcPts val="0"/>
              </a:spcBef>
              <a:spcAft>
                <a:spcPts val="0"/>
              </a:spcAft>
              <a:buFont typeface="Symbol" pitchFamily="2" charset="2"/>
              <a:buChar char=""/>
            </a:pPr>
            <a:r>
              <a:rPr lang="en-US" sz="1600">
                <a:solidFill>
                  <a:schemeClr val="bg1"/>
                </a:solidFill>
                <a:effectLst/>
                <a:latin typeface="Arial" panose="020B0604020202020204" pitchFamily="34" charset="0"/>
                <a:ea typeface="Calibri" panose="020F0502020204030204" pitchFamily="34" charset="0"/>
              </a:rPr>
              <a:t>Application of industry-standard electronic computer-aided design (ECAD)</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9</a:t>
            </a:fld>
            <a:endParaRPr lang="en-US"/>
          </a:p>
        </p:txBody>
      </p:sp>
      <p:pic>
        <p:nvPicPr>
          <p:cNvPr id="3" name="Picture 2">
            <a:extLst>
              <a:ext uri="{FF2B5EF4-FFF2-40B4-BE49-F238E27FC236}">
                <a16:creationId xmlns:a16="http://schemas.microsoft.com/office/drawing/2014/main" id="{C3041180-1BA2-3025-B78B-47231F6C1403}"/>
              </a:ext>
            </a:extLst>
          </p:cNvPr>
          <p:cNvPicPr>
            <a:picLocks noChangeAspect="1"/>
          </p:cNvPicPr>
          <p:nvPr/>
        </p:nvPicPr>
        <p:blipFill rotWithShape="1">
          <a:blip r:embed="rId2"/>
          <a:srcRect l="27466" r="1713"/>
          <a:stretch/>
        </p:blipFill>
        <p:spPr>
          <a:xfrm>
            <a:off x="8128000" y="1655064"/>
            <a:ext cx="4064000" cy="4224172"/>
          </a:xfrm>
          <a:prstGeom prst="rect">
            <a:avLst/>
          </a:prstGeom>
        </p:spPr>
      </p:pic>
      <p:sp>
        <p:nvSpPr>
          <p:cNvPr id="5" name="Rectangle 4">
            <a:extLst>
              <a:ext uri="{FF2B5EF4-FFF2-40B4-BE49-F238E27FC236}">
                <a16:creationId xmlns:a16="http://schemas.microsoft.com/office/drawing/2014/main" id="{67117847-4124-716F-443A-57FE02AE9644}"/>
              </a:ext>
            </a:extLst>
          </p:cNvPr>
          <p:cNvSpPr/>
          <p:nvPr/>
        </p:nvSpPr>
        <p:spPr>
          <a:xfrm>
            <a:off x="9431867" y="5405418"/>
            <a:ext cx="2760134" cy="461665"/>
          </a:xfrm>
          <a:prstGeom prst="rect">
            <a:avLst/>
          </a:prstGeom>
        </p:spPr>
        <p:txBody>
          <a:bodyPr wrap="square">
            <a:spAutoFit/>
          </a:bodyPr>
          <a:lstStyle/>
          <a:p>
            <a:pPr algn="r"/>
            <a:r>
              <a:rPr lang="en-US" sz="1200" b="1">
                <a:solidFill>
                  <a:schemeClr val="bg1"/>
                </a:solidFill>
              </a:rPr>
              <a:t>VIPIC-L 3D-integrated </a:t>
            </a:r>
          </a:p>
          <a:p>
            <a:pPr algn="r"/>
            <a:r>
              <a:rPr lang="en-US" sz="1200" b="1">
                <a:solidFill>
                  <a:schemeClr val="bg1"/>
                </a:solidFill>
              </a:rPr>
              <a:t>pixel ROICs with 65</a:t>
            </a:r>
            <a:r>
              <a:rPr lang="en-US" sz="1200" b="1">
                <a:solidFill>
                  <a:schemeClr val="bg1"/>
                </a:solidFill>
                <a:latin typeface="Symbol" panose="05050102010706020507" pitchFamily="18" charset="2"/>
              </a:rPr>
              <a:t>m</a:t>
            </a:r>
            <a:r>
              <a:rPr lang="en-US" sz="1200" b="1">
                <a:solidFill>
                  <a:schemeClr val="bg1"/>
                </a:solidFill>
              </a:rPr>
              <a:t>m pitch</a:t>
            </a:r>
          </a:p>
        </p:txBody>
      </p:sp>
    </p:spTree>
    <p:extLst>
      <p:ext uri="{BB962C8B-B14F-4D97-AF65-F5344CB8AC3E}">
        <p14:creationId xmlns:p14="http://schemas.microsoft.com/office/powerpoint/2010/main" val="3681362828"/>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Standard_Compressed_060121" id="{81931DB4-BE11-AC4C-8733-C612231D0574}" vid="{9DFA2559-1B1D-A844-9731-917E9F0BD700}"/>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0</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BNL</vt:lpstr>
      <vt:lpstr>Welcome to the 7th edition of the “Photocathode Physics for Photoinjector” workshop   L. Cultrera </vt:lpstr>
      <vt:lpstr>And welcome to Long Island and New York area</vt:lpstr>
      <vt:lpstr>Back to the origins…</vt:lpstr>
      <vt:lpstr>Special Thanks</vt:lpstr>
      <vt:lpstr>Logistics</vt:lpstr>
      <vt:lpstr>PowerPoint Presentation</vt:lpstr>
      <vt:lpstr>Semiconductors  and Sensors</vt:lpstr>
      <vt:lpstr>High-Density Interconnects</vt:lpstr>
      <vt:lpstr>Application-Specific  Integrated Circuits (ASICs)</vt:lpstr>
      <vt:lpstr>Data Acquisition  and Control Systems</vt:lpstr>
      <vt:lpstr>Printed Circuit Boards</vt:lpstr>
      <vt:lpstr>Mechanical Engineering,  Fabrication, and Integration</vt:lpstr>
      <vt:lpstr>Quantum Information Science  and Technology</vt:lpstr>
      <vt:lpstr>Photocathodes and Lasers</vt:lpstr>
      <vt:lpstr>Photocathodes and Photoinjectors at BNL</vt:lpstr>
      <vt:lpstr>Enjoy the workshop!!</vt:lpstr>
    </vt:vector>
  </TitlesOfParts>
  <Company>Brookhaven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7th edition of the “Photocathode Physics for Photoinjector” workshop  </dc:title>
  <dc:creator>Cultrera, Luca</dc:creator>
  <cp:revision>1</cp:revision>
  <dcterms:created xsi:type="dcterms:W3CDTF">2023-10-01T18:03:33Z</dcterms:created>
  <dcterms:modified xsi:type="dcterms:W3CDTF">2023-10-02T17:19:11Z</dcterms:modified>
</cp:coreProperties>
</file>