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3" r:id="rId4"/>
    <p:sldId id="258" r:id="rId5"/>
    <p:sldId id="274" r:id="rId6"/>
    <p:sldId id="275" r:id="rId7"/>
    <p:sldId id="284" r:id="rId8"/>
    <p:sldId id="276" r:id="rId9"/>
    <p:sldId id="285" r:id="rId10"/>
    <p:sldId id="277" r:id="rId11"/>
    <p:sldId id="286" r:id="rId12"/>
    <p:sldId id="278" r:id="rId13"/>
    <p:sldId id="287" r:id="rId14"/>
    <p:sldId id="280" r:id="rId15"/>
    <p:sldId id="291" r:id="rId16"/>
    <p:sldId id="281" r:id="rId17"/>
    <p:sldId id="289" r:id="rId18"/>
    <p:sldId id="282" r:id="rId19"/>
    <p:sldId id="290" r:id="rId20"/>
    <p:sldId id="279" r:id="rId21"/>
    <p:sldId id="296" r:id="rId22"/>
    <p:sldId id="283" r:id="rId23"/>
    <p:sldId id="293" r:id="rId24"/>
    <p:sldId id="294" r:id="rId25"/>
    <p:sldId id="268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F8FB70-7CC3-3013-B6DE-5C10B9CC29C2}" name="Rocco Paparella" initials="RP" userId="S::paparell@infn.it::95b00fd9-e3ce-43f4-a149-1ce256afa8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  <a:srgbClr val="029FE0"/>
    <a:srgbClr val="0991D4"/>
    <a:srgbClr val="0E62AC"/>
    <a:srgbClr val="E6E6E6"/>
    <a:srgbClr val="70AD47"/>
    <a:srgbClr val="ED7D31"/>
    <a:srgbClr val="548235"/>
    <a:srgbClr val="FFD966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515E62-2EE8-4D12-8D0C-C8BD9B2EF625}" v="1800" dt="2023-09-29T12:40:09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DB667-FC5C-403C-8982-25EE28515C48}" type="doc">
      <dgm:prSet loTypeId="urn:microsoft.com/office/officeart/2008/layout/VerticalCurvedList" loCatId="list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0764251-3BD2-4605-BAED-957951D5BE36}">
      <dgm:prSet phldrT="[Text]"/>
      <dgm:spPr/>
      <dgm:t>
        <a:bodyPr/>
        <a:lstStyle/>
        <a:p>
          <a:r>
            <a:rPr lang="en-US" dirty="0"/>
            <a:t>Overview of Photocathode Research</a:t>
          </a:r>
        </a:p>
      </dgm:t>
    </dgm:pt>
    <dgm:pt modelId="{C931789B-11F3-40C5-B7F9-C24E4F989719}" type="parTrans" cxnId="{3BF587B3-245B-42E7-B525-F452CDEC5647}">
      <dgm:prSet/>
      <dgm:spPr/>
      <dgm:t>
        <a:bodyPr/>
        <a:lstStyle/>
        <a:p>
          <a:endParaRPr lang="en-US"/>
        </a:p>
      </dgm:t>
    </dgm:pt>
    <dgm:pt modelId="{87E8E425-7290-4D5B-A223-CE204F36DE32}" type="sibTrans" cxnId="{3BF587B3-245B-42E7-B525-F452CDEC5647}">
      <dgm:prSet/>
      <dgm:spPr/>
      <dgm:t>
        <a:bodyPr/>
        <a:lstStyle/>
        <a:p>
          <a:endParaRPr lang="en-US"/>
        </a:p>
      </dgm:t>
    </dgm:pt>
    <dgm:pt modelId="{EF53F32E-9D88-4257-ABC2-FCB4D35BA9D0}">
      <dgm:prSet phldrT="[Text]"/>
      <dgm:spPr/>
      <dgm:t>
        <a:bodyPr/>
        <a:lstStyle/>
        <a:p>
          <a:r>
            <a:rPr lang="en-US" dirty="0"/>
            <a:t>Photocathode </a:t>
          </a:r>
          <a:r>
            <a:rPr lang="en-US" dirty="0" smtClean="0"/>
            <a:t>Performance </a:t>
          </a:r>
          <a:r>
            <a:rPr lang="en-US" dirty="0"/>
            <a:t>in Accelerator Applications</a:t>
          </a:r>
        </a:p>
      </dgm:t>
    </dgm:pt>
    <dgm:pt modelId="{73B01E1A-2928-4CE6-B546-1397EE1F1DCD}" type="parTrans" cxnId="{5F852597-D14B-48F5-B3B7-C04435FD27A4}">
      <dgm:prSet/>
      <dgm:spPr/>
      <dgm:t>
        <a:bodyPr/>
        <a:lstStyle/>
        <a:p>
          <a:endParaRPr lang="en-US"/>
        </a:p>
      </dgm:t>
    </dgm:pt>
    <dgm:pt modelId="{69560C5B-A0E8-4171-870A-22CEDBEAB2FF}" type="sibTrans" cxnId="{5F852597-D14B-48F5-B3B7-C04435FD27A4}">
      <dgm:prSet/>
      <dgm:spPr/>
      <dgm:t>
        <a:bodyPr/>
        <a:lstStyle/>
        <a:p>
          <a:endParaRPr lang="en-US"/>
        </a:p>
      </dgm:t>
    </dgm:pt>
    <dgm:pt modelId="{3178465A-7FAE-4FFE-ACC2-2F65133F246E}">
      <dgm:prSet phldrT="[Text]"/>
      <dgm:spPr/>
      <dgm:t>
        <a:bodyPr/>
        <a:lstStyle/>
        <a:p>
          <a:r>
            <a:rPr lang="en-US" dirty="0"/>
            <a:t>New Photocathode Ideas</a:t>
          </a:r>
        </a:p>
      </dgm:t>
    </dgm:pt>
    <dgm:pt modelId="{DEC7D54C-7A08-4458-A5AF-3839F4C8EA54}" type="parTrans" cxnId="{49E1897A-08E6-49C4-B811-E97CDC6D833F}">
      <dgm:prSet/>
      <dgm:spPr/>
      <dgm:t>
        <a:bodyPr/>
        <a:lstStyle/>
        <a:p>
          <a:endParaRPr lang="en-US"/>
        </a:p>
      </dgm:t>
    </dgm:pt>
    <dgm:pt modelId="{1D786D43-BB78-40D6-9D56-16A063FE9659}" type="sibTrans" cxnId="{49E1897A-08E6-49C4-B811-E97CDC6D833F}">
      <dgm:prSet/>
      <dgm:spPr/>
      <dgm:t>
        <a:bodyPr/>
        <a:lstStyle/>
        <a:p>
          <a:endParaRPr lang="en-US"/>
        </a:p>
      </dgm:t>
    </dgm:pt>
    <dgm:pt modelId="{189E02BC-0DDF-4476-98F0-EFE4E6513D08}">
      <dgm:prSet phldrT="[Text]"/>
      <dgm:spPr/>
      <dgm:t>
        <a:bodyPr/>
        <a:lstStyle/>
        <a:p>
          <a:r>
            <a:rPr lang="en-US" dirty="0"/>
            <a:t>Advanced Photocathode Characterization</a:t>
          </a:r>
        </a:p>
      </dgm:t>
    </dgm:pt>
    <dgm:pt modelId="{7CCE9DC4-3226-45CE-ABC3-318EA42C3E09}" type="parTrans" cxnId="{0B213BCC-D79F-4C89-A00D-36D72DCA9B68}">
      <dgm:prSet/>
      <dgm:spPr/>
      <dgm:t>
        <a:bodyPr/>
        <a:lstStyle/>
        <a:p>
          <a:endParaRPr lang="en-US"/>
        </a:p>
      </dgm:t>
    </dgm:pt>
    <dgm:pt modelId="{C8463151-96CF-43F8-A056-B98236A8C97E}" type="sibTrans" cxnId="{0B213BCC-D79F-4C89-A00D-36D72DCA9B68}">
      <dgm:prSet/>
      <dgm:spPr/>
      <dgm:t>
        <a:bodyPr/>
        <a:lstStyle/>
        <a:p>
          <a:endParaRPr lang="en-US"/>
        </a:p>
      </dgm:t>
    </dgm:pt>
    <dgm:pt modelId="{77CFAA66-CF1D-4BE2-AC9F-CD932430217C}">
      <dgm:prSet phldrT="[Text]"/>
      <dgm:spPr/>
      <dgm:t>
        <a:bodyPr/>
        <a:lstStyle/>
        <a:p>
          <a:r>
            <a:rPr lang="en-US" dirty="0"/>
            <a:t>Metallic Photocathodes</a:t>
          </a:r>
        </a:p>
      </dgm:t>
    </dgm:pt>
    <dgm:pt modelId="{371E703C-B87B-48E2-9F4F-885E87D632C7}" type="parTrans" cxnId="{0404B99A-CEFF-4EDB-B07E-69E8664CE07F}">
      <dgm:prSet/>
      <dgm:spPr/>
      <dgm:t>
        <a:bodyPr/>
        <a:lstStyle/>
        <a:p>
          <a:endParaRPr lang="en-US"/>
        </a:p>
      </dgm:t>
    </dgm:pt>
    <dgm:pt modelId="{6F0EEE3A-C8F4-433D-BD58-9C7B0B2F0AB7}" type="sibTrans" cxnId="{0404B99A-CEFF-4EDB-B07E-69E8664CE07F}">
      <dgm:prSet/>
      <dgm:spPr/>
      <dgm:t>
        <a:bodyPr/>
        <a:lstStyle/>
        <a:p>
          <a:endParaRPr lang="en-US"/>
        </a:p>
      </dgm:t>
    </dgm:pt>
    <dgm:pt modelId="{CDBF58BE-EF34-41B5-9183-8EC97814B4B3}">
      <dgm:prSet phldrT="[Text]"/>
      <dgm:spPr/>
      <dgm:t>
        <a:bodyPr/>
        <a:lstStyle/>
        <a:p>
          <a:r>
            <a:rPr lang="en-US" dirty="0"/>
            <a:t>Semiconductor Photocathodes</a:t>
          </a:r>
        </a:p>
      </dgm:t>
    </dgm:pt>
    <dgm:pt modelId="{D562816D-8A86-4717-B7D3-A4ADBC51A61A}" type="parTrans" cxnId="{E3C68D91-2EE7-4F1E-A10D-DF092133099D}">
      <dgm:prSet/>
      <dgm:spPr/>
      <dgm:t>
        <a:bodyPr/>
        <a:lstStyle/>
        <a:p>
          <a:endParaRPr lang="en-US"/>
        </a:p>
      </dgm:t>
    </dgm:pt>
    <dgm:pt modelId="{C50967E8-0654-46BA-9B36-E66199D9AC37}" type="sibTrans" cxnId="{E3C68D91-2EE7-4F1E-A10D-DF092133099D}">
      <dgm:prSet/>
      <dgm:spPr/>
      <dgm:t>
        <a:bodyPr/>
        <a:lstStyle/>
        <a:p>
          <a:endParaRPr lang="en-US"/>
        </a:p>
      </dgm:t>
    </dgm:pt>
    <dgm:pt modelId="{B75AA3ED-7CD2-4D06-92F1-B381E41EB7E7}">
      <dgm:prSet phldrT="[Text]"/>
      <dgm:spPr/>
      <dgm:t>
        <a:bodyPr/>
        <a:lstStyle/>
        <a:p>
          <a:r>
            <a:rPr lang="en-US" dirty="0"/>
            <a:t>Photocathode Theory	</a:t>
          </a:r>
        </a:p>
      </dgm:t>
    </dgm:pt>
    <dgm:pt modelId="{4477866B-8103-4CE7-AAA9-424C8E541513}" type="parTrans" cxnId="{566C8D53-4CA7-4D76-B60A-6BA1AD0D1107}">
      <dgm:prSet/>
      <dgm:spPr/>
      <dgm:t>
        <a:bodyPr/>
        <a:lstStyle/>
        <a:p>
          <a:endParaRPr lang="en-US"/>
        </a:p>
      </dgm:t>
    </dgm:pt>
    <dgm:pt modelId="{09915A8F-6B72-4556-81AC-32D2C95B0739}" type="sibTrans" cxnId="{566C8D53-4CA7-4D76-B60A-6BA1AD0D1107}">
      <dgm:prSet/>
      <dgm:spPr/>
      <dgm:t>
        <a:bodyPr/>
        <a:lstStyle/>
        <a:p>
          <a:endParaRPr lang="en-US"/>
        </a:p>
      </dgm:t>
    </dgm:pt>
    <dgm:pt modelId="{9902DD76-A79E-435A-8434-E4EA5D97926A}" type="pres">
      <dgm:prSet presAssocID="{94CDB667-FC5C-403C-8982-25EE28515C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8640812-1D33-442F-8A4D-7F8A8100C1DD}" type="pres">
      <dgm:prSet presAssocID="{94CDB667-FC5C-403C-8982-25EE28515C48}" presName="Name1" presStyleCnt="0"/>
      <dgm:spPr/>
    </dgm:pt>
    <dgm:pt modelId="{F7A36A9B-F48E-4F73-8661-8520AB1BEBC7}" type="pres">
      <dgm:prSet presAssocID="{94CDB667-FC5C-403C-8982-25EE28515C48}" presName="cycle" presStyleCnt="0"/>
      <dgm:spPr/>
    </dgm:pt>
    <dgm:pt modelId="{6F109F58-B9F4-48BA-B78D-43EE480331A7}" type="pres">
      <dgm:prSet presAssocID="{94CDB667-FC5C-403C-8982-25EE28515C48}" presName="srcNode" presStyleLbl="node1" presStyleIdx="0" presStyleCnt="7"/>
      <dgm:spPr/>
    </dgm:pt>
    <dgm:pt modelId="{35115000-6793-4E5A-9FC9-3A82773E6B5F}" type="pres">
      <dgm:prSet presAssocID="{94CDB667-FC5C-403C-8982-25EE28515C48}" presName="conn" presStyleLbl="parChTrans1D2" presStyleIdx="0" presStyleCnt="1"/>
      <dgm:spPr/>
      <dgm:t>
        <a:bodyPr/>
        <a:lstStyle/>
        <a:p>
          <a:endParaRPr lang="en-US"/>
        </a:p>
      </dgm:t>
    </dgm:pt>
    <dgm:pt modelId="{0EEABECC-3D96-4CAB-AC29-C80BE4308F37}" type="pres">
      <dgm:prSet presAssocID="{94CDB667-FC5C-403C-8982-25EE28515C48}" presName="extraNode" presStyleLbl="node1" presStyleIdx="0" presStyleCnt="7"/>
      <dgm:spPr/>
    </dgm:pt>
    <dgm:pt modelId="{F7D23C31-321B-4622-AB9A-59BAC0FA9E61}" type="pres">
      <dgm:prSet presAssocID="{94CDB667-FC5C-403C-8982-25EE28515C48}" presName="dstNode" presStyleLbl="node1" presStyleIdx="0" presStyleCnt="7"/>
      <dgm:spPr/>
    </dgm:pt>
    <dgm:pt modelId="{9C8A022E-3465-4F0E-9344-32DE846A41DB}" type="pres">
      <dgm:prSet presAssocID="{D0764251-3BD2-4605-BAED-957951D5BE36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685FD-5AF5-4119-93CD-5321DEA1D68A}" type="pres">
      <dgm:prSet presAssocID="{D0764251-3BD2-4605-BAED-957951D5BE36}" presName="accent_1" presStyleCnt="0"/>
      <dgm:spPr/>
    </dgm:pt>
    <dgm:pt modelId="{6C3EC583-A7DF-4C46-81D6-5F37D2AC7B6D}" type="pres">
      <dgm:prSet presAssocID="{D0764251-3BD2-4605-BAED-957951D5BE36}" presName="accentRepeatNode" presStyleLbl="solidFgAcc1" presStyleIdx="0" presStyleCnt="7"/>
      <dgm:spPr/>
    </dgm:pt>
    <dgm:pt modelId="{1C97BB9F-5001-4543-947B-D629771E1BA1}" type="pres">
      <dgm:prSet presAssocID="{EF53F32E-9D88-4257-ABC2-FCB4D35BA9D0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AB3C3-5155-4954-9AA8-EEBBF7FBF42D}" type="pres">
      <dgm:prSet presAssocID="{EF53F32E-9D88-4257-ABC2-FCB4D35BA9D0}" presName="accent_2" presStyleCnt="0"/>
      <dgm:spPr/>
    </dgm:pt>
    <dgm:pt modelId="{A568E09B-26F9-4DF5-9F69-5505B97D6ED2}" type="pres">
      <dgm:prSet presAssocID="{EF53F32E-9D88-4257-ABC2-FCB4D35BA9D0}" presName="accentRepeatNode" presStyleLbl="solidFgAcc1" presStyleIdx="1" presStyleCnt="7"/>
      <dgm:spPr/>
    </dgm:pt>
    <dgm:pt modelId="{BD29ECE2-86BD-45CD-AF9B-7DF6C283151D}" type="pres">
      <dgm:prSet presAssocID="{3178465A-7FAE-4FFE-ACC2-2F65133F246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42636-58A3-48CA-8364-293F77673E42}" type="pres">
      <dgm:prSet presAssocID="{3178465A-7FAE-4FFE-ACC2-2F65133F246E}" presName="accent_3" presStyleCnt="0"/>
      <dgm:spPr/>
    </dgm:pt>
    <dgm:pt modelId="{6F898C44-F699-416F-A670-C3612CB490B5}" type="pres">
      <dgm:prSet presAssocID="{3178465A-7FAE-4FFE-ACC2-2F65133F246E}" presName="accentRepeatNode" presStyleLbl="solidFgAcc1" presStyleIdx="2" presStyleCnt="7"/>
      <dgm:spPr/>
    </dgm:pt>
    <dgm:pt modelId="{B325FF89-88E3-43DD-B4D8-BDA80B50CED1}" type="pres">
      <dgm:prSet presAssocID="{77CFAA66-CF1D-4BE2-AC9F-CD932430217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A6E57-9F0A-42A4-88EE-48CE1B6205BC}" type="pres">
      <dgm:prSet presAssocID="{77CFAA66-CF1D-4BE2-AC9F-CD932430217C}" presName="accent_4" presStyleCnt="0"/>
      <dgm:spPr/>
    </dgm:pt>
    <dgm:pt modelId="{4C5DABB4-F7AB-4157-A55D-4050DB267082}" type="pres">
      <dgm:prSet presAssocID="{77CFAA66-CF1D-4BE2-AC9F-CD932430217C}" presName="accentRepeatNode" presStyleLbl="solidFgAcc1" presStyleIdx="3" presStyleCnt="7"/>
      <dgm:spPr/>
    </dgm:pt>
    <dgm:pt modelId="{2195FAAF-D89A-48B7-AB8B-44257F71A8C6}" type="pres">
      <dgm:prSet presAssocID="{CDBF58BE-EF34-41B5-9183-8EC97814B4B3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E7FD4-C43B-4549-BF66-C63E9FC5325B}" type="pres">
      <dgm:prSet presAssocID="{CDBF58BE-EF34-41B5-9183-8EC97814B4B3}" presName="accent_5" presStyleCnt="0"/>
      <dgm:spPr/>
    </dgm:pt>
    <dgm:pt modelId="{D148CEE6-448A-401C-A70C-8EC0A430C958}" type="pres">
      <dgm:prSet presAssocID="{CDBF58BE-EF34-41B5-9183-8EC97814B4B3}" presName="accentRepeatNode" presStyleLbl="solidFgAcc1" presStyleIdx="4" presStyleCnt="7"/>
      <dgm:spPr/>
    </dgm:pt>
    <dgm:pt modelId="{C2BB2349-E02B-4191-A862-CC45236F8D17}" type="pres">
      <dgm:prSet presAssocID="{B75AA3ED-7CD2-4D06-92F1-B381E41EB7E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AEEC5-8CC5-46BB-AA74-777B572FA3D7}" type="pres">
      <dgm:prSet presAssocID="{B75AA3ED-7CD2-4D06-92F1-B381E41EB7E7}" presName="accent_6" presStyleCnt="0"/>
      <dgm:spPr/>
    </dgm:pt>
    <dgm:pt modelId="{683EBDA4-A3A4-4DFF-80DF-1C2EA82FE536}" type="pres">
      <dgm:prSet presAssocID="{B75AA3ED-7CD2-4D06-92F1-B381E41EB7E7}" presName="accentRepeatNode" presStyleLbl="solidFgAcc1" presStyleIdx="5" presStyleCnt="7"/>
      <dgm:spPr/>
    </dgm:pt>
    <dgm:pt modelId="{EFA03075-4A79-401C-B28F-CF0163E3E8ED}" type="pres">
      <dgm:prSet presAssocID="{189E02BC-0DDF-4476-98F0-EFE4E6513D08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58D2F-486E-4806-90A2-78B7E77A8D12}" type="pres">
      <dgm:prSet presAssocID="{189E02BC-0DDF-4476-98F0-EFE4E6513D08}" presName="accent_7" presStyleCnt="0"/>
      <dgm:spPr/>
    </dgm:pt>
    <dgm:pt modelId="{D953D554-F85B-48D6-BBEF-EBDF91C5542D}" type="pres">
      <dgm:prSet presAssocID="{189E02BC-0DDF-4476-98F0-EFE4E6513D08}" presName="accentRepeatNode" presStyleLbl="solidFgAcc1" presStyleIdx="6" presStyleCnt="7"/>
      <dgm:spPr/>
    </dgm:pt>
  </dgm:ptLst>
  <dgm:cxnLst>
    <dgm:cxn modelId="{F1D1026B-E56D-4642-A715-B62D64A11AFD}" type="presOf" srcId="{D0764251-3BD2-4605-BAED-957951D5BE36}" destId="{9C8A022E-3465-4F0E-9344-32DE846A41DB}" srcOrd="0" destOrd="0" presId="urn:microsoft.com/office/officeart/2008/layout/VerticalCurvedList"/>
    <dgm:cxn modelId="{E3C68D91-2EE7-4F1E-A10D-DF092133099D}" srcId="{94CDB667-FC5C-403C-8982-25EE28515C48}" destId="{CDBF58BE-EF34-41B5-9183-8EC97814B4B3}" srcOrd="4" destOrd="0" parTransId="{D562816D-8A86-4717-B7D3-A4ADBC51A61A}" sibTransId="{C50967E8-0654-46BA-9B36-E66199D9AC37}"/>
    <dgm:cxn modelId="{0B213BCC-D79F-4C89-A00D-36D72DCA9B68}" srcId="{94CDB667-FC5C-403C-8982-25EE28515C48}" destId="{189E02BC-0DDF-4476-98F0-EFE4E6513D08}" srcOrd="6" destOrd="0" parTransId="{7CCE9DC4-3226-45CE-ABC3-318EA42C3E09}" sibTransId="{C8463151-96CF-43F8-A056-B98236A8C97E}"/>
    <dgm:cxn modelId="{8CBD97F8-86C3-48F0-A446-9C265F812018}" type="presOf" srcId="{CDBF58BE-EF34-41B5-9183-8EC97814B4B3}" destId="{2195FAAF-D89A-48B7-AB8B-44257F71A8C6}" srcOrd="0" destOrd="0" presId="urn:microsoft.com/office/officeart/2008/layout/VerticalCurvedList"/>
    <dgm:cxn modelId="{566C8D53-4CA7-4D76-B60A-6BA1AD0D1107}" srcId="{94CDB667-FC5C-403C-8982-25EE28515C48}" destId="{B75AA3ED-7CD2-4D06-92F1-B381E41EB7E7}" srcOrd="5" destOrd="0" parTransId="{4477866B-8103-4CE7-AAA9-424C8E541513}" sibTransId="{09915A8F-6B72-4556-81AC-32D2C95B0739}"/>
    <dgm:cxn modelId="{12B986FB-314C-4F14-8980-E94813CDB9E9}" type="presOf" srcId="{77CFAA66-CF1D-4BE2-AC9F-CD932430217C}" destId="{B325FF89-88E3-43DD-B4D8-BDA80B50CED1}" srcOrd="0" destOrd="0" presId="urn:microsoft.com/office/officeart/2008/layout/VerticalCurvedList"/>
    <dgm:cxn modelId="{5F852597-D14B-48F5-B3B7-C04435FD27A4}" srcId="{94CDB667-FC5C-403C-8982-25EE28515C48}" destId="{EF53F32E-9D88-4257-ABC2-FCB4D35BA9D0}" srcOrd="1" destOrd="0" parTransId="{73B01E1A-2928-4CE6-B546-1397EE1F1DCD}" sibTransId="{69560C5B-A0E8-4171-870A-22CEDBEAB2FF}"/>
    <dgm:cxn modelId="{0404B99A-CEFF-4EDB-B07E-69E8664CE07F}" srcId="{94CDB667-FC5C-403C-8982-25EE28515C48}" destId="{77CFAA66-CF1D-4BE2-AC9F-CD932430217C}" srcOrd="3" destOrd="0" parTransId="{371E703C-B87B-48E2-9F4F-885E87D632C7}" sibTransId="{6F0EEE3A-C8F4-433D-BD58-9C7B0B2F0AB7}"/>
    <dgm:cxn modelId="{4BD0CDCF-3B0B-4E6C-B1A3-5CFFF8C3D4DC}" type="presOf" srcId="{EF53F32E-9D88-4257-ABC2-FCB4D35BA9D0}" destId="{1C97BB9F-5001-4543-947B-D629771E1BA1}" srcOrd="0" destOrd="0" presId="urn:microsoft.com/office/officeart/2008/layout/VerticalCurvedList"/>
    <dgm:cxn modelId="{3BF587B3-245B-42E7-B525-F452CDEC5647}" srcId="{94CDB667-FC5C-403C-8982-25EE28515C48}" destId="{D0764251-3BD2-4605-BAED-957951D5BE36}" srcOrd="0" destOrd="0" parTransId="{C931789B-11F3-40C5-B7F9-C24E4F989719}" sibTransId="{87E8E425-7290-4D5B-A223-CE204F36DE32}"/>
    <dgm:cxn modelId="{C8556EDD-5CDA-4FB0-A122-6D63D51875DB}" type="presOf" srcId="{94CDB667-FC5C-403C-8982-25EE28515C48}" destId="{9902DD76-A79E-435A-8434-E4EA5D97926A}" srcOrd="0" destOrd="0" presId="urn:microsoft.com/office/officeart/2008/layout/VerticalCurvedList"/>
    <dgm:cxn modelId="{8A57BAAB-D138-4DEC-BED0-44A4E9A93992}" type="presOf" srcId="{189E02BC-0DDF-4476-98F0-EFE4E6513D08}" destId="{EFA03075-4A79-401C-B28F-CF0163E3E8ED}" srcOrd="0" destOrd="0" presId="urn:microsoft.com/office/officeart/2008/layout/VerticalCurvedList"/>
    <dgm:cxn modelId="{49E1897A-08E6-49C4-B811-E97CDC6D833F}" srcId="{94CDB667-FC5C-403C-8982-25EE28515C48}" destId="{3178465A-7FAE-4FFE-ACC2-2F65133F246E}" srcOrd="2" destOrd="0" parTransId="{DEC7D54C-7A08-4458-A5AF-3839F4C8EA54}" sibTransId="{1D786D43-BB78-40D6-9D56-16A063FE9659}"/>
    <dgm:cxn modelId="{A2F2BEB8-AC33-4109-A3B2-8BA9CF343931}" type="presOf" srcId="{3178465A-7FAE-4FFE-ACC2-2F65133F246E}" destId="{BD29ECE2-86BD-45CD-AF9B-7DF6C283151D}" srcOrd="0" destOrd="0" presId="urn:microsoft.com/office/officeart/2008/layout/VerticalCurvedList"/>
    <dgm:cxn modelId="{85A71A61-A0E7-47D1-BAA7-0F10AF4CA665}" type="presOf" srcId="{B75AA3ED-7CD2-4D06-92F1-B381E41EB7E7}" destId="{C2BB2349-E02B-4191-A862-CC45236F8D17}" srcOrd="0" destOrd="0" presId="urn:microsoft.com/office/officeart/2008/layout/VerticalCurvedList"/>
    <dgm:cxn modelId="{0FC64F52-620F-4603-9C28-AA3979091182}" type="presOf" srcId="{87E8E425-7290-4D5B-A223-CE204F36DE32}" destId="{35115000-6793-4E5A-9FC9-3A82773E6B5F}" srcOrd="0" destOrd="0" presId="urn:microsoft.com/office/officeart/2008/layout/VerticalCurvedList"/>
    <dgm:cxn modelId="{8DF2F283-5370-47C2-837F-656E0D796EE2}" type="presParOf" srcId="{9902DD76-A79E-435A-8434-E4EA5D97926A}" destId="{68640812-1D33-442F-8A4D-7F8A8100C1DD}" srcOrd="0" destOrd="0" presId="urn:microsoft.com/office/officeart/2008/layout/VerticalCurvedList"/>
    <dgm:cxn modelId="{B9325ABA-D81A-4526-A19B-CEE88465091A}" type="presParOf" srcId="{68640812-1D33-442F-8A4D-7F8A8100C1DD}" destId="{F7A36A9B-F48E-4F73-8661-8520AB1BEBC7}" srcOrd="0" destOrd="0" presId="urn:microsoft.com/office/officeart/2008/layout/VerticalCurvedList"/>
    <dgm:cxn modelId="{E6182E99-624E-4FB4-BE2D-BBE7FA1641F2}" type="presParOf" srcId="{F7A36A9B-F48E-4F73-8661-8520AB1BEBC7}" destId="{6F109F58-B9F4-48BA-B78D-43EE480331A7}" srcOrd="0" destOrd="0" presId="urn:microsoft.com/office/officeart/2008/layout/VerticalCurvedList"/>
    <dgm:cxn modelId="{F9486A90-2870-4D68-9A05-8D823294760C}" type="presParOf" srcId="{F7A36A9B-F48E-4F73-8661-8520AB1BEBC7}" destId="{35115000-6793-4E5A-9FC9-3A82773E6B5F}" srcOrd="1" destOrd="0" presId="urn:microsoft.com/office/officeart/2008/layout/VerticalCurvedList"/>
    <dgm:cxn modelId="{C69A0BB0-E2B4-4C03-B435-5A0468C71B0C}" type="presParOf" srcId="{F7A36A9B-F48E-4F73-8661-8520AB1BEBC7}" destId="{0EEABECC-3D96-4CAB-AC29-C80BE4308F37}" srcOrd="2" destOrd="0" presId="urn:microsoft.com/office/officeart/2008/layout/VerticalCurvedList"/>
    <dgm:cxn modelId="{6954A3DA-0AE9-4BB7-9809-808EAE802B6B}" type="presParOf" srcId="{F7A36A9B-F48E-4F73-8661-8520AB1BEBC7}" destId="{F7D23C31-321B-4622-AB9A-59BAC0FA9E61}" srcOrd="3" destOrd="0" presId="urn:microsoft.com/office/officeart/2008/layout/VerticalCurvedList"/>
    <dgm:cxn modelId="{EC4E2056-4A37-428E-ADC7-EDD8ADE9B5B3}" type="presParOf" srcId="{68640812-1D33-442F-8A4D-7F8A8100C1DD}" destId="{9C8A022E-3465-4F0E-9344-32DE846A41DB}" srcOrd="1" destOrd="0" presId="urn:microsoft.com/office/officeart/2008/layout/VerticalCurvedList"/>
    <dgm:cxn modelId="{A0EF7B3D-6D2F-4730-BCBB-E94EC580FF7C}" type="presParOf" srcId="{68640812-1D33-442F-8A4D-7F8A8100C1DD}" destId="{8D4685FD-5AF5-4119-93CD-5321DEA1D68A}" srcOrd="2" destOrd="0" presId="urn:microsoft.com/office/officeart/2008/layout/VerticalCurvedList"/>
    <dgm:cxn modelId="{BD52F7D2-2199-4BA6-BAAA-B0394934A098}" type="presParOf" srcId="{8D4685FD-5AF5-4119-93CD-5321DEA1D68A}" destId="{6C3EC583-A7DF-4C46-81D6-5F37D2AC7B6D}" srcOrd="0" destOrd="0" presId="urn:microsoft.com/office/officeart/2008/layout/VerticalCurvedList"/>
    <dgm:cxn modelId="{AC0E240C-6F2B-4EAF-99B3-7DB04AD5BE3A}" type="presParOf" srcId="{68640812-1D33-442F-8A4D-7F8A8100C1DD}" destId="{1C97BB9F-5001-4543-947B-D629771E1BA1}" srcOrd="3" destOrd="0" presId="urn:microsoft.com/office/officeart/2008/layout/VerticalCurvedList"/>
    <dgm:cxn modelId="{1EA01D44-6E42-42D4-9534-10D3BD9577FB}" type="presParOf" srcId="{68640812-1D33-442F-8A4D-7F8A8100C1DD}" destId="{A48AB3C3-5155-4954-9AA8-EEBBF7FBF42D}" srcOrd="4" destOrd="0" presId="urn:microsoft.com/office/officeart/2008/layout/VerticalCurvedList"/>
    <dgm:cxn modelId="{7DAC1F1A-00A3-4E85-A79D-8003AED56F73}" type="presParOf" srcId="{A48AB3C3-5155-4954-9AA8-EEBBF7FBF42D}" destId="{A568E09B-26F9-4DF5-9F69-5505B97D6ED2}" srcOrd="0" destOrd="0" presId="urn:microsoft.com/office/officeart/2008/layout/VerticalCurvedList"/>
    <dgm:cxn modelId="{510E3F2C-CD7B-4877-9876-2BBEF518C9CD}" type="presParOf" srcId="{68640812-1D33-442F-8A4D-7F8A8100C1DD}" destId="{BD29ECE2-86BD-45CD-AF9B-7DF6C283151D}" srcOrd="5" destOrd="0" presId="urn:microsoft.com/office/officeart/2008/layout/VerticalCurvedList"/>
    <dgm:cxn modelId="{7526AB81-4B5B-4259-B7DC-7713CD609C78}" type="presParOf" srcId="{68640812-1D33-442F-8A4D-7F8A8100C1DD}" destId="{DF242636-58A3-48CA-8364-293F77673E42}" srcOrd="6" destOrd="0" presId="urn:microsoft.com/office/officeart/2008/layout/VerticalCurvedList"/>
    <dgm:cxn modelId="{ADA75C23-BAF3-42E0-B0A6-E5659240BD49}" type="presParOf" srcId="{DF242636-58A3-48CA-8364-293F77673E42}" destId="{6F898C44-F699-416F-A670-C3612CB490B5}" srcOrd="0" destOrd="0" presId="urn:microsoft.com/office/officeart/2008/layout/VerticalCurvedList"/>
    <dgm:cxn modelId="{70B8A59F-AB63-4326-AFD9-F68F400E0532}" type="presParOf" srcId="{68640812-1D33-442F-8A4D-7F8A8100C1DD}" destId="{B325FF89-88E3-43DD-B4D8-BDA80B50CED1}" srcOrd="7" destOrd="0" presId="urn:microsoft.com/office/officeart/2008/layout/VerticalCurvedList"/>
    <dgm:cxn modelId="{D2721884-126D-4CDB-94D1-FA10AAC9DE66}" type="presParOf" srcId="{68640812-1D33-442F-8A4D-7F8A8100C1DD}" destId="{6DCA6E57-9F0A-42A4-88EE-48CE1B6205BC}" srcOrd="8" destOrd="0" presId="urn:microsoft.com/office/officeart/2008/layout/VerticalCurvedList"/>
    <dgm:cxn modelId="{B4DEACA2-CB7C-4FC5-83B3-EBB4F8E98226}" type="presParOf" srcId="{6DCA6E57-9F0A-42A4-88EE-48CE1B6205BC}" destId="{4C5DABB4-F7AB-4157-A55D-4050DB267082}" srcOrd="0" destOrd="0" presId="urn:microsoft.com/office/officeart/2008/layout/VerticalCurvedList"/>
    <dgm:cxn modelId="{ADE003D9-2A08-40EA-9DCE-732F6D40B06E}" type="presParOf" srcId="{68640812-1D33-442F-8A4D-7F8A8100C1DD}" destId="{2195FAAF-D89A-48B7-AB8B-44257F71A8C6}" srcOrd="9" destOrd="0" presId="urn:microsoft.com/office/officeart/2008/layout/VerticalCurvedList"/>
    <dgm:cxn modelId="{512E21CF-6271-48A0-8425-CDEA38B2EDBE}" type="presParOf" srcId="{68640812-1D33-442F-8A4D-7F8A8100C1DD}" destId="{5AFE7FD4-C43B-4549-BF66-C63E9FC5325B}" srcOrd="10" destOrd="0" presId="urn:microsoft.com/office/officeart/2008/layout/VerticalCurvedList"/>
    <dgm:cxn modelId="{43045B39-F296-498A-9710-6679D8D10BDD}" type="presParOf" srcId="{5AFE7FD4-C43B-4549-BF66-C63E9FC5325B}" destId="{D148CEE6-448A-401C-A70C-8EC0A430C958}" srcOrd="0" destOrd="0" presId="urn:microsoft.com/office/officeart/2008/layout/VerticalCurvedList"/>
    <dgm:cxn modelId="{9D37E3EE-5479-4C72-A7F3-3B1D541FB6DA}" type="presParOf" srcId="{68640812-1D33-442F-8A4D-7F8A8100C1DD}" destId="{C2BB2349-E02B-4191-A862-CC45236F8D17}" srcOrd="11" destOrd="0" presId="urn:microsoft.com/office/officeart/2008/layout/VerticalCurvedList"/>
    <dgm:cxn modelId="{3E37033A-C59B-45BA-92BD-CDB5DB0E2DD6}" type="presParOf" srcId="{68640812-1D33-442F-8A4D-7F8A8100C1DD}" destId="{65CAEEC5-8CC5-46BB-AA74-777B572FA3D7}" srcOrd="12" destOrd="0" presId="urn:microsoft.com/office/officeart/2008/layout/VerticalCurvedList"/>
    <dgm:cxn modelId="{4C173C3C-A518-4BAA-9A04-464AD83B0E1B}" type="presParOf" srcId="{65CAEEC5-8CC5-46BB-AA74-777B572FA3D7}" destId="{683EBDA4-A3A4-4DFF-80DF-1C2EA82FE536}" srcOrd="0" destOrd="0" presId="urn:microsoft.com/office/officeart/2008/layout/VerticalCurvedList"/>
    <dgm:cxn modelId="{9E12A580-8B13-4215-93A6-A98691EF9DC7}" type="presParOf" srcId="{68640812-1D33-442F-8A4D-7F8A8100C1DD}" destId="{EFA03075-4A79-401C-B28F-CF0163E3E8ED}" srcOrd="13" destOrd="0" presId="urn:microsoft.com/office/officeart/2008/layout/VerticalCurvedList"/>
    <dgm:cxn modelId="{2E7BB7F8-75F1-46AD-98C3-93AD8C9CCD99}" type="presParOf" srcId="{68640812-1D33-442F-8A4D-7F8A8100C1DD}" destId="{D6058D2F-486E-4806-90A2-78B7E77A8D12}" srcOrd="14" destOrd="0" presId="urn:microsoft.com/office/officeart/2008/layout/VerticalCurvedList"/>
    <dgm:cxn modelId="{690212CC-A097-47B3-987D-3C5BCBDBC894}" type="presParOf" srcId="{D6058D2F-486E-4806-90A2-78B7E77A8D12}" destId="{D953D554-F85B-48D6-BBEF-EBDF91C55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High Brightness Beams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Recent Advancements in Photocathodes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Experience on Polarized Photocathodes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Alberto Bacci – INFN Milano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Laura Monaco – INFN Milano 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Kurt </a:t>
          </a:r>
          <a:r>
            <a:rPr lang="en-US" dirty="0" err="1"/>
            <a:t>Aulenbacher</a:t>
          </a:r>
          <a:r>
            <a:rPr lang="en-US" dirty="0"/>
            <a:t> </a:t>
          </a:r>
          <a:r>
            <a:rPr lang="en-US" dirty="0" smtClean="0"/>
            <a:t>– University of Mainz</a:t>
          </a:r>
          <a:endParaRPr lang="en-US" dirty="0"/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3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3"/>
      <dgm:spPr/>
    </dgm:pt>
    <dgm:pt modelId="{91F49514-0ED2-47D7-8849-C12A8903CBE9}" type="pres">
      <dgm:prSet presAssocID="{2A74D4AB-4A90-4A15-A311-F780BCB3D5DC}" presName="dstNode" presStyleLbl="node1" presStyleIdx="0" presStyleCnt="3"/>
      <dgm:spPr/>
    </dgm:pt>
    <dgm:pt modelId="{92807BD0-785F-42CD-93F4-FB261C881863}" type="pres">
      <dgm:prSet presAssocID="{E0ABD77C-11F0-44F8-8E01-012FC770857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3"/>
      <dgm:spPr/>
    </dgm:pt>
    <dgm:pt modelId="{26040B5F-B4F6-43C0-9D7A-EA392633DCBE}" type="pres">
      <dgm:prSet presAssocID="{F4AD42D1-A3CB-44DA-9743-E5249BB041B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F43A2-FB25-4C1A-9EBB-0D3537761DFF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3"/>
      <dgm:spPr/>
    </dgm:pt>
    <dgm:pt modelId="{8410C15F-F6D5-41E8-9C9D-DD7AA2DB792E}" type="pres">
      <dgm:prSet presAssocID="{B358B3BE-D2DE-4096-8AE7-3171DC78527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E5299-C333-4A1C-A0B2-DC234F71CF5E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3"/>
      <dgm:spPr/>
    </dgm:pt>
  </dgm:ptLst>
  <dgm:cxnLst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B9F66281-67A3-426C-9C8C-DA263F1E8D96}" type="presOf" srcId="{B358B3BE-D2DE-4096-8AE7-3171DC78527A}" destId="{8410C15F-F6D5-41E8-9C9D-DD7AA2DB792E}" srcOrd="0" destOrd="0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A3C11FF2-D540-4C76-9E01-86FBDBF3E3E4}" type="presOf" srcId="{A91F6C45-E56A-4DB2-A9C9-1E617A63D888}" destId="{8410C15F-F6D5-41E8-9C9D-DD7AA2DB792E}" srcOrd="0" destOrd="1" presId="urn:microsoft.com/office/officeart/2008/layout/VerticalCurvedList"/>
    <dgm:cxn modelId="{B6C0E7BA-683A-4C79-81CB-E00FA12DBFD5}" type="presOf" srcId="{63C28445-20EC-4BDD-A52F-2E2C19351CFF}" destId="{50CFD30E-88D9-4E9D-9170-2072A5E4DE39}" srcOrd="0" destOrd="0" presId="urn:microsoft.com/office/officeart/2008/layout/VerticalCurvedList"/>
    <dgm:cxn modelId="{3D21982A-CE92-40EF-A6F4-CD525B9D5A7D}" type="presOf" srcId="{ED06772F-18E3-4B58-85F9-01A1CACB6513}" destId="{26040B5F-B4F6-43C0-9D7A-EA392633DCBE}" srcOrd="0" destOrd="1" presId="urn:microsoft.com/office/officeart/2008/layout/VerticalCurvedList"/>
    <dgm:cxn modelId="{74D2455C-1B2D-47A2-A394-C522996118C3}" type="presOf" srcId="{F4AD42D1-A3CB-44DA-9743-E5249BB041B2}" destId="{26040B5F-B4F6-43C0-9D7A-EA392633DCBE}" srcOrd="0" destOrd="0" presId="urn:microsoft.com/office/officeart/2008/layout/VerticalCurvedList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92E407F0-5679-48FB-80D6-725CD3DBB0CA}" type="presOf" srcId="{299BD12A-6B5B-4218-A1C5-259A7911399A}" destId="{92807BD0-785F-42CD-93F4-FB261C881863}" srcOrd="0" destOrd="1" presId="urn:microsoft.com/office/officeart/2008/layout/VerticalCurvedList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77D4D55F-FF4F-41E1-A772-7C5FC4AE4AD6}" type="presParOf" srcId="{410DFDF7-6516-41E7-95A3-E1A6D566C69B}" destId="{26040B5F-B4F6-43C0-9D7A-EA392633DCBE}" srcOrd="3" destOrd="0" presId="urn:microsoft.com/office/officeart/2008/layout/VerticalCurvedList"/>
    <dgm:cxn modelId="{4E93DBF8-193A-4790-ABC7-747372782C75}" type="presParOf" srcId="{410DFDF7-6516-41E7-95A3-E1A6D566C69B}" destId="{1A4F43A2-FB25-4C1A-9EBB-0D3537761DFF}" srcOrd="4" destOrd="0" presId="urn:microsoft.com/office/officeart/2008/layout/VerticalCurvedList"/>
    <dgm:cxn modelId="{CDBEA9A4-9BFC-4FDF-96DB-BFBFA29496C4}" type="presParOf" srcId="{1A4F43A2-FB25-4C1A-9EBB-0D3537761DFF}" destId="{C47DF2AA-E94F-4899-A399-C15734C81590}" srcOrd="0" destOrd="0" presId="urn:microsoft.com/office/officeart/2008/layout/VerticalCurvedList"/>
    <dgm:cxn modelId="{9E06A1C8-86DD-403E-A79F-134EEA7C79CC}" type="presParOf" srcId="{410DFDF7-6516-41E7-95A3-E1A6D566C69B}" destId="{8410C15F-F6D5-41E8-9C9D-DD7AA2DB792E}" srcOrd="5" destOrd="0" presId="urn:microsoft.com/office/officeart/2008/layout/VerticalCurvedList"/>
    <dgm:cxn modelId="{86C67A53-BD35-408E-870E-85B73B3EF7C0}" type="presParOf" srcId="{410DFDF7-6516-41E7-95A3-E1A6D566C69B}" destId="{910E5299-C333-4A1C-A0B2-DC234F71CF5E}" srcOrd="6" destOrd="0" presId="urn:microsoft.com/office/officeart/2008/layout/VerticalCurvedList"/>
    <dgm:cxn modelId="{D51EDD4C-5E73-4364-A7EA-5B55469816FD}" type="presParOf" srcId="{910E5299-C333-4A1C-A0B2-DC234F71CF5E}" destId="{18C67367-827F-4ACA-998A-E2BEE70E47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JLAB DC Gun Developments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CsK</a:t>
          </a:r>
          <a:r>
            <a:rPr lang="en-US" baseline="-25000" dirty="0"/>
            <a:t>2</a:t>
          </a:r>
          <a:r>
            <a:rPr lang="en-US" dirty="0"/>
            <a:t>Sb Photocathodes for Application in an Industrial Accelerator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Status of Precise Measurements of Electron Beam Polarization Changes During Long Term Operation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Carlos Garcia - JLAB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Verena Kuemper - RI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Jennifer Groth - Johannes Gutenberg-Uni</a:t>
          </a:r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Photocathode Activities at DESY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993D1CB6-E34B-438F-886E-13CD6BB965B3}">
      <dgm:prSet phldrT="[Text]"/>
      <dgm:spPr/>
      <dgm:t>
        <a:bodyPr/>
        <a:lstStyle/>
        <a:p>
          <a:r>
            <a:rPr lang="en-US" dirty="0"/>
            <a:t>Performance of </a:t>
          </a:r>
          <a:r>
            <a:rPr lang="en-US" dirty="0" err="1"/>
            <a:t>Bialkali</a:t>
          </a:r>
          <a:r>
            <a:rPr lang="en-US" dirty="0"/>
            <a:t> Photocathode in DC–SRF Photoinjector</a:t>
          </a:r>
        </a:p>
      </dgm:t>
    </dgm:pt>
    <dgm:pt modelId="{BB38A8B8-E75E-4B93-B1EC-4261E6D8E76D}" type="parTrans" cxnId="{BA598599-688F-4622-AA13-B0717B016726}">
      <dgm:prSet/>
      <dgm:spPr/>
      <dgm:t>
        <a:bodyPr/>
        <a:lstStyle/>
        <a:p>
          <a:endParaRPr lang="en-US"/>
        </a:p>
      </dgm:t>
    </dgm:pt>
    <dgm:pt modelId="{7288E346-A4A8-44AA-B763-7F0553C71E1D}" type="sibTrans" cxnId="{BA598599-688F-4622-AA13-B0717B016726}">
      <dgm:prSet/>
      <dgm:spPr/>
      <dgm:t>
        <a:bodyPr/>
        <a:lstStyle/>
        <a:p>
          <a:endParaRPr lang="en-US"/>
        </a:p>
      </dgm:t>
    </dgm:pt>
    <dgm:pt modelId="{02C96F2E-B5F1-4D08-BB28-92ED7E9956E9}">
      <dgm:prSet phldrT="[Text]"/>
      <dgm:spPr/>
      <dgm:t>
        <a:bodyPr/>
        <a:lstStyle/>
        <a:p>
          <a:r>
            <a:rPr lang="en-US" dirty="0"/>
            <a:t>Photocathode Performance at LCLS–II</a:t>
          </a:r>
        </a:p>
      </dgm:t>
    </dgm:pt>
    <dgm:pt modelId="{4FF9A440-7B53-4B61-A3E6-C4ADBD7E5048}" type="parTrans" cxnId="{B70A1E5E-1B60-46C7-ACAF-C51AAF4C7C57}">
      <dgm:prSet/>
      <dgm:spPr/>
      <dgm:t>
        <a:bodyPr/>
        <a:lstStyle/>
        <a:p>
          <a:endParaRPr lang="en-US"/>
        </a:p>
      </dgm:t>
    </dgm:pt>
    <dgm:pt modelId="{56650529-36CC-477A-87CB-205B7C95FD91}" type="sibTrans" cxnId="{B70A1E5E-1B60-46C7-ACAF-C51AAF4C7C57}">
      <dgm:prSet/>
      <dgm:spPr/>
      <dgm:t>
        <a:bodyPr/>
        <a:lstStyle/>
        <a:p>
          <a:endParaRPr lang="en-US"/>
        </a:p>
      </dgm:t>
    </dgm:pt>
    <dgm:pt modelId="{85481733-A84E-4F92-8E67-BA511154796E}">
      <dgm:prSet phldrT="[Text]"/>
      <dgm:spPr/>
      <dgm:t>
        <a:bodyPr/>
        <a:lstStyle/>
        <a:p>
          <a:r>
            <a:rPr lang="en-US" dirty="0"/>
            <a:t>Pavel Lopez - DESY</a:t>
          </a:r>
        </a:p>
      </dgm:t>
    </dgm:pt>
    <dgm:pt modelId="{F44956FF-448E-4B71-86CC-6C8C88A223F6}" type="parTrans" cxnId="{70081C05-3304-4659-9CF2-09BF8FAE9B58}">
      <dgm:prSet/>
      <dgm:spPr/>
      <dgm:t>
        <a:bodyPr/>
        <a:lstStyle/>
        <a:p>
          <a:endParaRPr lang="en-US"/>
        </a:p>
      </dgm:t>
    </dgm:pt>
    <dgm:pt modelId="{0C8477AB-0683-4A88-8F63-E52C4B8F2729}" type="sibTrans" cxnId="{70081C05-3304-4659-9CF2-09BF8FAE9B58}">
      <dgm:prSet/>
      <dgm:spPr/>
      <dgm:t>
        <a:bodyPr/>
        <a:lstStyle/>
        <a:p>
          <a:endParaRPr lang="en-US"/>
        </a:p>
      </dgm:t>
    </dgm:pt>
    <dgm:pt modelId="{D10F3C20-35DD-4BD1-BBA3-1BA9C6E48A62}">
      <dgm:prSet phldrT="[Text]"/>
      <dgm:spPr/>
      <dgm:t>
        <a:bodyPr/>
        <a:lstStyle/>
        <a:p>
          <a:r>
            <a:rPr lang="en-US" dirty="0" err="1"/>
            <a:t>Haumu</a:t>
          </a:r>
          <a:r>
            <a:rPr lang="en-US" dirty="0"/>
            <a:t> Xie - PKU</a:t>
          </a:r>
        </a:p>
      </dgm:t>
    </dgm:pt>
    <dgm:pt modelId="{D2DE316C-E1DD-4820-9DFB-9C78578E3A37}" type="parTrans" cxnId="{9AE26831-A5D4-4FF6-B5E4-C894E2C1F08D}">
      <dgm:prSet/>
      <dgm:spPr/>
      <dgm:t>
        <a:bodyPr/>
        <a:lstStyle/>
        <a:p>
          <a:endParaRPr lang="en-US"/>
        </a:p>
      </dgm:t>
    </dgm:pt>
    <dgm:pt modelId="{AD21BDF1-9C4F-4CF2-801A-15DE995BCE1F}" type="sibTrans" cxnId="{9AE26831-A5D4-4FF6-B5E4-C894E2C1F08D}">
      <dgm:prSet/>
      <dgm:spPr/>
      <dgm:t>
        <a:bodyPr/>
        <a:lstStyle/>
        <a:p>
          <a:endParaRPr lang="en-US"/>
        </a:p>
      </dgm:t>
    </dgm:pt>
    <dgm:pt modelId="{9ADC1477-FB04-4574-A1C3-69FA3985795E}">
      <dgm:prSet phldrT="[Text]"/>
      <dgm:spPr/>
      <dgm:t>
        <a:bodyPr/>
        <a:lstStyle/>
        <a:p>
          <a:r>
            <a:rPr lang="en-US" dirty="0"/>
            <a:t>Theo Vecchione - SLAC</a:t>
          </a:r>
        </a:p>
      </dgm:t>
    </dgm:pt>
    <dgm:pt modelId="{7E0C845E-4457-417A-956C-7E922416A79A}" type="parTrans" cxnId="{03E55CD6-6989-44DF-9C45-9147196272B0}">
      <dgm:prSet/>
      <dgm:spPr/>
      <dgm:t>
        <a:bodyPr/>
        <a:lstStyle/>
        <a:p>
          <a:endParaRPr lang="en-US"/>
        </a:p>
      </dgm:t>
    </dgm:pt>
    <dgm:pt modelId="{F238495B-3EA5-4C97-A48F-1EF47E92CDD1}" type="sibTrans" cxnId="{03E55CD6-6989-44DF-9C45-9147196272B0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6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6"/>
      <dgm:spPr/>
    </dgm:pt>
    <dgm:pt modelId="{91F49514-0ED2-47D7-8849-C12A8903CBE9}" type="pres">
      <dgm:prSet presAssocID="{2A74D4AB-4A90-4A15-A311-F780BCB3D5DC}" presName="dstNode" presStyleLbl="node1" presStyleIdx="0" presStyleCnt="6"/>
      <dgm:spPr/>
    </dgm:pt>
    <dgm:pt modelId="{92807BD0-785F-42CD-93F4-FB261C881863}" type="pres">
      <dgm:prSet presAssocID="{E0ABD77C-11F0-44F8-8E01-012FC770857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6"/>
      <dgm:spPr/>
    </dgm:pt>
    <dgm:pt modelId="{26040B5F-B4F6-43C0-9D7A-EA392633DCBE}" type="pres">
      <dgm:prSet presAssocID="{F4AD42D1-A3CB-44DA-9743-E5249BB041B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4F43A2-FB25-4C1A-9EBB-0D3537761DFF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6"/>
      <dgm:spPr/>
    </dgm:pt>
    <dgm:pt modelId="{40CBBFB9-5501-47E7-841C-B8F68427D3F8}" type="pres">
      <dgm:prSet presAssocID="{B358B3BE-D2DE-4096-8AE7-3171DC78527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4DA6D-0761-4938-98B6-0E2A5D88EA0A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6"/>
      <dgm:spPr/>
    </dgm:pt>
    <dgm:pt modelId="{A11F8969-826C-4FDC-A40F-46AA3DB8DB48}" type="pres">
      <dgm:prSet presAssocID="{2D410187-C44E-40D5-BE56-0BA2DB193C7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75322-4B4E-414F-9FC8-68CA290D96D5}" type="pres">
      <dgm:prSet presAssocID="{2D410187-C44E-40D5-BE56-0BA2DB193C7D}" presName="accent_4" presStyleCnt="0"/>
      <dgm:spPr/>
    </dgm:pt>
    <dgm:pt modelId="{FB4B0181-B5DE-421E-B782-309E31DE73F6}" type="pres">
      <dgm:prSet presAssocID="{2D410187-C44E-40D5-BE56-0BA2DB193C7D}" presName="accentRepeatNode" presStyleLbl="solidFgAcc1" presStyleIdx="3" presStyleCnt="6"/>
      <dgm:spPr/>
    </dgm:pt>
    <dgm:pt modelId="{3653A5FA-97E0-48DF-BA90-262DD02E9B7E}" type="pres">
      <dgm:prSet presAssocID="{993D1CB6-E34B-438F-886E-13CD6BB965B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A5B793-EAAF-451C-A369-8606AE7D8F5A}" type="pres">
      <dgm:prSet presAssocID="{993D1CB6-E34B-438F-886E-13CD6BB965B3}" presName="accent_5" presStyleCnt="0"/>
      <dgm:spPr/>
    </dgm:pt>
    <dgm:pt modelId="{191A9BA1-197F-485D-B035-6F4D14755A49}" type="pres">
      <dgm:prSet presAssocID="{993D1CB6-E34B-438F-886E-13CD6BB965B3}" presName="accentRepeatNode" presStyleLbl="solidFgAcc1" presStyleIdx="4" presStyleCnt="6"/>
      <dgm:spPr/>
    </dgm:pt>
    <dgm:pt modelId="{CB0B37A7-8CAB-428C-8B23-EF73AE7C954A}" type="pres">
      <dgm:prSet presAssocID="{02C96F2E-B5F1-4D08-BB28-92ED7E9956E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0EC7D-B197-459E-9F34-C62414558776}" type="pres">
      <dgm:prSet presAssocID="{02C96F2E-B5F1-4D08-BB28-92ED7E9956E9}" presName="accent_6" presStyleCnt="0"/>
      <dgm:spPr/>
    </dgm:pt>
    <dgm:pt modelId="{F35267D3-148D-4B07-9AEA-46C74E04125D}" type="pres">
      <dgm:prSet presAssocID="{02C96F2E-B5F1-4D08-BB28-92ED7E9956E9}" presName="accentRepeatNode" presStyleLbl="solidFgAcc1" presStyleIdx="5" presStyleCnt="6"/>
      <dgm:spPr/>
    </dgm:pt>
  </dgm:ptLst>
  <dgm:cxnLst>
    <dgm:cxn modelId="{B6C0E7BA-683A-4C79-81CB-E00FA12DBFD5}" type="presOf" srcId="{63C28445-20EC-4BDD-A52F-2E2C19351CFF}" destId="{50CFD30E-88D9-4E9D-9170-2072A5E4DE39}" srcOrd="0" destOrd="0" presId="urn:microsoft.com/office/officeart/2008/layout/VerticalCurvedList"/>
    <dgm:cxn modelId="{85BCFA20-ECF2-4B9F-B3A1-B9D600E7D5AD}" type="presOf" srcId="{2D410187-C44E-40D5-BE56-0BA2DB193C7D}" destId="{A11F8969-826C-4FDC-A40F-46AA3DB8DB48}" srcOrd="0" destOrd="0" presId="urn:microsoft.com/office/officeart/2008/layout/VerticalCurvedList"/>
    <dgm:cxn modelId="{9AE26831-A5D4-4FF6-B5E4-C894E2C1F08D}" srcId="{993D1CB6-E34B-438F-886E-13CD6BB965B3}" destId="{D10F3C20-35DD-4BD1-BBA3-1BA9C6E48A62}" srcOrd="0" destOrd="0" parTransId="{D2DE316C-E1DD-4820-9DFB-9C78578E3A37}" sibTransId="{AD21BDF1-9C4F-4CF2-801A-15DE995BCE1F}"/>
    <dgm:cxn modelId="{0D62B9FA-DB5D-445B-AC2D-2826E0112569}" type="presOf" srcId="{85481733-A84E-4F92-8E67-BA511154796E}" destId="{A11F8969-826C-4FDC-A40F-46AA3DB8DB48}" srcOrd="0" destOrd="1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26839896-2FDF-4536-9725-71B9F9F232F7}" type="presOf" srcId="{D10F3C20-35DD-4BD1-BBA3-1BA9C6E48A62}" destId="{3653A5FA-97E0-48DF-BA90-262DD02E9B7E}" srcOrd="0" destOrd="1" presId="urn:microsoft.com/office/officeart/2008/layout/VerticalCurvedList"/>
    <dgm:cxn modelId="{7B6FF46A-C72B-4E76-8EDD-D1D15F53E782}" type="presOf" srcId="{B358B3BE-D2DE-4096-8AE7-3171DC78527A}" destId="{40CBBFB9-5501-47E7-841C-B8F68427D3F8}" srcOrd="0" destOrd="0" presId="urn:microsoft.com/office/officeart/2008/layout/VerticalCurvedList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70081C05-3304-4659-9CF2-09BF8FAE9B58}" srcId="{2D410187-C44E-40D5-BE56-0BA2DB193C7D}" destId="{85481733-A84E-4F92-8E67-BA511154796E}" srcOrd="0" destOrd="0" parTransId="{F44956FF-448E-4B71-86CC-6C8C88A223F6}" sibTransId="{0C8477AB-0683-4A88-8F63-E52C4B8F2729}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7EE2B538-9355-4B3A-BD9E-DDA6AC30FF40}" type="presOf" srcId="{ED06772F-18E3-4B58-85F9-01A1CACB6513}" destId="{26040B5F-B4F6-43C0-9D7A-EA392633DCBE}" srcOrd="0" destOrd="1" presId="urn:microsoft.com/office/officeart/2008/layout/VerticalCurvedList"/>
    <dgm:cxn modelId="{BA598599-688F-4622-AA13-B0717B016726}" srcId="{2A74D4AB-4A90-4A15-A311-F780BCB3D5DC}" destId="{993D1CB6-E34B-438F-886E-13CD6BB965B3}" srcOrd="4" destOrd="0" parTransId="{BB38A8B8-E75E-4B93-B1EC-4261E6D8E76D}" sibTransId="{7288E346-A4A8-44AA-B763-7F0553C71E1D}"/>
    <dgm:cxn modelId="{B70A1E5E-1B60-46C7-ACAF-C51AAF4C7C57}" srcId="{2A74D4AB-4A90-4A15-A311-F780BCB3D5DC}" destId="{02C96F2E-B5F1-4D08-BB28-92ED7E9956E9}" srcOrd="5" destOrd="0" parTransId="{4FF9A440-7B53-4B61-A3E6-C4ADBD7E5048}" sibTransId="{56650529-36CC-477A-87CB-205B7C95FD91}"/>
    <dgm:cxn modelId="{CF1467B1-7EFD-4140-93B4-D3A8301CF5D8}" type="presOf" srcId="{A91F6C45-E56A-4DB2-A9C9-1E617A63D888}" destId="{40CBBFB9-5501-47E7-841C-B8F68427D3F8}" srcOrd="0" destOrd="1" presId="urn:microsoft.com/office/officeart/2008/layout/VerticalCurvedList"/>
    <dgm:cxn modelId="{92E407F0-5679-48FB-80D6-725CD3DBB0CA}" type="presOf" srcId="{299BD12A-6B5B-4218-A1C5-259A7911399A}" destId="{92807BD0-785F-42CD-93F4-FB261C881863}" srcOrd="0" destOrd="1" presId="urn:microsoft.com/office/officeart/2008/layout/VerticalCurvedList"/>
    <dgm:cxn modelId="{03E55CD6-6989-44DF-9C45-9147196272B0}" srcId="{02C96F2E-B5F1-4D08-BB28-92ED7E9956E9}" destId="{9ADC1477-FB04-4574-A1C3-69FA3985795E}" srcOrd="0" destOrd="0" parTransId="{7E0C845E-4457-417A-956C-7E922416A79A}" sibTransId="{F238495B-3EA5-4C97-A48F-1EF47E92CDD1}"/>
    <dgm:cxn modelId="{4F2A021F-8180-4599-8BFB-6D7F227EA2A2}" type="presOf" srcId="{02C96F2E-B5F1-4D08-BB28-92ED7E9956E9}" destId="{CB0B37A7-8CAB-428C-8B23-EF73AE7C954A}" srcOrd="0" destOrd="0" presId="urn:microsoft.com/office/officeart/2008/layout/VerticalCurvedList"/>
    <dgm:cxn modelId="{D0F82A67-B60F-411B-B0C2-1AC4E3D8E695}" type="presOf" srcId="{9ADC1477-FB04-4574-A1C3-69FA3985795E}" destId="{CB0B37A7-8CAB-428C-8B23-EF73AE7C954A}" srcOrd="0" destOrd="1" presId="urn:microsoft.com/office/officeart/2008/layout/VerticalCurvedList"/>
    <dgm:cxn modelId="{74D2455C-1B2D-47A2-A394-C522996118C3}" type="presOf" srcId="{F4AD42D1-A3CB-44DA-9743-E5249BB041B2}" destId="{26040B5F-B4F6-43C0-9D7A-EA392633DCBE}" srcOrd="0" destOrd="0" presId="urn:microsoft.com/office/officeart/2008/layout/VerticalCurvedList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2BFEA339-B243-4850-ADA2-6630F6951327}" type="presOf" srcId="{993D1CB6-E34B-438F-886E-13CD6BB965B3}" destId="{3653A5FA-97E0-48DF-BA90-262DD02E9B7E}" srcOrd="0" destOrd="0" presId="urn:microsoft.com/office/officeart/2008/layout/VerticalCurvedList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77D4D55F-FF4F-41E1-A772-7C5FC4AE4AD6}" type="presParOf" srcId="{410DFDF7-6516-41E7-95A3-E1A6D566C69B}" destId="{26040B5F-B4F6-43C0-9D7A-EA392633DCBE}" srcOrd="3" destOrd="0" presId="urn:microsoft.com/office/officeart/2008/layout/VerticalCurvedList"/>
    <dgm:cxn modelId="{4E93DBF8-193A-4790-ABC7-747372782C75}" type="presParOf" srcId="{410DFDF7-6516-41E7-95A3-E1A6D566C69B}" destId="{1A4F43A2-FB25-4C1A-9EBB-0D3537761DFF}" srcOrd="4" destOrd="0" presId="urn:microsoft.com/office/officeart/2008/layout/VerticalCurvedList"/>
    <dgm:cxn modelId="{CDBEA9A4-9BFC-4FDF-96DB-BFBFA29496C4}" type="presParOf" srcId="{1A4F43A2-FB25-4C1A-9EBB-0D3537761DFF}" destId="{C47DF2AA-E94F-4899-A399-C15734C81590}" srcOrd="0" destOrd="0" presId="urn:microsoft.com/office/officeart/2008/layout/VerticalCurvedList"/>
    <dgm:cxn modelId="{E186F476-3C16-4B47-905C-36F3416592DC}" type="presParOf" srcId="{410DFDF7-6516-41E7-95A3-E1A6D566C69B}" destId="{40CBBFB9-5501-47E7-841C-B8F68427D3F8}" srcOrd="5" destOrd="0" presId="urn:microsoft.com/office/officeart/2008/layout/VerticalCurvedList"/>
    <dgm:cxn modelId="{A9E16878-5ECE-48C3-94B0-928AAA00E27A}" type="presParOf" srcId="{410DFDF7-6516-41E7-95A3-E1A6D566C69B}" destId="{D2C4DA6D-0761-4938-98B6-0E2A5D88EA0A}" srcOrd="6" destOrd="0" presId="urn:microsoft.com/office/officeart/2008/layout/VerticalCurvedList"/>
    <dgm:cxn modelId="{296EC799-D843-4B14-9DC2-9DA042B565D5}" type="presParOf" srcId="{D2C4DA6D-0761-4938-98B6-0E2A5D88EA0A}" destId="{18C67367-827F-4ACA-998A-E2BEE70E4789}" srcOrd="0" destOrd="0" presId="urn:microsoft.com/office/officeart/2008/layout/VerticalCurvedList"/>
    <dgm:cxn modelId="{1A9213D4-EDC5-4EB9-AF9F-A4CBE0D309EA}" type="presParOf" srcId="{410DFDF7-6516-41E7-95A3-E1A6D566C69B}" destId="{A11F8969-826C-4FDC-A40F-46AA3DB8DB48}" srcOrd="7" destOrd="0" presId="urn:microsoft.com/office/officeart/2008/layout/VerticalCurvedList"/>
    <dgm:cxn modelId="{298E4723-681F-4869-93D8-DDB45F752855}" type="presParOf" srcId="{410DFDF7-6516-41E7-95A3-E1A6D566C69B}" destId="{F4075322-4B4E-414F-9FC8-68CA290D96D5}" srcOrd="8" destOrd="0" presId="urn:microsoft.com/office/officeart/2008/layout/VerticalCurvedList"/>
    <dgm:cxn modelId="{BCD0FE2E-362D-4902-A7A9-06A4476D7510}" type="presParOf" srcId="{F4075322-4B4E-414F-9FC8-68CA290D96D5}" destId="{FB4B0181-B5DE-421E-B782-309E31DE73F6}" srcOrd="0" destOrd="0" presId="urn:microsoft.com/office/officeart/2008/layout/VerticalCurvedList"/>
    <dgm:cxn modelId="{919C1E92-C843-4A8B-BB6F-443E091C1DCD}" type="presParOf" srcId="{410DFDF7-6516-41E7-95A3-E1A6D566C69B}" destId="{3653A5FA-97E0-48DF-BA90-262DD02E9B7E}" srcOrd="9" destOrd="0" presId="urn:microsoft.com/office/officeart/2008/layout/VerticalCurvedList"/>
    <dgm:cxn modelId="{6A3C4A12-1723-4D4A-A1A5-C73D7BE2F7DB}" type="presParOf" srcId="{410DFDF7-6516-41E7-95A3-E1A6D566C69B}" destId="{2CA5B793-EAAF-451C-A369-8606AE7D8F5A}" srcOrd="10" destOrd="0" presId="urn:microsoft.com/office/officeart/2008/layout/VerticalCurvedList"/>
    <dgm:cxn modelId="{EF0DE9D1-EE60-4AE1-A82E-74E61B5A3C11}" type="presParOf" srcId="{2CA5B793-EAAF-451C-A369-8606AE7D8F5A}" destId="{191A9BA1-197F-485D-B035-6F4D14755A49}" srcOrd="0" destOrd="0" presId="urn:microsoft.com/office/officeart/2008/layout/VerticalCurvedList"/>
    <dgm:cxn modelId="{A4928A73-6153-4736-9A47-E73EFF82FD36}" type="presParOf" srcId="{410DFDF7-6516-41E7-95A3-E1A6D566C69B}" destId="{CB0B37A7-8CAB-428C-8B23-EF73AE7C954A}" srcOrd="11" destOrd="0" presId="urn:microsoft.com/office/officeart/2008/layout/VerticalCurvedList"/>
    <dgm:cxn modelId="{EF4DE570-9B9C-4DE7-996E-7770DEAD23E6}" type="presParOf" srcId="{410DFDF7-6516-41E7-95A3-E1A6D566C69B}" destId="{0150EC7D-B197-459E-9F34-C62414558776}" srcOrd="12" destOrd="0" presId="urn:microsoft.com/office/officeart/2008/layout/VerticalCurvedList"/>
    <dgm:cxn modelId="{8EDFA348-82C7-4250-8E90-D24717B326EA}" type="presParOf" srcId="{0150EC7D-B197-459E-9F34-C62414558776}" destId="{F35267D3-148D-4B07-9AEA-46C74E04125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Ultra–thin MgO Films on Metal Photocathodes to Enhance QE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Plasma Photocathode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CERN Photocathode Activities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Chris Benjamin – Uni </a:t>
          </a:r>
          <a:r>
            <a:rPr lang="en-US" dirty="0" err="1"/>
            <a:t>Warwwick</a:t>
          </a:r>
          <a:r>
            <a:rPr lang="en-US" dirty="0"/>
            <a:t> and </a:t>
          </a:r>
          <a:r>
            <a:rPr lang="en-US" dirty="0" err="1"/>
            <a:t>ASTeC</a:t>
          </a:r>
          <a:endParaRPr lang="en-US" dirty="0"/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Carlo Benedetti - LBNL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Miguel Calderon - CERN</a:t>
          </a:r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Protective Layers on Bi–alkali Cathodes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993D1CB6-E34B-438F-886E-13CD6BB965B3}">
      <dgm:prSet phldrT="[Text]"/>
      <dgm:spPr/>
      <dgm:t>
        <a:bodyPr/>
        <a:lstStyle/>
        <a:p>
          <a:r>
            <a:rPr lang="en-US" dirty="0"/>
            <a:t>AI/ML–selection of Air–stable</a:t>
          </a:r>
        </a:p>
      </dgm:t>
    </dgm:pt>
    <dgm:pt modelId="{BB38A8B8-E75E-4B93-B1EC-4261E6D8E76D}" type="parTrans" cxnId="{BA598599-688F-4622-AA13-B0717B016726}">
      <dgm:prSet/>
      <dgm:spPr/>
      <dgm:t>
        <a:bodyPr/>
        <a:lstStyle/>
        <a:p>
          <a:endParaRPr lang="en-US"/>
        </a:p>
      </dgm:t>
    </dgm:pt>
    <dgm:pt modelId="{7288E346-A4A8-44AA-B763-7F0553C71E1D}" type="sibTrans" cxnId="{BA598599-688F-4622-AA13-B0717B016726}">
      <dgm:prSet/>
      <dgm:spPr/>
      <dgm:t>
        <a:bodyPr/>
        <a:lstStyle/>
        <a:p>
          <a:endParaRPr lang="en-US"/>
        </a:p>
      </dgm:t>
    </dgm:pt>
    <dgm:pt modelId="{85481733-A84E-4F92-8E67-BA511154796E}">
      <dgm:prSet phldrT="[Text]"/>
      <dgm:spPr/>
      <dgm:t>
        <a:bodyPr/>
        <a:lstStyle/>
        <a:p>
          <a:r>
            <a:rPr lang="en-US" dirty="0"/>
            <a:t>Nathan Moody - LANL</a:t>
          </a:r>
        </a:p>
      </dgm:t>
    </dgm:pt>
    <dgm:pt modelId="{F44956FF-448E-4B71-86CC-6C8C88A223F6}" type="parTrans" cxnId="{70081C05-3304-4659-9CF2-09BF8FAE9B58}">
      <dgm:prSet/>
      <dgm:spPr/>
      <dgm:t>
        <a:bodyPr/>
        <a:lstStyle/>
        <a:p>
          <a:endParaRPr lang="en-US"/>
        </a:p>
      </dgm:t>
    </dgm:pt>
    <dgm:pt modelId="{0C8477AB-0683-4A88-8F63-E52C4B8F2729}" type="sibTrans" cxnId="{70081C05-3304-4659-9CF2-09BF8FAE9B58}">
      <dgm:prSet/>
      <dgm:spPr/>
      <dgm:t>
        <a:bodyPr/>
        <a:lstStyle/>
        <a:p>
          <a:endParaRPr lang="en-US"/>
        </a:p>
      </dgm:t>
    </dgm:pt>
    <dgm:pt modelId="{D10F3C20-35DD-4BD1-BBA3-1BA9C6E48A62}">
      <dgm:prSet phldrT="[Text]"/>
      <dgm:spPr/>
      <dgm:t>
        <a:bodyPr/>
        <a:lstStyle/>
        <a:p>
          <a:r>
            <a:rPr lang="en-US" dirty="0"/>
            <a:t>Evan Antoniuk - LLNL</a:t>
          </a:r>
        </a:p>
      </dgm:t>
    </dgm:pt>
    <dgm:pt modelId="{D2DE316C-E1DD-4820-9DFB-9C78578E3A37}" type="parTrans" cxnId="{9AE26831-A5D4-4FF6-B5E4-C894E2C1F08D}">
      <dgm:prSet/>
      <dgm:spPr/>
      <dgm:t>
        <a:bodyPr/>
        <a:lstStyle/>
        <a:p>
          <a:endParaRPr lang="en-US"/>
        </a:p>
      </dgm:t>
    </dgm:pt>
    <dgm:pt modelId="{AD21BDF1-9C4F-4CF2-801A-15DE995BCE1F}" type="sibTrans" cxnId="{9AE26831-A5D4-4FF6-B5E4-C894E2C1F08D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5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5"/>
      <dgm:spPr/>
    </dgm:pt>
    <dgm:pt modelId="{91F49514-0ED2-47D7-8849-C12A8903CBE9}" type="pres">
      <dgm:prSet presAssocID="{2A74D4AB-4A90-4A15-A311-F780BCB3D5DC}" presName="dstNode" presStyleLbl="node1" presStyleIdx="0" presStyleCnt="5"/>
      <dgm:spPr/>
    </dgm:pt>
    <dgm:pt modelId="{92807BD0-785F-42CD-93F4-FB261C881863}" type="pres">
      <dgm:prSet presAssocID="{E0ABD77C-11F0-44F8-8E01-012FC770857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5"/>
      <dgm:spPr/>
    </dgm:pt>
    <dgm:pt modelId="{261D57CD-62D3-48A4-B68C-1148EF6D89A8}" type="pres">
      <dgm:prSet presAssocID="{F4AD42D1-A3CB-44DA-9743-E5249BB041B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29E8C-5C4D-4AD6-9D08-ACB590D0930C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5"/>
      <dgm:spPr/>
    </dgm:pt>
    <dgm:pt modelId="{584DF734-1B05-4B09-AF3C-D042DC0C39E9}" type="pres">
      <dgm:prSet presAssocID="{B358B3BE-D2DE-4096-8AE7-3171DC78527A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13114-57B0-4CD6-9D72-64A978364371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5"/>
      <dgm:spPr/>
    </dgm:pt>
    <dgm:pt modelId="{E5E301A1-281E-4751-BECB-7A1698D5F2D9}" type="pres">
      <dgm:prSet presAssocID="{2D410187-C44E-40D5-BE56-0BA2DB193C7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DFE6C-5A9D-448B-8EA3-772B32ED0F7F}" type="pres">
      <dgm:prSet presAssocID="{2D410187-C44E-40D5-BE56-0BA2DB193C7D}" presName="accent_4" presStyleCnt="0"/>
      <dgm:spPr/>
    </dgm:pt>
    <dgm:pt modelId="{FB4B0181-B5DE-421E-B782-309E31DE73F6}" type="pres">
      <dgm:prSet presAssocID="{2D410187-C44E-40D5-BE56-0BA2DB193C7D}" presName="accentRepeatNode" presStyleLbl="solidFgAcc1" presStyleIdx="3" presStyleCnt="5"/>
      <dgm:spPr/>
    </dgm:pt>
    <dgm:pt modelId="{176E0445-63F1-4D8A-BD37-A5580CE007F7}" type="pres">
      <dgm:prSet presAssocID="{993D1CB6-E34B-438F-886E-13CD6BB965B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3E982-0BA2-499A-BCAF-341A56072CD4}" type="pres">
      <dgm:prSet presAssocID="{993D1CB6-E34B-438F-886E-13CD6BB965B3}" presName="accent_5" presStyleCnt="0"/>
      <dgm:spPr/>
    </dgm:pt>
    <dgm:pt modelId="{191A9BA1-197F-485D-B035-6F4D14755A49}" type="pres">
      <dgm:prSet presAssocID="{993D1CB6-E34B-438F-886E-13CD6BB965B3}" presName="accentRepeatNode" presStyleLbl="solidFgAcc1" presStyleIdx="4" presStyleCnt="5"/>
      <dgm:spPr/>
    </dgm:pt>
  </dgm:ptLst>
  <dgm:cxnLst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BA598599-688F-4622-AA13-B0717B016726}" srcId="{2A74D4AB-4A90-4A15-A311-F780BCB3D5DC}" destId="{993D1CB6-E34B-438F-886E-13CD6BB965B3}" srcOrd="4" destOrd="0" parTransId="{BB38A8B8-E75E-4B93-B1EC-4261E6D8E76D}" sibTransId="{7288E346-A4A8-44AA-B763-7F0553C71E1D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B44471C3-8BC9-4F76-874F-2E05CB876086}" type="presOf" srcId="{D10F3C20-35DD-4BD1-BBA3-1BA9C6E48A62}" destId="{176E0445-63F1-4D8A-BD37-A5580CE007F7}" srcOrd="0" destOrd="1" presId="urn:microsoft.com/office/officeart/2008/layout/VerticalCurvedList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44AA0465-E860-4AD4-A000-2989D177D6BD}" type="presOf" srcId="{993D1CB6-E34B-438F-886E-13CD6BB965B3}" destId="{176E0445-63F1-4D8A-BD37-A5580CE007F7}" srcOrd="0" destOrd="0" presId="urn:microsoft.com/office/officeart/2008/layout/VerticalCurvedList"/>
    <dgm:cxn modelId="{01AA8781-8D4B-494B-B24B-D7889C752E43}" type="presOf" srcId="{63C28445-20EC-4BDD-A52F-2E2C19351CFF}" destId="{50CFD30E-88D9-4E9D-9170-2072A5E4DE39}" srcOrd="0" destOrd="0" presId="urn:microsoft.com/office/officeart/2008/layout/VerticalCurvedList"/>
    <dgm:cxn modelId="{668B64DA-36F0-437B-B1BE-6FF7D0187EA5}" type="presOf" srcId="{ED06772F-18E3-4B58-85F9-01A1CACB6513}" destId="{261D57CD-62D3-48A4-B68C-1148EF6D89A8}" srcOrd="0" destOrd="1" presId="urn:microsoft.com/office/officeart/2008/layout/VerticalCurvedList"/>
    <dgm:cxn modelId="{A62E02AF-0620-4C9F-9EDB-041482073C50}" type="presOf" srcId="{299BD12A-6B5B-4218-A1C5-259A7911399A}" destId="{92807BD0-785F-42CD-93F4-FB261C881863}" srcOrd="0" destOrd="1" presId="urn:microsoft.com/office/officeart/2008/layout/VerticalCurvedList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9CD7DF23-F2CA-431D-8387-11ADDD88FEC3}" type="presOf" srcId="{B358B3BE-D2DE-4096-8AE7-3171DC78527A}" destId="{584DF734-1B05-4B09-AF3C-D042DC0C39E9}" srcOrd="0" destOrd="0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04717505-A3E3-4971-9D0D-CA3777F5B1B6}" type="presOf" srcId="{85481733-A84E-4F92-8E67-BA511154796E}" destId="{E5E301A1-281E-4751-BECB-7A1698D5F2D9}" srcOrd="0" destOrd="1" presId="urn:microsoft.com/office/officeart/2008/layout/VerticalCurvedList"/>
    <dgm:cxn modelId="{B99688E1-660B-4B66-A97A-D1649E823C33}" type="presOf" srcId="{A91F6C45-E56A-4DB2-A9C9-1E617A63D888}" destId="{584DF734-1B05-4B09-AF3C-D042DC0C39E9}" srcOrd="0" destOrd="1" presId="urn:microsoft.com/office/officeart/2008/layout/VerticalCurvedList"/>
    <dgm:cxn modelId="{EDEDFFBF-9C1B-4473-999B-03B2AE4F7CB9}" type="presOf" srcId="{F4AD42D1-A3CB-44DA-9743-E5249BB041B2}" destId="{261D57CD-62D3-48A4-B68C-1148EF6D89A8}" srcOrd="0" destOrd="0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9AE26831-A5D4-4FF6-B5E4-C894E2C1F08D}" srcId="{993D1CB6-E34B-438F-886E-13CD6BB965B3}" destId="{D10F3C20-35DD-4BD1-BBA3-1BA9C6E48A62}" srcOrd="0" destOrd="0" parTransId="{D2DE316C-E1DD-4820-9DFB-9C78578E3A37}" sibTransId="{AD21BDF1-9C4F-4CF2-801A-15DE995BCE1F}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70081C05-3304-4659-9CF2-09BF8FAE9B58}" srcId="{2D410187-C44E-40D5-BE56-0BA2DB193C7D}" destId="{85481733-A84E-4F92-8E67-BA511154796E}" srcOrd="0" destOrd="0" parTransId="{F44956FF-448E-4B71-86CC-6C8C88A223F6}" sibTransId="{0C8477AB-0683-4A88-8F63-E52C4B8F2729}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F2A4ECEF-4469-4B26-BACA-011599B676F1}" type="presOf" srcId="{2D410187-C44E-40D5-BE56-0BA2DB193C7D}" destId="{E5E301A1-281E-4751-BECB-7A1698D5F2D9}" srcOrd="0" destOrd="0" presId="urn:microsoft.com/office/officeart/2008/layout/VerticalCurvedList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429C144F-FA9C-4125-819E-62CF8D05C9DA}" type="presParOf" srcId="{410DFDF7-6516-41E7-95A3-E1A6D566C69B}" destId="{261D57CD-62D3-48A4-B68C-1148EF6D89A8}" srcOrd="3" destOrd="0" presId="urn:microsoft.com/office/officeart/2008/layout/VerticalCurvedList"/>
    <dgm:cxn modelId="{0CFC6CE4-4C08-4F0D-87AD-F76A84F2A110}" type="presParOf" srcId="{410DFDF7-6516-41E7-95A3-E1A6D566C69B}" destId="{E0029E8C-5C4D-4AD6-9D08-ACB590D0930C}" srcOrd="4" destOrd="0" presId="urn:microsoft.com/office/officeart/2008/layout/VerticalCurvedList"/>
    <dgm:cxn modelId="{2FC8C3C7-F7F2-439A-B38A-112422ED1A10}" type="presParOf" srcId="{E0029E8C-5C4D-4AD6-9D08-ACB590D0930C}" destId="{C47DF2AA-E94F-4899-A399-C15734C81590}" srcOrd="0" destOrd="0" presId="urn:microsoft.com/office/officeart/2008/layout/VerticalCurvedList"/>
    <dgm:cxn modelId="{3A64B5CD-2FC4-499F-8CCD-2712BB60C8E4}" type="presParOf" srcId="{410DFDF7-6516-41E7-95A3-E1A6D566C69B}" destId="{584DF734-1B05-4B09-AF3C-D042DC0C39E9}" srcOrd="5" destOrd="0" presId="urn:microsoft.com/office/officeart/2008/layout/VerticalCurvedList"/>
    <dgm:cxn modelId="{6B06F893-7297-4170-8A4A-6FC613062EAB}" type="presParOf" srcId="{410DFDF7-6516-41E7-95A3-E1A6D566C69B}" destId="{F9113114-57B0-4CD6-9D72-64A978364371}" srcOrd="6" destOrd="0" presId="urn:microsoft.com/office/officeart/2008/layout/VerticalCurvedList"/>
    <dgm:cxn modelId="{4C2D098A-0794-4C5B-B4C2-C01879E7F4DE}" type="presParOf" srcId="{F9113114-57B0-4CD6-9D72-64A978364371}" destId="{18C67367-827F-4ACA-998A-E2BEE70E4789}" srcOrd="0" destOrd="0" presId="urn:microsoft.com/office/officeart/2008/layout/VerticalCurvedList"/>
    <dgm:cxn modelId="{2000E753-39F9-4EEF-9CBA-AD0C8A839FE9}" type="presParOf" srcId="{410DFDF7-6516-41E7-95A3-E1A6D566C69B}" destId="{E5E301A1-281E-4751-BECB-7A1698D5F2D9}" srcOrd="7" destOrd="0" presId="urn:microsoft.com/office/officeart/2008/layout/VerticalCurvedList"/>
    <dgm:cxn modelId="{2B0B3FA8-10BB-4B0D-BA5D-277DCB98B3DC}" type="presParOf" srcId="{410DFDF7-6516-41E7-95A3-E1A6D566C69B}" destId="{0AFDFE6C-5A9D-448B-8EA3-772B32ED0F7F}" srcOrd="8" destOrd="0" presId="urn:microsoft.com/office/officeart/2008/layout/VerticalCurvedList"/>
    <dgm:cxn modelId="{845468E3-E44F-45AB-AA4F-F23D6288F58D}" type="presParOf" srcId="{0AFDFE6C-5A9D-448B-8EA3-772B32ED0F7F}" destId="{FB4B0181-B5DE-421E-B782-309E31DE73F6}" srcOrd="0" destOrd="0" presId="urn:microsoft.com/office/officeart/2008/layout/VerticalCurvedList"/>
    <dgm:cxn modelId="{760DCABC-974F-40D8-A41B-5FE0A60B75E6}" type="presParOf" srcId="{410DFDF7-6516-41E7-95A3-E1A6D566C69B}" destId="{176E0445-63F1-4D8A-BD37-A5580CE007F7}" srcOrd="9" destOrd="0" presId="urn:microsoft.com/office/officeart/2008/layout/VerticalCurvedList"/>
    <dgm:cxn modelId="{96961EDD-6AF1-4686-927C-C7DD924D195B}" type="presParOf" srcId="{410DFDF7-6516-41E7-95A3-E1A6D566C69B}" destId="{CBA3E982-0BA2-499A-BCAF-341A56072CD4}" srcOrd="10" destOrd="0" presId="urn:microsoft.com/office/officeart/2008/layout/VerticalCurvedList"/>
    <dgm:cxn modelId="{63914AA2-17B1-456B-81BC-41CEDE23AB40}" type="presParOf" srcId="{CBA3E982-0BA2-499A-BCAF-341A56072CD4}" destId="{191A9BA1-197F-485D-B035-6F4D14755A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Studies on the Evolution of MTE for Photocathodes Subjected to Controlled Degradation by Gas Exposure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Copper Photocathodes for CLARA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Copper photocathode experience at FERMI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Liam </a:t>
          </a:r>
          <a:r>
            <a:rPr lang="en-US" dirty="0" err="1"/>
            <a:t>Soomary</a:t>
          </a:r>
          <a:r>
            <a:rPr lang="en-US" dirty="0"/>
            <a:t> – Liverpool Uni and The Cockcroft Institute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Tim Noakes – UKRI STFC </a:t>
          </a:r>
          <a:r>
            <a:rPr lang="en-US" dirty="0" err="1"/>
            <a:t>Daresbuty</a:t>
          </a:r>
          <a:endParaRPr lang="en-US" dirty="0"/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Mauro </a:t>
          </a:r>
          <a:r>
            <a:rPr lang="en-US" dirty="0" err="1"/>
            <a:t>Trovò</a:t>
          </a:r>
          <a:r>
            <a:rPr lang="en-US" dirty="0"/>
            <a:t> - ELETTRA</a:t>
          </a:r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Technology Aspects in Preparation at NCBJ of Nb–Pb Superconducting Photocathodes for XFEL–Type RF Electron Guns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D0F090DD-43AD-4F75-A65A-0109952FF3BD}">
      <dgm:prSet phldrT="[Text]"/>
      <dgm:spPr/>
      <dgm:t>
        <a:bodyPr/>
        <a:lstStyle/>
        <a:p>
          <a:r>
            <a:rPr lang="en-US" dirty="0"/>
            <a:t>Jerzy Lorkiewicz – Nuclear Center for Nuclear Research</a:t>
          </a:r>
        </a:p>
      </dgm:t>
    </dgm:pt>
    <dgm:pt modelId="{9ADAE1CE-26C5-4BEE-856D-CF55D6341F78}" type="parTrans" cxnId="{031DC62A-7CA5-4E31-BF5F-9A3B4C51836B}">
      <dgm:prSet/>
      <dgm:spPr/>
      <dgm:t>
        <a:bodyPr/>
        <a:lstStyle/>
        <a:p>
          <a:endParaRPr lang="en-US"/>
        </a:p>
      </dgm:t>
    </dgm:pt>
    <dgm:pt modelId="{8047A023-0501-4B69-AC0B-35BDEC0E6794}" type="sibTrans" cxnId="{031DC62A-7CA5-4E31-BF5F-9A3B4C51836B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4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4"/>
      <dgm:spPr/>
    </dgm:pt>
    <dgm:pt modelId="{91F49514-0ED2-47D7-8849-C12A8903CBE9}" type="pres">
      <dgm:prSet presAssocID="{2A74D4AB-4A90-4A15-A311-F780BCB3D5DC}" presName="dstNode" presStyleLbl="node1" presStyleIdx="0" presStyleCnt="4"/>
      <dgm:spPr/>
    </dgm:pt>
    <dgm:pt modelId="{92807BD0-785F-42CD-93F4-FB261C881863}" type="pres">
      <dgm:prSet presAssocID="{E0ABD77C-11F0-44F8-8E01-012FC770857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4"/>
      <dgm:spPr/>
    </dgm:pt>
    <dgm:pt modelId="{89FDFE27-EF18-445D-A486-2B75EE05B200}" type="pres">
      <dgm:prSet presAssocID="{F4AD42D1-A3CB-44DA-9743-E5249BB041B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92428-301C-44EC-A4D4-012374C3E0A2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4"/>
      <dgm:spPr/>
    </dgm:pt>
    <dgm:pt modelId="{6AC296C7-4CE7-4826-B7B1-50EDF032A2D1}" type="pres">
      <dgm:prSet presAssocID="{B358B3BE-D2DE-4096-8AE7-3171DC78527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FD5D7-B30C-47FA-ACFE-8872E72AAF61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4"/>
      <dgm:spPr/>
    </dgm:pt>
    <dgm:pt modelId="{54976E1F-FD62-400B-9E4D-C481E9A51E0E}" type="pres">
      <dgm:prSet presAssocID="{2D410187-C44E-40D5-BE56-0BA2DB193C7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4958A-4F0B-4AB1-9BE0-D3D8BA2A15C4}" type="pres">
      <dgm:prSet presAssocID="{2D410187-C44E-40D5-BE56-0BA2DB193C7D}" presName="accent_4" presStyleCnt="0"/>
      <dgm:spPr/>
    </dgm:pt>
    <dgm:pt modelId="{FB4B0181-B5DE-421E-B782-309E31DE73F6}" type="pres">
      <dgm:prSet presAssocID="{2D410187-C44E-40D5-BE56-0BA2DB193C7D}" presName="accentRepeatNode" presStyleLbl="solidFgAcc1" presStyleIdx="3" presStyleCnt="4"/>
      <dgm:spPr/>
    </dgm:pt>
  </dgm:ptLst>
  <dgm:cxnLst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AA9D71EB-EC85-4B09-A4BE-DC528748F18E}" type="presOf" srcId="{F4AD42D1-A3CB-44DA-9743-E5249BB041B2}" destId="{89FDFE27-EF18-445D-A486-2B75EE05B200}" srcOrd="0" destOrd="0" presId="urn:microsoft.com/office/officeart/2008/layout/VerticalCurvedList"/>
    <dgm:cxn modelId="{C95B5E97-A92E-41C9-98AF-3D4CA02D4682}" type="presOf" srcId="{B358B3BE-D2DE-4096-8AE7-3171DC78527A}" destId="{6AC296C7-4CE7-4826-B7B1-50EDF032A2D1}" srcOrd="0" destOrd="0" presId="urn:microsoft.com/office/officeart/2008/layout/VerticalCurvedList"/>
    <dgm:cxn modelId="{12CDBE64-1909-4B58-923A-AB9BBE39A2E6}" type="presOf" srcId="{299BD12A-6B5B-4218-A1C5-259A7911399A}" destId="{92807BD0-785F-42CD-93F4-FB261C881863}" srcOrd="0" destOrd="1" presId="urn:microsoft.com/office/officeart/2008/layout/VerticalCurvedList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25CBCFFD-22C3-45A7-9CF9-B386AFBED024}" type="presOf" srcId="{D0F090DD-43AD-4F75-A65A-0109952FF3BD}" destId="{54976E1F-FD62-400B-9E4D-C481E9A51E0E}" srcOrd="0" destOrd="1" presId="urn:microsoft.com/office/officeart/2008/layout/VerticalCurvedList"/>
    <dgm:cxn modelId="{4F1E2682-B826-4427-A5F3-51A3B79F8C1E}" type="presOf" srcId="{2D410187-C44E-40D5-BE56-0BA2DB193C7D}" destId="{54976E1F-FD62-400B-9E4D-C481E9A51E0E}" srcOrd="0" destOrd="0" presId="urn:microsoft.com/office/officeart/2008/layout/VerticalCurvedList"/>
    <dgm:cxn modelId="{B7F67C0E-5661-4D02-A378-AB39146331C3}" type="presOf" srcId="{ED06772F-18E3-4B58-85F9-01A1CACB6513}" destId="{89FDFE27-EF18-445D-A486-2B75EE05B200}" srcOrd="0" destOrd="1" presId="urn:microsoft.com/office/officeart/2008/layout/VerticalCurvedList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F9BD1F4A-D64F-4931-988C-797A0C487C84}" type="presOf" srcId="{A91F6C45-E56A-4DB2-A9C9-1E617A63D888}" destId="{6AC296C7-4CE7-4826-B7B1-50EDF032A2D1}" srcOrd="0" destOrd="1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82C4B22B-1D68-4E2B-9291-4A8683A6AB7D}" type="presOf" srcId="{63C28445-20EC-4BDD-A52F-2E2C19351CFF}" destId="{50CFD30E-88D9-4E9D-9170-2072A5E4DE39}" srcOrd="0" destOrd="0" presId="urn:microsoft.com/office/officeart/2008/layout/VerticalCurvedList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031DC62A-7CA5-4E31-BF5F-9A3B4C51836B}" srcId="{2D410187-C44E-40D5-BE56-0BA2DB193C7D}" destId="{D0F090DD-43AD-4F75-A65A-0109952FF3BD}" srcOrd="0" destOrd="0" parTransId="{9ADAE1CE-26C5-4BEE-856D-CF55D6341F78}" sibTransId="{8047A023-0501-4B69-AC0B-35BDEC0E6794}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7ED9B5F6-0130-4969-AC6C-0D982F73855A}" type="presParOf" srcId="{410DFDF7-6516-41E7-95A3-E1A6D566C69B}" destId="{89FDFE27-EF18-445D-A486-2B75EE05B200}" srcOrd="3" destOrd="0" presId="urn:microsoft.com/office/officeart/2008/layout/VerticalCurvedList"/>
    <dgm:cxn modelId="{0F1E7247-5C77-4A76-8689-8B9DD9248E23}" type="presParOf" srcId="{410DFDF7-6516-41E7-95A3-E1A6D566C69B}" destId="{7E292428-301C-44EC-A4D4-012374C3E0A2}" srcOrd="4" destOrd="0" presId="urn:microsoft.com/office/officeart/2008/layout/VerticalCurvedList"/>
    <dgm:cxn modelId="{911959CB-C726-4C0D-8BB4-89321023D7B8}" type="presParOf" srcId="{7E292428-301C-44EC-A4D4-012374C3E0A2}" destId="{C47DF2AA-E94F-4899-A399-C15734C81590}" srcOrd="0" destOrd="0" presId="urn:microsoft.com/office/officeart/2008/layout/VerticalCurvedList"/>
    <dgm:cxn modelId="{D75D1321-1346-4BB8-8A44-0CD061CA2865}" type="presParOf" srcId="{410DFDF7-6516-41E7-95A3-E1A6D566C69B}" destId="{6AC296C7-4CE7-4826-B7B1-50EDF032A2D1}" srcOrd="5" destOrd="0" presId="urn:microsoft.com/office/officeart/2008/layout/VerticalCurvedList"/>
    <dgm:cxn modelId="{78F629AA-FF63-47F4-8F04-3F620C751286}" type="presParOf" srcId="{410DFDF7-6516-41E7-95A3-E1A6D566C69B}" destId="{B0CFD5D7-B30C-47FA-ACFE-8872E72AAF61}" srcOrd="6" destOrd="0" presId="urn:microsoft.com/office/officeart/2008/layout/VerticalCurvedList"/>
    <dgm:cxn modelId="{275EAD53-DDD6-41DF-BF7A-25F7921030DE}" type="presParOf" srcId="{B0CFD5D7-B30C-47FA-ACFE-8872E72AAF61}" destId="{18C67367-827F-4ACA-998A-E2BEE70E4789}" srcOrd="0" destOrd="0" presId="urn:microsoft.com/office/officeart/2008/layout/VerticalCurvedList"/>
    <dgm:cxn modelId="{479C6416-9876-4941-879B-6A62CF3F18A9}" type="presParOf" srcId="{410DFDF7-6516-41E7-95A3-E1A6D566C69B}" destId="{54976E1F-FD62-400B-9E4D-C481E9A51E0E}" srcOrd="7" destOrd="0" presId="urn:microsoft.com/office/officeart/2008/layout/VerticalCurvedList"/>
    <dgm:cxn modelId="{BFCE2815-618D-4860-8EA2-590FC45C6C48}" type="presParOf" srcId="{410DFDF7-6516-41E7-95A3-E1A6D566C69B}" destId="{1B34958A-4F0B-4AB1-9BE0-D3D8BA2A15C4}" srcOrd="8" destOrd="0" presId="urn:microsoft.com/office/officeart/2008/layout/VerticalCurvedList"/>
    <dgm:cxn modelId="{D6AF238B-F778-4C46-B086-3ED8CE63F6C1}" type="presParOf" srcId="{1B34958A-4F0B-4AB1-9BE0-D3D8BA2A15C4}" destId="{FB4B0181-B5DE-421E-B782-309E31DE73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Multi–alkali Antimonide Photocathodes for Highly Brilliant Electron Beams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 err="1"/>
            <a:t>Characterisation</a:t>
          </a:r>
          <a:r>
            <a:rPr lang="en-US" dirty="0"/>
            <a:t> at Daresbury Laboratory of </a:t>
          </a:r>
          <a:r>
            <a:rPr lang="en-US" dirty="0" err="1"/>
            <a:t>CsTe</a:t>
          </a:r>
          <a:r>
            <a:rPr lang="en-US" dirty="0"/>
            <a:t> Photocathodes Grown at CERN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Cs</a:t>
          </a:r>
          <a:r>
            <a:rPr lang="en-US" baseline="-25000" dirty="0"/>
            <a:t>2</a:t>
          </a:r>
          <a:r>
            <a:rPr lang="en-US" dirty="0"/>
            <a:t>Te\</a:t>
          </a:r>
          <a:r>
            <a:rPr lang="en-US" dirty="0" err="1"/>
            <a:t>KCsSb</a:t>
          </a:r>
          <a:r>
            <a:rPr lang="en-US" dirty="0"/>
            <a:t> in Gun Operation at PITZ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Chen Wang - HZB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Lee Jones – STFC Daresbury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Sandeep Mohanty - DESY</a:t>
          </a:r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Operation of Cs</a:t>
          </a:r>
          <a:r>
            <a:rPr lang="en-US" baseline="-25000" dirty="0"/>
            <a:t>2</a:t>
          </a:r>
          <a:r>
            <a:rPr lang="en-US" dirty="0"/>
            <a:t>Te in SRF gun for THz User Shifts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D0F090DD-43AD-4F75-A65A-0109952FF3BD}">
      <dgm:prSet phldrT="[Text]"/>
      <dgm:spPr/>
      <dgm:t>
        <a:bodyPr/>
        <a:lstStyle/>
        <a:p>
          <a:r>
            <a:rPr lang="en-US" dirty="0"/>
            <a:t>Rong Xiang - HZDR</a:t>
          </a:r>
        </a:p>
      </dgm:t>
    </dgm:pt>
    <dgm:pt modelId="{9ADAE1CE-26C5-4BEE-856D-CF55D6341F78}" type="parTrans" cxnId="{031DC62A-7CA5-4E31-BF5F-9A3B4C51836B}">
      <dgm:prSet/>
      <dgm:spPr/>
      <dgm:t>
        <a:bodyPr/>
        <a:lstStyle/>
        <a:p>
          <a:endParaRPr lang="en-US"/>
        </a:p>
      </dgm:t>
    </dgm:pt>
    <dgm:pt modelId="{8047A023-0501-4B69-AC0B-35BDEC0E6794}" type="sibTrans" cxnId="{031DC62A-7CA5-4E31-BF5F-9A3B4C51836B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4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4"/>
      <dgm:spPr/>
    </dgm:pt>
    <dgm:pt modelId="{91F49514-0ED2-47D7-8849-C12A8903CBE9}" type="pres">
      <dgm:prSet presAssocID="{2A74D4AB-4A90-4A15-A311-F780BCB3D5DC}" presName="dstNode" presStyleLbl="node1" presStyleIdx="0" presStyleCnt="4"/>
      <dgm:spPr/>
    </dgm:pt>
    <dgm:pt modelId="{92807BD0-785F-42CD-93F4-FB261C881863}" type="pres">
      <dgm:prSet presAssocID="{E0ABD77C-11F0-44F8-8E01-012FC770857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4"/>
      <dgm:spPr/>
    </dgm:pt>
    <dgm:pt modelId="{95EAA776-3FBB-4F86-A38B-68BE5B5EFF20}" type="pres">
      <dgm:prSet presAssocID="{F4AD42D1-A3CB-44DA-9743-E5249BB041B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C3EB1-2BD4-4BA0-B37F-29F8C38E926E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4"/>
      <dgm:spPr/>
    </dgm:pt>
    <dgm:pt modelId="{9B852038-F8C4-4D68-BFB2-302E1156B65D}" type="pres">
      <dgm:prSet presAssocID="{B358B3BE-D2DE-4096-8AE7-3171DC78527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63AFB-F220-4816-84CE-D9A03A50BD7F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4"/>
      <dgm:spPr/>
    </dgm:pt>
    <dgm:pt modelId="{47356C68-3CC8-433D-A265-145D114C056F}" type="pres">
      <dgm:prSet presAssocID="{2D410187-C44E-40D5-BE56-0BA2DB193C7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B903B-6E42-40D0-9810-16D384047F70}" type="pres">
      <dgm:prSet presAssocID="{2D410187-C44E-40D5-BE56-0BA2DB193C7D}" presName="accent_4" presStyleCnt="0"/>
      <dgm:spPr/>
    </dgm:pt>
    <dgm:pt modelId="{FB4B0181-B5DE-421E-B782-309E31DE73F6}" type="pres">
      <dgm:prSet presAssocID="{2D410187-C44E-40D5-BE56-0BA2DB193C7D}" presName="accentRepeatNode" presStyleLbl="solidFgAcc1" presStyleIdx="3" presStyleCnt="4"/>
      <dgm:spPr/>
    </dgm:pt>
  </dgm:ptLst>
  <dgm:cxnLst>
    <dgm:cxn modelId="{8367AB20-DDBF-4EF4-9B35-735D20EE0EA2}" type="presOf" srcId="{63C28445-20EC-4BDD-A52F-2E2C19351CFF}" destId="{50CFD30E-88D9-4E9D-9170-2072A5E4DE39}" srcOrd="0" destOrd="0" presId="urn:microsoft.com/office/officeart/2008/layout/VerticalCurvedList"/>
    <dgm:cxn modelId="{766095D5-3595-4536-97D6-FA420DEBEC10}" type="presOf" srcId="{F4AD42D1-A3CB-44DA-9743-E5249BB041B2}" destId="{95EAA776-3FBB-4F86-A38B-68BE5B5EFF20}" srcOrd="0" destOrd="0" presId="urn:microsoft.com/office/officeart/2008/layout/VerticalCurvedList"/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FB213891-4EA9-4D45-B160-D6C0FA1B4E5C}" type="presOf" srcId="{ED06772F-18E3-4B58-85F9-01A1CACB6513}" destId="{95EAA776-3FBB-4F86-A38B-68BE5B5EFF20}" srcOrd="0" destOrd="1" presId="urn:microsoft.com/office/officeart/2008/layout/VerticalCurvedList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6A0AF0E3-EA4D-4474-8AA1-F2E3F00E6F2B}" type="presOf" srcId="{2D410187-C44E-40D5-BE56-0BA2DB193C7D}" destId="{47356C68-3CC8-433D-A265-145D114C056F}" srcOrd="0" destOrd="0" presId="urn:microsoft.com/office/officeart/2008/layout/VerticalCurvedList"/>
    <dgm:cxn modelId="{00C22D91-7530-42BA-BD8C-B50033D4160A}" type="presOf" srcId="{299BD12A-6B5B-4218-A1C5-259A7911399A}" destId="{92807BD0-785F-42CD-93F4-FB261C881863}" srcOrd="0" destOrd="1" presId="urn:microsoft.com/office/officeart/2008/layout/VerticalCurvedList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077B0066-F476-437A-98E0-8DBF027CC307}" type="presOf" srcId="{A91F6C45-E56A-4DB2-A9C9-1E617A63D888}" destId="{9B852038-F8C4-4D68-BFB2-302E1156B65D}" srcOrd="0" destOrd="1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241B2CA6-7EB2-484A-B172-D32252BF186F}" type="presOf" srcId="{B358B3BE-D2DE-4096-8AE7-3171DC78527A}" destId="{9B852038-F8C4-4D68-BFB2-302E1156B65D}" srcOrd="0" destOrd="0" presId="urn:microsoft.com/office/officeart/2008/layout/VerticalCurvedList"/>
    <dgm:cxn modelId="{9ED74159-4DEF-4C5F-8D65-9DBB780ACAAD}" type="presOf" srcId="{D0F090DD-43AD-4F75-A65A-0109952FF3BD}" destId="{47356C68-3CC8-433D-A265-145D114C056F}" srcOrd="0" destOrd="1" presId="urn:microsoft.com/office/officeart/2008/layout/VerticalCurvedList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031DC62A-7CA5-4E31-BF5F-9A3B4C51836B}" srcId="{2D410187-C44E-40D5-BE56-0BA2DB193C7D}" destId="{D0F090DD-43AD-4F75-A65A-0109952FF3BD}" srcOrd="0" destOrd="0" parTransId="{9ADAE1CE-26C5-4BEE-856D-CF55D6341F78}" sibTransId="{8047A023-0501-4B69-AC0B-35BDEC0E6794}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ACD028C9-1D76-4E3C-AF1E-F54D92ACCB11}" type="presParOf" srcId="{410DFDF7-6516-41E7-95A3-E1A6D566C69B}" destId="{95EAA776-3FBB-4F86-A38B-68BE5B5EFF20}" srcOrd="3" destOrd="0" presId="urn:microsoft.com/office/officeart/2008/layout/VerticalCurvedList"/>
    <dgm:cxn modelId="{374E0929-B5C9-47F8-915C-D19B98159CB8}" type="presParOf" srcId="{410DFDF7-6516-41E7-95A3-E1A6D566C69B}" destId="{92AC3EB1-2BD4-4BA0-B37F-29F8C38E926E}" srcOrd="4" destOrd="0" presId="urn:microsoft.com/office/officeart/2008/layout/VerticalCurvedList"/>
    <dgm:cxn modelId="{6954724E-4031-4BC6-8246-36673959E964}" type="presParOf" srcId="{92AC3EB1-2BD4-4BA0-B37F-29F8C38E926E}" destId="{C47DF2AA-E94F-4899-A399-C15734C81590}" srcOrd="0" destOrd="0" presId="urn:microsoft.com/office/officeart/2008/layout/VerticalCurvedList"/>
    <dgm:cxn modelId="{16A2034C-7BE8-4620-8651-B2B16B2DB1A3}" type="presParOf" srcId="{410DFDF7-6516-41E7-95A3-E1A6D566C69B}" destId="{9B852038-F8C4-4D68-BFB2-302E1156B65D}" srcOrd="5" destOrd="0" presId="urn:microsoft.com/office/officeart/2008/layout/VerticalCurvedList"/>
    <dgm:cxn modelId="{7E72D5A2-053E-4BB4-835F-3E2B1C813A46}" type="presParOf" srcId="{410DFDF7-6516-41E7-95A3-E1A6D566C69B}" destId="{98B63AFB-F220-4816-84CE-D9A03A50BD7F}" srcOrd="6" destOrd="0" presId="urn:microsoft.com/office/officeart/2008/layout/VerticalCurvedList"/>
    <dgm:cxn modelId="{3F54B03D-CC63-48F3-A387-84AEA0CFFB5C}" type="presParOf" srcId="{98B63AFB-F220-4816-84CE-D9A03A50BD7F}" destId="{18C67367-827F-4ACA-998A-E2BEE70E4789}" srcOrd="0" destOrd="0" presId="urn:microsoft.com/office/officeart/2008/layout/VerticalCurvedList"/>
    <dgm:cxn modelId="{67269B34-24A7-4755-88DF-2C8F4F89940E}" type="presParOf" srcId="{410DFDF7-6516-41E7-95A3-E1A6D566C69B}" destId="{47356C68-3CC8-433D-A265-145D114C056F}" srcOrd="7" destOrd="0" presId="urn:microsoft.com/office/officeart/2008/layout/VerticalCurvedList"/>
    <dgm:cxn modelId="{4EE73035-651E-484C-8DCD-6A01D6595703}" type="presParOf" srcId="{410DFDF7-6516-41E7-95A3-E1A6D566C69B}" destId="{F97B903B-6E42-40D0-9810-16D384047F70}" srcOrd="8" destOrd="0" presId="urn:microsoft.com/office/officeart/2008/layout/VerticalCurvedList"/>
    <dgm:cxn modelId="{AE5E63A9-2A31-43A2-8283-94B390AED959}" type="presParOf" srcId="{F97B903B-6E42-40D0-9810-16D384047F70}" destId="{FB4B0181-B5DE-421E-B782-309E31DE73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Monte Carlo Transverse Emittance and Quantum Efficiency Study on Cs</a:t>
          </a:r>
          <a:r>
            <a:rPr lang="en-US" baseline="-25000" dirty="0"/>
            <a:t>2</a:t>
          </a:r>
          <a:r>
            <a:rPr lang="en-US" dirty="0"/>
            <a:t>Te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Monte Carlo Simulations of Electron Photoemission from Plasmon–enhanced </a:t>
          </a:r>
          <a:r>
            <a:rPr lang="en-US" dirty="0" err="1"/>
            <a:t>Bialkali</a:t>
          </a:r>
          <a:r>
            <a:rPr lang="en-US" dirty="0"/>
            <a:t> Photocathode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Exploring Cesium—Tellurium Phase Space via High–throughput Calculations beyond Semi–local Density–functional Theory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/>
            <a:t>Gowri Adhikari - DESY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 err="1"/>
            <a:t>Zenggong</a:t>
          </a:r>
          <a:r>
            <a:rPr lang="en-US" dirty="0"/>
            <a:t> Jiang - SARI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Holger Dietrich </a:t>
          </a:r>
          <a:r>
            <a:rPr lang="en-US" dirty="0" err="1"/>
            <a:t>Sassnick</a:t>
          </a:r>
          <a:r>
            <a:rPr lang="en-US" dirty="0"/>
            <a:t> - </a:t>
          </a:r>
          <a:r>
            <a:rPr lang="en-US" dirty="0" err="1"/>
            <a:t>UniOldenbug</a:t>
          </a:r>
          <a:endParaRPr lang="en-US" dirty="0"/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Ultrafast Sub–threshold One-photon Photoemission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D0F090DD-43AD-4F75-A65A-0109952FF3BD}">
      <dgm:prSet phldrT="[Text]"/>
      <dgm:spPr/>
      <dgm:t>
        <a:bodyPr/>
        <a:lstStyle/>
        <a:p>
          <a:r>
            <a:rPr lang="en-US" dirty="0"/>
            <a:t>Andrea Schroeder – University of Illinois at Chicago</a:t>
          </a:r>
        </a:p>
      </dgm:t>
    </dgm:pt>
    <dgm:pt modelId="{9ADAE1CE-26C5-4BEE-856D-CF55D6341F78}" type="parTrans" cxnId="{031DC62A-7CA5-4E31-BF5F-9A3B4C51836B}">
      <dgm:prSet/>
      <dgm:spPr/>
      <dgm:t>
        <a:bodyPr/>
        <a:lstStyle/>
        <a:p>
          <a:endParaRPr lang="en-US"/>
        </a:p>
      </dgm:t>
    </dgm:pt>
    <dgm:pt modelId="{8047A023-0501-4B69-AC0B-35BDEC0E6794}" type="sibTrans" cxnId="{031DC62A-7CA5-4E31-BF5F-9A3B4C51836B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4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4"/>
      <dgm:spPr/>
    </dgm:pt>
    <dgm:pt modelId="{91F49514-0ED2-47D7-8849-C12A8903CBE9}" type="pres">
      <dgm:prSet presAssocID="{2A74D4AB-4A90-4A15-A311-F780BCB3D5DC}" presName="dstNode" presStyleLbl="node1" presStyleIdx="0" presStyleCnt="4"/>
      <dgm:spPr/>
    </dgm:pt>
    <dgm:pt modelId="{92807BD0-785F-42CD-93F4-FB261C881863}" type="pres">
      <dgm:prSet presAssocID="{E0ABD77C-11F0-44F8-8E01-012FC770857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4"/>
      <dgm:spPr/>
    </dgm:pt>
    <dgm:pt modelId="{6A93E0DE-FD00-4D6A-89BA-B225578597C7}" type="pres">
      <dgm:prSet presAssocID="{F4AD42D1-A3CB-44DA-9743-E5249BB041B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A0B43-07A3-4389-A7A5-BD22EB36F2A9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4"/>
      <dgm:spPr/>
    </dgm:pt>
    <dgm:pt modelId="{521173F0-E38B-4432-A468-261EAB47A3A1}" type="pres">
      <dgm:prSet presAssocID="{B358B3BE-D2DE-4096-8AE7-3171DC78527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5F8A1-2FC8-45A8-BEC8-F6D138FA6B1C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4"/>
      <dgm:spPr/>
    </dgm:pt>
    <dgm:pt modelId="{C1A9499F-FDE1-49EA-95F9-FA8A0A51A6DD}" type="pres">
      <dgm:prSet presAssocID="{2D410187-C44E-40D5-BE56-0BA2DB193C7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473D2-6BDB-4524-9780-9E00861931C5}" type="pres">
      <dgm:prSet presAssocID="{2D410187-C44E-40D5-BE56-0BA2DB193C7D}" presName="accent_4" presStyleCnt="0"/>
      <dgm:spPr/>
    </dgm:pt>
    <dgm:pt modelId="{47B1DCFD-A2A2-4C4B-A1C2-393C55057123}" type="pres">
      <dgm:prSet presAssocID="{2D410187-C44E-40D5-BE56-0BA2DB193C7D}" presName="accentRepeatNode" presStyleLbl="solidFgAcc1" presStyleIdx="3" presStyleCnt="4"/>
      <dgm:spPr/>
    </dgm:pt>
  </dgm:ptLst>
  <dgm:cxnLst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9388B5E9-6F9F-41A8-A339-39C9BE2882CE}" type="presOf" srcId="{63C28445-20EC-4BDD-A52F-2E2C19351CFF}" destId="{50CFD30E-88D9-4E9D-9170-2072A5E4DE39}" srcOrd="0" destOrd="0" presId="urn:microsoft.com/office/officeart/2008/layout/VerticalCurvedList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F96ACBE5-3858-408D-85E7-01F6923D4EA1}" type="presOf" srcId="{F4AD42D1-A3CB-44DA-9743-E5249BB041B2}" destId="{6A93E0DE-FD00-4D6A-89BA-B225578597C7}" srcOrd="0" destOrd="0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DCCBCE58-869B-4229-8A70-86EC8D16D2B1}" type="presOf" srcId="{B358B3BE-D2DE-4096-8AE7-3171DC78527A}" destId="{521173F0-E38B-4432-A468-261EAB47A3A1}" srcOrd="0" destOrd="0" presId="urn:microsoft.com/office/officeart/2008/layout/VerticalCurvedList"/>
    <dgm:cxn modelId="{EAD083A2-39F9-4660-B007-4ADD11138D18}" type="presOf" srcId="{2D410187-C44E-40D5-BE56-0BA2DB193C7D}" destId="{C1A9499F-FDE1-49EA-95F9-FA8A0A51A6DD}" srcOrd="0" destOrd="0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39FD0550-27F2-47D3-8727-7A66BA199D67}" type="presOf" srcId="{ED06772F-18E3-4B58-85F9-01A1CACB6513}" destId="{6A93E0DE-FD00-4D6A-89BA-B225578597C7}" srcOrd="0" destOrd="1" presId="urn:microsoft.com/office/officeart/2008/layout/VerticalCurvedList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C325BAE5-2938-4C47-9105-E304FB62BC11}" type="presOf" srcId="{299BD12A-6B5B-4218-A1C5-259A7911399A}" destId="{92807BD0-785F-42CD-93F4-FB261C881863}" srcOrd="0" destOrd="1" presId="urn:microsoft.com/office/officeart/2008/layout/VerticalCurvedList"/>
    <dgm:cxn modelId="{031DC62A-7CA5-4E31-BF5F-9A3B4C51836B}" srcId="{2D410187-C44E-40D5-BE56-0BA2DB193C7D}" destId="{D0F090DD-43AD-4F75-A65A-0109952FF3BD}" srcOrd="0" destOrd="0" parTransId="{9ADAE1CE-26C5-4BEE-856D-CF55D6341F78}" sibTransId="{8047A023-0501-4B69-AC0B-35BDEC0E6794}"/>
    <dgm:cxn modelId="{1486295A-94AC-47A3-8548-68C6C0BF4BF4}" type="presOf" srcId="{A91F6C45-E56A-4DB2-A9C9-1E617A63D888}" destId="{521173F0-E38B-4432-A468-261EAB47A3A1}" srcOrd="0" destOrd="1" presId="urn:microsoft.com/office/officeart/2008/layout/VerticalCurvedList"/>
    <dgm:cxn modelId="{27156DBB-D49E-4030-8A55-B2E6C0E70A60}" type="presOf" srcId="{D0F090DD-43AD-4F75-A65A-0109952FF3BD}" destId="{C1A9499F-FDE1-49EA-95F9-FA8A0A51A6DD}" srcOrd="0" destOrd="1" presId="urn:microsoft.com/office/officeart/2008/layout/VerticalCurvedList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E3F8A2D5-B8CF-40A1-8FCF-3327D3D0058B}" type="presParOf" srcId="{410DFDF7-6516-41E7-95A3-E1A6D566C69B}" destId="{6A93E0DE-FD00-4D6A-89BA-B225578597C7}" srcOrd="3" destOrd="0" presId="urn:microsoft.com/office/officeart/2008/layout/VerticalCurvedList"/>
    <dgm:cxn modelId="{D80C2238-BED1-4125-862C-21F9C39DD064}" type="presParOf" srcId="{410DFDF7-6516-41E7-95A3-E1A6D566C69B}" destId="{DD1A0B43-07A3-4389-A7A5-BD22EB36F2A9}" srcOrd="4" destOrd="0" presId="urn:microsoft.com/office/officeart/2008/layout/VerticalCurvedList"/>
    <dgm:cxn modelId="{30CE8456-C583-4D13-871F-C5C4FAAC419A}" type="presParOf" srcId="{DD1A0B43-07A3-4389-A7A5-BD22EB36F2A9}" destId="{C47DF2AA-E94F-4899-A399-C15734C81590}" srcOrd="0" destOrd="0" presId="urn:microsoft.com/office/officeart/2008/layout/VerticalCurvedList"/>
    <dgm:cxn modelId="{F93C05D5-7009-4269-8623-AF482028C550}" type="presParOf" srcId="{410DFDF7-6516-41E7-95A3-E1A6D566C69B}" destId="{521173F0-E38B-4432-A468-261EAB47A3A1}" srcOrd="5" destOrd="0" presId="urn:microsoft.com/office/officeart/2008/layout/VerticalCurvedList"/>
    <dgm:cxn modelId="{43B30B60-E0E8-4D8B-8698-EE3F0811ECC0}" type="presParOf" srcId="{410DFDF7-6516-41E7-95A3-E1A6D566C69B}" destId="{7645F8A1-2FC8-45A8-BEC8-F6D138FA6B1C}" srcOrd="6" destOrd="0" presId="urn:microsoft.com/office/officeart/2008/layout/VerticalCurvedList"/>
    <dgm:cxn modelId="{ACD0147D-03BF-4E41-B4E8-2CDDE934F6E6}" type="presParOf" srcId="{7645F8A1-2FC8-45A8-BEC8-F6D138FA6B1C}" destId="{18C67367-827F-4ACA-998A-E2BEE70E4789}" srcOrd="0" destOrd="0" presId="urn:microsoft.com/office/officeart/2008/layout/VerticalCurvedList"/>
    <dgm:cxn modelId="{54A8E524-8CD8-4686-BC5D-E17C61337413}" type="presParOf" srcId="{410DFDF7-6516-41E7-95A3-E1A6D566C69B}" destId="{C1A9499F-FDE1-49EA-95F9-FA8A0A51A6DD}" srcOrd="7" destOrd="0" presId="urn:microsoft.com/office/officeart/2008/layout/VerticalCurvedList"/>
    <dgm:cxn modelId="{9EBD6114-2F49-4E04-AC49-B160E2E5C222}" type="presParOf" srcId="{410DFDF7-6516-41E7-95A3-E1A6D566C69B}" destId="{E6A473D2-6BDB-4524-9780-9E00861931C5}" srcOrd="8" destOrd="0" presId="urn:microsoft.com/office/officeart/2008/layout/VerticalCurvedList"/>
    <dgm:cxn modelId="{814D4A14-2FD4-42D4-BE19-FE19B5C5A2FA}" type="presParOf" srcId="{E6A473D2-6BDB-4524-9780-9E00861931C5}" destId="{47B1DCFD-A2A2-4C4B-A1C2-393C5505712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74D4AB-4A90-4A15-A311-F780BCB3D5DC}" type="doc">
      <dgm:prSet loTypeId="urn:microsoft.com/office/officeart/2008/layout/VerticalCurvedList" loCatId="list" qsTypeId="urn:microsoft.com/office/officeart/2005/8/quickstyle/3d6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0ABD77C-11F0-44F8-8E01-012FC770857E}">
      <dgm:prSet phldrT="[Text]"/>
      <dgm:spPr/>
      <dgm:t>
        <a:bodyPr/>
        <a:lstStyle/>
        <a:p>
          <a:r>
            <a:rPr lang="en-US" dirty="0"/>
            <a:t>The ASU photocathode research lab</a:t>
          </a:r>
        </a:p>
      </dgm:t>
    </dgm:pt>
    <dgm:pt modelId="{7E49FE3A-4069-44C8-8240-EA1CC59C6B55}" type="parTrans" cxnId="{E5BBD242-FFD7-49D9-B9F2-5AB0E8604C00}">
      <dgm:prSet/>
      <dgm:spPr/>
      <dgm:t>
        <a:bodyPr/>
        <a:lstStyle/>
        <a:p>
          <a:endParaRPr lang="en-US"/>
        </a:p>
      </dgm:t>
    </dgm:pt>
    <dgm:pt modelId="{89B41F0A-4A67-4266-BD95-347E31431064}" type="sibTrans" cxnId="{E5BBD242-FFD7-49D9-B9F2-5AB0E8604C00}">
      <dgm:prSet/>
      <dgm:spPr/>
      <dgm:t>
        <a:bodyPr/>
        <a:lstStyle/>
        <a:p>
          <a:endParaRPr lang="en-US"/>
        </a:p>
      </dgm:t>
    </dgm:pt>
    <dgm:pt modelId="{F4AD42D1-A3CB-44DA-9743-E5249BB041B2}">
      <dgm:prSet phldrT="[Text]"/>
      <dgm:spPr/>
      <dgm:t>
        <a:bodyPr/>
        <a:lstStyle/>
        <a:p>
          <a:r>
            <a:rPr lang="en-US" dirty="0"/>
            <a:t>Photocathode Response Time Measurement</a:t>
          </a:r>
        </a:p>
      </dgm:t>
    </dgm:pt>
    <dgm:pt modelId="{D86B1F2D-F1BB-44DC-BEE1-E745E956E496}" type="parTrans" cxnId="{39D577BB-7DCB-4C28-B991-00C9D6207941}">
      <dgm:prSet/>
      <dgm:spPr/>
      <dgm:t>
        <a:bodyPr/>
        <a:lstStyle/>
        <a:p>
          <a:endParaRPr lang="en-US"/>
        </a:p>
      </dgm:t>
    </dgm:pt>
    <dgm:pt modelId="{CB3CB50A-0578-493E-94D5-BCB2CB51A997}" type="sibTrans" cxnId="{39D577BB-7DCB-4C28-B991-00C9D6207941}">
      <dgm:prSet/>
      <dgm:spPr/>
      <dgm:t>
        <a:bodyPr/>
        <a:lstStyle/>
        <a:p>
          <a:endParaRPr lang="en-US"/>
        </a:p>
      </dgm:t>
    </dgm:pt>
    <dgm:pt modelId="{B358B3BE-D2DE-4096-8AE7-3171DC78527A}">
      <dgm:prSet phldrT="[Text]"/>
      <dgm:spPr/>
      <dgm:t>
        <a:bodyPr/>
        <a:lstStyle/>
        <a:p>
          <a:r>
            <a:rPr lang="en-US" dirty="0"/>
            <a:t>Resolving Surface Chemical States of </a:t>
          </a:r>
          <a:r>
            <a:rPr lang="en-US" dirty="0" err="1"/>
            <a:t>p-GaN:Cs</a:t>
          </a:r>
          <a:r>
            <a:rPr lang="en-US" dirty="0"/>
            <a:t> Photocathodes by XPS Analysis</a:t>
          </a:r>
        </a:p>
      </dgm:t>
    </dgm:pt>
    <dgm:pt modelId="{AD140CD5-7AC8-4DB1-8B1F-D18C158EBB19}" type="parTrans" cxnId="{3A322E49-10BC-4F73-9478-D2DDDBAAEE0D}">
      <dgm:prSet/>
      <dgm:spPr/>
      <dgm:t>
        <a:bodyPr/>
        <a:lstStyle/>
        <a:p>
          <a:endParaRPr lang="en-US"/>
        </a:p>
      </dgm:t>
    </dgm:pt>
    <dgm:pt modelId="{198CF726-6745-42F3-B019-A7FCAF891714}" type="sibTrans" cxnId="{3A322E49-10BC-4F73-9478-D2DDDBAAEE0D}">
      <dgm:prSet/>
      <dgm:spPr/>
      <dgm:t>
        <a:bodyPr/>
        <a:lstStyle/>
        <a:p>
          <a:endParaRPr lang="en-US"/>
        </a:p>
      </dgm:t>
    </dgm:pt>
    <dgm:pt modelId="{299BD12A-6B5B-4218-A1C5-259A7911399A}">
      <dgm:prSet phldrT="[Text]"/>
      <dgm:spPr/>
      <dgm:t>
        <a:bodyPr/>
        <a:lstStyle/>
        <a:p>
          <a:r>
            <a:rPr lang="en-US" dirty="0" err="1"/>
            <a:t>Siddartha</a:t>
          </a:r>
          <a:r>
            <a:rPr lang="en-US" dirty="0"/>
            <a:t> Karkare - ASU</a:t>
          </a:r>
        </a:p>
      </dgm:t>
    </dgm:pt>
    <dgm:pt modelId="{C1F8FAFF-0FF3-4A6B-B2EB-1B564B277D6C}" type="parTrans" cxnId="{655E2598-058C-451B-BC47-F1F6268B04A1}">
      <dgm:prSet/>
      <dgm:spPr/>
      <dgm:t>
        <a:bodyPr/>
        <a:lstStyle/>
        <a:p>
          <a:endParaRPr lang="en-US"/>
        </a:p>
      </dgm:t>
    </dgm:pt>
    <dgm:pt modelId="{63C28445-20EC-4BDD-A52F-2E2C19351CFF}" type="sibTrans" cxnId="{655E2598-058C-451B-BC47-F1F6268B04A1}">
      <dgm:prSet/>
      <dgm:spPr/>
      <dgm:t>
        <a:bodyPr/>
        <a:lstStyle/>
        <a:p>
          <a:endParaRPr lang="en-US"/>
        </a:p>
      </dgm:t>
    </dgm:pt>
    <dgm:pt modelId="{ED06772F-18E3-4B58-85F9-01A1CACB6513}">
      <dgm:prSet phldrT="[Text]"/>
      <dgm:spPr/>
      <dgm:t>
        <a:bodyPr/>
        <a:lstStyle/>
        <a:p>
          <a:r>
            <a:rPr lang="en-US" dirty="0"/>
            <a:t>Gregor Loisch - DESY</a:t>
          </a:r>
        </a:p>
      </dgm:t>
    </dgm:pt>
    <dgm:pt modelId="{FF4FF03F-EB08-4BEC-A835-7F312DAB7DA3}" type="parTrans" cxnId="{E7AE50F8-B144-40E6-AA62-117637DC9DB3}">
      <dgm:prSet/>
      <dgm:spPr/>
      <dgm:t>
        <a:bodyPr/>
        <a:lstStyle/>
        <a:p>
          <a:endParaRPr lang="en-US"/>
        </a:p>
      </dgm:t>
    </dgm:pt>
    <dgm:pt modelId="{B5BD0AEA-BA06-4D67-B871-ECB41B6BCA62}" type="sibTrans" cxnId="{E7AE50F8-B144-40E6-AA62-117637DC9DB3}">
      <dgm:prSet/>
      <dgm:spPr/>
      <dgm:t>
        <a:bodyPr/>
        <a:lstStyle/>
        <a:p>
          <a:endParaRPr lang="en-US"/>
        </a:p>
      </dgm:t>
    </dgm:pt>
    <dgm:pt modelId="{A91F6C45-E56A-4DB2-A9C9-1E617A63D888}">
      <dgm:prSet phldrT="[Text]"/>
      <dgm:spPr/>
      <dgm:t>
        <a:bodyPr/>
        <a:lstStyle/>
        <a:p>
          <a:r>
            <a:rPr lang="en-US" dirty="0"/>
            <a:t>Jana </a:t>
          </a:r>
          <a:r>
            <a:rPr lang="en-US" dirty="0" err="1"/>
            <a:t>Schaber</a:t>
          </a:r>
          <a:r>
            <a:rPr lang="en-US" dirty="0"/>
            <a:t> - HZDR</a:t>
          </a:r>
        </a:p>
      </dgm:t>
    </dgm:pt>
    <dgm:pt modelId="{38BF2651-A0A4-43DB-9448-41D21E9969BC}" type="parTrans" cxnId="{232FC73E-78AB-4C45-AA12-8A400418F7D9}">
      <dgm:prSet/>
      <dgm:spPr/>
      <dgm:t>
        <a:bodyPr/>
        <a:lstStyle/>
        <a:p>
          <a:endParaRPr lang="en-US"/>
        </a:p>
      </dgm:t>
    </dgm:pt>
    <dgm:pt modelId="{F20C2355-7A6A-4E45-A91D-28C6863E004F}" type="sibTrans" cxnId="{232FC73E-78AB-4C45-AA12-8A400418F7D9}">
      <dgm:prSet/>
      <dgm:spPr/>
      <dgm:t>
        <a:bodyPr/>
        <a:lstStyle/>
        <a:p>
          <a:endParaRPr lang="en-US"/>
        </a:p>
      </dgm:t>
    </dgm:pt>
    <dgm:pt modelId="{2D410187-C44E-40D5-BE56-0BA2DB193C7D}">
      <dgm:prSet phldrT="[Text]"/>
      <dgm:spPr/>
      <dgm:t>
        <a:bodyPr/>
        <a:lstStyle/>
        <a:p>
          <a:r>
            <a:rPr lang="en-US" dirty="0"/>
            <a:t>High Crystalline Cesium Telluride Photocathode on Atomically–thin Graphene with Co–deposition</a:t>
          </a:r>
        </a:p>
      </dgm:t>
    </dgm:pt>
    <dgm:pt modelId="{7A9F5081-7EF6-4596-96C2-8D6B60F2408B}" type="parTrans" cxnId="{99592E63-BE0F-4168-A6C5-972FA314E773}">
      <dgm:prSet/>
      <dgm:spPr/>
      <dgm:t>
        <a:bodyPr/>
        <a:lstStyle/>
        <a:p>
          <a:endParaRPr lang="en-US"/>
        </a:p>
      </dgm:t>
    </dgm:pt>
    <dgm:pt modelId="{F8985E49-ACDF-4C09-B088-E51D0CC6D172}" type="sibTrans" cxnId="{99592E63-BE0F-4168-A6C5-972FA314E773}">
      <dgm:prSet/>
      <dgm:spPr/>
      <dgm:t>
        <a:bodyPr/>
        <a:lstStyle/>
        <a:p>
          <a:endParaRPr lang="en-US"/>
        </a:p>
      </dgm:t>
    </dgm:pt>
    <dgm:pt modelId="{D0F090DD-43AD-4F75-A65A-0109952FF3BD}">
      <dgm:prSet phldrT="[Text]"/>
      <dgm:spPr/>
      <dgm:t>
        <a:bodyPr/>
        <a:lstStyle/>
        <a:p>
          <a:r>
            <a:rPr lang="en-US" dirty="0" err="1"/>
            <a:t>Menjia</a:t>
          </a:r>
          <a:r>
            <a:rPr lang="en-US" dirty="0"/>
            <a:t> Gaowei – BNL</a:t>
          </a:r>
        </a:p>
      </dgm:t>
    </dgm:pt>
    <dgm:pt modelId="{9ADAE1CE-26C5-4BEE-856D-CF55D6341F78}" type="parTrans" cxnId="{031DC62A-7CA5-4E31-BF5F-9A3B4C51836B}">
      <dgm:prSet/>
      <dgm:spPr/>
      <dgm:t>
        <a:bodyPr/>
        <a:lstStyle/>
        <a:p>
          <a:endParaRPr lang="en-US"/>
        </a:p>
      </dgm:t>
    </dgm:pt>
    <dgm:pt modelId="{8047A023-0501-4B69-AC0B-35BDEC0E6794}" type="sibTrans" cxnId="{031DC62A-7CA5-4E31-BF5F-9A3B4C51836B}">
      <dgm:prSet/>
      <dgm:spPr/>
      <dgm:t>
        <a:bodyPr/>
        <a:lstStyle/>
        <a:p>
          <a:endParaRPr lang="en-US"/>
        </a:p>
      </dgm:t>
    </dgm:pt>
    <dgm:pt modelId="{3C48AB8B-7AC8-487A-A46F-1E0DAD11DB0A}">
      <dgm:prSet phldrT="[Text]"/>
      <dgm:spPr/>
      <dgm:t>
        <a:bodyPr/>
        <a:lstStyle/>
        <a:p>
          <a:r>
            <a:rPr lang="en-US" dirty="0"/>
            <a:t>Molecular Beam Epitaxy of Cs–Sb Thin Films: Structure–oriented Growth of High Efficiency Photocathodes</a:t>
          </a:r>
        </a:p>
      </dgm:t>
    </dgm:pt>
    <dgm:pt modelId="{1E9147B3-13B6-4378-A74F-B50059A812D4}" type="parTrans" cxnId="{1A82BFF3-D475-4AC7-97B6-A331B8FDD628}">
      <dgm:prSet/>
      <dgm:spPr/>
      <dgm:t>
        <a:bodyPr/>
        <a:lstStyle/>
        <a:p>
          <a:endParaRPr lang="en-US"/>
        </a:p>
      </dgm:t>
    </dgm:pt>
    <dgm:pt modelId="{6D40326F-1CBF-44E4-A315-999A2CA56359}" type="sibTrans" cxnId="{1A82BFF3-D475-4AC7-97B6-A331B8FDD628}">
      <dgm:prSet/>
      <dgm:spPr/>
      <dgm:t>
        <a:bodyPr/>
        <a:lstStyle/>
        <a:p>
          <a:endParaRPr lang="en-US"/>
        </a:p>
      </dgm:t>
    </dgm:pt>
    <dgm:pt modelId="{C1E776CC-9ACC-4578-9768-80B9BEB236FE}">
      <dgm:prSet phldrT="[Text]"/>
      <dgm:spPr/>
      <dgm:t>
        <a:bodyPr/>
        <a:lstStyle/>
        <a:p>
          <a:r>
            <a:rPr lang="en-US" dirty="0"/>
            <a:t>Stoichiometry Control and Automated Growth of Alkali Antimonide Photocathode Films by Molecular Beam Deposition</a:t>
          </a:r>
        </a:p>
      </dgm:t>
    </dgm:pt>
    <dgm:pt modelId="{21EA6EBD-EE66-4996-ACC3-7BF23EFB2B12}" type="parTrans" cxnId="{3B0FA035-9856-4482-AAC7-ACBA910108BE}">
      <dgm:prSet/>
      <dgm:spPr/>
      <dgm:t>
        <a:bodyPr/>
        <a:lstStyle/>
        <a:p>
          <a:endParaRPr lang="en-US"/>
        </a:p>
      </dgm:t>
    </dgm:pt>
    <dgm:pt modelId="{BA9BFA84-9179-4946-BB1C-59B6E9F26005}" type="sibTrans" cxnId="{3B0FA035-9856-4482-AAC7-ACBA910108BE}">
      <dgm:prSet/>
      <dgm:spPr/>
      <dgm:t>
        <a:bodyPr/>
        <a:lstStyle/>
        <a:p>
          <a:endParaRPr lang="en-US"/>
        </a:p>
      </dgm:t>
    </dgm:pt>
    <dgm:pt modelId="{74FF04F4-E02F-4962-99F1-B957FE231052}">
      <dgm:prSet phldrT="[Text]"/>
      <dgm:spPr/>
      <dgm:t>
        <a:bodyPr/>
        <a:lstStyle/>
        <a:p>
          <a:r>
            <a:rPr lang="en-US" dirty="0"/>
            <a:t>Alice </a:t>
          </a:r>
          <a:r>
            <a:rPr lang="en-US" dirty="0" err="1"/>
            <a:t>Galdi</a:t>
          </a:r>
          <a:r>
            <a:rPr lang="en-US" dirty="0"/>
            <a:t> – Uni Salerno</a:t>
          </a:r>
        </a:p>
      </dgm:t>
    </dgm:pt>
    <dgm:pt modelId="{7E9E5AC0-E8AD-48F8-A2BF-B7DF25F6E5EB}" type="parTrans" cxnId="{9451B781-D219-4ABC-93FB-F35452D99001}">
      <dgm:prSet/>
      <dgm:spPr/>
      <dgm:t>
        <a:bodyPr/>
        <a:lstStyle/>
        <a:p>
          <a:endParaRPr lang="en-US"/>
        </a:p>
      </dgm:t>
    </dgm:pt>
    <dgm:pt modelId="{54DBA086-A9AE-4910-9ADA-C4BBAF6A1305}" type="sibTrans" cxnId="{9451B781-D219-4ABC-93FB-F35452D99001}">
      <dgm:prSet/>
      <dgm:spPr/>
      <dgm:t>
        <a:bodyPr/>
        <a:lstStyle/>
        <a:p>
          <a:endParaRPr lang="en-US"/>
        </a:p>
      </dgm:t>
    </dgm:pt>
    <dgm:pt modelId="{2C07FD04-B36C-4583-9582-74FCB323B9A4}">
      <dgm:prSet phldrT="[Text]"/>
      <dgm:spPr/>
      <dgm:t>
        <a:bodyPr/>
        <a:lstStyle/>
        <a:p>
          <a:r>
            <a:rPr lang="en-US" dirty="0"/>
            <a:t>Vitaly Pavlenko - LANL</a:t>
          </a:r>
        </a:p>
      </dgm:t>
    </dgm:pt>
    <dgm:pt modelId="{A7444975-B3C7-4CAA-965C-68A85CC5A2E9}" type="parTrans" cxnId="{A995ED04-A1B8-47A5-9516-6F9E9EE13C69}">
      <dgm:prSet/>
      <dgm:spPr/>
      <dgm:t>
        <a:bodyPr/>
        <a:lstStyle/>
        <a:p>
          <a:endParaRPr lang="en-US"/>
        </a:p>
      </dgm:t>
    </dgm:pt>
    <dgm:pt modelId="{0D36A0F7-C7E9-4789-9F1C-4CEE9B31FB28}" type="sibTrans" cxnId="{A995ED04-A1B8-47A5-9516-6F9E9EE13C69}">
      <dgm:prSet/>
      <dgm:spPr/>
      <dgm:t>
        <a:bodyPr/>
        <a:lstStyle/>
        <a:p>
          <a:endParaRPr lang="en-US"/>
        </a:p>
      </dgm:t>
    </dgm:pt>
    <dgm:pt modelId="{2ABEA0BF-9D31-4614-B522-231FAAA3E1FB}" type="pres">
      <dgm:prSet presAssocID="{2A74D4AB-4A90-4A15-A311-F780BCB3D5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10DFDF7-6516-41E7-95A3-E1A6D566C69B}" type="pres">
      <dgm:prSet presAssocID="{2A74D4AB-4A90-4A15-A311-F780BCB3D5DC}" presName="Name1" presStyleCnt="0"/>
      <dgm:spPr/>
    </dgm:pt>
    <dgm:pt modelId="{B30F65A6-F66E-4614-84F2-E1AA7330FB03}" type="pres">
      <dgm:prSet presAssocID="{2A74D4AB-4A90-4A15-A311-F780BCB3D5DC}" presName="cycle" presStyleCnt="0"/>
      <dgm:spPr/>
    </dgm:pt>
    <dgm:pt modelId="{7BAB37BA-1B5C-42C4-8877-392D81CEDC9C}" type="pres">
      <dgm:prSet presAssocID="{2A74D4AB-4A90-4A15-A311-F780BCB3D5DC}" presName="srcNode" presStyleLbl="node1" presStyleIdx="0" presStyleCnt="6"/>
      <dgm:spPr/>
    </dgm:pt>
    <dgm:pt modelId="{50CFD30E-88D9-4E9D-9170-2072A5E4DE39}" type="pres">
      <dgm:prSet presAssocID="{2A74D4AB-4A90-4A15-A311-F780BCB3D5DC}" presName="conn" presStyleLbl="parChTrans1D2" presStyleIdx="0" presStyleCnt="1"/>
      <dgm:spPr/>
      <dgm:t>
        <a:bodyPr/>
        <a:lstStyle/>
        <a:p>
          <a:endParaRPr lang="en-US"/>
        </a:p>
      </dgm:t>
    </dgm:pt>
    <dgm:pt modelId="{19E36A3F-4B7F-4EF1-B26E-92C72212B9A3}" type="pres">
      <dgm:prSet presAssocID="{2A74D4AB-4A90-4A15-A311-F780BCB3D5DC}" presName="extraNode" presStyleLbl="node1" presStyleIdx="0" presStyleCnt="6"/>
      <dgm:spPr/>
    </dgm:pt>
    <dgm:pt modelId="{91F49514-0ED2-47D7-8849-C12A8903CBE9}" type="pres">
      <dgm:prSet presAssocID="{2A74D4AB-4A90-4A15-A311-F780BCB3D5DC}" presName="dstNode" presStyleLbl="node1" presStyleIdx="0" presStyleCnt="6"/>
      <dgm:spPr/>
    </dgm:pt>
    <dgm:pt modelId="{92807BD0-785F-42CD-93F4-FB261C881863}" type="pres">
      <dgm:prSet presAssocID="{E0ABD77C-11F0-44F8-8E01-012FC770857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AD587-F9DE-4275-9C71-0EDC9F397CDE}" type="pres">
      <dgm:prSet presAssocID="{E0ABD77C-11F0-44F8-8E01-012FC770857E}" presName="accent_1" presStyleCnt="0"/>
      <dgm:spPr/>
    </dgm:pt>
    <dgm:pt modelId="{C35EE428-D000-467E-968E-2A3A28F137A0}" type="pres">
      <dgm:prSet presAssocID="{E0ABD77C-11F0-44F8-8E01-012FC770857E}" presName="accentRepeatNode" presStyleLbl="solidFgAcc1" presStyleIdx="0" presStyleCnt="6"/>
      <dgm:spPr/>
    </dgm:pt>
    <dgm:pt modelId="{6A93E0DE-FD00-4D6A-89BA-B225578597C7}" type="pres">
      <dgm:prSet presAssocID="{F4AD42D1-A3CB-44DA-9743-E5249BB041B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A0B43-07A3-4389-A7A5-BD22EB36F2A9}" type="pres">
      <dgm:prSet presAssocID="{F4AD42D1-A3CB-44DA-9743-E5249BB041B2}" presName="accent_2" presStyleCnt="0"/>
      <dgm:spPr/>
    </dgm:pt>
    <dgm:pt modelId="{C47DF2AA-E94F-4899-A399-C15734C81590}" type="pres">
      <dgm:prSet presAssocID="{F4AD42D1-A3CB-44DA-9743-E5249BB041B2}" presName="accentRepeatNode" presStyleLbl="solidFgAcc1" presStyleIdx="1" presStyleCnt="6"/>
      <dgm:spPr/>
    </dgm:pt>
    <dgm:pt modelId="{D52683FA-234B-497F-A2E5-4BD85BA99F75}" type="pres">
      <dgm:prSet presAssocID="{B358B3BE-D2DE-4096-8AE7-3171DC78527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C34F2-87D7-4EEA-B1F9-EED1BAD5E703}" type="pres">
      <dgm:prSet presAssocID="{B358B3BE-D2DE-4096-8AE7-3171DC78527A}" presName="accent_3" presStyleCnt="0"/>
      <dgm:spPr/>
    </dgm:pt>
    <dgm:pt modelId="{18C67367-827F-4ACA-998A-E2BEE70E4789}" type="pres">
      <dgm:prSet presAssocID="{B358B3BE-D2DE-4096-8AE7-3171DC78527A}" presName="accentRepeatNode" presStyleLbl="solidFgAcc1" presStyleIdx="2" presStyleCnt="6"/>
      <dgm:spPr/>
    </dgm:pt>
    <dgm:pt modelId="{48DACDDF-9CF0-4063-88D8-30345295BE51}" type="pres">
      <dgm:prSet presAssocID="{2D410187-C44E-40D5-BE56-0BA2DB193C7D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F5C18-7DD6-4528-8977-A73774370DE4}" type="pres">
      <dgm:prSet presAssocID="{2D410187-C44E-40D5-BE56-0BA2DB193C7D}" presName="accent_4" presStyleCnt="0"/>
      <dgm:spPr/>
    </dgm:pt>
    <dgm:pt modelId="{47B1DCFD-A2A2-4C4B-A1C2-393C55057123}" type="pres">
      <dgm:prSet presAssocID="{2D410187-C44E-40D5-BE56-0BA2DB193C7D}" presName="accentRepeatNode" presStyleLbl="solidFgAcc1" presStyleIdx="3" presStyleCnt="6"/>
      <dgm:spPr/>
    </dgm:pt>
    <dgm:pt modelId="{EE4E5310-A10D-4113-B977-17EEA9045E9B}" type="pres">
      <dgm:prSet presAssocID="{3C48AB8B-7AC8-487A-A46F-1E0DAD11DB0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C37B5-8C8D-4BB4-ABB9-875022CCEF42}" type="pres">
      <dgm:prSet presAssocID="{3C48AB8B-7AC8-487A-A46F-1E0DAD11DB0A}" presName="accent_5" presStyleCnt="0"/>
      <dgm:spPr/>
    </dgm:pt>
    <dgm:pt modelId="{955E83AD-5FF2-4B19-AB68-8F7AAC1782AC}" type="pres">
      <dgm:prSet presAssocID="{3C48AB8B-7AC8-487A-A46F-1E0DAD11DB0A}" presName="accentRepeatNode" presStyleLbl="solidFgAcc1" presStyleIdx="4" presStyleCnt="6"/>
      <dgm:spPr/>
    </dgm:pt>
    <dgm:pt modelId="{CC717BF3-CCD1-4C17-B9A5-94607296E291}" type="pres">
      <dgm:prSet presAssocID="{C1E776CC-9ACC-4578-9768-80B9BEB236FE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49835C-D04D-4097-BB13-F9B892927CE6}" type="pres">
      <dgm:prSet presAssocID="{C1E776CC-9ACC-4578-9768-80B9BEB236FE}" presName="accent_6" presStyleCnt="0"/>
      <dgm:spPr/>
    </dgm:pt>
    <dgm:pt modelId="{E2D78AD7-7336-4EDC-8F58-D13AA21CECC7}" type="pres">
      <dgm:prSet presAssocID="{C1E776CC-9ACC-4578-9768-80B9BEB236FE}" presName="accentRepeatNode" presStyleLbl="solidFgAcc1" presStyleIdx="5" presStyleCnt="6"/>
      <dgm:spPr/>
    </dgm:pt>
  </dgm:ptLst>
  <dgm:cxnLst>
    <dgm:cxn modelId="{E7AE50F8-B144-40E6-AA62-117637DC9DB3}" srcId="{F4AD42D1-A3CB-44DA-9743-E5249BB041B2}" destId="{ED06772F-18E3-4B58-85F9-01A1CACB6513}" srcOrd="0" destOrd="0" parTransId="{FF4FF03F-EB08-4BEC-A835-7F312DAB7DA3}" sibTransId="{B5BD0AEA-BA06-4D67-B871-ECB41B6BCA62}"/>
    <dgm:cxn modelId="{99592E63-BE0F-4168-A6C5-972FA314E773}" srcId="{2A74D4AB-4A90-4A15-A311-F780BCB3D5DC}" destId="{2D410187-C44E-40D5-BE56-0BA2DB193C7D}" srcOrd="3" destOrd="0" parTransId="{7A9F5081-7EF6-4596-96C2-8D6B60F2408B}" sibTransId="{F8985E49-ACDF-4C09-B088-E51D0CC6D172}"/>
    <dgm:cxn modelId="{655E2598-058C-451B-BC47-F1F6268B04A1}" srcId="{E0ABD77C-11F0-44F8-8E01-012FC770857E}" destId="{299BD12A-6B5B-4218-A1C5-259A7911399A}" srcOrd="0" destOrd="0" parTransId="{C1F8FAFF-0FF3-4A6B-B2EB-1B564B277D6C}" sibTransId="{63C28445-20EC-4BDD-A52F-2E2C19351CFF}"/>
    <dgm:cxn modelId="{F96ACBE5-3858-408D-85E7-01F6923D4EA1}" type="presOf" srcId="{F4AD42D1-A3CB-44DA-9743-E5249BB041B2}" destId="{6A93E0DE-FD00-4D6A-89BA-B225578597C7}" srcOrd="0" destOrd="0" presId="urn:microsoft.com/office/officeart/2008/layout/VerticalCurvedList"/>
    <dgm:cxn modelId="{0571BCEE-3B0F-49DC-A5D0-67FC84A85BE3}" type="presOf" srcId="{D0F090DD-43AD-4F75-A65A-0109952FF3BD}" destId="{48DACDDF-9CF0-4063-88D8-30345295BE51}" srcOrd="0" destOrd="1" presId="urn:microsoft.com/office/officeart/2008/layout/VerticalCurvedList"/>
    <dgm:cxn modelId="{E5BBD242-FFD7-49D9-B9F2-5AB0E8604C00}" srcId="{2A74D4AB-4A90-4A15-A311-F780BCB3D5DC}" destId="{E0ABD77C-11F0-44F8-8E01-012FC770857E}" srcOrd="0" destOrd="0" parTransId="{7E49FE3A-4069-44C8-8240-EA1CC59C6B55}" sibTransId="{89B41F0A-4A67-4266-BD95-347E31431064}"/>
    <dgm:cxn modelId="{F2ED6C04-E82B-4356-B081-D73BED14C765}" type="presOf" srcId="{A91F6C45-E56A-4DB2-A9C9-1E617A63D888}" destId="{D52683FA-234B-497F-A2E5-4BD85BA99F75}" srcOrd="0" destOrd="1" presId="urn:microsoft.com/office/officeart/2008/layout/VerticalCurvedList"/>
    <dgm:cxn modelId="{031DC62A-7CA5-4E31-BF5F-9A3B4C51836B}" srcId="{2D410187-C44E-40D5-BE56-0BA2DB193C7D}" destId="{D0F090DD-43AD-4F75-A65A-0109952FF3BD}" srcOrd="0" destOrd="0" parTransId="{9ADAE1CE-26C5-4BEE-856D-CF55D6341F78}" sibTransId="{8047A023-0501-4B69-AC0B-35BDEC0E6794}"/>
    <dgm:cxn modelId="{39D577BB-7DCB-4C28-B991-00C9D6207941}" srcId="{2A74D4AB-4A90-4A15-A311-F780BCB3D5DC}" destId="{F4AD42D1-A3CB-44DA-9743-E5249BB041B2}" srcOrd="1" destOrd="0" parTransId="{D86B1F2D-F1BB-44DC-BEE1-E745E956E496}" sibTransId="{CB3CB50A-0578-493E-94D5-BCB2CB51A997}"/>
    <dgm:cxn modelId="{C420B55C-14CE-40DB-A69F-6FC99C0AEE77}" type="presOf" srcId="{2C07FD04-B36C-4583-9582-74FCB323B9A4}" destId="{CC717BF3-CCD1-4C17-B9A5-94607296E291}" srcOrd="0" destOrd="1" presId="urn:microsoft.com/office/officeart/2008/layout/VerticalCurvedList"/>
    <dgm:cxn modelId="{3A322E49-10BC-4F73-9478-D2DDDBAAEE0D}" srcId="{2A74D4AB-4A90-4A15-A311-F780BCB3D5DC}" destId="{B358B3BE-D2DE-4096-8AE7-3171DC78527A}" srcOrd="2" destOrd="0" parTransId="{AD140CD5-7AC8-4DB1-8B1F-D18C158EBB19}" sibTransId="{198CF726-6745-42F3-B019-A7FCAF891714}"/>
    <dgm:cxn modelId="{CCCEEC0A-AE0E-4322-8C5A-D68488E09FFB}" type="presOf" srcId="{B358B3BE-D2DE-4096-8AE7-3171DC78527A}" destId="{D52683FA-234B-497F-A2E5-4BD85BA99F75}" srcOrd="0" destOrd="0" presId="urn:microsoft.com/office/officeart/2008/layout/VerticalCurvedList"/>
    <dgm:cxn modelId="{3B0FA035-9856-4482-AAC7-ACBA910108BE}" srcId="{2A74D4AB-4A90-4A15-A311-F780BCB3D5DC}" destId="{C1E776CC-9ACC-4578-9768-80B9BEB236FE}" srcOrd="5" destOrd="0" parTransId="{21EA6EBD-EE66-4996-ACC3-7BF23EFB2B12}" sibTransId="{BA9BFA84-9179-4946-BB1C-59B6E9F26005}"/>
    <dgm:cxn modelId="{6CCE955E-93C1-4E8B-B082-E0857E247854}" type="presOf" srcId="{3C48AB8B-7AC8-487A-A46F-1E0DAD11DB0A}" destId="{EE4E5310-A10D-4113-B977-17EEA9045E9B}" srcOrd="0" destOrd="0" presId="urn:microsoft.com/office/officeart/2008/layout/VerticalCurvedList"/>
    <dgm:cxn modelId="{FBA113E7-8A0C-4074-89BF-3835B9295C3E}" type="presOf" srcId="{74FF04F4-E02F-4962-99F1-B957FE231052}" destId="{EE4E5310-A10D-4113-B977-17EEA9045E9B}" srcOrd="0" destOrd="1" presId="urn:microsoft.com/office/officeart/2008/layout/VerticalCurvedList"/>
    <dgm:cxn modelId="{DA1CB7FC-8879-4711-A425-38ED355492C2}" type="presOf" srcId="{E0ABD77C-11F0-44F8-8E01-012FC770857E}" destId="{92807BD0-785F-42CD-93F4-FB261C881863}" srcOrd="0" destOrd="0" presId="urn:microsoft.com/office/officeart/2008/layout/VerticalCurvedList"/>
    <dgm:cxn modelId="{72905470-E5B7-4EE6-85AD-3FF1D07F942A}" type="presOf" srcId="{ED06772F-18E3-4B58-85F9-01A1CACB6513}" destId="{6A93E0DE-FD00-4D6A-89BA-B225578597C7}" srcOrd="0" destOrd="1" presId="urn:microsoft.com/office/officeart/2008/layout/VerticalCurvedList"/>
    <dgm:cxn modelId="{9388B5E9-6F9F-41A8-A339-39C9BE2882CE}" type="presOf" srcId="{63C28445-20EC-4BDD-A52F-2E2C19351CFF}" destId="{50CFD30E-88D9-4E9D-9170-2072A5E4DE39}" srcOrd="0" destOrd="0" presId="urn:microsoft.com/office/officeart/2008/layout/VerticalCurvedList"/>
    <dgm:cxn modelId="{C325BAE5-2938-4C47-9105-E304FB62BC11}" type="presOf" srcId="{299BD12A-6B5B-4218-A1C5-259A7911399A}" destId="{92807BD0-785F-42CD-93F4-FB261C881863}" srcOrd="0" destOrd="1" presId="urn:microsoft.com/office/officeart/2008/layout/VerticalCurvedList"/>
    <dgm:cxn modelId="{1A82BFF3-D475-4AC7-97B6-A331B8FDD628}" srcId="{2A74D4AB-4A90-4A15-A311-F780BCB3D5DC}" destId="{3C48AB8B-7AC8-487A-A46F-1E0DAD11DB0A}" srcOrd="4" destOrd="0" parTransId="{1E9147B3-13B6-4378-A74F-B50059A812D4}" sibTransId="{6D40326F-1CBF-44E4-A315-999A2CA56359}"/>
    <dgm:cxn modelId="{1F51C69E-F1C3-47CA-BC9C-145B641D52CA}" type="presOf" srcId="{C1E776CC-9ACC-4578-9768-80B9BEB236FE}" destId="{CC717BF3-CCD1-4C17-B9A5-94607296E291}" srcOrd="0" destOrd="0" presId="urn:microsoft.com/office/officeart/2008/layout/VerticalCurvedList"/>
    <dgm:cxn modelId="{6751F928-8437-4FD0-A69B-A742EC9B70F8}" type="presOf" srcId="{2A74D4AB-4A90-4A15-A311-F780BCB3D5DC}" destId="{2ABEA0BF-9D31-4614-B522-231FAAA3E1FB}" srcOrd="0" destOrd="0" presId="urn:microsoft.com/office/officeart/2008/layout/VerticalCurvedList"/>
    <dgm:cxn modelId="{A995ED04-A1B8-47A5-9516-6F9E9EE13C69}" srcId="{C1E776CC-9ACC-4578-9768-80B9BEB236FE}" destId="{2C07FD04-B36C-4583-9582-74FCB323B9A4}" srcOrd="0" destOrd="0" parTransId="{A7444975-B3C7-4CAA-965C-68A85CC5A2E9}" sibTransId="{0D36A0F7-C7E9-4789-9F1C-4CEE9B31FB28}"/>
    <dgm:cxn modelId="{BEF94F1A-CE68-4BDF-82FC-FF80DAE059A1}" type="presOf" srcId="{2D410187-C44E-40D5-BE56-0BA2DB193C7D}" destId="{48DACDDF-9CF0-4063-88D8-30345295BE51}" srcOrd="0" destOrd="0" presId="urn:microsoft.com/office/officeart/2008/layout/VerticalCurvedList"/>
    <dgm:cxn modelId="{232FC73E-78AB-4C45-AA12-8A400418F7D9}" srcId="{B358B3BE-D2DE-4096-8AE7-3171DC78527A}" destId="{A91F6C45-E56A-4DB2-A9C9-1E617A63D888}" srcOrd="0" destOrd="0" parTransId="{38BF2651-A0A4-43DB-9448-41D21E9969BC}" sibTransId="{F20C2355-7A6A-4E45-A91D-28C6863E004F}"/>
    <dgm:cxn modelId="{9451B781-D219-4ABC-93FB-F35452D99001}" srcId="{3C48AB8B-7AC8-487A-A46F-1E0DAD11DB0A}" destId="{74FF04F4-E02F-4962-99F1-B957FE231052}" srcOrd="0" destOrd="0" parTransId="{7E9E5AC0-E8AD-48F8-A2BF-B7DF25F6E5EB}" sibTransId="{54DBA086-A9AE-4910-9ADA-C4BBAF6A1305}"/>
    <dgm:cxn modelId="{02C40B7B-8214-4D73-81FC-874AD98451DF}" type="presParOf" srcId="{2ABEA0BF-9D31-4614-B522-231FAAA3E1FB}" destId="{410DFDF7-6516-41E7-95A3-E1A6D566C69B}" srcOrd="0" destOrd="0" presId="urn:microsoft.com/office/officeart/2008/layout/VerticalCurvedList"/>
    <dgm:cxn modelId="{5AA38718-72DC-4775-B9B3-79AFB57FC553}" type="presParOf" srcId="{410DFDF7-6516-41E7-95A3-E1A6D566C69B}" destId="{B30F65A6-F66E-4614-84F2-E1AA7330FB03}" srcOrd="0" destOrd="0" presId="urn:microsoft.com/office/officeart/2008/layout/VerticalCurvedList"/>
    <dgm:cxn modelId="{2C42C313-27E2-48D0-988F-375FB87B9763}" type="presParOf" srcId="{B30F65A6-F66E-4614-84F2-E1AA7330FB03}" destId="{7BAB37BA-1B5C-42C4-8877-392D81CEDC9C}" srcOrd="0" destOrd="0" presId="urn:microsoft.com/office/officeart/2008/layout/VerticalCurvedList"/>
    <dgm:cxn modelId="{B73963B4-6399-4D58-A1D8-8B34D8B022C0}" type="presParOf" srcId="{B30F65A6-F66E-4614-84F2-E1AA7330FB03}" destId="{50CFD30E-88D9-4E9D-9170-2072A5E4DE39}" srcOrd="1" destOrd="0" presId="urn:microsoft.com/office/officeart/2008/layout/VerticalCurvedList"/>
    <dgm:cxn modelId="{B9708218-0363-4977-9BEC-4BC47BE2348E}" type="presParOf" srcId="{B30F65A6-F66E-4614-84F2-E1AA7330FB03}" destId="{19E36A3F-4B7F-4EF1-B26E-92C72212B9A3}" srcOrd="2" destOrd="0" presId="urn:microsoft.com/office/officeart/2008/layout/VerticalCurvedList"/>
    <dgm:cxn modelId="{C59401D8-90E1-42B5-948D-8AE9ECFCC07A}" type="presParOf" srcId="{B30F65A6-F66E-4614-84F2-E1AA7330FB03}" destId="{91F49514-0ED2-47D7-8849-C12A8903CBE9}" srcOrd="3" destOrd="0" presId="urn:microsoft.com/office/officeart/2008/layout/VerticalCurvedList"/>
    <dgm:cxn modelId="{54A79A0E-9683-4109-84D8-BE8ECF3A9C54}" type="presParOf" srcId="{410DFDF7-6516-41E7-95A3-E1A6D566C69B}" destId="{92807BD0-785F-42CD-93F4-FB261C881863}" srcOrd="1" destOrd="0" presId="urn:microsoft.com/office/officeart/2008/layout/VerticalCurvedList"/>
    <dgm:cxn modelId="{45D13B60-7CC4-45E8-BE60-D2AD752A4491}" type="presParOf" srcId="{410DFDF7-6516-41E7-95A3-E1A6D566C69B}" destId="{2F3AD587-F9DE-4275-9C71-0EDC9F397CDE}" srcOrd="2" destOrd="0" presId="urn:microsoft.com/office/officeart/2008/layout/VerticalCurvedList"/>
    <dgm:cxn modelId="{9FB103D0-8534-4213-A3A7-5F6144E22046}" type="presParOf" srcId="{2F3AD587-F9DE-4275-9C71-0EDC9F397CDE}" destId="{C35EE428-D000-467E-968E-2A3A28F137A0}" srcOrd="0" destOrd="0" presId="urn:microsoft.com/office/officeart/2008/layout/VerticalCurvedList"/>
    <dgm:cxn modelId="{E3F8A2D5-B8CF-40A1-8FCF-3327D3D0058B}" type="presParOf" srcId="{410DFDF7-6516-41E7-95A3-E1A6D566C69B}" destId="{6A93E0DE-FD00-4D6A-89BA-B225578597C7}" srcOrd="3" destOrd="0" presId="urn:microsoft.com/office/officeart/2008/layout/VerticalCurvedList"/>
    <dgm:cxn modelId="{D80C2238-BED1-4125-862C-21F9C39DD064}" type="presParOf" srcId="{410DFDF7-6516-41E7-95A3-E1A6D566C69B}" destId="{DD1A0B43-07A3-4389-A7A5-BD22EB36F2A9}" srcOrd="4" destOrd="0" presId="urn:microsoft.com/office/officeart/2008/layout/VerticalCurvedList"/>
    <dgm:cxn modelId="{30CE8456-C583-4D13-871F-C5C4FAAC419A}" type="presParOf" srcId="{DD1A0B43-07A3-4389-A7A5-BD22EB36F2A9}" destId="{C47DF2AA-E94F-4899-A399-C15734C81590}" srcOrd="0" destOrd="0" presId="urn:microsoft.com/office/officeart/2008/layout/VerticalCurvedList"/>
    <dgm:cxn modelId="{91A4AC3F-2CD0-4B69-89D0-E5D917DCA737}" type="presParOf" srcId="{410DFDF7-6516-41E7-95A3-E1A6D566C69B}" destId="{D52683FA-234B-497F-A2E5-4BD85BA99F75}" srcOrd="5" destOrd="0" presId="urn:microsoft.com/office/officeart/2008/layout/VerticalCurvedList"/>
    <dgm:cxn modelId="{EF4888F9-F5AE-4EC9-AC29-713CA294CE68}" type="presParOf" srcId="{410DFDF7-6516-41E7-95A3-E1A6D566C69B}" destId="{58CC34F2-87D7-4EEA-B1F9-EED1BAD5E703}" srcOrd="6" destOrd="0" presId="urn:microsoft.com/office/officeart/2008/layout/VerticalCurvedList"/>
    <dgm:cxn modelId="{F8E9B3B5-ADE7-4D36-8240-933651A23B20}" type="presParOf" srcId="{58CC34F2-87D7-4EEA-B1F9-EED1BAD5E703}" destId="{18C67367-827F-4ACA-998A-E2BEE70E4789}" srcOrd="0" destOrd="0" presId="urn:microsoft.com/office/officeart/2008/layout/VerticalCurvedList"/>
    <dgm:cxn modelId="{A8D214AC-3FB4-4038-B191-4DCD7071E194}" type="presParOf" srcId="{410DFDF7-6516-41E7-95A3-E1A6D566C69B}" destId="{48DACDDF-9CF0-4063-88D8-30345295BE51}" srcOrd="7" destOrd="0" presId="urn:microsoft.com/office/officeart/2008/layout/VerticalCurvedList"/>
    <dgm:cxn modelId="{496CB783-5DC3-4E89-BEAE-7ADF1D4BBE13}" type="presParOf" srcId="{410DFDF7-6516-41E7-95A3-E1A6D566C69B}" destId="{A1DF5C18-7DD6-4528-8977-A73774370DE4}" srcOrd="8" destOrd="0" presId="urn:microsoft.com/office/officeart/2008/layout/VerticalCurvedList"/>
    <dgm:cxn modelId="{690D1EAB-1295-44EA-917D-68D8B32B4199}" type="presParOf" srcId="{A1DF5C18-7DD6-4528-8977-A73774370DE4}" destId="{47B1DCFD-A2A2-4C4B-A1C2-393C55057123}" srcOrd="0" destOrd="0" presId="urn:microsoft.com/office/officeart/2008/layout/VerticalCurvedList"/>
    <dgm:cxn modelId="{98E3DF18-D552-4761-B19F-471DBECAF5D3}" type="presParOf" srcId="{410DFDF7-6516-41E7-95A3-E1A6D566C69B}" destId="{EE4E5310-A10D-4113-B977-17EEA9045E9B}" srcOrd="9" destOrd="0" presId="urn:microsoft.com/office/officeart/2008/layout/VerticalCurvedList"/>
    <dgm:cxn modelId="{A057ACAA-FAD6-4180-A719-91D715E38996}" type="presParOf" srcId="{410DFDF7-6516-41E7-95A3-E1A6D566C69B}" destId="{7DCC37B5-8C8D-4BB4-ABB9-875022CCEF42}" srcOrd="10" destOrd="0" presId="urn:microsoft.com/office/officeart/2008/layout/VerticalCurvedList"/>
    <dgm:cxn modelId="{87123D4A-A360-437A-B037-3C2C29C84C9A}" type="presParOf" srcId="{7DCC37B5-8C8D-4BB4-ABB9-875022CCEF42}" destId="{955E83AD-5FF2-4B19-AB68-8F7AAC1782AC}" srcOrd="0" destOrd="0" presId="urn:microsoft.com/office/officeart/2008/layout/VerticalCurvedList"/>
    <dgm:cxn modelId="{A23380C2-173F-48E6-A97A-C7E7F6820A1B}" type="presParOf" srcId="{410DFDF7-6516-41E7-95A3-E1A6D566C69B}" destId="{CC717BF3-CCD1-4C17-B9A5-94607296E291}" srcOrd="11" destOrd="0" presId="urn:microsoft.com/office/officeart/2008/layout/VerticalCurvedList"/>
    <dgm:cxn modelId="{EF923F43-3177-4B70-AE71-6A6B6C54167A}" type="presParOf" srcId="{410DFDF7-6516-41E7-95A3-E1A6D566C69B}" destId="{6B49835C-D04D-4097-BB13-F9B892927CE6}" srcOrd="12" destOrd="0" presId="urn:microsoft.com/office/officeart/2008/layout/VerticalCurvedList"/>
    <dgm:cxn modelId="{8EF16A3D-3B47-4C08-BABD-0E6B765879B3}" type="presParOf" srcId="{6B49835C-D04D-4097-BB13-F9B892927CE6}" destId="{E2D78AD7-7336-4EDC-8F58-D13AA21CEC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15000-6793-4E5A-9FC9-3A82773E6B5F}">
      <dsp:nvSpPr>
        <dsp:cNvPr id="0" name=""/>
        <dsp:cNvSpPr/>
      </dsp:nvSpPr>
      <dsp:spPr>
        <a:xfrm>
          <a:off x="-6446956" y="-986807"/>
          <a:ext cx="7679470" cy="7679470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8A022E-3465-4F0E-9344-32DE846A41DB}">
      <dsp:nvSpPr>
        <dsp:cNvPr id="0" name=""/>
        <dsp:cNvSpPr/>
      </dsp:nvSpPr>
      <dsp:spPr>
        <a:xfrm>
          <a:off x="400265" y="259388"/>
          <a:ext cx="8400524" cy="5185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Overview of Photocathode Research</a:t>
          </a:r>
        </a:p>
      </dsp:txBody>
      <dsp:txXfrm>
        <a:off x="400265" y="259388"/>
        <a:ext cx="8400524" cy="518548"/>
      </dsp:txXfrm>
    </dsp:sp>
    <dsp:sp modelId="{6C3EC583-A7DF-4C46-81D6-5F37D2AC7B6D}">
      <dsp:nvSpPr>
        <dsp:cNvPr id="0" name=""/>
        <dsp:cNvSpPr/>
      </dsp:nvSpPr>
      <dsp:spPr>
        <a:xfrm>
          <a:off x="76173" y="194569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97BB9F-5001-4543-947B-D629771E1BA1}">
      <dsp:nvSpPr>
        <dsp:cNvPr id="0" name=""/>
        <dsp:cNvSpPr/>
      </dsp:nvSpPr>
      <dsp:spPr>
        <a:xfrm>
          <a:off x="869857" y="1037666"/>
          <a:ext cx="7930932" cy="5185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Photocathode </a:t>
          </a:r>
          <a:r>
            <a:rPr lang="en-US" sz="2600" kern="1200" dirty="0" smtClean="0"/>
            <a:t>Performance </a:t>
          </a:r>
          <a:r>
            <a:rPr lang="en-US" sz="2600" kern="1200" dirty="0"/>
            <a:t>in Accelerator Applications</a:t>
          </a:r>
        </a:p>
      </dsp:txBody>
      <dsp:txXfrm>
        <a:off x="869857" y="1037666"/>
        <a:ext cx="7930932" cy="518548"/>
      </dsp:txXfrm>
    </dsp:sp>
    <dsp:sp modelId="{A568E09B-26F9-4DF5-9F69-5505B97D6ED2}">
      <dsp:nvSpPr>
        <dsp:cNvPr id="0" name=""/>
        <dsp:cNvSpPr/>
      </dsp:nvSpPr>
      <dsp:spPr>
        <a:xfrm>
          <a:off x="545765" y="972848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29ECE2-86BD-45CD-AF9B-7DF6C283151D}">
      <dsp:nvSpPr>
        <dsp:cNvPr id="0" name=""/>
        <dsp:cNvSpPr/>
      </dsp:nvSpPr>
      <dsp:spPr>
        <a:xfrm>
          <a:off x="1127191" y="1815375"/>
          <a:ext cx="7673597" cy="5185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New Photocathode Ideas</a:t>
          </a:r>
        </a:p>
      </dsp:txBody>
      <dsp:txXfrm>
        <a:off x="1127191" y="1815375"/>
        <a:ext cx="7673597" cy="518548"/>
      </dsp:txXfrm>
    </dsp:sp>
    <dsp:sp modelId="{6F898C44-F699-416F-A670-C3612CB490B5}">
      <dsp:nvSpPr>
        <dsp:cNvPr id="0" name=""/>
        <dsp:cNvSpPr/>
      </dsp:nvSpPr>
      <dsp:spPr>
        <a:xfrm>
          <a:off x="803099" y="1750556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25FF89-88E3-43DD-B4D8-BDA80B50CED1}">
      <dsp:nvSpPr>
        <dsp:cNvPr id="0" name=""/>
        <dsp:cNvSpPr/>
      </dsp:nvSpPr>
      <dsp:spPr>
        <a:xfrm>
          <a:off x="1209356" y="2593653"/>
          <a:ext cx="7591433" cy="5185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Metallic Photocathodes</a:t>
          </a:r>
        </a:p>
      </dsp:txBody>
      <dsp:txXfrm>
        <a:off x="1209356" y="2593653"/>
        <a:ext cx="7591433" cy="518548"/>
      </dsp:txXfrm>
    </dsp:sp>
    <dsp:sp modelId="{4C5DABB4-F7AB-4157-A55D-4050DB267082}">
      <dsp:nvSpPr>
        <dsp:cNvPr id="0" name=""/>
        <dsp:cNvSpPr/>
      </dsp:nvSpPr>
      <dsp:spPr>
        <a:xfrm>
          <a:off x="885263" y="2528835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95FAAF-D89A-48B7-AB8B-44257F71A8C6}">
      <dsp:nvSpPr>
        <dsp:cNvPr id="0" name=""/>
        <dsp:cNvSpPr/>
      </dsp:nvSpPr>
      <dsp:spPr>
        <a:xfrm>
          <a:off x="1127191" y="3371932"/>
          <a:ext cx="7673597" cy="51854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Semiconductor Photocathodes</a:t>
          </a:r>
        </a:p>
      </dsp:txBody>
      <dsp:txXfrm>
        <a:off x="1127191" y="3371932"/>
        <a:ext cx="7673597" cy="518548"/>
      </dsp:txXfrm>
    </dsp:sp>
    <dsp:sp modelId="{D148CEE6-448A-401C-A70C-8EC0A430C958}">
      <dsp:nvSpPr>
        <dsp:cNvPr id="0" name=""/>
        <dsp:cNvSpPr/>
      </dsp:nvSpPr>
      <dsp:spPr>
        <a:xfrm>
          <a:off x="803099" y="3307114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BB2349-E02B-4191-A862-CC45236F8D17}">
      <dsp:nvSpPr>
        <dsp:cNvPr id="0" name=""/>
        <dsp:cNvSpPr/>
      </dsp:nvSpPr>
      <dsp:spPr>
        <a:xfrm>
          <a:off x="869857" y="4149640"/>
          <a:ext cx="7930932" cy="5185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Photocathode Theory	</a:t>
          </a:r>
        </a:p>
      </dsp:txBody>
      <dsp:txXfrm>
        <a:off x="869857" y="4149640"/>
        <a:ext cx="7930932" cy="518548"/>
      </dsp:txXfrm>
    </dsp:sp>
    <dsp:sp modelId="{683EBDA4-A3A4-4DFF-80DF-1C2EA82FE536}">
      <dsp:nvSpPr>
        <dsp:cNvPr id="0" name=""/>
        <dsp:cNvSpPr/>
      </dsp:nvSpPr>
      <dsp:spPr>
        <a:xfrm>
          <a:off x="545765" y="4084822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A03075-4A79-401C-B28F-CF0163E3E8ED}">
      <dsp:nvSpPr>
        <dsp:cNvPr id="0" name=""/>
        <dsp:cNvSpPr/>
      </dsp:nvSpPr>
      <dsp:spPr>
        <a:xfrm>
          <a:off x="400265" y="4927919"/>
          <a:ext cx="8400524" cy="5185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1598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Advanced Photocathode Characterization</a:t>
          </a:r>
        </a:p>
      </dsp:txBody>
      <dsp:txXfrm>
        <a:off x="400265" y="4927919"/>
        <a:ext cx="8400524" cy="518548"/>
      </dsp:txXfrm>
    </dsp:sp>
    <dsp:sp modelId="{D953D554-F85B-48D6-BBEF-EBDF91C5542D}">
      <dsp:nvSpPr>
        <dsp:cNvPr id="0" name=""/>
        <dsp:cNvSpPr/>
      </dsp:nvSpPr>
      <dsp:spPr>
        <a:xfrm>
          <a:off x="76173" y="4863101"/>
          <a:ext cx="648185" cy="6481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5831746" y="-892722"/>
          <a:ext cx="6944298" cy="6944298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716048" y="515885"/>
          <a:ext cx="9728359" cy="1031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8968" tIns="73660" rIns="73660" bIns="7366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High Brightness Beams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Alberto Bacci – INFN Milano</a:t>
          </a:r>
        </a:p>
      </dsp:txBody>
      <dsp:txXfrm>
        <a:off x="716048" y="515885"/>
        <a:ext cx="9728359" cy="1031770"/>
      </dsp:txXfrm>
    </dsp:sp>
    <dsp:sp modelId="{C35EE428-D000-467E-968E-2A3A28F137A0}">
      <dsp:nvSpPr>
        <dsp:cNvPr id="0" name=""/>
        <dsp:cNvSpPr/>
      </dsp:nvSpPr>
      <dsp:spPr>
        <a:xfrm>
          <a:off x="71192" y="386913"/>
          <a:ext cx="1289713" cy="1289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040B5F-B4F6-43C0-9D7A-EA392633DCBE}">
      <dsp:nvSpPr>
        <dsp:cNvPr id="0" name=""/>
        <dsp:cNvSpPr/>
      </dsp:nvSpPr>
      <dsp:spPr>
        <a:xfrm>
          <a:off x="1091097" y="2063541"/>
          <a:ext cx="9353310" cy="1031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8968" tIns="73660" rIns="73660" bIns="7366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Recent Advancements in Photocathodes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Laura Monaco – INFN Milano </a:t>
          </a:r>
        </a:p>
      </dsp:txBody>
      <dsp:txXfrm>
        <a:off x="1091097" y="2063541"/>
        <a:ext cx="9353310" cy="1031770"/>
      </dsp:txXfrm>
    </dsp:sp>
    <dsp:sp modelId="{C47DF2AA-E94F-4899-A399-C15734C81590}">
      <dsp:nvSpPr>
        <dsp:cNvPr id="0" name=""/>
        <dsp:cNvSpPr/>
      </dsp:nvSpPr>
      <dsp:spPr>
        <a:xfrm>
          <a:off x="446240" y="1934569"/>
          <a:ext cx="1289713" cy="1289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10C15F-F6D5-41E8-9C9D-DD7AA2DB792E}">
      <dsp:nvSpPr>
        <dsp:cNvPr id="0" name=""/>
        <dsp:cNvSpPr/>
      </dsp:nvSpPr>
      <dsp:spPr>
        <a:xfrm>
          <a:off x="716048" y="3611197"/>
          <a:ext cx="9728359" cy="10317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8968" tIns="73660" rIns="73660" bIns="7366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Experience on Polarized Photocathodes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Kurt </a:t>
          </a:r>
          <a:r>
            <a:rPr lang="en-US" sz="2300" kern="1200" dirty="0" err="1"/>
            <a:t>Aulenbacher</a:t>
          </a:r>
          <a:r>
            <a:rPr lang="en-US" sz="2300" kern="1200" dirty="0"/>
            <a:t> </a:t>
          </a:r>
          <a:r>
            <a:rPr lang="en-US" sz="2300" kern="1200" dirty="0" smtClean="0"/>
            <a:t>– University of Mainz</a:t>
          </a:r>
          <a:endParaRPr lang="en-US" sz="2300" kern="1200" dirty="0"/>
        </a:p>
      </dsp:txBody>
      <dsp:txXfrm>
        <a:off x="716048" y="3611197"/>
        <a:ext cx="9728359" cy="1031770"/>
      </dsp:txXfrm>
    </dsp:sp>
    <dsp:sp modelId="{18C67367-827F-4ACA-998A-E2BEE70E4789}">
      <dsp:nvSpPr>
        <dsp:cNvPr id="0" name=""/>
        <dsp:cNvSpPr/>
      </dsp:nvSpPr>
      <dsp:spPr>
        <a:xfrm>
          <a:off x="71192" y="3482225"/>
          <a:ext cx="1289713" cy="12897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80097" y="-975891"/>
          <a:ext cx="7594172" cy="75941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451961" y="297128"/>
          <a:ext cx="9983522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JLAB DC Gun Developments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Carlos Garcia - JLAB</a:t>
          </a:r>
        </a:p>
      </dsp:txBody>
      <dsp:txXfrm>
        <a:off x="451961" y="297128"/>
        <a:ext cx="9983522" cy="594030"/>
      </dsp:txXfrm>
    </dsp:sp>
    <dsp:sp modelId="{C35EE428-D000-467E-968E-2A3A28F137A0}">
      <dsp:nvSpPr>
        <dsp:cNvPr id="0" name=""/>
        <dsp:cNvSpPr/>
      </dsp:nvSpPr>
      <dsp:spPr>
        <a:xfrm>
          <a:off x="80692" y="222874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040B5F-B4F6-43C0-9D7A-EA392633DCBE}">
      <dsp:nvSpPr>
        <dsp:cNvPr id="0" name=""/>
        <dsp:cNvSpPr/>
      </dsp:nvSpPr>
      <dsp:spPr>
        <a:xfrm>
          <a:off x="940592" y="1188061"/>
          <a:ext cx="9494891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CsK</a:t>
          </a:r>
          <a:r>
            <a:rPr lang="en-US" sz="1600" kern="1200" baseline="-25000" dirty="0"/>
            <a:t>2</a:t>
          </a:r>
          <a:r>
            <a:rPr lang="en-US" sz="1600" kern="1200" dirty="0"/>
            <a:t>Sb Photocathodes for Application in an Industrial Accelerator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Verena Kuemper - RI</a:t>
          </a:r>
        </a:p>
      </dsp:txBody>
      <dsp:txXfrm>
        <a:off x="940592" y="1188061"/>
        <a:ext cx="9494891" cy="594030"/>
      </dsp:txXfrm>
    </dsp:sp>
    <dsp:sp modelId="{C47DF2AA-E94F-4899-A399-C15734C81590}">
      <dsp:nvSpPr>
        <dsp:cNvPr id="0" name=""/>
        <dsp:cNvSpPr/>
      </dsp:nvSpPr>
      <dsp:spPr>
        <a:xfrm>
          <a:off x="569323" y="1113807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CBBFB9-5501-47E7-841C-B8F68427D3F8}">
      <dsp:nvSpPr>
        <dsp:cNvPr id="0" name=""/>
        <dsp:cNvSpPr/>
      </dsp:nvSpPr>
      <dsp:spPr>
        <a:xfrm>
          <a:off x="1164031" y="2078995"/>
          <a:ext cx="9271453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Status of Precise Measurements of Electron Beam Polarization Changes During Long Term Operation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Jennifer Groth - Johannes Gutenberg-Uni</a:t>
          </a:r>
        </a:p>
      </dsp:txBody>
      <dsp:txXfrm>
        <a:off x="1164031" y="2078995"/>
        <a:ext cx="9271453" cy="594030"/>
      </dsp:txXfrm>
    </dsp:sp>
    <dsp:sp modelId="{18C67367-827F-4ACA-998A-E2BEE70E4789}">
      <dsp:nvSpPr>
        <dsp:cNvPr id="0" name=""/>
        <dsp:cNvSpPr/>
      </dsp:nvSpPr>
      <dsp:spPr>
        <a:xfrm>
          <a:off x="792762" y="2004741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1F8969-826C-4FDC-A40F-46AA3DB8DB48}">
      <dsp:nvSpPr>
        <dsp:cNvPr id="0" name=""/>
        <dsp:cNvSpPr/>
      </dsp:nvSpPr>
      <dsp:spPr>
        <a:xfrm>
          <a:off x="1164031" y="2969364"/>
          <a:ext cx="9271453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Photocathode Activities at DESY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Pavel Lopez - DESY</a:t>
          </a:r>
        </a:p>
      </dsp:txBody>
      <dsp:txXfrm>
        <a:off x="1164031" y="2969364"/>
        <a:ext cx="9271453" cy="594030"/>
      </dsp:txXfrm>
    </dsp:sp>
    <dsp:sp modelId="{FB4B0181-B5DE-421E-B782-309E31DE73F6}">
      <dsp:nvSpPr>
        <dsp:cNvPr id="0" name=""/>
        <dsp:cNvSpPr/>
      </dsp:nvSpPr>
      <dsp:spPr>
        <a:xfrm>
          <a:off x="792762" y="2895110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53A5FA-97E0-48DF-BA90-262DD02E9B7E}">
      <dsp:nvSpPr>
        <dsp:cNvPr id="0" name=""/>
        <dsp:cNvSpPr/>
      </dsp:nvSpPr>
      <dsp:spPr>
        <a:xfrm>
          <a:off x="940592" y="3860297"/>
          <a:ext cx="9494891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Performance of </a:t>
          </a:r>
          <a:r>
            <a:rPr lang="en-US" sz="1600" kern="1200" dirty="0" err="1"/>
            <a:t>Bialkali</a:t>
          </a:r>
          <a:r>
            <a:rPr lang="en-US" sz="1600" kern="1200" dirty="0"/>
            <a:t> Photocathode in DC–SRF Photoinjector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/>
            <a:t>Haumu</a:t>
          </a:r>
          <a:r>
            <a:rPr lang="en-US" sz="1200" kern="1200" dirty="0"/>
            <a:t> Xie - PKU</a:t>
          </a:r>
        </a:p>
      </dsp:txBody>
      <dsp:txXfrm>
        <a:off x="940592" y="3860297"/>
        <a:ext cx="9494891" cy="594030"/>
      </dsp:txXfrm>
    </dsp:sp>
    <dsp:sp modelId="{191A9BA1-197F-485D-B035-6F4D14755A49}">
      <dsp:nvSpPr>
        <dsp:cNvPr id="0" name=""/>
        <dsp:cNvSpPr/>
      </dsp:nvSpPr>
      <dsp:spPr>
        <a:xfrm>
          <a:off x="569323" y="3786043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B0B37A7-8CAB-428C-8B23-EF73AE7C954A}">
      <dsp:nvSpPr>
        <dsp:cNvPr id="0" name=""/>
        <dsp:cNvSpPr/>
      </dsp:nvSpPr>
      <dsp:spPr>
        <a:xfrm>
          <a:off x="451961" y="4751230"/>
          <a:ext cx="9983522" cy="5940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1512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Photocathode Performance at LCLS–II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Theo Vecchione - SLAC</a:t>
          </a:r>
        </a:p>
      </dsp:txBody>
      <dsp:txXfrm>
        <a:off x="451961" y="4751230"/>
        <a:ext cx="9983522" cy="594030"/>
      </dsp:txXfrm>
    </dsp:sp>
    <dsp:sp modelId="{F35267D3-148D-4B07-9AEA-46C74E04125D}">
      <dsp:nvSpPr>
        <dsp:cNvPr id="0" name=""/>
        <dsp:cNvSpPr/>
      </dsp:nvSpPr>
      <dsp:spPr>
        <a:xfrm>
          <a:off x="80692" y="4676977"/>
          <a:ext cx="742538" cy="7425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91293" y="-977593"/>
          <a:ext cx="7607472" cy="76074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531305" y="353154"/>
          <a:ext cx="9904022" cy="706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992" tIns="48260" rIns="48260" bIns="4826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Ultra–thin MgO Films on Metal Photocathodes to Enhance QE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Chris Benjamin – Uni </a:t>
          </a:r>
          <a:r>
            <a:rPr lang="en-US" sz="1500" kern="1200" dirty="0" err="1"/>
            <a:t>Warwwick</a:t>
          </a:r>
          <a:r>
            <a:rPr lang="en-US" sz="1500" kern="1200" dirty="0"/>
            <a:t> and </a:t>
          </a:r>
          <a:r>
            <a:rPr lang="en-US" sz="1500" kern="1200" dirty="0" err="1"/>
            <a:t>ASTeC</a:t>
          </a:r>
          <a:endParaRPr lang="en-US" sz="1500" kern="1200" dirty="0"/>
        </a:p>
      </dsp:txBody>
      <dsp:txXfrm>
        <a:off x="531305" y="353154"/>
        <a:ext cx="9904022" cy="706761"/>
      </dsp:txXfrm>
    </dsp:sp>
    <dsp:sp modelId="{C35EE428-D000-467E-968E-2A3A28F137A0}">
      <dsp:nvSpPr>
        <dsp:cNvPr id="0" name=""/>
        <dsp:cNvSpPr/>
      </dsp:nvSpPr>
      <dsp:spPr>
        <a:xfrm>
          <a:off x="89579" y="264809"/>
          <a:ext cx="883452" cy="883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D57CD-62D3-48A4-B68C-1148EF6D89A8}">
      <dsp:nvSpPr>
        <dsp:cNvPr id="0" name=""/>
        <dsp:cNvSpPr/>
      </dsp:nvSpPr>
      <dsp:spPr>
        <a:xfrm>
          <a:off x="1037750" y="1412958"/>
          <a:ext cx="9397577" cy="706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992" tIns="48260" rIns="48260" bIns="4826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Plasma Photocathode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Carlo Benedetti - LBNL</a:t>
          </a:r>
        </a:p>
      </dsp:txBody>
      <dsp:txXfrm>
        <a:off x="1037750" y="1412958"/>
        <a:ext cx="9397577" cy="706761"/>
      </dsp:txXfrm>
    </dsp:sp>
    <dsp:sp modelId="{C47DF2AA-E94F-4899-A399-C15734C81590}">
      <dsp:nvSpPr>
        <dsp:cNvPr id="0" name=""/>
        <dsp:cNvSpPr/>
      </dsp:nvSpPr>
      <dsp:spPr>
        <a:xfrm>
          <a:off x="596024" y="1324613"/>
          <a:ext cx="883452" cy="883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DF734-1B05-4B09-AF3C-D042DC0C39E9}">
      <dsp:nvSpPr>
        <dsp:cNvPr id="0" name=""/>
        <dsp:cNvSpPr/>
      </dsp:nvSpPr>
      <dsp:spPr>
        <a:xfrm>
          <a:off x="1193188" y="2472762"/>
          <a:ext cx="9242139" cy="706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992" tIns="48260" rIns="48260" bIns="4826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CERN Photocathode Activities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Miguel Calderon - CERN</a:t>
          </a:r>
        </a:p>
      </dsp:txBody>
      <dsp:txXfrm>
        <a:off x="1193188" y="2472762"/>
        <a:ext cx="9242139" cy="706761"/>
      </dsp:txXfrm>
    </dsp:sp>
    <dsp:sp modelId="{18C67367-827F-4ACA-998A-E2BEE70E4789}">
      <dsp:nvSpPr>
        <dsp:cNvPr id="0" name=""/>
        <dsp:cNvSpPr/>
      </dsp:nvSpPr>
      <dsp:spPr>
        <a:xfrm>
          <a:off x="751462" y="2384416"/>
          <a:ext cx="883452" cy="883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E301A1-281E-4751-BECB-7A1698D5F2D9}">
      <dsp:nvSpPr>
        <dsp:cNvPr id="0" name=""/>
        <dsp:cNvSpPr/>
      </dsp:nvSpPr>
      <dsp:spPr>
        <a:xfrm>
          <a:off x="1037750" y="3532565"/>
          <a:ext cx="9397577" cy="706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992" tIns="48260" rIns="48260" bIns="4826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Protective Layers on Bi–alkali Cathodes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Nathan Moody - LANL</a:t>
          </a:r>
        </a:p>
      </dsp:txBody>
      <dsp:txXfrm>
        <a:off x="1037750" y="3532565"/>
        <a:ext cx="9397577" cy="706761"/>
      </dsp:txXfrm>
    </dsp:sp>
    <dsp:sp modelId="{FB4B0181-B5DE-421E-B782-309E31DE73F6}">
      <dsp:nvSpPr>
        <dsp:cNvPr id="0" name=""/>
        <dsp:cNvSpPr/>
      </dsp:nvSpPr>
      <dsp:spPr>
        <a:xfrm>
          <a:off x="596024" y="3444220"/>
          <a:ext cx="883452" cy="883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76E0445-63F1-4D8A-BD37-A5580CE007F7}">
      <dsp:nvSpPr>
        <dsp:cNvPr id="0" name=""/>
        <dsp:cNvSpPr/>
      </dsp:nvSpPr>
      <dsp:spPr>
        <a:xfrm>
          <a:off x="531305" y="4592369"/>
          <a:ext cx="9904022" cy="70676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992" tIns="48260" rIns="48260" bIns="4826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AI/ML–selection of Air–stable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Evan Antoniuk - LLNL</a:t>
          </a:r>
        </a:p>
      </dsp:txBody>
      <dsp:txXfrm>
        <a:off x="531305" y="4592369"/>
        <a:ext cx="9904022" cy="706761"/>
      </dsp:txXfrm>
    </dsp:sp>
    <dsp:sp modelId="{191A9BA1-197F-485D-B035-6F4D14755A49}">
      <dsp:nvSpPr>
        <dsp:cNvPr id="0" name=""/>
        <dsp:cNvSpPr/>
      </dsp:nvSpPr>
      <dsp:spPr>
        <a:xfrm>
          <a:off x="89579" y="4504024"/>
          <a:ext cx="883452" cy="8834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91293" y="-977593"/>
          <a:ext cx="7607472" cy="76074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636438" y="434547"/>
          <a:ext cx="9798890" cy="86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Studies on the Evolution of MTE for Photocathodes Subjected to Controlled Degradation by Gas Exposure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Liam </a:t>
          </a:r>
          <a:r>
            <a:rPr lang="en-US" sz="1300" kern="1200" dirty="0" err="1"/>
            <a:t>Soomary</a:t>
          </a:r>
          <a:r>
            <a:rPr lang="en-US" sz="1300" kern="1200" dirty="0"/>
            <a:t> – Liverpool Uni and The Cockcroft Institute</a:t>
          </a:r>
        </a:p>
      </dsp:txBody>
      <dsp:txXfrm>
        <a:off x="636438" y="434547"/>
        <a:ext cx="9798890" cy="869547"/>
      </dsp:txXfrm>
    </dsp:sp>
    <dsp:sp modelId="{C35EE428-D000-467E-968E-2A3A28F137A0}">
      <dsp:nvSpPr>
        <dsp:cNvPr id="0" name=""/>
        <dsp:cNvSpPr/>
      </dsp:nvSpPr>
      <dsp:spPr>
        <a:xfrm>
          <a:off x="92970" y="325854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FDFE27-EF18-445D-A486-2B75EE05B200}">
      <dsp:nvSpPr>
        <dsp:cNvPr id="0" name=""/>
        <dsp:cNvSpPr/>
      </dsp:nvSpPr>
      <dsp:spPr>
        <a:xfrm>
          <a:off x="1134969" y="1739095"/>
          <a:ext cx="9300358" cy="86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Copper Photocathodes for CLARA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Tim Noakes – UKRI STFC </a:t>
          </a:r>
          <a:r>
            <a:rPr lang="en-US" sz="1300" kern="1200" dirty="0" err="1"/>
            <a:t>Daresbuty</a:t>
          </a:r>
          <a:endParaRPr lang="en-US" sz="1300" kern="1200" dirty="0"/>
        </a:p>
      </dsp:txBody>
      <dsp:txXfrm>
        <a:off x="1134969" y="1739095"/>
        <a:ext cx="9300358" cy="869547"/>
      </dsp:txXfrm>
    </dsp:sp>
    <dsp:sp modelId="{C47DF2AA-E94F-4899-A399-C15734C81590}">
      <dsp:nvSpPr>
        <dsp:cNvPr id="0" name=""/>
        <dsp:cNvSpPr/>
      </dsp:nvSpPr>
      <dsp:spPr>
        <a:xfrm>
          <a:off x="591502" y="1630401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C296C7-4CE7-4826-B7B1-50EDF032A2D1}">
      <dsp:nvSpPr>
        <dsp:cNvPr id="0" name=""/>
        <dsp:cNvSpPr/>
      </dsp:nvSpPr>
      <dsp:spPr>
        <a:xfrm>
          <a:off x="1134969" y="3043642"/>
          <a:ext cx="9300358" cy="86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Copper photocathode experience at FERMI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Mauro </a:t>
          </a:r>
          <a:r>
            <a:rPr lang="en-US" sz="1300" kern="1200" dirty="0" err="1"/>
            <a:t>Trovò</a:t>
          </a:r>
          <a:r>
            <a:rPr lang="en-US" sz="1300" kern="1200" dirty="0"/>
            <a:t> - ELETTRA</a:t>
          </a:r>
        </a:p>
      </dsp:txBody>
      <dsp:txXfrm>
        <a:off x="1134969" y="3043642"/>
        <a:ext cx="9300358" cy="869547"/>
      </dsp:txXfrm>
    </dsp:sp>
    <dsp:sp modelId="{18C67367-827F-4ACA-998A-E2BEE70E4789}">
      <dsp:nvSpPr>
        <dsp:cNvPr id="0" name=""/>
        <dsp:cNvSpPr/>
      </dsp:nvSpPr>
      <dsp:spPr>
        <a:xfrm>
          <a:off x="591502" y="2934949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976E1F-FD62-400B-9E4D-C481E9A51E0E}">
      <dsp:nvSpPr>
        <dsp:cNvPr id="0" name=""/>
        <dsp:cNvSpPr/>
      </dsp:nvSpPr>
      <dsp:spPr>
        <a:xfrm>
          <a:off x="636438" y="4348190"/>
          <a:ext cx="9798890" cy="8695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Technology Aspects in Preparation at NCBJ of Nb–Pb Superconducting Photocathodes for XFEL–Type RF Electron Guns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Jerzy Lorkiewicz – Nuclear Center for Nuclear Research</a:t>
          </a:r>
        </a:p>
      </dsp:txBody>
      <dsp:txXfrm>
        <a:off x="636438" y="4348190"/>
        <a:ext cx="9798890" cy="869547"/>
      </dsp:txXfrm>
    </dsp:sp>
    <dsp:sp modelId="{FB4B0181-B5DE-421E-B782-309E31DE73F6}">
      <dsp:nvSpPr>
        <dsp:cNvPr id="0" name=""/>
        <dsp:cNvSpPr/>
      </dsp:nvSpPr>
      <dsp:spPr>
        <a:xfrm>
          <a:off x="92970" y="4239497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91293" y="-977593"/>
          <a:ext cx="7607472" cy="76074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636438" y="434547"/>
          <a:ext cx="9798890" cy="8695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Multi–alkali Antimonide Photocathodes for Highly Brilliant Electron Beams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Chen Wang - HZB</a:t>
          </a:r>
        </a:p>
      </dsp:txBody>
      <dsp:txXfrm>
        <a:off x="636438" y="434547"/>
        <a:ext cx="9798890" cy="869547"/>
      </dsp:txXfrm>
    </dsp:sp>
    <dsp:sp modelId="{C35EE428-D000-467E-968E-2A3A28F137A0}">
      <dsp:nvSpPr>
        <dsp:cNvPr id="0" name=""/>
        <dsp:cNvSpPr/>
      </dsp:nvSpPr>
      <dsp:spPr>
        <a:xfrm>
          <a:off x="92970" y="325854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EAA776-3FBB-4F86-A38B-68BE5B5EFF20}">
      <dsp:nvSpPr>
        <dsp:cNvPr id="0" name=""/>
        <dsp:cNvSpPr/>
      </dsp:nvSpPr>
      <dsp:spPr>
        <a:xfrm>
          <a:off x="1134969" y="1739095"/>
          <a:ext cx="9300358" cy="8695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Characterisation</a:t>
          </a:r>
          <a:r>
            <a:rPr lang="en-US" sz="2000" kern="1200" dirty="0"/>
            <a:t> at Daresbury Laboratory of </a:t>
          </a:r>
          <a:r>
            <a:rPr lang="en-US" sz="2000" kern="1200" dirty="0" err="1"/>
            <a:t>CsTe</a:t>
          </a:r>
          <a:r>
            <a:rPr lang="en-US" sz="2000" kern="1200" dirty="0"/>
            <a:t> Photocathodes Grown at CERN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Lee Jones – STFC Daresbury</a:t>
          </a:r>
        </a:p>
      </dsp:txBody>
      <dsp:txXfrm>
        <a:off x="1134969" y="1739095"/>
        <a:ext cx="9300358" cy="869547"/>
      </dsp:txXfrm>
    </dsp:sp>
    <dsp:sp modelId="{C47DF2AA-E94F-4899-A399-C15734C81590}">
      <dsp:nvSpPr>
        <dsp:cNvPr id="0" name=""/>
        <dsp:cNvSpPr/>
      </dsp:nvSpPr>
      <dsp:spPr>
        <a:xfrm>
          <a:off x="591502" y="1630401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852038-F8C4-4D68-BFB2-302E1156B65D}">
      <dsp:nvSpPr>
        <dsp:cNvPr id="0" name=""/>
        <dsp:cNvSpPr/>
      </dsp:nvSpPr>
      <dsp:spPr>
        <a:xfrm>
          <a:off x="1134969" y="3043642"/>
          <a:ext cx="9300358" cy="8695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Cs</a:t>
          </a:r>
          <a:r>
            <a:rPr lang="en-US" sz="2000" kern="1200" baseline="-25000" dirty="0"/>
            <a:t>2</a:t>
          </a:r>
          <a:r>
            <a:rPr lang="en-US" sz="2000" kern="1200" dirty="0"/>
            <a:t>Te\</a:t>
          </a:r>
          <a:r>
            <a:rPr lang="en-US" sz="2000" kern="1200" dirty="0" err="1"/>
            <a:t>KCsSb</a:t>
          </a:r>
          <a:r>
            <a:rPr lang="en-US" sz="2000" kern="1200" dirty="0"/>
            <a:t> in Gun Operation at PITZ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Sandeep Mohanty - DESY</a:t>
          </a:r>
        </a:p>
      </dsp:txBody>
      <dsp:txXfrm>
        <a:off x="1134969" y="3043642"/>
        <a:ext cx="9300358" cy="869547"/>
      </dsp:txXfrm>
    </dsp:sp>
    <dsp:sp modelId="{18C67367-827F-4ACA-998A-E2BEE70E4789}">
      <dsp:nvSpPr>
        <dsp:cNvPr id="0" name=""/>
        <dsp:cNvSpPr/>
      </dsp:nvSpPr>
      <dsp:spPr>
        <a:xfrm>
          <a:off x="591502" y="2934949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356C68-3CC8-433D-A265-145D114C056F}">
      <dsp:nvSpPr>
        <dsp:cNvPr id="0" name=""/>
        <dsp:cNvSpPr/>
      </dsp:nvSpPr>
      <dsp:spPr>
        <a:xfrm>
          <a:off x="636438" y="4348190"/>
          <a:ext cx="9798890" cy="86954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Operation of Cs</a:t>
          </a:r>
          <a:r>
            <a:rPr lang="en-US" sz="2000" kern="1200" baseline="-25000" dirty="0"/>
            <a:t>2</a:t>
          </a:r>
          <a:r>
            <a:rPr lang="en-US" sz="2000" kern="1200" dirty="0"/>
            <a:t>Te in SRF gun for THz User Shifts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Rong Xiang - HZDR</a:t>
          </a:r>
        </a:p>
      </dsp:txBody>
      <dsp:txXfrm>
        <a:off x="636438" y="4348190"/>
        <a:ext cx="9798890" cy="869547"/>
      </dsp:txXfrm>
    </dsp:sp>
    <dsp:sp modelId="{FB4B0181-B5DE-421E-B782-309E31DE73F6}">
      <dsp:nvSpPr>
        <dsp:cNvPr id="0" name=""/>
        <dsp:cNvSpPr/>
      </dsp:nvSpPr>
      <dsp:spPr>
        <a:xfrm>
          <a:off x="92970" y="4239497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91293" y="-977593"/>
          <a:ext cx="7607472" cy="76074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636438" y="434547"/>
          <a:ext cx="9798890" cy="8695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Monte Carlo Transverse Emittance and Quantum Efficiency Study on Cs</a:t>
          </a:r>
          <a:r>
            <a:rPr lang="en-US" sz="1700" kern="1200" baseline="-25000" dirty="0"/>
            <a:t>2</a:t>
          </a:r>
          <a:r>
            <a:rPr lang="en-US" sz="1700" kern="1200" dirty="0"/>
            <a:t>Te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Gowri Adhikari - DESY</a:t>
          </a:r>
        </a:p>
      </dsp:txBody>
      <dsp:txXfrm>
        <a:off x="636438" y="434547"/>
        <a:ext cx="9798890" cy="869547"/>
      </dsp:txXfrm>
    </dsp:sp>
    <dsp:sp modelId="{C35EE428-D000-467E-968E-2A3A28F137A0}">
      <dsp:nvSpPr>
        <dsp:cNvPr id="0" name=""/>
        <dsp:cNvSpPr/>
      </dsp:nvSpPr>
      <dsp:spPr>
        <a:xfrm>
          <a:off x="92970" y="325854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93E0DE-FD00-4D6A-89BA-B225578597C7}">
      <dsp:nvSpPr>
        <dsp:cNvPr id="0" name=""/>
        <dsp:cNvSpPr/>
      </dsp:nvSpPr>
      <dsp:spPr>
        <a:xfrm>
          <a:off x="1134969" y="1739095"/>
          <a:ext cx="9300358" cy="8695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Monte Carlo Simulations of Electron Photoemission from Plasmon–enhanced </a:t>
          </a:r>
          <a:r>
            <a:rPr lang="en-US" sz="1700" kern="1200" dirty="0" err="1"/>
            <a:t>Bialkali</a:t>
          </a:r>
          <a:r>
            <a:rPr lang="en-US" sz="1700" kern="1200" dirty="0"/>
            <a:t> Photocathode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err="1"/>
            <a:t>Zenggong</a:t>
          </a:r>
          <a:r>
            <a:rPr lang="en-US" sz="1300" kern="1200" dirty="0"/>
            <a:t> Jiang - SARI</a:t>
          </a:r>
        </a:p>
      </dsp:txBody>
      <dsp:txXfrm>
        <a:off x="1134969" y="1739095"/>
        <a:ext cx="9300358" cy="869547"/>
      </dsp:txXfrm>
    </dsp:sp>
    <dsp:sp modelId="{C47DF2AA-E94F-4899-A399-C15734C81590}">
      <dsp:nvSpPr>
        <dsp:cNvPr id="0" name=""/>
        <dsp:cNvSpPr/>
      </dsp:nvSpPr>
      <dsp:spPr>
        <a:xfrm>
          <a:off x="591502" y="1630401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1173F0-E38B-4432-A468-261EAB47A3A1}">
      <dsp:nvSpPr>
        <dsp:cNvPr id="0" name=""/>
        <dsp:cNvSpPr/>
      </dsp:nvSpPr>
      <dsp:spPr>
        <a:xfrm>
          <a:off x="1134969" y="3043642"/>
          <a:ext cx="9300358" cy="8695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Exploring Cesium—Tellurium Phase Space via High–throughput Calculations beyond Semi–local Density–functional Theory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Holger Dietrich </a:t>
          </a:r>
          <a:r>
            <a:rPr lang="en-US" sz="1300" kern="1200" dirty="0" err="1"/>
            <a:t>Sassnick</a:t>
          </a:r>
          <a:r>
            <a:rPr lang="en-US" sz="1300" kern="1200" dirty="0"/>
            <a:t> - </a:t>
          </a:r>
          <a:r>
            <a:rPr lang="en-US" sz="1300" kern="1200" dirty="0" err="1"/>
            <a:t>UniOldenbug</a:t>
          </a:r>
          <a:endParaRPr lang="en-US" sz="1300" kern="1200" dirty="0"/>
        </a:p>
      </dsp:txBody>
      <dsp:txXfrm>
        <a:off x="1134969" y="3043642"/>
        <a:ext cx="9300358" cy="869547"/>
      </dsp:txXfrm>
    </dsp:sp>
    <dsp:sp modelId="{18C67367-827F-4ACA-998A-E2BEE70E4789}">
      <dsp:nvSpPr>
        <dsp:cNvPr id="0" name=""/>
        <dsp:cNvSpPr/>
      </dsp:nvSpPr>
      <dsp:spPr>
        <a:xfrm>
          <a:off x="591502" y="2934949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A9499F-FDE1-49EA-95F9-FA8A0A51A6DD}">
      <dsp:nvSpPr>
        <dsp:cNvPr id="0" name=""/>
        <dsp:cNvSpPr/>
      </dsp:nvSpPr>
      <dsp:spPr>
        <a:xfrm>
          <a:off x="636438" y="4348190"/>
          <a:ext cx="9798890" cy="8695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0203" tIns="43180" rIns="4318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Ultrafast Sub–threshold One-photon Photoemission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Andrea Schroeder – University of Illinois at Chicago</a:t>
          </a:r>
        </a:p>
      </dsp:txBody>
      <dsp:txXfrm>
        <a:off x="636438" y="4348190"/>
        <a:ext cx="9798890" cy="869547"/>
      </dsp:txXfrm>
    </dsp:sp>
    <dsp:sp modelId="{47B1DCFD-A2A2-4C4B-A1C2-393C55057123}">
      <dsp:nvSpPr>
        <dsp:cNvPr id="0" name=""/>
        <dsp:cNvSpPr/>
      </dsp:nvSpPr>
      <dsp:spPr>
        <a:xfrm>
          <a:off x="92970" y="4239497"/>
          <a:ext cx="1086934" cy="10869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FD30E-88D9-4E9D-9170-2072A5E4DE39}">
      <dsp:nvSpPr>
        <dsp:cNvPr id="0" name=""/>
        <dsp:cNvSpPr/>
      </dsp:nvSpPr>
      <dsp:spPr>
        <a:xfrm>
          <a:off x="-6391293" y="-977593"/>
          <a:ext cx="7607472" cy="7607472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2807BD0-785F-42CD-93F4-FB261C881863}">
      <dsp:nvSpPr>
        <dsp:cNvPr id="0" name=""/>
        <dsp:cNvSpPr/>
      </dsp:nvSpPr>
      <dsp:spPr>
        <a:xfrm>
          <a:off x="452738" y="297649"/>
          <a:ext cx="9982589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The ASU photocathode research lab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/>
            <a:t>Siddartha</a:t>
          </a:r>
          <a:r>
            <a:rPr lang="en-US" sz="1200" kern="1200" dirty="0"/>
            <a:t> Karkare - ASU</a:t>
          </a:r>
        </a:p>
      </dsp:txBody>
      <dsp:txXfrm>
        <a:off x="452738" y="297649"/>
        <a:ext cx="9982589" cy="595072"/>
      </dsp:txXfrm>
    </dsp:sp>
    <dsp:sp modelId="{C35EE428-D000-467E-968E-2A3A28F137A0}">
      <dsp:nvSpPr>
        <dsp:cNvPr id="0" name=""/>
        <dsp:cNvSpPr/>
      </dsp:nvSpPr>
      <dsp:spPr>
        <a:xfrm>
          <a:off x="80818" y="223265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93E0DE-FD00-4D6A-89BA-B225578597C7}">
      <dsp:nvSpPr>
        <dsp:cNvPr id="0" name=""/>
        <dsp:cNvSpPr/>
      </dsp:nvSpPr>
      <dsp:spPr>
        <a:xfrm>
          <a:off x="942226" y="1190145"/>
          <a:ext cx="9493101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Photocathode Response Time Measurement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Gregor Loisch - DESY</a:t>
          </a:r>
        </a:p>
      </dsp:txBody>
      <dsp:txXfrm>
        <a:off x="942226" y="1190145"/>
        <a:ext cx="9493101" cy="595072"/>
      </dsp:txXfrm>
    </dsp:sp>
    <dsp:sp modelId="{C47DF2AA-E94F-4899-A399-C15734C81590}">
      <dsp:nvSpPr>
        <dsp:cNvPr id="0" name=""/>
        <dsp:cNvSpPr/>
      </dsp:nvSpPr>
      <dsp:spPr>
        <a:xfrm>
          <a:off x="570306" y="1115761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2683FA-234B-497F-A2E5-4BD85BA99F75}">
      <dsp:nvSpPr>
        <dsp:cNvPr id="0" name=""/>
        <dsp:cNvSpPr/>
      </dsp:nvSpPr>
      <dsp:spPr>
        <a:xfrm>
          <a:off x="1166057" y="2082641"/>
          <a:ext cx="9269270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Resolving Surface Chemical States of </a:t>
          </a:r>
          <a:r>
            <a:rPr lang="en-US" sz="1500" kern="1200" dirty="0" err="1"/>
            <a:t>p-GaN:Cs</a:t>
          </a:r>
          <a:r>
            <a:rPr lang="en-US" sz="1500" kern="1200" dirty="0"/>
            <a:t> Photocathodes by XPS Analysis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Jana </a:t>
          </a:r>
          <a:r>
            <a:rPr lang="en-US" sz="1200" kern="1200" dirty="0" err="1"/>
            <a:t>Schaber</a:t>
          </a:r>
          <a:r>
            <a:rPr lang="en-US" sz="1200" kern="1200" dirty="0"/>
            <a:t> - HZDR</a:t>
          </a:r>
        </a:p>
      </dsp:txBody>
      <dsp:txXfrm>
        <a:off x="1166057" y="2082641"/>
        <a:ext cx="9269270" cy="595072"/>
      </dsp:txXfrm>
    </dsp:sp>
    <dsp:sp modelId="{18C67367-827F-4ACA-998A-E2BEE70E4789}">
      <dsp:nvSpPr>
        <dsp:cNvPr id="0" name=""/>
        <dsp:cNvSpPr/>
      </dsp:nvSpPr>
      <dsp:spPr>
        <a:xfrm>
          <a:off x="794136" y="2008257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DACDDF-9CF0-4063-88D8-30345295BE51}">
      <dsp:nvSpPr>
        <dsp:cNvPr id="0" name=""/>
        <dsp:cNvSpPr/>
      </dsp:nvSpPr>
      <dsp:spPr>
        <a:xfrm>
          <a:off x="1166057" y="2974572"/>
          <a:ext cx="9269270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High Crystalline Cesium Telluride Photocathode on Atomically–thin Graphene with Co–deposition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/>
            <a:t>Menjia</a:t>
          </a:r>
          <a:r>
            <a:rPr lang="en-US" sz="1200" kern="1200" dirty="0"/>
            <a:t> Gaowei – BNL</a:t>
          </a:r>
        </a:p>
      </dsp:txBody>
      <dsp:txXfrm>
        <a:off x="1166057" y="2974572"/>
        <a:ext cx="9269270" cy="595072"/>
      </dsp:txXfrm>
    </dsp:sp>
    <dsp:sp modelId="{47B1DCFD-A2A2-4C4B-A1C2-393C55057123}">
      <dsp:nvSpPr>
        <dsp:cNvPr id="0" name=""/>
        <dsp:cNvSpPr/>
      </dsp:nvSpPr>
      <dsp:spPr>
        <a:xfrm>
          <a:off x="794136" y="2900187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4E5310-A10D-4113-B977-17EEA9045E9B}">
      <dsp:nvSpPr>
        <dsp:cNvPr id="0" name=""/>
        <dsp:cNvSpPr/>
      </dsp:nvSpPr>
      <dsp:spPr>
        <a:xfrm>
          <a:off x="942226" y="3867067"/>
          <a:ext cx="9493101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Molecular Beam Epitaxy of Cs–Sb Thin Films: Structure–oriented Growth of High Efficiency Photocathodes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Alice </a:t>
          </a:r>
          <a:r>
            <a:rPr lang="en-US" sz="1200" kern="1200" dirty="0" err="1"/>
            <a:t>Galdi</a:t>
          </a:r>
          <a:r>
            <a:rPr lang="en-US" sz="1200" kern="1200" dirty="0"/>
            <a:t> – Uni Salerno</a:t>
          </a:r>
        </a:p>
      </dsp:txBody>
      <dsp:txXfrm>
        <a:off x="942226" y="3867067"/>
        <a:ext cx="9493101" cy="595072"/>
      </dsp:txXfrm>
    </dsp:sp>
    <dsp:sp modelId="{955E83AD-5FF2-4B19-AB68-8F7AAC1782AC}">
      <dsp:nvSpPr>
        <dsp:cNvPr id="0" name=""/>
        <dsp:cNvSpPr/>
      </dsp:nvSpPr>
      <dsp:spPr>
        <a:xfrm>
          <a:off x="570306" y="3792683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717BF3-CCD1-4C17-B9A5-94607296E291}">
      <dsp:nvSpPr>
        <dsp:cNvPr id="0" name=""/>
        <dsp:cNvSpPr/>
      </dsp:nvSpPr>
      <dsp:spPr>
        <a:xfrm>
          <a:off x="452738" y="4759563"/>
          <a:ext cx="9982589" cy="5950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2339" tIns="38100" rIns="38100" bIns="3810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Stoichiometry Control and Automated Growth of Alkali Antimonide Photocathode Films by Molecular Beam Deposition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Vitaly Pavlenko - LANL</a:t>
          </a:r>
        </a:p>
      </dsp:txBody>
      <dsp:txXfrm>
        <a:off x="452738" y="4759563"/>
        <a:ext cx="9982589" cy="595072"/>
      </dsp:txXfrm>
    </dsp:sp>
    <dsp:sp modelId="{E2D78AD7-7336-4EDC-8F58-D13AA21CECC7}">
      <dsp:nvSpPr>
        <dsp:cNvPr id="0" name=""/>
        <dsp:cNvSpPr/>
      </dsp:nvSpPr>
      <dsp:spPr>
        <a:xfrm>
          <a:off x="80818" y="4685179"/>
          <a:ext cx="743840" cy="743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817CD-1A52-4252-8FDA-7F3468CA1C0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47832-B56C-49FF-9B80-7171795C8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8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77097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149002"/>
            <a:ext cx="9144000" cy="8196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3-5 Oct. 2023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P3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DE478BC8-BEF7-8A7E-9E43-D42C68A97BCE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601249" y="-1"/>
            <a:ext cx="11590752" cy="2246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6D3769-3BC2-2DD9-740F-42EE5B3EA8F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69581"/>
            <a:ext cx="706533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35D087-2E08-4457-A775-5C8A15B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BA0C-8E86-41D6-9316-22AC20E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005" y="6356349"/>
            <a:ext cx="5911517" cy="365125"/>
          </a:xfrm>
        </p:spPr>
        <p:txBody>
          <a:bodyPr/>
          <a:lstStyle/>
          <a:p>
            <a:r>
              <a:rPr lang="en-US"/>
              <a:t>4th SMTF                                                  M. Statera - 2023/04/25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21D14F-79C2-4A7F-AE14-F8DDF77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6511" y="6372606"/>
            <a:ext cx="1530927" cy="365125"/>
          </a:xfrm>
        </p:spPr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5D9D69F-2C26-427C-A381-30F7FB42C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69D1377-7106-476E-BE62-9BCD159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45256"/>
            <a:ext cx="10108887" cy="7281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851DBC-8465-4A95-8C49-F8AE8191C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3123" y="245256"/>
            <a:ext cx="1518877" cy="7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561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286C91-3294-AAC8-C12F-061033086F9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19200"/>
            <a:ext cx="706533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3C7A7E-3000-FC53-DD5C-C934AD98C9F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69581"/>
            <a:ext cx="706533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2B49C4-70B6-FDA1-9CEE-D8D6225962C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69581"/>
            <a:ext cx="706533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9DF6C3-E835-908A-4484-77F4942B724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69581"/>
            <a:ext cx="706533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6"/>
            <a:ext cx="10515600" cy="4910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2-5 Oct.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P3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4460D-CB12-11A1-90CB-3A66F17B6439}"/>
              </a:ext>
            </a:extLst>
          </p:cNvPr>
          <p:cNvSpPr/>
          <p:nvPr userDrawn="1"/>
        </p:nvSpPr>
        <p:spPr>
          <a:xfrm>
            <a:off x="-3" y="0"/>
            <a:ext cx="602079" cy="5252760"/>
          </a:xfrm>
          <a:prstGeom prst="rect">
            <a:avLst/>
          </a:prstGeom>
          <a:gradFill>
            <a:gsLst>
              <a:gs pos="100000">
                <a:srgbClr val="616161"/>
              </a:gs>
              <a:gs pos="0">
                <a:srgbClr val="0E5CA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 descr="A blue and black logo&#10;&#10;Description automatically generated">
            <a:extLst>
              <a:ext uri="{FF2B5EF4-FFF2-40B4-BE49-F238E27FC236}">
                <a16:creationId xmlns:a16="http://schemas.microsoft.com/office/drawing/2014/main" id="{40A1F0A8-A306-485A-394E-0CC8E2271A3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764"/>
            <a:ext cx="602076" cy="272138"/>
          </a:xfrm>
          <a:prstGeom prst="rect">
            <a:avLst/>
          </a:prstGeom>
        </p:spPr>
      </p:pic>
      <p:pic>
        <p:nvPicPr>
          <p:cNvPr id="8" name="Picture 7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062CFEDE-BC46-1830-8BAF-16426EAC4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7"/>
          <a:stretch/>
        </p:blipFill>
        <p:spPr>
          <a:xfrm rot="16200000">
            <a:off x="-501582" y="5754342"/>
            <a:ext cx="1605239" cy="6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731/CYRM-2022-00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731/CYRM-2022-00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4.0995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77097"/>
            <a:ext cx="9144000" cy="2387600"/>
          </a:xfrm>
        </p:spPr>
        <p:txBody>
          <a:bodyPr/>
          <a:lstStyle/>
          <a:p>
            <a:r>
              <a:rPr lang="en-US" dirty="0"/>
              <a:t>EWPAA 2022</a:t>
            </a:r>
            <a:br>
              <a:rPr lang="en-US" dirty="0"/>
            </a:br>
            <a:r>
              <a:rPr lang="en-US" dirty="0"/>
              <a:t>Highlights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4DA23F5-2601-8AD4-183E-2E08CFDEE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9002"/>
            <a:ext cx="9144000" cy="81965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D. Sertore</a:t>
            </a:r>
            <a:br>
              <a:rPr lang="en-US" dirty="0"/>
            </a:br>
            <a:r>
              <a:rPr lang="en-US" dirty="0"/>
              <a:t>INFN Milan – LASA</a:t>
            </a:r>
          </a:p>
          <a:p>
            <a:r>
              <a:rPr lang="en-US" b="1" dirty="0" smtClean="0"/>
              <a:t>Lee Jones</a:t>
            </a:r>
            <a:r>
              <a:rPr lang="en-US" dirty="0" smtClean="0"/>
              <a:t> (STFC, DL), On </a:t>
            </a:r>
            <a:r>
              <a:rPr lang="en-US" dirty="0"/>
              <a:t>behalf of </a:t>
            </a:r>
            <a:r>
              <a:rPr lang="en-US" dirty="0" smtClean="0"/>
              <a:t>the EWPAA </a:t>
            </a:r>
            <a:r>
              <a:rPr lang="en-US" dirty="0"/>
              <a:t>Organizing Committee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EC52-9B46-05D3-3291-B92B3152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3 – New Photocathodes Ideas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D9C9C898-1030-E290-0C38-51111871FB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060111"/>
              </p:ext>
            </p:extLst>
          </p:nvPr>
        </p:nvGraphicFramePr>
        <p:xfrm>
          <a:off x="983857" y="1205714"/>
          <a:ext cx="10515600" cy="565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B94975-1EEB-C29A-7402-0ED952791231}"/>
              </a:ext>
            </a:extLst>
          </p:cNvPr>
          <p:cNvSpPr txBox="1"/>
          <p:nvPr/>
        </p:nvSpPr>
        <p:spPr>
          <a:xfrm>
            <a:off x="838199" y="1334022"/>
            <a:ext cx="983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3 was focused on new ideas and concepts within the </a:t>
            </a:r>
            <a:r>
              <a:rPr lang="en-US" sz="1800" b="0" i="0" u="none" strike="noStrike" baseline="0" dirty="0" smtClean="0"/>
              <a:t>field </a:t>
            </a:r>
            <a:r>
              <a:rPr lang="en-US" sz="1800" b="0" i="0" u="none" strike="noStrike" baseline="0" dirty="0"/>
              <a:t>of photocathode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469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3 -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8014012" cy="1723940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Chris’</a:t>
            </a:r>
            <a:r>
              <a:rPr lang="en-US" sz="2000" dirty="0"/>
              <a:t>s</a:t>
            </a:r>
            <a:r>
              <a:rPr lang="en-US" dirty="0"/>
              <a:t> </a:t>
            </a:r>
            <a:r>
              <a:rPr lang="en-US" sz="2000" dirty="0"/>
              <a:t>work is on the application of </a:t>
            </a:r>
            <a:r>
              <a:rPr lang="en-US" sz="2000" b="1" dirty="0"/>
              <a:t>ultra-thin oxide </a:t>
            </a:r>
            <a:r>
              <a:rPr lang="en-US" sz="2000" dirty="0"/>
              <a:t>film on metal to </a:t>
            </a:r>
            <a:r>
              <a:rPr lang="en-US" sz="2000" b="1" dirty="0"/>
              <a:t>reduce work function</a:t>
            </a:r>
            <a:r>
              <a:rPr lang="en-US" sz="2000" dirty="0"/>
              <a:t>. </a:t>
            </a:r>
            <a:r>
              <a:rPr lang="en-US" sz="2000" dirty="0" smtClean="0"/>
              <a:t> An </a:t>
            </a:r>
            <a:r>
              <a:rPr lang="en-US" sz="2000" dirty="0"/>
              <a:t>ultra-thin MgO film was deposited on Ag(100) and Cu(100). </a:t>
            </a:r>
            <a:r>
              <a:rPr lang="en-US" sz="2000" dirty="0" smtClean="0"/>
              <a:t> Both </a:t>
            </a:r>
            <a:r>
              <a:rPr lang="en-US" sz="2000" dirty="0"/>
              <a:t>structures were characterized by XPS, LEED and QE measurement confirming the increase QE and robustness. </a:t>
            </a:r>
            <a:r>
              <a:rPr lang="en-US" sz="2000" dirty="0" smtClean="0"/>
              <a:t> MTE </a:t>
            </a:r>
            <a:r>
              <a:rPr lang="en-US" sz="2000" dirty="0"/>
              <a:t>measurement with TESS system confirm a good approximation of energy spread with Dowell-Schmerge approximation.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DBB33-5BF7-E0E9-1379-4F4E476B7E08}"/>
              </a:ext>
            </a:extLst>
          </p:cNvPr>
          <p:cNvSpPr txBox="1">
            <a:spLocks/>
          </p:cNvSpPr>
          <p:nvPr/>
        </p:nvSpPr>
        <p:spPr>
          <a:xfrm>
            <a:off x="4102200" y="3235495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Miguel</a:t>
            </a:r>
            <a:r>
              <a:rPr lang="en-US" sz="2000" dirty="0"/>
              <a:t> presented the activities on photocathodes on-going at CERN for CLEAR and AWAKE experiment. </a:t>
            </a:r>
            <a:r>
              <a:rPr lang="en-US" sz="2000" dirty="0" smtClean="0"/>
              <a:t> Cs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Te photocathodes by </a:t>
            </a:r>
            <a:r>
              <a:rPr lang="en-US" sz="2000" dirty="0"/>
              <a:t>co-evaporation deposition has been introduced with good results. CERN is exploring </a:t>
            </a:r>
            <a:r>
              <a:rPr lang="en-US" sz="2000" b="1" dirty="0"/>
              <a:t>metallic photocathodes </a:t>
            </a:r>
            <a:r>
              <a:rPr lang="en-US" sz="2000" dirty="0"/>
              <a:t>with </a:t>
            </a:r>
            <a:r>
              <a:rPr lang="en-US" sz="2000" b="1" dirty="0"/>
              <a:t>surface nano-structuring </a:t>
            </a:r>
            <a:r>
              <a:rPr lang="en-US" sz="2000" dirty="0"/>
              <a:t>as well as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surface-</a:t>
            </a:r>
            <a:r>
              <a:rPr lang="en-US" sz="2000" b="1" dirty="0" err="1" smtClean="0"/>
              <a:t>plasmon</a:t>
            </a:r>
            <a:r>
              <a:rPr lang="en-US" sz="2000" b="1" dirty="0" smtClean="0"/>
              <a:t> </a:t>
            </a:r>
            <a:r>
              <a:rPr lang="en-US" sz="2000" dirty="0"/>
              <a:t>assisted photoemission.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ACF195-B800-629B-CAEF-68FC51AFC88F}"/>
              </a:ext>
            </a:extLst>
          </p:cNvPr>
          <p:cNvSpPr txBox="1">
            <a:spLocks/>
          </p:cNvSpPr>
          <p:nvPr/>
        </p:nvSpPr>
        <p:spPr>
          <a:xfrm>
            <a:off x="838200" y="5118742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Carlo</a:t>
            </a:r>
            <a:r>
              <a:rPr lang="en-US" sz="2000" dirty="0"/>
              <a:t> introduced the novel concept of plasma photocathodes. </a:t>
            </a:r>
            <a:r>
              <a:rPr lang="en-US" sz="2000" dirty="0" smtClean="0"/>
              <a:t> In a plasma </a:t>
            </a:r>
            <a:r>
              <a:rPr lang="en-US" sz="2000" dirty="0"/>
              <a:t>photocathode the </a:t>
            </a:r>
            <a:r>
              <a:rPr lang="en-US" sz="2000" b="1" dirty="0"/>
              <a:t>production and acceleration </a:t>
            </a:r>
            <a:r>
              <a:rPr lang="en-US" sz="2000" dirty="0"/>
              <a:t>of the electron bunch are </a:t>
            </a:r>
            <a:r>
              <a:rPr lang="en-US" sz="2000" b="1" dirty="0"/>
              <a:t>decoupled</a:t>
            </a:r>
            <a:r>
              <a:rPr lang="en-US" sz="2000" dirty="0"/>
              <a:t>. </a:t>
            </a:r>
            <a:r>
              <a:rPr lang="en-US" sz="2000" dirty="0" smtClean="0"/>
              <a:t> The </a:t>
            </a:r>
            <a:r>
              <a:rPr lang="en-US" sz="2000" dirty="0"/>
              <a:t>driver is responsible for the plasma creation while a short-wavelength, low intensity, trailing ionization pulse create tunnel-ionized electron directly into the plasma waves.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B8390-7D04-0A8D-9FDF-79E398A76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395" y="1331290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403D0-1B59-2540-3BED-C20D6259D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79465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EDD1159-FB32-B057-7BB6-9D4B374F4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" t="18005" r="9257" b="8905"/>
          <a:stretch/>
        </p:blipFill>
        <p:spPr>
          <a:xfrm>
            <a:off x="8765395" y="4872351"/>
            <a:ext cx="3258839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877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8918-D926-FFD6-6721-02509C98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4 – Metallic Photocathodes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BEF1A6-FE7D-DF2B-F6B6-E33095701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305466"/>
              </p:ext>
            </p:extLst>
          </p:nvPr>
        </p:nvGraphicFramePr>
        <p:xfrm>
          <a:off x="983857" y="1205714"/>
          <a:ext cx="10515600" cy="565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C69D349-07EE-01BE-6C62-CE0A5F5E1E4F}"/>
              </a:ext>
            </a:extLst>
          </p:cNvPr>
          <p:cNvSpPr txBox="1"/>
          <p:nvPr/>
        </p:nvSpPr>
        <p:spPr>
          <a:xfrm>
            <a:off x="838200" y="1334022"/>
            <a:ext cx="974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</a:t>
            </a:r>
            <a:r>
              <a:rPr lang="en-US" sz="1800" b="0" i="0" u="none" strike="noStrike" baseline="0" dirty="0" smtClean="0"/>
              <a:t>4 </a:t>
            </a:r>
            <a:r>
              <a:rPr lang="en-US" sz="1800" b="0" i="0" u="none" strike="noStrike" baseline="0" dirty="0"/>
              <a:t>looked at the performance of metal photocathodes in </a:t>
            </a:r>
            <a:r>
              <a:rPr lang="en-US" sz="1800" b="0" i="0" u="none" strike="noStrike" baseline="0" dirty="0" smtClean="0"/>
              <a:t>the accelerator environment, </a:t>
            </a:r>
            <a:r>
              <a:rPr lang="en-US" sz="1800" b="0" i="0" u="none" strike="noStrike" baseline="0" dirty="0"/>
              <a:t>and also at work to improve their performance.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77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4 -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530"/>
            <a:ext cx="8639540" cy="1368000"/>
          </a:xfrm>
        </p:spPr>
        <p:txBody>
          <a:bodyPr anchor="t">
            <a:normAutofit/>
          </a:bodyPr>
          <a:lstStyle/>
          <a:p>
            <a:r>
              <a:rPr lang="en-US" dirty="0"/>
              <a:t>Liam </a:t>
            </a:r>
            <a:r>
              <a:rPr lang="en-US" sz="2000" dirty="0"/>
              <a:t>presented work on </a:t>
            </a:r>
            <a:r>
              <a:rPr lang="en-US" sz="2000" b="1" dirty="0"/>
              <a:t>degradation</a:t>
            </a:r>
            <a:r>
              <a:rPr lang="en-US" sz="2000" dirty="0"/>
              <a:t> of polycrystalline copper photocathodes, and the performance of </a:t>
            </a:r>
            <a:r>
              <a:rPr lang="en-US" sz="2000" b="1" dirty="0"/>
              <a:t>cesium implanted copper </a:t>
            </a:r>
            <a:r>
              <a:rPr lang="en-US" sz="2000" dirty="0"/>
              <a:t>photocathodes. </a:t>
            </a:r>
            <a:r>
              <a:rPr lang="en-US" sz="2000" dirty="0" smtClean="0"/>
              <a:t> The </a:t>
            </a:r>
            <a:r>
              <a:rPr lang="en-US" sz="2000" dirty="0"/>
              <a:t>latter is an attractive option to lower work function with possibly tune the QE. Implanted photocathodes were also studied w.r.t degradation by gas exposure.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E6779-505D-B195-E81E-96713ADA6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740" y="1334022"/>
            <a:ext cx="2431999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60DEAB-6FAF-A973-F1BE-9782CAB33A17}"/>
              </a:ext>
            </a:extLst>
          </p:cNvPr>
          <p:cNvSpPr txBox="1">
            <a:spLocks/>
          </p:cNvSpPr>
          <p:nvPr/>
        </p:nvSpPr>
        <p:spPr>
          <a:xfrm>
            <a:off x="3270199" y="2681602"/>
            <a:ext cx="863954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 </a:t>
            </a:r>
            <a:r>
              <a:rPr lang="en-US" sz="2000" dirty="0"/>
              <a:t>reviewed the current status of the CLARA accelerator. </a:t>
            </a:r>
            <a:r>
              <a:rPr lang="en-US" sz="2000" dirty="0" smtClean="0"/>
              <a:t> In </a:t>
            </a:r>
            <a:r>
              <a:rPr lang="en-US" sz="2000" dirty="0"/>
              <a:t>particular, he reported on the history of the solid copper backplate and the transition to a new INFN-style Mo plug</a:t>
            </a:r>
            <a:r>
              <a:rPr lang="en-US" sz="2000" dirty="0" smtClean="0"/>
              <a:t>.   A </a:t>
            </a:r>
            <a:r>
              <a:rPr lang="en-US" sz="2000" b="1" dirty="0"/>
              <a:t>copper thin </a:t>
            </a:r>
            <a:r>
              <a:rPr lang="en-US" sz="2000" b="1" dirty="0"/>
              <a:t>film </a:t>
            </a:r>
            <a:r>
              <a:rPr lang="en-US" sz="2000" dirty="0" smtClean="0"/>
              <a:t>was </a:t>
            </a:r>
            <a:r>
              <a:rPr lang="en-US" sz="2000" dirty="0"/>
              <a:t>deposited </a:t>
            </a:r>
            <a:r>
              <a:rPr lang="en-US" sz="2000" dirty="0" smtClean="0"/>
              <a:t>on the plug, but lifetime </a:t>
            </a:r>
            <a:r>
              <a:rPr lang="en-US" sz="2000" dirty="0"/>
              <a:t>was very poor. </a:t>
            </a:r>
            <a:r>
              <a:rPr lang="en-US" sz="2000" dirty="0" smtClean="0"/>
              <a:t> A </a:t>
            </a:r>
            <a:r>
              <a:rPr lang="en-US" sz="2000" b="1" dirty="0"/>
              <a:t>hybrid plug </a:t>
            </a:r>
            <a:r>
              <a:rPr lang="en-US" sz="2000" dirty="0"/>
              <a:t>with </a:t>
            </a:r>
            <a:r>
              <a:rPr lang="en-US" sz="2000" dirty="0" smtClean="0"/>
              <a:t>a copper tip insert was investigated </a:t>
            </a:r>
            <a:r>
              <a:rPr lang="en-US" sz="2000" dirty="0"/>
              <a:t>and </a:t>
            </a:r>
            <a:r>
              <a:rPr lang="en-US" sz="2000" dirty="0"/>
              <a:t>operated successfully for </a:t>
            </a:r>
            <a:r>
              <a:rPr lang="en-US" sz="2000" dirty="0"/>
              <a:t>6 months.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4D461F-1BC3-3DCC-616E-164A62D5F6F4}"/>
              </a:ext>
            </a:extLst>
          </p:cNvPr>
          <p:cNvSpPr txBox="1">
            <a:spLocks/>
          </p:cNvSpPr>
          <p:nvPr/>
        </p:nvSpPr>
        <p:spPr>
          <a:xfrm>
            <a:off x="838200" y="4053652"/>
            <a:ext cx="863954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Mauro </a:t>
            </a:r>
            <a:r>
              <a:rPr lang="en-US" sz="2000" dirty="0"/>
              <a:t>shared the FERMI gun experience on operation of RF gun </a:t>
            </a:r>
            <a:r>
              <a:rPr lang="en-US" sz="2000" b="1" dirty="0"/>
              <a:t>without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b="1" dirty="0" smtClean="0"/>
              <a:t>photocathode </a:t>
            </a:r>
            <a:r>
              <a:rPr lang="en-US" sz="2000" b="1" dirty="0"/>
              <a:t>exchange </a:t>
            </a:r>
            <a:r>
              <a:rPr lang="en-US" sz="2000" dirty="0"/>
              <a:t>mechanism. </a:t>
            </a:r>
            <a:r>
              <a:rPr lang="en-US" sz="2000" dirty="0" smtClean="0"/>
              <a:t> The </a:t>
            </a:r>
            <a:r>
              <a:rPr lang="en-US" sz="2000" dirty="0"/>
              <a:t>general QE trend during operation is a decrease probably due to increasing base pressure. </a:t>
            </a:r>
            <a:r>
              <a:rPr lang="en-US" sz="2000" dirty="0" smtClean="0"/>
              <a:t> Emphasis </a:t>
            </a:r>
            <a:r>
              <a:rPr lang="en-US" sz="2000" dirty="0"/>
              <a:t>was placed on </a:t>
            </a:r>
            <a:r>
              <a:rPr lang="en-US" sz="2000" b="1" dirty="0"/>
              <a:t>dark current </a:t>
            </a:r>
            <a:r>
              <a:rPr lang="en-US" sz="2000" dirty="0"/>
              <a:t>from the gun and its impact on machine operation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5DC0F2-914A-EFC5-2CEC-D8B16700B834}"/>
              </a:ext>
            </a:extLst>
          </p:cNvPr>
          <p:cNvSpPr txBox="1">
            <a:spLocks/>
          </p:cNvSpPr>
          <p:nvPr/>
        </p:nvSpPr>
        <p:spPr>
          <a:xfrm>
            <a:off x="3270199" y="5487402"/>
            <a:ext cx="863954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Jerzy’</a:t>
            </a:r>
            <a:r>
              <a:rPr lang="en-US" sz="2000" dirty="0"/>
              <a:t>s presentation was focused on Nb-Pb photocathode for SRF guns. </a:t>
            </a:r>
            <a:r>
              <a:rPr lang="en-US" sz="2000" dirty="0" smtClean="0"/>
              <a:t> After </a:t>
            </a:r>
            <a:r>
              <a:rPr lang="en-US" sz="2000" dirty="0"/>
              <a:t>a review of the materials choice for the photocathodes, the Pb deposition process was presented describing two main techniques </a:t>
            </a:r>
            <a:r>
              <a:rPr lang="en-US" sz="2000" dirty="0" smtClean="0"/>
              <a:t>used:  </a:t>
            </a:r>
            <a:r>
              <a:rPr lang="en-US" sz="2000" b="1" dirty="0" smtClean="0"/>
              <a:t>Filtered </a:t>
            </a:r>
            <a:r>
              <a:rPr lang="en-US" sz="2000" b="1" dirty="0"/>
              <a:t>Arc </a:t>
            </a:r>
            <a:r>
              <a:rPr lang="en-US" sz="2000" dirty="0" smtClean="0"/>
              <a:t>(generated high protrusions) and </a:t>
            </a:r>
            <a:r>
              <a:rPr lang="en-US" sz="2000" b="1" dirty="0"/>
              <a:t>Two-Step </a:t>
            </a:r>
            <a:r>
              <a:rPr lang="en-US" sz="2000" b="1" dirty="0" smtClean="0"/>
              <a:t>Coating</a:t>
            </a:r>
            <a:r>
              <a:rPr lang="en-US" sz="2000" dirty="0" smtClean="0"/>
              <a:t> (better crystallinity).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72BE5-9C0F-E893-73A6-B654425B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14242"/>
            <a:ext cx="243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7E2FB-F79D-8E02-ABA5-611255030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138" y="3756933"/>
            <a:ext cx="2189203" cy="164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154F91-82E4-4BCF-A37B-CB160A0D7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27" y="5242954"/>
            <a:ext cx="1967843" cy="147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710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8918-D926-FFD6-6721-02509C98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5 – Semiconductor Photocathodes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BEF1A6-FE7D-DF2B-F6B6-E33095701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591180"/>
              </p:ext>
            </p:extLst>
          </p:nvPr>
        </p:nvGraphicFramePr>
        <p:xfrm>
          <a:off x="983857" y="1205714"/>
          <a:ext cx="10515600" cy="565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EB34F20-3F52-05D1-3ADB-4B2C8C25CFDA}"/>
              </a:ext>
            </a:extLst>
          </p:cNvPr>
          <p:cNvSpPr txBox="1"/>
          <p:nvPr/>
        </p:nvSpPr>
        <p:spPr>
          <a:xfrm>
            <a:off x="838200" y="1334022"/>
            <a:ext cx="903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5 focused on the development and application of alkali-antimonide photocathodes and their use in </a:t>
            </a:r>
            <a:r>
              <a:rPr lang="en-US" sz="1800" b="0" i="0" u="none" strike="noStrike" baseline="0" dirty="0" smtClean="0"/>
              <a:t>accelerators.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022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5 -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3530"/>
            <a:ext cx="8639540" cy="1368000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Chen’</a:t>
            </a:r>
            <a:r>
              <a:rPr lang="en-US" sz="2000" dirty="0"/>
              <a:t>s work was focused on </a:t>
            </a:r>
            <a:r>
              <a:rPr lang="en-US" sz="2000" dirty="0" err="1"/>
              <a:t>multialkali</a:t>
            </a:r>
            <a:r>
              <a:rPr lang="en-US" sz="2000" dirty="0"/>
              <a:t> antimonide photocathodes developed at HZB for high brightness beams. </a:t>
            </a:r>
            <a:r>
              <a:rPr lang="en-US" sz="2000" dirty="0" smtClean="0"/>
              <a:t> </a:t>
            </a:r>
            <a:r>
              <a:rPr lang="en-US" sz="2000" dirty="0" err="1" smtClean="0"/>
              <a:t>NaKSb</a:t>
            </a:r>
            <a:r>
              <a:rPr lang="en-US" sz="2000" dirty="0" smtClean="0"/>
              <a:t> </a:t>
            </a:r>
            <a:r>
              <a:rPr lang="en-US" sz="2000" dirty="0"/>
              <a:t>were deposited on Mo substrate in UHV conditions and studied by XPS and QE measurement. </a:t>
            </a:r>
            <a:r>
              <a:rPr lang="en-US" sz="2000" dirty="0" smtClean="0"/>
              <a:t> Correlations </a:t>
            </a:r>
            <a:r>
              <a:rPr lang="en-US" sz="2000" dirty="0"/>
              <a:t>between chemical composition and QE were discussed. </a:t>
            </a:r>
            <a:r>
              <a:rPr lang="en-US" sz="2000" dirty="0" smtClean="0"/>
              <a:t> A </a:t>
            </a:r>
            <a:r>
              <a:rPr lang="en-US" sz="2000" b="1" dirty="0"/>
              <a:t>hybrid deposition </a:t>
            </a:r>
            <a:r>
              <a:rPr lang="en-US" sz="2000" dirty="0"/>
              <a:t>(combination of sequential and </a:t>
            </a:r>
            <a:r>
              <a:rPr lang="en-US" sz="2000" dirty="0" smtClean="0"/>
              <a:t>co-</a:t>
            </a:r>
            <a:r>
              <a:rPr lang="en-US" sz="2000" dirty="0" err="1" smtClean="0"/>
              <a:t>evap</a:t>
            </a:r>
            <a:r>
              <a:rPr lang="en-US" sz="2000" dirty="0"/>
              <a:t>) </a:t>
            </a:r>
            <a:r>
              <a:rPr lang="en-US" sz="2000" dirty="0" smtClean="0"/>
              <a:t>proved </a:t>
            </a:r>
            <a:r>
              <a:rPr lang="en-US" sz="2000" dirty="0"/>
              <a:t>to give </a:t>
            </a:r>
            <a:r>
              <a:rPr lang="en-US" sz="2000" b="1" dirty="0"/>
              <a:t>best results</a:t>
            </a:r>
            <a:r>
              <a:rPr lang="en-US" sz="2000" dirty="0"/>
              <a:t>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60DEAB-6FAF-A973-F1BE-9782CAB33A17}"/>
              </a:ext>
            </a:extLst>
          </p:cNvPr>
          <p:cNvSpPr txBox="1">
            <a:spLocks/>
          </p:cNvSpPr>
          <p:nvPr/>
        </p:nvSpPr>
        <p:spPr>
          <a:xfrm>
            <a:off x="3270199" y="2681602"/>
            <a:ext cx="863954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Lee </a:t>
            </a:r>
            <a:r>
              <a:rPr lang="en-US" sz="2000" dirty="0"/>
              <a:t>presented the performance characterization at Daresbury of Cs</a:t>
            </a:r>
            <a:r>
              <a:rPr lang="en-US" sz="2000" baseline="-25000" dirty="0"/>
              <a:t>2</a:t>
            </a:r>
            <a:r>
              <a:rPr lang="en-US" sz="2000" dirty="0"/>
              <a:t>Te photocathodes deposited at CERN. </a:t>
            </a:r>
            <a:r>
              <a:rPr lang="en-US" sz="2000" dirty="0" smtClean="0"/>
              <a:t> Different </a:t>
            </a:r>
            <a:r>
              <a:rPr lang="en-US" sz="2000" dirty="0"/>
              <a:t>techniques (XPS, STM and TESS spectrometer) available at Daresbury Lab were used. </a:t>
            </a:r>
            <a:r>
              <a:rPr lang="en-US" sz="2000" dirty="0" smtClean="0"/>
              <a:t> </a:t>
            </a:r>
            <a:r>
              <a:rPr lang="en-US" sz="2000" b="1" dirty="0" smtClean="0"/>
              <a:t>Multiple </a:t>
            </a:r>
            <a:r>
              <a:rPr lang="en-US" sz="2000" b="1" dirty="0"/>
              <a:t>chemical species </a:t>
            </a:r>
            <a:r>
              <a:rPr lang="en-US" sz="2000" dirty="0"/>
              <a:t>were </a:t>
            </a:r>
            <a:r>
              <a:rPr lang="en-US" sz="2000" b="1" dirty="0"/>
              <a:t>detected</a:t>
            </a:r>
            <a:r>
              <a:rPr lang="en-US" sz="2000" dirty="0"/>
              <a:t>, and correlations between surface </a:t>
            </a:r>
            <a:r>
              <a:rPr lang="en-US" sz="2000" dirty="0" smtClean="0"/>
              <a:t>properties, MTE </a:t>
            </a:r>
            <a:r>
              <a:rPr lang="en-US" sz="2000" dirty="0"/>
              <a:t>values </a:t>
            </a:r>
            <a:r>
              <a:rPr lang="en-US" sz="2000" dirty="0" smtClean="0"/>
              <a:t>and spectral response were </a:t>
            </a:r>
            <a:r>
              <a:rPr lang="en-US" sz="2000" dirty="0"/>
              <a:t>discussed.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4D461F-1BC3-3DCC-616E-164A62D5F6F4}"/>
              </a:ext>
            </a:extLst>
          </p:cNvPr>
          <p:cNvSpPr txBox="1">
            <a:spLocks/>
          </p:cNvSpPr>
          <p:nvPr/>
        </p:nvSpPr>
        <p:spPr>
          <a:xfrm>
            <a:off x="838200" y="4053652"/>
            <a:ext cx="856800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Sandeep </a:t>
            </a:r>
            <a:r>
              <a:rPr lang="en-US" sz="2000" dirty="0"/>
              <a:t>reported on the deposition experience of </a:t>
            </a:r>
            <a:r>
              <a:rPr lang="en-US" sz="2000" dirty="0" err="1"/>
              <a:t>KCsSb</a:t>
            </a:r>
            <a:r>
              <a:rPr lang="en-US" sz="2000" dirty="0"/>
              <a:t> photocathodes at INFN </a:t>
            </a:r>
            <a:r>
              <a:rPr lang="en-US" sz="2000" dirty="0" smtClean="0"/>
              <a:t>LASA</a:t>
            </a:r>
            <a:r>
              <a:rPr lang="en-US" sz="2000" dirty="0" smtClean="0"/>
              <a:t>, and </a:t>
            </a:r>
            <a:r>
              <a:rPr lang="en-US" sz="2000" dirty="0" smtClean="0"/>
              <a:t>their performance during </a:t>
            </a:r>
            <a:r>
              <a:rPr lang="en-US" sz="2000" dirty="0"/>
              <a:t>operation at PITZ. </a:t>
            </a:r>
            <a:r>
              <a:rPr lang="en-US" sz="2000" dirty="0" smtClean="0"/>
              <a:t> Despite </a:t>
            </a:r>
            <a:r>
              <a:rPr lang="en-US" sz="2000" dirty="0"/>
              <a:t>good QE, fast response time and low thermal emittance, these photocathodes showed </a:t>
            </a:r>
            <a:r>
              <a:rPr lang="en-US" sz="2000" b="1" dirty="0"/>
              <a:t>high dark current </a:t>
            </a:r>
            <a:r>
              <a:rPr lang="en-US" sz="2000" dirty="0"/>
              <a:t>and </a:t>
            </a:r>
            <a:r>
              <a:rPr lang="en-US" sz="2000" b="1" dirty="0"/>
              <a:t>low </a:t>
            </a:r>
            <a:r>
              <a:rPr lang="en-US" sz="2000" b="1" dirty="0" smtClean="0"/>
              <a:t>operational </a:t>
            </a:r>
            <a:r>
              <a:rPr lang="en-US" sz="2000" b="1" dirty="0"/>
              <a:t>lifetime </a:t>
            </a:r>
            <a:r>
              <a:rPr lang="en-US" sz="2000" dirty="0"/>
              <a:t>w.r.t. Cs</a:t>
            </a:r>
            <a:r>
              <a:rPr lang="en-US" sz="2000" baseline="-25000" dirty="0"/>
              <a:t>2</a:t>
            </a:r>
            <a:r>
              <a:rPr lang="en-US" sz="2000" dirty="0"/>
              <a:t>Te. </a:t>
            </a:r>
            <a:r>
              <a:rPr lang="en-US" sz="2000" dirty="0" smtClean="0"/>
              <a:t> </a:t>
            </a:r>
            <a:r>
              <a:rPr lang="en-US" sz="2000" dirty="0" err="1" smtClean="0"/>
              <a:t>NaKSb</a:t>
            </a:r>
            <a:r>
              <a:rPr lang="en-US" sz="2000" dirty="0" smtClean="0"/>
              <a:t>(Cs</a:t>
            </a:r>
            <a:r>
              <a:rPr lang="en-US" sz="2000" dirty="0"/>
              <a:t>) photocathodes were </a:t>
            </a:r>
            <a:r>
              <a:rPr lang="en-US" sz="2000" dirty="0" smtClean="0"/>
              <a:t>found to have multi-year lifetime, stable up to 120 °C.</a:t>
            </a:r>
            <a:endParaRPr lang="en-US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25DC0F2-914A-EFC5-2CEC-D8B16700B834}"/>
              </a:ext>
            </a:extLst>
          </p:cNvPr>
          <p:cNvSpPr txBox="1">
            <a:spLocks/>
          </p:cNvSpPr>
          <p:nvPr/>
        </p:nvSpPr>
        <p:spPr>
          <a:xfrm>
            <a:off x="3270199" y="5523978"/>
            <a:ext cx="8639540" cy="136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Rong </a:t>
            </a:r>
            <a:r>
              <a:rPr lang="en-US" sz="2200" dirty="0"/>
              <a:t>shared her experience on operation of Cs</a:t>
            </a:r>
            <a:r>
              <a:rPr lang="en-US" sz="2200" baseline="-25000" dirty="0"/>
              <a:t>2</a:t>
            </a:r>
            <a:r>
              <a:rPr lang="en-US" sz="2200" dirty="0"/>
              <a:t>Te photocathodes in the ELBE SRF gun. </a:t>
            </a:r>
            <a:r>
              <a:rPr lang="en-US" sz="2200" b="1" dirty="0"/>
              <a:t>Cs</a:t>
            </a:r>
            <a:r>
              <a:rPr lang="en-US" sz="2200" b="1" baseline="-25000" dirty="0"/>
              <a:t>2</a:t>
            </a:r>
            <a:r>
              <a:rPr lang="en-US" sz="2200" b="1" dirty="0"/>
              <a:t>Te on Cu performed well </a:t>
            </a:r>
            <a:r>
              <a:rPr lang="en-US" sz="2200" dirty="0"/>
              <a:t>in SRF gun in </a:t>
            </a:r>
            <a:r>
              <a:rPr lang="en-US" sz="2200" dirty="0" smtClean="0"/>
              <a:t>terms </a:t>
            </a:r>
            <a:r>
              <a:rPr lang="en-US" sz="2200" dirty="0"/>
              <a:t>of QE and charge </a:t>
            </a:r>
            <a:r>
              <a:rPr lang="en-US" sz="2200" dirty="0" smtClean="0"/>
              <a:t>lifetime, </a:t>
            </a:r>
            <a:r>
              <a:rPr lang="en-US" sz="2200" dirty="0"/>
              <a:t>with </a:t>
            </a:r>
            <a:r>
              <a:rPr lang="en-US" sz="2200" b="1" dirty="0"/>
              <a:t>acceptable</a:t>
            </a:r>
            <a:r>
              <a:rPr lang="en-US" sz="2200" dirty="0"/>
              <a:t> level of </a:t>
            </a:r>
            <a:r>
              <a:rPr lang="en-US" sz="2200" b="1" dirty="0"/>
              <a:t>dark current</a:t>
            </a:r>
            <a:r>
              <a:rPr lang="en-US" sz="2200" dirty="0"/>
              <a:t>. </a:t>
            </a:r>
            <a:r>
              <a:rPr lang="en-US" sz="2200" dirty="0" smtClean="0"/>
              <a:t> XPS </a:t>
            </a:r>
            <a:r>
              <a:rPr lang="en-US" sz="2200" dirty="0"/>
              <a:t>analysis showed influence of contamination on photocathode properties. </a:t>
            </a:r>
            <a:r>
              <a:rPr lang="en-US" sz="2200" dirty="0" smtClean="0"/>
              <a:t> A </a:t>
            </a:r>
            <a:r>
              <a:rPr lang="en-US" sz="2200" dirty="0"/>
              <a:t>dedicated startup procedure is needed to limit </a:t>
            </a:r>
            <a:r>
              <a:rPr lang="en-US" sz="2200" dirty="0" err="1"/>
              <a:t>multipacting</a:t>
            </a:r>
            <a:r>
              <a:rPr lang="en-US" sz="2200" dirty="0"/>
              <a:t>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4B7BD3-2313-DAE8-775F-A35CD6D43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740" y="1244772"/>
            <a:ext cx="243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D0D2A-8CA7-AD75-12EA-E19A5247C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676729"/>
            <a:ext cx="2432000" cy="13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7EF1504-54B7-48A0-8E4B-B93801C46F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14501" r="4130" b="6180"/>
          <a:stretch/>
        </p:blipFill>
        <p:spPr>
          <a:xfrm>
            <a:off x="9237114" y="3858426"/>
            <a:ext cx="2730917" cy="151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231F09D-6D6D-B71F-F9A2-1FAA5D3352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18151" r="20211" b="8905"/>
          <a:stretch/>
        </p:blipFill>
        <p:spPr>
          <a:xfrm>
            <a:off x="946770" y="5367928"/>
            <a:ext cx="1934352" cy="145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72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8918-D926-FFD6-6721-02509C98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6 – Photocathode Theory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BEF1A6-FE7D-DF2B-F6B6-E33095701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1391323"/>
              </p:ext>
            </p:extLst>
          </p:nvPr>
        </p:nvGraphicFramePr>
        <p:xfrm>
          <a:off x="983857" y="1205714"/>
          <a:ext cx="10515600" cy="565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209FE9-D6EC-80E8-953A-38957EB1A4AA}"/>
              </a:ext>
            </a:extLst>
          </p:cNvPr>
          <p:cNvSpPr txBox="1"/>
          <p:nvPr/>
        </p:nvSpPr>
        <p:spPr>
          <a:xfrm>
            <a:off x="838199" y="1334022"/>
            <a:ext cx="983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6 focused on the construction, development and testing of theoretical models supporting photoemission from photocathodes.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71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6 -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8014012" cy="1723940"/>
          </a:xfrm>
        </p:spPr>
        <p:txBody>
          <a:bodyPr anchor="t">
            <a:normAutofit fontScale="92500"/>
          </a:bodyPr>
          <a:lstStyle/>
          <a:p>
            <a:r>
              <a:rPr lang="en-US" sz="2600" dirty="0"/>
              <a:t>Gowri</a:t>
            </a:r>
            <a:r>
              <a:rPr lang="en-US" dirty="0"/>
              <a:t> </a:t>
            </a:r>
            <a:r>
              <a:rPr lang="en-US" sz="2200" dirty="0"/>
              <a:t>applied the Monte Carlo techniques to Cs</a:t>
            </a:r>
            <a:r>
              <a:rPr lang="en-US" sz="2200" baseline="-25000" dirty="0"/>
              <a:t>2</a:t>
            </a:r>
            <a:r>
              <a:rPr lang="en-US" sz="2200" dirty="0"/>
              <a:t>Te. </a:t>
            </a:r>
            <a:r>
              <a:rPr lang="en-US" sz="2200" dirty="0" smtClean="0"/>
              <a:t> She </a:t>
            </a:r>
            <a:r>
              <a:rPr lang="en-US" sz="2200" dirty="0"/>
              <a:t>presented DFT calculation of the orthorhombic crystal structure that she used in a three-step model. </a:t>
            </a:r>
            <a:r>
              <a:rPr lang="en-US" sz="2200" dirty="0" smtClean="0"/>
              <a:t> Different </a:t>
            </a:r>
            <a:r>
              <a:rPr lang="en-US" sz="2200" dirty="0"/>
              <a:t>scattering </a:t>
            </a:r>
            <a:r>
              <a:rPr lang="en-US" sz="2200" dirty="0" smtClean="0"/>
              <a:t>mechanisms in </a:t>
            </a:r>
            <a:r>
              <a:rPr lang="en-US" sz="2200" dirty="0"/>
              <a:t>the </a:t>
            </a:r>
            <a:r>
              <a:rPr lang="en-US" sz="2200" dirty="0"/>
              <a:t>transport were considered </a:t>
            </a:r>
            <a:r>
              <a:rPr lang="en-US" sz="2200" dirty="0" smtClean="0"/>
              <a:t>.  </a:t>
            </a:r>
            <a:r>
              <a:rPr lang="en-US" sz="2200" b="1" dirty="0"/>
              <a:t>Good match </a:t>
            </a:r>
            <a:r>
              <a:rPr lang="en-US" sz="2200" dirty="0"/>
              <a:t>with </a:t>
            </a:r>
            <a:r>
              <a:rPr lang="en-US" sz="2200" b="1" dirty="0"/>
              <a:t>experimental results </a:t>
            </a:r>
            <a:r>
              <a:rPr lang="en-US" sz="2200" dirty="0"/>
              <a:t>assuming 0.25 electron effective mass. The </a:t>
            </a:r>
            <a:r>
              <a:rPr lang="en-US" sz="2200" b="1" dirty="0"/>
              <a:t>response time </a:t>
            </a:r>
            <a:r>
              <a:rPr lang="en-US" sz="2200" dirty="0"/>
              <a:t>was estimated in 200 </a:t>
            </a:r>
            <a:r>
              <a:rPr lang="en-US" sz="2200" dirty="0" smtClean="0"/>
              <a:t>fs.</a:t>
            </a: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DBB33-5BF7-E0E9-1379-4F4E476B7E08}"/>
              </a:ext>
            </a:extLst>
          </p:cNvPr>
          <p:cNvSpPr txBox="1">
            <a:spLocks/>
          </p:cNvSpPr>
          <p:nvPr/>
        </p:nvSpPr>
        <p:spPr>
          <a:xfrm>
            <a:off x="4102200" y="3235495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/>
              <a:t>Holger-Dietrich</a:t>
            </a:r>
            <a:r>
              <a:rPr lang="en-US" sz="2000" dirty="0" smtClean="0"/>
              <a:t>’</a:t>
            </a:r>
            <a:r>
              <a:rPr lang="en-US" sz="2200" dirty="0" smtClean="0"/>
              <a:t>s </a:t>
            </a:r>
            <a:r>
              <a:rPr lang="en-US" sz="2200" dirty="0"/>
              <a:t>presentation focused on DFT of binary </a:t>
            </a:r>
            <a:r>
              <a:rPr lang="en-US" sz="2200" dirty="0" smtClean="0"/>
              <a:t>Cs-based </a:t>
            </a:r>
            <a:r>
              <a:rPr lang="en-US" sz="2200" dirty="0"/>
              <a:t>photocathodes </a:t>
            </a:r>
            <a:r>
              <a:rPr lang="en-US" sz="2200" dirty="0" smtClean="0"/>
              <a:t>(Cs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Sb </a:t>
            </a:r>
            <a:r>
              <a:rPr lang="en-US" sz="2200" dirty="0"/>
              <a:t>and Cs</a:t>
            </a:r>
            <a:r>
              <a:rPr lang="en-US" sz="2200" baseline="-25000" dirty="0"/>
              <a:t>2</a:t>
            </a:r>
            <a:r>
              <a:rPr lang="en-US" sz="2200" dirty="0"/>
              <a:t>Te) using </a:t>
            </a:r>
            <a:r>
              <a:rPr lang="en-US" sz="2200" dirty="0" smtClean="0"/>
              <a:t>high-throughput </a:t>
            </a:r>
            <a:r>
              <a:rPr lang="en-US" sz="2200" dirty="0"/>
              <a:t>methods. </a:t>
            </a:r>
            <a:r>
              <a:rPr lang="en-US" sz="2200" dirty="0" smtClean="0"/>
              <a:t> This </a:t>
            </a:r>
            <a:r>
              <a:rPr lang="en-US" sz="2200" dirty="0"/>
              <a:t>approach gave the possibility to explore </a:t>
            </a:r>
            <a:r>
              <a:rPr lang="en-US" sz="2200" b="1" dirty="0"/>
              <a:t>different structures </a:t>
            </a:r>
            <a:r>
              <a:rPr lang="en-US" sz="2200" dirty="0" smtClean="0"/>
              <a:t>for</a:t>
            </a:r>
            <a:r>
              <a:rPr lang="en-US" sz="2200" dirty="0" smtClean="0"/>
              <a:t> </a:t>
            </a:r>
            <a:r>
              <a:rPr lang="en-US" sz="2200" dirty="0"/>
              <a:t>both </a:t>
            </a:r>
            <a:r>
              <a:rPr lang="en-US" sz="2200" dirty="0" smtClean="0"/>
              <a:t>compounds </a:t>
            </a:r>
            <a:r>
              <a:rPr lang="en-US" sz="2200" dirty="0"/>
              <a:t>and select the </a:t>
            </a:r>
            <a:r>
              <a:rPr lang="en-US" sz="2200" b="1" dirty="0"/>
              <a:t>most stable</a:t>
            </a:r>
            <a:r>
              <a:rPr lang="en-US" sz="2200" dirty="0"/>
              <a:t>. </a:t>
            </a:r>
            <a:r>
              <a:rPr lang="en-US" sz="2200" dirty="0" smtClean="0"/>
              <a:t> For </a:t>
            </a:r>
            <a:r>
              <a:rPr lang="en-US" sz="2200" dirty="0"/>
              <a:t>Cs-</a:t>
            </a:r>
            <a:r>
              <a:rPr lang="en-US" sz="2200" dirty="0" err="1"/>
              <a:t>Te</a:t>
            </a:r>
            <a:r>
              <a:rPr lang="en-US" sz="2200" dirty="0"/>
              <a:t> system they start to take into account the </a:t>
            </a:r>
            <a:r>
              <a:rPr lang="en-US" sz="2200" dirty="0"/>
              <a:t>surface effects and </a:t>
            </a:r>
            <a:r>
              <a:rPr lang="en-US" sz="2200" dirty="0"/>
              <a:t>examine the stability of different terminations w.r.t. the electronic </a:t>
            </a:r>
            <a:r>
              <a:rPr lang="en-US" sz="2200" dirty="0" smtClean="0"/>
              <a:t>properties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ACF195-B800-629B-CAEF-68FC51AFC88F}"/>
              </a:ext>
            </a:extLst>
          </p:cNvPr>
          <p:cNvSpPr txBox="1">
            <a:spLocks/>
          </p:cNvSpPr>
          <p:nvPr/>
        </p:nvSpPr>
        <p:spPr>
          <a:xfrm>
            <a:off x="838200" y="5118742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Zenggong</a:t>
            </a:r>
            <a:r>
              <a:rPr lang="en-US" dirty="0"/>
              <a:t> </a:t>
            </a:r>
            <a:r>
              <a:rPr lang="en-US" sz="2000" dirty="0"/>
              <a:t>reported on Monte Carlo simulation of photoemission from plasmon-enhanced bi-alkali photocathodes. The goal is to increase light absorption on the surface, </a:t>
            </a:r>
            <a:r>
              <a:rPr lang="en-US" sz="2000" b="1" dirty="0"/>
              <a:t>improving QE and response time</a:t>
            </a:r>
            <a:r>
              <a:rPr lang="en-US" sz="2000" dirty="0"/>
              <a:t>. Three-step model was applied to structures properly designed for plasmon excitation. Factor 2-3 of QE enhancement was achieved while preserving emittance (with caveat). Next step is the production of such a structures.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27A27E9-7A7B-17DF-2C8C-8E25CEB3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9927" r="12485" b="11839"/>
          <a:stretch/>
        </p:blipFill>
        <p:spPr>
          <a:xfrm>
            <a:off x="8979027" y="1239813"/>
            <a:ext cx="2809944" cy="183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36182E9B-AEFE-5A5E-8402-11B2B8217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27153" r="19638" b="18151"/>
          <a:stretch/>
        </p:blipFill>
        <p:spPr>
          <a:xfrm>
            <a:off x="838200" y="3179465"/>
            <a:ext cx="3279971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2B29B6-FC8A-F4F6-42D4-1C5A41591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367" y="4864691"/>
            <a:ext cx="2537604" cy="190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562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8918-D926-FFD6-6721-02509C98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7 – Advanced Photocathode Characterization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BEF1A6-FE7D-DF2B-F6B6-E330957018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93073"/>
              </p:ext>
            </p:extLst>
          </p:nvPr>
        </p:nvGraphicFramePr>
        <p:xfrm>
          <a:off x="983857" y="1205714"/>
          <a:ext cx="10515600" cy="5652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43FA68D-39B8-385B-5771-8967E7FF4372}"/>
              </a:ext>
            </a:extLst>
          </p:cNvPr>
          <p:cNvSpPr txBox="1"/>
          <p:nvPr/>
        </p:nvSpPr>
        <p:spPr>
          <a:xfrm>
            <a:off x="838199" y="1334022"/>
            <a:ext cx="983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7 was dedicated to advanced photocathode characterization.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02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7 -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8014012" cy="1723940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Gregor </a:t>
            </a:r>
            <a:r>
              <a:rPr lang="en-US" sz="2000" dirty="0"/>
              <a:t>presented direct response time measurement on semiconductor (and metal) photocathodes by measuring the bunch lengthening during the photoemission process. </a:t>
            </a:r>
            <a:r>
              <a:rPr lang="en-US" sz="2000" dirty="0" smtClean="0"/>
              <a:t> The </a:t>
            </a:r>
            <a:r>
              <a:rPr lang="en-US" sz="2000" dirty="0"/>
              <a:t>set-up at PITZ allows </a:t>
            </a:r>
            <a:r>
              <a:rPr lang="en-US" sz="2000" b="1" dirty="0" smtClean="0"/>
              <a:t>bunch </a:t>
            </a:r>
            <a:r>
              <a:rPr lang="en-US" sz="2000" b="1" dirty="0"/>
              <a:t>length </a:t>
            </a:r>
            <a:r>
              <a:rPr lang="en-US" sz="2000" b="1" dirty="0" smtClean="0"/>
              <a:t>measurement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/>
              <a:t>low charge and short bunch with </a:t>
            </a:r>
            <a:r>
              <a:rPr lang="en-US" sz="2000" dirty="0" smtClean="0"/>
              <a:t>a </a:t>
            </a:r>
            <a:r>
              <a:rPr lang="en-US" sz="2000" b="1" dirty="0" smtClean="0"/>
              <a:t>high-resolution </a:t>
            </a:r>
            <a:r>
              <a:rPr lang="en-US" sz="2000" b="1" dirty="0"/>
              <a:t>TDS</a:t>
            </a:r>
            <a:r>
              <a:rPr lang="en-US" sz="2000" dirty="0"/>
              <a:t>. </a:t>
            </a:r>
            <a:r>
              <a:rPr lang="en-US" sz="2000" dirty="0" smtClean="0"/>
              <a:t> Extended </a:t>
            </a:r>
            <a:r>
              <a:rPr lang="en-US" sz="2000" dirty="0"/>
              <a:t>simulation and experimental work done to compensate for errors. </a:t>
            </a:r>
            <a:r>
              <a:rPr lang="en-US" sz="2000" dirty="0" smtClean="0"/>
              <a:t> Shortest </a:t>
            </a:r>
            <a:r>
              <a:rPr lang="en-US" sz="2000" dirty="0"/>
              <a:t>Cs</a:t>
            </a:r>
            <a:r>
              <a:rPr lang="en-US" sz="2000" baseline="-25000" dirty="0"/>
              <a:t>2</a:t>
            </a:r>
            <a:r>
              <a:rPr lang="en-US" sz="2000" dirty="0"/>
              <a:t>Te response </a:t>
            </a:r>
            <a:r>
              <a:rPr lang="en-US" sz="2000" dirty="0" smtClean="0"/>
              <a:t>was </a:t>
            </a:r>
            <a:r>
              <a:rPr lang="en-US" sz="2000" dirty="0"/>
              <a:t>184 ± 42 </a:t>
            </a:r>
            <a:r>
              <a:rPr lang="en-US" sz="2000" dirty="0" smtClean="0"/>
              <a:t>fs, with </a:t>
            </a:r>
            <a:r>
              <a:rPr lang="en-US" sz="2000" dirty="0"/>
              <a:t>183 ± 10 </a:t>
            </a:r>
            <a:r>
              <a:rPr lang="en-US" sz="2000" dirty="0" smtClean="0"/>
              <a:t>fs for Au.</a:t>
            </a: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DBB33-5BF7-E0E9-1379-4F4E476B7E08}"/>
              </a:ext>
            </a:extLst>
          </p:cNvPr>
          <p:cNvSpPr txBox="1">
            <a:spLocks/>
          </p:cNvSpPr>
          <p:nvPr/>
        </p:nvSpPr>
        <p:spPr>
          <a:xfrm>
            <a:off x="3657600" y="3235495"/>
            <a:ext cx="8458612" cy="172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Jana</a:t>
            </a:r>
            <a:r>
              <a:rPr lang="en-US" sz="2000" dirty="0"/>
              <a:t> shared her studies to use </a:t>
            </a:r>
            <a:r>
              <a:rPr lang="en-US" sz="2000" b="1" dirty="0" err="1"/>
              <a:t>p-GaN:Cs</a:t>
            </a:r>
            <a:r>
              <a:rPr lang="en-US" sz="2000" b="1" dirty="0"/>
              <a:t> </a:t>
            </a:r>
            <a:r>
              <a:rPr lang="en-US" sz="2000" dirty="0"/>
              <a:t>as </a:t>
            </a:r>
            <a:r>
              <a:rPr lang="en-US" sz="2000" b="1" dirty="0"/>
              <a:t>photocathodes </a:t>
            </a:r>
            <a:r>
              <a:rPr lang="en-US" sz="2000" dirty="0"/>
              <a:t>by in-situ photoelectron spectroscopy. </a:t>
            </a:r>
            <a:r>
              <a:rPr lang="en-US" sz="2000" dirty="0" smtClean="0"/>
              <a:t> She found </a:t>
            </a:r>
            <a:r>
              <a:rPr lang="en-US" sz="2000" dirty="0"/>
              <a:t>by XPS that C and O are embedded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the materials and that </a:t>
            </a:r>
            <a:r>
              <a:rPr lang="en-US" sz="2000" dirty="0" err="1"/>
              <a:t>Ar</a:t>
            </a:r>
            <a:r>
              <a:rPr lang="en-US" sz="2000" dirty="0"/>
              <a:t> sputtering induces surface </a:t>
            </a:r>
            <a:r>
              <a:rPr lang="en-US" sz="2000" dirty="0" smtClean="0"/>
              <a:t>damage.  </a:t>
            </a:r>
            <a:r>
              <a:rPr lang="en-US" sz="2000" dirty="0"/>
              <a:t>XPS was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also used to study </a:t>
            </a:r>
            <a:r>
              <a:rPr lang="en-US" sz="2000" dirty="0"/>
              <a:t>the Cs activation. </a:t>
            </a:r>
            <a:r>
              <a:rPr lang="en-US" sz="2000" dirty="0" smtClean="0"/>
              <a:t> Research </a:t>
            </a:r>
            <a:r>
              <a:rPr lang="en-US" sz="2000" dirty="0"/>
              <a:t>is on-going </a:t>
            </a:r>
            <a:r>
              <a:rPr lang="en-US" sz="2000" dirty="0" smtClean="0"/>
              <a:t>to </a:t>
            </a:r>
            <a:r>
              <a:rPr lang="en-US" sz="2000" dirty="0"/>
              <a:t>use </a:t>
            </a:r>
            <a:r>
              <a:rPr lang="en-US" sz="2000" dirty="0" smtClean="0"/>
              <a:t>this in </a:t>
            </a:r>
            <a:r>
              <a:rPr lang="en-US" sz="2000" dirty="0"/>
              <a:t>the </a:t>
            </a:r>
            <a:r>
              <a:rPr lang="en-US" sz="2000" b="1" dirty="0" smtClean="0"/>
              <a:t>HZDR SRF </a:t>
            </a:r>
            <a:r>
              <a:rPr lang="en-US" sz="2000" b="1" dirty="0"/>
              <a:t>Gun</a:t>
            </a:r>
            <a:r>
              <a:rPr lang="en-US" sz="2000" dirty="0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ACF195-B800-629B-CAEF-68FC51AFC88F}"/>
              </a:ext>
            </a:extLst>
          </p:cNvPr>
          <p:cNvSpPr txBox="1">
            <a:spLocks/>
          </p:cNvSpPr>
          <p:nvPr/>
        </p:nvSpPr>
        <p:spPr>
          <a:xfrm>
            <a:off x="838200" y="5118742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Alice</a:t>
            </a:r>
            <a:r>
              <a:rPr lang="en-US" sz="2000" dirty="0"/>
              <a:t> reported on molecular beam epitaxy of Cs-Sb thin films to grow structure-oriented </a:t>
            </a:r>
            <a:r>
              <a:rPr lang="en-US" sz="2000" b="1" dirty="0"/>
              <a:t>high efficiency photocathodes</a:t>
            </a:r>
            <a:r>
              <a:rPr lang="en-US" sz="2000" dirty="0"/>
              <a:t>. </a:t>
            </a:r>
            <a:r>
              <a:rPr lang="en-US" sz="2000" dirty="0" smtClean="0"/>
              <a:t> Epitaxy </a:t>
            </a:r>
            <a:r>
              <a:rPr lang="en-US" sz="2000" dirty="0"/>
              <a:t>of Cs</a:t>
            </a:r>
            <a:r>
              <a:rPr lang="en-US" sz="2000" baseline="-25000" dirty="0"/>
              <a:t>3</a:t>
            </a:r>
            <a:r>
              <a:rPr lang="en-US" sz="2000" dirty="0"/>
              <a:t>Sb achieved by monitoring sample structure with </a:t>
            </a:r>
            <a:r>
              <a:rPr lang="en-US" sz="2000" dirty="0" smtClean="0"/>
              <a:t>RHEED during growth.  Identified </a:t>
            </a:r>
            <a:r>
              <a:rPr lang="en-US" sz="2000" dirty="0" err="1"/>
              <a:t>CsSb</a:t>
            </a:r>
            <a:r>
              <a:rPr lang="en-US" sz="2000" dirty="0"/>
              <a:t> as an interesting structure, atomically smooth, easily achievable by co-deposition and </a:t>
            </a:r>
            <a:r>
              <a:rPr lang="en-US" sz="2000" b="1" dirty="0"/>
              <a:t>robust against oxidation</a:t>
            </a:r>
            <a:r>
              <a:rPr lang="en-US" sz="2000" dirty="0"/>
              <a:t>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09B49BA-D2CF-67C9-DC62-2CF2C0ABA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18297" r="9384" b="9295"/>
          <a:stretch/>
        </p:blipFill>
        <p:spPr>
          <a:xfrm>
            <a:off x="8829181" y="1389016"/>
            <a:ext cx="3287031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FF9FB7-18F4-8135-E2BB-C2B37920B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54241"/>
            <a:ext cx="2646463" cy="1984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9636E-B15F-A0C8-18AB-CE8C5ACBC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181" y="4791273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87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A0A4-8EE6-48E0-626B-0F4607F7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EWPAA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AFE32-4104-E15D-4318-59360F04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6"/>
            <a:ext cx="10515600" cy="53674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European Workshop on Photocathodes for Particle Accelerator Applications is convened every other </a:t>
            </a:r>
            <a:r>
              <a:rPr lang="en-US" dirty="0" smtClean="0"/>
              <a:t>year </a:t>
            </a:r>
            <a:r>
              <a:rPr lang="en-US" dirty="0"/>
              <a:t>and it brings together the European Photocathode Community with the goal to improve collaborations and to exchange know-how.</a:t>
            </a:r>
          </a:p>
          <a:p>
            <a:r>
              <a:rPr lang="en-US" dirty="0"/>
              <a:t>The Workshop is also </a:t>
            </a:r>
            <a:r>
              <a:rPr lang="en-US" dirty="0" smtClean="0"/>
              <a:t>an opportunity for </a:t>
            </a:r>
            <a:r>
              <a:rPr lang="en-US" dirty="0"/>
              <a:t>young researchers to present their work in the field and </a:t>
            </a:r>
            <a:r>
              <a:rPr lang="en-US" dirty="0" smtClean="0"/>
              <a:t>to be updated on </a:t>
            </a:r>
            <a:r>
              <a:rPr lang="en-US" dirty="0"/>
              <a:t>the latest research result in the field  </a:t>
            </a:r>
          </a:p>
          <a:p>
            <a:r>
              <a:rPr lang="en-US" dirty="0"/>
              <a:t>Previous </a:t>
            </a:r>
            <a:r>
              <a:rPr lang="en-US" dirty="0" smtClean="0"/>
              <a:t>Workshops held:</a:t>
            </a:r>
            <a:endParaRPr lang="en-US" dirty="0"/>
          </a:p>
          <a:p>
            <a:pPr lvl="1"/>
            <a:r>
              <a:rPr lang="en-US" sz="2400" dirty="0" smtClean="0"/>
              <a:t>2016 </a:t>
            </a:r>
            <a:r>
              <a:rPr lang="en-US" sz="2400" dirty="0"/>
              <a:t>in </a:t>
            </a:r>
            <a:r>
              <a:rPr lang="en-US" sz="2400" dirty="0" smtClean="0"/>
              <a:t>Daresbury </a:t>
            </a:r>
            <a:r>
              <a:rPr lang="en-US" sz="2400" dirty="0"/>
              <a:t>at STFC</a:t>
            </a:r>
          </a:p>
          <a:p>
            <a:pPr lvl="1"/>
            <a:r>
              <a:rPr lang="en-US" sz="2400" dirty="0"/>
              <a:t>2017 in Berlin at HZB	</a:t>
            </a:r>
          </a:p>
          <a:p>
            <a:pPr lvl="1"/>
            <a:r>
              <a:rPr lang="en-US" sz="2400" dirty="0"/>
              <a:t>2019 in </a:t>
            </a:r>
            <a:r>
              <a:rPr lang="en-US" sz="2400" dirty="0" err="1"/>
              <a:t>Villingen</a:t>
            </a:r>
            <a:r>
              <a:rPr lang="en-US" sz="2400" dirty="0"/>
              <a:t> at PSI</a:t>
            </a:r>
          </a:p>
          <a:p>
            <a:r>
              <a:rPr lang="en-US" dirty="0"/>
              <a:t>The 2022 event, originally </a:t>
            </a:r>
            <a:r>
              <a:rPr lang="en-US" dirty="0" smtClean="0"/>
              <a:t>scheduled </a:t>
            </a:r>
            <a:r>
              <a:rPr lang="en-US" dirty="0"/>
              <a:t>for 2021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celebrate 15 years since the </a:t>
            </a:r>
            <a:r>
              <a:rPr lang="en-US" dirty="0"/>
              <a:t>WSHQE, still </a:t>
            </a:r>
            <a:r>
              <a:rPr lang="en-US" dirty="0" smtClean="0"/>
              <a:t>suffered</a:t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dirty="0"/>
              <a:t>the long </a:t>
            </a:r>
            <a:r>
              <a:rPr lang="en-US" dirty="0" smtClean="0"/>
              <a:t>tail </a:t>
            </a:r>
            <a:r>
              <a:rPr lang="en-US" dirty="0"/>
              <a:t>of the COVID </a:t>
            </a:r>
            <a:r>
              <a:rPr lang="en-US" dirty="0" smtClean="0"/>
              <a:t>pandemic. </a:t>
            </a:r>
          </a:p>
          <a:p>
            <a:r>
              <a:rPr lang="en-US" dirty="0" smtClean="0"/>
              <a:t>It was held in-person </a:t>
            </a:r>
            <a:r>
              <a:rPr lang="en-US" dirty="0"/>
              <a:t>but with </a:t>
            </a:r>
            <a:r>
              <a:rPr lang="en-US" dirty="0" smtClean="0"/>
              <a:t>several </a:t>
            </a:r>
            <a:br>
              <a:rPr lang="en-US" dirty="0" smtClean="0"/>
            </a:br>
            <a:r>
              <a:rPr lang="en-US" dirty="0" smtClean="0"/>
              <a:t>presentations given remotely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9A9660-C234-5FD4-AB2C-BA30FF1B4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9931" r="21157" b="12115"/>
          <a:stretch/>
        </p:blipFill>
        <p:spPr>
          <a:xfrm>
            <a:off x="7589520" y="3297072"/>
            <a:ext cx="4364373" cy="3366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9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7572-D783-AC88-0A0C-D91B0232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in European Strategy for Particle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57AD-3C00-E518-165F-7DF24723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118"/>
            <a:ext cx="10515600" cy="465968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New accelerator roadmap emphasise interest to further development of Energy Recovery </a:t>
            </a:r>
            <a:r>
              <a:rPr lang="en-GB" sz="1800" dirty="0" err="1"/>
              <a:t>Linacs</a:t>
            </a:r>
            <a:r>
              <a:rPr lang="en-GB" sz="1800" dirty="0"/>
              <a:t> (ERL) as high efficiency sustainable accelerator facilities.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High average current, in 100 mA range, electron injectors are one of the most critical components of ERLs and additional efforts should be concentrated on further development of the injectors.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Major efforts should be concentrated on the following:   </a:t>
            </a:r>
          </a:p>
          <a:p>
            <a:pPr marL="540000" lvl="1" indent="-180975">
              <a:spcBef>
                <a:spcPts val="300"/>
              </a:spcBef>
            </a:pPr>
            <a:r>
              <a:rPr lang="en-GB" sz="1600" dirty="0"/>
              <a:t>Optimisation technology of existing photocathode </a:t>
            </a:r>
            <a:r>
              <a:rPr lang="en-GB" sz="1600" dirty="0" smtClean="0"/>
              <a:t>materials</a:t>
            </a:r>
          </a:p>
          <a:p>
            <a:pPr marL="540000" lvl="1" indent="-180975">
              <a:spcBef>
                <a:spcPts val="300"/>
              </a:spcBef>
            </a:pPr>
            <a:r>
              <a:rPr lang="en-GB" sz="1600" dirty="0" smtClean="0"/>
              <a:t>Development </a:t>
            </a:r>
            <a:r>
              <a:rPr lang="en-GB" sz="1600" dirty="0"/>
              <a:t>new photocathode materials which could operate with existing laser system</a:t>
            </a:r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Design photocathode plug which may be compatible with different types of the guns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Development of laser systems which would allow for delivery required current with UV photocathodes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Development of gun technologies which would allow for providing beams compatible with existing accelerator structures without excessive bunching schemes. Potential to reach this goal have.</a:t>
            </a:r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High </a:t>
            </a:r>
            <a:r>
              <a:rPr lang="en-GB" sz="1600" dirty="0" smtClean="0"/>
              <a:t>field </a:t>
            </a:r>
            <a:r>
              <a:rPr lang="en-GB" sz="1600" dirty="0"/>
              <a:t>QWR SRF gun</a:t>
            </a:r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High field QWR NCRF gun</a:t>
            </a:r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Elliptical cavity SRF gun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There is no operational injector which can demonstrate 100 mA of polarised </a:t>
            </a:r>
            <a:r>
              <a:rPr lang="en-GB" sz="1800" dirty="0" smtClean="0"/>
              <a:t>current:  Limited </a:t>
            </a:r>
            <a:r>
              <a:rPr lang="en-GB" sz="1800" dirty="0"/>
              <a:t>by photocathode lifetime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GB" sz="1800" dirty="0"/>
              <a:t>Potential to deliver this </a:t>
            </a:r>
            <a:r>
              <a:rPr lang="en-GB" sz="1800" dirty="0" smtClean="0"/>
              <a:t>current (if GaAs </a:t>
            </a:r>
            <a:r>
              <a:rPr lang="en-GB" sz="1800" dirty="0"/>
              <a:t>lifetime by activation with Cs-alkali metal </a:t>
            </a:r>
            <a:r>
              <a:rPr lang="en-GB" sz="1800" dirty="0" smtClean="0"/>
              <a:t>layer is successful),</a:t>
            </a:r>
            <a:endParaRPr lang="en-GB" sz="1800" dirty="0"/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DC photocathode guns</a:t>
            </a:r>
          </a:p>
          <a:p>
            <a:pPr marL="538163" lvl="1" indent="-180975">
              <a:lnSpc>
                <a:spcPct val="80000"/>
              </a:lnSpc>
              <a:spcBef>
                <a:spcPts val="300"/>
              </a:spcBef>
            </a:pPr>
            <a:r>
              <a:rPr lang="en-GB" sz="1600" dirty="0"/>
              <a:t>SRF photocathode guns</a:t>
            </a:r>
            <a:endParaRPr lang="en-GB" sz="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44A39-C832-9955-2D76-34C9604D52E9}"/>
              </a:ext>
            </a:extLst>
          </p:cNvPr>
          <p:cNvSpPr txBox="1"/>
          <p:nvPr/>
        </p:nvSpPr>
        <p:spPr>
          <a:xfrm>
            <a:off x="838199" y="1226931"/>
            <a:ext cx="816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cs typeface="Arial"/>
              </a:rPr>
              <a:t>Accelerator R&amp;D Roadmap and it's impact on photocathode research</a:t>
            </a:r>
            <a:endParaRPr lang="en-US" sz="2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28D82-3E8C-7E0E-010E-1228A6EA7DB7}"/>
              </a:ext>
            </a:extLst>
          </p:cNvPr>
          <p:cNvSpPr txBox="1"/>
          <p:nvPr/>
        </p:nvSpPr>
        <p:spPr>
          <a:xfrm>
            <a:off x="9961902" y="6400799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100" dirty="0">
                <a:solidFill>
                  <a:srgbClr val="626262"/>
                </a:solidFill>
                <a:latin typeface="Arial"/>
                <a:cs typeface="Arial"/>
              </a:rPr>
              <a:t>Boris Militsyn</a:t>
            </a:r>
          </a:p>
          <a:p>
            <a:pPr algn="l"/>
            <a:r>
              <a:rPr lang="en-GB" sz="1100" dirty="0">
                <a:solidFill>
                  <a:srgbClr val="626262"/>
                </a:solidFill>
                <a:latin typeface="Arial"/>
                <a:cs typeface="Arial"/>
              </a:rPr>
              <a:t>STFC Daresbury Laboratory, UK</a:t>
            </a:r>
            <a:endParaRPr lang="en-US" sz="1100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920C511-F5D4-16D8-2933-FADF24CD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277" y="26314"/>
            <a:ext cx="1252254" cy="1770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6D0E0-435E-5898-8665-6E340232640C}"/>
              </a:ext>
            </a:extLst>
          </p:cNvPr>
          <p:cNvSpPr txBox="1"/>
          <p:nvPr/>
        </p:nvSpPr>
        <p:spPr>
          <a:xfrm>
            <a:off x="10916447" y="1741985"/>
            <a:ext cx="127555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" dirty="0">
                <a:hlinkClick r:id="rId3"/>
              </a:rPr>
              <a:t>https://doi.org/10.23731/CYRM-2022-001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965262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D7572-D783-AC88-0A0C-D91B0232E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in European Strategy for Particle Accelerator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920C511-F5D4-16D8-2933-FADF24CD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277" y="26314"/>
            <a:ext cx="1252254" cy="1770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6D0E0-435E-5898-8665-6E340232640C}"/>
              </a:ext>
            </a:extLst>
          </p:cNvPr>
          <p:cNvSpPr txBox="1"/>
          <p:nvPr/>
        </p:nvSpPr>
        <p:spPr>
          <a:xfrm>
            <a:off x="10916447" y="1741985"/>
            <a:ext cx="127555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" dirty="0">
                <a:hlinkClick r:id="rId3"/>
              </a:rPr>
              <a:t>https://doi.org/10.23731/CYRM-2022-001</a:t>
            </a:r>
            <a:endParaRPr lang="en-GB" sz="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2560"/>
            <a:ext cx="9144000" cy="51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1689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CB7E-9733-B426-A9BC-78C0C089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A326A-BBDA-2DAE-EB59-6200C774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6"/>
            <a:ext cx="10515600" cy="5367404"/>
          </a:xfrm>
        </p:spPr>
        <p:txBody>
          <a:bodyPr>
            <a:normAutofit/>
          </a:bodyPr>
          <a:lstStyle/>
          <a:p>
            <a:r>
              <a:rPr lang="en-US" dirty="0"/>
              <a:t>One of the scope of EWPAA is to foster the creation of </a:t>
            </a:r>
            <a:br>
              <a:rPr lang="en-US" dirty="0"/>
            </a:br>
            <a:r>
              <a:rPr lang="en-US" dirty="0"/>
              <a:t>collaborations among different labs.</a:t>
            </a:r>
          </a:p>
          <a:p>
            <a:r>
              <a:rPr lang="en-US" dirty="0"/>
              <a:t>We have historical </a:t>
            </a:r>
            <a:r>
              <a:rPr lang="en-US" dirty="0" smtClean="0"/>
              <a:t>collaborations such as:</a:t>
            </a:r>
            <a:endParaRPr lang="en-US" dirty="0"/>
          </a:p>
          <a:p>
            <a:pPr lvl="1"/>
            <a:r>
              <a:rPr lang="en-US" dirty="0"/>
              <a:t>INFN-DESY on Cs</a:t>
            </a:r>
            <a:r>
              <a:rPr lang="en-US" baseline="-25000" dirty="0"/>
              <a:t>2</a:t>
            </a:r>
            <a:r>
              <a:rPr lang="en-US" dirty="0"/>
              <a:t>Te and recently alkali antimonide </a:t>
            </a:r>
            <a:br>
              <a:rPr lang="en-US" dirty="0"/>
            </a:br>
            <a:r>
              <a:rPr lang="en-US" dirty="0"/>
              <a:t>photocathodes</a:t>
            </a:r>
          </a:p>
          <a:p>
            <a:pPr lvl="1"/>
            <a:r>
              <a:rPr lang="en-US" dirty="0"/>
              <a:t>HZB-HZRD on photocathodes for SRF </a:t>
            </a:r>
            <a:r>
              <a:rPr lang="en-US" dirty="0" smtClean="0"/>
              <a:t>guns</a:t>
            </a:r>
          </a:p>
          <a:p>
            <a:pPr lvl="1"/>
            <a:r>
              <a:rPr lang="en-US" dirty="0" smtClean="0"/>
              <a:t>HZDR-University of Mainz on general collaboration</a:t>
            </a:r>
            <a:endParaRPr lang="en-US" dirty="0"/>
          </a:p>
          <a:p>
            <a:r>
              <a:rPr lang="en-US" dirty="0"/>
              <a:t>We have seen in this workshop new collaborations:</a:t>
            </a:r>
          </a:p>
          <a:p>
            <a:pPr lvl="1"/>
            <a:r>
              <a:rPr lang="en-US" dirty="0"/>
              <a:t>CERN and STFC with sample exchange. Besides the scientific case, this motivates also a technological effort to preserve photocathode during long journey</a:t>
            </a:r>
          </a:p>
          <a:p>
            <a:pPr lvl="1"/>
            <a:r>
              <a:rPr lang="en-US" dirty="0"/>
              <a:t>HZB and STFC with sample exchange is planned in the near future</a:t>
            </a:r>
          </a:p>
          <a:p>
            <a:pPr lvl="1"/>
            <a:endParaRPr lang="en-US" dirty="0"/>
          </a:p>
          <a:p>
            <a:r>
              <a:rPr lang="en-US" dirty="0"/>
              <a:t>A further outcome is the possibility to have a “common” center for photocathode analysis like STFC, able to accept different samples from different laboratories.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8041064" y="97520"/>
            <a:ext cx="4068000" cy="3744000"/>
            <a:chOff x="2456091" y="352044"/>
            <a:chExt cx="7279817" cy="6153912"/>
          </a:xfrm>
        </p:grpSpPr>
        <p:pic>
          <p:nvPicPr>
            <p:cNvPr id="52" name="Picture 51" descr="A map of europe with a map of the world&#10;&#10;Description automatically generated">
              <a:extLst>
                <a:ext uri="{FF2B5EF4-FFF2-40B4-BE49-F238E27FC236}">
                  <a16:creationId xmlns:a16="http://schemas.microsoft.com/office/drawing/2014/main" id="{6A7F54B0-87E8-27A5-BF3F-E6E0555CE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6" t="9950" r="2988" b="10646"/>
            <a:stretch/>
          </p:blipFill>
          <p:spPr>
            <a:xfrm>
              <a:off x="2456091" y="352044"/>
              <a:ext cx="7279817" cy="6153912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  <p:sp>
          <p:nvSpPr>
            <p:cNvPr id="53" name="Freeform: Shape 5">
              <a:extLst>
                <a:ext uri="{FF2B5EF4-FFF2-40B4-BE49-F238E27FC236}">
                  <a16:creationId xmlns:a16="http://schemas.microsoft.com/office/drawing/2014/main" id="{F3DAD0F6-4447-7C87-ABE9-D90F0F2A9727}"/>
                </a:ext>
              </a:extLst>
            </p:cNvPr>
            <p:cNvSpPr/>
            <p:nvPr/>
          </p:nvSpPr>
          <p:spPr>
            <a:xfrm>
              <a:off x="3635133" y="3000947"/>
              <a:ext cx="1908329" cy="354511"/>
            </a:xfrm>
            <a:custGeom>
              <a:avLst/>
              <a:gdLst>
                <a:gd name="connsiteX0" fmla="*/ 2462873 w 2462873"/>
                <a:gd name="connsiteY0" fmla="*/ 169049 h 169049"/>
                <a:gd name="connsiteX1" fmla="*/ 807609 w 2462873"/>
                <a:gd name="connsiteY1" fmla="*/ 2188 h 169049"/>
                <a:gd name="connsiteX2" fmla="*/ 0 w 2462873"/>
                <a:gd name="connsiteY2" fmla="*/ 88956 h 16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2873" h="169049">
                  <a:moveTo>
                    <a:pt x="2462873" y="169049"/>
                  </a:moveTo>
                  <a:cubicBezTo>
                    <a:pt x="1840480" y="92293"/>
                    <a:pt x="1218088" y="15537"/>
                    <a:pt x="807609" y="2188"/>
                  </a:cubicBezTo>
                  <a:cubicBezTo>
                    <a:pt x="397130" y="-11161"/>
                    <a:pt x="198565" y="38897"/>
                    <a:pt x="0" y="88956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7">
              <a:extLst>
                <a:ext uri="{FF2B5EF4-FFF2-40B4-BE49-F238E27FC236}">
                  <a16:creationId xmlns:a16="http://schemas.microsoft.com/office/drawing/2014/main" id="{CF32A30D-B603-5B68-D21A-295104D7E01D}"/>
                </a:ext>
              </a:extLst>
            </p:cNvPr>
            <p:cNvSpPr/>
            <p:nvPr/>
          </p:nvSpPr>
          <p:spPr>
            <a:xfrm>
              <a:off x="3642676" y="3154629"/>
              <a:ext cx="1033364" cy="1369963"/>
            </a:xfrm>
            <a:custGeom>
              <a:avLst/>
              <a:gdLst>
                <a:gd name="connsiteX0" fmla="*/ 914400 w 914400"/>
                <a:gd name="connsiteY0" fmla="*/ 1212249 h 1212249"/>
                <a:gd name="connsiteX1" fmla="*/ 660771 w 914400"/>
                <a:gd name="connsiteY1" fmla="*/ 124313 h 1212249"/>
                <a:gd name="connsiteX2" fmla="*/ 0 w 914400"/>
                <a:gd name="connsiteY2" fmla="*/ 24197 h 1212249"/>
                <a:gd name="connsiteX3" fmla="*/ 0 w 914400"/>
                <a:gd name="connsiteY3" fmla="*/ 24197 h 1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212249">
                  <a:moveTo>
                    <a:pt x="914400" y="1212249"/>
                  </a:moveTo>
                  <a:cubicBezTo>
                    <a:pt x="863785" y="767285"/>
                    <a:pt x="813171" y="322322"/>
                    <a:pt x="660771" y="124313"/>
                  </a:cubicBezTo>
                  <a:cubicBezTo>
                    <a:pt x="508371" y="-73696"/>
                    <a:pt x="0" y="24197"/>
                    <a:pt x="0" y="24197"/>
                  </a:cubicBezTo>
                  <a:lnTo>
                    <a:pt x="0" y="24197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8">
              <a:extLst>
                <a:ext uri="{FF2B5EF4-FFF2-40B4-BE49-F238E27FC236}">
                  <a16:creationId xmlns:a16="http://schemas.microsoft.com/office/drawing/2014/main" id="{8BFF8F1F-FBD1-3BAE-E43D-83190F842796}"/>
                </a:ext>
              </a:extLst>
            </p:cNvPr>
            <p:cNvSpPr/>
            <p:nvPr/>
          </p:nvSpPr>
          <p:spPr>
            <a:xfrm>
              <a:off x="5566090" y="3355459"/>
              <a:ext cx="67885" cy="73542"/>
            </a:xfrm>
            <a:custGeom>
              <a:avLst/>
              <a:gdLst>
                <a:gd name="connsiteX0" fmla="*/ 0 w 120596"/>
                <a:gd name="connsiteY0" fmla="*/ 0 h 100117"/>
                <a:gd name="connsiteX1" fmla="*/ 120140 w 120596"/>
                <a:gd name="connsiteY1" fmla="*/ 53396 h 100117"/>
                <a:gd name="connsiteX2" fmla="*/ 33372 w 120596"/>
                <a:gd name="connsiteY2" fmla="*/ 100117 h 10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96" h="100117">
                  <a:moveTo>
                    <a:pt x="0" y="0"/>
                  </a:moveTo>
                  <a:cubicBezTo>
                    <a:pt x="57289" y="18355"/>
                    <a:pt x="114578" y="36710"/>
                    <a:pt x="120140" y="53396"/>
                  </a:cubicBezTo>
                  <a:cubicBezTo>
                    <a:pt x="125702" y="70082"/>
                    <a:pt x="79537" y="85099"/>
                    <a:pt x="33372" y="100117"/>
                  </a:cubicBezTo>
                </a:path>
              </a:pathLst>
            </a:cu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10">
              <a:extLst>
                <a:ext uri="{FF2B5EF4-FFF2-40B4-BE49-F238E27FC236}">
                  <a16:creationId xmlns:a16="http://schemas.microsoft.com/office/drawing/2014/main" id="{677D5BBE-3529-5E26-9A1D-6DF723E0C7E9}"/>
                </a:ext>
              </a:extLst>
            </p:cNvPr>
            <p:cNvSpPr/>
            <p:nvPr/>
          </p:nvSpPr>
          <p:spPr>
            <a:xfrm>
              <a:off x="5075807" y="3154629"/>
              <a:ext cx="648681" cy="1523646"/>
            </a:xfrm>
            <a:custGeom>
              <a:avLst/>
              <a:gdLst>
                <a:gd name="connsiteX0" fmla="*/ 0 w 1028422"/>
                <a:gd name="connsiteY0" fmla="*/ 1348240 h 1348240"/>
                <a:gd name="connsiteX1" fmla="*/ 1027866 w 1028422"/>
                <a:gd name="connsiteY1" fmla="*/ 747539 h 1348240"/>
                <a:gd name="connsiteX2" fmla="*/ 113466 w 1028422"/>
                <a:gd name="connsiteY2" fmla="*/ 0 h 134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422" h="1348240">
                  <a:moveTo>
                    <a:pt x="0" y="1348240"/>
                  </a:moveTo>
                  <a:cubicBezTo>
                    <a:pt x="504477" y="1160243"/>
                    <a:pt x="1008955" y="972246"/>
                    <a:pt x="1027866" y="747539"/>
                  </a:cubicBezTo>
                  <a:cubicBezTo>
                    <a:pt x="1046777" y="522832"/>
                    <a:pt x="580121" y="261416"/>
                    <a:pt x="113466" y="0"/>
                  </a:cubicBezTo>
                </a:path>
              </a:pathLst>
            </a:cu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5DA4028C-BAEA-87F4-C747-A793D2D6048E}"/>
                </a:ext>
              </a:extLst>
            </p:cNvPr>
            <p:cNvSpPr/>
            <p:nvPr/>
          </p:nvSpPr>
          <p:spPr>
            <a:xfrm rot="2136465">
              <a:off x="5084285" y="3493616"/>
              <a:ext cx="918351" cy="1381879"/>
            </a:xfrm>
            <a:custGeom>
              <a:avLst/>
              <a:gdLst>
                <a:gd name="connsiteX0" fmla="*/ 307025 w 800563"/>
                <a:gd name="connsiteY0" fmla="*/ 1087936 h 1087936"/>
                <a:gd name="connsiteX1" fmla="*/ 794260 w 800563"/>
                <a:gd name="connsiteY1" fmla="*/ 473886 h 1087936"/>
                <a:gd name="connsiteX2" fmla="*/ 0 w 800563"/>
                <a:gd name="connsiteY2" fmla="*/ 0 h 1087936"/>
                <a:gd name="connsiteX3" fmla="*/ 0 w 800563"/>
                <a:gd name="connsiteY3" fmla="*/ 0 h 108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563" h="1087936">
                  <a:moveTo>
                    <a:pt x="307025" y="1087936"/>
                  </a:moveTo>
                  <a:cubicBezTo>
                    <a:pt x="576228" y="871572"/>
                    <a:pt x="845431" y="655209"/>
                    <a:pt x="794260" y="473886"/>
                  </a:cubicBezTo>
                  <a:cubicBezTo>
                    <a:pt x="743089" y="292563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3342AEB-2828-8F77-8195-0793E65EDFF1}"/>
                </a:ext>
              </a:extLst>
            </p:cNvPr>
            <p:cNvSpPr/>
            <p:nvPr/>
          </p:nvSpPr>
          <p:spPr>
            <a:xfrm>
              <a:off x="5015464" y="4623728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6CA6A5-20F5-12BD-3592-EE91BBF0F6E9}"/>
                </a:ext>
              </a:extLst>
            </p:cNvPr>
            <p:cNvSpPr/>
            <p:nvPr/>
          </p:nvSpPr>
          <p:spPr>
            <a:xfrm>
              <a:off x="4623240" y="447004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FAD09E3-8491-AFE2-9895-067DFB2786BA}"/>
                </a:ext>
              </a:extLst>
            </p:cNvPr>
            <p:cNvSpPr/>
            <p:nvPr/>
          </p:nvSpPr>
          <p:spPr>
            <a:xfrm>
              <a:off x="4815581" y="4273931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9F745D4-C00E-C5FC-5173-2A1DA042A856}"/>
                </a:ext>
              </a:extLst>
            </p:cNvPr>
            <p:cNvSpPr/>
            <p:nvPr/>
          </p:nvSpPr>
          <p:spPr>
            <a:xfrm>
              <a:off x="4936266" y="2965535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C2FBB90-82F4-4031-90BF-BD15A7B06B97}"/>
                </a:ext>
              </a:extLst>
            </p:cNvPr>
            <p:cNvSpPr/>
            <p:nvPr/>
          </p:nvSpPr>
          <p:spPr>
            <a:xfrm>
              <a:off x="5483118" y="324636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60F8E43-913F-4854-C2A6-632A004FB8CB}"/>
                </a:ext>
              </a:extLst>
            </p:cNvPr>
            <p:cNvSpPr/>
            <p:nvPr/>
          </p:nvSpPr>
          <p:spPr>
            <a:xfrm>
              <a:off x="5603805" y="342899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AD9B0B8-724C-D00B-9CA5-4A8B97ABBD1F}"/>
                </a:ext>
              </a:extLst>
            </p:cNvPr>
            <p:cNvSpPr/>
            <p:nvPr/>
          </p:nvSpPr>
          <p:spPr>
            <a:xfrm>
              <a:off x="5475573" y="333809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4481030-2383-D5B3-66C9-42F16BA22438}"/>
                </a:ext>
              </a:extLst>
            </p:cNvPr>
            <p:cNvSpPr/>
            <p:nvPr/>
          </p:nvSpPr>
          <p:spPr>
            <a:xfrm>
              <a:off x="5075806" y="3106493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60C2305-471F-32D4-15EA-238B7A2E9C1C}"/>
                </a:ext>
              </a:extLst>
            </p:cNvPr>
            <p:cNvSpPr/>
            <p:nvPr/>
          </p:nvSpPr>
          <p:spPr>
            <a:xfrm>
              <a:off x="5090889" y="3062315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027E2E3-4695-F7AB-9B76-9B081AC92FA2}"/>
                </a:ext>
              </a:extLst>
            </p:cNvPr>
            <p:cNvSpPr/>
            <p:nvPr/>
          </p:nvSpPr>
          <p:spPr>
            <a:xfrm>
              <a:off x="3589878" y="3130807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522F493-D468-35B5-9F35-FE915736CA8D}"/>
                </a:ext>
              </a:extLst>
            </p:cNvPr>
            <p:cNvSpPr/>
            <p:nvPr/>
          </p:nvSpPr>
          <p:spPr>
            <a:xfrm>
              <a:off x="6409585" y="3343751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F68FEB4-184C-0915-F83F-38600BE58822}"/>
                </a:ext>
              </a:extLst>
            </p:cNvPr>
            <p:cNvSpPr/>
            <p:nvPr/>
          </p:nvSpPr>
          <p:spPr>
            <a:xfrm>
              <a:off x="4861487" y="3730516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F986E0E-E14A-EB8C-E0E7-AD6E52F4EF80}"/>
                </a:ext>
              </a:extLst>
            </p:cNvPr>
            <p:cNvSpPr/>
            <p:nvPr/>
          </p:nvSpPr>
          <p:spPr>
            <a:xfrm>
              <a:off x="5483118" y="450237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AE072B8-F467-BCEB-B9DF-FAE4C642DE74}"/>
                </a:ext>
              </a:extLst>
            </p:cNvPr>
            <p:cNvSpPr/>
            <p:nvPr/>
          </p:nvSpPr>
          <p:spPr>
            <a:xfrm>
              <a:off x="5362433" y="5184722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88B3B5F-D767-4126-6B7E-22DB6B660422}"/>
                </a:ext>
              </a:extLst>
            </p:cNvPr>
            <p:cNvSpPr/>
            <p:nvPr/>
          </p:nvSpPr>
          <p:spPr>
            <a:xfrm>
              <a:off x="4149340" y="408704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3">
              <a:extLst>
                <a:ext uri="{FF2B5EF4-FFF2-40B4-BE49-F238E27FC236}">
                  <a16:creationId xmlns:a16="http://schemas.microsoft.com/office/drawing/2014/main" id="{55053D8F-3298-18BD-AE4F-2733A409C0E6}"/>
                </a:ext>
              </a:extLst>
            </p:cNvPr>
            <p:cNvSpPr/>
            <p:nvPr/>
          </p:nvSpPr>
          <p:spPr>
            <a:xfrm>
              <a:off x="4903132" y="3450921"/>
              <a:ext cx="746106" cy="464645"/>
            </a:xfrm>
            <a:custGeom>
              <a:avLst/>
              <a:gdLst>
                <a:gd name="connsiteX0" fmla="*/ 746106 w 746106"/>
                <a:gd name="connsiteY0" fmla="*/ 0 h 464645"/>
                <a:gd name="connsiteX1" fmla="*/ 458008 w 746106"/>
                <a:gd name="connsiteY1" fmla="*/ 450937 h 464645"/>
                <a:gd name="connsiteX2" fmla="*/ 38386 w 746106"/>
                <a:gd name="connsiteY2" fmla="*/ 356991 h 464645"/>
                <a:gd name="connsiteX3" fmla="*/ 44649 w 746106"/>
                <a:gd name="connsiteY3" fmla="*/ 356991 h 46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106" h="464645">
                  <a:moveTo>
                    <a:pt x="746106" y="0"/>
                  </a:moveTo>
                  <a:cubicBezTo>
                    <a:pt x="661033" y="195719"/>
                    <a:pt x="575961" y="391439"/>
                    <a:pt x="458008" y="450937"/>
                  </a:cubicBezTo>
                  <a:cubicBezTo>
                    <a:pt x="340055" y="510435"/>
                    <a:pt x="38386" y="356991"/>
                    <a:pt x="38386" y="356991"/>
                  </a:cubicBezTo>
                  <a:cubicBezTo>
                    <a:pt x="-30507" y="341333"/>
                    <a:pt x="7071" y="349162"/>
                    <a:pt x="44649" y="356991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4">
              <a:extLst>
                <a:ext uri="{FF2B5EF4-FFF2-40B4-BE49-F238E27FC236}">
                  <a16:creationId xmlns:a16="http://schemas.microsoft.com/office/drawing/2014/main" id="{576B0191-424C-67D1-A8C1-3F1340F10CA3}"/>
                </a:ext>
              </a:extLst>
            </p:cNvPr>
            <p:cNvSpPr/>
            <p:nvPr/>
          </p:nvSpPr>
          <p:spPr>
            <a:xfrm rot="215258">
              <a:off x="5154435" y="2820026"/>
              <a:ext cx="1314925" cy="569038"/>
            </a:xfrm>
            <a:custGeom>
              <a:avLst/>
              <a:gdLst>
                <a:gd name="connsiteX0" fmla="*/ 1290181 w 1290181"/>
                <a:gd name="connsiteY0" fmla="*/ 728509 h 728509"/>
                <a:gd name="connsiteX1" fmla="*/ 632565 w 1290181"/>
                <a:gd name="connsiteY1" fmla="*/ 2000 h 728509"/>
                <a:gd name="connsiteX2" fmla="*/ 0 w 1290181"/>
                <a:gd name="connsiteY2" fmla="*/ 496778 h 728509"/>
                <a:gd name="connsiteX3" fmla="*/ 0 w 1290181"/>
                <a:gd name="connsiteY3" fmla="*/ 496778 h 72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0181" h="728509">
                  <a:moveTo>
                    <a:pt x="1290181" y="728509"/>
                  </a:moveTo>
                  <a:cubicBezTo>
                    <a:pt x="1068888" y="384565"/>
                    <a:pt x="847595" y="40622"/>
                    <a:pt x="632565" y="2000"/>
                  </a:cubicBezTo>
                  <a:cubicBezTo>
                    <a:pt x="417535" y="-36622"/>
                    <a:pt x="0" y="496778"/>
                    <a:pt x="0" y="496778"/>
                  </a:cubicBezTo>
                  <a:lnTo>
                    <a:pt x="0" y="496778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0858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9A04-32E2-333C-3A82-36AF1140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897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2343-F371-B902-9566-8B1FEC4A9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6"/>
            <a:ext cx="10515600" cy="5367404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GB" dirty="0"/>
              <a:t>Theoretical simulation is becoming a more mature/popular area of photocathode research</a:t>
            </a:r>
            <a:endParaRPr lang="en-US" dirty="0"/>
          </a:p>
          <a:p>
            <a:pPr lvl="1"/>
            <a:r>
              <a:rPr lang="en-GB" sz="1900" dirty="0"/>
              <a:t>Models are becoming more realistic – no longer acceptable to just use ground state and bulk band structure for calculations (need to take into account surface effects, non-zero temperature for electrons)</a:t>
            </a:r>
            <a:endParaRPr lang="en-US" sz="1900" dirty="0"/>
          </a:p>
          <a:p>
            <a:pPr lvl="1"/>
            <a:r>
              <a:rPr lang="en-GB" sz="1900" dirty="0"/>
              <a:t>Modelling of telluride and antimonide photocathodes becoming increasingly popular which are more complex to simulate than metals (different phases, more complicated electron transport)</a:t>
            </a:r>
            <a:endParaRPr lang="en-US" sz="1900" dirty="0"/>
          </a:p>
          <a:p>
            <a:pPr lvl="1"/>
            <a:r>
              <a:rPr lang="en-GB" sz="1900" dirty="0"/>
              <a:t>The SLAC group have managed to extract response time from their </a:t>
            </a:r>
            <a:r>
              <a:rPr lang="en-GB" sz="1900" dirty="0" smtClean="0"/>
              <a:t>simulations, which is new.</a:t>
            </a:r>
            <a:endParaRPr lang="en-GB" sz="1900" dirty="0"/>
          </a:p>
          <a:p>
            <a:pPr lvl="0"/>
            <a:r>
              <a:rPr lang="en-US" dirty="0"/>
              <a:t>Operations</a:t>
            </a:r>
          </a:p>
          <a:p>
            <a:pPr lvl="1"/>
            <a:r>
              <a:rPr lang="en-US" dirty="0"/>
              <a:t>Successful application of photocathodes has been approved in DC guns, NC RF guns and SRF guns. It will be applied also in the industry accelerator (Research instruments).   </a:t>
            </a:r>
          </a:p>
          <a:p>
            <a:pPr lvl="2"/>
            <a:r>
              <a:rPr lang="en-US" sz="2000" dirty="0"/>
              <a:t>Mature semiconductor cathode options ready for various applications include Cs</a:t>
            </a:r>
            <a:r>
              <a:rPr lang="en-US" sz="2000" baseline="-25000" dirty="0"/>
              <a:t>2</a:t>
            </a:r>
            <a:r>
              <a:rPr lang="en-US" sz="2000" dirty="0"/>
              <a:t>Te ( DESY XFEL ),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Cs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KSb </a:t>
            </a:r>
            <a:r>
              <a:rPr lang="en-US" sz="2000" dirty="0"/>
              <a:t>(ERL), GaAs </a:t>
            </a:r>
            <a:r>
              <a:rPr lang="de-DE" sz="2000" dirty="0"/>
              <a:t>(</a:t>
            </a:r>
            <a:r>
              <a:rPr lang="de-DE" sz="2000" dirty="0" err="1"/>
              <a:t>polarised</a:t>
            </a:r>
            <a:r>
              <a:rPr lang="de-DE" sz="2000" dirty="0"/>
              <a:t>). </a:t>
            </a:r>
          </a:p>
          <a:p>
            <a:pPr lvl="1"/>
            <a:r>
              <a:rPr lang="de-DE" dirty="0"/>
              <a:t>Operational </a:t>
            </a:r>
            <a:r>
              <a:rPr lang="de-DE" dirty="0" err="1"/>
              <a:t>experience</a:t>
            </a:r>
            <a:endParaRPr lang="de-DE" dirty="0"/>
          </a:p>
          <a:p>
            <a:pPr lvl="2"/>
            <a:r>
              <a:rPr lang="en-US" sz="2000" dirty="0"/>
              <a:t>Extremely high vacuum environment is the key for long operation life time.</a:t>
            </a:r>
          </a:p>
          <a:p>
            <a:pPr lvl="2"/>
            <a:r>
              <a:rPr lang="en-US" sz="2000" dirty="0"/>
              <a:t>It is clear that the ion bombardment is responsible for the cathode surface damaging during DC gun operation.</a:t>
            </a:r>
          </a:p>
          <a:p>
            <a:pPr lvl="2"/>
            <a:r>
              <a:rPr lang="en-US" sz="2000" dirty="0"/>
              <a:t>Cryogenic temperature has influence to the QE of Cs</a:t>
            </a:r>
            <a:r>
              <a:rPr lang="en-US" sz="2000" baseline="-25000" dirty="0"/>
              <a:t>2</a:t>
            </a:r>
            <a:r>
              <a:rPr lang="en-US" sz="2000" dirty="0"/>
              <a:t>KSb.</a:t>
            </a:r>
          </a:p>
          <a:p>
            <a:pPr lvl="1"/>
            <a:r>
              <a:rPr lang="en-US" dirty="0"/>
              <a:t>Outlook for the next step: </a:t>
            </a:r>
          </a:p>
          <a:p>
            <a:pPr lvl="2"/>
            <a:r>
              <a:rPr lang="en-GB" sz="2000" dirty="0"/>
              <a:t>The analysis of cathode without explosion to air will help us to understand the </a:t>
            </a:r>
            <a:r>
              <a:rPr lang="en-US" sz="2000" dirty="0"/>
              <a:t>cathode surface changing or QE distribution changing during gun operation.  </a:t>
            </a:r>
          </a:p>
          <a:p>
            <a:pPr lvl="2"/>
            <a:r>
              <a:rPr lang="en-US" sz="2000" dirty="0"/>
              <a:t>Low MTE is desired for special user (hard X-ray FEL and microscope</a:t>
            </a:r>
            <a:r>
              <a:rPr lang="en-US" sz="2000" dirty="0" smtClean="0"/>
              <a:t>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7209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F699-F55F-7645-C35B-24C2B721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Summary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83C4F6B-DB6D-5F9C-F77B-691A269FA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" t="7336" r="1527" b="39938"/>
          <a:stretch/>
        </p:blipFill>
        <p:spPr>
          <a:xfrm>
            <a:off x="838200" y="1553378"/>
            <a:ext cx="8214835" cy="327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B239FC6-BB2B-A011-C2F0-401B69AA2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4" t="10281" r="8423" b="6505"/>
          <a:stretch/>
        </p:blipFill>
        <p:spPr>
          <a:xfrm rot="1060314">
            <a:off x="6973801" y="765134"/>
            <a:ext cx="4432919" cy="532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09B4F-E401-DCA2-AA11-0A96B7058132}"/>
              </a:ext>
            </a:extLst>
          </p:cNvPr>
          <p:cNvSpPr txBox="1"/>
          <p:nvPr/>
        </p:nvSpPr>
        <p:spPr>
          <a:xfrm>
            <a:off x="1103983" y="5132529"/>
            <a:ext cx="472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EWPAA Summary Report has been published on </a:t>
            </a:r>
            <a:r>
              <a:rPr lang="en-US" dirty="0" err="1"/>
              <a:t>arXiv</a:t>
            </a:r>
            <a:r>
              <a:rPr lang="en-US" dirty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linkClick r:id="rId4"/>
              </a:rPr>
              <a:t>https://arxiv.org/abs/2304.09951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32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42F134E-A7E7-3673-59FD-8D7CE25E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9637" r="9785" b="670"/>
          <a:stretch/>
        </p:blipFill>
        <p:spPr>
          <a:xfrm>
            <a:off x="1547378" y="25400"/>
            <a:ext cx="9097244" cy="680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6091" y="352044"/>
            <a:ext cx="7279817" cy="6153912"/>
            <a:chOff x="2456091" y="352044"/>
            <a:chExt cx="7279817" cy="6153912"/>
          </a:xfrm>
        </p:grpSpPr>
        <p:pic>
          <p:nvPicPr>
            <p:cNvPr id="3" name="Picture 2" descr="A map of europe with a map of the world&#10;&#10;Description automatically generated">
              <a:extLst>
                <a:ext uri="{FF2B5EF4-FFF2-40B4-BE49-F238E27FC236}">
                  <a16:creationId xmlns:a16="http://schemas.microsoft.com/office/drawing/2014/main" id="{6A7F54B0-87E8-27A5-BF3F-E6E0555CE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6" t="9950" r="2988" b="10646"/>
            <a:stretch/>
          </p:blipFill>
          <p:spPr>
            <a:xfrm>
              <a:off x="2456091" y="352044"/>
              <a:ext cx="7279817" cy="6153912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DAD0F6-4447-7C87-ABE9-D90F0F2A9727}"/>
                </a:ext>
              </a:extLst>
            </p:cNvPr>
            <p:cNvSpPr/>
            <p:nvPr/>
          </p:nvSpPr>
          <p:spPr>
            <a:xfrm>
              <a:off x="3635133" y="3000947"/>
              <a:ext cx="1908329" cy="354511"/>
            </a:xfrm>
            <a:custGeom>
              <a:avLst/>
              <a:gdLst>
                <a:gd name="connsiteX0" fmla="*/ 2462873 w 2462873"/>
                <a:gd name="connsiteY0" fmla="*/ 169049 h 169049"/>
                <a:gd name="connsiteX1" fmla="*/ 807609 w 2462873"/>
                <a:gd name="connsiteY1" fmla="*/ 2188 h 169049"/>
                <a:gd name="connsiteX2" fmla="*/ 0 w 2462873"/>
                <a:gd name="connsiteY2" fmla="*/ 88956 h 16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2873" h="169049">
                  <a:moveTo>
                    <a:pt x="2462873" y="169049"/>
                  </a:moveTo>
                  <a:cubicBezTo>
                    <a:pt x="1840480" y="92293"/>
                    <a:pt x="1218088" y="15537"/>
                    <a:pt x="807609" y="2188"/>
                  </a:cubicBezTo>
                  <a:cubicBezTo>
                    <a:pt x="397130" y="-11161"/>
                    <a:pt x="198565" y="38897"/>
                    <a:pt x="0" y="88956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32A30D-B603-5B68-D21A-295104D7E01D}"/>
                </a:ext>
              </a:extLst>
            </p:cNvPr>
            <p:cNvSpPr/>
            <p:nvPr/>
          </p:nvSpPr>
          <p:spPr>
            <a:xfrm>
              <a:off x="3642676" y="3154629"/>
              <a:ext cx="1033364" cy="1369963"/>
            </a:xfrm>
            <a:custGeom>
              <a:avLst/>
              <a:gdLst>
                <a:gd name="connsiteX0" fmla="*/ 914400 w 914400"/>
                <a:gd name="connsiteY0" fmla="*/ 1212249 h 1212249"/>
                <a:gd name="connsiteX1" fmla="*/ 660771 w 914400"/>
                <a:gd name="connsiteY1" fmla="*/ 124313 h 1212249"/>
                <a:gd name="connsiteX2" fmla="*/ 0 w 914400"/>
                <a:gd name="connsiteY2" fmla="*/ 24197 h 1212249"/>
                <a:gd name="connsiteX3" fmla="*/ 0 w 914400"/>
                <a:gd name="connsiteY3" fmla="*/ 24197 h 1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" h="1212249">
                  <a:moveTo>
                    <a:pt x="914400" y="1212249"/>
                  </a:moveTo>
                  <a:cubicBezTo>
                    <a:pt x="863785" y="767285"/>
                    <a:pt x="813171" y="322322"/>
                    <a:pt x="660771" y="124313"/>
                  </a:cubicBezTo>
                  <a:cubicBezTo>
                    <a:pt x="508371" y="-73696"/>
                    <a:pt x="0" y="24197"/>
                    <a:pt x="0" y="24197"/>
                  </a:cubicBezTo>
                  <a:lnTo>
                    <a:pt x="0" y="24197"/>
                  </a:ln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FF8F1F-FBD1-3BAE-E43D-83190F842796}"/>
                </a:ext>
              </a:extLst>
            </p:cNvPr>
            <p:cNvSpPr/>
            <p:nvPr/>
          </p:nvSpPr>
          <p:spPr>
            <a:xfrm>
              <a:off x="5566090" y="3355459"/>
              <a:ext cx="67885" cy="73542"/>
            </a:xfrm>
            <a:custGeom>
              <a:avLst/>
              <a:gdLst>
                <a:gd name="connsiteX0" fmla="*/ 0 w 120596"/>
                <a:gd name="connsiteY0" fmla="*/ 0 h 100117"/>
                <a:gd name="connsiteX1" fmla="*/ 120140 w 120596"/>
                <a:gd name="connsiteY1" fmla="*/ 53396 h 100117"/>
                <a:gd name="connsiteX2" fmla="*/ 33372 w 120596"/>
                <a:gd name="connsiteY2" fmla="*/ 100117 h 10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596" h="100117">
                  <a:moveTo>
                    <a:pt x="0" y="0"/>
                  </a:moveTo>
                  <a:cubicBezTo>
                    <a:pt x="57289" y="18355"/>
                    <a:pt x="114578" y="36710"/>
                    <a:pt x="120140" y="53396"/>
                  </a:cubicBezTo>
                  <a:cubicBezTo>
                    <a:pt x="125702" y="70082"/>
                    <a:pt x="79537" y="85099"/>
                    <a:pt x="33372" y="100117"/>
                  </a:cubicBezTo>
                </a:path>
              </a:pathLst>
            </a:cu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7D5BBE-3529-5E26-9A1D-6DF723E0C7E9}"/>
                </a:ext>
              </a:extLst>
            </p:cNvPr>
            <p:cNvSpPr/>
            <p:nvPr/>
          </p:nvSpPr>
          <p:spPr>
            <a:xfrm>
              <a:off x="5075807" y="3154629"/>
              <a:ext cx="648681" cy="1523646"/>
            </a:xfrm>
            <a:custGeom>
              <a:avLst/>
              <a:gdLst>
                <a:gd name="connsiteX0" fmla="*/ 0 w 1028422"/>
                <a:gd name="connsiteY0" fmla="*/ 1348240 h 1348240"/>
                <a:gd name="connsiteX1" fmla="*/ 1027866 w 1028422"/>
                <a:gd name="connsiteY1" fmla="*/ 747539 h 1348240"/>
                <a:gd name="connsiteX2" fmla="*/ 113466 w 1028422"/>
                <a:gd name="connsiteY2" fmla="*/ 0 h 134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422" h="1348240">
                  <a:moveTo>
                    <a:pt x="0" y="1348240"/>
                  </a:moveTo>
                  <a:cubicBezTo>
                    <a:pt x="504477" y="1160243"/>
                    <a:pt x="1008955" y="972246"/>
                    <a:pt x="1027866" y="747539"/>
                  </a:cubicBezTo>
                  <a:cubicBezTo>
                    <a:pt x="1046777" y="522832"/>
                    <a:pt x="580121" y="261416"/>
                    <a:pt x="113466" y="0"/>
                  </a:cubicBezTo>
                </a:path>
              </a:pathLst>
            </a:custGeom>
            <a:ln w="381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A4028C-BAEA-87F4-C747-A793D2D6048E}"/>
                </a:ext>
              </a:extLst>
            </p:cNvPr>
            <p:cNvSpPr/>
            <p:nvPr/>
          </p:nvSpPr>
          <p:spPr>
            <a:xfrm rot="2136465">
              <a:off x="5084285" y="3493616"/>
              <a:ext cx="918351" cy="1381879"/>
            </a:xfrm>
            <a:custGeom>
              <a:avLst/>
              <a:gdLst>
                <a:gd name="connsiteX0" fmla="*/ 307025 w 800563"/>
                <a:gd name="connsiteY0" fmla="*/ 1087936 h 1087936"/>
                <a:gd name="connsiteX1" fmla="*/ 794260 w 800563"/>
                <a:gd name="connsiteY1" fmla="*/ 473886 h 1087936"/>
                <a:gd name="connsiteX2" fmla="*/ 0 w 800563"/>
                <a:gd name="connsiteY2" fmla="*/ 0 h 1087936"/>
                <a:gd name="connsiteX3" fmla="*/ 0 w 800563"/>
                <a:gd name="connsiteY3" fmla="*/ 0 h 108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563" h="1087936">
                  <a:moveTo>
                    <a:pt x="307025" y="1087936"/>
                  </a:moveTo>
                  <a:cubicBezTo>
                    <a:pt x="576228" y="871572"/>
                    <a:pt x="845431" y="655209"/>
                    <a:pt x="794260" y="473886"/>
                  </a:cubicBezTo>
                  <a:cubicBezTo>
                    <a:pt x="743089" y="292563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85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342AEB-2828-8F77-8195-0793E65EDFF1}"/>
                </a:ext>
              </a:extLst>
            </p:cNvPr>
            <p:cNvSpPr/>
            <p:nvPr/>
          </p:nvSpPr>
          <p:spPr>
            <a:xfrm>
              <a:off x="5015464" y="4623728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6CA6A5-20F5-12BD-3592-EE91BBF0F6E9}"/>
                </a:ext>
              </a:extLst>
            </p:cNvPr>
            <p:cNvSpPr/>
            <p:nvPr/>
          </p:nvSpPr>
          <p:spPr>
            <a:xfrm>
              <a:off x="4623240" y="447004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AD09E3-8491-AFE2-9895-067DFB2786BA}"/>
                </a:ext>
              </a:extLst>
            </p:cNvPr>
            <p:cNvSpPr/>
            <p:nvPr/>
          </p:nvSpPr>
          <p:spPr>
            <a:xfrm>
              <a:off x="4815581" y="4273931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9F745D4-C00E-C5FC-5173-2A1DA042A856}"/>
                </a:ext>
              </a:extLst>
            </p:cNvPr>
            <p:cNvSpPr/>
            <p:nvPr/>
          </p:nvSpPr>
          <p:spPr>
            <a:xfrm>
              <a:off x="4936266" y="2965535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2FBB90-82F4-4031-90BF-BD15A7B06B97}"/>
                </a:ext>
              </a:extLst>
            </p:cNvPr>
            <p:cNvSpPr/>
            <p:nvPr/>
          </p:nvSpPr>
          <p:spPr>
            <a:xfrm>
              <a:off x="5483118" y="324636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0F8E43-913F-4854-C2A6-632A004FB8CB}"/>
                </a:ext>
              </a:extLst>
            </p:cNvPr>
            <p:cNvSpPr/>
            <p:nvPr/>
          </p:nvSpPr>
          <p:spPr>
            <a:xfrm>
              <a:off x="5603805" y="342899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D9B0B8-724C-D00B-9CA5-4A8B97ABBD1F}"/>
                </a:ext>
              </a:extLst>
            </p:cNvPr>
            <p:cNvSpPr/>
            <p:nvPr/>
          </p:nvSpPr>
          <p:spPr>
            <a:xfrm>
              <a:off x="5475573" y="333809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4481030-2383-D5B3-66C9-42F16BA22438}"/>
                </a:ext>
              </a:extLst>
            </p:cNvPr>
            <p:cNvSpPr/>
            <p:nvPr/>
          </p:nvSpPr>
          <p:spPr>
            <a:xfrm>
              <a:off x="5075806" y="3106493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60C2305-471F-32D4-15EA-238B7A2E9C1C}"/>
                </a:ext>
              </a:extLst>
            </p:cNvPr>
            <p:cNvSpPr/>
            <p:nvPr/>
          </p:nvSpPr>
          <p:spPr>
            <a:xfrm>
              <a:off x="5090889" y="3062315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27E2E3-4695-F7AB-9B76-9B081AC92FA2}"/>
                </a:ext>
              </a:extLst>
            </p:cNvPr>
            <p:cNvSpPr/>
            <p:nvPr/>
          </p:nvSpPr>
          <p:spPr>
            <a:xfrm>
              <a:off x="3589878" y="3130807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522F493-D468-35B5-9F35-FE915736CA8D}"/>
                </a:ext>
              </a:extLst>
            </p:cNvPr>
            <p:cNvSpPr/>
            <p:nvPr/>
          </p:nvSpPr>
          <p:spPr>
            <a:xfrm>
              <a:off x="6409585" y="3343751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F68FEB4-184C-0915-F83F-38600BE58822}"/>
                </a:ext>
              </a:extLst>
            </p:cNvPr>
            <p:cNvSpPr/>
            <p:nvPr/>
          </p:nvSpPr>
          <p:spPr>
            <a:xfrm>
              <a:off x="4861487" y="3730516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F986E0E-E14A-EB8C-E0E7-AD6E52F4EF80}"/>
                </a:ext>
              </a:extLst>
            </p:cNvPr>
            <p:cNvSpPr/>
            <p:nvPr/>
          </p:nvSpPr>
          <p:spPr>
            <a:xfrm>
              <a:off x="5483118" y="4502374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E072B8-F467-BCEB-B9DF-FAE4C642DE74}"/>
                </a:ext>
              </a:extLst>
            </p:cNvPr>
            <p:cNvSpPr/>
            <p:nvPr/>
          </p:nvSpPr>
          <p:spPr>
            <a:xfrm>
              <a:off x="5362433" y="5184722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8B3B5F-D767-4126-6B7E-22DB6B660422}"/>
                </a:ext>
              </a:extLst>
            </p:cNvPr>
            <p:cNvSpPr/>
            <p:nvPr/>
          </p:nvSpPr>
          <p:spPr>
            <a:xfrm>
              <a:off x="4149340" y="4087049"/>
              <a:ext cx="120685" cy="10909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053D8F-3298-18BD-AE4F-2733A409C0E6}"/>
                </a:ext>
              </a:extLst>
            </p:cNvPr>
            <p:cNvSpPr/>
            <p:nvPr/>
          </p:nvSpPr>
          <p:spPr>
            <a:xfrm>
              <a:off x="4903132" y="3450921"/>
              <a:ext cx="746106" cy="464645"/>
            </a:xfrm>
            <a:custGeom>
              <a:avLst/>
              <a:gdLst>
                <a:gd name="connsiteX0" fmla="*/ 746106 w 746106"/>
                <a:gd name="connsiteY0" fmla="*/ 0 h 464645"/>
                <a:gd name="connsiteX1" fmla="*/ 458008 w 746106"/>
                <a:gd name="connsiteY1" fmla="*/ 450937 h 464645"/>
                <a:gd name="connsiteX2" fmla="*/ 38386 w 746106"/>
                <a:gd name="connsiteY2" fmla="*/ 356991 h 464645"/>
                <a:gd name="connsiteX3" fmla="*/ 44649 w 746106"/>
                <a:gd name="connsiteY3" fmla="*/ 356991 h 46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106" h="464645">
                  <a:moveTo>
                    <a:pt x="746106" y="0"/>
                  </a:moveTo>
                  <a:cubicBezTo>
                    <a:pt x="661033" y="195719"/>
                    <a:pt x="575961" y="391439"/>
                    <a:pt x="458008" y="450937"/>
                  </a:cubicBezTo>
                  <a:cubicBezTo>
                    <a:pt x="340055" y="510435"/>
                    <a:pt x="38386" y="356991"/>
                    <a:pt x="38386" y="356991"/>
                  </a:cubicBezTo>
                  <a:cubicBezTo>
                    <a:pt x="-30507" y="341333"/>
                    <a:pt x="7071" y="349162"/>
                    <a:pt x="44649" y="356991"/>
                  </a:cubicBezTo>
                </a:path>
              </a:pathLst>
            </a:cu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76B0191-424C-67D1-A8C1-3F1340F10CA3}"/>
                </a:ext>
              </a:extLst>
            </p:cNvPr>
            <p:cNvSpPr/>
            <p:nvPr/>
          </p:nvSpPr>
          <p:spPr>
            <a:xfrm rot="215258">
              <a:off x="5154435" y="2820026"/>
              <a:ext cx="1314925" cy="569038"/>
            </a:xfrm>
            <a:custGeom>
              <a:avLst/>
              <a:gdLst>
                <a:gd name="connsiteX0" fmla="*/ 1290181 w 1290181"/>
                <a:gd name="connsiteY0" fmla="*/ 728509 h 728509"/>
                <a:gd name="connsiteX1" fmla="*/ 632565 w 1290181"/>
                <a:gd name="connsiteY1" fmla="*/ 2000 h 728509"/>
                <a:gd name="connsiteX2" fmla="*/ 0 w 1290181"/>
                <a:gd name="connsiteY2" fmla="*/ 496778 h 728509"/>
                <a:gd name="connsiteX3" fmla="*/ 0 w 1290181"/>
                <a:gd name="connsiteY3" fmla="*/ 496778 h 72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0181" h="728509">
                  <a:moveTo>
                    <a:pt x="1290181" y="728509"/>
                  </a:moveTo>
                  <a:cubicBezTo>
                    <a:pt x="1068888" y="384565"/>
                    <a:pt x="847595" y="40622"/>
                    <a:pt x="632565" y="2000"/>
                  </a:cubicBezTo>
                  <a:cubicBezTo>
                    <a:pt x="417535" y="-36622"/>
                    <a:pt x="0" y="496778"/>
                    <a:pt x="0" y="496778"/>
                  </a:cubicBezTo>
                  <a:lnTo>
                    <a:pt x="0" y="496778"/>
                  </a:lnTo>
                </a:path>
              </a:pathLst>
            </a:custGeom>
            <a:ln w="381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9212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9CC085D-9C4D-75F9-AAE5-814A5E5AA2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8" t="33420" r="17132" b="13349"/>
          <a:stretch/>
        </p:blipFill>
        <p:spPr>
          <a:xfrm>
            <a:off x="1975692" y="-357"/>
            <a:ext cx="8240615" cy="6858357"/>
          </a:xfrm>
        </p:spPr>
      </p:pic>
    </p:spTree>
    <p:extLst>
      <p:ext uri="{BB962C8B-B14F-4D97-AF65-F5344CB8AC3E}">
        <p14:creationId xmlns:p14="http://schemas.microsoft.com/office/powerpoint/2010/main" val="3531178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CB479-D13B-862B-EA9D-044ACDFD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C24B6-39BC-AC86-9990-7628594ED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in total 51 </a:t>
            </a:r>
            <a:r>
              <a:rPr lang="en-US" dirty="0" smtClean="0"/>
              <a:t>registrants,</a:t>
            </a:r>
            <a:br>
              <a:rPr lang="en-US" dirty="0" smtClean="0"/>
            </a:br>
            <a:r>
              <a:rPr lang="en-US" dirty="0" smtClean="0"/>
              <a:t>including </a:t>
            </a:r>
            <a:r>
              <a:rPr lang="en-US" dirty="0"/>
              <a:t>10 remote presenters.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03D4D-A33C-1B59-F40A-48E66629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15" y="2783098"/>
            <a:ext cx="6182961" cy="3709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E02F72-4F05-DEC5-3ADA-223513327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866" y="3353348"/>
            <a:ext cx="5232544" cy="3139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837FEA-EFD7-FE94-89F1-C77D42E200E5}"/>
              </a:ext>
            </a:extLst>
          </p:cNvPr>
          <p:cNvSpPr txBox="1"/>
          <p:nvPr/>
        </p:nvSpPr>
        <p:spPr>
          <a:xfrm>
            <a:off x="2629625" y="6031467"/>
            <a:ext cx="208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Overall Participation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25383-635B-C073-1986-8F907D28440D}"/>
              </a:ext>
            </a:extLst>
          </p:cNvPr>
          <p:cNvSpPr txBox="1"/>
          <p:nvPr/>
        </p:nvSpPr>
        <p:spPr>
          <a:xfrm>
            <a:off x="8073778" y="6123543"/>
            <a:ext cx="2328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European Participation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8D4539-681A-06EB-454E-058F1E6CF853}"/>
              </a:ext>
            </a:extLst>
          </p:cNvPr>
          <p:cNvGrpSpPr>
            <a:grpSpLocks noChangeAspect="1"/>
          </p:cNvGrpSpPr>
          <p:nvPr/>
        </p:nvGrpSpPr>
        <p:grpSpPr>
          <a:xfrm>
            <a:off x="8667261" y="86511"/>
            <a:ext cx="3450450" cy="3174761"/>
            <a:chOff x="2456091" y="352044"/>
            <a:chExt cx="7279817" cy="615391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4D1C29C-E4D8-A978-F9AB-2A275D1CDA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56091" y="352044"/>
              <a:ext cx="7279817" cy="6153912"/>
              <a:chOff x="2647665" y="706271"/>
              <a:chExt cx="6441744" cy="5445457"/>
            </a:xfrm>
          </p:grpSpPr>
          <p:pic>
            <p:nvPicPr>
              <p:cNvPr id="35" name="Picture 34" descr="A map of europe with a map of the world&#10;&#10;Description automatically generated">
                <a:extLst>
                  <a:ext uri="{FF2B5EF4-FFF2-40B4-BE49-F238E27FC236}">
                    <a16:creationId xmlns:a16="http://schemas.microsoft.com/office/drawing/2014/main" id="{A290F411-7EBD-90D1-F5F9-D2CF88933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6" t="9950" r="2988" b="10646"/>
              <a:stretch/>
            </p:blipFill>
            <p:spPr>
              <a:xfrm>
                <a:off x="2647665" y="706271"/>
                <a:ext cx="6441744" cy="5445457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</p:pic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CEB37FC-92D9-9EC9-0A89-FBC7CD40DA75}"/>
                  </a:ext>
                </a:extLst>
              </p:cNvPr>
              <p:cNvSpPr/>
              <p:nvPr/>
            </p:nvSpPr>
            <p:spPr>
              <a:xfrm>
                <a:off x="3690972" y="3050225"/>
                <a:ext cx="1688637" cy="313699"/>
              </a:xfrm>
              <a:custGeom>
                <a:avLst/>
                <a:gdLst>
                  <a:gd name="connsiteX0" fmla="*/ 2462873 w 2462873"/>
                  <a:gd name="connsiteY0" fmla="*/ 169049 h 169049"/>
                  <a:gd name="connsiteX1" fmla="*/ 807609 w 2462873"/>
                  <a:gd name="connsiteY1" fmla="*/ 2188 h 169049"/>
                  <a:gd name="connsiteX2" fmla="*/ 0 w 2462873"/>
                  <a:gd name="connsiteY2" fmla="*/ 88956 h 169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62873" h="169049">
                    <a:moveTo>
                      <a:pt x="2462873" y="169049"/>
                    </a:moveTo>
                    <a:cubicBezTo>
                      <a:pt x="1840480" y="92293"/>
                      <a:pt x="1218088" y="15537"/>
                      <a:pt x="807609" y="2188"/>
                    </a:cubicBezTo>
                    <a:cubicBezTo>
                      <a:pt x="397130" y="-11161"/>
                      <a:pt x="198565" y="38897"/>
                      <a:pt x="0" y="88956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59D1E91-C700-6B3E-DA52-AD5CB15CF699}"/>
                  </a:ext>
                </a:extLst>
              </p:cNvPr>
              <p:cNvSpPr/>
              <p:nvPr/>
            </p:nvSpPr>
            <p:spPr>
              <a:xfrm>
                <a:off x="3697647" y="3186215"/>
                <a:ext cx="914400" cy="1212249"/>
              </a:xfrm>
              <a:custGeom>
                <a:avLst/>
                <a:gdLst>
                  <a:gd name="connsiteX0" fmla="*/ 914400 w 914400"/>
                  <a:gd name="connsiteY0" fmla="*/ 1212249 h 1212249"/>
                  <a:gd name="connsiteX1" fmla="*/ 660771 w 914400"/>
                  <a:gd name="connsiteY1" fmla="*/ 124313 h 1212249"/>
                  <a:gd name="connsiteX2" fmla="*/ 0 w 914400"/>
                  <a:gd name="connsiteY2" fmla="*/ 24197 h 1212249"/>
                  <a:gd name="connsiteX3" fmla="*/ 0 w 914400"/>
                  <a:gd name="connsiteY3" fmla="*/ 24197 h 121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4400" h="1212249">
                    <a:moveTo>
                      <a:pt x="914400" y="1212249"/>
                    </a:moveTo>
                    <a:cubicBezTo>
                      <a:pt x="863785" y="767285"/>
                      <a:pt x="813171" y="322322"/>
                      <a:pt x="660771" y="124313"/>
                    </a:cubicBezTo>
                    <a:cubicBezTo>
                      <a:pt x="508371" y="-73696"/>
                      <a:pt x="0" y="24197"/>
                      <a:pt x="0" y="24197"/>
                    </a:cubicBezTo>
                    <a:lnTo>
                      <a:pt x="0" y="24197"/>
                    </a:ln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F6E8C8-F630-3E9B-E25C-03116BAE2C0C}"/>
                  </a:ext>
                </a:extLst>
              </p:cNvPr>
              <p:cNvSpPr/>
              <p:nvPr/>
            </p:nvSpPr>
            <p:spPr>
              <a:xfrm>
                <a:off x="5399632" y="3363925"/>
                <a:ext cx="60070" cy="65076"/>
              </a:xfrm>
              <a:custGeom>
                <a:avLst/>
                <a:gdLst>
                  <a:gd name="connsiteX0" fmla="*/ 0 w 120596"/>
                  <a:gd name="connsiteY0" fmla="*/ 0 h 100117"/>
                  <a:gd name="connsiteX1" fmla="*/ 120140 w 120596"/>
                  <a:gd name="connsiteY1" fmla="*/ 53396 h 100117"/>
                  <a:gd name="connsiteX2" fmla="*/ 33372 w 120596"/>
                  <a:gd name="connsiteY2" fmla="*/ 100117 h 100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0596" h="100117">
                    <a:moveTo>
                      <a:pt x="0" y="0"/>
                    </a:moveTo>
                    <a:cubicBezTo>
                      <a:pt x="57289" y="18355"/>
                      <a:pt x="114578" y="36710"/>
                      <a:pt x="120140" y="53396"/>
                    </a:cubicBezTo>
                    <a:cubicBezTo>
                      <a:pt x="125702" y="70082"/>
                      <a:pt x="79537" y="85099"/>
                      <a:pt x="33372" y="100117"/>
                    </a:cubicBezTo>
                  </a:path>
                </a:pathLst>
              </a:cu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64AF527-018D-CC2F-655F-BF11B7712C25}"/>
                  </a:ext>
                </a:extLst>
              </p:cNvPr>
              <p:cNvSpPr/>
              <p:nvPr/>
            </p:nvSpPr>
            <p:spPr>
              <a:xfrm>
                <a:off x="4965792" y="3186215"/>
                <a:ext cx="574003" cy="1348240"/>
              </a:xfrm>
              <a:custGeom>
                <a:avLst/>
                <a:gdLst>
                  <a:gd name="connsiteX0" fmla="*/ 0 w 1028422"/>
                  <a:gd name="connsiteY0" fmla="*/ 1348240 h 1348240"/>
                  <a:gd name="connsiteX1" fmla="*/ 1027866 w 1028422"/>
                  <a:gd name="connsiteY1" fmla="*/ 747539 h 1348240"/>
                  <a:gd name="connsiteX2" fmla="*/ 113466 w 1028422"/>
                  <a:gd name="connsiteY2" fmla="*/ 0 h 134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8422" h="1348240">
                    <a:moveTo>
                      <a:pt x="0" y="1348240"/>
                    </a:moveTo>
                    <a:cubicBezTo>
                      <a:pt x="504477" y="1160243"/>
                      <a:pt x="1008955" y="972246"/>
                      <a:pt x="1027866" y="747539"/>
                    </a:cubicBezTo>
                    <a:cubicBezTo>
                      <a:pt x="1046777" y="522832"/>
                      <a:pt x="580121" y="261416"/>
                      <a:pt x="113466" y="0"/>
                    </a:cubicBezTo>
                  </a:path>
                </a:pathLst>
              </a:cu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0C97FA5-4CA0-1213-4987-6A6E81806B4C}"/>
                  </a:ext>
                </a:extLst>
              </p:cNvPr>
              <p:cNvSpPr/>
              <p:nvPr/>
            </p:nvSpPr>
            <p:spPr>
              <a:xfrm rot="2136465">
                <a:off x="4973294" y="3486177"/>
                <a:ext cx="812628" cy="1222793"/>
              </a:xfrm>
              <a:custGeom>
                <a:avLst/>
                <a:gdLst>
                  <a:gd name="connsiteX0" fmla="*/ 307025 w 800563"/>
                  <a:gd name="connsiteY0" fmla="*/ 1087936 h 1087936"/>
                  <a:gd name="connsiteX1" fmla="*/ 794260 w 800563"/>
                  <a:gd name="connsiteY1" fmla="*/ 473886 h 1087936"/>
                  <a:gd name="connsiteX2" fmla="*/ 0 w 800563"/>
                  <a:gd name="connsiteY2" fmla="*/ 0 h 1087936"/>
                  <a:gd name="connsiteX3" fmla="*/ 0 w 800563"/>
                  <a:gd name="connsiteY3" fmla="*/ 0 h 1087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0563" h="1087936">
                    <a:moveTo>
                      <a:pt x="307025" y="1087936"/>
                    </a:moveTo>
                    <a:cubicBezTo>
                      <a:pt x="576228" y="871572"/>
                      <a:pt x="845431" y="655209"/>
                      <a:pt x="794260" y="473886"/>
                    </a:cubicBezTo>
                    <a:cubicBezTo>
                      <a:pt x="743089" y="292563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9F82A86-63BC-E3C8-119C-8067867BD210}"/>
                  </a:ext>
                </a:extLst>
              </p:cNvPr>
              <p:cNvSpPr/>
              <p:nvPr/>
            </p:nvSpPr>
            <p:spPr>
              <a:xfrm>
                <a:off x="4912396" y="4486187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33F762F-AE06-BBB7-9306-02F96483F2A2}"/>
                  </a:ext>
                </a:extLst>
              </p:cNvPr>
              <p:cNvSpPr/>
              <p:nvPr/>
            </p:nvSpPr>
            <p:spPr>
              <a:xfrm>
                <a:off x="4565326" y="4350196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D1185649-D248-21E0-24C1-90D1802BFD11}"/>
                  </a:ext>
                </a:extLst>
              </p:cNvPr>
              <p:cNvSpPr/>
              <p:nvPr/>
            </p:nvSpPr>
            <p:spPr>
              <a:xfrm>
                <a:off x="4735524" y="4176660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1E17A0F-52F0-AA34-91B6-9E866807C1BF}"/>
                  </a:ext>
                </a:extLst>
              </p:cNvPr>
              <p:cNvSpPr/>
              <p:nvPr/>
            </p:nvSpPr>
            <p:spPr>
              <a:xfrm>
                <a:off x="4842315" y="3018890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3F09ED62-71DA-2CBB-BB3A-2F6CD4682EB2}"/>
                  </a:ext>
                </a:extLst>
              </p:cNvPr>
              <p:cNvSpPr/>
              <p:nvPr/>
            </p:nvSpPr>
            <p:spPr>
              <a:xfrm>
                <a:off x="5326212" y="3267389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84C5EAE-D087-66A1-745E-E6E15CEEAA57}"/>
                  </a:ext>
                </a:extLst>
              </p:cNvPr>
              <p:cNvSpPr/>
              <p:nvPr/>
            </p:nvSpPr>
            <p:spPr>
              <a:xfrm>
                <a:off x="5433005" y="3428999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17A19C7-EC4F-901B-2462-55F9647BC157}"/>
                  </a:ext>
                </a:extLst>
              </p:cNvPr>
              <p:cNvSpPr/>
              <p:nvPr/>
            </p:nvSpPr>
            <p:spPr>
              <a:xfrm>
                <a:off x="5319536" y="3348563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94759F3-C706-19DB-20CC-31857836BA79}"/>
                  </a:ext>
                </a:extLst>
              </p:cNvPr>
              <p:cNvSpPr/>
              <p:nvPr/>
            </p:nvSpPr>
            <p:spPr>
              <a:xfrm>
                <a:off x="4965791" y="3143620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799D916-18FE-D36F-2274-51804FCA7DE0}"/>
                  </a:ext>
                </a:extLst>
              </p:cNvPr>
              <p:cNvSpPr/>
              <p:nvPr/>
            </p:nvSpPr>
            <p:spPr>
              <a:xfrm>
                <a:off x="4979138" y="3104528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CBFF9DE-93B3-E84C-5BDD-D35EFE2FDF88}"/>
                  </a:ext>
                </a:extLst>
              </p:cNvPr>
              <p:cNvSpPr/>
              <p:nvPr/>
            </p:nvSpPr>
            <p:spPr>
              <a:xfrm>
                <a:off x="3650927" y="3165135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A78A3C5-09D0-AAA4-DD09-9D3045664BE8}"/>
                  </a:ext>
                </a:extLst>
              </p:cNvPr>
              <p:cNvSpPr/>
              <p:nvPr/>
            </p:nvSpPr>
            <p:spPr>
              <a:xfrm>
                <a:off x="6146022" y="3353565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5FF911F-500A-122E-3460-81715B5F0CF3}"/>
                  </a:ext>
                </a:extLst>
              </p:cNvPr>
              <p:cNvSpPr/>
              <p:nvPr/>
            </p:nvSpPr>
            <p:spPr>
              <a:xfrm>
                <a:off x="4776145" y="3695804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1ECF3E-1885-FC1A-910D-093100E74D26}"/>
                  </a:ext>
                </a:extLst>
              </p:cNvPr>
              <p:cNvSpPr/>
              <p:nvPr/>
            </p:nvSpPr>
            <p:spPr>
              <a:xfrm>
                <a:off x="5326212" y="4378804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DCF8FAF-FB32-1EA2-FDB6-847CA05E4AB8}"/>
                  </a:ext>
                </a:extLst>
              </p:cNvPr>
              <p:cNvSpPr/>
              <p:nvPr/>
            </p:nvSpPr>
            <p:spPr>
              <a:xfrm>
                <a:off x="5219421" y="4982598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1BD9D59-3CA0-DFA3-29C1-C2390157CF5E}"/>
                  </a:ext>
                </a:extLst>
              </p:cNvPr>
              <p:cNvSpPr/>
              <p:nvPr/>
            </p:nvSpPr>
            <p:spPr>
              <a:xfrm>
                <a:off x="4145982" y="4011292"/>
                <a:ext cx="106791" cy="96535"/>
              </a:xfrm>
              <a:prstGeom prst="ellips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C787567-A236-6F62-F60D-5BD581282CC6}"/>
                </a:ext>
              </a:extLst>
            </p:cNvPr>
            <p:cNvSpPr/>
            <p:nvPr/>
          </p:nvSpPr>
          <p:spPr>
            <a:xfrm>
              <a:off x="4903132" y="3450921"/>
              <a:ext cx="746106" cy="464645"/>
            </a:xfrm>
            <a:custGeom>
              <a:avLst/>
              <a:gdLst>
                <a:gd name="connsiteX0" fmla="*/ 746106 w 746106"/>
                <a:gd name="connsiteY0" fmla="*/ 0 h 464645"/>
                <a:gd name="connsiteX1" fmla="*/ 458008 w 746106"/>
                <a:gd name="connsiteY1" fmla="*/ 450937 h 464645"/>
                <a:gd name="connsiteX2" fmla="*/ 38386 w 746106"/>
                <a:gd name="connsiteY2" fmla="*/ 356991 h 464645"/>
                <a:gd name="connsiteX3" fmla="*/ 44649 w 746106"/>
                <a:gd name="connsiteY3" fmla="*/ 356991 h 46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106" h="464645">
                  <a:moveTo>
                    <a:pt x="746106" y="0"/>
                  </a:moveTo>
                  <a:cubicBezTo>
                    <a:pt x="661033" y="195719"/>
                    <a:pt x="575961" y="391439"/>
                    <a:pt x="458008" y="450937"/>
                  </a:cubicBezTo>
                  <a:cubicBezTo>
                    <a:pt x="340055" y="510435"/>
                    <a:pt x="38386" y="356991"/>
                    <a:pt x="38386" y="356991"/>
                  </a:cubicBezTo>
                  <a:cubicBezTo>
                    <a:pt x="-30507" y="341333"/>
                    <a:pt x="7071" y="349162"/>
                    <a:pt x="44649" y="356991"/>
                  </a:cubicBezTo>
                </a:path>
              </a:pathLst>
            </a:cu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272E749-A1E0-F9B7-6A7E-1B3A8FCCD81A}"/>
                </a:ext>
              </a:extLst>
            </p:cNvPr>
            <p:cNvSpPr/>
            <p:nvPr/>
          </p:nvSpPr>
          <p:spPr>
            <a:xfrm rot="215258">
              <a:off x="5154435" y="2820026"/>
              <a:ext cx="1314925" cy="569038"/>
            </a:xfrm>
            <a:custGeom>
              <a:avLst/>
              <a:gdLst>
                <a:gd name="connsiteX0" fmla="*/ 1290181 w 1290181"/>
                <a:gd name="connsiteY0" fmla="*/ 728509 h 728509"/>
                <a:gd name="connsiteX1" fmla="*/ 632565 w 1290181"/>
                <a:gd name="connsiteY1" fmla="*/ 2000 h 728509"/>
                <a:gd name="connsiteX2" fmla="*/ 0 w 1290181"/>
                <a:gd name="connsiteY2" fmla="*/ 496778 h 728509"/>
                <a:gd name="connsiteX3" fmla="*/ 0 w 1290181"/>
                <a:gd name="connsiteY3" fmla="*/ 496778 h 72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0181" h="728509">
                  <a:moveTo>
                    <a:pt x="1290181" y="728509"/>
                  </a:moveTo>
                  <a:cubicBezTo>
                    <a:pt x="1068888" y="384565"/>
                    <a:pt x="847595" y="40622"/>
                    <a:pt x="632565" y="2000"/>
                  </a:cubicBezTo>
                  <a:cubicBezTo>
                    <a:pt x="417535" y="-36622"/>
                    <a:pt x="0" y="496778"/>
                    <a:pt x="0" y="496778"/>
                  </a:cubicBezTo>
                  <a:lnTo>
                    <a:pt x="0" y="496778"/>
                  </a:lnTo>
                </a:path>
              </a:pathLst>
            </a:custGeom>
            <a:ln w="12700">
              <a:solidFill>
                <a:schemeClr val="accent1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3353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971D-DE7C-CDCF-E8E3-F8137E95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Structure – 7 WGs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AD9BAC-1262-3F94-F14C-F56C19D105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31593"/>
              </p:ext>
            </p:extLst>
          </p:nvPr>
        </p:nvGraphicFramePr>
        <p:xfrm>
          <a:off x="1796431" y="1152144"/>
          <a:ext cx="8876963" cy="5705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5359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4A3F-AB39-4598-98DF-BD2925AA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1 – Overview of Photocathode Research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812A58-9AF6-6B25-5847-DC480EFB25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848418"/>
              </p:ext>
            </p:extLst>
          </p:nvPr>
        </p:nvGraphicFramePr>
        <p:xfrm>
          <a:off x="983857" y="1334022"/>
          <a:ext cx="10515600" cy="515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165FAE-A8C9-AA17-8FB7-73117CF01111}"/>
              </a:ext>
            </a:extLst>
          </p:cNvPr>
          <p:cNvSpPr txBox="1"/>
          <p:nvPr/>
        </p:nvSpPr>
        <p:spPr>
          <a:xfrm>
            <a:off x="838200" y="1334022"/>
            <a:ext cx="903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1 was focused on </a:t>
            </a:r>
            <a:r>
              <a:rPr lang="en-US" sz="1800" b="0" i="0" u="none" strike="noStrike" baseline="0" dirty="0" smtClean="0"/>
              <a:t>general </a:t>
            </a:r>
            <a:r>
              <a:rPr lang="en-US" sz="1800" b="0" i="0" u="none" strike="noStrike" baseline="0" dirty="0"/>
              <a:t>overviews of key areas of photocathode R&amp;D.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37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WG 1 - Highlights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8014012" cy="1723940"/>
          </a:xfrm>
        </p:spPr>
        <p:txBody>
          <a:bodyPr>
            <a:normAutofit/>
          </a:bodyPr>
          <a:lstStyle/>
          <a:p>
            <a:r>
              <a:rPr lang="en-US" dirty="0"/>
              <a:t>Alberto</a:t>
            </a:r>
            <a:r>
              <a:rPr lang="en-US" sz="2000" dirty="0"/>
              <a:t> presented </a:t>
            </a:r>
            <a:r>
              <a:rPr lang="en-US" sz="2000" dirty="0" smtClean="0"/>
              <a:t>photocathode </a:t>
            </a:r>
            <a:r>
              <a:rPr lang="en-US" sz="2000" dirty="0"/>
              <a:t>requirements from a </a:t>
            </a:r>
            <a:r>
              <a:rPr lang="en-US" sz="2000" b="1" dirty="0"/>
              <a:t>beam dynamics </a:t>
            </a:r>
            <a:r>
              <a:rPr lang="en-US" sz="2000" dirty="0"/>
              <a:t>point of view with particular attention to generation of </a:t>
            </a:r>
            <a:r>
              <a:rPr lang="en-US" sz="2000" b="1" dirty="0"/>
              <a:t>high brightness </a:t>
            </a:r>
            <a:r>
              <a:rPr lang="en-US" sz="2000" dirty="0"/>
              <a:t>beams. </a:t>
            </a:r>
            <a:r>
              <a:rPr lang="en-US" sz="2000" dirty="0" smtClean="0"/>
              <a:t> He </a:t>
            </a:r>
            <a:r>
              <a:rPr lang="en-US" sz="2000" dirty="0"/>
              <a:t>presented different applications such as the MariX project, </a:t>
            </a:r>
            <a:r>
              <a:rPr lang="en-US" sz="2000" dirty="0" err="1"/>
              <a:t>BriXSinO</a:t>
            </a:r>
            <a:r>
              <a:rPr lang="en-US" sz="2000" dirty="0"/>
              <a:t> ERL and Eupraxia. </a:t>
            </a:r>
            <a:r>
              <a:rPr lang="en-US" sz="2000" dirty="0" smtClean="0"/>
              <a:t> The </a:t>
            </a:r>
            <a:r>
              <a:rPr lang="en-US" sz="2000" dirty="0"/>
              <a:t>role played by </a:t>
            </a:r>
            <a:r>
              <a:rPr lang="en-US" sz="2000" dirty="0" smtClean="0"/>
              <a:t>the GIOTTO </a:t>
            </a:r>
            <a:r>
              <a:rPr lang="en-US" sz="2000" dirty="0"/>
              <a:t>algorithm to achieve optimize parameters was presented.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A81D7-5386-B901-B2D5-C04F39DA4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672" y="1280445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DBB33-5BF7-E0E9-1379-4F4E476B7E08}"/>
              </a:ext>
            </a:extLst>
          </p:cNvPr>
          <p:cNvSpPr txBox="1">
            <a:spLocks/>
          </p:cNvSpPr>
          <p:nvPr/>
        </p:nvSpPr>
        <p:spPr>
          <a:xfrm>
            <a:off x="4288536" y="3235495"/>
            <a:ext cx="7827676" cy="1723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Laura</a:t>
            </a:r>
            <a:r>
              <a:rPr lang="en-US" sz="2000" dirty="0"/>
              <a:t>’s ‘</a:t>
            </a:r>
            <a:r>
              <a:rPr lang="en-US" sz="2000" b="1" i="1" dirty="0"/>
              <a:t>recent advances</a:t>
            </a:r>
            <a:r>
              <a:rPr lang="en-US" sz="2000" dirty="0"/>
              <a:t>’ summary contained a lot of important updates and progress from all around the world, </a:t>
            </a:r>
            <a:r>
              <a:rPr lang="en-US" sz="2000" dirty="0" smtClean="0"/>
              <a:t>with notable </a:t>
            </a:r>
            <a:r>
              <a:rPr lang="en-US" sz="2000" dirty="0"/>
              <a:t>content in relation to the use of Cs</a:t>
            </a:r>
            <a:r>
              <a:rPr lang="en-US" sz="2000" baseline="-25000" dirty="0"/>
              <a:t>2</a:t>
            </a:r>
            <a:r>
              <a:rPr lang="en-US" sz="2000" dirty="0"/>
              <a:t>Te at DESY, and progress with the SRF </a:t>
            </a:r>
            <a:r>
              <a:rPr lang="en-US" sz="2000" dirty="0" smtClean="0"/>
              <a:t>gun</a:t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/>
              <a:t>HZDR.  This is complemented to some extent by the work at HZB on bi-alkali cathodes for use in their SRF gun. 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ACF195-B800-629B-CAEF-68FC51AFC88F}"/>
              </a:ext>
            </a:extLst>
          </p:cNvPr>
          <p:cNvSpPr txBox="1">
            <a:spLocks/>
          </p:cNvSpPr>
          <p:nvPr/>
        </p:nvSpPr>
        <p:spPr>
          <a:xfrm>
            <a:off x="847776" y="5078485"/>
            <a:ext cx="7920000" cy="1723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Kurt</a:t>
            </a:r>
            <a:r>
              <a:rPr lang="en-US" sz="2000" dirty="0"/>
              <a:t> shared </a:t>
            </a:r>
            <a:r>
              <a:rPr lang="en-US" sz="2000" b="1" dirty="0"/>
              <a:t>state of the art </a:t>
            </a:r>
            <a:r>
              <a:rPr lang="en-US" sz="2000" dirty="0"/>
              <a:t>and </a:t>
            </a:r>
            <a:r>
              <a:rPr lang="en-US" sz="2000" dirty="0" smtClean="0"/>
              <a:t>the development </a:t>
            </a:r>
            <a:r>
              <a:rPr lang="en-US" sz="2000" dirty="0"/>
              <a:t>paths for “polarized” </a:t>
            </a:r>
            <a:r>
              <a:rPr lang="en-US" sz="2000" dirty="0" smtClean="0"/>
              <a:t>photocathodes.  He </a:t>
            </a:r>
            <a:r>
              <a:rPr lang="en-US" sz="2000" dirty="0"/>
              <a:t>presented some interesting information on the use of </a:t>
            </a:r>
            <a:r>
              <a:rPr lang="en-US" sz="2000" b="1" dirty="0" err="1"/>
              <a:t>Cs:F:Li</a:t>
            </a:r>
            <a:r>
              <a:rPr lang="en-US" sz="2000" b="1" dirty="0"/>
              <a:t> </a:t>
            </a:r>
            <a:r>
              <a:rPr lang="en-US" sz="2000" dirty="0"/>
              <a:t>to both activate and protect the surface of his polarized electron sources, coupled to their mounting on a </a:t>
            </a:r>
            <a:r>
              <a:rPr lang="en-US" sz="2000" b="1" dirty="0"/>
              <a:t>boron nitride puck </a:t>
            </a:r>
            <a:r>
              <a:rPr lang="en-US" sz="2000" dirty="0"/>
              <a:t>to cope with the high laser powers (and heat loads therein) required to extract high levels of polarized beam current.</a:t>
            </a: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B5E06-59F2-DE18-6EDC-913E317C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76" y="3123959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9DB2DC-B96E-0EC9-14DD-C9CB32154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672" y="4858018"/>
            <a:ext cx="3264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682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C014-EA46-433B-43E3-B1D6EF0A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2 – Photocathode Performance in Accelerator Applications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15196B-19EC-541D-72DA-E29E3016F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7007440"/>
              </p:ext>
            </p:extLst>
          </p:nvPr>
        </p:nvGraphicFramePr>
        <p:xfrm>
          <a:off x="983857" y="1215610"/>
          <a:ext cx="10515600" cy="564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D97028-AEB3-3FB5-E810-8BC5E7C22D50}"/>
              </a:ext>
            </a:extLst>
          </p:cNvPr>
          <p:cNvSpPr txBox="1"/>
          <p:nvPr/>
        </p:nvSpPr>
        <p:spPr>
          <a:xfrm>
            <a:off x="838200" y="1334022"/>
            <a:ext cx="1015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/>
              <a:t>Working Group 2 was focused on photocathode performance in </a:t>
            </a:r>
            <a:r>
              <a:rPr lang="en-US" sz="1800" b="0" i="0" u="none" strike="noStrike" baseline="0" dirty="0" smtClean="0"/>
              <a:t>accelerators.  It </a:t>
            </a:r>
            <a:r>
              <a:rPr lang="en-US" sz="1800" b="0" i="0" u="none" strike="noStrike" baseline="0" dirty="0"/>
              <a:t>remains a goal in Photocathode R&amp;D to improve the cathode performance in accelerator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09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0C4-6FE9-77BC-2AD7-364E5E22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2 -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E3157-C62E-6C87-D2C1-72B164B2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7927195" cy="1723940"/>
          </a:xfrm>
        </p:spPr>
        <p:txBody>
          <a:bodyPr anchor="t">
            <a:normAutofit/>
          </a:bodyPr>
          <a:lstStyle/>
          <a:p>
            <a:r>
              <a:rPr lang="en-US" dirty="0"/>
              <a:t>Verena </a:t>
            </a:r>
            <a:r>
              <a:rPr lang="en-US" sz="2000" dirty="0"/>
              <a:t>presented some interesting results on the performance of the RI Lighthouse Lab Gun, including their preparation of a </a:t>
            </a:r>
            <a:r>
              <a:rPr lang="en-US" sz="2000" b="1" dirty="0"/>
              <a:t>bi-alkali cathode </a:t>
            </a:r>
            <a:r>
              <a:rPr lang="en-US" sz="2000" dirty="0"/>
              <a:t>with </a:t>
            </a:r>
            <a:r>
              <a:rPr lang="en-US" sz="2000" b="1" dirty="0"/>
              <a:t>automated </a:t>
            </a:r>
            <a:r>
              <a:rPr lang="en-US" sz="2000" b="1" dirty="0" smtClean="0"/>
              <a:t>transport</a:t>
            </a:r>
            <a:r>
              <a:rPr lang="en-US" sz="2000" dirty="0"/>
              <a:t>. </a:t>
            </a:r>
            <a:r>
              <a:rPr lang="en-US" sz="2000" dirty="0" smtClean="0"/>
              <a:t> She </a:t>
            </a:r>
            <a:r>
              <a:rPr lang="en-US" sz="2000" dirty="0"/>
              <a:t>highlighted the promising application of two 350 kV DC guns with K</a:t>
            </a:r>
            <a:r>
              <a:rPr lang="en-US" sz="2000" baseline="-25000" dirty="0"/>
              <a:t>2</a:t>
            </a:r>
            <a:r>
              <a:rPr lang="en-US" sz="2000" dirty="0"/>
              <a:t>CsSb preparation system with the goal of producing 40 mA in CW operation 23 h/7 days a week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EDBB33-5BF7-E0E9-1379-4F4E476B7E08}"/>
              </a:ext>
            </a:extLst>
          </p:cNvPr>
          <p:cNvSpPr txBox="1">
            <a:spLocks/>
          </p:cNvSpPr>
          <p:nvPr/>
        </p:nvSpPr>
        <p:spPr>
          <a:xfrm>
            <a:off x="4102200" y="3235495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Jennifer</a:t>
            </a:r>
            <a:r>
              <a:rPr lang="en-US" sz="2000" dirty="0"/>
              <a:t>’s presentation was focused on </a:t>
            </a:r>
            <a:r>
              <a:rPr lang="en-US" sz="2000" b="1" dirty="0"/>
              <a:t>improving the stability </a:t>
            </a:r>
            <a:r>
              <a:rPr lang="en-US" sz="2000" dirty="0"/>
              <a:t>of the </a:t>
            </a:r>
            <a:r>
              <a:rPr lang="en-US" sz="2000" b="1" dirty="0"/>
              <a:t>electron spin polarization </a:t>
            </a:r>
            <a:r>
              <a:rPr lang="en-US" sz="2000" dirty="0"/>
              <a:t>over time on GaAs. The actual cesium and oxygen preparation suffers from a polarization change. The presented NF</a:t>
            </a:r>
            <a:r>
              <a:rPr lang="en-US" sz="2000" baseline="-25000" dirty="0"/>
              <a:t>3</a:t>
            </a:r>
            <a:r>
              <a:rPr lang="en-US" sz="2000" dirty="0"/>
              <a:t> activation allows more activation cycles with more stable results.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ACF195-B800-629B-CAEF-68FC51AFC88F}"/>
              </a:ext>
            </a:extLst>
          </p:cNvPr>
          <p:cNvSpPr txBox="1">
            <a:spLocks/>
          </p:cNvSpPr>
          <p:nvPr/>
        </p:nvSpPr>
        <p:spPr>
          <a:xfrm>
            <a:off x="838200" y="5118742"/>
            <a:ext cx="8014012" cy="1723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Pavel</a:t>
            </a:r>
            <a:r>
              <a:rPr lang="en-US" sz="2000" dirty="0"/>
              <a:t> made an interesting summary of the extended know-how developed at DESY on the </a:t>
            </a:r>
            <a:r>
              <a:rPr lang="en-US" sz="2000" b="1" dirty="0"/>
              <a:t>preparation of Cs</a:t>
            </a:r>
            <a:r>
              <a:rPr lang="en-US" sz="2000" b="1" baseline="-25000" dirty="0"/>
              <a:t>2</a:t>
            </a:r>
            <a:r>
              <a:rPr lang="en-US" sz="2000" b="1" dirty="0"/>
              <a:t>Te </a:t>
            </a:r>
            <a:r>
              <a:rPr lang="en-US" sz="2000" dirty="0"/>
              <a:t>photocathodes and their operation in the accelerator </a:t>
            </a:r>
            <a:r>
              <a:rPr lang="en-US" sz="2000" dirty="0" smtClean="0"/>
              <a:t>complex.  </a:t>
            </a:r>
            <a:r>
              <a:rPr lang="en-US" sz="2000" dirty="0"/>
              <a:t>Extremely long life times were shown up to </a:t>
            </a:r>
            <a:r>
              <a:rPr lang="en-US" sz="2000" dirty="0" smtClean="0"/>
              <a:t>1,452 </a:t>
            </a:r>
            <a:r>
              <a:rPr lang="en-US" sz="2000" dirty="0"/>
              <a:t>days. Ion back bombardment is under investigation as a possible cause of photocathode damage. </a:t>
            </a:r>
            <a:r>
              <a:rPr lang="en-US" sz="2000" dirty="0" smtClean="0"/>
              <a:t>S</a:t>
            </a:r>
            <a:r>
              <a:rPr lang="en-US" sz="2000" dirty="0" smtClean="0"/>
              <a:t>etting </a:t>
            </a:r>
            <a:r>
              <a:rPr lang="en-US" sz="2000" dirty="0"/>
              <a:t>up </a:t>
            </a:r>
            <a:r>
              <a:rPr lang="en-US" sz="2000" dirty="0" smtClean="0"/>
              <a:t>‘</a:t>
            </a:r>
            <a:r>
              <a:rPr lang="en-US" sz="2000" b="1" i="1" dirty="0" smtClean="0"/>
              <a:t>Blue Lab</a:t>
            </a:r>
            <a:r>
              <a:rPr lang="en-US" sz="2000" dirty="0" smtClean="0"/>
              <a:t>’. </a:t>
            </a:r>
            <a:endParaRPr lang="en-US" sz="2000" dirty="0"/>
          </a:p>
        </p:txBody>
      </p:sp>
      <p:pic>
        <p:nvPicPr>
          <p:cNvPr id="6" name="Picture 5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191D57A6-6B6A-52B2-A5E6-72626DEA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7129" r="5415" b="8224"/>
          <a:stretch/>
        </p:blipFill>
        <p:spPr>
          <a:xfrm>
            <a:off x="8765395" y="1188053"/>
            <a:ext cx="3260277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2614FD94-632D-B7B8-26F3-4D85C2F8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21735" r="13625" b="12700"/>
          <a:stretch/>
        </p:blipFill>
        <p:spPr>
          <a:xfrm>
            <a:off x="8765395" y="4874545"/>
            <a:ext cx="3272344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22CCDF-B4BB-973A-C5DC-4F146448E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205" y="3104640"/>
            <a:ext cx="2838361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648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4028</TotalTime>
  <Words>2684</Words>
  <Application>Microsoft Office PowerPoint</Application>
  <PresentationFormat>Widescreen</PresentationFormat>
  <Paragraphs>184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 2</vt:lpstr>
      <vt:lpstr>office theme</vt:lpstr>
      <vt:lpstr>EWPAA 2022 Highlights</vt:lpstr>
      <vt:lpstr>EWPAA</vt:lpstr>
      <vt:lpstr>PowerPoint Presentation</vt:lpstr>
      <vt:lpstr>Participation</vt:lpstr>
      <vt:lpstr>Workshop Structure – 7 WGs</vt:lpstr>
      <vt:lpstr>WG 1 – Overview of Photocathode Research</vt:lpstr>
      <vt:lpstr>WG 1 - Highlights</vt:lpstr>
      <vt:lpstr>WG 2 – Photocathode Performance in Accelerator Applications</vt:lpstr>
      <vt:lpstr>WG 2 - Highlights</vt:lpstr>
      <vt:lpstr>WG 3 – New Photocathodes Ideas</vt:lpstr>
      <vt:lpstr>WG 3 - Highlights</vt:lpstr>
      <vt:lpstr>WG 4 – Metallic Photocathodes</vt:lpstr>
      <vt:lpstr>WG 4 - Highlights</vt:lpstr>
      <vt:lpstr>WG 5 – Semiconductor Photocathodes</vt:lpstr>
      <vt:lpstr>WG 5 - Highlights</vt:lpstr>
      <vt:lpstr>WG 6 – Photocathode Theory</vt:lpstr>
      <vt:lpstr>WG 6 - Theory</vt:lpstr>
      <vt:lpstr>WG 7 – Advanced Photocathode Characterization</vt:lpstr>
      <vt:lpstr>WG 7 - Highlights</vt:lpstr>
      <vt:lpstr>ERL in European Strategy for Particle Accelerator</vt:lpstr>
      <vt:lpstr>ERL in European Strategy for Particle Accelerator</vt:lpstr>
      <vt:lpstr>European Networking</vt:lpstr>
      <vt:lpstr>Conclusions</vt:lpstr>
      <vt:lpstr>Conference 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Sertore</dc:creator>
  <cp:lastModifiedBy>Jones, Lee (STFC,DL,AST)</cp:lastModifiedBy>
  <cp:revision>27</cp:revision>
  <dcterms:created xsi:type="dcterms:W3CDTF">2023-09-04T13:05:21Z</dcterms:created>
  <dcterms:modified xsi:type="dcterms:W3CDTF">2023-10-02T16:31:32Z</dcterms:modified>
</cp:coreProperties>
</file>