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sldIdLst>
    <p:sldId id="257" r:id="rId3"/>
    <p:sldId id="321" r:id="rId4"/>
    <p:sldId id="301" r:id="rId5"/>
    <p:sldId id="303" r:id="rId6"/>
    <p:sldId id="287" r:id="rId7"/>
    <p:sldId id="288" r:id="rId8"/>
    <p:sldId id="262" r:id="rId9"/>
    <p:sldId id="289" r:id="rId10"/>
    <p:sldId id="290" r:id="rId11"/>
    <p:sldId id="326" r:id="rId12"/>
    <p:sldId id="293" r:id="rId13"/>
    <p:sldId id="294" r:id="rId14"/>
    <p:sldId id="292" r:id="rId15"/>
    <p:sldId id="296" r:id="rId16"/>
    <p:sldId id="297" r:id="rId17"/>
    <p:sldId id="298" r:id="rId18"/>
    <p:sldId id="299" r:id="rId19"/>
    <p:sldId id="300" r:id="rId20"/>
    <p:sldId id="322" r:id="rId21"/>
    <p:sldId id="304" r:id="rId22"/>
    <p:sldId id="270" r:id="rId23"/>
    <p:sldId id="317" r:id="rId24"/>
    <p:sldId id="32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2C5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63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7A590B-AA00-4AF4-A86E-B9554429CBDE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52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FDF08-C985-43F8-8788-C1C9E54C3943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8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612C3E-595B-4C46-8279-518FBEA28F9B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6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5D19F-2900-4711-9826-EBB7EEFF08B6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238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9" y="2942950"/>
            <a:ext cx="184731" cy="24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 sz="1013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672" y="2318163"/>
            <a:ext cx="10283648" cy="2268045"/>
          </a:xfrm>
          <a:noFill/>
          <a:ln>
            <a:noFill/>
          </a:ln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  <a:cs typeface="Palatino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Line 7"/>
          <p:cNvSpPr>
            <a:spLocks noChangeShapeType="1"/>
          </p:cNvSpPr>
          <p:nvPr userDrawn="1"/>
        </p:nvSpPr>
        <p:spPr bwMode="auto">
          <a:xfrm flipV="1">
            <a:off x="485192" y="1550784"/>
            <a:ext cx="11221616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34455" y="354979"/>
            <a:ext cx="828903" cy="83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9B7D3-407D-474A-9897-E6FB6711B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5192" y="309420"/>
            <a:ext cx="5811315" cy="92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90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1ADA3-04C1-4E45-8D43-3B05FF15F53F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95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3A8017-197A-454E-9D37-DB331BDDF838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93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BC16CA-C108-4ECB-9A2B-93100D29954C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49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656957-57F3-4DB4-A89A-9F04FC378EAC}" type="datetime1">
              <a:rPr lang="en-US" smtClean="0"/>
              <a:t>10/2/23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031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191661-0B8A-49F9-9E16-A5A0CFDCA9B5}" type="datetime1">
              <a:rPr lang="en-US" smtClean="0"/>
              <a:t>10/2/23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5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 sz="1500" b="1"/>
            </a:lvl1pPr>
          </a:lstStyle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 sz="1500" b="1"/>
            </a:lvl1pPr>
          </a:lstStyle>
          <a:p>
            <a:r>
              <a:rPr lang="en-US" dirty="0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 sz="1500" b="1"/>
            </a:lvl1pPr>
          </a:lstStyle>
          <a:p>
            <a:fld id="{921CBE81-14BD-7343-B359-01BCBA3179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658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8EA014-0044-44FF-918C-1F944AD3A60E}" type="datetime1">
              <a:rPr lang="en-US" smtClean="0"/>
              <a:t>10/2/23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47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A1FE3-E91B-46BD-B1FC-6F11247D5365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661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83C84C-3703-457D-B3BC-8B5117134584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50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2516A-06B5-403F-84D5-25D5F640453C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48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907627"/>
            <a:ext cx="3048000" cy="57217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907627"/>
            <a:ext cx="8940800" cy="57217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16B25-A028-42F4-927C-24C2C48BB6F2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38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907" y="189653"/>
            <a:ext cx="10349653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0280"/>
            <a:ext cx="12192000" cy="2819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914992"/>
            <a:ext cx="12192000" cy="25620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05B412-5442-409F-B70F-E82A790864A2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6753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"/>
            <a:ext cx="12192000" cy="8263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21178"/>
            <a:ext cx="5994400" cy="56320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A9567-21CA-4033-8E5F-E7D43C9F31A7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01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2251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objective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aseline="0"/>
            </a:lvl1pPr>
            <a:lvl2pPr marL="257163" indent="0">
              <a:buNone/>
              <a:defRPr sz="1013"/>
            </a:lvl2pPr>
            <a:lvl3pPr marL="514324" indent="0">
              <a:buNone/>
              <a:defRPr sz="900"/>
            </a:lvl3pPr>
            <a:lvl4pPr marL="771487" indent="0">
              <a:buNone/>
              <a:defRPr sz="788"/>
            </a:lvl4pPr>
            <a:lvl5pPr marL="1028649" indent="0">
              <a:buNone/>
              <a:defRPr sz="788"/>
            </a:lvl5pPr>
            <a:lvl6pPr marL="1285811" indent="0">
              <a:buNone/>
              <a:defRPr sz="788"/>
            </a:lvl6pPr>
            <a:lvl7pPr marL="1542972" indent="0">
              <a:buNone/>
              <a:defRPr sz="788"/>
            </a:lvl7pPr>
            <a:lvl8pPr marL="1800135" indent="0">
              <a:buNone/>
              <a:defRPr sz="788"/>
            </a:lvl8pPr>
            <a:lvl9pPr marL="2057298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805C59-BD5C-4158-8688-AB8235EB0D47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3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48267"/>
            <a:ext cx="5994400" cy="5604933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D3425E-DE9C-4BB1-BE58-3EFE39B0EBEC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9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11395"/>
            <a:ext cx="5386917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461746"/>
            <a:ext cx="5386917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511395"/>
            <a:ext cx="5389033" cy="86906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257163" indent="0">
              <a:buNone/>
              <a:defRPr sz="1125" b="1"/>
            </a:lvl2pPr>
            <a:lvl3pPr marL="514324" indent="0">
              <a:buNone/>
              <a:defRPr sz="1013" b="1"/>
            </a:lvl3pPr>
            <a:lvl4pPr marL="771487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2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1461746"/>
            <a:ext cx="5389033" cy="493905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52FF41-E6F2-4549-AE5E-D9A20221DBC0}" type="datetime1">
              <a:rPr lang="en-US" smtClean="0"/>
              <a:t>10/2/23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34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8CB384-F83E-4BF9-B555-1CE38BF0B82C}" type="datetime1">
              <a:rPr lang="en-US" smtClean="0"/>
              <a:t>10/2/23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90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D02410-7E74-4740-8687-8D196010763B}" type="datetime1">
              <a:rPr lang="en-US" smtClean="0"/>
              <a:t>10/2/23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6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880541"/>
            <a:ext cx="4011084" cy="8911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880535"/>
            <a:ext cx="6815667" cy="5582180"/>
          </a:xfrm>
        </p:spPr>
        <p:txBody>
          <a:bodyPr/>
          <a:lstStyle>
            <a:lvl1pPr>
              <a:defRPr sz="24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771652"/>
            <a:ext cx="4011084" cy="46910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CC3DCA-9B7C-4008-AF10-1ED9976A4124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05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894087"/>
            <a:ext cx="7315200" cy="3833495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1575"/>
            </a:lvl2pPr>
            <a:lvl3pPr marL="514324" indent="0">
              <a:buNone/>
              <a:defRPr sz="1351"/>
            </a:lvl3pPr>
            <a:lvl4pPr marL="771487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2" indent="0">
              <a:buNone/>
              <a:defRPr sz="1125"/>
            </a:lvl7pPr>
            <a:lvl8pPr marL="1800135" indent="0">
              <a:buNone/>
              <a:defRPr sz="1125"/>
            </a:lvl8pPr>
            <a:lvl9pPr marL="2057298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00"/>
            </a:lvl1pPr>
            <a:lvl2pPr marL="257163" indent="0">
              <a:buNone/>
              <a:defRPr sz="675"/>
            </a:lvl2pPr>
            <a:lvl3pPr marL="514324" indent="0">
              <a:buNone/>
              <a:defRPr sz="563"/>
            </a:lvl3pPr>
            <a:lvl4pPr marL="771487" indent="0">
              <a:buNone/>
              <a:defRPr sz="507"/>
            </a:lvl4pPr>
            <a:lvl5pPr marL="1028649" indent="0">
              <a:buNone/>
              <a:defRPr sz="507"/>
            </a:lvl5pPr>
            <a:lvl6pPr marL="1285811" indent="0">
              <a:buNone/>
              <a:defRPr sz="507"/>
            </a:lvl6pPr>
            <a:lvl7pPr marL="1542972" indent="0">
              <a:buNone/>
              <a:defRPr sz="507"/>
            </a:lvl7pPr>
            <a:lvl8pPr marL="1800135" indent="0">
              <a:buNone/>
              <a:defRPr sz="507"/>
            </a:lvl8pPr>
            <a:lvl9pPr marL="2057298" indent="0">
              <a:buNone/>
              <a:defRPr sz="50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32AB6B-173C-4100-B1C6-6F4125E42E95}" type="datetime1">
              <a:rPr lang="en-US" smtClean="0"/>
              <a:t>10/2/23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25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500" b="1" i="1" smtClean="0">
                <a:latin typeface="+mn-lt"/>
              </a:defRPr>
            </a:lvl1pPr>
          </a:lstStyle>
          <a:p>
            <a:fld id="{7F11DE0F-9AC5-4E1B-AD8E-5C1FC0D01884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500" b="1" i="1" smtClean="0">
                <a:latin typeface="+mn-lt"/>
              </a:defRPr>
            </a:lvl1pPr>
          </a:lstStyle>
          <a:p>
            <a:r>
              <a:rPr lang="en-US" dirty="0"/>
              <a:t>akachwal@asu.edu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 b="1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2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482AC1-74C1-474A-8F9A-BFA4F4443A35}"/>
              </a:ext>
            </a:extLst>
          </p:cNvPr>
          <p:cNvSpPr/>
          <p:nvPr userDrawn="1"/>
        </p:nvSpPr>
        <p:spPr>
          <a:xfrm>
            <a:off x="-93945" y="6553203"/>
            <a:ext cx="12544816" cy="3736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40908"/>
            <a:ext cx="12192000" cy="5612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1600" y="6629400"/>
            <a:ext cx="2641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675" i="1" smtClean="0">
                <a:latin typeface="+mn-lt"/>
              </a:defRPr>
            </a:lvl1pPr>
          </a:lstStyle>
          <a:p>
            <a:fld id="{B82AC857-D8E3-4279-8D35-4EF6365D428E}" type="datetime1">
              <a:rPr lang="en-US" smtClean="0"/>
              <a:t>10/2/23</a:t>
            </a:fld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38400" y="6629400"/>
            <a:ext cx="7315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675" i="1" smtClean="0">
                <a:latin typeface="+mn-lt"/>
              </a:defRPr>
            </a:lvl1pPr>
          </a:lstStyle>
          <a:p>
            <a:r>
              <a:rPr lang="en-US"/>
              <a:t>akachwal@asu.edu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76000" y="6629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675" i="1" smtClean="0">
                <a:latin typeface="+mn-lt"/>
              </a:defRPr>
            </a:lvl1pPr>
          </a:lstStyle>
          <a:p>
            <a:fld id="{921CBE81-14BD-7343-B359-01BCBA3179F9}" type="slidenum">
              <a:rPr lang="en-US" smtClean="0"/>
              <a:t>‹#›</a:t>
            </a:fld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7"/>
            <a:ext cx="12192000" cy="853441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Line 7"/>
          <p:cNvSpPr>
            <a:spLocks noChangeShapeType="1"/>
          </p:cNvSpPr>
          <p:nvPr userDrawn="1"/>
        </p:nvSpPr>
        <p:spPr bwMode="auto">
          <a:xfrm>
            <a:off x="213568" y="873448"/>
            <a:ext cx="11764864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013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15980" y="82952"/>
            <a:ext cx="734561" cy="687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277702" y="76242"/>
            <a:ext cx="698345" cy="70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64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5pPr>
      <a:lvl6pPr marL="257163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6pPr>
      <a:lvl7pPr marL="514324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7pPr>
      <a:lvl8pPr marL="771487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8pPr>
      <a:lvl9pPr marL="1028649" algn="ctr" rtl="0" eaLnBrk="1" fontAlgn="base" hangingPunct="1">
        <a:spcBef>
          <a:spcPct val="0"/>
        </a:spcBef>
        <a:spcAft>
          <a:spcPct val="0"/>
        </a:spcAft>
        <a:defRPr sz="1800">
          <a:solidFill>
            <a:schemeClr val="bg1"/>
          </a:solidFill>
          <a:latin typeface="Arial" charset="0"/>
        </a:defRPr>
      </a:lvl9pPr>
    </p:titleStyle>
    <p:bodyStyle>
      <a:lvl1pPr marL="192871" indent="-192871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ln>
            <a:noFill/>
          </a:ln>
          <a:solidFill>
            <a:schemeClr val="tx1"/>
          </a:solidFill>
          <a:latin typeface="+mj-lt"/>
          <a:ea typeface="+mn-ea"/>
          <a:cs typeface="+mn-cs"/>
        </a:defRPr>
      </a:lvl1pPr>
      <a:lvl2pPr marL="417888" indent="-160727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2pPr>
      <a:lvl3pPr marL="642905" indent="-128582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ln>
            <a:noFill/>
          </a:ln>
          <a:solidFill>
            <a:schemeClr val="tx1"/>
          </a:solidFill>
          <a:latin typeface="+mn-lt"/>
        </a:defRPr>
      </a:lvl3pPr>
      <a:lvl4pPr marL="900068" indent="-128582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ln>
            <a:noFill/>
          </a:ln>
          <a:solidFill>
            <a:schemeClr val="tx1"/>
          </a:solidFill>
          <a:latin typeface="+mn-lt"/>
        </a:defRPr>
      </a:lvl4pPr>
      <a:lvl5pPr marL="1157230" indent="-128582" algn="l" rtl="0" eaLnBrk="1" fontAlgn="base" hangingPunct="1">
        <a:spcBef>
          <a:spcPct val="20000"/>
        </a:spcBef>
        <a:spcAft>
          <a:spcPct val="0"/>
        </a:spcAft>
        <a:buChar char="»"/>
        <a:defRPr sz="1800">
          <a:ln>
            <a:noFill/>
          </a:ln>
          <a:solidFill>
            <a:schemeClr val="tx1"/>
          </a:solidFill>
          <a:latin typeface="+mn-lt"/>
        </a:defRPr>
      </a:lvl5pPr>
      <a:lvl6pPr marL="1414391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6pPr>
      <a:lvl7pPr marL="1671554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7pPr>
      <a:lvl8pPr marL="1928717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8pPr>
      <a:lvl9pPr marL="2185879" indent="-128582" algn="l" rtl="0" eaLnBrk="1" fontAlgn="base" hangingPunct="1">
        <a:spcBef>
          <a:spcPct val="20000"/>
        </a:spcBef>
        <a:spcAft>
          <a:spcPct val="0"/>
        </a:spcAft>
        <a:buChar char="»"/>
        <a:defRPr sz="1125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3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4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7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2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8" algn="l" defTabSz="514324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4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" Target="slide22.xml"/><Relationship Id="rId7" Type="http://schemas.openxmlformats.org/officeDocument/2006/relationships/slide" Target="slide14.xm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0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10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NULL"/><Relationship Id="rId11" Type="http://schemas.openxmlformats.org/officeDocument/2006/relationships/image" Target="../media/image170.png"/><Relationship Id="rId15" Type="http://schemas.openxmlformats.org/officeDocument/2006/relationships/image" Target="../media/image4.png"/><Relationship Id="rId10" Type="http://schemas.openxmlformats.org/officeDocument/2006/relationships/image" Target="../media/image160.png"/><Relationship Id="rId9" Type="http://schemas.openxmlformats.org/officeDocument/2006/relationships/image" Target="../media/image17.png"/><Relationship Id="rId1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259" y="2294977"/>
            <a:ext cx="11815482" cy="3368761"/>
          </a:xfrm>
        </p:spPr>
        <p:txBody>
          <a:bodyPr/>
          <a:lstStyle/>
          <a:p>
            <a:r>
              <a:rPr lang="en-US" sz="4400" dirty="0"/>
              <a:t>Demonstration of Thermal Limit to Mean Transverse Energy from Cesium Antimonide Photocathode</a:t>
            </a:r>
            <a:br>
              <a:rPr lang="en-US" sz="4400" dirty="0"/>
            </a:br>
            <a:r>
              <a:rPr lang="en-US" sz="2400" dirty="0"/>
              <a:t>Alimohammed Kachwala</a:t>
            </a:r>
            <a:br>
              <a:rPr lang="en-US" sz="2400" dirty="0"/>
            </a:br>
            <a:r>
              <a:rPr lang="en-US" sz="2400" dirty="0"/>
              <a:t>Arizona State University</a:t>
            </a:r>
            <a:endParaRPr lang="en-US" sz="44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43AFAD9-1F25-8560-230C-9C828D94C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50" y="311150"/>
            <a:ext cx="1733550" cy="97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8CB738-B5B8-D00B-17EF-F82C64265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0552B-B4CE-CC6B-43B5-1A9114D78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4CF83-309D-C485-AA5F-9CF60C9B5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CFB48-262A-CDD9-B803-B10B709FE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5E8F89-5A3A-67CF-D327-CEB6617D7878}"/>
              </a:ext>
            </a:extLst>
          </p:cNvPr>
          <p:cNvSpPr/>
          <p:nvPr/>
        </p:nvSpPr>
        <p:spPr>
          <a:xfrm>
            <a:off x="199118" y="1000652"/>
            <a:ext cx="4070466" cy="116378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Growth</a:t>
            </a:r>
          </a:p>
          <a:p>
            <a:pPr algn="ctr"/>
            <a:r>
              <a:rPr lang="en-US" sz="1800" dirty="0"/>
              <a:t>Thickness: ~40 nm</a:t>
            </a:r>
          </a:p>
          <a:p>
            <a:pPr algn="ctr"/>
            <a:r>
              <a:rPr lang="en-US" sz="1800" dirty="0"/>
              <a:t>Substrates: Si and Nb doped STO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473BF16-6927-F950-D6B6-8D8CDAF22906}"/>
              </a:ext>
            </a:extLst>
          </p:cNvPr>
          <p:cNvSpPr/>
          <p:nvPr/>
        </p:nvSpPr>
        <p:spPr>
          <a:xfrm>
            <a:off x="101600" y="5292075"/>
            <a:ext cx="4070466" cy="11305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QE</a:t>
            </a:r>
          </a:p>
          <a:p>
            <a:pPr algn="ctr"/>
            <a:r>
              <a:rPr lang="en-US" sz="2200" dirty="0"/>
              <a:t>3% - 4% </a:t>
            </a:r>
          </a:p>
          <a:p>
            <a:pPr algn="ctr"/>
            <a:r>
              <a:rPr lang="el-GR" sz="22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200" b="1" i="0" u="none" strike="noStrike" baseline="0" dirty="0">
                <a:cs typeface="Times New Roman" panose="02020603050405020304" pitchFamily="18" charset="0"/>
              </a:rPr>
              <a:t> </a:t>
            </a:r>
            <a:r>
              <a:rPr lang="en-US" sz="2200" b="1" i="0" u="none" strike="noStrike" baseline="0" dirty="0">
                <a:cs typeface="Times New Roman" panose="02020603050405020304" pitchFamily="18" charset="0"/>
              </a:rPr>
              <a:t>= </a:t>
            </a:r>
            <a:r>
              <a:rPr lang="en-US" sz="2200" dirty="0"/>
              <a:t>530 nm</a:t>
            </a:r>
            <a:endParaRPr lang="en-US" sz="22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E30C6E-88D2-93EA-5918-5ECA90E9ADE7}"/>
              </a:ext>
            </a:extLst>
          </p:cNvPr>
          <p:cNvSpPr/>
          <p:nvPr/>
        </p:nvSpPr>
        <p:spPr>
          <a:xfrm>
            <a:off x="8044259" y="5212911"/>
            <a:ext cx="4070467" cy="116378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Transfer</a:t>
            </a:r>
          </a:p>
          <a:p>
            <a:pPr algn="ctr"/>
            <a:r>
              <a:rPr lang="en-US" sz="2200" dirty="0"/>
              <a:t>Via UHV transfer line in PEEM</a:t>
            </a:r>
          </a:p>
          <a:p>
            <a:pPr algn="ctr"/>
            <a:r>
              <a:rPr lang="en-US" sz="2200" dirty="0"/>
              <a:t>Measured: PEES, MTE &amp; QE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D80B04-2335-3BAC-38C6-20EC437F9051}"/>
              </a:ext>
            </a:extLst>
          </p:cNvPr>
          <p:cNvSpPr/>
          <p:nvPr/>
        </p:nvSpPr>
        <p:spPr>
          <a:xfrm>
            <a:off x="8032518" y="977778"/>
            <a:ext cx="4070465" cy="149698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Measurements</a:t>
            </a:r>
          </a:p>
          <a:p>
            <a:pPr algn="ctr"/>
            <a:r>
              <a:rPr lang="el-GR" sz="2200" dirty="0"/>
              <a:t>ℏω</a:t>
            </a:r>
            <a:r>
              <a:rPr lang="en-US" sz="2200" dirty="0"/>
              <a:t>: </a:t>
            </a:r>
            <a:r>
              <a:rPr lang="el-GR" sz="2200" dirty="0"/>
              <a:t>1.</a:t>
            </a:r>
            <a:r>
              <a:rPr lang="en-US" sz="2200" dirty="0"/>
              <a:t>45 – 2.33</a:t>
            </a:r>
            <a:r>
              <a:rPr lang="el-GR" sz="2200" dirty="0"/>
              <a:t> </a:t>
            </a:r>
            <a:r>
              <a:rPr lang="en-US" sz="2200" dirty="0"/>
              <a:t>eV</a:t>
            </a:r>
          </a:p>
          <a:p>
            <a:pPr algn="ctr"/>
            <a:r>
              <a:rPr lang="en-US" sz="2200" dirty="0"/>
              <a:t>Repetition rate: 500 kHz</a:t>
            </a:r>
          </a:p>
          <a:p>
            <a:pPr algn="ctr"/>
            <a:r>
              <a:rPr lang="en-US" sz="2200" dirty="0"/>
              <a:t>Pulse length: 150 fs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2D2773-0EE3-F87D-8E2A-292E5693FCFD}"/>
              </a:ext>
            </a:extLst>
          </p:cNvPr>
          <p:cNvGrpSpPr/>
          <p:nvPr/>
        </p:nvGrpSpPr>
        <p:grpSpPr>
          <a:xfrm flipH="1">
            <a:off x="3568231" y="1575493"/>
            <a:ext cx="5129084" cy="4231846"/>
            <a:chOff x="3103914" y="2142719"/>
            <a:chExt cx="4854270" cy="400510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AEF8A9B-2E3D-DDCC-00F6-50A6334B7F97}"/>
                </a:ext>
              </a:extLst>
            </p:cNvPr>
            <p:cNvGrpSpPr/>
            <p:nvPr/>
          </p:nvGrpSpPr>
          <p:grpSpPr>
            <a:xfrm>
              <a:off x="3103914" y="2142719"/>
              <a:ext cx="4575014" cy="4005104"/>
              <a:chOff x="3103914" y="2142719"/>
              <a:chExt cx="4575014" cy="4005104"/>
            </a:xfrm>
          </p:grpSpPr>
          <p:pic>
            <p:nvPicPr>
              <p:cNvPr id="17" name="Picture 16" descr="A picture containing indoor, wall, floor, table&#10;&#10;Description automatically generated">
                <a:extLst>
                  <a:ext uri="{FF2B5EF4-FFF2-40B4-BE49-F238E27FC236}">
                    <a16:creationId xmlns:a16="http://schemas.microsoft.com/office/drawing/2014/main" id="{4300740A-86A4-7F44-2056-79E400777C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07" t="17152" r="14380"/>
              <a:stretch/>
            </p:blipFill>
            <p:spPr>
              <a:xfrm>
                <a:off x="3453369" y="3493384"/>
                <a:ext cx="3384694" cy="2221248"/>
              </a:xfrm>
              <a:prstGeom prst="rect">
                <a:avLst/>
              </a:prstGeom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CC9C0357-96FA-D693-6EC8-E0E52D7516B7}"/>
                  </a:ext>
                </a:extLst>
              </p:cNvPr>
              <p:cNvSpPr/>
              <p:nvPr/>
            </p:nvSpPr>
            <p:spPr>
              <a:xfrm>
                <a:off x="6093734" y="3793495"/>
                <a:ext cx="648271" cy="677590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551B585-651D-197B-1CCF-40BA789674DE}"/>
                  </a:ext>
                </a:extLst>
              </p:cNvPr>
              <p:cNvSpPr/>
              <p:nvPr/>
            </p:nvSpPr>
            <p:spPr>
              <a:xfrm>
                <a:off x="4554496" y="3508449"/>
                <a:ext cx="793236" cy="1004985"/>
              </a:xfrm>
              <a:prstGeom prst="ellipse">
                <a:avLst/>
              </a:prstGeom>
              <a:noFill/>
              <a:ln w="28575">
                <a:solidFill>
                  <a:schemeClr val="accent2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D353886-0906-26E9-0230-9964A2A0404E}"/>
                  </a:ext>
                </a:extLst>
              </p:cNvPr>
              <p:cNvSpPr/>
              <p:nvPr/>
            </p:nvSpPr>
            <p:spPr>
              <a:xfrm>
                <a:off x="3839445" y="4643739"/>
                <a:ext cx="648271" cy="677590"/>
              </a:xfrm>
              <a:prstGeom prst="ellipse">
                <a:avLst/>
              </a:prstGeom>
              <a:noFill/>
              <a:ln w="28575">
                <a:solidFill>
                  <a:srgbClr val="FFFF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Oval 25">
                <a:extLst>
                  <a:ext uri="{FF2B5EF4-FFF2-40B4-BE49-F238E27FC236}">
                    <a16:creationId xmlns:a16="http://schemas.microsoft.com/office/drawing/2014/main" id="{8DDA1958-8E4F-9F19-2754-E93D1F9ADBB8}"/>
                  </a:ext>
                </a:extLst>
              </p:cNvPr>
              <p:cNvSpPr/>
              <p:nvPr/>
            </p:nvSpPr>
            <p:spPr>
              <a:xfrm rot="5400000">
                <a:off x="2882475" y="2772352"/>
                <a:ext cx="1852038" cy="1409160"/>
              </a:xfrm>
              <a:prstGeom prst="ellipse">
                <a:avLst/>
              </a:prstGeom>
              <a:blipFill dpi="0" rotWithShape="1">
                <a:blip r:embed="rId3"/>
                <a:srcRect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Speech Bubble: Oval 16">
                <a:extLst>
                  <a:ext uri="{FF2B5EF4-FFF2-40B4-BE49-F238E27FC236}">
                    <a16:creationId xmlns:a16="http://schemas.microsoft.com/office/drawing/2014/main" id="{17016965-A959-4D7F-F52E-72A1D3C12142}"/>
                  </a:ext>
                </a:extLst>
              </p:cNvPr>
              <p:cNvSpPr/>
              <p:nvPr/>
            </p:nvSpPr>
            <p:spPr>
              <a:xfrm rot="5400000">
                <a:off x="4767959" y="4530609"/>
                <a:ext cx="1446724" cy="1787704"/>
              </a:xfrm>
              <a:prstGeom prst="ellipse">
                <a:avLst/>
              </a:prstGeom>
              <a:blipFill dpi="0" rotWithShape="0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601D1449-8CE3-3D16-AEDD-26295FF5E2F2}"/>
                  </a:ext>
                </a:extLst>
              </p:cNvPr>
              <p:cNvSpPr/>
              <p:nvPr/>
            </p:nvSpPr>
            <p:spPr>
              <a:xfrm>
                <a:off x="6384814" y="2142719"/>
                <a:ext cx="1294114" cy="1758860"/>
              </a:xfrm>
              <a:prstGeom prst="ellipse">
                <a:avLst/>
              </a:prstGeom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832092D-3241-DC68-8970-764E911357EA}"/>
                  </a:ext>
                </a:extLst>
              </p:cNvPr>
              <p:cNvCxnSpPr>
                <a:cxnSpLocks/>
                <a:stCxn id="24" idx="3"/>
                <a:endCxn id="26" idx="5"/>
              </p:cNvCxnSpPr>
              <p:nvPr/>
            </p:nvCxnSpPr>
            <p:spPr>
              <a:xfrm>
                <a:off x="3934382" y="5222098"/>
                <a:ext cx="924890" cy="713857"/>
              </a:xfrm>
              <a:prstGeom prst="line">
                <a:avLst/>
              </a:prstGeom>
              <a:ln w="2857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39F0D90-D691-0AF7-FC5F-4E0F63E41B5A}"/>
                  </a:ext>
                </a:extLst>
              </p:cNvPr>
              <p:cNvCxnSpPr>
                <a:cxnSpLocks/>
                <a:stCxn id="24" idx="0"/>
                <a:endCxn id="26" idx="2"/>
              </p:cNvCxnSpPr>
              <p:nvPr/>
            </p:nvCxnSpPr>
            <p:spPr>
              <a:xfrm>
                <a:off x="4163581" y="4643739"/>
                <a:ext cx="1327740" cy="57360"/>
              </a:xfrm>
              <a:prstGeom prst="line">
                <a:avLst/>
              </a:prstGeom>
              <a:ln w="28575">
                <a:solidFill>
                  <a:srgbClr val="FFFF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39D4FE47-4AAF-E842-C42F-062A61B7EA51}"/>
                  </a:ext>
                </a:extLst>
              </p:cNvPr>
              <p:cNvCxnSpPr>
                <a:cxnSpLocks/>
                <a:endCxn id="25" idx="6"/>
              </p:cNvCxnSpPr>
              <p:nvPr/>
            </p:nvCxnSpPr>
            <p:spPr>
              <a:xfrm flipH="1" flipV="1">
                <a:off x="3808494" y="4402951"/>
                <a:ext cx="1186293" cy="119322"/>
              </a:xfrm>
              <a:prstGeom prst="line">
                <a:avLst/>
              </a:prstGeom>
              <a:ln w="28575">
                <a:solidFill>
                  <a:schemeClr val="accent2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F305AA9-8589-F640-1B36-0DCF1FF058DA}"/>
                  </a:ext>
                </a:extLst>
              </p:cNvPr>
              <p:cNvCxnSpPr>
                <a:stCxn id="23" idx="0"/>
                <a:endCxn id="25" idx="1"/>
              </p:cNvCxnSpPr>
              <p:nvPr/>
            </p:nvCxnSpPr>
            <p:spPr>
              <a:xfrm flipH="1" flipV="1">
                <a:off x="4306707" y="2822138"/>
                <a:ext cx="644407" cy="686311"/>
              </a:xfrm>
              <a:prstGeom prst="line">
                <a:avLst/>
              </a:prstGeom>
              <a:ln w="28575">
                <a:solidFill>
                  <a:schemeClr val="accent2">
                    <a:lumMod val="40000"/>
                    <a:lumOff val="60000"/>
                  </a:schemeClr>
                </a:solidFill>
                <a:prstDash val="lg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8E36C043-BC5C-901B-98E9-7ACBB6CA7611}"/>
                  </a:ext>
                </a:extLst>
              </p:cNvPr>
              <p:cNvCxnSpPr>
                <a:stCxn id="18" idx="1"/>
                <a:endCxn id="27" idx="2"/>
              </p:cNvCxnSpPr>
              <p:nvPr/>
            </p:nvCxnSpPr>
            <p:spPr>
              <a:xfrm flipV="1">
                <a:off x="6188671" y="3022149"/>
                <a:ext cx="196143" cy="870577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580D9D50-7A6F-566B-01F0-914039284DAE}"/>
                  </a:ext>
                </a:extLst>
              </p:cNvPr>
              <p:cNvCxnSpPr>
                <a:stCxn id="18" idx="5"/>
                <a:endCxn id="27" idx="5"/>
              </p:cNvCxnSpPr>
              <p:nvPr/>
            </p:nvCxnSpPr>
            <p:spPr>
              <a:xfrm flipV="1">
                <a:off x="6647068" y="3644000"/>
                <a:ext cx="842341" cy="727854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AEE4F5A-F1D8-B727-3DD6-A3BF1175E6F1}"/>
                </a:ext>
              </a:extLst>
            </p:cNvPr>
            <p:cNvSpPr txBox="1"/>
            <p:nvPr/>
          </p:nvSpPr>
          <p:spPr>
            <a:xfrm>
              <a:off x="6142608" y="5753385"/>
              <a:ext cx="12585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highlight>
                    <a:srgbClr val="FFFF00"/>
                  </a:highlight>
                </a:rPr>
                <a:t>OPA Laser</a:t>
              </a:r>
              <a:endParaRPr lang="en-US" sz="2800" b="1" dirty="0">
                <a:highlight>
                  <a:srgbClr val="FFFF00"/>
                </a:highlight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C1BE59A-975A-2EFD-52B6-971E7F9CE74F}"/>
                </a:ext>
              </a:extLst>
            </p:cNvPr>
            <p:cNvSpPr txBox="1"/>
            <p:nvPr/>
          </p:nvSpPr>
          <p:spPr>
            <a:xfrm>
              <a:off x="4431649" y="3073852"/>
              <a:ext cx="8552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highlight>
                    <a:srgbClr val="00FFFF"/>
                  </a:highlight>
                </a:rPr>
                <a:t>PEEM</a:t>
              </a:r>
              <a:endParaRPr lang="en-US" sz="2800" b="1" dirty="0">
                <a:highlight>
                  <a:srgbClr val="00FFFF"/>
                </a:highligh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D3B115F-E1D2-1C5A-9EEE-560BCDD7AF25}"/>
                </a:ext>
              </a:extLst>
            </p:cNvPr>
            <p:cNvSpPr txBox="1"/>
            <p:nvPr/>
          </p:nvSpPr>
          <p:spPr>
            <a:xfrm>
              <a:off x="6771890" y="3920513"/>
              <a:ext cx="1186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highlight>
                    <a:srgbClr val="FF0000"/>
                  </a:highlight>
                </a:rPr>
                <a:t>Growth Chamber</a:t>
              </a:r>
              <a:endParaRPr lang="en-US" sz="2800" b="1" dirty="0">
                <a:highlight>
                  <a:srgbClr val="FF0000"/>
                </a:highlight>
              </a:endParaRP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EF86CB0-236D-D6C1-287C-E037322D5DBB}"/>
              </a:ext>
            </a:extLst>
          </p:cNvPr>
          <p:cNvCxnSpPr/>
          <p:nvPr/>
        </p:nvCxnSpPr>
        <p:spPr>
          <a:xfrm>
            <a:off x="2136833" y="2536031"/>
            <a:ext cx="0" cy="2484583"/>
          </a:xfrm>
          <a:prstGeom prst="straightConnector1">
            <a:avLst/>
          </a:prstGeom>
          <a:ln w="7620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74760D2-0773-6E35-701B-3644CCED634F}"/>
              </a:ext>
            </a:extLst>
          </p:cNvPr>
          <p:cNvCxnSpPr>
            <a:cxnSpLocks/>
          </p:cNvCxnSpPr>
          <p:nvPr/>
        </p:nvCxnSpPr>
        <p:spPr>
          <a:xfrm>
            <a:off x="4650581" y="5978794"/>
            <a:ext cx="2800350" cy="0"/>
          </a:xfrm>
          <a:prstGeom prst="straightConnector1">
            <a:avLst/>
          </a:prstGeom>
          <a:ln w="7620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906F2E0-427C-BC9B-F019-9C33EB918F02}"/>
              </a:ext>
            </a:extLst>
          </p:cNvPr>
          <p:cNvCxnSpPr/>
          <p:nvPr/>
        </p:nvCxnSpPr>
        <p:spPr>
          <a:xfrm flipV="1">
            <a:off x="10067750" y="2839282"/>
            <a:ext cx="0" cy="1978969"/>
          </a:xfrm>
          <a:prstGeom prst="straightConnector1">
            <a:avLst/>
          </a:prstGeom>
          <a:ln w="76200"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551C393C-3DB5-EE8C-285A-EFD3D06B8521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277A72-9D69-4C81-C214-E25010309FCC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Logo&#10;&#10;Description automatically generated">
              <a:extLst>
                <a:ext uri="{FF2B5EF4-FFF2-40B4-BE49-F238E27FC236}">
                  <a16:creationId xmlns:a16="http://schemas.microsoft.com/office/drawing/2014/main" id="{6EA7A60C-950F-66F2-8BB1-B045217B5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075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F22354-5615-EDC8-E58A-B7B9F9FBC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Photoemission Electron Energy Spectra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DABC-4577-BBE3-52B2-39818DA2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80D93-DEB7-C38D-286C-6E35AF1E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8384B-B94C-1AC5-754C-9D195997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2E5AAF-1829-8571-BA4F-F5F85C22AECC}"/>
              </a:ext>
            </a:extLst>
          </p:cNvPr>
          <p:cNvSpPr txBox="1"/>
          <p:nvPr/>
        </p:nvSpPr>
        <p:spPr>
          <a:xfrm>
            <a:off x="1490868" y="968276"/>
            <a:ext cx="3783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Substrate: Doped Si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AD9467-5B40-527F-0634-5B51212D08B8}"/>
              </a:ext>
            </a:extLst>
          </p:cNvPr>
          <p:cNvGrpSpPr/>
          <p:nvPr/>
        </p:nvGrpSpPr>
        <p:grpSpPr>
          <a:xfrm>
            <a:off x="275188" y="1501788"/>
            <a:ext cx="5093987" cy="4933553"/>
            <a:chOff x="170740" y="1808593"/>
            <a:chExt cx="4805649" cy="465429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E8AB4D5-E52C-BA12-8446-3798437F3EB0}"/>
                </a:ext>
              </a:extLst>
            </p:cNvPr>
            <p:cNvGrpSpPr/>
            <p:nvPr/>
          </p:nvGrpSpPr>
          <p:grpSpPr>
            <a:xfrm>
              <a:off x="170740" y="1808593"/>
              <a:ext cx="4805649" cy="4654296"/>
              <a:chOff x="259572" y="988404"/>
              <a:chExt cx="4805649" cy="465429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F5BA3A-20E6-9AD4-1D05-A2F338732D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39"/>
              <a:stretch/>
            </p:blipFill>
            <p:spPr>
              <a:xfrm>
                <a:off x="259572" y="988404"/>
                <a:ext cx="4805649" cy="4654296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D096089-BCF8-5E0C-902D-83A77D311CFA}"/>
                  </a:ext>
                </a:extLst>
              </p:cNvPr>
              <p:cNvSpPr/>
              <p:nvPr/>
            </p:nvSpPr>
            <p:spPr>
              <a:xfrm>
                <a:off x="3236421" y="2034478"/>
                <a:ext cx="1668087" cy="1219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AB8F744-76FB-3019-31B3-4B18940FE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57" t="18301" b="16574"/>
            <a:stretch/>
          </p:blipFill>
          <p:spPr>
            <a:xfrm>
              <a:off x="3849008" y="2854667"/>
              <a:ext cx="957435" cy="1939372"/>
            </a:xfrm>
            <a:prstGeom prst="rect">
              <a:avLst/>
            </a:prstGeom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C14770-1FAA-624E-FE34-415A33B7F842}"/>
              </a:ext>
            </a:extLst>
          </p:cNvPr>
          <p:cNvSpPr txBox="1"/>
          <p:nvPr/>
        </p:nvSpPr>
        <p:spPr>
          <a:xfrm>
            <a:off x="6917195" y="957237"/>
            <a:ext cx="38309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Maximum E</a:t>
            </a:r>
            <a:r>
              <a:rPr lang="en-US" sz="2400" b="1" baseline="-25000" dirty="0"/>
              <a:t>k</a:t>
            </a:r>
            <a:r>
              <a:rPr lang="en-US" sz="2400" b="1" dirty="0"/>
              <a:t> = 1% of the maxima of the energy distribution curve</a:t>
            </a:r>
          </a:p>
        </p:txBody>
      </p:sp>
      <p:pic>
        <p:nvPicPr>
          <p:cNvPr id="29" name="Picture 28" descr="A graph of a graph of a physics experiment&#10;&#10;Description automatically generated with medium confidence">
            <a:extLst>
              <a:ext uri="{FF2B5EF4-FFF2-40B4-BE49-F238E27FC236}">
                <a16:creationId xmlns:a16="http://schemas.microsoft.com/office/drawing/2014/main" id="{3E71478E-2B37-0542-D3CA-B64FB7AE23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t="29980" r="16641" b="28970"/>
          <a:stretch/>
        </p:blipFill>
        <p:spPr>
          <a:xfrm>
            <a:off x="6285675" y="2261355"/>
            <a:ext cx="5093987" cy="393274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2BE3D04-0B31-2B66-4F92-72B47A21D7A9}"/>
              </a:ext>
            </a:extLst>
          </p:cNvPr>
          <p:cNvSpPr/>
          <p:nvPr/>
        </p:nvSpPr>
        <p:spPr>
          <a:xfrm>
            <a:off x="8778240" y="2610626"/>
            <a:ext cx="801858" cy="660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5A93D-7705-0C65-7F53-98A3CE35D7F4}"/>
              </a:ext>
            </a:extLst>
          </p:cNvPr>
          <p:cNvCxnSpPr/>
          <p:nvPr/>
        </p:nvCxnSpPr>
        <p:spPr>
          <a:xfrm flipV="1">
            <a:off x="9580098" y="2261355"/>
            <a:ext cx="626013" cy="3492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7A2232-A432-4F13-A080-48766EC2A43E}"/>
              </a:ext>
            </a:extLst>
          </p:cNvPr>
          <p:cNvSpPr txBox="1"/>
          <p:nvPr/>
        </p:nvSpPr>
        <p:spPr>
          <a:xfrm>
            <a:off x="10114670" y="1936555"/>
            <a:ext cx="555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D16404-E111-916A-F0CE-BFB396253DDA}"/>
              </a:ext>
            </a:extLst>
          </p:cNvPr>
          <p:cNvCxnSpPr/>
          <p:nvPr/>
        </p:nvCxnSpPr>
        <p:spPr>
          <a:xfrm>
            <a:off x="1546167" y="5159430"/>
            <a:ext cx="279861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1B93CC0-CF5E-849A-670B-8A5237AF500B}"/>
              </a:ext>
            </a:extLst>
          </p:cNvPr>
          <p:cNvSpPr txBox="1"/>
          <p:nvPr/>
        </p:nvSpPr>
        <p:spPr>
          <a:xfrm>
            <a:off x="2522578" y="5163294"/>
            <a:ext cx="122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~0.75 eV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8B7C006-473D-343C-1093-289E0C671F77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DE06C-7628-2DF0-DC29-D52F02CC2E6F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 descr="Logo&#10;&#10;Description automatically generated">
              <a:extLst>
                <a:ext uri="{FF2B5EF4-FFF2-40B4-BE49-F238E27FC236}">
                  <a16:creationId xmlns:a16="http://schemas.microsoft.com/office/drawing/2014/main" id="{614226DA-2606-A58B-51D6-B384B6D96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835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animBg="1"/>
      <p:bldP spid="12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9E97AA-35C5-B8E6-8E7E-828FB205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Photoemission Electron Energy Spectra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444492-F1C7-71FE-96B3-D3BAC003C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1E9AD-2FAE-7A9A-4948-7F6F2EA1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E0369-9321-4620-62FC-DA774236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486D83-0F36-A0E1-5CB0-B640660CB125}"/>
              </a:ext>
            </a:extLst>
          </p:cNvPr>
          <p:cNvGrpSpPr/>
          <p:nvPr/>
        </p:nvGrpSpPr>
        <p:grpSpPr>
          <a:xfrm>
            <a:off x="297356" y="1924274"/>
            <a:ext cx="4734616" cy="4585500"/>
            <a:chOff x="170740" y="1808593"/>
            <a:chExt cx="4805649" cy="465429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9D6AA94-A80A-071C-1F93-110BE7A10115}"/>
                </a:ext>
              </a:extLst>
            </p:cNvPr>
            <p:cNvGrpSpPr/>
            <p:nvPr/>
          </p:nvGrpSpPr>
          <p:grpSpPr>
            <a:xfrm>
              <a:off x="170740" y="1808593"/>
              <a:ext cx="4805649" cy="4654296"/>
              <a:chOff x="259572" y="988404"/>
              <a:chExt cx="4805649" cy="4654296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1E9FF57-274A-72D0-6CDF-62F41B7680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3939"/>
              <a:stretch/>
            </p:blipFill>
            <p:spPr>
              <a:xfrm>
                <a:off x="259572" y="988404"/>
                <a:ext cx="4805649" cy="4654296"/>
              </a:xfrm>
              <a:prstGeom prst="rect">
                <a:avLst/>
              </a:prstGeom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219B7C8-2408-B145-9470-59DC121BF1E1}"/>
                  </a:ext>
                </a:extLst>
              </p:cNvPr>
              <p:cNvSpPr/>
              <p:nvPr/>
            </p:nvSpPr>
            <p:spPr>
              <a:xfrm>
                <a:off x="3236421" y="2034478"/>
                <a:ext cx="1668087" cy="1219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3A008E-352A-FCA5-E9D5-3D13F1C789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657" t="18301" b="16574"/>
            <a:stretch/>
          </p:blipFill>
          <p:spPr>
            <a:xfrm>
              <a:off x="3849008" y="2854667"/>
              <a:ext cx="957435" cy="1939372"/>
            </a:xfrm>
            <a:prstGeom prst="rect">
              <a:avLst/>
            </a:prstGeom>
          </p:spPr>
        </p:pic>
      </p:grpSp>
      <p:sp>
        <p:nvSpPr>
          <p:cNvPr id="13" name="TextBox 1">
            <a:extLst>
              <a:ext uri="{FF2B5EF4-FFF2-40B4-BE49-F238E27FC236}">
                <a16:creationId xmlns:a16="http://schemas.microsoft.com/office/drawing/2014/main" id="{BA8E23E4-C3D0-9893-7975-03354753193C}"/>
              </a:ext>
            </a:extLst>
          </p:cNvPr>
          <p:cNvSpPr txBox="1"/>
          <p:nvPr/>
        </p:nvSpPr>
        <p:spPr>
          <a:xfrm>
            <a:off x="398715" y="1076895"/>
            <a:ext cx="1787057" cy="46166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400" b="1" dirty="0">
                <a:solidFill>
                  <a:srgbClr val="7030A0"/>
                </a:solidFill>
              </a:rPr>
              <a:t>Φ</a:t>
            </a:r>
            <a:r>
              <a:rPr lang="en-US" sz="2400" b="1" dirty="0">
                <a:solidFill>
                  <a:srgbClr val="7030A0"/>
                </a:solidFill>
              </a:rPr>
              <a:t> = 1.6 eV</a:t>
            </a:r>
          </a:p>
        </p:txBody>
      </p:sp>
      <p:sp>
        <p:nvSpPr>
          <p:cNvPr id="14" name="TextBox 21">
            <a:hlinkClick r:id="" action="ppaction://noaction"/>
            <a:extLst>
              <a:ext uri="{FF2B5EF4-FFF2-40B4-BE49-F238E27FC236}">
                <a16:creationId xmlns:a16="http://schemas.microsoft.com/office/drawing/2014/main" id="{25EFF5AE-6EAC-6AFA-0F29-EAA96F2D00C7}"/>
              </a:ext>
            </a:extLst>
          </p:cNvPr>
          <p:cNvSpPr txBox="1"/>
          <p:nvPr/>
        </p:nvSpPr>
        <p:spPr>
          <a:xfrm>
            <a:off x="2342286" y="980976"/>
            <a:ext cx="2858651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Electron Scattering during transport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63853-7732-7537-C900-D7C28A1A1586}"/>
              </a:ext>
            </a:extLst>
          </p:cNvPr>
          <p:cNvSpPr txBox="1"/>
          <p:nvPr/>
        </p:nvSpPr>
        <p:spPr>
          <a:xfrm>
            <a:off x="297356" y="1550363"/>
            <a:ext cx="1787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Doped Si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37D861B-AFF6-A3A9-C874-71A67A3CCDBC}"/>
              </a:ext>
            </a:extLst>
          </p:cNvPr>
          <p:cNvCxnSpPr/>
          <p:nvPr/>
        </p:nvCxnSpPr>
        <p:spPr>
          <a:xfrm>
            <a:off x="5554531" y="876062"/>
            <a:ext cx="0" cy="56337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">
            <a:extLst>
              <a:ext uri="{FF2B5EF4-FFF2-40B4-BE49-F238E27FC236}">
                <a16:creationId xmlns:a16="http://schemas.microsoft.com/office/drawing/2014/main" id="{1B320D1F-B342-AD18-158F-DBC1FDCCEF86}"/>
              </a:ext>
            </a:extLst>
          </p:cNvPr>
          <p:cNvSpPr txBox="1"/>
          <p:nvPr/>
        </p:nvSpPr>
        <p:spPr>
          <a:xfrm>
            <a:off x="5916705" y="1043802"/>
            <a:ext cx="2319700" cy="58477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200" b="1" dirty="0">
                <a:solidFill>
                  <a:srgbClr val="7030A0"/>
                </a:solidFill>
              </a:rPr>
              <a:t>Φ</a:t>
            </a:r>
            <a:r>
              <a:rPr lang="en-US" sz="3200" b="1" dirty="0">
                <a:solidFill>
                  <a:srgbClr val="7030A0"/>
                </a:solidFill>
              </a:rPr>
              <a:t> = 4.4 eV</a:t>
            </a:r>
          </a:p>
        </p:txBody>
      </p:sp>
      <p:sp>
        <p:nvSpPr>
          <p:cNvPr id="17" name="TextBox 21">
            <a:hlinkClick r:id="" action="ppaction://noaction"/>
            <a:extLst>
              <a:ext uri="{FF2B5EF4-FFF2-40B4-BE49-F238E27FC236}">
                <a16:creationId xmlns:a16="http://schemas.microsoft.com/office/drawing/2014/main" id="{8E96920D-B59D-972B-CB01-BA3C77566EA1}"/>
              </a:ext>
            </a:extLst>
          </p:cNvPr>
          <p:cNvSpPr txBox="1"/>
          <p:nvPr/>
        </p:nvSpPr>
        <p:spPr>
          <a:xfrm>
            <a:off x="8415698" y="992865"/>
            <a:ext cx="3351973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NO </a:t>
            </a:r>
            <a:r>
              <a:rPr lang="en-US" sz="2400" dirty="0"/>
              <a:t>Electron Scattering during transport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1219DA-4502-3C38-36BA-757BC8366716}"/>
              </a:ext>
            </a:extLst>
          </p:cNvPr>
          <p:cNvGrpSpPr/>
          <p:nvPr/>
        </p:nvGrpSpPr>
        <p:grpSpPr>
          <a:xfrm>
            <a:off x="6278060" y="1893398"/>
            <a:ext cx="5344108" cy="4572000"/>
            <a:chOff x="6278060" y="1893398"/>
            <a:chExt cx="5344108" cy="45720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FBEF9A7-DB90-4EC1-7515-7FC997C51E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8060" y="1893398"/>
              <a:ext cx="5344108" cy="4572000"/>
            </a:xfrm>
            <a:prstGeom prst="rect">
              <a:avLst/>
            </a:prstGeom>
            <a:ln w="2857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F52EA46-3F4D-6AD0-29A4-ADE2737DE646}"/>
                </a:ext>
              </a:extLst>
            </p:cNvPr>
            <p:cNvSpPr txBox="1"/>
            <p:nvPr/>
          </p:nvSpPr>
          <p:spPr>
            <a:xfrm>
              <a:off x="7173016" y="2807729"/>
              <a:ext cx="1825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Platinum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546EA0A-8E1E-F47A-D07C-77E0F5C773F4}"/>
              </a:ext>
            </a:extLst>
          </p:cNvPr>
          <p:cNvCxnSpPr>
            <a:cxnSpLocks/>
          </p:cNvCxnSpPr>
          <p:nvPr/>
        </p:nvCxnSpPr>
        <p:spPr>
          <a:xfrm>
            <a:off x="9634291" y="2423717"/>
            <a:ext cx="50800" cy="3605828"/>
          </a:xfrm>
          <a:prstGeom prst="line">
            <a:avLst/>
          </a:prstGeom>
          <a:ln w="28575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D983AE-7C8F-1A8A-C74B-9D3A1AA0501A}"/>
              </a:ext>
            </a:extLst>
          </p:cNvPr>
          <p:cNvCxnSpPr>
            <a:cxnSpLocks/>
          </p:cNvCxnSpPr>
          <p:nvPr/>
        </p:nvCxnSpPr>
        <p:spPr>
          <a:xfrm flipH="1">
            <a:off x="2438400" y="2285124"/>
            <a:ext cx="1635501" cy="52260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06DEE3A-B097-DB15-0907-470672F6C08C}"/>
              </a:ext>
            </a:extLst>
          </p:cNvPr>
          <p:cNvCxnSpPr>
            <a:cxnSpLocks/>
          </p:cNvCxnSpPr>
          <p:nvPr/>
        </p:nvCxnSpPr>
        <p:spPr>
          <a:xfrm flipH="1">
            <a:off x="4214221" y="2197687"/>
            <a:ext cx="583208" cy="6032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87CFBD3-EF9F-C306-F627-61DE728ACF49}"/>
              </a:ext>
            </a:extLst>
          </p:cNvPr>
          <p:cNvSpPr txBox="1"/>
          <p:nvPr/>
        </p:nvSpPr>
        <p:spPr>
          <a:xfrm>
            <a:off x="5816952" y="1767779"/>
            <a:ext cx="2712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Metal Cathode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44687E-D2E5-8FC0-F766-2D90DCC96397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1AAE7A8-0973-1F60-51B4-BE6E04A8CA72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9A6E7125-2E08-03CC-20C1-855E0C232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58786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F22354-5615-EDC8-E58A-B7B9F9FBC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35" y="0"/>
            <a:ext cx="12192000" cy="853441"/>
          </a:xfrm>
        </p:spPr>
        <p:txBody>
          <a:bodyPr/>
          <a:lstStyle/>
          <a:p>
            <a:r>
              <a:rPr lang="en-US" dirty="0"/>
              <a:t>Photoemission Electron Energy Spectra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DABC-4577-BBE3-52B2-39818DA28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80D93-DEB7-C38D-286C-6E35AF1E9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8384B-B94C-1AC5-754C-9D1959971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13</a:t>
            </a:fld>
            <a:endParaRPr lang="en-US" dirty="0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3A6ED42-C7B1-7AE5-A68B-DA96C68639DA}"/>
              </a:ext>
            </a:extLst>
          </p:cNvPr>
          <p:cNvGrpSpPr/>
          <p:nvPr/>
        </p:nvGrpSpPr>
        <p:grpSpPr>
          <a:xfrm>
            <a:off x="105296" y="1034121"/>
            <a:ext cx="11977716" cy="5380348"/>
            <a:chOff x="105296" y="1034121"/>
            <a:chExt cx="11977716" cy="5380348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3A1C72EB-C768-F83E-B140-B1747BFD00DD}"/>
                </a:ext>
              </a:extLst>
            </p:cNvPr>
            <p:cNvGrpSpPr/>
            <p:nvPr/>
          </p:nvGrpSpPr>
          <p:grpSpPr>
            <a:xfrm>
              <a:off x="105296" y="1034121"/>
              <a:ext cx="10922920" cy="5380348"/>
              <a:chOff x="476598" y="1034121"/>
              <a:chExt cx="10922920" cy="5380348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6C53579B-6239-135E-2F1E-2D7620B106CE}"/>
                  </a:ext>
                </a:extLst>
              </p:cNvPr>
              <p:cNvGrpSpPr/>
              <p:nvPr/>
            </p:nvGrpSpPr>
            <p:grpSpPr>
              <a:xfrm>
                <a:off x="476598" y="1034121"/>
                <a:ext cx="5392187" cy="5376049"/>
                <a:chOff x="476598" y="1034121"/>
                <a:chExt cx="5392187" cy="5376049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8538D47C-98D6-FCD2-7AF0-3176DBEA41EB}"/>
                    </a:ext>
                  </a:extLst>
                </p:cNvPr>
                <p:cNvGrpSpPr/>
                <p:nvPr/>
              </p:nvGrpSpPr>
              <p:grpSpPr>
                <a:xfrm>
                  <a:off x="476598" y="1034121"/>
                  <a:ext cx="5392187" cy="5376049"/>
                  <a:chOff x="476598" y="1034121"/>
                  <a:chExt cx="5392187" cy="5376049"/>
                </a:xfrm>
              </p:grpSpPr>
              <p:grpSp>
                <p:nvGrpSpPr>
                  <p:cNvPr id="16" name="Group 15">
                    <a:extLst>
                      <a:ext uri="{FF2B5EF4-FFF2-40B4-BE49-F238E27FC236}">
                        <a16:creationId xmlns:a16="http://schemas.microsoft.com/office/drawing/2014/main" id="{CF515CE6-39EB-41C8-EB71-5253686AFBCF}"/>
                      </a:ext>
                    </a:extLst>
                  </p:cNvPr>
                  <p:cNvGrpSpPr/>
                  <p:nvPr/>
                </p:nvGrpSpPr>
                <p:grpSpPr>
                  <a:xfrm>
                    <a:off x="476598" y="1034121"/>
                    <a:ext cx="5242558" cy="5376049"/>
                    <a:chOff x="476598" y="1034121"/>
                    <a:chExt cx="5242558" cy="5376049"/>
                  </a:xfrm>
                </p:grpSpPr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5A2E5AAF-1829-8571-BA4F-F5F85C22AE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07283" y="5886950"/>
                      <a:ext cx="3820157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2800" b="1" dirty="0">
                          <a:solidFill>
                            <a:schemeClr val="accent1"/>
                          </a:solidFill>
                        </a:rPr>
                        <a:t>Substrate: Doped Si</a:t>
                      </a:r>
                    </a:p>
                  </p:txBody>
                </p:sp>
                <p:grpSp>
                  <p:nvGrpSpPr>
                    <p:cNvPr id="15" name="Group 14">
                      <a:extLst>
                        <a:ext uri="{FF2B5EF4-FFF2-40B4-BE49-F238E27FC236}">
                          <a16:creationId xmlns:a16="http://schemas.microsoft.com/office/drawing/2014/main" id="{D92D4951-9B3F-AC06-A602-8FDEB878F9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6598" y="1034121"/>
                      <a:ext cx="5242558" cy="4962602"/>
                      <a:chOff x="476598" y="1034121"/>
                      <a:chExt cx="5242558" cy="4962602"/>
                    </a:xfrm>
                  </p:grpSpPr>
                  <p:pic>
                    <p:nvPicPr>
                      <p:cNvPr id="12" name="Picture 11" descr="A graph of a graph of a number of electrons&#10;&#10;Description automatically generated with medium confidence">
                        <a:extLst>
                          <a:ext uri="{FF2B5EF4-FFF2-40B4-BE49-F238E27FC236}">
                            <a16:creationId xmlns:a16="http://schemas.microsoft.com/office/drawing/2014/main" id="{C3C3D22D-DA0B-4121-0985-89E82659E95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261" t="12444" r="25111" b="40283"/>
                      <a:stretch/>
                    </p:blipFill>
                    <p:spPr>
                      <a:xfrm>
                        <a:off x="476598" y="1034121"/>
                        <a:ext cx="5242558" cy="4962602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" name="Picture 13" descr="A graph of a graph of a physics experiment&#10;&#10;Description automatically generated with medium confidence">
                        <a:extLst>
                          <a:ext uri="{FF2B5EF4-FFF2-40B4-BE49-F238E27FC236}">
                            <a16:creationId xmlns:a16="http://schemas.microsoft.com/office/drawing/2014/main" id="{9D5F3256-104C-008B-41AC-EA87E238AFAB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02" t="30222" r="17163" b="28727"/>
                      <a:stretch/>
                    </p:blipFill>
                    <p:spPr>
                      <a:xfrm>
                        <a:off x="3674818" y="2191327"/>
                        <a:ext cx="1752622" cy="1366520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EBF6C326-922D-3FF1-E83F-339ACFFA09E4}"/>
                      </a:ext>
                    </a:extLst>
                  </p:cNvPr>
                  <p:cNvSpPr/>
                  <p:nvPr/>
                </p:nvSpPr>
                <p:spPr>
                  <a:xfrm>
                    <a:off x="476598" y="1034121"/>
                    <a:ext cx="5392187" cy="5358115"/>
                  </a:xfrm>
                  <a:prstGeom prst="rect">
                    <a:avLst/>
                  </a:prstGeom>
                  <a:noFill/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5955ECA-63E8-7758-255A-348515EB611D}"/>
                    </a:ext>
                  </a:extLst>
                </p:cNvPr>
                <p:cNvCxnSpPr/>
                <p:nvPr/>
              </p:nvCxnSpPr>
              <p:spPr>
                <a:xfrm>
                  <a:off x="4655128" y="4350327"/>
                  <a:ext cx="0" cy="382386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FEA5352E-F9A1-1DB3-E6CD-843154A69C7A}"/>
                  </a:ext>
                </a:extLst>
              </p:cNvPr>
              <p:cNvGrpSpPr/>
              <p:nvPr/>
            </p:nvGrpSpPr>
            <p:grpSpPr>
              <a:xfrm>
                <a:off x="6007331" y="1034121"/>
                <a:ext cx="5392187" cy="5380348"/>
                <a:chOff x="6007331" y="1034121"/>
                <a:chExt cx="5392187" cy="5380348"/>
              </a:xfrm>
            </p:grpSpPr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B369DCBA-463B-A437-5594-1B21E598FFD0}"/>
                    </a:ext>
                  </a:extLst>
                </p:cNvPr>
                <p:cNvGrpSpPr/>
                <p:nvPr/>
              </p:nvGrpSpPr>
              <p:grpSpPr>
                <a:xfrm>
                  <a:off x="6007331" y="1065899"/>
                  <a:ext cx="5317914" cy="5348570"/>
                  <a:chOff x="6007331" y="1065899"/>
                  <a:chExt cx="5317914" cy="5348570"/>
                </a:xfrm>
              </p:grpSpPr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30C41001-B187-0DA7-B840-F9B7A1DB14FC}"/>
                      </a:ext>
                    </a:extLst>
                  </p:cNvPr>
                  <p:cNvSpPr txBox="1"/>
                  <p:nvPr/>
                </p:nvSpPr>
                <p:spPr>
                  <a:xfrm>
                    <a:off x="6558125" y="5891249"/>
                    <a:ext cx="454983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 dirty="0"/>
                      <a:t>Substrate: Nb Doped STO</a:t>
                    </a:r>
                  </a:p>
                </p:txBody>
              </p:sp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16C44ED0-62E5-C78A-30E5-3B3986610829}"/>
                      </a:ext>
                    </a:extLst>
                  </p:cNvPr>
                  <p:cNvGrpSpPr/>
                  <p:nvPr/>
                </p:nvGrpSpPr>
                <p:grpSpPr>
                  <a:xfrm>
                    <a:off x="6007331" y="1065899"/>
                    <a:ext cx="5317914" cy="4930824"/>
                    <a:chOff x="6007331" y="1065899"/>
                    <a:chExt cx="5317914" cy="4930824"/>
                  </a:xfrm>
                </p:grpSpPr>
                <p:grpSp>
                  <p:nvGrpSpPr>
                    <p:cNvPr id="35" name="Group 34">
                      <a:extLst>
                        <a:ext uri="{FF2B5EF4-FFF2-40B4-BE49-F238E27FC236}">
                          <a16:creationId xmlns:a16="http://schemas.microsoft.com/office/drawing/2014/main" id="{1A25AF13-6577-C0F4-8652-36C57895CE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07331" y="1065899"/>
                      <a:ext cx="5317914" cy="4930824"/>
                      <a:chOff x="6007331" y="1065899"/>
                      <a:chExt cx="5317914" cy="4930824"/>
                    </a:xfrm>
                  </p:grpSpPr>
                  <p:pic>
                    <p:nvPicPr>
                      <p:cNvPr id="23" name="Picture 22" descr="A graph of a normalized amount of energy&#10;&#10;Description automatically generated with medium confidence">
                        <a:extLst>
                          <a:ext uri="{FF2B5EF4-FFF2-40B4-BE49-F238E27FC236}">
                            <a16:creationId xmlns:a16="http://schemas.microsoft.com/office/drawing/2014/main" id="{DEB53717-5EA2-7C6C-157F-67198D0D820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702" t="23515" r="19883" b="29616"/>
                      <a:stretch/>
                    </p:blipFill>
                    <p:spPr>
                      <a:xfrm>
                        <a:off x="6007331" y="1065899"/>
                        <a:ext cx="5317914" cy="4930824"/>
                      </a:xfrm>
                      <a:prstGeom prst="rect">
                        <a:avLst/>
                      </a:prstGeom>
                    </p:spPr>
                  </p:pic>
                  <p:cxnSp>
                    <p:nvCxnSpPr>
                      <p:cNvPr id="33" name="Straight Connector 32">
                        <a:extLst>
                          <a:ext uri="{FF2B5EF4-FFF2-40B4-BE49-F238E27FC236}">
                            <a16:creationId xmlns:a16="http://schemas.microsoft.com/office/drawing/2014/main" id="{4B4C16FC-52CA-56BE-BFBA-FD3A078EA43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0776066" y="4378036"/>
                        <a:ext cx="0" cy="382386"/>
                      </a:xfrm>
                      <a:prstGeom prst="line">
                        <a:avLst/>
                      </a:prstGeom>
                      <a:ln w="571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pic>
                  <p:nvPicPr>
                    <p:cNvPr id="37" name="Picture 36" descr="A graph of a graph showing a number of electrons&#10;&#10;Description automatically generated">
                      <a:extLst>
                        <a:ext uri="{FF2B5EF4-FFF2-40B4-BE49-F238E27FC236}">
                          <a16:creationId xmlns:a16="http://schemas.microsoft.com/office/drawing/2014/main" id="{7722050E-C528-A190-52EB-8D2A319709F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5700" t="31274" r="18520" b="29131"/>
                    <a:stretch/>
                  </p:blipFill>
                  <p:spPr>
                    <a:xfrm>
                      <a:off x="9503589" y="2127708"/>
                      <a:ext cx="1581430" cy="1231904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E0D65EAB-1F66-A334-F03F-B89795662B9C}"/>
                    </a:ext>
                  </a:extLst>
                </p:cNvPr>
                <p:cNvSpPr/>
                <p:nvPr/>
              </p:nvSpPr>
              <p:spPr>
                <a:xfrm>
                  <a:off x="6007331" y="1034121"/>
                  <a:ext cx="5392187" cy="5358115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F593BFFB-C862-1030-A165-D1C4F871D08E}"/>
                </a:ext>
              </a:extLst>
            </p:cNvPr>
            <p:cNvGrpSpPr/>
            <p:nvPr/>
          </p:nvGrpSpPr>
          <p:grpSpPr>
            <a:xfrm>
              <a:off x="11168612" y="1059813"/>
              <a:ext cx="914400" cy="5327959"/>
              <a:chOff x="11168612" y="1059813"/>
              <a:chExt cx="914400" cy="5327959"/>
            </a:xfrm>
          </p:grpSpPr>
          <p:pic>
            <p:nvPicPr>
              <p:cNvPr id="44" name="Picture 43" descr="A graph of a graph of a number of electrons&#10;&#10;Description automatically generated with medium confidence">
                <a:extLst>
                  <a:ext uri="{FF2B5EF4-FFF2-40B4-BE49-F238E27FC236}">
                    <a16:creationId xmlns:a16="http://schemas.microsoft.com/office/drawing/2014/main" id="{249A7179-D3AE-365F-B38B-80F095B970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706" t="68046" r="5119" b="30365"/>
              <a:stretch/>
            </p:blipFill>
            <p:spPr>
              <a:xfrm>
                <a:off x="11168612" y="6157815"/>
                <a:ext cx="914400" cy="229957"/>
              </a:xfrm>
              <a:prstGeom prst="rect">
                <a:avLst/>
              </a:prstGeom>
            </p:spPr>
          </p:pic>
          <p:pic>
            <p:nvPicPr>
              <p:cNvPr id="45" name="Picture 44" descr="A graph of a graph of a number of electrons&#10;&#10;Description automatically generated with medium confidence">
                <a:extLst>
                  <a:ext uri="{FF2B5EF4-FFF2-40B4-BE49-F238E27FC236}">
                    <a16:creationId xmlns:a16="http://schemas.microsoft.com/office/drawing/2014/main" id="{322CC24C-D2E9-D7C9-D677-3220517E88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588" t="55576" r="5226" b="42939"/>
              <a:stretch/>
            </p:blipFill>
            <p:spPr>
              <a:xfrm>
                <a:off x="11168612" y="1059813"/>
                <a:ext cx="914400" cy="214690"/>
              </a:xfrm>
              <a:prstGeom prst="rect">
                <a:avLst/>
              </a:prstGeom>
            </p:spPr>
          </p:pic>
          <p:pic>
            <p:nvPicPr>
              <p:cNvPr id="46" name="Picture 45" descr="A graph of a graph of a number of electrons&#10;&#10;Description automatically generated with medium confidence">
                <a:extLst>
                  <a:ext uri="{FF2B5EF4-FFF2-40B4-BE49-F238E27FC236}">
                    <a16:creationId xmlns:a16="http://schemas.microsoft.com/office/drawing/2014/main" id="{FC9386B0-AAB5-B0B3-16FA-6693BB8A66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495" t="57093" r="5320" b="41355"/>
              <a:stretch/>
            </p:blipFill>
            <p:spPr>
              <a:xfrm>
                <a:off x="11168612" y="1704426"/>
                <a:ext cx="914400" cy="224303"/>
              </a:xfrm>
              <a:prstGeom prst="rect">
                <a:avLst/>
              </a:prstGeom>
            </p:spPr>
          </p:pic>
          <p:pic>
            <p:nvPicPr>
              <p:cNvPr id="47" name="Picture 46" descr="A graph of a graph of a number of electrons&#10;&#10;Description automatically generated with medium confidence">
                <a:extLst>
                  <a:ext uri="{FF2B5EF4-FFF2-40B4-BE49-F238E27FC236}">
                    <a16:creationId xmlns:a16="http://schemas.microsoft.com/office/drawing/2014/main" id="{2119026C-C11D-1705-35DD-FC90B929EA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613" t="58631" r="5201" b="39839"/>
              <a:stretch/>
            </p:blipFill>
            <p:spPr>
              <a:xfrm>
                <a:off x="11168612" y="2358652"/>
                <a:ext cx="914400" cy="221099"/>
              </a:xfrm>
              <a:prstGeom prst="rect">
                <a:avLst/>
              </a:prstGeom>
            </p:spPr>
          </p:pic>
          <p:pic>
            <p:nvPicPr>
              <p:cNvPr id="48" name="Picture 47" descr="A graph of a graph of a number of electrons&#10;&#10;Description automatically generated with medium confidence">
                <a:extLst>
                  <a:ext uri="{FF2B5EF4-FFF2-40B4-BE49-F238E27FC236}">
                    <a16:creationId xmlns:a16="http://schemas.microsoft.com/office/drawing/2014/main" id="{DC0885A2-F041-CCFE-889A-75C05871E6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561" t="60156" r="5253" b="38380"/>
              <a:stretch/>
            </p:blipFill>
            <p:spPr>
              <a:xfrm>
                <a:off x="11168612" y="3009674"/>
                <a:ext cx="914400" cy="211486"/>
              </a:xfrm>
              <a:prstGeom prst="rect">
                <a:avLst/>
              </a:prstGeom>
            </p:spPr>
          </p:pic>
          <p:pic>
            <p:nvPicPr>
              <p:cNvPr id="49" name="Picture 48" descr="A graph of a graph of a number of electrons&#10;&#10;Description automatically generated with medium confidence">
                <a:extLst>
                  <a:ext uri="{FF2B5EF4-FFF2-40B4-BE49-F238E27FC236}">
                    <a16:creationId xmlns:a16="http://schemas.microsoft.com/office/drawing/2014/main" id="{4E072976-04B5-7690-39CB-5D331DF93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530" t="61849" r="5033" b="36710"/>
              <a:stretch/>
            </p:blipFill>
            <p:spPr>
              <a:xfrm>
                <a:off x="11168612" y="3651083"/>
                <a:ext cx="914400" cy="202067"/>
              </a:xfrm>
              <a:prstGeom prst="rect">
                <a:avLst/>
              </a:prstGeom>
            </p:spPr>
          </p:pic>
          <p:pic>
            <p:nvPicPr>
              <p:cNvPr id="50" name="Picture 49" descr="A graph of a graph of a number of electrons&#10;&#10;Description automatically generated with medium confidence">
                <a:extLst>
                  <a:ext uri="{FF2B5EF4-FFF2-40B4-BE49-F238E27FC236}">
                    <a16:creationId xmlns:a16="http://schemas.microsoft.com/office/drawing/2014/main" id="{AD8C2EBD-F045-B06A-9D60-00EE568E77F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549" t="63475" r="5018" b="35107"/>
              <a:stretch/>
            </p:blipFill>
            <p:spPr>
              <a:xfrm>
                <a:off x="11168612" y="4283073"/>
                <a:ext cx="914400" cy="199053"/>
              </a:xfrm>
              <a:prstGeom prst="rect">
                <a:avLst/>
              </a:prstGeom>
            </p:spPr>
          </p:pic>
          <p:pic>
            <p:nvPicPr>
              <p:cNvPr id="51" name="Picture 50" descr="A graph of a graph of a number of electrons&#10;&#10;Description automatically generated with medium confidence">
                <a:extLst>
                  <a:ext uri="{FF2B5EF4-FFF2-40B4-BE49-F238E27FC236}">
                    <a16:creationId xmlns:a16="http://schemas.microsoft.com/office/drawing/2014/main" id="{4B4A6B1B-4B46-8AF9-DD08-326B557CDF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494" t="64970" r="5044" b="33501"/>
              <a:stretch/>
            </p:blipFill>
            <p:spPr>
              <a:xfrm>
                <a:off x="11168612" y="4912049"/>
                <a:ext cx="914400" cy="213877"/>
              </a:xfrm>
              <a:prstGeom prst="rect">
                <a:avLst/>
              </a:prstGeom>
            </p:spPr>
          </p:pic>
          <p:pic>
            <p:nvPicPr>
              <p:cNvPr id="52" name="Picture 51" descr="A graph of a graph of a number of electrons&#10;&#10;Description automatically generated with medium confidence">
                <a:extLst>
                  <a:ext uri="{FF2B5EF4-FFF2-40B4-BE49-F238E27FC236}">
                    <a16:creationId xmlns:a16="http://schemas.microsoft.com/office/drawing/2014/main" id="{82928D3C-159D-9CC8-4A5C-0C35E28FA8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6634" t="66602" r="5105" b="32197"/>
              <a:stretch/>
            </p:blipFill>
            <p:spPr>
              <a:xfrm>
                <a:off x="11168612" y="5555849"/>
                <a:ext cx="914400" cy="172042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14C8B2-F282-7A00-8F08-981449B24B0B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AFDEDC-A79F-BE69-5B4C-F640BFDEE2DA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55F606DE-A5AF-6CA0-0226-B2F27A50C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7438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F16644-F511-349A-42AA-4A10772F3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Mean Transverse Energy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094B8-AA5E-1570-D358-95A1A97CD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CA6F2-0444-2D0E-E1E0-5A2532B5D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911C2-CF8E-23D0-5C87-9EDAF71FD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158B10-1211-56AF-9ABE-52BC1FB77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3"/>
          <a:stretch/>
        </p:blipFill>
        <p:spPr>
          <a:xfrm>
            <a:off x="287689" y="1137485"/>
            <a:ext cx="6069261" cy="480025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2F91BE3-F9AD-3B4D-3511-BC1D65C296E7}"/>
              </a:ext>
            </a:extLst>
          </p:cNvPr>
          <p:cNvSpPr txBox="1"/>
          <p:nvPr/>
        </p:nvSpPr>
        <p:spPr>
          <a:xfrm>
            <a:off x="167640" y="5992434"/>
            <a:ext cx="62871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arenR"/>
            </a:pP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Special Topics-Accelerators and Beams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18.11 (2015): 113401.</a:t>
            </a:r>
          </a:p>
          <a:p>
            <a:pPr marL="228600" indent="-228600">
              <a:buFontTx/>
              <a:buAutoNum type="arabicParenR"/>
            </a:pP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Applied Physics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99.15 (2011).</a:t>
            </a:r>
            <a:endParaRPr lang="en-US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9C5A9-C616-6D2A-3094-A8E347171F27}"/>
              </a:ext>
            </a:extLst>
          </p:cNvPr>
          <p:cNvSpPr txBox="1"/>
          <p:nvPr/>
        </p:nvSpPr>
        <p:spPr>
          <a:xfrm>
            <a:off x="6454831" y="1178666"/>
            <a:ext cx="5449479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At </a:t>
            </a:r>
            <a:r>
              <a:rPr lang="el-GR" sz="2400" dirty="0"/>
              <a:t>ℏω = 1.</a:t>
            </a:r>
            <a:r>
              <a:rPr lang="en-US" sz="2400" dirty="0"/>
              <a:t>5</a:t>
            </a:r>
            <a:r>
              <a:rPr lang="el-GR" sz="2400" dirty="0"/>
              <a:t> </a:t>
            </a:r>
            <a:r>
              <a:rPr lang="en-US" sz="2400" dirty="0"/>
              <a:t>eV, MTE = 30 meV (~25 meV at 300 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At </a:t>
            </a:r>
            <a:r>
              <a:rPr lang="el-GR" sz="2400" dirty="0">
                <a:solidFill>
                  <a:srgbClr val="FF0000"/>
                </a:solidFill>
              </a:rPr>
              <a:t>ℏω = </a:t>
            </a:r>
            <a:r>
              <a:rPr lang="en-US" sz="2400" dirty="0">
                <a:solidFill>
                  <a:srgbClr val="FF0000"/>
                </a:solidFill>
              </a:rPr>
              <a:t>1.8 eV, MTE = 40 meV and at </a:t>
            </a:r>
            <a:r>
              <a:rPr lang="el-GR" sz="2400" dirty="0">
                <a:solidFill>
                  <a:srgbClr val="FF0000"/>
                </a:solidFill>
              </a:rPr>
              <a:t>ℏω = </a:t>
            </a:r>
            <a:r>
              <a:rPr lang="en-US" sz="2400" dirty="0">
                <a:solidFill>
                  <a:srgbClr val="FF0000"/>
                </a:solidFill>
              </a:rPr>
              <a:t>2.3 eV, MTE = 150 meV (comparable to previously reported values)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dotted line is the plot for (excess energy)/3 considering </a:t>
            </a:r>
            <a:r>
              <a:rPr lang="el-GR" sz="2400" b="1" dirty="0">
                <a:solidFill>
                  <a:srgbClr val="33CC33"/>
                </a:solidFill>
              </a:rPr>
              <a:t>Φ</a:t>
            </a:r>
            <a:r>
              <a:rPr lang="en-US" sz="2400" b="1" dirty="0">
                <a:solidFill>
                  <a:srgbClr val="33CC33"/>
                </a:solidFill>
              </a:rPr>
              <a:t> = 1.5 eV (green) </a:t>
            </a:r>
            <a:r>
              <a:rPr lang="en-US" sz="2400" dirty="0"/>
              <a:t>and </a:t>
            </a:r>
            <a:r>
              <a:rPr lang="el-GR" sz="2400" b="1" dirty="0">
                <a:solidFill>
                  <a:schemeClr val="accent3">
                    <a:lumMod val="50000"/>
                  </a:schemeClr>
                </a:solidFill>
              </a:rPr>
              <a:t>Φ</a:t>
            </a:r>
            <a:r>
              <a:rPr lang="en-US" sz="2400" b="1" dirty="0">
                <a:solidFill>
                  <a:schemeClr val="accent3">
                    <a:lumMod val="50000"/>
                  </a:schemeClr>
                </a:solidFill>
              </a:rPr>
              <a:t> = 1.9 eV (brown)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MTE doesn’t scale as 1/3</a:t>
            </a:r>
            <a:r>
              <a:rPr lang="en-US" sz="2400" baseline="30000" dirty="0"/>
              <a:t>rd</a:t>
            </a:r>
            <a:r>
              <a:rPr lang="en-US" sz="2400" dirty="0"/>
              <a:t> of excess energy (Scattering before emission)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8FEF2CD-1F47-E35C-C0E9-86A7C8A48417}"/>
              </a:ext>
            </a:extLst>
          </p:cNvPr>
          <p:cNvSpPr/>
          <p:nvPr/>
        </p:nvSpPr>
        <p:spPr>
          <a:xfrm>
            <a:off x="1424246" y="3990115"/>
            <a:ext cx="877824" cy="87782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8DDE6FA-A795-2708-1FCD-5C2C5A45F7FF}"/>
              </a:ext>
            </a:extLst>
          </p:cNvPr>
          <p:cNvSpPr/>
          <p:nvPr/>
        </p:nvSpPr>
        <p:spPr>
          <a:xfrm>
            <a:off x="2621069" y="3923609"/>
            <a:ext cx="640080" cy="64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D7DD2BF-F49B-6FD6-1F36-4B58A08F6AC6}"/>
              </a:ext>
            </a:extLst>
          </p:cNvPr>
          <p:cNvSpPr/>
          <p:nvPr/>
        </p:nvSpPr>
        <p:spPr>
          <a:xfrm>
            <a:off x="5410916" y="1427021"/>
            <a:ext cx="640080" cy="64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TextBox 8">
            <a:hlinkClick r:id="rId4" action="ppaction://hlinksldjump"/>
            <a:extLst>
              <a:ext uri="{FF2B5EF4-FFF2-40B4-BE49-F238E27FC236}">
                <a16:creationId xmlns:a16="http://schemas.microsoft.com/office/drawing/2014/main" id="{EB2488B5-5E9C-D62A-409E-78FC77B63624}"/>
              </a:ext>
            </a:extLst>
          </p:cNvPr>
          <p:cNvSpPr txBox="1"/>
          <p:nvPr/>
        </p:nvSpPr>
        <p:spPr>
          <a:xfrm>
            <a:off x="11635249" y="6084915"/>
            <a:ext cx="502920" cy="3657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84569A-B659-F702-91E7-823E7FFA974E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FC45ECA-EDAF-7A9B-4A03-96F63047CD28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C6095018-440E-ED15-BD52-FE8EF87F95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68100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7F6090-E2F4-B2B2-5B8C-0D01F0893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Efficiency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22468-CB42-3D58-AEFF-7360C2ED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8F9AA-8BFB-A755-4639-5E3BC388C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F223D-5EF3-8415-FBE4-2097854F6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 descr="A graph of a graph showing the value of a solar energy&#10;&#10;Description automatically generated">
            <a:extLst>
              <a:ext uri="{FF2B5EF4-FFF2-40B4-BE49-F238E27FC236}">
                <a16:creationId xmlns:a16="http://schemas.microsoft.com/office/drawing/2014/main" id="{4D1E03CB-BDBC-2C20-7510-C144DDE57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2372" r="5932"/>
          <a:stretch/>
        </p:blipFill>
        <p:spPr>
          <a:xfrm>
            <a:off x="410094" y="1158239"/>
            <a:ext cx="6217921" cy="503197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E13548-B648-A55D-FB05-A895894AA0FC}"/>
              </a:ext>
            </a:extLst>
          </p:cNvPr>
          <p:cNvSpPr txBox="1"/>
          <p:nvPr/>
        </p:nvSpPr>
        <p:spPr>
          <a:xfrm>
            <a:off x="256424" y="6276706"/>
            <a:ext cx="32626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1) Applied Physics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120.19 (2022): 194102.</a:t>
            </a:r>
            <a:endParaRPr lang="en-US" sz="10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BD11ED1-FE5C-3B91-361F-9B0479CD9D8A}"/>
              </a:ext>
            </a:extLst>
          </p:cNvPr>
          <p:cNvSpPr/>
          <p:nvPr/>
        </p:nvSpPr>
        <p:spPr>
          <a:xfrm>
            <a:off x="1795549" y="4317076"/>
            <a:ext cx="642851" cy="640080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6343B-00F8-76C6-0080-9C43BBC2BB78}"/>
              </a:ext>
            </a:extLst>
          </p:cNvPr>
          <p:cNvSpPr txBox="1"/>
          <p:nvPr/>
        </p:nvSpPr>
        <p:spPr>
          <a:xfrm>
            <a:off x="6722224" y="1158239"/>
            <a:ext cx="53681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QE at </a:t>
            </a:r>
            <a:r>
              <a:rPr lang="el-GR" sz="2400" dirty="0">
                <a:solidFill>
                  <a:schemeClr val="accent4">
                    <a:lumMod val="75000"/>
                  </a:schemeClr>
                </a:solidFill>
              </a:rPr>
              <a:t>ℏω =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1.5 eV is 7 orders of magnitude lower when compared with that at </a:t>
            </a:r>
            <a:r>
              <a:rPr lang="el-GR" sz="2400" dirty="0">
                <a:solidFill>
                  <a:schemeClr val="accent4">
                    <a:lumMod val="75000"/>
                  </a:schemeClr>
                </a:solidFill>
              </a:rPr>
              <a:t>ℏω =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</a:rPr>
              <a:t> 2.3 eV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knee-like feature is also observed in the QE spectral response at </a:t>
            </a:r>
            <a:r>
              <a:rPr lang="el-GR" sz="2400" dirty="0"/>
              <a:t>ℏω = </a:t>
            </a:r>
            <a:r>
              <a:rPr lang="en-US" sz="2400" dirty="0"/>
              <a:t>2.1 eV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Unstable D0</a:t>
            </a:r>
            <a:r>
              <a:rPr lang="en-US" sz="2400" baseline="-25000" dirty="0"/>
              <a:t>3</a:t>
            </a:r>
            <a:r>
              <a:rPr lang="en-US" sz="2400" dirty="0"/>
              <a:t> cubic structure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E8C0FE9-31E6-F007-697E-9A4EA510B19B}"/>
              </a:ext>
            </a:extLst>
          </p:cNvPr>
          <p:cNvSpPr/>
          <p:nvPr/>
        </p:nvSpPr>
        <p:spPr>
          <a:xfrm>
            <a:off x="4608022" y="1537854"/>
            <a:ext cx="642851" cy="64008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1F9C9CA-502B-851D-B217-A4799FAE5639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5E5C36-11C8-3FB3-680C-58C8E363D0A5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DCB28464-D943-AA3A-C81E-F3B56E966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11E11B0-3A0B-81F8-217F-6AAB23E848CA}"/>
              </a:ext>
            </a:extLst>
          </p:cNvPr>
          <p:cNvSpPr txBox="1"/>
          <p:nvPr/>
        </p:nvSpPr>
        <p:spPr>
          <a:xfrm>
            <a:off x="4091354" y="6276705"/>
            <a:ext cx="34700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Nangoi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J. K., et al. </a:t>
            </a:r>
            <a:r>
              <a:rPr lang="en-US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preprint arXiv:2205.14322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(2022)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076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D3E44D-B18D-D16E-CACA-D2CAC1F713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Measured Photoemission electron energy spectra (PEES), MTE, and QE of Cs</a:t>
            </a:r>
            <a:r>
              <a:rPr lang="en-US" baseline="-25000" dirty="0"/>
              <a:t>3</a:t>
            </a:r>
            <a:r>
              <a:rPr lang="en-US" dirty="0"/>
              <a:t>Sb photocathodes in the photon energy range of 1.45–2.33 eV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PEES indicate that for Cs</a:t>
            </a:r>
            <a:r>
              <a:rPr lang="en-US" baseline="-25000" dirty="0"/>
              <a:t>3</a:t>
            </a:r>
            <a:r>
              <a:rPr lang="en-US" dirty="0"/>
              <a:t>Sb cathodes is </a:t>
            </a:r>
            <a:r>
              <a:rPr lang="el-GR" b="1" dirty="0"/>
              <a:t>Φ</a:t>
            </a:r>
            <a:r>
              <a:rPr lang="en-US" b="1" dirty="0"/>
              <a:t> = 1.5 ± 0.1 eV</a:t>
            </a:r>
            <a:r>
              <a:rPr lang="en-US" dirty="0"/>
              <a:t>, significantly lower than the 2.1 eV value that was previously reported based on the QE spectral response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value of MTE at this work function of 1.5 eV was observed to be </a:t>
            </a:r>
            <a:r>
              <a:rPr lang="en-US" b="1" dirty="0"/>
              <a:t>~30 meV—very close to the 25 meV (thermal limit) at 300 K </a:t>
            </a:r>
            <a:r>
              <a:rPr lang="en-US" dirty="0"/>
              <a:t>within instrumental error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QE of the order of 10</a:t>
            </a:r>
            <a:r>
              <a:rPr lang="en-US" baseline="30000" dirty="0"/>
              <a:t>-7</a:t>
            </a:r>
            <a:r>
              <a:rPr lang="en-US" dirty="0"/>
              <a:t> at threshold (comparable to metal cathodes).</a:t>
            </a:r>
          </a:p>
          <a:p>
            <a:endParaRPr lang="en-US" dirty="0"/>
          </a:p>
          <a:p>
            <a:r>
              <a:rPr lang="en-US" dirty="0"/>
              <a:t>At </a:t>
            </a:r>
            <a:r>
              <a:rPr lang="el-GR" dirty="0"/>
              <a:t>ℏω = </a:t>
            </a:r>
            <a:r>
              <a:rPr lang="en-US" dirty="0"/>
              <a:t>~1.9</a:t>
            </a:r>
            <a:r>
              <a:rPr lang="el-GR" dirty="0"/>
              <a:t> </a:t>
            </a:r>
            <a:r>
              <a:rPr lang="en-US" dirty="0"/>
              <a:t>eV , QE of the order of 10</a:t>
            </a:r>
            <a:r>
              <a:rPr lang="en-US" baseline="30000" dirty="0"/>
              <a:t>-3</a:t>
            </a:r>
            <a:r>
              <a:rPr lang="en-US" dirty="0"/>
              <a:t> and MTE ~40 meV (better than metal cathodes)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E988E6-9FBA-F1DB-4F57-F095517E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09059B-46EA-181C-3AF8-83BFA371C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B1A0C-A1AD-F11E-B483-4EF45C11B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EF0DD-F816-553F-0D12-38D8FC509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502BEFE-937E-A417-415C-4156FDFF9FFE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C53DA8-5941-7F1C-EB8C-F40E60C3335C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904071E9-4F44-F437-7BD4-4E9EBCF9B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8651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CD92442-AB05-ED6E-A582-EE288B5AC0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PEES and MTE measurements on epitaxial Cs</a:t>
            </a:r>
            <a:r>
              <a:rPr lang="en-US" baseline="-25000" dirty="0"/>
              <a:t>3</a:t>
            </a:r>
            <a:r>
              <a:rPr lang="en-US" dirty="0"/>
              <a:t>Sb/CsSb photocathodes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Photoemission studies of other alkali antimonide photocathodes such as K</a:t>
            </a:r>
            <a:r>
              <a:rPr lang="en-US" baseline="-25000" dirty="0"/>
              <a:t>2</a:t>
            </a:r>
            <a:r>
              <a:rPr lang="en-US" dirty="0"/>
              <a:t>CsSb and Na</a:t>
            </a:r>
            <a:r>
              <a:rPr lang="en-US" baseline="-25000" dirty="0"/>
              <a:t>2</a:t>
            </a:r>
            <a:r>
              <a:rPr lang="en-US" dirty="0"/>
              <a:t>KSb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Growth and photoemission studies of epitaxial alkali antimonide photocathodes such as K</a:t>
            </a:r>
            <a:r>
              <a:rPr lang="en-US" baseline="-25000" dirty="0"/>
              <a:t>2</a:t>
            </a:r>
            <a:r>
              <a:rPr lang="en-US" dirty="0"/>
              <a:t>CsSb and Na</a:t>
            </a:r>
            <a:r>
              <a:rPr lang="en-US" baseline="-25000" dirty="0"/>
              <a:t>2</a:t>
            </a:r>
            <a:r>
              <a:rPr lang="en-US" dirty="0"/>
              <a:t>KSb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Study the performance of Cs</a:t>
            </a:r>
            <a:r>
              <a:rPr lang="en-US" baseline="-25000" dirty="0"/>
              <a:t>3</a:t>
            </a:r>
            <a:r>
              <a:rPr lang="en-US" dirty="0"/>
              <a:t>Sb and other alkali antimonide photocathodes at cryogenic temperatures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BEE976-282E-698B-861C-EBE62B992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501AB-F07F-0FC2-A1B5-6A0C98991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70150-ADDD-3911-24B8-1358160E7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FCA3B-D8CB-681B-B15F-16C33C7A4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92BECEF-1DC8-63DF-48E2-FC4845657730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A8009A-C497-4E11-D3E7-935F736BDB2B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2A8F884D-A847-F168-605F-8D264BA04D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1718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F128AF-3C0B-8A4F-5E65-8918DED84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36046-C6BD-7E6F-AF3A-FCC286147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5DFA9-AFAC-466D-8171-14BBCA40E2B3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F5390-430F-3BB6-E895-2E6035F68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7F94B-EB7B-FF1E-33E1-9DB432C25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18</a:t>
            </a:fld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28596F5-8EA6-CDDE-0A42-23C5167B5F18}"/>
              </a:ext>
            </a:extLst>
          </p:cNvPr>
          <p:cNvSpPr txBox="1">
            <a:spLocks/>
          </p:cNvSpPr>
          <p:nvPr/>
        </p:nvSpPr>
        <p:spPr bwMode="auto">
          <a:xfrm>
            <a:off x="5056833" y="1106469"/>
            <a:ext cx="4572000" cy="122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2800" kern="0" dirty="0"/>
              <a:t>Northern Illinois University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Arial" panose="020B0604020202020204" pitchFamily="34" charset="0"/>
              </a:rPr>
              <a:t>Oksana Chubenko</a:t>
            </a:r>
          </a:p>
          <a:p>
            <a:pPr marL="0" indent="0" defTabSz="914400">
              <a:buNone/>
            </a:pPr>
            <a:endParaRPr lang="en-US" sz="2800" kern="0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1DCB0B9-1279-EF4C-AE73-DC52FF4E1736}"/>
              </a:ext>
            </a:extLst>
          </p:cNvPr>
          <p:cNvSpPr txBox="1">
            <a:spLocks/>
          </p:cNvSpPr>
          <p:nvPr/>
        </p:nvSpPr>
        <p:spPr bwMode="auto">
          <a:xfrm>
            <a:off x="31928" y="1106469"/>
            <a:ext cx="5132378" cy="2147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Arizona State University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Pallavi Saha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Priyadarshini Bhattacharyya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Siddharth Karkare (PI)</a:t>
            </a:r>
          </a:p>
          <a:p>
            <a:pPr marL="0" indent="0" defTabSz="914400">
              <a:buNone/>
            </a:pPr>
            <a:endParaRPr lang="en-US" kern="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 defTabSz="914400">
              <a:buNone/>
            </a:pPr>
            <a:endParaRPr lang="en-US" kern="0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0" indent="0" defTabSz="914400">
              <a:buNone/>
            </a:pPr>
            <a:endParaRPr lang="en-US" kern="0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E5331883-38D8-7DE3-2C39-4DEEC3DFDC85}"/>
              </a:ext>
            </a:extLst>
          </p:cNvPr>
          <p:cNvSpPr txBox="1">
            <a:spLocks/>
          </p:cNvSpPr>
          <p:nvPr/>
        </p:nvSpPr>
        <p:spPr bwMode="auto">
          <a:xfrm>
            <a:off x="53703" y="3618112"/>
            <a:ext cx="4567586" cy="1221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92871" indent="-192871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17888" indent="-160727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2pPr>
            <a:lvl3pPr marL="642905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3pPr>
            <a:lvl4pPr marL="900068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4pPr>
            <a:lvl5pPr marL="1157230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5pPr>
            <a:lvl6pPr marL="1414391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6pPr>
            <a:lvl7pPr marL="1671554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7pPr>
            <a:lvl8pPr marL="1928717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8pPr>
            <a:lvl9pPr marL="2185879" indent="-12858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125">
                <a:solidFill>
                  <a:srgbClr val="660066"/>
                </a:solidFill>
                <a:latin typeface="+mn-lt"/>
              </a:defRPr>
            </a:lvl9pPr>
          </a:lstStyle>
          <a:p>
            <a:pPr defTabSz="914400"/>
            <a:r>
              <a:rPr lang="en-US" sz="2800" kern="0" dirty="0"/>
              <a:t>Euclid Beamlabs</a:t>
            </a:r>
          </a:p>
          <a:p>
            <a:pPr defTabSz="914400">
              <a:buFont typeface="Wingdings" panose="05000000000000000000" pitchFamily="2" charset="2"/>
              <a:buChar char="Ø"/>
            </a:pPr>
            <a:r>
              <a:rPr lang="en-US" sz="2800" kern="0" dirty="0">
                <a:solidFill>
                  <a:srgbClr val="222222"/>
                </a:solidFill>
                <a:latin typeface="Arial" panose="020B0604020202020204" pitchFamily="34" charset="0"/>
              </a:rPr>
              <a:t>Eric Montgomery</a:t>
            </a:r>
          </a:p>
          <a:p>
            <a:pPr marL="0" indent="0" defTabSz="914400">
              <a:buNone/>
            </a:pPr>
            <a:endParaRPr lang="en-US" sz="2800" kern="0" dirty="0"/>
          </a:p>
        </p:txBody>
      </p:sp>
      <p:pic>
        <p:nvPicPr>
          <p:cNvPr id="1030" name="Picture 6" descr="the cbb banner reduced in size">
            <a:extLst>
              <a:ext uri="{FF2B5EF4-FFF2-40B4-BE49-F238E27FC236}">
                <a16:creationId xmlns:a16="http://schemas.microsoft.com/office/drawing/2014/main" id="{7A590321-C041-1D46-2DE1-7FE919486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184" y="4206593"/>
            <a:ext cx="4572000" cy="1897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E2599B8-7A89-6DED-F167-8CFC82F4D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84" y="3757764"/>
            <a:ext cx="2743200" cy="274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BB2861E-9C96-6BED-1C0D-D4A4960AF233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5DE4F2D-2148-C19C-16EB-9B2B5C470A1A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23E6952D-01B9-C997-2D59-65ED51E1F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66B34C-44E5-6F55-625D-860E170A5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184" y="913428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6188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276F8-0FBE-2204-4C35-4EA75C430B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13800" dirty="0"/>
              <a:t>Thank You!</a:t>
            </a:r>
            <a:br>
              <a:rPr lang="en-US" sz="7200" dirty="0"/>
            </a:br>
            <a:r>
              <a:rPr lang="en-US" sz="7200" dirty="0"/>
              <a:t>Questions? Comments?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97E5640-FFC5-359E-B261-E4656321D102}"/>
              </a:ext>
            </a:extLst>
          </p:cNvPr>
          <p:cNvGrpSpPr/>
          <p:nvPr/>
        </p:nvGrpSpPr>
        <p:grpSpPr>
          <a:xfrm>
            <a:off x="9466060" y="0"/>
            <a:ext cx="2462893" cy="1524000"/>
            <a:chOff x="10458450" y="-34214"/>
            <a:chExt cx="1733550" cy="9751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2DE5B28-74FF-D06C-7669-C75AD547CA04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788B03EA-2C8D-9C2B-0CE3-39DBA49D7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942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CAA096-2D24-C47E-AEF2-2C4FF6BCA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b="1" dirty="0"/>
              <a:t>Introduction</a:t>
            </a:r>
          </a:p>
          <a:p>
            <a:r>
              <a:rPr lang="en-US" sz="3200" b="1" dirty="0"/>
              <a:t>High QE Cs</a:t>
            </a:r>
            <a:r>
              <a:rPr lang="en-US" sz="3200" b="1" baseline="-25000" dirty="0"/>
              <a:t>3</a:t>
            </a:r>
            <a:r>
              <a:rPr lang="en-US" sz="3200" b="1" dirty="0"/>
              <a:t>Sb Photocathode</a:t>
            </a:r>
          </a:p>
          <a:p>
            <a:r>
              <a:rPr lang="en-US" sz="3200" b="1" dirty="0"/>
              <a:t>Measurements Using Photoemission Electron Microscope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Photoemission Electron Energy Spectra (PEES)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Mean Transverse Energy (MTE)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Quantum Efficiency (QE)</a:t>
            </a:r>
          </a:p>
          <a:p>
            <a:r>
              <a:rPr lang="en-US" sz="3600" b="1" dirty="0"/>
              <a:t>Conclusion</a:t>
            </a:r>
          </a:p>
          <a:p>
            <a:r>
              <a:rPr lang="en-US" sz="3600" b="1" dirty="0"/>
              <a:t>Future 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BCE1FE-1A2B-A388-1568-9AE831033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C3522-45BB-D70D-7A1F-2781EF61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0F858-E9FC-5B8A-E496-81ED3F801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C742A1-6C9D-2B22-6E31-BE8D1FDB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B07C81-45E2-5B41-F1A0-8C0E9E15B9E2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3044776-5405-B0B7-93C4-DB31EC7A74FC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26B2960B-6421-1495-E2AF-126A455F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2152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83DF5-8B82-F88B-D87D-79BF8AA2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1C3AA8-2672-0752-16E3-68F3D72DD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5CCBE-1CB3-3A21-45E6-2C67AC6B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6F18F1-6892-5B1E-4AE8-0865F34D1680}"/>
              </a:ext>
            </a:extLst>
          </p:cNvPr>
          <p:cNvSpPr txBox="1"/>
          <p:nvPr/>
        </p:nvSpPr>
        <p:spPr>
          <a:xfrm>
            <a:off x="1852814" y="2644170"/>
            <a:ext cx="8486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Back Up Slides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5BA8B4-71D6-5E11-AD22-8B04D88D5A5E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ADC7BA7-9A50-140E-4BAD-9C75D4B415B8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AEDA89D2-1DD1-1386-103B-D1D6C858A4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0436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5158F-5079-3944-5CAC-F103B448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MTE Measurement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8B74-1718-AA2E-C027-34E9E60C0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860F6-F78F-4BC7-AFA9-C30DF5B2A9BD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A4ED7-D110-1B9C-C58F-5B6688CAD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570B9-2901-5978-2EBC-742EA163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77E5E8-19C9-B223-901F-8DBB674CE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11" y="1098876"/>
            <a:ext cx="6636464" cy="51606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8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AB5A249-2160-4919-A7D9-BE42867452AB}"/>
                  </a:ext>
                </a:extLst>
              </p:cNvPr>
              <p:cNvSpPr txBox="1"/>
              <p:nvPr/>
            </p:nvSpPr>
            <p:spPr>
              <a:xfrm>
                <a:off x="7174768" y="1098876"/>
                <a:ext cx="3749174" cy="157453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 b="0" i="0" smtClean="0">
                          <a:latin typeface="Cambria Math" panose="02040503050406030204" pitchFamily="18" charset="0"/>
                        </a:rPr>
                        <m:t>MTE</m:t>
                      </m:r>
                      <m:r>
                        <a:rPr lang="en-US" sz="4800" b="0" i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4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14" name="TextBox 8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AB5A249-2160-4919-A7D9-BE42867452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768" y="1098876"/>
                <a:ext cx="3749174" cy="157453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4D521F59-5C15-9ED4-77DA-1BE7A813CEAF}"/>
                  </a:ext>
                </a:extLst>
              </p:cNvPr>
              <p:cNvSpPr txBox="1"/>
              <p:nvPr/>
            </p:nvSpPr>
            <p:spPr>
              <a:xfrm>
                <a:off x="7174768" y="2913325"/>
                <a:ext cx="4873145" cy="1783309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en-US" sz="5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54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5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en-US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54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  <m:sup>
                              <m:r>
                                <a:rPr lang="en-US" sz="5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5400" dirty="0"/>
              </a:p>
            </p:txBody>
          </p:sp>
        </mc:Choice>
        <mc:Fallback xmlns=""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4D521F59-5C15-9ED4-77DA-1BE7A813CE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768" y="2913325"/>
                <a:ext cx="4873145" cy="17833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hlinkClick r:id="rId7" action="ppaction://hlinksldjump"/>
            <a:extLst>
              <a:ext uri="{FF2B5EF4-FFF2-40B4-BE49-F238E27FC236}">
                <a16:creationId xmlns:a16="http://schemas.microsoft.com/office/drawing/2014/main" id="{28DEA322-F58D-9B9D-878D-524F10B5C1CE}"/>
              </a:ext>
            </a:extLst>
          </p:cNvPr>
          <p:cNvSpPr txBox="1"/>
          <p:nvPr/>
        </p:nvSpPr>
        <p:spPr>
          <a:xfrm>
            <a:off x="11370235" y="6079705"/>
            <a:ext cx="525929" cy="3693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GB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AEF35F-53DC-6D76-41C2-096F9455C360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3625316-7372-F074-20BD-875EE68A1E19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E1714A28-505B-D715-93AE-A67C0E81E6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0309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5535CD6-0F25-E24C-C917-B9B6C1311D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𝑇𝐸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sSubSup>
                          <m:sSub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sSup>
                              <m:sSupPr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2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3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20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32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320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 smtClean="0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p>
                            </m:s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sSub>
                                              <m:sSubPr>
                                                <m:ctrlP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𝑘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num>
                                          <m:den>
                                            <m:sSub>
                                              <m:sSubPr>
                                                <m:ctrlP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sup>
                            </m:sSup>
                          </m:e>
                        </m:nary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3200" dirty="0"/>
                  <a:t> ,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rad>
                      </m:e>
                    </m:nary>
                  </m:oMath>
                </a14:m>
                <a:r>
                  <a:rPr lang="en-US" sz="3200" dirty="0"/>
                  <a:t> ,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3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sSup>
                              <m:sSup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sup>
                        </m:s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= </m:t>
                        </m:r>
                        <m:rad>
                          <m:radPr>
                            <m:degHide m:val="on"/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den>
                            </m:f>
                          </m:e>
                        </m:rad>
                      </m:e>
                    </m:nary>
                  </m:oMath>
                </a14:m>
                <a:endParaRPr lang="en-US" sz="3200" dirty="0"/>
              </a:p>
              <a:p>
                <a:endParaRPr lang="en-US" sz="3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3200" dirty="0"/>
                  <a:t> 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endParaRPr lang="en-US" sz="3200" dirty="0"/>
              </a:p>
              <a:p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𝑀𝑇𝐸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𝑀𝑇𝐸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bSup>
                          <m:sSub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3200" dirty="0"/>
                  <a:t> 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A5535CD6-0F25-E24C-C917-B9B6C1311D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747B03E-DB98-4050-2C91-0B841A058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BF57D-E7F3-8E07-2A8B-1B7F9A46C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1DA8E-9DB3-4D7D-90BD-1CAC40AE63B9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F4CCF-8B76-3C08-7302-D7432BEE2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65A23-C913-7D9E-B42F-2CE0EB9A2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22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C4CF8A1-D4B5-B3F6-3B8B-2F0D5E421C18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C9AEBDA-228F-0F76-DFA3-8524267FBAA6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3F180CEB-354D-9FCC-226A-0C868B86C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0002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43EC29-B1B4-6BFF-778E-F7A460CF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</a:t>
            </a:r>
            <a:r>
              <a:rPr lang="en-US" baseline="-25000" dirty="0"/>
              <a:t>3</a:t>
            </a:r>
            <a:r>
              <a:rPr lang="en-US" dirty="0"/>
              <a:t>Sb/CsSb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7FF-B352-31FA-2B7C-D5E5DEA34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1C5B8-EC07-C015-4527-0D22892DB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07DB3-83C6-300A-B784-3DD4C747B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31D688-75E2-A2EC-1094-349D3AEE6E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8"/>
          <a:stretch/>
        </p:blipFill>
        <p:spPr>
          <a:xfrm>
            <a:off x="145043" y="958101"/>
            <a:ext cx="5515221" cy="5499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9FF222-3DCC-6624-B0CC-A1F2E61C0303}"/>
              </a:ext>
            </a:extLst>
          </p:cNvPr>
          <p:cNvSpPr txBox="1"/>
          <p:nvPr/>
        </p:nvSpPr>
        <p:spPr>
          <a:xfrm>
            <a:off x="-65192" y="6261782"/>
            <a:ext cx="35336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Acknowledgement: Elena Echeverria, Cornell University</a:t>
            </a:r>
            <a:endParaRPr lang="en-US" sz="1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64D6D-3C60-3A68-2EB7-A08EB6C5D17E}"/>
              </a:ext>
            </a:extLst>
          </p:cNvPr>
          <p:cNvSpPr txBox="1"/>
          <p:nvPr/>
        </p:nvSpPr>
        <p:spPr>
          <a:xfrm>
            <a:off x="5857021" y="870595"/>
            <a:ext cx="6262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QE spectral response profile comparison between Cs</a:t>
            </a:r>
            <a:r>
              <a:rPr kumimoji="0" lang="en-US" sz="24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 and CsSb photocathodes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srgbClr val="000000"/>
              </a:solidFill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Growth Procedure: Co-Deposition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446926-39FD-843D-808B-4E6F5FDC06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51"/>
          <a:stretch/>
        </p:blipFill>
        <p:spPr>
          <a:xfrm>
            <a:off x="6280114" y="2651620"/>
            <a:ext cx="4895886" cy="36101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A39869-DF81-A393-6C24-4AB4F3D8153A}"/>
              </a:ext>
            </a:extLst>
          </p:cNvPr>
          <p:cNvSpPr txBox="1"/>
          <p:nvPr/>
        </p:nvSpPr>
        <p:spPr>
          <a:xfrm>
            <a:off x="8078250" y="3707828"/>
            <a:ext cx="2591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Oxidation Response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A6A2CC-2BA9-4B80-602A-BADC967694BE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AF9BF5-60ED-34A4-AF02-95CCD6C2EEA5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8D80C601-6850-FC46-A1C2-53B2DA62A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0246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46F6CF-9A2B-4885-C672-E78D624F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0E70C-DD5B-2460-570A-BEA78B517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ADA3-04C1-4E45-8D43-3B05FF15F53F}" type="datetime1">
              <a:rPr kumimoji="0" lang="en-US" sz="15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10/2/23</a:t>
            </a:fld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BF28C-4187-32D8-F2D6-A29A70505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5C4A2-6DD9-752A-1716-354577B6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1CBE81-14BD-7343-B359-01BCBA3179F9}" type="slidenum">
              <a:rPr kumimoji="0" lang="en-US" sz="1500" b="1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5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D815CAC-C7CE-2702-7825-40EA4D864D7D}"/>
              </a:ext>
            </a:extLst>
          </p:cNvPr>
          <p:cNvSpPr txBox="1"/>
          <p:nvPr/>
        </p:nvSpPr>
        <p:spPr>
          <a:xfrm>
            <a:off x="160785" y="5599496"/>
            <a:ext cx="4713052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At Threshold, MTE ~ </a:t>
            </a:r>
            <a:r>
              <a:rPr lang="en-US" i="1" dirty="0" err="1"/>
              <a:t>k</a:t>
            </a:r>
            <a:r>
              <a:rPr lang="en-US" i="1" baseline="-25000" dirty="0" err="1"/>
              <a:t>b</a:t>
            </a:r>
            <a:r>
              <a:rPr lang="en-US" i="1" dirty="0" err="1"/>
              <a:t>T</a:t>
            </a:r>
            <a:r>
              <a:rPr lang="en-US" i="1" dirty="0"/>
              <a:t>, ~25 </a:t>
            </a:r>
            <a:r>
              <a:rPr lang="en-US" dirty="0"/>
              <a:t>meV at 300 K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C5139FB-290C-AE29-7E33-674F6A63CF3A}"/>
              </a:ext>
            </a:extLst>
          </p:cNvPr>
          <p:cNvSpPr/>
          <p:nvPr/>
        </p:nvSpPr>
        <p:spPr>
          <a:xfrm>
            <a:off x="5392230" y="4148107"/>
            <a:ext cx="2470401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Emittance/MTE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3B53890-AD3E-27AF-A876-E2FD6EE7E865}"/>
              </a:ext>
            </a:extLst>
          </p:cNvPr>
          <p:cNvSpPr/>
          <p:nvPr/>
        </p:nvSpPr>
        <p:spPr>
          <a:xfrm>
            <a:off x="5392990" y="5327304"/>
            <a:ext cx="2468880" cy="914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QE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CE0383D-0607-8D64-4906-8303FF0C390B}"/>
              </a:ext>
            </a:extLst>
          </p:cNvPr>
          <p:cNvSpPr/>
          <p:nvPr/>
        </p:nvSpPr>
        <p:spPr>
          <a:xfrm>
            <a:off x="5392990" y="1789711"/>
            <a:ext cx="2468880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 Response Time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(&lt;1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62056190-D7ED-6D5F-D270-967557ED5D78}"/>
              </a:ext>
            </a:extLst>
          </p:cNvPr>
          <p:cNvSpPr/>
          <p:nvPr/>
        </p:nvSpPr>
        <p:spPr>
          <a:xfrm>
            <a:off x="5392990" y="2968909"/>
            <a:ext cx="2468880" cy="914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Long Operational Lifetime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431FAF6D-DADA-4DF3-61DC-F91F9E2B31D2}"/>
              </a:ext>
            </a:extLst>
          </p:cNvPr>
          <p:cNvSpPr txBox="1"/>
          <p:nvPr/>
        </p:nvSpPr>
        <p:spPr>
          <a:xfrm>
            <a:off x="748722" y="984637"/>
            <a:ext cx="3537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Metal Photocathodes</a:t>
            </a:r>
          </a:p>
        </p:txBody>
      </p: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6F18D1A8-B09F-D939-DD41-675905AAD5D0}"/>
              </a:ext>
            </a:extLst>
          </p:cNvPr>
          <p:cNvGrpSpPr/>
          <p:nvPr/>
        </p:nvGrpSpPr>
        <p:grpSpPr>
          <a:xfrm>
            <a:off x="126347" y="1706535"/>
            <a:ext cx="4909403" cy="3880371"/>
            <a:chOff x="69255" y="1677765"/>
            <a:chExt cx="4909403" cy="3880371"/>
          </a:xfrm>
        </p:grpSpPr>
        <p:grpSp>
          <p:nvGrpSpPr>
            <p:cNvPr id="1054" name="Group 1053">
              <a:extLst>
                <a:ext uri="{FF2B5EF4-FFF2-40B4-BE49-F238E27FC236}">
                  <a16:creationId xmlns:a16="http://schemas.microsoft.com/office/drawing/2014/main" id="{26306B3C-E13D-9D2D-CE85-AED44BCE7658}"/>
                </a:ext>
              </a:extLst>
            </p:cNvPr>
            <p:cNvGrpSpPr/>
            <p:nvPr/>
          </p:nvGrpSpPr>
          <p:grpSpPr>
            <a:xfrm>
              <a:off x="69255" y="1677765"/>
              <a:ext cx="4909403" cy="3441566"/>
              <a:chOff x="0" y="3008962"/>
              <a:chExt cx="4909403" cy="3441566"/>
            </a:xfrm>
          </p:grpSpPr>
          <p:grpSp>
            <p:nvGrpSpPr>
              <p:cNvPr id="1056" name="Group 1055">
                <a:extLst>
                  <a:ext uri="{FF2B5EF4-FFF2-40B4-BE49-F238E27FC236}">
                    <a16:creationId xmlns:a16="http://schemas.microsoft.com/office/drawing/2014/main" id="{8A6E1F6F-94F2-BE22-7B12-45F94DD83952}"/>
                  </a:ext>
                </a:extLst>
              </p:cNvPr>
              <p:cNvGrpSpPr/>
              <p:nvPr/>
            </p:nvGrpSpPr>
            <p:grpSpPr>
              <a:xfrm>
                <a:off x="0" y="3162675"/>
                <a:ext cx="4909403" cy="3287853"/>
                <a:chOff x="36229" y="2476499"/>
                <a:chExt cx="4096128" cy="2743202"/>
              </a:xfrm>
            </p:grpSpPr>
            <p:sp>
              <p:nvSpPr>
                <p:cNvPr id="1059" name="TextBox 1058">
                  <a:extLst>
                    <a:ext uri="{FF2B5EF4-FFF2-40B4-BE49-F238E27FC236}">
                      <a16:creationId xmlns:a16="http://schemas.microsoft.com/office/drawing/2014/main" id="{1E5865CA-4555-5492-4A30-470E255443FC}"/>
                    </a:ext>
                  </a:extLst>
                </p:cNvPr>
                <p:cNvSpPr txBox="1"/>
                <p:nvPr/>
              </p:nvSpPr>
              <p:spPr>
                <a:xfrm>
                  <a:off x="36229" y="3264244"/>
                  <a:ext cx="461665" cy="871457"/>
                </a:xfrm>
                <a:prstGeom prst="rect">
                  <a:avLst/>
                </a:prstGeom>
                <a:noFill/>
              </p:spPr>
              <p:txBody>
                <a:bodyPr vert="vert270" wrap="square" rtlCol="0">
                  <a:spAutoFit/>
                </a:bodyPr>
                <a:lstStyle/>
                <a:p>
                  <a:r>
                    <a:rPr lang="en-US" dirty="0"/>
                    <a:t>Energy</a:t>
                  </a:r>
                </a:p>
              </p:txBody>
            </p:sp>
            <p:grpSp>
              <p:nvGrpSpPr>
                <p:cNvPr id="1060" name="Group 1059">
                  <a:extLst>
                    <a:ext uri="{FF2B5EF4-FFF2-40B4-BE49-F238E27FC236}">
                      <a16:creationId xmlns:a16="http://schemas.microsoft.com/office/drawing/2014/main" id="{B2B9A2C2-6919-6DC2-0ABB-5624F294D2DE}"/>
                    </a:ext>
                  </a:extLst>
                </p:cNvPr>
                <p:cNvGrpSpPr/>
                <p:nvPr/>
              </p:nvGrpSpPr>
              <p:grpSpPr>
                <a:xfrm>
                  <a:off x="483951" y="2476499"/>
                  <a:ext cx="3648406" cy="2743202"/>
                  <a:chOff x="483951" y="2476499"/>
                  <a:chExt cx="3648406" cy="2743202"/>
                </a:xfrm>
              </p:grpSpPr>
              <p:grpSp>
                <p:nvGrpSpPr>
                  <p:cNvPr id="1061" name="Group 1060">
                    <a:extLst>
                      <a:ext uri="{FF2B5EF4-FFF2-40B4-BE49-F238E27FC236}">
                        <a16:creationId xmlns:a16="http://schemas.microsoft.com/office/drawing/2014/main" id="{43B13B06-C7B9-D251-7A52-9E8FEA6733CD}"/>
                      </a:ext>
                    </a:extLst>
                  </p:cNvPr>
                  <p:cNvGrpSpPr/>
                  <p:nvPr/>
                </p:nvGrpSpPr>
                <p:grpSpPr>
                  <a:xfrm>
                    <a:off x="483951" y="2476499"/>
                    <a:ext cx="3438884" cy="2743202"/>
                    <a:chOff x="426858" y="2222768"/>
                    <a:chExt cx="3438884" cy="2743202"/>
                  </a:xfrm>
                </p:grpSpPr>
                <p:cxnSp>
                  <p:nvCxnSpPr>
                    <p:cNvPr id="1065" name="Straight Arrow Connector 1064">
                      <a:extLst>
                        <a:ext uri="{FF2B5EF4-FFF2-40B4-BE49-F238E27FC236}">
                          <a16:creationId xmlns:a16="http://schemas.microsoft.com/office/drawing/2014/main" id="{668EC0D4-3DEE-D973-39EC-67585CBA771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36742" y="4964515"/>
                      <a:ext cx="3429000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66" name="Straight Arrow Connector 1065">
                      <a:extLst>
                        <a:ext uri="{FF2B5EF4-FFF2-40B4-BE49-F238E27FC236}">
                          <a16:creationId xmlns:a16="http://schemas.microsoft.com/office/drawing/2014/main" id="{789DD569-CAFE-2329-FB8F-10D6F038B6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448916" y="2222768"/>
                      <a:ext cx="0" cy="274320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67" name="Rectangle 1066">
                      <a:extLst>
                        <a:ext uri="{FF2B5EF4-FFF2-40B4-BE49-F238E27FC236}">
                          <a16:creationId xmlns:a16="http://schemas.microsoft.com/office/drawing/2014/main" id="{F9659065-1FBB-B1CA-DBF0-2544E48164C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770" y="3987227"/>
                      <a:ext cx="2113270" cy="955675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68" name="Rectangle 1067">
                      <a:extLst>
                        <a:ext uri="{FF2B5EF4-FFF2-40B4-BE49-F238E27FC236}">
                          <a16:creationId xmlns:a16="http://schemas.microsoft.com/office/drawing/2014/main" id="{E1A825C2-6CC2-2E49-ECCE-345F8E80944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5770" y="3853519"/>
                      <a:ext cx="2113270" cy="147634"/>
                    </a:xfrm>
                    <a:prstGeom prst="rect">
                      <a:avLst/>
                    </a:prstGeom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2000">
                          <a:schemeClr val="accent1">
                            <a:alpha val="89000"/>
                          </a:schemeClr>
                        </a:gs>
                      </a:gsLst>
                      <a:lin ang="5400000" scaled="1"/>
                    </a:gradFill>
                    <a:ln>
                      <a:gradFill>
                        <a:gsLst>
                          <a:gs pos="700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72000">
                            <a:schemeClr val="accent1"/>
                          </a:gs>
                        </a:gsLst>
                        <a:lin ang="5400000" scaled="1"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069" name="Straight Connector 1068">
                      <a:extLst>
                        <a:ext uri="{FF2B5EF4-FFF2-40B4-BE49-F238E27FC236}">
                          <a16:creationId xmlns:a16="http://schemas.microsoft.com/office/drawing/2014/main" id="{EEB34BB5-3B19-421E-DD1A-CE0729FF32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426858" y="3927336"/>
                      <a:ext cx="3429000" cy="0"/>
                    </a:xfrm>
                    <a:prstGeom prst="line">
                      <a:avLst/>
                    </a:prstGeom>
                    <a:ln w="28575"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0" name="Straight Connector 1069">
                      <a:extLst>
                        <a:ext uri="{FF2B5EF4-FFF2-40B4-BE49-F238E27FC236}">
                          <a16:creationId xmlns:a16="http://schemas.microsoft.com/office/drawing/2014/main" id="{99FF29C8-7569-F4E4-3C36-A56896E2312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579040" y="2908570"/>
                      <a:ext cx="0" cy="2057400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1" name="Straight Connector 1070">
                      <a:extLst>
                        <a:ext uri="{FF2B5EF4-FFF2-40B4-BE49-F238E27FC236}">
                          <a16:creationId xmlns:a16="http://schemas.microsoft.com/office/drawing/2014/main" id="{F7EDA9DA-A51F-B415-1E15-016B3537AB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2569312" y="2908570"/>
                      <a:ext cx="1234440" cy="0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2" name="Straight Connector 1071">
                      <a:extLst>
                        <a:ext uri="{FF2B5EF4-FFF2-40B4-BE49-F238E27FC236}">
                          <a16:creationId xmlns:a16="http://schemas.microsoft.com/office/drawing/2014/main" id="{A6142E0A-110F-74DF-F05D-2407D5A722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426858" y="2908570"/>
                      <a:ext cx="2152182" cy="0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  <a:prstDash val="sysDash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3" name="Straight Arrow Connector 1072">
                      <a:extLst>
                        <a:ext uri="{FF2B5EF4-FFF2-40B4-BE49-F238E27FC236}">
                          <a16:creationId xmlns:a16="http://schemas.microsoft.com/office/drawing/2014/main" id="{5AF57A9C-9CA6-52F3-A668-262A3A4482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947482" y="2918297"/>
                      <a:ext cx="0" cy="1005840"/>
                    </a:xfrm>
                    <a:prstGeom prst="straightConnector1">
                      <a:avLst/>
                    </a:prstGeom>
                    <a:ln w="28575">
                      <a:solidFill>
                        <a:srgbClr val="0070C0"/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4" name="Straight Arrow Connector 1073">
                      <a:extLst>
                        <a:ext uri="{FF2B5EF4-FFF2-40B4-BE49-F238E27FC236}">
                          <a16:creationId xmlns:a16="http://schemas.microsoft.com/office/drawing/2014/main" id="{734163A5-A3D2-A254-EA9F-C87DABF07B3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705255" y="2514600"/>
                      <a:ext cx="0" cy="1409537"/>
                    </a:xfrm>
                    <a:prstGeom prst="straightConnector1">
                      <a:avLst/>
                    </a:prstGeom>
                    <a:ln w="28575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5" name="Straight Arrow Connector 1074">
                      <a:extLst>
                        <a:ext uri="{FF2B5EF4-FFF2-40B4-BE49-F238E27FC236}">
                          <a16:creationId xmlns:a16="http://schemas.microsoft.com/office/drawing/2014/main" id="{32ECC390-4187-EFCB-970C-FB52C8D36B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57655" y="2908570"/>
                      <a:ext cx="0" cy="1378873"/>
                    </a:xfrm>
                    <a:prstGeom prst="straightConnector1">
                      <a:avLst/>
                    </a:prstGeom>
                    <a:ln w="28575">
                      <a:solidFill>
                        <a:srgbClr val="7030A0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76" name="Rectangle 1075">
                      <a:extLst>
                        <a:ext uri="{FF2B5EF4-FFF2-40B4-BE49-F238E27FC236}">
                          <a16:creationId xmlns:a16="http://schemas.microsoft.com/office/drawing/2014/main" id="{ED0D9328-6F80-8D7D-D3A1-B4C0515B15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2131" y="2542702"/>
                      <a:ext cx="71047" cy="376244"/>
                    </a:xfrm>
                    <a:prstGeom prst="rect">
                      <a:avLst/>
                    </a:prstGeom>
                    <a:gradFill>
                      <a:gsLst>
                        <a:gs pos="32000">
                          <a:schemeClr val="accent1">
                            <a:lumMod val="5000"/>
                            <a:lumOff val="95000"/>
                          </a:schemeClr>
                        </a:gs>
                        <a:gs pos="72000">
                          <a:schemeClr val="accent1"/>
                        </a:gs>
                      </a:gsLst>
                      <a:lin ang="5400000" scaled="1"/>
                    </a:gradFill>
                    <a:ln>
                      <a:gradFill>
                        <a:gsLst>
                          <a:gs pos="3200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100000">
                            <a:schemeClr val="accent1"/>
                          </a:gs>
                        </a:gsLst>
                        <a:lin ang="5400000" scaled="1"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077" name="Straight Arrow Connector 1076">
                      <a:extLst>
                        <a:ext uri="{FF2B5EF4-FFF2-40B4-BE49-F238E27FC236}">
                          <a16:creationId xmlns:a16="http://schemas.microsoft.com/office/drawing/2014/main" id="{F871057D-B8F6-D145-8725-A0478BDE40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881527" y="2918946"/>
                      <a:ext cx="0" cy="1082207"/>
                    </a:xfrm>
                    <a:prstGeom prst="straightConnector1">
                      <a:avLst/>
                    </a:prstGeom>
                    <a:ln w="28575">
                      <a:solidFill>
                        <a:schemeClr val="accent3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078" name="Straight Arrow Connector 1077">
                      <a:extLst>
                        <a:ext uri="{FF2B5EF4-FFF2-40B4-BE49-F238E27FC236}">
                          <a16:creationId xmlns:a16="http://schemas.microsoft.com/office/drawing/2014/main" id="{17AE5572-F24A-0A11-B2DF-8AE4E70BE05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1765751" y="2730824"/>
                      <a:ext cx="0" cy="1221415"/>
                    </a:xfrm>
                    <a:prstGeom prst="straightConnector1">
                      <a:avLst/>
                    </a:prstGeom>
                    <a:ln w="28575">
                      <a:solidFill>
                        <a:schemeClr val="accent3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079" name="Rectangle 1078">
                      <a:extLst>
                        <a:ext uri="{FF2B5EF4-FFF2-40B4-BE49-F238E27FC236}">
                          <a16:creationId xmlns:a16="http://schemas.microsoft.com/office/drawing/2014/main" id="{A59F52C9-995E-E6AD-3836-74F8EDAAB34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46003" y="2698969"/>
                      <a:ext cx="71047" cy="183735"/>
                    </a:xfrm>
                    <a:prstGeom prst="rect">
                      <a:avLst/>
                    </a:prstGeom>
                    <a:gradFill>
                      <a:gsLst>
                        <a:gs pos="32000">
                          <a:schemeClr val="accent1">
                            <a:lumMod val="5000"/>
                            <a:lumOff val="95000"/>
                          </a:schemeClr>
                        </a:gs>
                        <a:gs pos="72000">
                          <a:schemeClr val="accent1"/>
                        </a:gs>
                      </a:gsLst>
                      <a:lin ang="5400000" scaled="1"/>
                    </a:gradFill>
                    <a:ln>
                      <a:gradFill>
                        <a:gsLst>
                          <a:gs pos="32000">
                            <a:schemeClr val="accent1">
                              <a:lumMod val="5000"/>
                              <a:lumOff val="95000"/>
                            </a:schemeClr>
                          </a:gs>
                          <a:gs pos="100000">
                            <a:schemeClr val="accent1"/>
                          </a:gs>
                        </a:gsLst>
                        <a:lin ang="5400000" scaled="1"/>
                      </a:gra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1062" name="TextBox 1061">
                    <a:extLst>
                      <a:ext uri="{FF2B5EF4-FFF2-40B4-BE49-F238E27FC236}">
                        <a16:creationId xmlns:a16="http://schemas.microsoft.com/office/drawing/2014/main" id="{7B7CE9F0-9871-EABE-07F9-7BD8F6A4432E}"/>
                      </a:ext>
                    </a:extLst>
                  </p:cNvPr>
                  <p:cNvSpPr txBox="1"/>
                  <p:nvPr/>
                </p:nvSpPr>
                <p:spPr>
                  <a:xfrm>
                    <a:off x="3029296" y="3521613"/>
                    <a:ext cx="93650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1800" b="0" i="0" u="none" strike="noStrike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Φ</a:t>
                    </a:r>
                    <a:r>
                      <a:rPr lang="en-US" sz="1800" b="0" i="0" u="none" strike="noStrike" baseline="-2500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effective</a:t>
                    </a:r>
                    <a:endParaRPr lang="en-US" dirty="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1063" name="TextBox 1062">
                    <a:extLst>
                      <a:ext uri="{FF2B5EF4-FFF2-40B4-BE49-F238E27FC236}">
                        <a16:creationId xmlns:a16="http://schemas.microsoft.com/office/drawing/2014/main" id="{BD1D8503-32F0-B626-9941-8E38FC3D26C3}"/>
                      </a:ext>
                    </a:extLst>
                  </p:cNvPr>
                  <p:cNvSpPr txBox="1"/>
                  <p:nvPr/>
                </p:nvSpPr>
                <p:spPr>
                  <a:xfrm>
                    <a:off x="3102855" y="4191001"/>
                    <a:ext cx="393970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i="1" dirty="0">
                        <a:solidFill>
                          <a:schemeClr val="accent1"/>
                        </a:solidFill>
                      </a:rPr>
                      <a:t>E</a:t>
                    </a:r>
                    <a:r>
                      <a:rPr lang="en-US" i="1" baseline="-25000" dirty="0">
                        <a:solidFill>
                          <a:schemeClr val="accent1"/>
                        </a:solidFill>
                      </a:rPr>
                      <a:t>f</a:t>
                    </a:r>
                  </a:p>
                </p:txBody>
              </p:sp>
              <p:sp>
                <p:nvSpPr>
                  <p:cNvPr id="1064" name="TextBox 1063">
                    <a:extLst>
                      <a:ext uri="{FF2B5EF4-FFF2-40B4-BE49-F238E27FC236}">
                        <a16:creationId xmlns:a16="http://schemas.microsoft.com/office/drawing/2014/main" id="{951F98F5-D294-7464-2324-E4932A297668}"/>
                      </a:ext>
                    </a:extLst>
                  </p:cNvPr>
                  <p:cNvSpPr txBox="1"/>
                  <p:nvPr/>
                </p:nvSpPr>
                <p:spPr>
                  <a:xfrm>
                    <a:off x="2461241" y="2751449"/>
                    <a:ext cx="167111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>
                        <a:solidFill>
                          <a:srgbClr val="00B050"/>
                        </a:solidFill>
                      </a:rPr>
                      <a:t>Vacuum Level</a:t>
                    </a:r>
                  </a:p>
                </p:txBody>
              </p:sp>
            </p:grpSp>
          </p:grpSp>
          <p:sp>
            <p:nvSpPr>
              <p:cNvPr id="1057" name="TextBox 1056">
                <a:extLst>
                  <a:ext uri="{FF2B5EF4-FFF2-40B4-BE49-F238E27FC236}">
                    <a16:creationId xmlns:a16="http://schemas.microsoft.com/office/drawing/2014/main" id="{2B7110F2-D537-9266-82BA-10EBB61CECF0}"/>
                  </a:ext>
                </a:extLst>
              </p:cNvPr>
              <p:cNvSpPr txBox="1"/>
              <p:nvPr/>
            </p:nvSpPr>
            <p:spPr>
              <a:xfrm>
                <a:off x="615200" y="3008962"/>
                <a:ext cx="1456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0" i="0" u="none" strike="noStrike" baseline="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ℏ</a:t>
                </a:r>
                <a:r>
                  <a:rPr lang="el-GR" sz="1800" b="0" i="0" u="none" strike="noStrike" baseline="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1800" b="0" i="0" u="none" strike="noStrike" baseline="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 </a:t>
                </a:r>
                <a:r>
                  <a:rPr lang="el-GR" sz="1800" b="0" i="0" u="none" strike="noStrike" baseline="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sz="1800" b="0" i="0" u="none" strike="noStrike" baseline="-2500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</a:t>
                </a:r>
                <a:r>
                  <a:rPr lang="en-US" sz="1800" b="0" i="0" u="none" strike="noStrike" baseline="0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1058" name="TextBox 1057">
                <a:extLst>
                  <a:ext uri="{FF2B5EF4-FFF2-40B4-BE49-F238E27FC236}">
                    <a16:creationId xmlns:a16="http://schemas.microsoft.com/office/drawing/2014/main" id="{358F52F0-2BCE-3530-7A90-3731434B0FEA}"/>
                  </a:ext>
                </a:extLst>
              </p:cNvPr>
              <p:cNvSpPr txBox="1"/>
              <p:nvPr/>
            </p:nvSpPr>
            <p:spPr>
              <a:xfrm>
                <a:off x="1534387" y="3370510"/>
                <a:ext cx="14008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0" i="0" u="none" strike="noStrike" baseline="0" dirty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ℏ</a:t>
                </a:r>
                <a:r>
                  <a:rPr lang="el-GR" sz="1800" b="0" i="0" u="none" strike="noStrike" baseline="0" dirty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ω</a:t>
                </a:r>
                <a:r>
                  <a:rPr lang="en-US" sz="1800" b="0" i="0" u="none" strike="noStrike" baseline="0" dirty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~ </a:t>
                </a:r>
                <a:r>
                  <a:rPr lang="el-GR" sz="1800" b="0" i="0" u="none" strike="noStrike" baseline="0" dirty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Φ</a:t>
                </a:r>
                <a:r>
                  <a:rPr lang="en-US" sz="1800" b="0" i="0" u="none" strike="noStrike" baseline="-25000" dirty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effective</a:t>
                </a:r>
                <a:r>
                  <a:rPr lang="en-US" sz="1800" b="0" i="0" u="none" strike="noStrike" baseline="0" dirty="0">
                    <a:solidFill>
                      <a:schemeClr val="accent3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23552597-BB46-A28A-2E7E-C424CA4E498A}"/>
                </a:ext>
              </a:extLst>
            </p:cNvPr>
            <p:cNvSpPr txBox="1"/>
            <p:nvPr/>
          </p:nvSpPr>
          <p:spPr>
            <a:xfrm rot="5400000">
              <a:off x="2404915" y="4805063"/>
              <a:ext cx="461665" cy="104448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dirty="0"/>
                <a:t>Position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9A4B657-9D1B-2B81-CB56-FB73AF8E84B1}"/>
              </a:ext>
            </a:extLst>
          </p:cNvPr>
          <p:cNvGrpSpPr/>
          <p:nvPr/>
        </p:nvGrpSpPr>
        <p:grpSpPr>
          <a:xfrm>
            <a:off x="8155863" y="1059387"/>
            <a:ext cx="3731075" cy="5322269"/>
            <a:chOff x="8155863" y="1059387"/>
            <a:chExt cx="3731075" cy="5322269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2D21FF5-FD8A-6C71-EA20-81E9D9B9E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5863" y="1059387"/>
              <a:ext cx="3731075" cy="532226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38D7208-635B-BF57-6123-FAD52EE83D33}"/>
                </a:ext>
              </a:extLst>
            </p:cNvPr>
            <p:cNvSpPr txBox="1"/>
            <p:nvPr/>
          </p:nvSpPr>
          <p:spPr>
            <a:xfrm>
              <a:off x="8844604" y="4605307"/>
              <a:ext cx="8463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Cu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59E0C9-DF8A-82D6-2E05-E7B4C8AD4094}"/>
                </a:ext>
              </a:extLst>
            </p:cNvPr>
            <p:cNvGrpSpPr/>
            <p:nvPr/>
          </p:nvGrpSpPr>
          <p:grpSpPr>
            <a:xfrm>
              <a:off x="9857548" y="4019384"/>
              <a:ext cx="1934466" cy="669197"/>
              <a:chOff x="9243751" y="1291244"/>
              <a:chExt cx="1911033" cy="698265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4BC1EFC-3820-8F6C-B205-6BEA6C648D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43751" y="1291244"/>
                <a:ext cx="1845425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E22AF2C-2B14-6C49-A591-F5BCB682713E}"/>
                  </a:ext>
                </a:extLst>
              </p:cNvPr>
              <p:cNvSpPr txBox="1"/>
              <p:nvPr/>
            </p:nvSpPr>
            <p:spPr>
              <a:xfrm>
                <a:off x="9309359" y="1343178"/>
                <a:ext cx="18454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Non Linear Photoemission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E3541FF-6DE1-A6C2-E808-E821D91E6327}"/>
              </a:ext>
            </a:extLst>
          </p:cNvPr>
          <p:cNvSpPr txBox="1"/>
          <p:nvPr/>
        </p:nvSpPr>
        <p:spPr>
          <a:xfrm>
            <a:off x="281900" y="4824655"/>
            <a:ext cx="11628200" cy="58477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500" dist="508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Need High QE cathodes to beat Non-Linear Photoemission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C53D9F-106C-7270-1E19-5C112E72E4D4}"/>
              </a:ext>
            </a:extLst>
          </p:cNvPr>
          <p:cNvSpPr txBox="1"/>
          <p:nvPr/>
        </p:nvSpPr>
        <p:spPr>
          <a:xfrm>
            <a:off x="13256" y="6240939"/>
            <a:ext cx="373107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</a:rPr>
              <a:t>Physical Review Accelerators and Beams 26.9 (2023): 093401</a:t>
            </a:r>
            <a:endParaRPr lang="en-US" sz="1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78E1A1-42CF-0EE1-D9B0-0C49F82B0502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11041AE-7D3E-F102-5284-EC66409EC0B0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32A26543-884E-F5E1-379C-6DA7E3B98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D232C3E-6205-F022-5783-9AD01A8D783D}"/>
              </a:ext>
            </a:extLst>
          </p:cNvPr>
          <p:cNvSpPr txBox="1"/>
          <p:nvPr/>
        </p:nvSpPr>
        <p:spPr>
          <a:xfrm>
            <a:off x="4196205" y="6247146"/>
            <a:ext cx="2741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125.5 (2020): 054801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263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1052" grpId="0"/>
      <p:bldP spid="14" grpId="0" animBg="1"/>
      <p:bldP spid="3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1E2A56-2A14-289E-16FA-4F4DCB916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QE Photocathodes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31DF1-15A4-4CB2-B486-DE2BB167E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1ADA3-04C1-4E45-8D43-3B05FF15F53F}" type="datetime1">
              <a:rPr lang="en-US" sz="1500" b="1" smtClean="0"/>
              <a:t>10/2/23</a:t>
            </a:fld>
            <a:endParaRPr lang="en-US" sz="1500" b="1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9CFF1-5941-CCB3-F29D-CAB2F617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500" b="1" dirty="0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CF43E-D888-F1C1-DF29-016DF9A4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z="1500" b="1" smtClean="0"/>
              <a:t>4</a:t>
            </a:fld>
            <a:endParaRPr lang="en-US" sz="1500" b="1" dirty="0"/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29C20A1-DF08-3043-0845-7E5A3E63D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80800"/>
            <a:ext cx="6599775" cy="5066186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FA5030D-8C01-FECE-CE98-33E828FBBF14}"/>
              </a:ext>
            </a:extLst>
          </p:cNvPr>
          <p:cNvSpPr txBox="1"/>
          <p:nvPr/>
        </p:nvSpPr>
        <p:spPr>
          <a:xfrm>
            <a:off x="260035" y="955514"/>
            <a:ext cx="63397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Low Electron Affinity Semiconductors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DE2D19F2-096E-7FF5-0C8C-917E0ED4EABB}"/>
              </a:ext>
            </a:extLst>
          </p:cNvPr>
          <p:cNvSpPr txBox="1"/>
          <p:nvPr/>
        </p:nvSpPr>
        <p:spPr>
          <a:xfrm>
            <a:off x="6599775" y="955514"/>
            <a:ext cx="537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Alkali Antimonide Photocathodes</a:t>
            </a:r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9A8497FD-11A9-99CD-0164-11FE34164032}"/>
              </a:ext>
            </a:extLst>
          </p:cNvPr>
          <p:cNvCxnSpPr/>
          <p:nvPr/>
        </p:nvCxnSpPr>
        <p:spPr>
          <a:xfrm>
            <a:off x="6535989" y="853448"/>
            <a:ext cx="0" cy="56337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32380F06-6E0A-6F01-F72A-EC3B93EF7F7E}"/>
              </a:ext>
            </a:extLst>
          </p:cNvPr>
          <p:cNvSpPr/>
          <p:nvPr/>
        </p:nvSpPr>
        <p:spPr>
          <a:xfrm>
            <a:off x="7889127" y="1725975"/>
            <a:ext cx="27432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CsSb</a:t>
            </a: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893483E2-46FA-DEAC-9913-A066B39B4F68}"/>
              </a:ext>
            </a:extLst>
          </p:cNvPr>
          <p:cNvSpPr/>
          <p:nvPr/>
        </p:nvSpPr>
        <p:spPr>
          <a:xfrm>
            <a:off x="7889127" y="3149765"/>
            <a:ext cx="27432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KSb</a:t>
            </a: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7B4EE838-EFA7-21EB-D1FE-141506B1C664}"/>
              </a:ext>
            </a:extLst>
          </p:cNvPr>
          <p:cNvSpPr/>
          <p:nvPr/>
        </p:nvSpPr>
        <p:spPr>
          <a:xfrm>
            <a:off x="7889127" y="4573555"/>
            <a:ext cx="2743200" cy="9144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Cs</a:t>
            </a:r>
            <a:r>
              <a:rPr kumimoji="0" lang="en-US" sz="3200" b="1" i="0" u="none" strike="noStrike" kern="1200" cap="none" spc="0" normalizeH="0" baseline="-25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Sb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43CF0A-6434-5B2D-4BAB-88C65257BE83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9B97165-E5E9-4819-5960-C47FDEE49758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Logo&#10;&#10;Description automatically generated">
              <a:extLst>
                <a:ext uri="{FF2B5EF4-FFF2-40B4-BE49-F238E27FC236}">
                  <a16:creationId xmlns:a16="http://schemas.microsoft.com/office/drawing/2014/main" id="{8CB5D42B-9695-A358-5F70-094016A03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973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Count="indefinit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30" grpId="0" animBg="1"/>
      <p:bldP spid="131" grpId="0" animBg="1"/>
      <p:bldP spid="132" grpId="0" animBg="1"/>
      <p:bldP spid="13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07F059-E185-66B8-7CD8-9C9306A3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</a:t>
            </a:r>
            <a:r>
              <a:rPr lang="en-US" baseline="-25000" dirty="0"/>
              <a:t>3</a:t>
            </a:r>
            <a:r>
              <a:rPr lang="en-US" dirty="0"/>
              <a:t>Sb for High Brightness Applications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3BF2-89E0-9592-F0FB-34DDDABD6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27968-ED11-CF14-7B44-F82E26E1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24176-6E86-3A90-D819-DB08B0D0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96626C3-6050-9542-558E-47FFDCDF3F76}"/>
              </a:ext>
            </a:extLst>
          </p:cNvPr>
          <p:cNvSpPr/>
          <p:nvPr/>
        </p:nvSpPr>
        <p:spPr>
          <a:xfrm>
            <a:off x="323384" y="987647"/>
            <a:ext cx="4137773" cy="12567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Lifetime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A257EF-FCC7-0AB7-B4BD-08081B9074F8}"/>
              </a:ext>
            </a:extLst>
          </p:cNvPr>
          <p:cNvCxnSpPr/>
          <p:nvPr/>
        </p:nvCxnSpPr>
        <p:spPr>
          <a:xfrm>
            <a:off x="5346204" y="853448"/>
            <a:ext cx="0" cy="56337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1CACB82A-D026-D407-535A-DE351725E7E9}"/>
              </a:ext>
            </a:extLst>
          </p:cNvPr>
          <p:cNvSpPr/>
          <p:nvPr/>
        </p:nvSpPr>
        <p:spPr>
          <a:xfrm>
            <a:off x="6561723" y="987647"/>
            <a:ext cx="4142232" cy="125272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Response Time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98CAE0-24F4-4F83-7D3C-DAA10BEAC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0"/>
          <a:stretch/>
        </p:blipFill>
        <p:spPr>
          <a:xfrm>
            <a:off x="273713" y="2545673"/>
            <a:ext cx="4645733" cy="342115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E9425E8-90CF-C6F2-F22C-2BF25A9F5E85}"/>
              </a:ext>
            </a:extLst>
          </p:cNvPr>
          <p:cNvSpPr txBox="1"/>
          <p:nvPr/>
        </p:nvSpPr>
        <p:spPr>
          <a:xfrm>
            <a:off x="130501" y="6199605"/>
            <a:ext cx="230789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Applied Physics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102.3 (2013).</a:t>
            </a:r>
            <a:endParaRPr lang="en-US" sz="1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3E6F158-2C35-1990-FA8E-1DB21535BE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619" y="2545673"/>
            <a:ext cx="4210081" cy="34957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2260ECD-B85F-32D8-431F-84F0D99433A3}"/>
              </a:ext>
            </a:extLst>
          </p:cNvPr>
          <p:cNvSpPr txBox="1"/>
          <p:nvPr/>
        </p:nvSpPr>
        <p:spPr>
          <a:xfrm>
            <a:off x="10185862" y="2545673"/>
            <a:ext cx="19045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Sub pico-second response time with </a:t>
            </a:r>
            <a:r>
              <a:rPr lang="pt-BR" sz="2800" b="1" dirty="0">
                <a:solidFill>
                  <a:srgbClr val="00B050"/>
                </a:solidFill>
              </a:rPr>
              <a:t>λ = 520 nm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CDB11D6-2152-5B4B-A58D-2CA11F9FD97A}"/>
              </a:ext>
            </a:extLst>
          </p:cNvPr>
          <p:cNvSpPr txBox="1"/>
          <p:nvPr/>
        </p:nvSpPr>
        <p:spPr>
          <a:xfrm>
            <a:off x="5774619" y="6195102"/>
            <a:ext cx="249288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Applied Physics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99.15 (2011).</a:t>
            </a:r>
            <a:endParaRPr lang="en-US" sz="1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284C495-9333-7F57-DB09-42832611D311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2824A3-B359-C59E-C583-D7C73F5EAC91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 descr="Logo&#10;&#10;Description automatically generated">
              <a:extLst>
                <a:ext uri="{FF2B5EF4-FFF2-40B4-BE49-F238E27FC236}">
                  <a16:creationId xmlns:a16="http://schemas.microsoft.com/office/drawing/2014/main" id="{170D4953-CCD6-8C1A-34D4-73CC9A3A5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07F059-E185-66B8-7CD8-9C9306A36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</a:t>
            </a:r>
            <a:r>
              <a:rPr lang="en-US" baseline="-25000" dirty="0"/>
              <a:t>3</a:t>
            </a:r>
            <a:r>
              <a:rPr lang="en-US" dirty="0"/>
              <a:t>Sb for High Brightness Applications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13BF2-89E0-9592-F0FB-34DDDABD6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27968-ED11-CF14-7B44-F82E26E1B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24176-6E86-3A90-D819-DB08B0D0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New picture">
            <a:extLst>
              <a:ext uri="{FF2B5EF4-FFF2-40B4-BE49-F238E27FC236}">
                <a16:creationId xmlns:a16="http://schemas.microsoft.com/office/drawing/2014/main" id="{50C36852-8985-0C86-A461-769212EAD2BC}"/>
              </a:ext>
            </a:extLst>
          </p:cNvPr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97" y="1803864"/>
            <a:ext cx="3812655" cy="3246203"/>
          </a:xfrm>
          <a:prstGeom prst="rect">
            <a:avLst/>
          </a:prstGeom>
          <a:noFill/>
          <a:ln w="9525" cap="flat" algn="ctr">
            <a:noFill/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6626C3-6050-9542-558E-47FFDCDF3F76}"/>
              </a:ext>
            </a:extLst>
          </p:cNvPr>
          <p:cNvSpPr/>
          <p:nvPr/>
        </p:nvSpPr>
        <p:spPr>
          <a:xfrm>
            <a:off x="456390" y="987649"/>
            <a:ext cx="3964019" cy="693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 QE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5811862-0F5D-7077-FF1C-A4DDDE0744FF}"/>
              </a:ext>
            </a:extLst>
          </p:cNvPr>
          <p:cNvSpPr/>
          <p:nvPr/>
        </p:nvSpPr>
        <p:spPr>
          <a:xfrm>
            <a:off x="353867" y="5206443"/>
            <a:ext cx="3964019" cy="80642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Orders of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Magitude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Higher than Metal Photocathode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2A257EF-FCC7-0AB7-B4BD-08081B9074F8}"/>
              </a:ext>
            </a:extLst>
          </p:cNvPr>
          <p:cNvCxnSpPr/>
          <p:nvPr/>
        </p:nvCxnSpPr>
        <p:spPr>
          <a:xfrm>
            <a:off x="4708894" y="853448"/>
            <a:ext cx="0" cy="56337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2DFAD9-DCC6-72C2-FE25-C17EE7B3A9EE}"/>
              </a:ext>
            </a:extLst>
          </p:cNvPr>
          <p:cNvSpPr txBox="1"/>
          <p:nvPr/>
        </p:nvSpPr>
        <p:spPr>
          <a:xfrm>
            <a:off x="0" y="6046135"/>
            <a:ext cx="29104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Applied Physics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120.19 (2022): 194102.</a:t>
            </a:r>
            <a:endParaRPr lang="en-US" sz="1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787602-870D-3CC6-892D-C790309E1D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3549" y="1717983"/>
            <a:ext cx="5726133" cy="304630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CACB82A-D026-D407-535A-DE351725E7E9}"/>
              </a:ext>
            </a:extLst>
          </p:cNvPr>
          <p:cNvSpPr/>
          <p:nvPr/>
        </p:nvSpPr>
        <p:spPr>
          <a:xfrm>
            <a:off x="6561722" y="987649"/>
            <a:ext cx="3964019" cy="69309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Low MTE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1A560B-B6D8-EFDE-5C4E-751EB494AF8A}"/>
              </a:ext>
            </a:extLst>
          </p:cNvPr>
          <p:cNvSpPr txBox="1"/>
          <p:nvPr/>
        </p:nvSpPr>
        <p:spPr>
          <a:xfrm>
            <a:off x="4939469" y="4891356"/>
            <a:ext cx="3244506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40 meV at 300K</a:t>
            </a:r>
          </a:p>
          <a:p>
            <a:r>
              <a:rPr lang="en-US" sz="3200" b="1" dirty="0">
                <a:solidFill>
                  <a:srgbClr val="FF0000"/>
                </a:solidFill>
              </a:rPr>
              <a:t>(Expected 25 meV)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AB5AFA-10F2-2E89-1F29-CAA84A718947}"/>
              </a:ext>
            </a:extLst>
          </p:cNvPr>
          <p:cNvSpPr txBox="1"/>
          <p:nvPr/>
        </p:nvSpPr>
        <p:spPr>
          <a:xfrm>
            <a:off x="8538175" y="4874585"/>
            <a:ext cx="3405828" cy="1569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22 meV at 90K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(Expected 8 meV)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56D172-424B-DC06-5865-CF5235CD4E75}"/>
              </a:ext>
            </a:extLst>
          </p:cNvPr>
          <p:cNvSpPr txBox="1"/>
          <p:nvPr/>
        </p:nvSpPr>
        <p:spPr>
          <a:xfrm>
            <a:off x="6174970" y="1891625"/>
            <a:ext cx="28526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At λ=690 nm, QE=0.7E-4</a:t>
            </a:r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7C93809-38A7-8C0F-3C87-D9428E173EC9}"/>
              </a:ext>
            </a:extLst>
          </p:cNvPr>
          <p:cNvSpPr txBox="1"/>
          <p:nvPr/>
        </p:nvSpPr>
        <p:spPr>
          <a:xfrm>
            <a:off x="13255" y="6240939"/>
            <a:ext cx="46956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Special Topics-Accelerators and Beams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18.11 (2015): 113401.</a:t>
            </a:r>
            <a:endParaRPr lang="en-US" sz="1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613408-1E9A-9CA9-4E7A-8E190053EBF3}"/>
              </a:ext>
            </a:extLst>
          </p:cNvPr>
          <p:cNvSpPr txBox="1"/>
          <p:nvPr/>
        </p:nvSpPr>
        <p:spPr>
          <a:xfrm>
            <a:off x="5105404" y="1806123"/>
            <a:ext cx="6838599" cy="286232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MTE of ~40 meV (&gt; 25 meV at 300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Physical Surface Roughness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Work Function Variation (“Chemical Roughness”) 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DA0B01E-E912-1DED-B4F4-F704038F3C6D}"/>
              </a:ext>
            </a:extLst>
          </p:cNvPr>
          <p:cNvCxnSpPr/>
          <p:nvPr/>
        </p:nvCxnSpPr>
        <p:spPr>
          <a:xfrm flipH="1">
            <a:off x="2713383" y="1891625"/>
            <a:ext cx="59634" cy="5210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343C5F4-8664-E25B-5138-32F95C623DBC}"/>
              </a:ext>
            </a:extLst>
          </p:cNvPr>
          <p:cNvSpPr txBox="1"/>
          <p:nvPr/>
        </p:nvSpPr>
        <p:spPr>
          <a:xfrm>
            <a:off x="922318" y="1968927"/>
            <a:ext cx="1499152" cy="707886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Knee at </a:t>
            </a:r>
          </a:p>
          <a:p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ℏ</a:t>
            </a:r>
            <a:r>
              <a:rPr lang="el-GR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 </a:t>
            </a:r>
            <a:r>
              <a:rPr lang="en-US" sz="20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2.1 eV 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6F7C73E-CADA-CD9A-6ABA-06E49A002B37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A52AD9-D83A-A81D-BC9E-4EBE771BAE0E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9960528D-39CE-7D7F-82AE-0A1E434A3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737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/>
      <p:bldP spid="2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24096DFF-BA13-F600-40BD-C0CFB1C9FCC2}"/>
              </a:ext>
            </a:extLst>
          </p:cNvPr>
          <p:cNvSpPr/>
          <p:nvPr/>
        </p:nvSpPr>
        <p:spPr>
          <a:xfrm>
            <a:off x="751907" y="4613027"/>
            <a:ext cx="218819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10000"/>
                  </a:schemeClr>
                </a:solidFill>
              </a:rPr>
              <a:t>J. Appl. Phys. 121, 044904 (2017).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5EAFF44-28E1-18AE-6466-2E73C2129A75}"/>
              </a:ext>
            </a:extLst>
          </p:cNvPr>
          <p:cNvSpPr txBox="1"/>
          <p:nvPr/>
        </p:nvSpPr>
        <p:spPr>
          <a:xfrm>
            <a:off x="4705433" y="3356605"/>
            <a:ext cx="23194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Phys. Rev Applied, 4, 024015 (2015).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A30B52-D455-185F-B864-C50739A03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MTE: Photocathode Roughness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B6B4BE-1E1E-B851-F13C-17BB9B68B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9A4CC-B29F-41D3-BCE7-F90F805C648C}" type="datetime1">
              <a:rPr lang="en-US" smtClean="0"/>
              <a:t>10/2/23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8BD27-7E79-41D6-1F84-F4EFCB61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8AA04A-3C6E-5675-6F22-8BA84FCB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t>7</a:t>
            </a:fld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14A5426-3B9D-9B18-21FD-6008A0F03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19" y="2413856"/>
            <a:ext cx="4872874" cy="359523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F774F9B-4DAF-0790-E767-946FC1BFDBAF}"/>
              </a:ext>
            </a:extLst>
          </p:cNvPr>
          <p:cNvSpPr txBox="1"/>
          <p:nvPr/>
        </p:nvSpPr>
        <p:spPr>
          <a:xfrm>
            <a:off x="7107072" y="1166939"/>
            <a:ext cx="4872874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(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Physical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 + </a:t>
            </a:r>
            <a:r>
              <a:rPr lang="en-US" sz="3200" b="1" dirty="0">
                <a:solidFill>
                  <a:srgbClr val="C00000"/>
                </a:solidFill>
                <a:latin typeface="+mj-lt"/>
              </a:rPr>
              <a:t>chemical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+mj-lt"/>
              </a:rPr>
              <a:t>) roughness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D48A01-3FA0-646C-C75A-9B9F35C71B76}"/>
              </a:ext>
            </a:extLst>
          </p:cNvPr>
          <p:cNvGrpSpPr/>
          <p:nvPr/>
        </p:nvGrpSpPr>
        <p:grpSpPr>
          <a:xfrm>
            <a:off x="101600" y="1111169"/>
            <a:ext cx="6799564" cy="4908574"/>
            <a:chOff x="5188153" y="959963"/>
            <a:chExt cx="6799564" cy="490857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4A0C980-CC7C-0E58-232D-26C3E0F673C2}"/>
                </a:ext>
              </a:extLst>
            </p:cNvPr>
            <p:cNvSpPr txBox="1"/>
            <p:nvPr/>
          </p:nvSpPr>
          <p:spPr>
            <a:xfrm>
              <a:off x="5799652" y="1762100"/>
              <a:ext cx="2290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Physical Roughness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D326FD7-244E-C540-EB56-F4FD95C9B766}"/>
                </a:ext>
              </a:extLst>
            </p:cNvPr>
            <p:cNvSpPr txBox="1"/>
            <p:nvPr/>
          </p:nvSpPr>
          <p:spPr>
            <a:xfrm>
              <a:off x="9589504" y="1691069"/>
              <a:ext cx="239821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Chemical Roughness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77B2E69-ADFB-9EF5-E11D-DCDA714532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188153" y="2326279"/>
              <a:ext cx="2979690" cy="1267388"/>
              <a:chOff x="4266580" y="1216564"/>
              <a:chExt cx="2726402" cy="2393192"/>
            </a:xfrm>
          </p:grpSpPr>
          <p:sp>
            <p:nvSpPr>
              <p:cNvPr id="29" name="Freeform 16">
                <a:extLst>
                  <a:ext uri="{FF2B5EF4-FFF2-40B4-BE49-F238E27FC236}">
                    <a16:creationId xmlns:a16="http://schemas.microsoft.com/office/drawing/2014/main" id="{1033CBC1-836C-DAE8-A45C-6869D3F847D7}"/>
                  </a:ext>
                </a:extLst>
              </p:cNvPr>
              <p:cNvSpPr/>
              <p:nvPr/>
            </p:nvSpPr>
            <p:spPr bwMode="auto">
              <a:xfrm>
                <a:off x="4876800" y="2514600"/>
                <a:ext cx="2116182" cy="561709"/>
              </a:xfrm>
              <a:custGeom>
                <a:avLst/>
                <a:gdLst>
                  <a:gd name="connsiteX0" fmla="*/ 0 w 2116182"/>
                  <a:gd name="connsiteY0" fmla="*/ 0 h 561709"/>
                  <a:gd name="connsiteX1" fmla="*/ 404948 w 2116182"/>
                  <a:gd name="connsiteY1" fmla="*/ 561703 h 561709"/>
                  <a:gd name="connsiteX2" fmla="*/ 770708 w 2116182"/>
                  <a:gd name="connsiteY2" fmla="*/ 13063 h 561709"/>
                  <a:gd name="connsiteX3" fmla="*/ 1149531 w 2116182"/>
                  <a:gd name="connsiteY3" fmla="*/ 548640 h 561709"/>
                  <a:gd name="connsiteX4" fmla="*/ 1580605 w 2116182"/>
                  <a:gd name="connsiteY4" fmla="*/ 0 h 561709"/>
                  <a:gd name="connsiteX5" fmla="*/ 1959428 w 2116182"/>
                  <a:gd name="connsiteY5" fmla="*/ 548640 h 561709"/>
                  <a:gd name="connsiteX6" fmla="*/ 2116182 w 2116182"/>
                  <a:gd name="connsiteY6" fmla="*/ 274320 h 561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6182" h="561709">
                    <a:moveTo>
                      <a:pt x="0" y="0"/>
                    </a:moveTo>
                    <a:cubicBezTo>
                      <a:pt x="138248" y="279763"/>
                      <a:pt x="276497" y="559526"/>
                      <a:pt x="404948" y="561703"/>
                    </a:cubicBezTo>
                    <a:cubicBezTo>
                      <a:pt x="533399" y="563880"/>
                      <a:pt x="646611" y="15240"/>
                      <a:pt x="770708" y="13063"/>
                    </a:cubicBezTo>
                    <a:cubicBezTo>
                      <a:pt x="894805" y="10886"/>
                      <a:pt x="1014548" y="550817"/>
                      <a:pt x="1149531" y="548640"/>
                    </a:cubicBezTo>
                    <a:cubicBezTo>
                      <a:pt x="1284514" y="546463"/>
                      <a:pt x="1445622" y="0"/>
                      <a:pt x="1580605" y="0"/>
                    </a:cubicBezTo>
                    <a:cubicBezTo>
                      <a:pt x="1715588" y="0"/>
                      <a:pt x="1870165" y="502920"/>
                      <a:pt x="1959428" y="548640"/>
                    </a:cubicBezTo>
                    <a:cubicBezTo>
                      <a:pt x="2048691" y="594360"/>
                      <a:pt x="2082436" y="434340"/>
                      <a:pt x="2116182" y="274320"/>
                    </a:cubicBezTo>
                  </a:path>
                </a:pathLst>
              </a:custGeom>
              <a:noFill/>
              <a:ln w="25400" cap="flat" cmpd="sng" algn="ctr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D8424202-1B13-6BCC-E3C9-D2AB42BA3A66}"/>
                  </a:ext>
                </a:extLst>
              </p:cNvPr>
              <p:cNvGrpSpPr/>
              <p:nvPr/>
            </p:nvGrpSpPr>
            <p:grpSpPr>
              <a:xfrm>
                <a:off x="5778655" y="1225701"/>
                <a:ext cx="184136" cy="1448859"/>
                <a:chOff x="5778655" y="1225701"/>
                <a:chExt cx="184136" cy="1448859"/>
              </a:xfrm>
              <a:solidFill>
                <a:schemeClr val="bg1"/>
              </a:solidFill>
            </p:grpSpPr>
            <p:sp>
              <p:nvSpPr>
                <p:cNvPr id="47" name="Freeform 17">
                  <a:extLst>
                    <a:ext uri="{FF2B5EF4-FFF2-40B4-BE49-F238E27FC236}">
                      <a16:creationId xmlns:a16="http://schemas.microsoft.com/office/drawing/2014/main" id="{E7204A01-B119-1B1D-E3C4-F82536D022A3}"/>
                    </a:ext>
                  </a:extLst>
                </p:cNvPr>
                <p:cNvSpPr/>
                <p:nvPr/>
              </p:nvSpPr>
              <p:spPr bwMode="auto">
                <a:xfrm>
                  <a:off x="5778655" y="1446651"/>
                  <a:ext cx="184136" cy="1227909"/>
                </a:xfrm>
                <a:custGeom>
                  <a:avLst/>
                  <a:gdLst>
                    <a:gd name="connsiteX0" fmla="*/ 0 w 184136"/>
                    <a:gd name="connsiteY0" fmla="*/ 1227909 h 1227909"/>
                    <a:gd name="connsiteX1" fmla="*/ 117566 w 184136"/>
                    <a:gd name="connsiteY1" fmla="*/ 966651 h 1227909"/>
                    <a:gd name="connsiteX2" fmla="*/ 169817 w 184136"/>
                    <a:gd name="connsiteY2" fmla="*/ 692331 h 1227909"/>
                    <a:gd name="connsiteX3" fmla="*/ 182880 w 184136"/>
                    <a:gd name="connsiteY3" fmla="*/ 391886 h 1227909"/>
                    <a:gd name="connsiteX4" fmla="*/ 182880 w 184136"/>
                    <a:gd name="connsiteY4" fmla="*/ 0 h 1227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136" h="1227909">
                      <a:moveTo>
                        <a:pt x="0" y="1227909"/>
                      </a:moveTo>
                      <a:cubicBezTo>
                        <a:pt x="44631" y="1141911"/>
                        <a:pt x="89263" y="1055914"/>
                        <a:pt x="117566" y="966651"/>
                      </a:cubicBezTo>
                      <a:cubicBezTo>
                        <a:pt x="145869" y="877388"/>
                        <a:pt x="158931" y="788125"/>
                        <a:pt x="169817" y="692331"/>
                      </a:cubicBezTo>
                      <a:cubicBezTo>
                        <a:pt x="180703" y="596537"/>
                        <a:pt x="180703" y="507274"/>
                        <a:pt x="182880" y="391886"/>
                      </a:cubicBezTo>
                      <a:cubicBezTo>
                        <a:pt x="185057" y="276498"/>
                        <a:pt x="183968" y="138249"/>
                        <a:pt x="18288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C086F162-61FF-4FA1-7CC1-BB3917B043AF}"/>
                    </a:ext>
                  </a:extLst>
                </p:cNvPr>
                <p:cNvCxnSpPr/>
                <p:nvPr/>
              </p:nvCxnSpPr>
              <p:spPr bwMode="auto">
                <a:xfrm flipV="1">
                  <a:off x="5962791" y="1225701"/>
                  <a:ext cx="0" cy="220950"/>
                </a:xfrm>
                <a:prstGeom prst="straightConnector1">
                  <a:avLst/>
                </a:pr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E6374C0F-CD2B-1DFC-862D-1CB1C06D8A8C}"/>
                  </a:ext>
                </a:extLst>
              </p:cNvPr>
              <p:cNvGrpSpPr/>
              <p:nvPr/>
            </p:nvGrpSpPr>
            <p:grpSpPr>
              <a:xfrm>
                <a:off x="6589758" y="1225701"/>
                <a:ext cx="184136" cy="1448859"/>
                <a:chOff x="5778655" y="1225701"/>
                <a:chExt cx="184136" cy="1448859"/>
              </a:xfrm>
              <a:solidFill>
                <a:schemeClr val="bg1"/>
              </a:solidFill>
            </p:grpSpPr>
            <p:sp>
              <p:nvSpPr>
                <p:cNvPr id="45" name="Freeform 24">
                  <a:extLst>
                    <a:ext uri="{FF2B5EF4-FFF2-40B4-BE49-F238E27FC236}">
                      <a16:creationId xmlns:a16="http://schemas.microsoft.com/office/drawing/2014/main" id="{CC24378D-61D7-363E-C618-743B78B5D865}"/>
                    </a:ext>
                  </a:extLst>
                </p:cNvPr>
                <p:cNvSpPr/>
                <p:nvPr/>
              </p:nvSpPr>
              <p:spPr bwMode="auto">
                <a:xfrm>
                  <a:off x="5778655" y="1446651"/>
                  <a:ext cx="184136" cy="1227909"/>
                </a:xfrm>
                <a:custGeom>
                  <a:avLst/>
                  <a:gdLst>
                    <a:gd name="connsiteX0" fmla="*/ 0 w 184136"/>
                    <a:gd name="connsiteY0" fmla="*/ 1227909 h 1227909"/>
                    <a:gd name="connsiteX1" fmla="*/ 117566 w 184136"/>
                    <a:gd name="connsiteY1" fmla="*/ 966651 h 1227909"/>
                    <a:gd name="connsiteX2" fmla="*/ 169817 w 184136"/>
                    <a:gd name="connsiteY2" fmla="*/ 692331 h 1227909"/>
                    <a:gd name="connsiteX3" fmla="*/ 182880 w 184136"/>
                    <a:gd name="connsiteY3" fmla="*/ 391886 h 1227909"/>
                    <a:gd name="connsiteX4" fmla="*/ 182880 w 184136"/>
                    <a:gd name="connsiteY4" fmla="*/ 0 h 1227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136" h="1227909">
                      <a:moveTo>
                        <a:pt x="0" y="1227909"/>
                      </a:moveTo>
                      <a:cubicBezTo>
                        <a:pt x="44631" y="1141911"/>
                        <a:pt x="89263" y="1055914"/>
                        <a:pt x="117566" y="966651"/>
                      </a:cubicBezTo>
                      <a:cubicBezTo>
                        <a:pt x="145869" y="877388"/>
                        <a:pt x="158931" y="788125"/>
                        <a:pt x="169817" y="692331"/>
                      </a:cubicBezTo>
                      <a:cubicBezTo>
                        <a:pt x="180703" y="596537"/>
                        <a:pt x="180703" y="507274"/>
                        <a:pt x="182880" y="391886"/>
                      </a:cubicBezTo>
                      <a:cubicBezTo>
                        <a:pt x="185057" y="276498"/>
                        <a:pt x="183968" y="138249"/>
                        <a:pt x="18288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46" name="Straight Arrow Connector 45">
                  <a:extLst>
                    <a:ext uri="{FF2B5EF4-FFF2-40B4-BE49-F238E27FC236}">
                      <a16:creationId xmlns:a16="http://schemas.microsoft.com/office/drawing/2014/main" id="{84A26DCD-77EF-C072-47A9-4CED72A0B804}"/>
                    </a:ext>
                  </a:extLst>
                </p:cNvPr>
                <p:cNvCxnSpPr/>
                <p:nvPr/>
              </p:nvCxnSpPr>
              <p:spPr bwMode="auto">
                <a:xfrm flipV="1">
                  <a:off x="5962791" y="1225701"/>
                  <a:ext cx="0" cy="220950"/>
                </a:xfrm>
                <a:prstGeom prst="straightConnector1">
                  <a:avLst/>
                </a:pr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37618BE5-78B0-6349-3234-6193BFB674BA}"/>
                  </a:ext>
                </a:extLst>
              </p:cNvPr>
              <p:cNvGrpSpPr/>
              <p:nvPr/>
            </p:nvGrpSpPr>
            <p:grpSpPr>
              <a:xfrm>
                <a:off x="4955805" y="1225701"/>
                <a:ext cx="184136" cy="1448859"/>
                <a:chOff x="5778655" y="1225701"/>
                <a:chExt cx="184136" cy="1448859"/>
              </a:xfrm>
              <a:solidFill>
                <a:schemeClr val="bg1"/>
              </a:solidFill>
            </p:grpSpPr>
            <p:sp>
              <p:nvSpPr>
                <p:cNvPr id="43" name="Freeform 20">
                  <a:extLst>
                    <a:ext uri="{FF2B5EF4-FFF2-40B4-BE49-F238E27FC236}">
                      <a16:creationId xmlns:a16="http://schemas.microsoft.com/office/drawing/2014/main" id="{F2457D1B-30EF-0697-6D84-2A576FF55F18}"/>
                    </a:ext>
                  </a:extLst>
                </p:cNvPr>
                <p:cNvSpPr/>
                <p:nvPr/>
              </p:nvSpPr>
              <p:spPr bwMode="auto">
                <a:xfrm>
                  <a:off x="5778655" y="1446651"/>
                  <a:ext cx="184136" cy="1227909"/>
                </a:xfrm>
                <a:custGeom>
                  <a:avLst/>
                  <a:gdLst>
                    <a:gd name="connsiteX0" fmla="*/ 0 w 184136"/>
                    <a:gd name="connsiteY0" fmla="*/ 1227909 h 1227909"/>
                    <a:gd name="connsiteX1" fmla="*/ 117566 w 184136"/>
                    <a:gd name="connsiteY1" fmla="*/ 966651 h 1227909"/>
                    <a:gd name="connsiteX2" fmla="*/ 169817 w 184136"/>
                    <a:gd name="connsiteY2" fmla="*/ 692331 h 1227909"/>
                    <a:gd name="connsiteX3" fmla="*/ 182880 w 184136"/>
                    <a:gd name="connsiteY3" fmla="*/ 391886 h 1227909"/>
                    <a:gd name="connsiteX4" fmla="*/ 182880 w 184136"/>
                    <a:gd name="connsiteY4" fmla="*/ 0 h 1227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136" h="1227909">
                      <a:moveTo>
                        <a:pt x="0" y="1227909"/>
                      </a:moveTo>
                      <a:cubicBezTo>
                        <a:pt x="44631" y="1141911"/>
                        <a:pt x="89263" y="1055914"/>
                        <a:pt x="117566" y="966651"/>
                      </a:cubicBezTo>
                      <a:cubicBezTo>
                        <a:pt x="145869" y="877388"/>
                        <a:pt x="158931" y="788125"/>
                        <a:pt x="169817" y="692331"/>
                      </a:cubicBezTo>
                      <a:cubicBezTo>
                        <a:pt x="180703" y="596537"/>
                        <a:pt x="180703" y="507274"/>
                        <a:pt x="182880" y="391886"/>
                      </a:cubicBezTo>
                      <a:cubicBezTo>
                        <a:pt x="185057" y="276498"/>
                        <a:pt x="183968" y="138249"/>
                        <a:pt x="18288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13C8268B-EA63-2465-6534-75BC3637C43E}"/>
                    </a:ext>
                  </a:extLst>
                </p:cNvPr>
                <p:cNvCxnSpPr/>
                <p:nvPr/>
              </p:nvCxnSpPr>
              <p:spPr bwMode="auto">
                <a:xfrm flipV="1">
                  <a:off x="5962791" y="1225701"/>
                  <a:ext cx="0" cy="220950"/>
                </a:xfrm>
                <a:prstGeom prst="straightConnector1">
                  <a:avLst/>
                </a:pr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3B333092-A3CD-C024-25E6-E21E012D5193}"/>
                  </a:ext>
                </a:extLst>
              </p:cNvPr>
              <p:cNvGrpSpPr/>
              <p:nvPr/>
            </p:nvGrpSpPr>
            <p:grpSpPr>
              <a:xfrm flipH="1">
                <a:off x="5347521" y="1225701"/>
                <a:ext cx="184136" cy="1448859"/>
                <a:chOff x="5778655" y="1225701"/>
                <a:chExt cx="184136" cy="1448859"/>
              </a:xfrm>
              <a:solidFill>
                <a:schemeClr val="bg1"/>
              </a:solidFill>
            </p:grpSpPr>
            <p:sp>
              <p:nvSpPr>
                <p:cNvPr id="41" name="Freeform 30">
                  <a:extLst>
                    <a:ext uri="{FF2B5EF4-FFF2-40B4-BE49-F238E27FC236}">
                      <a16:creationId xmlns:a16="http://schemas.microsoft.com/office/drawing/2014/main" id="{25739D04-8639-6142-636F-AB61336B4404}"/>
                    </a:ext>
                  </a:extLst>
                </p:cNvPr>
                <p:cNvSpPr/>
                <p:nvPr/>
              </p:nvSpPr>
              <p:spPr bwMode="auto">
                <a:xfrm>
                  <a:off x="5778655" y="1446651"/>
                  <a:ext cx="184136" cy="1227909"/>
                </a:xfrm>
                <a:custGeom>
                  <a:avLst/>
                  <a:gdLst>
                    <a:gd name="connsiteX0" fmla="*/ 0 w 184136"/>
                    <a:gd name="connsiteY0" fmla="*/ 1227909 h 1227909"/>
                    <a:gd name="connsiteX1" fmla="*/ 117566 w 184136"/>
                    <a:gd name="connsiteY1" fmla="*/ 966651 h 1227909"/>
                    <a:gd name="connsiteX2" fmla="*/ 169817 w 184136"/>
                    <a:gd name="connsiteY2" fmla="*/ 692331 h 1227909"/>
                    <a:gd name="connsiteX3" fmla="*/ 182880 w 184136"/>
                    <a:gd name="connsiteY3" fmla="*/ 391886 h 1227909"/>
                    <a:gd name="connsiteX4" fmla="*/ 182880 w 184136"/>
                    <a:gd name="connsiteY4" fmla="*/ 0 h 1227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136" h="1227909">
                      <a:moveTo>
                        <a:pt x="0" y="1227909"/>
                      </a:moveTo>
                      <a:cubicBezTo>
                        <a:pt x="44631" y="1141911"/>
                        <a:pt x="89263" y="1055914"/>
                        <a:pt x="117566" y="966651"/>
                      </a:cubicBezTo>
                      <a:cubicBezTo>
                        <a:pt x="145869" y="877388"/>
                        <a:pt x="158931" y="788125"/>
                        <a:pt x="169817" y="692331"/>
                      </a:cubicBezTo>
                      <a:cubicBezTo>
                        <a:pt x="180703" y="596537"/>
                        <a:pt x="180703" y="507274"/>
                        <a:pt x="182880" y="391886"/>
                      </a:cubicBezTo>
                      <a:cubicBezTo>
                        <a:pt x="185057" y="276498"/>
                        <a:pt x="183968" y="138249"/>
                        <a:pt x="18288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FA116E9E-9D9C-C63D-C1BD-82A4C9AAA5E3}"/>
                    </a:ext>
                  </a:extLst>
                </p:cNvPr>
                <p:cNvCxnSpPr/>
                <p:nvPr/>
              </p:nvCxnSpPr>
              <p:spPr bwMode="auto">
                <a:xfrm flipV="1">
                  <a:off x="5962791" y="1225701"/>
                  <a:ext cx="0" cy="220950"/>
                </a:xfrm>
                <a:prstGeom prst="straightConnector1">
                  <a:avLst/>
                </a:pr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46020B24-CC1E-E08B-3E6B-F978C3D02293}"/>
                  </a:ext>
                </a:extLst>
              </p:cNvPr>
              <p:cNvGrpSpPr/>
              <p:nvPr/>
            </p:nvGrpSpPr>
            <p:grpSpPr>
              <a:xfrm flipH="1">
                <a:off x="6151439" y="1216564"/>
                <a:ext cx="184136" cy="1415864"/>
                <a:chOff x="5792765" y="1216564"/>
                <a:chExt cx="184136" cy="1415864"/>
              </a:xfrm>
              <a:solidFill>
                <a:schemeClr val="bg1"/>
              </a:solidFill>
            </p:grpSpPr>
            <p:sp>
              <p:nvSpPr>
                <p:cNvPr id="39" name="Freeform 33">
                  <a:extLst>
                    <a:ext uri="{FF2B5EF4-FFF2-40B4-BE49-F238E27FC236}">
                      <a16:creationId xmlns:a16="http://schemas.microsoft.com/office/drawing/2014/main" id="{89F5005C-8650-1B65-415F-560622AE62E0}"/>
                    </a:ext>
                  </a:extLst>
                </p:cNvPr>
                <p:cNvSpPr/>
                <p:nvPr/>
              </p:nvSpPr>
              <p:spPr bwMode="auto">
                <a:xfrm>
                  <a:off x="5792765" y="1404519"/>
                  <a:ext cx="184136" cy="1227909"/>
                </a:xfrm>
                <a:custGeom>
                  <a:avLst/>
                  <a:gdLst>
                    <a:gd name="connsiteX0" fmla="*/ 0 w 184136"/>
                    <a:gd name="connsiteY0" fmla="*/ 1227909 h 1227909"/>
                    <a:gd name="connsiteX1" fmla="*/ 117566 w 184136"/>
                    <a:gd name="connsiteY1" fmla="*/ 966651 h 1227909"/>
                    <a:gd name="connsiteX2" fmla="*/ 169817 w 184136"/>
                    <a:gd name="connsiteY2" fmla="*/ 692331 h 1227909"/>
                    <a:gd name="connsiteX3" fmla="*/ 182880 w 184136"/>
                    <a:gd name="connsiteY3" fmla="*/ 391886 h 1227909"/>
                    <a:gd name="connsiteX4" fmla="*/ 182880 w 184136"/>
                    <a:gd name="connsiteY4" fmla="*/ 0 h 1227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4136" h="1227909">
                      <a:moveTo>
                        <a:pt x="0" y="1227909"/>
                      </a:moveTo>
                      <a:cubicBezTo>
                        <a:pt x="44631" y="1141911"/>
                        <a:pt x="89263" y="1055914"/>
                        <a:pt x="117566" y="966651"/>
                      </a:cubicBezTo>
                      <a:cubicBezTo>
                        <a:pt x="145869" y="877388"/>
                        <a:pt x="158931" y="788125"/>
                        <a:pt x="169817" y="692331"/>
                      </a:cubicBezTo>
                      <a:cubicBezTo>
                        <a:pt x="180703" y="596537"/>
                        <a:pt x="180703" y="507274"/>
                        <a:pt x="182880" y="391886"/>
                      </a:cubicBezTo>
                      <a:cubicBezTo>
                        <a:pt x="185057" y="276498"/>
                        <a:pt x="183968" y="138249"/>
                        <a:pt x="182880" y="0"/>
                      </a:cubicBezTo>
                    </a:path>
                  </a:pathLst>
                </a:cu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BE949703-F4A4-75F3-DB5F-2B7D7BE9E064}"/>
                    </a:ext>
                  </a:extLst>
                </p:cNvPr>
                <p:cNvCxnSpPr/>
                <p:nvPr/>
              </p:nvCxnSpPr>
              <p:spPr bwMode="auto">
                <a:xfrm flipV="1">
                  <a:off x="5976901" y="1216564"/>
                  <a:ext cx="0" cy="220950"/>
                </a:xfrm>
                <a:prstGeom prst="straightConnector1">
                  <a:avLst/>
                </a:prstGeom>
                <a:grpFill/>
                <a:ln w="9525" cap="flat" cmpd="sng" algn="ctr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triangle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A3DDF334-BA84-0A4D-67B0-A86C435D36BC}"/>
                  </a:ext>
                </a:extLst>
              </p:cNvPr>
              <p:cNvCxnSpPr/>
              <p:nvPr/>
            </p:nvCxnSpPr>
            <p:spPr bwMode="auto">
              <a:xfrm>
                <a:off x="5319621" y="3200400"/>
                <a:ext cx="643170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18F3FEF7-9E87-F1BC-0474-20FD0F835CB6}"/>
                      </a:ext>
                    </a:extLst>
                  </p:cNvPr>
                  <p:cNvSpPr txBox="1"/>
                  <p:nvPr/>
                </p:nvSpPr>
                <p:spPr>
                  <a:xfrm>
                    <a:off x="5531657" y="3200400"/>
                    <a:ext cx="135407" cy="40935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756A4E16-DAB9-4A7A-895D-47CCFFDC007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531657" y="3200400"/>
                    <a:ext cx="135407" cy="40935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23810" r="-28571" b="-1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A6EF000D-FEBE-772F-8446-B260A6DA45E3}"/>
                      </a:ext>
                    </a:extLst>
                  </p:cNvPr>
                  <p:cNvSpPr txBox="1"/>
                  <p:nvPr/>
                </p:nvSpPr>
                <p:spPr>
                  <a:xfrm>
                    <a:off x="4266580" y="2563961"/>
                    <a:ext cx="511669" cy="57450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oMath>
                      </m:oMathPara>
                    </a14:m>
                    <a:endParaRPr lang="en-US" sz="12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696FB7C8-29FE-A472-ADA8-C979FE9B5FC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66580" y="2563961"/>
                    <a:ext cx="511669" cy="57450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9B764D7-535C-079B-EE39-2D6AC5F12315}"/>
                  </a:ext>
                </a:extLst>
              </p:cNvPr>
              <p:cNvCxnSpPr/>
              <p:nvPr/>
            </p:nvCxnSpPr>
            <p:spPr bwMode="auto">
              <a:xfrm>
                <a:off x="4784311" y="2514600"/>
                <a:ext cx="0" cy="56170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triangle"/>
                <a:tailEnd type="triangle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26">
                  <a:extLst>
                    <a:ext uri="{FF2B5EF4-FFF2-40B4-BE49-F238E27FC236}">
                      <a16:creationId xmlns:a16="http://schemas.microsoft.com/office/drawing/2014/main" id="{8D97C113-5FE5-B169-CE35-18CD2669AE84}"/>
                    </a:ext>
                  </a:extLst>
                </p:cNvPr>
                <p:cNvSpPr txBox="1"/>
                <p:nvPr/>
              </p:nvSpPr>
              <p:spPr>
                <a:xfrm>
                  <a:off x="5683268" y="3704252"/>
                  <a:ext cx="2344279" cy="617541"/>
                </a:xfrm>
                <a:prstGeom prst="rect">
                  <a:avLst/>
                </a:prstGeom>
                <a:noFill/>
                <a:ln w="28575">
                  <a:solidFill>
                    <a:schemeClr val="accent1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</a:rPr>
                              <m:t>MTE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𝑓𝑖𝑒𝑙𝑑</m:t>
                            </m:r>
                          </m:sub>
                        </m:s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b>
                              <m:sSubPr>
                                <m:ctrlPr>
                                  <a:rPr lang="en-US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2000" b="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latin typeface="Arial headings"/>
                  </a:endParaRPr>
                </a:p>
              </p:txBody>
            </p:sp>
          </mc:Choice>
          <mc:Fallback xmlns="">
            <p:sp>
              <p:nvSpPr>
                <p:cNvPr id="49" name="TextBox 26">
                  <a:extLst>
                    <a:ext uri="{FF2B5EF4-FFF2-40B4-BE49-F238E27FC236}">
                      <a16:creationId xmlns:a16="http://schemas.microsoft.com/office/drawing/2014/main" id="{8D97C113-5FE5-B169-CE35-18CD2669AE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3268" y="3704252"/>
                  <a:ext cx="2344279" cy="6175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C1769D0-A46C-E932-B6C8-F4C271DCAE8A}"/>
                    </a:ext>
                  </a:extLst>
                </p:cNvPr>
                <p:cNvSpPr/>
                <p:nvPr/>
              </p:nvSpPr>
              <p:spPr>
                <a:xfrm>
                  <a:off x="9668224" y="2274877"/>
                  <a:ext cx="2302734" cy="801373"/>
                </a:xfrm>
                <a:prstGeom prst="rect">
                  <a:avLst/>
                </a:prstGeom>
                <a:ln w="28575">
                  <a:solidFill>
                    <a:schemeClr val="accent1"/>
                  </a:solidFill>
                </a:ln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marL="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4572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  <a:ea typeface="Cambria Math"/>
                          </a:rPr>
                          <m:t>MT</m:t>
                        </m:r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E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𝑤𝑓</m:t>
                            </m:r>
                          </m:sub>
                        </m:sSub>
                        <m:r>
                          <a:rPr lang="en-US" sz="2000" b="0" i="1">
                            <a:latin typeface="Cambria Math" panose="02040503050406030204" pitchFamily="18" charset="0"/>
                            <a:ea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000" b="0" i="1"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2000" b="0" i="1">
                                <a:latin typeface="Cambria Math" panose="02040503050406030204" pitchFamily="18" charset="0"/>
                                <a:ea typeface="Cambria Math"/>
                              </a:rPr>
                              <m:t>4</m:t>
                            </m:r>
                            <m:rad>
                              <m:radPr>
                                <m:degHide m:val="on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2</m:t>
                                </m:r>
                              </m:e>
                            </m:rad>
                            <m:r>
                              <a:rPr lang="en-US" sz="2000" b="0" i="1">
                                <a:latin typeface="Cambria Math" panose="02040503050406030204" pitchFamily="18" charset="0"/>
                                <a:ea typeface="Cambria Math"/>
                              </a:rPr>
                              <m:t>𝑎</m:t>
                            </m:r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en-US" sz="2000" b="0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000" dirty="0">
                    <a:latin typeface="Arial headings"/>
                  </a:endParaRPr>
                </a:p>
              </p:txBody>
            </p:sp>
          </mc:Choice>
          <mc:Fallback xmlns=""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8C1769D0-A46C-E932-B6C8-F4C271DCAE8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8224" y="2274877"/>
                  <a:ext cx="2302734" cy="80137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5187DC7-487D-748B-43F8-C2A17D74E94E}"/>
                </a:ext>
              </a:extLst>
            </p:cNvPr>
            <p:cNvGrpSpPr/>
            <p:nvPr/>
          </p:nvGrpSpPr>
          <p:grpSpPr>
            <a:xfrm>
              <a:off x="5966472" y="4721691"/>
              <a:ext cx="1889794" cy="561081"/>
              <a:chOff x="5966472" y="4721691"/>
              <a:chExt cx="1889794" cy="5610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0A0A35D2-1C93-FFAB-130C-F676505A87BE}"/>
                      </a:ext>
                    </a:extLst>
                  </p:cNvPr>
                  <p:cNvSpPr txBox="1"/>
                  <p:nvPr/>
                </p:nvSpPr>
                <p:spPr>
                  <a:xfrm>
                    <a:off x="5966472" y="4725055"/>
                    <a:ext cx="1686788" cy="5577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MTE</m:t>
                            </m:r>
                          </m:e>
                          <m:sub>
                            <m:r>
                              <a:rPr lang="en-US" sz="2800" i="1">
                                <a:latin typeface="Cambria Math" panose="02040503050406030204" pitchFamily="18" charset="0"/>
                              </a:rPr>
                              <m:t>𝑓𝑖𝑒𝑙𝑑</m:t>
                            </m:r>
                          </m:sub>
                        </m:sSub>
                      </m:oMath>
                    </a14:m>
                    <a:endPara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0A0A35D2-1C93-FFAB-130C-F676505A87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6472" y="4725055"/>
                    <a:ext cx="1686788" cy="55771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3FD7C29-255F-E323-F560-8B66386D8C66}"/>
                  </a:ext>
                </a:extLst>
              </p:cNvPr>
              <p:cNvCxnSpPr/>
              <p:nvPr/>
            </p:nvCxnSpPr>
            <p:spPr>
              <a:xfrm flipV="1">
                <a:off x="7856266" y="4721691"/>
                <a:ext cx="0" cy="467432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84358F4-C645-78C7-EFF8-F1E871A46A16}"/>
                </a:ext>
              </a:extLst>
            </p:cNvPr>
            <p:cNvGrpSpPr/>
            <p:nvPr/>
          </p:nvGrpSpPr>
          <p:grpSpPr>
            <a:xfrm>
              <a:off x="6493902" y="5345317"/>
              <a:ext cx="1362364" cy="523220"/>
              <a:chOff x="6493902" y="5345317"/>
              <a:chExt cx="1362364" cy="523220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7DD30545-00D6-A327-72E1-DD1E36535C50}"/>
                  </a:ext>
                </a:extLst>
              </p:cNvPr>
              <p:cNvCxnSpPr/>
              <p:nvPr/>
            </p:nvCxnSpPr>
            <p:spPr>
              <a:xfrm flipV="1">
                <a:off x="7856266" y="5381125"/>
                <a:ext cx="0" cy="467432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4B746C3-A788-0FD7-6846-7A56EBA17DB1}"/>
                      </a:ext>
                    </a:extLst>
                  </p:cNvPr>
                  <p:cNvSpPr txBox="1"/>
                  <p:nvPr/>
                </p:nvSpPr>
                <p:spPr>
                  <a:xfrm>
                    <a:off x="6493902" y="5345317"/>
                    <a:ext cx="89484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4B746C3-A788-0FD7-6846-7A56EBA17D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3902" y="5345317"/>
                    <a:ext cx="894844" cy="523220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3F2A2C9-9552-66EE-F7E6-08C018B75087}"/>
                </a:ext>
              </a:extLst>
            </p:cNvPr>
            <p:cNvGrpSpPr/>
            <p:nvPr/>
          </p:nvGrpSpPr>
          <p:grpSpPr>
            <a:xfrm>
              <a:off x="9791986" y="3501210"/>
              <a:ext cx="1889794" cy="561081"/>
              <a:chOff x="5966472" y="4721691"/>
              <a:chExt cx="1889794" cy="561081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7" name="TextBox 1026">
                    <a:extLst>
                      <a:ext uri="{FF2B5EF4-FFF2-40B4-BE49-F238E27FC236}">
                        <a16:creationId xmlns:a16="http://schemas.microsoft.com/office/drawing/2014/main" id="{AEC51190-4758-C206-B6EF-5A24D146F803}"/>
                      </a:ext>
                    </a:extLst>
                  </p:cNvPr>
                  <p:cNvSpPr txBox="1"/>
                  <p:nvPr/>
                </p:nvSpPr>
                <p:spPr>
                  <a:xfrm>
                    <a:off x="5966472" y="4725055"/>
                    <a:ext cx="1686788" cy="55771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2800">
                                <a:latin typeface="Cambria Math" panose="02040503050406030204" pitchFamily="18" charset="0"/>
                              </a:rPr>
                              <m:t>MTE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𝑤𝑓</m:t>
                            </m:r>
                          </m:sub>
                        </m:sSub>
                      </m:oMath>
                    </a14:m>
                    <a:endParaRPr lang="en-US" sz="28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27" name="TextBox 1026">
                    <a:extLst>
                      <a:ext uri="{FF2B5EF4-FFF2-40B4-BE49-F238E27FC236}">
                        <a16:creationId xmlns:a16="http://schemas.microsoft.com/office/drawing/2014/main" id="{AEC51190-4758-C206-B6EF-5A24D146F8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66472" y="4725055"/>
                    <a:ext cx="1686788" cy="55771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29" name="Straight Arrow Connector 1028">
                <a:extLst>
                  <a:ext uri="{FF2B5EF4-FFF2-40B4-BE49-F238E27FC236}">
                    <a16:creationId xmlns:a16="http://schemas.microsoft.com/office/drawing/2014/main" id="{30AA84E1-AB8F-B9A1-67AF-B06EFBF88B37}"/>
                  </a:ext>
                </a:extLst>
              </p:cNvPr>
              <p:cNvCxnSpPr/>
              <p:nvPr/>
            </p:nvCxnSpPr>
            <p:spPr>
              <a:xfrm flipV="1">
                <a:off x="7856266" y="4721691"/>
                <a:ext cx="0" cy="467432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A7E665B8-3450-5E5A-F5A0-A2805CA33A6D}"/>
                </a:ext>
              </a:extLst>
            </p:cNvPr>
            <p:cNvGrpSpPr/>
            <p:nvPr/>
          </p:nvGrpSpPr>
          <p:grpSpPr>
            <a:xfrm>
              <a:off x="10319416" y="4147043"/>
              <a:ext cx="1362364" cy="523220"/>
              <a:chOff x="10319416" y="4147043"/>
              <a:chExt cx="1362364" cy="523220"/>
            </a:xfrm>
          </p:grpSpPr>
          <p:cxnSp>
            <p:nvCxnSpPr>
              <p:cNvPr id="1031" name="Straight Arrow Connector 1030">
                <a:extLst>
                  <a:ext uri="{FF2B5EF4-FFF2-40B4-BE49-F238E27FC236}">
                    <a16:creationId xmlns:a16="http://schemas.microsoft.com/office/drawing/2014/main" id="{399952EA-9820-1412-754C-D674B78728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81780" y="4182851"/>
                <a:ext cx="0" cy="467432"/>
              </a:xfrm>
              <a:prstGeom prst="straightConnector1">
                <a:avLst/>
              </a:prstGeom>
              <a:ln w="762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32" name="TextBox 1031">
                    <a:extLst>
                      <a:ext uri="{FF2B5EF4-FFF2-40B4-BE49-F238E27FC236}">
                        <a16:creationId xmlns:a16="http://schemas.microsoft.com/office/drawing/2014/main" id="{8CE3F691-1F6D-3039-53AC-A8DDA0073A53}"/>
                      </a:ext>
                    </a:extLst>
                  </p:cNvPr>
                  <p:cNvSpPr txBox="1"/>
                  <p:nvPr/>
                </p:nvSpPr>
                <p:spPr>
                  <a:xfrm>
                    <a:off x="10319416" y="4147043"/>
                    <a:ext cx="89484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kumimoji="0" lang="en-US" sz="2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032" name="TextBox 1031">
                    <a:extLst>
                      <a:ext uri="{FF2B5EF4-FFF2-40B4-BE49-F238E27FC236}">
                        <a16:creationId xmlns:a16="http://schemas.microsoft.com/office/drawing/2014/main" id="{8CE3F691-1F6D-3039-53AC-A8DDA0073A5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19416" y="4147043"/>
                    <a:ext cx="894844" cy="523220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F4C9F4-E029-E829-90DF-2E28EE9BD4FB}"/>
                </a:ext>
              </a:extLst>
            </p:cNvPr>
            <p:cNvSpPr txBox="1"/>
            <p:nvPr/>
          </p:nvSpPr>
          <p:spPr>
            <a:xfrm>
              <a:off x="7694580" y="959963"/>
              <a:ext cx="22908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Surface Morphology</a:t>
              </a:r>
            </a:p>
          </p:txBody>
        </p:sp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B348EE51-6CAB-AB08-2D37-969819D79C92}"/>
                </a:ext>
              </a:extLst>
            </p:cNvPr>
            <p:cNvSpPr/>
            <p:nvPr/>
          </p:nvSpPr>
          <p:spPr>
            <a:xfrm rot="5400000">
              <a:off x="8701393" y="-352665"/>
              <a:ext cx="277236" cy="3789851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5F1F597-44CA-3E4B-2A0F-75B8545CCA14}"/>
              </a:ext>
            </a:extLst>
          </p:cNvPr>
          <p:cNvSpPr/>
          <p:nvPr/>
        </p:nvSpPr>
        <p:spPr>
          <a:xfrm>
            <a:off x="7125920" y="6197147"/>
            <a:ext cx="32539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>
                    <a:lumMod val="10000"/>
                  </a:schemeClr>
                </a:solidFill>
              </a:rPr>
              <a:t>Phys. Rev. ST- Accel and Beams, 21, 093401 (2018)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D6C0670-1704-2459-4584-6A95CD7D2F17}"/>
              </a:ext>
            </a:extLst>
          </p:cNvPr>
          <p:cNvSpPr/>
          <p:nvPr/>
        </p:nvSpPr>
        <p:spPr>
          <a:xfrm>
            <a:off x="170881" y="1913306"/>
            <a:ext cx="3294150" cy="4390670"/>
          </a:xfrm>
          <a:prstGeom prst="rect">
            <a:avLst/>
          </a:prstGeom>
          <a:solidFill>
            <a:schemeClr val="accent1"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0EB96B-B244-687A-69A9-CD4E40119452}"/>
                  </a:ext>
                </a:extLst>
              </p:cNvPr>
              <p:cNvSpPr txBox="1"/>
              <p:nvPr/>
            </p:nvSpPr>
            <p:spPr>
              <a:xfrm>
                <a:off x="3643334" y="5098479"/>
                <a:ext cx="33815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𝐴𝑝𝑝𝑙𝑖𝑒𝑑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𝐸𝑙𝑒𝑐𝑡𝑟𝑖𝑐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𝐹𝑖𝑒𝑙𝑑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D0EB96B-B244-687A-69A9-CD4E401194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3334" y="5098479"/>
                <a:ext cx="3381592" cy="400110"/>
              </a:xfrm>
              <a:prstGeom prst="rect">
                <a:avLst/>
              </a:prstGeom>
              <a:blipFill>
                <a:blip r:embed="rId1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1B3648B1-B283-3697-9721-69E7EF82EE7F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68434DF-8E9F-202A-A3F2-5B264BBB8C3B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6E74457-74CF-A1E2-6674-C159A82BE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4249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0" grpId="0"/>
      <p:bldP spid="55" grpId="0" animBg="1"/>
      <p:bldP spid="13" grpId="0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E641B-A919-05E1-ABCC-3C54EAF44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</a:t>
            </a:r>
            <a:r>
              <a:rPr lang="en-US" baseline="-25000" dirty="0"/>
              <a:t>3</a:t>
            </a:r>
            <a:r>
              <a:rPr lang="en-US" dirty="0"/>
              <a:t>Sb: Efforts to Grow Smooth Films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CA377-2DE2-9601-76A2-95CFE5268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FA6EE-28BE-2B9F-E6BE-02CE1F4C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109D1-7337-267F-0CC4-E38A2233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52CB83-4B02-A299-52D6-A12630A33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56" y="1007296"/>
            <a:ext cx="4467258" cy="42005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BF26B6-B9BC-E86A-341F-74C4DA5A9B70}"/>
              </a:ext>
            </a:extLst>
          </p:cNvPr>
          <p:cNvSpPr txBox="1"/>
          <p:nvPr/>
        </p:nvSpPr>
        <p:spPr>
          <a:xfrm>
            <a:off x="1410392" y="1105262"/>
            <a:ext cx="2665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Sequential Deposition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981810-A7D6-CAC8-1F87-7ED56FB3F8AC}"/>
              </a:ext>
            </a:extLst>
          </p:cNvPr>
          <p:cNvSpPr txBox="1"/>
          <p:nvPr/>
        </p:nvSpPr>
        <p:spPr>
          <a:xfrm>
            <a:off x="1705492" y="3372092"/>
            <a:ext cx="1753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Co-Deposition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A275E3-DCEE-7C44-40CF-DFE920983073}"/>
              </a:ext>
            </a:extLst>
          </p:cNvPr>
          <p:cNvSpPr txBox="1"/>
          <p:nvPr/>
        </p:nvSpPr>
        <p:spPr>
          <a:xfrm>
            <a:off x="348856" y="5305818"/>
            <a:ext cx="4399744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Sequential:  RMS surface roughness = 2.5 nm </a:t>
            </a:r>
          </a:p>
          <a:p>
            <a:r>
              <a:rPr lang="en-US" sz="1400" b="1" dirty="0"/>
              <a:t>Average spacing b/w peaks = 100 nm. </a:t>
            </a:r>
          </a:p>
          <a:p>
            <a:endParaRPr lang="en-US" sz="1400" b="1" dirty="0"/>
          </a:p>
          <a:p>
            <a:r>
              <a:rPr lang="en-US" sz="1400" b="1" dirty="0"/>
              <a:t>Co-Deposition:  RMS surface roughness = 0.6 nm </a:t>
            </a:r>
          </a:p>
          <a:p>
            <a:r>
              <a:rPr lang="en-US" sz="1400" b="1" dirty="0"/>
              <a:t>Average spacing b/w peaks = 40 nm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C3CA1F-F87D-BEF9-CDF8-062DD8C80B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5" t="2619" r="2705" b="805"/>
          <a:stretch/>
        </p:blipFill>
        <p:spPr>
          <a:xfrm>
            <a:off x="5290937" y="1283830"/>
            <a:ext cx="6371434" cy="496100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8779067-BB72-125E-BA6B-BD04FE15261C}"/>
              </a:ext>
            </a:extLst>
          </p:cNvPr>
          <p:cNvSpPr txBox="1"/>
          <p:nvPr/>
        </p:nvSpPr>
        <p:spPr>
          <a:xfrm>
            <a:off x="5290937" y="6281850"/>
            <a:ext cx="25162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Journal of Applied Physics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121.4 (2017).</a:t>
            </a:r>
            <a:endParaRPr lang="en-US" sz="1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F5FAA8-E2AC-5D40-351B-F4015DAD3645}"/>
              </a:ext>
            </a:extLst>
          </p:cNvPr>
          <p:cNvSpPr txBox="1"/>
          <p:nvPr/>
        </p:nvSpPr>
        <p:spPr>
          <a:xfrm>
            <a:off x="7456374" y="892850"/>
            <a:ext cx="2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Epitaxial Growth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72D699-3E01-F6BF-B4B7-A456506F8310}"/>
              </a:ext>
            </a:extLst>
          </p:cNvPr>
          <p:cNvSpPr txBox="1"/>
          <p:nvPr/>
        </p:nvSpPr>
        <p:spPr>
          <a:xfrm>
            <a:off x="8701289" y="6261287"/>
            <a:ext cx="287681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Physical Review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128.11 (2022): 114801.</a:t>
            </a:r>
            <a:endParaRPr lang="en-US" sz="1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8FEAFB7-2B00-457D-471B-EAEECAE2057B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569C4D-5159-CF37-5678-2463E42E3C37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EAC5D988-54CE-9624-664B-0E5F210D5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24838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9E641B-A919-05E1-ABCC-3C54EAF44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</a:t>
            </a:r>
            <a:r>
              <a:rPr lang="en-US" baseline="-25000" dirty="0"/>
              <a:t>3</a:t>
            </a:r>
            <a:r>
              <a:rPr lang="en-US" dirty="0"/>
              <a:t>Sb: Efforts to Grow Smooth Films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CA377-2DE2-9601-76A2-95CFE5268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ECDB1-7F56-4B39-AD30-8C951E3BFA76}" type="datetime1">
              <a:rPr lang="en-US" smtClean="0"/>
              <a:t>10/2/23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FA6EE-28BE-2B9F-E6BE-02CE1F4C5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akachwal@asu.edu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0109D1-7337-267F-0CC4-E38A2233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BE81-14BD-7343-B359-01BCBA3179F9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21" name="Picture 2" descr="figure">
            <a:extLst>
              <a:ext uri="{FF2B5EF4-FFF2-40B4-BE49-F238E27FC236}">
                <a16:creationId xmlns:a16="http://schemas.microsoft.com/office/drawing/2014/main" id="{119B9794-4723-F999-4948-78B065AFC0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383"/>
          <a:stretch/>
        </p:blipFill>
        <p:spPr bwMode="auto">
          <a:xfrm>
            <a:off x="324752" y="4223114"/>
            <a:ext cx="4091144" cy="2008519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AC8056-A087-AA3A-D35E-20387EE3285E}"/>
              </a:ext>
            </a:extLst>
          </p:cNvPr>
          <p:cNvSpPr txBox="1"/>
          <p:nvPr/>
        </p:nvSpPr>
        <p:spPr>
          <a:xfrm>
            <a:off x="955063" y="915989"/>
            <a:ext cx="10743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Co-Deposition on Lattice Matched Substrate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F341AAA-7797-F259-DC93-189914421516}"/>
              </a:ext>
            </a:extLst>
          </p:cNvPr>
          <p:cNvSpPr txBox="1"/>
          <p:nvPr/>
        </p:nvSpPr>
        <p:spPr>
          <a:xfrm>
            <a:off x="4478411" y="4223114"/>
            <a:ext cx="425002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Thin STO: RMS surface roughness = 0.3 nm </a:t>
            </a:r>
          </a:p>
          <a:p>
            <a:r>
              <a:rPr lang="en-US" sz="1500" b="1" dirty="0">
                <a:solidFill>
                  <a:srgbClr val="FF0000"/>
                </a:solidFill>
              </a:rPr>
              <a:t>Average spacing b/w peaks = 60 nm. </a:t>
            </a:r>
          </a:p>
          <a:p>
            <a:endParaRPr lang="en-US" sz="1500" b="1" dirty="0"/>
          </a:p>
          <a:p>
            <a:r>
              <a:rPr lang="en-US" sz="1500" b="1" dirty="0">
                <a:solidFill>
                  <a:srgbClr val="0070C0"/>
                </a:solidFill>
              </a:rPr>
              <a:t>Thick STO: RMS surface roughness = 0.6 nm </a:t>
            </a:r>
          </a:p>
          <a:p>
            <a:r>
              <a:rPr lang="en-US" sz="1500" b="1" dirty="0">
                <a:solidFill>
                  <a:srgbClr val="0070C0"/>
                </a:solidFill>
              </a:rPr>
              <a:t>Average spacing b/w peaks = 100 nm. </a:t>
            </a:r>
          </a:p>
          <a:p>
            <a:endParaRPr lang="en-US" sz="1500" b="1" dirty="0"/>
          </a:p>
          <a:p>
            <a:r>
              <a:rPr lang="en-US" sz="1500" b="1" dirty="0">
                <a:solidFill>
                  <a:schemeClr val="accent3">
                    <a:lumMod val="75000"/>
                  </a:schemeClr>
                </a:solidFill>
              </a:rPr>
              <a:t>On Si: RMS surface roughness = 1.4 nm </a:t>
            </a:r>
          </a:p>
          <a:p>
            <a:r>
              <a:rPr lang="en-US" sz="1500" b="1" dirty="0">
                <a:solidFill>
                  <a:schemeClr val="accent3">
                    <a:lumMod val="75000"/>
                  </a:schemeClr>
                </a:solidFill>
              </a:rPr>
              <a:t>Average spacing b/w peaks = 100 nm.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FA9B39-338F-704F-1082-C6E292E5F910}"/>
              </a:ext>
            </a:extLst>
          </p:cNvPr>
          <p:cNvSpPr txBox="1"/>
          <p:nvPr/>
        </p:nvSpPr>
        <p:spPr>
          <a:xfrm>
            <a:off x="234257" y="6300757"/>
            <a:ext cx="294909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Applied Physics Letters</a:t>
            </a:r>
            <a:r>
              <a:rPr lang="en-US" sz="1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120.19 (2022): 194102.</a:t>
            </a:r>
            <a:endParaRPr lang="en-US" sz="1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DB17105-71E1-B137-7365-FAC7882E7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5777" y="1793026"/>
            <a:ext cx="3384623" cy="27936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4677B1B-1DF1-CF37-CB67-738D45E0710B}"/>
              </a:ext>
            </a:extLst>
          </p:cNvPr>
          <p:cNvSpPr txBox="1"/>
          <p:nvPr/>
        </p:nvSpPr>
        <p:spPr>
          <a:xfrm>
            <a:off x="8686460" y="4846638"/>
            <a:ext cx="3486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Observe Knee at </a:t>
            </a:r>
          </a:p>
          <a:p>
            <a:r>
              <a:rPr lang="en-US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ℏ</a:t>
            </a:r>
            <a:r>
              <a:rPr lang="el-GR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 </a:t>
            </a:r>
            <a:r>
              <a:rPr lang="en-US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2.1 eV (</a:t>
            </a:r>
            <a:r>
              <a:rPr lang="el-GR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620 nm)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0A15791-4CC3-3551-3893-194E28E8605A}"/>
              </a:ext>
            </a:extLst>
          </p:cNvPr>
          <p:cNvGrpSpPr/>
          <p:nvPr/>
        </p:nvGrpSpPr>
        <p:grpSpPr>
          <a:xfrm>
            <a:off x="324752" y="1793026"/>
            <a:ext cx="4068482" cy="2091786"/>
            <a:chOff x="324752" y="1793026"/>
            <a:chExt cx="4068482" cy="2091786"/>
          </a:xfrm>
        </p:grpSpPr>
        <p:pic>
          <p:nvPicPr>
            <p:cNvPr id="7" name="Picture 2" descr="figure">
              <a:extLst>
                <a:ext uri="{FF2B5EF4-FFF2-40B4-BE49-F238E27FC236}">
                  <a16:creationId xmlns:a16="http://schemas.microsoft.com/office/drawing/2014/main" id="{9BF3F642-057C-E853-C804-D074F3F8E70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889"/>
            <a:stretch/>
          </p:blipFill>
          <p:spPr bwMode="auto">
            <a:xfrm>
              <a:off x="324752" y="1793026"/>
              <a:ext cx="4068482" cy="209178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9B4596B-58DF-6265-C850-ACA6B1BA974B}"/>
                </a:ext>
              </a:extLst>
            </p:cNvPr>
            <p:cNvSpPr/>
            <p:nvPr/>
          </p:nvSpPr>
          <p:spPr>
            <a:xfrm>
              <a:off x="2013825" y="1820755"/>
              <a:ext cx="289605" cy="206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DC4AD51A-9508-3006-A2E3-62F5319E4676}"/>
              </a:ext>
            </a:extLst>
          </p:cNvPr>
          <p:cNvSpPr txBox="1"/>
          <p:nvPr/>
        </p:nvSpPr>
        <p:spPr>
          <a:xfrm>
            <a:off x="1100137" y="1761875"/>
            <a:ext cx="235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Thin (6.3 nm): STO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B9A0A2E-B565-32F4-5DB6-8AC53D9853A9}"/>
              </a:ext>
            </a:extLst>
          </p:cNvPr>
          <p:cNvGrpSpPr/>
          <p:nvPr/>
        </p:nvGrpSpPr>
        <p:grpSpPr>
          <a:xfrm>
            <a:off x="4604476" y="1793026"/>
            <a:ext cx="3890058" cy="2061039"/>
            <a:chOff x="4604476" y="1793026"/>
            <a:chExt cx="3890058" cy="2061039"/>
          </a:xfrm>
        </p:grpSpPr>
        <p:pic>
          <p:nvPicPr>
            <p:cNvPr id="17" name="Picture 2" descr="figure">
              <a:extLst>
                <a:ext uri="{FF2B5EF4-FFF2-40B4-BE49-F238E27FC236}">
                  <a16:creationId xmlns:a16="http://schemas.microsoft.com/office/drawing/2014/main" id="{9EB2C2A3-83AA-17A8-02B6-7BB8A7FFAA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89" b="33990"/>
            <a:stretch/>
          </p:blipFill>
          <p:spPr bwMode="auto">
            <a:xfrm>
              <a:off x="4604476" y="1793026"/>
              <a:ext cx="3890058" cy="206103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F349762-2B79-BC61-2298-66BCC5DDC07A}"/>
                </a:ext>
              </a:extLst>
            </p:cNvPr>
            <p:cNvSpPr/>
            <p:nvPr/>
          </p:nvSpPr>
          <p:spPr>
            <a:xfrm>
              <a:off x="6242486" y="1910687"/>
              <a:ext cx="253848" cy="2054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E4B8312-5956-A3D3-9B1E-8A08A63A2CFB}"/>
              </a:ext>
            </a:extLst>
          </p:cNvPr>
          <p:cNvSpPr txBox="1"/>
          <p:nvPr/>
        </p:nvSpPr>
        <p:spPr>
          <a:xfrm>
            <a:off x="5261950" y="1783735"/>
            <a:ext cx="239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Thick (40 nm): STO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6CD260D-EB62-DE60-0D1C-0E2CC154EB39}"/>
              </a:ext>
            </a:extLst>
          </p:cNvPr>
          <p:cNvSpPr/>
          <p:nvPr/>
        </p:nvSpPr>
        <p:spPr>
          <a:xfrm>
            <a:off x="2022872" y="4242197"/>
            <a:ext cx="280558" cy="200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BE13552-5F49-9A43-3EB3-847DE41A3962}"/>
              </a:ext>
            </a:extLst>
          </p:cNvPr>
          <p:cNvSpPr txBox="1"/>
          <p:nvPr/>
        </p:nvSpPr>
        <p:spPr>
          <a:xfrm>
            <a:off x="1149014" y="4167440"/>
            <a:ext cx="2149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40 nm thick on Si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4DFB2B1-2DD7-B0BD-968F-DE05CF532D8B}"/>
              </a:ext>
            </a:extLst>
          </p:cNvPr>
          <p:cNvCxnSpPr/>
          <p:nvPr/>
        </p:nvCxnSpPr>
        <p:spPr>
          <a:xfrm flipH="1">
            <a:off x="10793896" y="1910687"/>
            <a:ext cx="59634" cy="52108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43321C54-37D7-0169-3A91-B4C6D20F21CA}"/>
              </a:ext>
            </a:extLst>
          </p:cNvPr>
          <p:cNvGrpSpPr/>
          <p:nvPr/>
        </p:nvGrpSpPr>
        <p:grpSpPr>
          <a:xfrm>
            <a:off x="10458450" y="-34214"/>
            <a:ext cx="1733550" cy="975122"/>
            <a:chOff x="10458450" y="-34214"/>
            <a:chExt cx="1733550" cy="97512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2030575-E374-7C34-DFD2-B84609FE01DD}"/>
                </a:ext>
              </a:extLst>
            </p:cNvPr>
            <p:cNvSpPr/>
            <p:nvPr/>
          </p:nvSpPr>
          <p:spPr>
            <a:xfrm>
              <a:off x="11144101" y="31899"/>
              <a:ext cx="1016000" cy="7655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72E2AAD1-AF55-6319-DF76-B3C75CF8E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458450" y="-34214"/>
              <a:ext cx="1733550" cy="9751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41093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0.7|24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9|10|27.6|26.9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5.8|11|37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11.1|19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6|6.9|5.5|7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9|7.7|3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3|5.2|3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2.5|37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4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8.4|3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6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5.1|22.2|24.3"/>
</p:tagLst>
</file>

<file path=ppt/theme/theme1.xml><?xml version="1.0" encoding="utf-8"?>
<a:theme xmlns:a="http://schemas.openxmlformats.org/drawingml/2006/main" name="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ppt/theme/theme2.xml><?xml version="1.0" encoding="utf-8"?>
<a:theme xmlns:a="http://schemas.openxmlformats.org/drawingml/2006/main" name="1_Bright Beams theme">
  <a:themeElements>
    <a:clrScheme name="CBB COLORS">
      <a:dk1>
        <a:srgbClr val="000000"/>
      </a:dk1>
      <a:lt1>
        <a:srgbClr val="FFFFFF"/>
      </a:lt1>
      <a:dk2>
        <a:srgbClr val="CBCBCB"/>
      </a:dk2>
      <a:lt2>
        <a:srgbClr val="E5E5E5"/>
      </a:lt2>
      <a:accent1>
        <a:srgbClr val="B31B1B"/>
      </a:accent1>
      <a:accent2>
        <a:srgbClr val="08657C"/>
      </a:accent2>
      <a:accent3>
        <a:srgbClr val="FE7E00"/>
      </a:accent3>
      <a:accent4>
        <a:srgbClr val="CB2A10"/>
      </a:accent4>
      <a:accent5>
        <a:srgbClr val="9D9583"/>
      </a:accent5>
      <a:accent6>
        <a:srgbClr val="CBCBCB"/>
      </a:accent6>
      <a:hlink>
        <a:srgbClr val="FE7E00"/>
      </a:hlink>
      <a:folHlink>
        <a:srgbClr val="CB2A10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lideTemp_16to9" id="{E16BDA77-B995-E740-BEAD-CFA7EAD27E0C}" vid="{9302349C-FF9F-3F46-9DE4-BC53EE1B2B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5967</TotalTime>
  <Words>1252</Words>
  <Application>Microsoft Macintosh PowerPoint</Application>
  <PresentationFormat>Widescreen</PresentationFormat>
  <Paragraphs>262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Arial headings</vt:lpstr>
      <vt:lpstr>Cambria Math</vt:lpstr>
      <vt:lpstr>Times New Roman</vt:lpstr>
      <vt:lpstr>Wingdings</vt:lpstr>
      <vt:lpstr>Bright Beams theme</vt:lpstr>
      <vt:lpstr>1_Bright Beams theme</vt:lpstr>
      <vt:lpstr>Demonstration of Thermal Limit to Mean Transverse Energy from Cesium Antimonide Photocathode Alimohammed Kachwala Arizona State University</vt:lpstr>
      <vt:lpstr>Outline</vt:lpstr>
      <vt:lpstr>Introduction</vt:lpstr>
      <vt:lpstr>High QE Photocathodes</vt:lpstr>
      <vt:lpstr>Cs3Sb for High Brightness Applications</vt:lpstr>
      <vt:lpstr>Cs3Sb for High Brightness Applications</vt:lpstr>
      <vt:lpstr>MTE: Photocathode Roughness</vt:lpstr>
      <vt:lpstr>Cs3Sb: Efforts to Grow Smooth Films</vt:lpstr>
      <vt:lpstr>Cs3Sb: Efforts to Grow Smooth Films</vt:lpstr>
      <vt:lpstr>Experiment</vt:lpstr>
      <vt:lpstr>Photoemission Electron Energy Spectra</vt:lpstr>
      <vt:lpstr>Photoemission Electron Energy Spectra</vt:lpstr>
      <vt:lpstr>Photoemission Electron Energy Spectra</vt:lpstr>
      <vt:lpstr>Mean Transverse Energy</vt:lpstr>
      <vt:lpstr>Quantum Efficiency</vt:lpstr>
      <vt:lpstr>Conclusion</vt:lpstr>
      <vt:lpstr>Future Work</vt:lpstr>
      <vt:lpstr>Acknowledgement</vt:lpstr>
      <vt:lpstr>Thank You! Questions? Comments?</vt:lpstr>
      <vt:lpstr>PowerPoint Presentation</vt:lpstr>
      <vt:lpstr>MTE Measurement</vt:lpstr>
      <vt:lpstr>MTE</vt:lpstr>
      <vt:lpstr>Cs3Sb/CsSb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Demonstration of Thermal Limit to Mean Transverse Energy from Cesium Antimonide Photocathode Alimohammed Kachwala Arizona State University</dc:title>
  <dc:creator>Alimohammed Kachwala</dc:creator>
  <cp:lastModifiedBy>ALIMOHAMMED KACHWALA (Student)</cp:lastModifiedBy>
  <cp:revision>68</cp:revision>
  <dcterms:created xsi:type="dcterms:W3CDTF">2023-09-11T15:44:23Z</dcterms:created>
  <dcterms:modified xsi:type="dcterms:W3CDTF">2023-10-03T01:46:22Z</dcterms:modified>
</cp:coreProperties>
</file>