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6" r:id="rId3"/>
    <p:sldId id="321" r:id="rId4"/>
    <p:sldId id="327" r:id="rId5"/>
    <p:sldId id="328" r:id="rId6"/>
    <p:sldId id="322" r:id="rId7"/>
    <p:sldId id="323" r:id="rId8"/>
    <p:sldId id="329" r:id="rId9"/>
    <p:sldId id="330" r:id="rId10"/>
    <p:sldId id="331" r:id="rId11"/>
    <p:sldId id="332" r:id="rId12"/>
    <p:sldId id="324" r:id="rId13"/>
    <p:sldId id="333" r:id="rId14"/>
    <p:sldId id="335" r:id="rId15"/>
    <p:sldId id="325" r:id="rId16"/>
  </p:sldIdLst>
  <p:sldSz cx="12192000" cy="6858000"/>
  <p:notesSz cx="6858000" cy="9144000"/>
  <p:embeddedFontLst>
    <p:embeddedFont>
      <p:font typeface="Abadi" panose="020B0604020104020204" pitchFamily="34" charset="0"/>
      <p:regular r:id="rId19"/>
    </p:embeddedFont>
    <p:embeddedFont>
      <p:font typeface="Aharoni" panose="02010803020104030203" pitchFamily="2" charset="-7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  <p:embeddedFont>
      <p:font typeface="Source Sans Pro Light" panose="020B0403030403020204" pitchFamily="34" charset="0"/>
      <p:regular r:id="rId31"/>
      <p: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0FB4B66-4B1B-4539-B545-859079F2C6B8}">
          <p14:sldIdLst>
            <p14:sldId id="256"/>
            <p14:sldId id="326"/>
            <p14:sldId id="321"/>
            <p14:sldId id="327"/>
            <p14:sldId id="328"/>
            <p14:sldId id="322"/>
            <p14:sldId id="323"/>
            <p14:sldId id="329"/>
            <p14:sldId id="330"/>
            <p14:sldId id="331"/>
            <p14:sldId id="332"/>
            <p14:sldId id="324"/>
            <p14:sldId id="333"/>
            <p14:sldId id="335"/>
            <p14:sldId id="325"/>
          </p14:sldIdLst>
        </p14:section>
        <p14:section name="Standardabschnitt" id="{84411D63-A483-431E-8D86-59701E498C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ABE9"/>
    <a:srgbClr val="005186"/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1"/>
    <p:restoredTop sz="94694"/>
  </p:normalViewPr>
  <p:slideViewPr>
    <p:cSldViewPr snapToGrid="0" snapToObjects="1" showGuides="1">
      <p:cViewPr varScale="1">
        <p:scale>
          <a:sx n="114" d="100"/>
          <a:sy n="114" d="100"/>
        </p:scale>
        <p:origin x="36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189FCC9-55E2-4464-B58C-FAFCE57B3A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D215C2-2E9D-4325-836B-CE4629F937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2E4DE-5227-44AA-AC9E-DB187249DE7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8A50BE-0403-4ADD-A5FB-67D6EE457F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66F141-41D0-44D5-9676-8DFF00F947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AB8F3-DD47-4265-8306-4AA32E988E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30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03.10.2023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AE82F04-C10D-4322-90E9-92A6978C00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F8D6B329-AA49-4340-B885-6399334BD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6267" y="98392"/>
            <a:ext cx="1569600" cy="5485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11083037" y="6352043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DB0744-2869-4D22-92DF-6629C175C0B5}"/>
              </a:ext>
            </a:extLst>
          </p:cNvPr>
          <p:cNvSpPr txBox="1"/>
          <p:nvPr userDrawn="1"/>
        </p:nvSpPr>
        <p:spPr>
          <a:xfrm>
            <a:off x="2743096" y="6396105"/>
            <a:ext cx="6705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J. Kühn | Photocathode Physics for Photoinjectors</a:t>
            </a:r>
            <a:r>
              <a:rPr lang="en-US" sz="1200" b="0" baseline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workshop, BNL / Stony Brook, NY, USA</a:t>
            </a:r>
            <a:endParaRPr lang="en-US" sz="1200" b="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3824C330-420E-4EC1-940C-E666A15E459B}"/>
              </a:ext>
            </a:extLst>
          </p:cNvPr>
          <p:cNvSpPr txBox="1">
            <a:spLocks/>
          </p:cNvSpPr>
          <p:nvPr userDrawn="1"/>
        </p:nvSpPr>
        <p:spPr>
          <a:xfrm>
            <a:off x="527568" y="63560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2023-10-03</a:t>
            </a:r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4DB40-66B4-764A-863A-A04AF338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2508308"/>
            <a:ext cx="9620510" cy="1167583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Na-K-Sb photocathode development</a:t>
            </a:r>
            <a:br>
              <a:rPr lang="en-US" cap="none" dirty="0"/>
            </a:br>
            <a:r>
              <a:rPr lang="en-US" cap="none" dirty="0"/>
              <a:t>at Helmholtz-</a:t>
            </a:r>
            <a:r>
              <a:rPr lang="en-US" cap="none" dirty="0" err="1"/>
              <a:t>Zentrum</a:t>
            </a:r>
            <a:r>
              <a:rPr lang="en-US" cap="none" dirty="0"/>
              <a:t> Berlin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EC944-1D7E-344E-A10A-A3BEBA3C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8" y="4601460"/>
            <a:ext cx="7250099" cy="696912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/>
              <a:t>Dr. Julius Kühn</a:t>
            </a:r>
            <a:endParaRPr lang="de-DE" dirty="0"/>
          </a:p>
          <a:p>
            <a:r>
              <a:rPr lang="de-DE" dirty="0"/>
              <a:t>Department High </a:t>
            </a:r>
            <a:r>
              <a:rPr lang="de-DE" dirty="0" err="1"/>
              <a:t>Brightness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4395D7-B96D-A56B-9A0F-2BCF34945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1" t="11132" r="20981" b="21223"/>
          <a:stretch/>
        </p:blipFill>
        <p:spPr>
          <a:xfrm rot="1553424">
            <a:off x="8530315" y="4477292"/>
            <a:ext cx="2123704" cy="2130496"/>
          </a:xfrm>
          <a:prstGeom prst="ellipse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CCAFE23-8FC7-47D5-D8F8-0EA4CE89C519}"/>
              </a:ext>
            </a:extLst>
          </p:cNvPr>
          <p:cNvSpPr txBox="1"/>
          <p:nvPr/>
        </p:nvSpPr>
        <p:spPr>
          <a:xfrm>
            <a:off x="2743096" y="6396105"/>
            <a:ext cx="6705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J. Kühn | Photocathode Physics for Photoinjectors</a:t>
            </a:r>
            <a:r>
              <a:rPr lang="en-US" sz="1200" b="0" baseline="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workshop, BNL / Stony Brook, NY, USA</a:t>
            </a:r>
            <a:endParaRPr lang="en-US" sz="1200" b="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cap="none" dirty="0"/>
              <a:t>Na-K-Sb</a:t>
            </a:r>
            <a:r>
              <a:rPr lang="en-US" sz="1400" b="1" dirty="0"/>
              <a:t> composition related to </a:t>
            </a:r>
            <a:r>
              <a:rPr lang="en-US" sz="1400" b="1" dirty="0" err="1"/>
              <a:t>qe</a:t>
            </a:r>
            <a:endParaRPr lang="en-US" sz="14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581B4A0-3600-3E4B-6398-40DA27DD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5" y="671188"/>
            <a:ext cx="6789409" cy="560283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7832755-F37F-F82C-EB12-D2BCA5B8728D}"/>
              </a:ext>
            </a:extLst>
          </p:cNvPr>
          <p:cNvSpPr txBox="1"/>
          <p:nvPr/>
        </p:nvSpPr>
        <p:spPr>
          <a:xfrm>
            <a:off x="7414942" y="874147"/>
            <a:ext cx="47770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Group 1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far away from the line (</a:t>
            </a:r>
            <a:r>
              <a:rPr lang="en-US" altLang="zh-CN" dirty="0" err="1"/>
              <a:t>Na+K</a:t>
            </a:r>
            <a:r>
              <a:rPr lang="en-US" dirty="0"/>
              <a:t>)/Sb=3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alkali deficiency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deposition time or long distance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Group 2</a:t>
            </a:r>
            <a:r>
              <a:rPr lang="en-US" dirty="0">
                <a:solidFill>
                  <a:srgbClr val="C00000"/>
                </a:solidFill>
              </a:rPr>
              <a:t>: Bottom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Na saturated and K deficient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high sample temperature (loss K), too long deposition time/ high Na dispenser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6CABE9"/>
                </a:solidFill>
              </a:rPr>
              <a:t>Group 3</a:t>
            </a:r>
            <a:r>
              <a:rPr lang="en-US" dirty="0">
                <a:solidFill>
                  <a:srgbClr val="6CABE9"/>
                </a:solidFill>
              </a:rPr>
              <a:t>:Top left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CABE9"/>
                </a:solidFill>
              </a:rPr>
              <a:t>Na deficiency samples (uncommon)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CABE9"/>
                </a:solidFill>
              </a:rPr>
              <a:t>low Na deposition time/current,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CABE9"/>
                </a:solidFill>
              </a:rPr>
              <a:t>Unstable Na dispensers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Group 4</a:t>
            </a:r>
            <a:r>
              <a:rPr lang="en-US" dirty="0">
                <a:solidFill>
                  <a:srgbClr val="00B050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Green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QE higher then 1%</a:t>
            </a:r>
            <a:endParaRPr lang="en-US" altLang="zh-CN" dirty="0">
              <a:solidFill>
                <a:srgbClr val="00B050"/>
              </a:solidFill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89E8BAF2-01E1-4590-4D6D-9D7A8F0D8392}"/>
              </a:ext>
            </a:extLst>
          </p:cNvPr>
          <p:cNvSpPr/>
          <p:nvPr/>
        </p:nvSpPr>
        <p:spPr>
          <a:xfrm rot="2408833">
            <a:off x="570119" y="3148863"/>
            <a:ext cx="5310644" cy="8983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95BC1-3415-1D6A-529F-453F268241E4}"/>
              </a:ext>
            </a:extLst>
          </p:cNvPr>
          <p:cNvSpPr/>
          <p:nvPr/>
        </p:nvSpPr>
        <p:spPr>
          <a:xfrm rot="2485358">
            <a:off x="4322142" y="4011736"/>
            <a:ext cx="2307020" cy="13171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9BF704E2-DB3E-E854-F778-EDDE7A368D71}"/>
              </a:ext>
            </a:extLst>
          </p:cNvPr>
          <p:cNvSpPr/>
          <p:nvPr/>
        </p:nvSpPr>
        <p:spPr>
          <a:xfrm rot="2485358">
            <a:off x="3273947" y="2728125"/>
            <a:ext cx="1932310" cy="9783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250D9F20-986F-378F-B4C1-B46407BE42D8}"/>
              </a:ext>
            </a:extLst>
          </p:cNvPr>
          <p:cNvCxnSpPr/>
          <p:nvPr/>
        </p:nvCxnSpPr>
        <p:spPr>
          <a:xfrm>
            <a:off x="1082842" y="2438400"/>
            <a:ext cx="569348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97656C13-F3FE-CA17-A997-6FD6ECBC151D}"/>
              </a:ext>
            </a:extLst>
          </p:cNvPr>
          <p:cNvCxnSpPr/>
          <p:nvPr/>
        </p:nvCxnSpPr>
        <p:spPr>
          <a:xfrm>
            <a:off x="1082842" y="3986463"/>
            <a:ext cx="569348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8">
            <a:extLst>
              <a:ext uri="{FF2B5EF4-FFF2-40B4-BE49-F238E27FC236}">
                <a16:creationId xmlns:a16="http://schemas.microsoft.com/office/drawing/2014/main" id="{34BA6845-682E-5013-F389-3C0C42C01A2E}"/>
              </a:ext>
            </a:extLst>
          </p:cNvPr>
          <p:cNvSpPr/>
          <p:nvPr/>
        </p:nvSpPr>
        <p:spPr>
          <a:xfrm rot="2485358">
            <a:off x="2254705" y="1589948"/>
            <a:ext cx="1332180" cy="871559"/>
          </a:xfrm>
          <a:prstGeom prst="ellipse">
            <a:avLst/>
          </a:prstGeom>
          <a:noFill/>
          <a:ln>
            <a:solidFill>
              <a:srgbClr val="6CAB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617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cap="none" dirty="0"/>
              <a:t>Na-K-Sb</a:t>
            </a:r>
            <a:r>
              <a:rPr lang="en-US" sz="1400" b="1" dirty="0"/>
              <a:t> composition related to </a:t>
            </a:r>
            <a:r>
              <a:rPr lang="en-US" sz="1400" b="1" dirty="0" err="1"/>
              <a:t>qe</a:t>
            </a:r>
            <a:r>
              <a:rPr lang="en-US" sz="1400" b="1" dirty="0"/>
              <a:t> &gt; 1% </a:t>
            </a:r>
            <a:endParaRPr lang="en-US" sz="1400" dirty="0"/>
          </a:p>
        </p:txBody>
      </p:sp>
      <p:pic>
        <p:nvPicPr>
          <p:cNvPr id="3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6AB3229-1708-9F4B-CCC6-812A53CD1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" y="730152"/>
            <a:ext cx="6205849" cy="4287322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:a16="http://schemas.microsoft.com/office/drawing/2014/main" id="{DBB3EB8B-EAF0-7994-26F7-901F5148A172}"/>
              </a:ext>
            </a:extLst>
          </p:cNvPr>
          <p:cNvSpPr txBox="1"/>
          <p:nvPr/>
        </p:nvSpPr>
        <p:spPr>
          <a:xfrm>
            <a:off x="6881682" y="3709733"/>
            <a:ext cx="447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QE and stoichiometry of Na-K-Sb films</a:t>
            </a:r>
            <a:endParaRPr lang="en-DE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4B904AA-3AFD-8FA9-E184-5C008CC41F6A}"/>
              </a:ext>
            </a:extLst>
          </p:cNvPr>
          <p:cNvSpPr txBox="1"/>
          <p:nvPr/>
        </p:nvSpPr>
        <p:spPr>
          <a:xfrm>
            <a:off x="947056" y="5279862"/>
            <a:ext cx="467644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Sb (0) 3d 5/2  at 528.3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Sb (3-) 5/2 shift to lower energy  to 526.8 eV</a:t>
            </a:r>
            <a:endParaRPr lang="en-DE" dirty="0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E37B7D0D-FBE5-06C1-F3CC-B3319F2537B8}"/>
              </a:ext>
            </a:extLst>
          </p:cNvPr>
          <p:cNvCxnSpPr>
            <a:cxnSpLocks/>
          </p:cNvCxnSpPr>
          <p:nvPr/>
        </p:nvCxnSpPr>
        <p:spPr>
          <a:xfrm>
            <a:off x="4510009" y="1221650"/>
            <a:ext cx="33332" cy="336393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77E30EA5-5E26-AD67-A986-50F5B2DA9319}"/>
              </a:ext>
            </a:extLst>
          </p:cNvPr>
          <p:cNvCxnSpPr>
            <a:cxnSpLocks/>
          </p:cNvCxnSpPr>
          <p:nvPr/>
        </p:nvCxnSpPr>
        <p:spPr>
          <a:xfrm>
            <a:off x="4168781" y="1221650"/>
            <a:ext cx="0" cy="3363931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5">
            <a:extLst>
              <a:ext uri="{FF2B5EF4-FFF2-40B4-BE49-F238E27FC236}">
                <a16:creationId xmlns:a16="http://schemas.microsoft.com/office/drawing/2014/main" id="{85C3E8E6-0BEE-209E-EEB2-26C61495B9F5}"/>
              </a:ext>
            </a:extLst>
          </p:cNvPr>
          <p:cNvSpPr txBox="1"/>
          <p:nvPr/>
        </p:nvSpPr>
        <p:spPr>
          <a:xfrm>
            <a:off x="4603355" y="1323885"/>
            <a:ext cx="1138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Sb 3d 5/2 </a:t>
            </a:r>
            <a:endParaRPr lang="en-DE" dirty="0">
              <a:solidFill>
                <a:schemeClr val="tx2"/>
              </a:solidFill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C8C5B7E8-3A76-A045-E7C8-A80482CC47F0}"/>
              </a:ext>
            </a:extLst>
          </p:cNvPr>
          <p:cNvSpPr txBox="1"/>
          <p:nvPr/>
        </p:nvSpPr>
        <p:spPr>
          <a:xfrm>
            <a:off x="2383347" y="1569904"/>
            <a:ext cx="1076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Sb 3d 3/2 </a:t>
            </a:r>
            <a:endParaRPr lang="en-DE" dirty="0">
              <a:solidFill>
                <a:schemeClr val="tx2"/>
              </a:solidFill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6358EC9D-D066-FCC2-E740-517A19A7C34B}"/>
              </a:ext>
            </a:extLst>
          </p:cNvPr>
          <p:cNvSpPr txBox="1"/>
          <p:nvPr/>
        </p:nvSpPr>
        <p:spPr>
          <a:xfrm>
            <a:off x="2712889" y="2102284"/>
            <a:ext cx="1076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O 1s</a:t>
            </a:r>
            <a:endParaRPr lang="en-DE" dirty="0">
              <a:solidFill>
                <a:srgbClr val="FF9900"/>
              </a:solidFill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CCC5B30-052C-6B3C-4489-1D0F7639E847}"/>
              </a:ext>
            </a:extLst>
          </p:cNvPr>
          <p:cNvSpPr txBox="1"/>
          <p:nvPr/>
        </p:nvSpPr>
        <p:spPr>
          <a:xfrm>
            <a:off x="5785387" y="5687772"/>
            <a:ext cx="6570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0" dirty="0">
                <a:solidFill>
                  <a:srgbClr val="000000"/>
                </a:solidFill>
                <a:effectLst/>
                <a:latin typeface="Abadi" panose="020F0502020204030204" pitchFamily="34" charset="0"/>
              </a:rPr>
              <a:t>S. Mistry, T. Kamps, J. Kühn, and C. Wang, “Multi-Alkali Antimonide Photocathode Development for High Brightness Beams”, in Proc. IPAC'22, Bangkok, Thailand, Jun. 2022, pp. 2610-2613. doi:10.18429/JACoW-IPAC2022-THPOPT019</a:t>
            </a:r>
            <a:endParaRPr lang="en-DE" sz="800" dirty="0"/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350F0D4-A658-BB29-66A7-954A709469B3}"/>
              </a:ext>
            </a:extLst>
          </p:cNvPr>
          <p:cNvSpPr txBox="1"/>
          <p:nvPr/>
        </p:nvSpPr>
        <p:spPr>
          <a:xfrm>
            <a:off x="6568504" y="4555809"/>
            <a:ext cx="4439888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Sb fully reacted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K deficiency and Na saturation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QE with K≈1.5 up 2.4%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79C6461A-CB94-4ECD-387F-7AB4D29EF643}"/>
              </a:ext>
            </a:extLst>
          </p:cNvPr>
          <p:cNvSpPr txBox="1"/>
          <p:nvPr/>
        </p:nvSpPr>
        <p:spPr>
          <a:xfrm>
            <a:off x="1010477" y="246338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Na-K-Sb</a:t>
            </a:r>
            <a:endParaRPr lang="en-DE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5928797F-BB8B-0E8A-9EA4-173599A88E22}"/>
              </a:ext>
            </a:extLst>
          </p:cNvPr>
          <p:cNvSpPr txBox="1"/>
          <p:nvPr/>
        </p:nvSpPr>
        <p:spPr>
          <a:xfrm>
            <a:off x="1010477" y="402513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</a:t>
            </a:r>
            <a:endParaRPr lang="en-DE" dirty="0"/>
          </a:p>
        </p:txBody>
      </p:sp>
      <p:graphicFrame>
        <p:nvGraphicFramePr>
          <p:cNvPr id="27" name="Table 7">
            <a:extLst>
              <a:ext uri="{FF2B5EF4-FFF2-40B4-BE49-F238E27FC236}">
                <a16:creationId xmlns:a16="http://schemas.microsoft.com/office/drawing/2014/main" id="{C7127E96-EB3B-7BBD-0369-125ABE44C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184115"/>
              </p:ext>
            </p:extLst>
          </p:nvPr>
        </p:nvGraphicFramePr>
        <p:xfrm>
          <a:off x="6045024" y="1027275"/>
          <a:ext cx="5457952" cy="26503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199235">
                  <a:extLst>
                    <a:ext uri="{9D8B030D-6E8A-4147-A177-3AD203B41FA5}">
                      <a16:colId xmlns:a16="http://schemas.microsoft.com/office/drawing/2014/main" val="3379407487"/>
                    </a:ext>
                  </a:extLst>
                </a:gridCol>
                <a:gridCol w="755854">
                  <a:extLst>
                    <a:ext uri="{9D8B030D-6E8A-4147-A177-3AD203B41FA5}">
                      <a16:colId xmlns:a16="http://schemas.microsoft.com/office/drawing/2014/main" val="2198746390"/>
                    </a:ext>
                  </a:extLst>
                </a:gridCol>
                <a:gridCol w="722974">
                  <a:extLst>
                    <a:ext uri="{9D8B030D-6E8A-4147-A177-3AD203B41FA5}">
                      <a16:colId xmlns:a16="http://schemas.microsoft.com/office/drawing/2014/main" val="89968415"/>
                    </a:ext>
                  </a:extLst>
                </a:gridCol>
                <a:gridCol w="702610">
                  <a:extLst>
                    <a:ext uri="{9D8B030D-6E8A-4147-A177-3AD203B41FA5}">
                      <a16:colId xmlns:a16="http://schemas.microsoft.com/office/drawing/2014/main" val="775329130"/>
                    </a:ext>
                  </a:extLst>
                </a:gridCol>
                <a:gridCol w="702609">
                  <a:extLst>
                    <a:ext uri="{9D8B030D-6E8A-4147-A177-3AD203B41FA5}">
                      <a16:colId xmlns:a16="http://schemas.microsoft.com/office/drawing/2014/main" val="3459513732"/>
                    </a:ext>
                  </a:extLst>
                </a:gridCol>
                <a:gridCol w="722975">
                  <a:extLst>
                    <a:ext uri="{9D8B030D-6E8A-4147-A177-3AD203B41FA5}">
                      <a16:colId xmlns:a16="http://schemas.microsoft.com/office/drawing/2014/main" val="3580909592"/>
                    </a:ext>
                  </a:extLst>
                </a:gridCol>
                <a:gridCol w="651695">
                  <a:extLst>
                    <a:ext uri="{9D8B030D-6E8A-4147-A177-3AD203B41FA5}">
                      <a16:colId xmlns:a16="http://schemas.microsoft.com/office/drawing/2014/main" val="4054103571"/>
                    </a:ext>
                  </a:extLst>
                </a:gridCol>
              </a:tblGrid>
              <a:tr h="431270">
                <a:tc rowSpan="2">
                  <a:txBody>
                    <a:bodyPr/>
                    <a:lstStyle/>
                    <a:p>
                      <a:pPr algn="ctr" fontAlgn="b"/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QE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 515 nm</a:t>
                      </a:r>
                      <a:endParaRPr lang="en-US" sz="160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XPS stoichiometry content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076440"/>
                  </a:ext>
                </a:extLst>
              </a:tr>
              <a:tr h="431270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QE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Na+K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)/Sb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Na/K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7321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DE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528761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55902669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WH09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2.6%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DE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6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4869442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WH13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0.9</a:t>
                      </a:r>
                      <a:endParaRPr lang="en-DE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69791499"/>
                  </a:ext>
                </a:extLst>
              </a:tr>
            </a:tbl>
          </a:graphicData>
        </a:graphic>
      </p:graphicFrame>
      <p:sp>
        <p:nvSpPr>
          <p:cNvPr id="28" name="TextBox 5">
            <a:extLst>
              <a:ext uri="{FF2B5EF4-FFF2-40B4-BE49-F238E27FC236}">
                <a16:creationId xmlns:a16="http://schemas.microsoft.com/office/drawing/2014/main" id="{31691DA6-FC1A-6680-BC12-8400EC7F2136}"/>
              </a:ext>
            </a:extLst>
          </p:cNvPr>
          <p:cNvSpPr txBox="1"/>
          <p:nvPr/>
        </p:nvSpPr>
        <p:spPr>
          <a:xfrm>
            <a:off x="857301" y="4918764"/>
            <a:ext cx="4828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Peak position of Sb 3d for Sb and Na-K-Sb films:</a:t>
            </a:r>
            <a:endParaRPr lang="en-DE" dirty="0"/>
          </a:p>
        </p:txBody>
      </p:sp>
      <p:sp>
        <p:nvSpPr>
          <p:cNvPr id="29" name="Oval 18">
            <a:extLst>
              <a:ext uri="{FF2B5EF4-FFF2-40B4-BE49-F238E27FC236}">
                <a16:creationId xmlns:a16="http://schemas.microsoft.com/office/drawing/2014/main" id="{4CDC989B-F322-42B5-2ED9-F0D2EC9546BB}"/>
              </a:ext>
            </a:extLst>
          </p:cNvPr>
          <p:cNvSpPr/>
          <p:nvPr/>
        </p:nvSpPr>
        <p:spPr>
          <a:xfrm>
            <a:off x="8788448" y="1531311"/>
            <a:ext cx="563954" cy="22334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66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Robustness investigations on </a:t>
            </a:r>
            <a:r>
              <a:rPr lang="en-US" sz="1400" b="1" cap="none" dirty="0"/>
              <a:t>Na-K-Sb</a:t>
            </a:r>
            <a:r>
              <a:rPr lang="en-US" sz="1400" b="1" dirty="0"/>
              <a:t> photocathodes</a:t>
            </a:r>
            <a:endParaRPr lang="en-US" sz="14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8147D61-01A4-823B-28DE-88C75929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0" y="1455227"/>
            <a:ext cx="5717612" cy="4656612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CFD8ECF-8B07-EBC9-5E9B-4240E3267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64532"/>
              </p:ext>
            </p:extLst>
          </p:nvPr>
        </p:nvGraphicFramePr>
        <p:xfrm>
          <a:off x="6299535" y="2000668"/>
          <a:ext cx="5692459" cy="26503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982109">
                  <a:extLst>
                    <a:ext uri="{9D8B030D-6E8A-4147-A177-3AD203B41FA5}">
                      <a16:colId xmlns:a16="http://schemas.microsoft.com/office/drawing/2014/main" val="3379407487"/>
                    </a:ext>
                  </a:extLst>
                </a:gridCol>
                <a:gridCol w="839480">
                  <a:extLst>
                    <a:ext uri="{9D8B030D-6E8A-4147-A177-3AD203B41FA5}">
                      <a16:colId xmlns:a16="http://schemas.microsoft.com/office/drawing/2014/main" val="2198746390"/>
                    </a:ext>
                  </a:extLst>
                </a:gridCol>
                <a:gridCol w="673607">
                  <a:extLst>
                    <a:ext uri="{9D8B030D-6E8A-4147-A177-3AD203B41FA5}">
                      <a16:colId xmlns:a16="http://schemas.microsoft.com/office/drawing/2014/main" val="89968415"/>
                    </a:ext>
                  </a:extLst>
                </a:gridCol>
                <a:gridCol w="654633">
                  <a:extLst>
                    <a:ext uri="{9D8B030D-6E8A-4147-A177-3AD203B41FA5}">
                      <a16:colId xmlns:a16="http://schemas.microsoft.com/office/drawing/2014/main" val="775329130"/>
                    </a:ext>
                  </a:extLst>
                </a:gridCol>
                <a:gridCol w="654632">
                  <a:extLst>
                    <a:ext uri="{9D8B030D-6E8A-4147-A177-3AD203B41FA5}">
                      <a16:colId xmlns:a16="http://schemas.microsoft.com/office/drawing/2014/main" val="3459513732"/>
                    </a:ext>
                  </a:extLst>
                </a:gridCol>
                <a:gridCol w="673608">
                  <a:extLst>
                    <a:ext uri="{9D8B030D-6E8A-4147-A177-3AD203B41FA5}">
                      <a16:colId xmlns:a16="http://schemas.microsoft.com/office/drawing/2014/main" val="3580909592"/>
                    </a:ext>
                  </a:extLst>
                </a:gridCol>
                <a:gridCol w="581090">
                  <a:extLst>
                    <a:ext uri="{9D8B030D-6E8A-4147-A177-3AD203B41FA5}">
                      <a16:colId xmlns:a16="http://schemas.microsoft.com/office/drawing/2014/main" val="4054103571"/>
                    </a:ext>
                  </a:extLst>
                </a:gridCol>
                <a:gridCol w="633300">
                  <a:extLst>
                    <a:ext uri="{9D8B030D-6E8A-4147-A177-3AD203B41FA5}">
                      <a16:colId xmlns:a16="http://schemas.microsoft.com/office/drawing/2014/main" val="3946933621"/>
                    </a:ext>
                  </a:extLst>
                </a:gridCol>
              </a:tblGrid>
              <a:tr h="431270">
                <a:tc rowSpan="2">
                  <a:txBody>
                    <a:bodyPr/>
                    <a:lstStyle/>
                    <a:p>
                      <a:pPr algn="ctr" fontAlgn="b"/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QE (max)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 515 nm</a:t>
                      </a:r>
                      <a:endParaRPr lang="en-US" sz="160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XPS stoichiometry content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Days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&gt;1.0%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76440"/>
                  </a:ext>
                </a:extLst>
              </a:tr>
              <a:tr h="431270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QE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Na+K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)/Sb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Na/K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&gt;1.0%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7321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WH09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2.6%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6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++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69442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WH14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++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40317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51468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WH21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1.7%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805633"/>
                  </a:ext>
                </a:extLst>
              </a:tr>
            </a:tbl>
          </a:graphicData>
        </a:graphic>
      </p:graphicFrame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C251B246-1A27-130F-AAD6-532321BC2F32}"/>
              </a:ext>
            </a:extLst>
          </p:cNvPr>
          <p:cNvCxnSpPr>
            <a:cxnSpLocks/>
          </p:cNvCxnSpPr>
          <p:nvPr/>
        </p:nvCxnSpPr>
        <p:spPr>
          <a:xfrm>
            <a:off x="1073791" y="4491609"/>
            <a:ext cx="4941998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A854F8F5-B7ED-6D58-8684-E7D5C41138FC}"/>
              </a:ext>
            </a:extLst>
          </p:cNvPr>
          <p:cNvSpPr txBox="1"/>
          <p:nvPr/>
        </p:nvSpPr>
        <p:spPr>
          <a:xfrm>
            <a:off x="6207771" y="5003400"/>
            <a:ext cx="569245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of QE within the first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 stability is possibly related to stoichiometry – in a certain range, </a:t>
            </a:r>
            <a:r>
              <a:rPr lang="en-US" dirty="0">
                <a:solidFill>
                  <a:srgbClr val="FF0000"/>
                </a:solidFill>
              </a:rPr>
              <a:t>lower K content – longer lifetime 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A393EFAE-C516-ADCE-8BC7-774A53DBEADC}"/>
              </a:ext>
            </a:extLst>
          </p:cNvPr>
          <p:cNvSpPr txBox="1"/>
          <p:nvPr/>
        </p:nvSpPr>
        <p:spPr>
          <a:xfrm>
            <a:off x="527406" y="927094"/>
            <a:ext cx="111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Chemical composition of Na-K-Sb photocathodes and their lifetime</a:t>
            </a:r>
          </a:p>
        </p:txBody>
      </p:sp>
    </p:spTree>
    <p:extLst>
      <p:ext uri="{BB962C8B-B14F-4D97-AF65-F5344CB8AC3E}">
        <p14:creationId xmlns:p14="http://schemas.microsoft.com/office/powerpoint/2010/main" val="246560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FA2B7947-3639-D9E0-BCE2-FC3C6E21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46" y="1509743"/>
            <a:ext cx="6413830" cy="2540131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Robustness investigations on </a:t>
            </a:r>
            <a:r>
              <a:rPr lang="en-US" sz="1400" b="1" cap="none" dirty="0"/>
              <a:t>Na-K-Sb</a:t>
            </a:r>
            <a:r>
              <a:rPr lang="en-US" sz="1400" b="1" dirty="0"/>
              <a:t> photocathodes</a:t>
            </a:r>
            <a:endParaRPr lang="en-US" sz="1400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F2D6D526-B202-E5DF-F9D6-41F7D085AE02}"/>
              </a:ext>
            </a:extLst>
          </p:cNvPr>
          <p:cNvSpPr txBox="1"/>
          <p:nvPr/>
        </p:nvSpPr>
        <p:spPr>
          <a:xfrm>
            <a:off x="471258" y="629065"/>
            <a:ext cx="111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Change of chemical composition, the chemical composition change during this lifetime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182673E5-4A82-0255-8742-5D522AAD8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365739"/>
              </p:ext>
            </p:extLst>
          </p:nvPr>
        </p:nvGraphicFramePr>
        <p:xfrm>
          <a:off x="1281546" y="4175709"/>
          <a:ext cx="6364605" cy="17250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031958">
                  <a:extLst>
                    <a:ext uri="{9D8B030D-6E8A-4147-A177-3AD203B41FA5}">
                      <a16:colId xmlns:a16="http://schemas.microsoft.com/office/drawing/2014/main" val="3379407487"/>
                    </a:ext>
                  </a:extLst>
                </a:gridCol>
                <a:gridCol w="1089581">
                  <a:extLst>
                    <a:ext uri="{9D8B030D-6E8A-4147-A177-3AD203B41FA5}">
                      <a16:colId xmlns:a16="http://schemas.microsoft.com/office/drawing/2014/main" val="2198746390"/>
                    </a:ext>
                  </a:extLst>
                </a:gridCol>
                <a:gridCol w="782039">
                  <a:extLst>
                    <a:ext uri="{9D8B030D-6E8A-4147-A177-3AD203B41FA5}">
                      <a16:colId xmlns:a16="http://schemas.microsoft.com/office/drawing/2014/main" val="89968415"/>
                    </a:ext>
                  </a:extLst>
                </a:gridCol>
                <a:gridCol w="685381">
                  <a:extLst>
                    <a:ext uri="{9D8B030D-6E8A-4147-A177-3AD203B41FA5}">
                      <a16:colId xmlns:a16="http://schemas.microsoft.com/office/drawing/2014/main" val="775329130"/>
                    </a:ext>
                  </a:extLst>
                </a:gridCol>
                <a:gridCol w="623874">
                  <a:extLst>
                    <a:ext uri="{9D8B030D-6E8A-4147-A177-3AD203B41FA5}">
                      <a16:colId xmlns:a16="http://schemas.microsoft.com/office/drawing/2014/main" val="3459513732"/>
                    </a:ext>
                  </a:extLst>
                </a:gridCol>
                <a:gridCol w="1075886">
                  <a:extLst>
                    <a:ext uri="{9D8B030D-6E8A-4147-A177-3AD203B41FA5}">
                      <a16:colId xmlns:a16="http://schemas.microsoft.com/office/drawing/2014/main" val="3580909592"/>
                    </a:ext>
                  </a:extLst>
                </a:gridCol>
                <a:gridCol w="1075886">
                  <a:extLst>
                    <a:ext uri="{9D8B030D-6E8A-4147-A177-3AD203B41FA5}">
                      <a16:colId xmlns:a16="http://schemas.microsoft.com/office/drawing/2014/main" val="1485325739"/>
                    </a:ext>
                  </a:extLst>
                </a:gridCol>
              </a:tblGrid>
              <a:tr h="43127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WH14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QE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 515 nm</a:t>
                      </a:r>
                      <a:endParaRPr lang="en-US" sz="160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XPS stoichiometry content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Peak position for Sb 3d 5/2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076440"/>
                  </a:ext>
                </a:extLst>
              </a:tr>
              <a:tr h="431270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QE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Na+K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)/Sb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7321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Day1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1.8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600" u="none" strike="noStrike" dirty="0">
                          <a:effectLst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526.8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64105119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Day13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2.3%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3.5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526.6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60464825"/>
                  </a:ext>
                </a:extLst>
              </a:tr>
            </a:tbl>
          </a:graphicData>
        </a:graphic>
      </p:graphicFrame>
      <p:sp>
        <p:nvSpPr>
          <p:cNvPr id="12" name="TextBox 7">
            <a:extLst>
              <a:ext uri="{FF2B5EF4-FFF2-40B4-BE49-F238E27FC236}">
                <a16:creationId xmlns:a16="http://schemas.microsoft.com/office/drawing/2014/main" id="{1C5C9BFA-2C04-CDE9-20E0-893DE6E5D20C}"/>
              </a:ext>
            </a:extLst>
          </p:cNvPr>
          <p:cNvSpPr txBox="1"/>
          <p:nvPr/>
        </p:nvSpPr>
        <p:spPr>
          <a:xfrm>
            <a:off x="8241621" y="2635925"/>
            <a:ext cx="3280094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of QE in the first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Composition almost remains the same over two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Slight shift of Sb 3d peak to lower energy</a:t>
            </a:r>
          </a:p>
        </p:txBody>
      </p:sp>
    </p:spTree>
    <p:extLst>
      <p:ext uri="{BB962C8B-B14F-4D97-AF65-F5344CB8AC3E}">
        <p14:creationId xmlns:p14="http://schemas.microsoft.com/office/powerpoint/2010/main" val="147986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Robustness investigations on </a:t>
            </a:r>
            <a:r>
              <a:rPr lang="en-US" sz="1400" b="1" cap="none" dirty="0"/>
              <a:t>Na-K-Sb</a:t>
            </a:r>
            <a:r>
              <a:rPr lang="en-US" sz="1400" b="1" dirty="0"/>
              <a:t> photocathodes</a:t>
            </a:r>
            <a:endParaRPr lang="en-US" sz="1400" dirty="0"/>
          </a:p>
        </p:txBody>
      </p:sp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A14CE88D-F69A-24E6-B42B-264704D12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362263"/>
              </p:ext>
            </p:extLst>
          </p:nvPr>
        </p:nvGraphicFramePr>
        <p:xfrm>
          <a:off x="718849" y="3273840"/>
          <a:ext cx="5222925" cy="301889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98810">
                  <a:extLst>
                    <a:ext uri="{9D8B030D-6E8A-4147-A177-3AD203B41FA5}">
                      <a16:colId xmlns:a16="http://schemas.microsoft.com/office/drawing/2014/main" val="3379407487"/>
                    </a:ext>
                  </a:extLst>
                </a:gridCol>
                <a:gridCol w="948036">
                  <a:extLst>
                    <a:ext uri="{9D8B030D-6E8A-4147-A177-3AD203B41FA5}">
                      <a16:colId xmlns:a16="http://schemas.microsoft.com/office/drawing/2014/main" val="264055042"/>
                    </a:ext>
                  </a:extLst>
                </a:gridCol>
                <a:gridCol w="606264">
                  <a:extLst>
                    <a:ext uri="{9D8B030D-6E8A-4147-A177-3AD203B41FA5}">
                      <a16:colId xmlns:a16="http://schemas.microsoft.com/office/drawing/2014/main" val="89968415"/>
                    </a:ext>
                  </a:extLst>
                </a:gridCol>
                <a:gridCol w="606264">
                  <a:extLst>
                    <a:ext uri="{9D8B030D-6E8A-4147-A177-3AD203B41FA5}">
                      <a16:colId xmlns:a16="http://schemas.microsoft.com/office/drawing/2014/main" val="3437447914"/>
                    </a:ext>
                  </a:extLst>
                </a:gridCol>
                <a:gridCol w="606264">
                  <a:extLst>
                    <a:ext uri="{9D8B030D-6E8A-4147-A177-3AD203B41FA5}">
                      <a16:colId xmlns:a16="http://schemas.microsoft.com/office/drawing/2014/main" val="775329130"/>
                    </a:ext>
                  </a:extLst>
                </a:gridCol>
                <a:gridCol w="907630">
                  <a:extLst>
                    <a:ext uri="{9D8B030D-6E8A-4147-A177-3AD203B41FA5}">
                      <a16:colId xmlns:a16="http://schemas.microsoft.com/office/drawing/2014/main" val="3459513732"/>
                    </a:ext>
                  </a:extLst>
                </a:gridCol>
                <a:gridCol w="849657">
                  <a:extLst>
                    <a:ext uri="{9D8B030D-6E8A-4147-A177-3AD203B41FA5}">
                      <a16:colId xmlns:a16="http://schemas.microsoft.com/office/drawing/2014/main" val="2029174338"/>
                    </a:ext>
                  </a:extLst>
                </a:gridCol>
              </a:tblGrid>
              <a:tr h="431270">
                <a:tc rowSpan="2">
                  <a:txBody>
                    <a:bodyPr/>
                    <a:lstStyle/>
                    <a:p>
                      <a:pPr algn="ctr" fontAlgn="b"/>
                      <a:endParaRPr lang="en-DE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Day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XPS stoichiometry content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QE (%)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61076440"/>
                  </a:ext>
                </a:extLst>
              </a:tr>
              <a:tr h="431270"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Na+K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)/Sb</a:t>
                      </a: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515 nm</a:t>
                      </a: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987321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3.5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3220561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70°C 24h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129609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90°C 24h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3.4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85836333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110°C 24h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3.5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336174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WH17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130°C 24h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D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  <a:endParaRPr lang="en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67615087"/>
                  </a:ext>
                </a:extLst>
              </a:tr>
            </a:tbl>
          </a:graphicData>
        </a:graphic>
      </p:graphicFrame>
      <p:sp>
        <p:nvSpPr>
          <p:cNvPr id="15" name="TextBox 6">
            <a:extLst>
              <a:ext uri="{FF2B5EF4-FFF2-40B4-BE49-F238E27FC236}">
                <a16:creationId xmlns:a16="http://schemas.microsoft.com/office/drawing/2014/main" id="{E70B0D62-8BB8-A90B-A91E-6E074E65CAB0}"/>
              </a:ext>
            </a:extLst>
          </p:cNvPr>
          <p:cNvSpPr txBox="1"/>
          <p:nvPr/>
        </p:nvSpPr>
        <p:spPr>
          <a:xfrm>
            <a:off x="447195" y="608068"/>
            <a:ext cx="1113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altLang="zh-CN" b="1" dirty="0"/>
              <a:t>Thermal stability </a:t>
            </a:r>
            <a:r>
              <a:rPr lang="en-US" b="1" dirty="0"/>
              <a:t>study of Na-K-Sb: 4 heating cycles up to 130°C, XPS data taken at RT after 24h heating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E53A69B-2F3C-D3E0-0147-57810EA5B1B4}"/>
              </a:ext>
            </a:extLst>
          </p:cNvPr>
          <p:cNvSpPr txBox="1"/>
          <p:nvPr/>
        </p:nvSpPr>
        <p:spPr>
          <a:xfrm>
            <a:off x="1278066" y="2931235"/>
            <a:ext cx="3953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Chemical composition change after heating  </a:t>
            </a:r>
            <a:endParaRPr lang="en-DE" sz="1600" b="1" dirty="0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5A76B872-09E9-1B14-98C2-ACEF04724340}"/>
              </a:ext>
            </a:extLst>
          </p:cNvPr>
          <p:cNvSpPr txBox="1"/>
          <p:nvPr/>
        </p:nvSpPr>
        <p:spPr>
          <a:xfrm>
            <a:off x="6671852" y="2274838"/>
            <a:ext cx="4801299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Photocurrent decreases with higher sample 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 of photocurrent may due to the loss of K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also contribute to the loss of photocurrent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DEE4044-5670-F897-1313-6A898687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2" y="1288442"/>
            <a:ext cx="5522437" cy="15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97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Summary &amp; outlook</a:t>
            </a:r>
            <a:endParaRPr lang="en-US" sz="14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FA0A00D-70CD-7ABA-8FE6-30F2B33BA5EE}"/>
              </a:ext>
            </a:extLst>
          </p:cNvPr>
          <p:cNvGrpSpPr/>
          <p:nvPr/>
        </p:nvGrpSpPr>
        <p:grpSpPr>
          <a:xfrm>
            <a:off x="8009979" y="2741025"/>
            <a:ext cx="3877221" cy="2737411"/>
            <a:chOff x="8001805" y="3600942"/>
            <a:chExt cx="3719168" cy="2538896"/>
          </a:xfrm>
        </p:grpSpPr>
        <p:pic>
          <p:nvPicPr>
            <p:cNvPr id="3" name="Picture 24">
              <a:extLst>
                <a:ext uri="{FF2B5EF4-FFF2-40B4-BE49-F238E27FC236}">
                  <a16:creationId xmlns:a16="http://schemas.microsoft.com/office/drawing/2014/main" id="{5DDD5C05-DF71-A6D9-57FB-17665E419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30" t="14956" r="20758" b="14738"/>
            <a:stretch/>
          </p:blipFill>
          <p:spPr>
            <a:xfrm>
              <a:off x="8001805" y="3600942"/>
              <a:ext cx="3719168" cy="2538896"/>
            </a:xfrm>
            <a:prstGeom prst="rect">
              <a:avLst/>
            </a:prstGeom>
          </p:spPr>
        </p:pic>
        <p:sp>
          <p:nvSpPr>
            <p:cNvPr id="4" name="Textfeld 30">
              <a:extLst>
                <a:ext uri="{FF2B5EF4-FFF2-40B4-BE49-F238E27FC236}">
                  <a16:creationId xmlns:a16="http://schemas.microsoft.com/office/drawing/2014/main" id="{35C0427C-4FC2-7E01-8629-CBFAD504C1FD}"/>
                </a:ext>
              </a:extLst>
            </p:cNvPr>
            <p:cNvSpPr txBox="1"/>
            <p:nvPr/>
          </p:nvSpPr>
          <p:spPr>
            <a:xfrm>
              <a:off x="8077306" y="3650834"/>
              <a:ext cx="1687479" cy="4567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b="1" dirty="0">
                  <a:latin typeface="+mn-lt"/>
                </a:rPr>
                <a:t>Triple evaporation chamber</a:t>
              </a: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6FE3FD0-4D52-4AB9-C3D1-5E56FD5D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81178" y="2741024"/>
            <a:ext cx="3649881" cy="273741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CB8DA89-5643-07C2-95C4-DBF3D8606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78" y="2741026"/>
            <a:ext cx="3649880" cy="273741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4F1C74-0423-63A4-1D2D-5AF1CEC5060A}"/>
              </a:ext>
            </a:extLst>
          </p:cNvPr>
          <p:cNvSpPr txBox="1"/>
          <p:nvPr/>
        </p:nvSpPr>
        <p:spPr>
          <a:xfrm>
            <a:off x="2762624" y="5744917"/>
            <a:ext cx="5842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BCD233"/>
                </a:solidFill>
              </a:rPr>
              <a:t>Thank you for your attention!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1A0267E-990D-DE2E-11F7-D07AC6BB9A9A}"/>
              </a:ext>
            </a:extLst>
          </p:cNvPr>
          <p:cNvCxnSpPr/>
          <p:nvPr/>
        </p:nvCxnSpPr>
        <p:spPr>
          <a:xfrm flipH="1">
            <a:off x="7416800" y="3951357"/>
            <a:ext cx="94532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D5FBF26-4BFB-4A34-A2CB-C69B76787B61}"/>
              </a:ext>
            </a:extLst>
          </p:cNvPr>
          <p:cNvCxnSpPr>
            <a:cxnSpLocks/>
          </p:cNvCxnSpPr>
          <p:nvPr/>
        </p:nvCxnSpPr>
        <p:spPr>
          <a:xfrm>
            <a:off x="3543953" y="3951357"/>
            <a:ext cx="9166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F8BBCD3-543B-33EF-D741-0BF961799961}"/>
              </a:ext>
            </a:extLst>
          </p:cNvPr>
          <p:cNvSpPr txBox="1"/>
          <p:nvPr/>
        </p:nvSpPr>
        <p:spPr>
          <a:xfrm>
            <a:off x="2114026" y="739372"/>
            <a:ext cx="844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Na-K-Sb photocathodes have been grown with QE &gt; 2% at 515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SRF-gun commissioning started at </a:t>
            </a:r>
            <a:r>
              <a:rPr lang="en-US" dirty="0" err="1"/>
              <a:t>SEAlab</a:t>
            </a:r>
            <a:r>
              <a:rPr lang="en-US" dirty="0"/>
              <a:t> (cool down tests)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suitcase ready to transport sample to BESSY and other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of system to measure MTE, QE and reflectivity (ongoing)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of new lab with triple evaporation chamber (ongoing)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Changing from SAES dispensers to SAES pills in effusion cells (planned)</a:t>
            </a:r>
          </a:p>
        </p:txBody>
      </p:sp>
      <p:sp>
        <p:nvSpPr>
          <p:cNvPr id="10" name="Textfeld 30">
            <a:extLst>
              <a:ext uri="{FF2B5EF4-FFF2-40B4-BE49-F238E27FC236}">
                <a16:creationId xmlns:a16="http://schemas.microsoft.com/office/drawing/2014/main" id="{5D3A04C2-D595-B41C-0298-DC29D584E8B2}"/>
              </a:ext>
            </a:extLst>
          </p:cNvPr>
          <p:cNvSpPr txBox="1"/>
          <p:nvPr/>
        </p:nvSpPr>
        <p:spPr>
          <a:xfrm>
            <a:off x="418126" y="2824107"/>
            <a:ext cx="169590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/>
              <a:t>Old lab (2014-2023)</a:t>
            </a:r>
            <a:endParaRPr lang="en-US" sz="1600" b="1" dirty="0">
              <a:latin typeface="+mn-lt"/>
            </a:endParaRPr>
          </a:p>
        </p:txBody>
      </p:sp>
      <p:sp>
        <p:nvSpPr>
          <p:cNvPr id="11" name="Textfeld 30">
            <a:extLst>
              <a:ext uri="{FF2B5EF4-FFF2-40B4-BE49-F238E27FC236}">
                <a16:creationId xmlns:a16="http://schemas.microsoft.com/office/drawing/2014/main" id="{E2F0963C-1356-E640-273D-555A6C6228DC}"/>
              </a:ext>
            </a:extLst>
          </p:cNvPr>
          <p:cNvSpPr txBox="1"/>
          <p:nvPr/>
        </p:nvSpPr>
        <p:spPr>
          <a:xfrm>
            <a:off x="4308926" y="2850785"/>
            <a:ext cx="139207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>
                <a:latin typeface="+mn-lt"/>
              </a:rPr>
              <a:t>New lab (2023)</a:t>
            </a:r>
          </a:p>
        </p:txBody>
      </p:sp>
    </p:spTree>
    <p:extLst>
      <p:ext uri="{BB962C8B-B14F-4D97-AF65-F5344CB8AC3E}">
        <p14:creationId xmlns:p14="http://schemas.microsoft.com/office/powerpoint/2010/main" val="232585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4968372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Working group &amp; outline</a:t>
            </a:r>
            <a:endParaRPr lang="en-US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BB43EC-8D15-5C15-8EC4-6DB5FA2C709C}"/>
              </a:ext>
            </a:extLst>
          </p:cNvPr>
          <p:cNvSpPr txBox="1"/>
          <p:nvPr/>
        </p:nvSpPr>
        <p:spPr>
          <a:xfrm>
            <a:off x="-2696652" y="972529"/>
            <a:ext cx="104338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Accelerator Division </a:t>
            </a:r>
          </a:p>
          <a:p>
            <a:pPr algn="ctr"/>
            <a:r>
              <a:rPr lang="en-US" sz="2400" b="1" dirty="0"/>
              <a:t> Department high brightness beams  </a:t>
            </a:r>
          </a:p>
          <a:p>
            <a:pPr algn="ctr"/>
            <a:r>
              <a:rPr lang="en-US" sz="2400" b="1" dirty="0"/>
              <a:t>Group Leader: Prof. Kamps HU Berlin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005186"/>
                </a:solidFill>
              </a:rPr>
              <a:t>Photocathode R&amp;D</a:t>
            </a:r>
            <a:r>
              <a:rPr lang="en-US" dirty="0">
                <a:solidFill>
                  <a:srgbClr val="005186"/>
                </a:solidFill>
              </a:rPr>
              <a:t>	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Drive Laser and Laser Beam Transport</a:t>
            </a: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Beam dynamics and instrumentation</a:t>
            </a: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Beam Applications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9D3073-6ED2-2BE4-1D9B-FCE56C1AC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62"/>
          <a:stretch/>
        </p:blipFill>
        <p:spPr>
          <a:xfrm>
            <a:off x="985461" y="2997535"/>
            <a:ext cx="739852" cy="8470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BD71F81-93DC-75BC-3577-370593832E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58" y="1319736"/>
            <a:ext cx="850082" cy="850082"/>
          </a:xfrm>
          <a:prstGeom prst="rect">
            <a:avLst/>
          </a:prstGeom>
        </p:spPr>
      </p:pic>
      <p:pic>
        <p:nvPicPr>
          <p:cNvPr id="7" name="Picture 2" descr="Image result for sonal mistry">
            <a:extLst>
              <a:ext uri="{FF2B5EF4-FFF2-40B4-BE49-F238E27FC236}">
                <a16:creationId xmlns:a16="http://schemas.microsoft.com/office/drawing/2014/main" id="{AAB236C1-7D33-C679-352C-DE4F49510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2867" y="2999752"/>
            <a:ext cx="681923" cy="8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8">
            <a:extLst>
              <a:ext uri="{FF2B5EF4-FFF2-40B4-BE49-F238E27FC236}">
                <a16:creationId xmlns:a16="http://schemas.microsoft.com/office/drawing/2014/main" id="{536A591B-00FC-6EFC-A3F8-ECD0E63380F4}"/>
              </a:ext>
            </a:extLst>
          </p:cNvPr>
          <p:cNvSpPr txBox="1"/>
          <p:nvPr/>
        </p:nvSpPr>
        <p:spPr>
          <a:xfrm>
            <a:off x="5138580" y="1034094"/>
            <a:ext cx="840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latin typeface="+mj-lt"/>
              </a:rPr>
              <a:t>Prof. Dr. Thorsten Kamps 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9F154C0B-4A09-C1CA-C89E-69D588C21968}"/>
              </a:ext>
            </a:extLst>
          </p:cNvPr>
          <p:cNvSpPr txBox="1"/>
          <p:nvPr/>
        </p:nvSpPr>
        <p:spPr>
          <a:xfrm>
            <a:off x="979809" y="2707963"/>
            <a:ext cx="745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latin typeface="+mj-lt"/>
              </a:rPr>
              <a:t>Dr. Julius Kühn</a:t>
            </a:r>
            <a:endParaRPr lang="en-GB" sz="800" b="1" dirty="0">
              <a:latin typeface="+mj-lt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24522DCE-D280-BC8D-7768-1BEB66070B8C}"/>
              </a:ext>
            </a:extLst>
          </p:cNvPr>
          <p:cNvSpPr txBox="1"/>
          <p:nvPr/>
        </p:nvSpPr>
        <p:spPr>
          <a:xfrm>
            <a:off x="1757215" y="2711893"/>
            <a:ext cx="676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latin typeface="+mj-lt"/>
              </a:rPr>
              <a:t>Dr. Sonal Mistry</a:t>
            </a:r>
            <a:endParaRPr lang="en-GB" sz="800" b="1" dirty="0">
              <a:latin typeface="+mj-lt"/>
            </a:endParaRP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2BCE7B9E-A101-9282-AC6D-F0A36C2681CD}"/>
              </a:ext>
            </a:extLst>
          </p:cNvPr>
          <p:cNvSpPr txBox="1"/>
          <p:nvPr/>
        </p:nvSpPr>
        <p:spPr>
          <a:xfrm>
            <a:off x="2482344" y="2711893"/>
            <a:ext cx="656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latin typeface="+mj-lt"/>
              </a:rPr>
              <a:t>Chen Wang</a:t>
            </a:r>
            <a:endParaRPr lang="en-GB" sz="800" b="1" dirty="0">
              <a:latin typeface="+mj-lt"/>
            </a:endParaRPr>
          </a:p>
        </p:txBody>
      </p:sp>
      <p:pic>
        <p:nvPicPr>
          <p:cNvPr id="12" name="Picture 36">
            <a:extLst>
              <a:ext uri="{FF2B5EF4-FFF2-40B4-BE49-F238E27FC236}">
                <a16:creationId xmlns:a16="http://schemas.microsoft.com/office/drawing/2014/main" id="{367B1668-4EB9-2C64-E236-F26FAF96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757" y="2997535"/>
            <a:ext cx="654110" cy="860925"/>
          </a:xfrm>
          <a:prstGeom prst="rect">
            <a:avLst/>
          </a:prstGeom>
        </p:spPr>
      </p:pic>
      <p:pic>
        <p:nvPicPr>
          <p:cNvPr id="13" name="Picture 55" descr="A picture containing person, person, indoor, wearing&#10;&#10;Description automatically generated">
            <a:extLst>
              <a:ext uri="{FF2B5EF4-FFF2-40B4-BE49-F238E27FC236}">
                <a16:creationId xmlns:a16="http://schemas.microsoft.com/office/drawing/2014/main" id="{9E1A1CB2-77C5-2F91-0DE6-9A5B7233F1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27" y="2984297"/>
            <a:ext cx="628826" cy="885670"/>
          </a:xfrm>
          <a:prstGeom prst="rect">
            <a:avLst/>
          </a:prstGeom>
        </p:spPr>
      </p:pic>
      <p:sp>
        <p:nvSpPr>
          <p:cNvPr id="14" name="TextBox 57">
            <a:extLst>
              <a:ext uri="{FF2B5EF4-FFF2-40B4-BE49-F238E27FC236}">
                <a16:creationId xmlns:a16="http://schemas.microsoft.com/office/drawing/2014/main" id="{860DFA9B-FE88-A95D-5CBC-720B022DFA4D}"/>
              </a:ext>
            </a:extLst>
          </p:cNvPr>
          <p:cNvSpPr txBox="1"/>
          <p:nvPr/>
        </p:nvSpPr>
        <p:spPr>
          <a:xfrm>
            <a:off x="3201438" y="2707963"/>
            <a:ext cx="656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" b="1" dirty="0">
                <a:latin typeface="+mj-lt"/>
              </a:rPr>
              <a:t>Jonas Dube</a:t>
            </a:r>
            <a:endParaRPr lang="en-GB" sz="800" b="1" dirty="0">
              <a:latin typeface="+mj-lt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DA73AE3-4C51-1718-EF65-22F80D1419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70" y="1384846"/>
            <a:ext cx="719861" cy="719861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2DF5D9-6D9E-03C8-8A0C-50B35A7FF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658" y="3916121"/>
            <a:ext cx="778204" cy="221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1C7B5-B3E1-DE09-B8D9-2ED994FBB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25" y="3869967"/>
            <a:ext cx="512328" cy="512328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6DBF895-6B7F-A5AE-205B-735B3FC9FDFA}"/>
              </a:ext>
            </a:extLst>
          </p:cNvPr>
          <p:cNvCxnSpPr>
            <a:cxnSpLocks/>
          </p:cNvCxnSpPr>
          <p:nvPr/>
        </p:nvCxnSpPr>
        <p:spPr>
          <a:xfrm>
            <a:off x="4018923" y="3310138"/>
            <a:ext cx="47616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E63FC1B-6881-2E06-C4AA-21B065AADB50}"/>
              </a:ext>
            </a:extLst>
          </p:cNvPr>
          <p:cNvSpPr txBox="1"/>
          <p:nvPr/>
        </p:nvSpPr>
        <p:spPr>
          <a:xfrm>
            <a:off x="7637667" y="2280578"/>
            <a:ext cx="4272897" cy="2462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5186"/>
                </a:solidFill>
              </a:rPr>
              <a:t>OUTLINE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SEAlab</a:t>
            </a:r>
            <a:r>
              <a:rPr lang="en-US" sz="1400" b="1" dirty="0"/>
              <a:t> – SRF electron accelerator laboratory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Status photocathode lab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Recipe development for Na-K-Sb photocathodes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Lifetime investigations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Summary &amp; Outlook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3449404-722F-C710-0782-5E486AB1D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7158" y="2582135"/>
            <a:ext cx="2565200" cy="36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4968372" cy="300734"/>
          </a:xfrm>
        </p:spPr>
        <p:txBody>
          <a:bodyPr>
            <a:normAutofit/>
          </a:bodyPr>
          <a:lstStyle/>
          <a:p>
            <a:r>
              <a:rPr lang="en-US" sz="1400" b="1" dirty="0" err="1"/>
              <a:t>SEALab</a:t>
            </a:r>
            <a:r>
              <a:rPr lang="en-US" sz="1400" b="1" dirty="0"/>
              <a:t> – </a:t>
            </a:r>
            <a:r>
              <a:rPr lang="en-US" sz="1400" b="1" dirty="0" err="1"/>
              <a:t>sRF</a:t>
            </a:r>
            <a:r>
              <a:rPr lang="en-US" sz="1400" b="1" dirty="0"/>
              <a:t> electron accelerator laboratory at </a:t>
            </a:r>
            <a:r>
              <a:rPr lang="en-US" sz="1400" b="1" dirty="0" err="1"/>
              <a:t>hzb</a:t>
            </a:r>
            <a:r>
              <a:rPr lang="en-US" sz="1400" b="1" dirty="0"/>
              <a:t> </a:t>
            </a:r>
            <a:endParaRPr lang="en-US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8C8D9AE-A282-FEF1-CDBF-AAC37D78E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27" y="1143000"/>
            <a:ext cx="9144000" cy="4572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512F13A-AF2E-A20C-FC87-728CEEB85522}"/>
              </a:ext>
            </a:extLst>
          </p:cNvPr>
          <p:cNvSpPr txBox="1"/>
          <p:nvPr/>
        </p:nvSpPr>
        <p:spPr>
          <a:xfrm>
            <a:off x="2875492" y="4544708"/>
            <a:ext cx="1969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+mn-lt"/>
              </a:rPr>
              <a:t>SRF-</a:t>
            </a:r>
            <a:r>
              <a:rPr lang="de-DE" b="1" dirty="0" err="1">
                <a:latin typeface="+mn-lt"/>
              </a:rPr>
              <a:t>photoinjector</a:t>
            </a:r>
            <a:r>
              <a:rPr lang="de-DE" b="1" dirty="0">
                <a:latin typeface="+mn-lt"/>
              </a:rPr>
              <a:t>:</a:t>
            </a:r>
            <a:endParaRPr lang="de-DE" sz="1400" b="1" dirty="0">
              <a:solidFill>
                <a:srgbClr val="9BBB59"/>
              </a:solidFill>
              <a:latin typeface="+mn-lt"/>
            </a:endParaRPr>
          </a:p>
          <a:p>
            <a:r>
              <a:rPr lang="de-DE" sz="1400" b="1" dirty="0">
                <a:solidFill>
                  <a:srgbClr val="9BBB59"/>
                </a:solidFill>
              </a:rPr>
              <a:t>	</a:t>
            </a:r>
            <a:endParaRPr lang="de-DE" sz="1400" b="1" dirty="0">
              <a:solidFill>
                <a:srgbClr val="9BBB59"/>
              </a:solidFill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DF26CC6-C451-D1C0-7B4F-55A7DA12888B}"/>
              </a:ext>
            </a:extLst>
          </p:cNvPr>
          <p:cNvSpPr txBox="1"/>
          <p:nvPr/>
        </p:nvSpPr>
        <p:spPr>
          <a:xfrm>
            <a:off x="3151819" y="4795863"/>
            <a:ext cx="10826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rgbClr val="00589C"/>
                </a:solidFill>
                <a:latin typeface="+mn-lt"/>
              </a:rPr>
              <a:t>1.5 … 2.3 </a:t>
            </a:r>
            <a:r>
              <a:rPr lang="de-DE" sz="1200" dirty="0" err="1">
                <a:solidFill>
                  <a:srgbClr val="00589C"/>
                </a:solidFill>
                <a:latin typeface="+mn-lt"/>
              </a:rPr>
              <a:t>MeV</a:t>
            </a:r>
            <a:endParaRPr lang="en-US" sz="1200" dirty="0">
              <a:solidFill>
                <a:srgbClr val="00589C"/>
              </a:solidFill>
              <a:latin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60B4987-1316-065B-E4B4-2232A3920258}"/>
              </a:ext>
            </a:extLst>
          </p:cNvPr>
          <p:cNvSpPr txBox="1"/>
          <p:nvPr/>
        </p:nvSpPr>
        <p:spPr>
          <a:xfrm>
            <a:off x="1455253" y="4994949"/>
            <a:ext cx="1302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>
                <a:latin typeface="+mn-lt"/>
              </a:rPr>
              <a:t>Photocathode</a:t>
            </a:r>
            <a:endParaRPr lang="de-DE" sz="1400" b="1" dirty="0">
              <a:latin typeface="+mn-lt"/>
            </a:endParaRPr>
          </a:p>
          <a:p>
            <a:pPr algn="ctr"/>
            <a:r>
              <a:rPr lang="de-DE" sz="1400" b="1" dirty="0">
                <a:latin typeface="+mn-lt"/>
              </a:rPr>
              <a:t>Transfersystem</a:t>
            </a:r>
            <a:endParaRPr lang="en-US" sz="1400" b="1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8008CCA-789C-8C51-40AC-2E3671FC8370}"/>
              </a:ext>
            </a:extLst>
          </p:cNvPr>
          <p:cNvSpPr txBox="1"/>
          <p:nvPr/>
        </p:nvSpPr>
        <p:spPr>
          <a:xfrm>
            <a:off x="3280845" y="4269307"/>
            <a:ext cx="1012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+mn-lt"/>
              </a:rPr>
              <a:t>„1</a:t>
            </a:r>
            <a:r>
              <a:rPr lang="de-DE" sz="1400" b="1" baseline="30000" dirty="0">
                <a:latin typeface="+mn-lt"/>
              </a:rPr>
              <a:t>st</a:t>
            </a:r>
            <a:r>
              <a:rPr lang="de-DE" sz="1400" b="1" dirty="0">
                <a:latin typeface="+mn-lt"/>
              </a:rPr>
              <a:t> </a:t>
            </a:r>
            <a:r>
              <a:rPr lang="de-DE" sz="1400" b="1" dirty="0" err="1">
                <a:latin typeface="+mn-lt"/>
              </a:rPr>
              <a:t>meter</a:t>
            </a:r>
            <a:r>
              <a:rPr lang="de-DE" sz="1400" b="1" dirty="0">
                <a:latin typeface="+mn-lt"/>
              </a:rPr>
              <a:t>“</a:t>
            </a:r>
            <a:endParaRPr lang="en-US" sz="1400" b="1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292BBC-ED16-7E4F-F09B-317B3EA1B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4" y="765969"/>
            <a:ext cx="230505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B6F0F94-9B50-0886-6EA4-31288316270F}"/>
              </a:ext>
            </a:extLst>
          </p:cNvPr>
          <p:cNvSpPr txBox="1"/>
          <p:nvPr/>
        </p:nvSpPr>
        <p:spPr>
          <a:xfrm>
            <a:off x="491940" y="1368848"/>
            <a:ext cx="380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00589C"/>
                </a:solidFill>
                <a:latin typeface="+mj-lt"/>
              </a:rPr>
              <a:t>b</a:t>
            </a:r>
            <a:r>
              <a:rPr lang="de-DE" b="1" dirty="0" err="1">
                <a:latin typeface="+mj-lt"/>
              </a:rPr>
              <a:t>erlin</a:t>
            </a:r>
            <a:r>
              <a:rPr lang="de-DE" b="1" dirty="0">
                <a:latin typeface="+mj-lt"/>
              </a:rPr>
              <a:t> </a:t>
            </a:r>
            <a:r>
              <a:rPr lang="de-DE" b="1" dirty="0">
                <a:solidFill>
                  <a:srgbClr val="00589C"/>
                </a:solidFill>
                <a:latin typeface="+mj-lt"/>
              </a:rPr>
              <a:t>E</a:t>
            </a:r>
            <a:r>
              <a:rPr lang="de-DE" b="1" dirty="0">
                <a:latin typeface="+mj-lt"/>
              </a:rPr>
              <a:t>nergy </a:t>
            </a:r>
            <a:r>
              <a:rPr lang="de-DE" b="1" dirty="0">
                <a:solidFill>
                  <a:srgbClr val="00589C"/>
                </a:solidFill>
                <a:latin typeface="+mj-lt"/>
              </a:rPr>
              <a:t>R</a:t>
            </a:r>
            <a:r>
              <a:rPr lang="de-DE" b="1" dirty="0">
                <a:latin typeface="+mj-lt"/>
              </a:rPr>
              <a:t>ecovery </a:t>
            </a:r>
            <a:r>
              <a:rPr lang="de-DE" b="1" dirty="0" err="1">
                <a:solidFill>
                  <a:srgbClr val="00589C"/>
                </a:solidFill>
                <a:latin typeface="+mj-lt"/>
              </a:rPr>
              <a:t>Lin</a:t>
            </a:r>
            <a:r>
              <a:rPr lang="de-DE" b="1" dirty="0" err="1">
                <a:latin typeface="+mj-lt"/>
              </a:rPr>
              <a:t>ac</a:t>
            </a:r>
            <a:r>
              <a:rPr lang="de-DE" b="1" dirty="0">
                <a:latin typeface="+mj-lt"/>
              </a:rPr>
              <a:t> </a:t>
            </a:r>
            <a:r>
              <a:rPr lang="de-DE" b="1" dirty="0">
                <a:solidFill>
                  <a:srgbClr val="00589C"/>
                </a:solidFill>
                <a:latin typeface="+mj-lt"/>
              </a:rPr>
              <a:t>Pro</a:t>
            </a:r>
            <a:r>
              <a:rPr lang="de-DE" b="1" dirty="0">
                <a:latin typeface="+mj-lt"/>
              </a:rPr>
              <a:t>totype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AD12C7F-87FE-C6C5-9FFD-C74F7A89F741}"/>
              </a:ext>
            </a:extLst>
          </p:cNvPr>
          <p:cNvSpPr txBox="1"/>
          <p:nvPr/>
        </p:nvSpPr>
        <p:spPr>
          <a:xfrm>
            <a:off x="4993712" y="3130534"/>
            <a:ext cx="710590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transition</a:t>
            </a:r>
            <a:r>
              <a:rPr lang="de-DE" sz="1400" dirty="0"/>
              <a:t> </a:t>
            </a:r>
            <a:r>
              <a:rPr lang="de-DE" sz="1400" dirty="0" err="1"/>
              <a:t>into</a:t>
            </a:r>
            <a:endParaRPr lang="de-DE" sz="1400" dirty="0"/>
          </a:p>
          <a:p>
            <a:pPr algn="ctr"/>
            <a:endParaRPr lang="de-DE" sz="1400" b="1" dirty="0"/>
          </a:p>
          <a:p>
            <a:pPr algn="ctr"/>
            <a:r>
              <a:rPr lang="de-DE" sz="1400" b="1" dirty="0" err="1"/>
              <a:t>SEAlab</a:t>
            </a:r>
            <a:endParaRPr lang="de-DE" sz="1400" b="1" dirty="0"/>
          </a:p>
          <a:p>
            <a:pPr algn="ctr"/>
            <a:r>
              <a:rPr lang="de-DE" sz="1400" b="1" dirty="0" err="1"/>
              <a:t>S</a:t>
            </a:r>
            <a:r>
              <a:rPr lang="de-DE" sz="1400" dirty="0" err="1"/>
              <a:t>uperconducting</a:t>
            </a:r>
            <a:r>
              <a:rPr lang="de-DE" sz="1400" dirty="0"/>
              <a:t> RF </a:t>
            </a:r>
            <a:r>
              <a:rPr lang="de-DE" sz="1400" b="1" dirty="0" err="1"/>
              <a:t>E</a:t>
            </a:r>
            <a:r>
              <a:rPr lang="de-DE" sz="1400" dirty="0" err="1"/>
              <a:t>lectron</a:t>
            </a:r>
            <a:r>
              <a:rPr lang="de-DE" sz="1400" dirty="0"/>
              <a:t> </a:t>
            </a:r>
            <a:r>
              <a:rPr lang="de-DE" sz="1400" b="1" dirty="0" err="1"/>
              <a:t>A</a:t>
            </a:r>
            <a:r>
              <a:rPr lang="de-DE" sz="1400" dirty="0" err="1"/>
              <a:t>ccelerator</a:t>
            </a:r>
            <a:r>
              <a:rPr lang="de-DE" sz="1400" dirty="0"/>
              <a:t> </a:t>
            </a:r>
            <a:r>
              <a:rPr lang="de-DE" sz="1400" b="1" dirty="0" err="1"/>
              <a:t>lab</a:t>
            </a:r>
            <a:r>
              <a:rPr lang="de-DE" sz="1400" dirty="0" err="1"/>
              <a:t>oratory</a:t>
            </a:r>
            <a:endParaRPr lang="de-DE" sz="1400" dirty="0"/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since</a:t>
            </a:r>
            <a:r>
              <a:rPr lang="de-DE" sz="1400" dirty="0"/>
              <a:t> 2021)</a:t>
            </a:r>
          </a:p>
          <a:p>
            <a:pPr algn="ctr"/>
            <a:endParaRPr lang="de-D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 </a:t>
            </a:r>
            <a:r>
              <a:rPr lang="en-GB" sz="1400" dirty="0" err="1">
                <a:latin typeface="+mj-lt"/>
              </a:rPr>
              <a:t>Sealab</a:t>
            </a:r>
            <a:r>
              <a:rPr lang="en-GB" sz="1400" dirty="0">
                <a:latin typeface="+mj-lt"/>
              </a:rPr>
              <a:t> is an sustainable accelerator science and applications laboratory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CW operation with SRF photo-injector and SRF accelerating systems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broad range of beam parameters: Hz to GHz, </a:t>
            </a:r>
            <a:r>
              <a:rPr lang="en-GB" sz="1400" dirty="0" err="1">
                <a:latin typeface="+mj-lt"/>
              </a:rPr>
              <a:t>fC</a:t>
            </a:r>
            <a:r>
              <a:rPr lang="en-GB" sz="1400" dirty="0">
                <a:latin typeface="+mj-lt"/>
              </a:rPr>
              <a:t> to </a:t>
            </a:r>
            <a:r>
              <a:rPr lang="en-GB" sz="1400" dirty="0" err="1">
                <a:latin typeface="+mj-lt"/>
              </a:rPr>
              <a:t>nC</a:t>
            </a:r>
            <a:r>
              <a:rPr lang="en-GB" sz="1400" dirty="0">
                <a:latin typeface="+mj-lt"/>
              </a:rPr>
              <a:t>, fs to </a:t>
            </a:r>
            <a:r>
              <a:rPr lang="en-GB" sz="1400" dirty="0" err="1">
                <a:latin typeface="+mj-lt"/>
              </a:rPr>
              <a:t>ps</a:t>
            </a:r>
            <a:r>
              <a:rPr lang="en-GB" sz="1400" dirty="0">
                <a:latin typeface="+mj-lt"/>
              </a:rPr>
              <a:t>, </a:t>
            </a:r>
            <a:br>
              <a:rPr lang="en-GB" sz="1400" dirty="0">
                <a:latin typeface="+mj-lt"/>
              </a:rPr>
            </a:br>
            <a:r>
              <a:rPr lang="en-GB" sz="1400" dirty="0">
                <a:latin typeface="+mj-lt"/>
              </a:rPr>
              <a:t>up to 6.5 MeV (50 MeV with </a:t>
            </a:r>
            <a:r>
              <a:rPr lang="en-GB" sz="1400" dirty="0" err="1">
                <a:latin typeface="+mj-lt"/>
              </a:rPr>
              <a:t>linac</a:t>
            </a:r>
            <a:r>
              <a:rPr lang="en-GB" sz="1400" dirty="0">
                <a:latin typeface="+mj-lt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three main themes: R&amp;D on CW SRF accelerating systems, Accelerator R&amp;D research topics, pilot experiments (e.g. UED)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industrial collaboration hub (e.g. Research Instruments)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AB7CDE6-9141-66F0-9FC2-C77D64D8273A}"/>
              </a:ext>
            </a:extLst>
          </p:cNvPr>
          <p:cNvSpPr/>
          <p:nvPr/>
        </p:nvSpPr>
        <p:spPr>
          <a:xfrm>
            <a:off x="757271" y="3482085"/>
            <a:ext cx="4236441" cy="2835793"/>
          </a:xfrm>
          <a:prstGeom prst="ellipse">
            <a:avLst/>
          </a:prstGeom>
          <a:noFill/>
          <a:ln w="38100">
            <a:solidFill>
              <a:srgbClr val="0051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186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BBA1E5F-E614-B10D-3DE0-9AC4915AD0DA}"/>
              </a:ext>
            </a:extLst>
          </p:cNvPr>
          <p:cNvSpPr txBox="1"/>
          <p:nvPr/>
        </p:nvSpPr>
        <p:spPr>
          <a:xfrm>
            <a:off x="2105089" y="565320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CD233"/>
                </a:solidFill>
              </a:rPr>
              <a:t>Commissioning in </a:t>
            </a:r>
          </a:p>
          <a:p>
            <a:pPr algn="ctr"/>
            <a:r>
              <a:rPr lang="en-US" sz="1400" b="1" dirty="0">
                <a:solidFill>
                  <a:srgbClr val="BCD233"/>
                </a:solidFill>
              </a:rPr>
              <a:t>2023 in progress</a:t>
            </a:r>
          </a:p>
        </p:txBody>
      </p:sp>
    </p:spTree>
    <p:extLst>
      <p:ext uri="{BB962C8B-B14F-4D97-AF65-F5344CB8AC3E}">
        <p14:creationId xmlns:p14="http://schemas.microsoft.com/office/powerpoint/2010/main" val="118481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8" y="288926"/>
            <a:ext cx="7132669" cy="300734"/>
          </a:xfrm>
        </p:spPr>
        <p:txBody>
          <a:bodyPr>
            <a:normAutofit/>
          </a:bodyPr>
          <a:lstStyle/>
          <a:p>
            <a:r>
              <a:rPr lang="en-US" sz="1400" b="1" dirty="0" err="1"/>
              <a:t>SEALab</a:t>
            </a:r>
            <a:r>
              <a:rPr lang="en-US" sz="1400" b="1" dirty="0"/>
              <a:t> – </a:t>
            </a:r>
            <a:r>
              <a:rPr lang="en-US" sz="1400" b="1" dirty="0" err="1"/>
              <a:t>sRF</a:t>
            </a:r>
            <a:r>
              <a:rPr lang="en-US" sz="1400" b="1" dirty="0"/>
              <a:t> electron accelerator laboratory at </a:t>
            </a:r>
            <a:r>
              <a:rPr lang="en-US" sz="1400" b="1" dirty="0" err="1"/>
              <a:t>hzb</a:t>
            </a:r>
            <a:r>
              <a:rPr lang="en-US" sz="1400" b="1" dirty="0"/>
              <a:t> (</a:t>
            </a:r>
            <a:r>
              <a:rPr lang="en-US" sz="1400" b="1" dirty="0" err="1"/>
              <a:t>september</a:t>
            </a:r>
            <a:r>
              <a:rPr lang="en-US" sz="1400" b="1" dirty="0"/>
              <a:t> 2023) </a:t>
            </a:r>
            <a:endParaRPr lang="en-US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69D437F-CD01-0D64-ADD2-F4AB5014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341" y="1895908"/>
            <a:ext cx="5793996" cy="434549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C5BFBB3-61BA-6CC3-3056-A1C8859A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4" y="1895909"/>
            <a:ext cx="5793996" cy="4345497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E2287E3-46F9-1E31-16D5-1A5BCA1AC4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63598" y="525940"/>
            <a:ext cx="5335802" cy="2190558"/>
            <a:chOff x="2027679" y="3017100"/>
            <a:chExt cx="4680000" cy="1921326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BF0DCAF-0A1F-29CD-9A93-52754963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027679" y="3308684"/>
              <a:ext cx="4680000" cy="1629742"/>
            </a:xfrm>
            <a:prstGeom prst="rect">
              <a:avLst/>
            </a:prstGeom>
          </p:spPr>
        </p:pic>
        <p:sp>
          <p:nvSpPr>
            <p:cNvPr id="25" name="Textfeld 19">
              <a:extLst>
                <a:ext uri="{FF2B5EF4-FFF2-40B4-BE49-F238E27FC236}">
                  <a16:creationId xmlns:a16="http://schemas.microsoft.com/office/drawing/2014/main" id="{71F7184C-D344-5F4B-EE9C-FF8D5C8DE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068" y="3017100"/>
              <a:ext cx="1933425" cy="7828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1600" b="1" dirty="0">
                  <a:solidFill>
                    <a:srgbClr val="005186"/>
                  </a:solidFill>
                </a:rPr>
                <a:t>SEALAB</a:t>
              </a:r>
              <a:endParaRPr sz="1600" dirty="0">
                <a:solidFill>
                  <a:srgbClr val="005186"/>
                </a:solidFill>
              </a:endParaRPr>
            </a:p>
            <a:p>
              <a:pPr algn="ctr">
                <a:defRPr/>
              </a:pPr>
              <a:r>
                <a:rPr lang="de-DE" sz="1000" b="1" dirty="0">
                  <a:solidFill>
                    <a:srgbClr val="005186"/>
                  </a:solidFill>
                </a:rPr>
                <a:t>(</a:t>
              </a:r>
              <a:r>
                <a:rPr lang="de-DE" sz="1000" b="1" dirty="0" err="1">
                  <a:solidFill>
                    <a:srgbClr val="005186"/>
                  </a:solidFill>
                </a:rPr>
                <a:t>bERLinPro</a:t>
              </a:r>
              <a:r>
                <a:rPr lang="de-DE" sz="1000" b="1" dirty="0">
                  <a:solidFill>
                    <a:srgbClr val="005186"/>
                  </a:solidFill>
                </a:rPr>
                <a:t>)</a:t>
              </a:r>
            </a:p>
            <a:p>
              <a:pPr algn="ctr">
                <a:defRPr/>
              </a:pPr>
              <a:r>
                <a:rPr lang="en-GB" sz="1200" b="1" dirty="0"/>
                <a:t>Superconducting RF Electron Accelerator Laboratory</a:t>
              </a:r>
              <a:endParaRPr sz="1200" b="1" dirty="0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F5CC4D5E-F4DD-E833-8699-871291E35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360027" y="3023272"/>
              <a:ext cx="703973" cy="724802"/>
            </a:xfrm>
            <a:prstGeom prst="rect">
              <a:avLst/>
            </a:prstGeom>
          </p:spPr>
        </p:pic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36A81F17-A7B2-D6A6-E538-E00634CFBB19}"/>
              </a:ext>
            </a:extLst>
          </p:cNvPr>
          <p:cNvSpPr/>
          <p:nvPr/>
        </p:nvSpPr>
        <p:spPr>
          <a:xfrm>
            <a:off x="6101615" y="2019246"/>
            <a:ext cx="243280" cy="24328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C120C587-58AE-7E95-46B8-10E98E3389A3}"/>
              </a:ext>
            </a:extLst>
          </p:cNvPr>
          <p:cNvCxnSpPr/>
          <p:nvPr/>
        </p:nvCxnSpPr>
        <p:spPr>
          <a:xfrm>
            <a:off x="6344895" y="2140886"/>
            <a:ext cx="41944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FC9F7CB8-B521-FD58-22F1-7381433E5439}"/>
              </a:ext>
            </a:extLst>
          </p:cNvPr>
          <p:cNvCxnSpPr>
            <a:cxnSpLocks/>
          </p:cNvCxnSpPr>
          <p:nvPr/>
        </p:nvCxnSpPr>
        <p:spPr>
          <a:xfrm flipH="1">
            <a:off x="5650616" y="2140886"/>
            <a:ext cx="45722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94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7" y="288926"/>
            <a:ext cx="6689285" cy="300734"/>
          </a:xfrm>
        </p:spPr>
        <p:txBody>
          <a:bodyPr>
            <a:normAutofit/>
          </a:bodyPr>
          <a:lstStyle/>
          <a:p>
            <a:r>
              <a:rPr lang="en-US" sz="1400" b="1" dirty="0" err="1"/>
              <a:t>SEALab</a:t>
            </a:r>
            <a:r>
              <a:rPr lang="en-US" sz="1400" b="1" dirty="0"/>
              <a:t> – </a:t>
            </a:r>
            <a:r>
              <a:rPr lang="en-US" sz="1400" b="1" dirty="0" err="1"/>
              <a:t>sRF</a:t>
            </a:r>
            <a:r>
              <a:rPr lang="en-US" sz="1400" b="1" dirty="0"/>
              <a:t> electron accelerator laboratory at </a:t>
            </a:r>
            <a:r>
              <a:rPr lang="en-US" sz="1400" b="1" dirty="0" err="1"/>
              <a:t>hzb</a:t>
            </a:r>
            <a:r>
              <a:rPr lang="en-US" sz="1400" b="1" dirty="0"/>
              <a:t> (</a:t>
            </a:r>
            <a:r>
              <a:rPr lang="en-US" sz="1400" b="1" dirty="0" err="1"/>
              <a:t>SEPtember</a:t>
            </a:r>
            <a:r>
              <a:rPr lang="en-US" sz="1400" b="1" dirty="0"/>
              <a:t> 2023)</a:t>
            </a:r>
            <a:endParaRPr lang="en-US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BD7C24-0B1B-1E36-7E39-77452F8D2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49" y="965433"/>
            <a:ext cx="6061047" cy="45457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3F7FC3-C663-650B-C65D-CF308E29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50" y="969979"/>
            <a:ext cx="3405930" cy="45412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ECD9993-297E-5A22-4DB0-A3CB2695C428}"/>
              </a:ext>
            </a:extLst>
          </p:cNvPr>
          <p:cNvSpPr txBox="1"/>
          <p:nvPr/>
        </p:nvSpPr>
        <p:spPr>
          <a:xfrm>
            <a:off x="1949212" y="5668770"/>
            <a:ext cx="389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photoinjector module + “1</a:t>
            </a:r>
            <a:r>
              <a:rPr lang="en-US" baseline="30000" dirty="0"/>
              <a:t>st</a:t>
            </a:r>
            <a:r>
              <a:rPr lang="en-US" dirty="0"/>
              <a:t> meter”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FD81E00-B6D3-BF95-D8CE-6EB4C8A4A32F}"/>
              </a:ext>
            </a:extLst>
          </p:cNvPr>
          <p:cNvSpPr txBox="1"/>
          <p:nvPr/>
        </p:nvSpPr>
        <p:spPr>
          <a:xfrm>
            <a:off x="7267133" y="5668770"/>
            <a:ext cx="388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Photocathode transfer system (parking)</a:t>
            </a:r>
          </a:p>
        </p:txBody>
      </p:sp>
    </p:spTree>
    <p:extLst>
      <p:ext uri="{BB962C8B-B14F-4D97-AF65-F5344CB8AC3E}">
        <p14:creationId xmlns:p14="http://schemas.microsoft.com/office/powerpoint/2010/main" val="119703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4968372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photocathode lab</a:t>
            </a:r>
            <a:endParaRPr lang="en-US" sz="14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A7052E7-55AC-3B65-8EDF-ECFC2504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" r="-1"/>
          <a:stretch/>
        </p:blipFill>
        <p:spPr>
          <a:xfrm>
            <a:off x="874918" y="1073269"/>
            <a:ext cx="6511725" cy="492225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D71806-57EF-25EF-A1B4-02087D39F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50" y="1073269"/>
            <a:ext cx="3692883" cy="492225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31">
            <a:extLst>
              <a:ext uri="{FF2B5EF4-FFF2-40B4-BE49-F238E27FC236}">
                <a16:creationId xmlns:a16="http://schemas.microsoft.com/office/drawing/2014/main" id="{85D39A6A-3698-3DCF-E41F-389831417804}"/>
              </a:ext>
            </a:extLst>
          </p:cNvPr>
          <p:cNvSpPr txBox="1"/>
          <p:nvPr/>
        </p:nvSpPr>
        <p:spPr>
          <a:xfrm>
            <a:off x="5722936" y="2353507"/>
            <a:ext cx="16198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>
                <a:solidFill>
                  <a:schemeClr val="tx1"/>
                </a:solidFill>
              </a:rPr>
              <a:t>Preparation</a:t>
            </a:r>
            <a:r>
              <a:rPr lang="de-DE" sz="1400" b="1" dirty="0">
                <a:solidFill>
                  <a:schemeClr val="tx1"/>
                </a:solidFill>
              </a:rPr>
              <a:t> </a:t>
            </a:r>
            <a:r>
              <a:rPr lang="de-DE" sz="1400" b="1" dirty="0" err="1">
                <a:solidFill>
                  <a:schemeClr val="tx1"/>
                </a:solidFill>
              </a:rPr>
              <a:t>Chamber</a:t>
            </a:r>
            <a:endParaRPr lang="de-DE" sz="1400" b="1" dirty="0">
              <a:solidFill>
                <a:schemeClr val="tx1"/>
              </a:solidFill>
            </a:endParaRP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~</a:t>
            </a:r>
            <a:r>
              <a:rPr lang="de-DE" sz="1400" dirty="0">
                <a:solidFill>
                  <a:schemeClr val="tx1"/>
                </a:solidFill>
              </a:rPr>
              <a:t>1·10</a:t>
            </a:r>
            <a:r>
              <a:rPr lang="de-DE" sz="1400" baseline="30000" dirty="0">
                <a:solidFill>
                  <a:schemeClr val="tx1"/>
                </a:solidFill>
              </a:rPr>
              <a:t>-10</a:t>
            </a:r>
            <a:r>
              <a:rPr lang="de-DE" sz="1400" dirty="0">
                <a:solidFill>
                  <a:schemeClr val="tx1"/>
                </a:solidFill>
              </a:rPr>
              <a:t> mbar</a:t>
            </a:r>
          </a:p>
        </p:txBody>
      </p:sp>
      <p:sp>
        <p:nvSpPr>
          <p:cNvPr id="8" name="Textfeld 32">
            <a:extLst>
              <a:ext uri="{FF2B5EF4-FFF2-40B4-BE49-F238E27FC236}">
                <a16:creationId xmlns:a16="http://schemas.microsoft.com/office/drawing/2014/main" id="{10A8F42F-0540-18C6-A6D6-B79EC4361FF9}"/>
              </a:ext>
            </a:extLst>
          </p:cNvPr>
          <p:cNvSpPr txBox="1"/>
          <p:nvPr/>
        </p:nvSpPr>
        <p:spPr>
          <a:xfrm>
            <a:off x="1472238" y="4181867"/>
            <a:ext cx="1932191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>
                <a:solidFill>
                  <a:schemeClr val="tx1"/>
                </a:solidFill>
              </a:rPr>
              <a:t>Spectral</a:t>
            </a:r>
            <a:r>
              <a:rPr lang="de-DE" sz="1400" b="1" dirty="0">
                <a:solidFill>
                  <a:schemeClr val="tx1"/>
                </a:solidFill>
              </a:rPr>
              <a:t> Response Setup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Textfeld 33">
            <a:extLst>
              <a:ext uri="{FF2B5EF4-FFF2-40B4-BE49-F238E27FC236}">
                <a16:creationId xmlns:a16="http://schemas.microsoft.com/office/drawing/2014/main" id="{1D9845EA-EACC-1536-1417-17BBC18E25D5}"/>
              </a:ext>
            </a:extLst>
          </p:cNvPr>
          <p:cNvSpPr txBox="1"/>
          <p:nvPr/>
        </p:nvSpPr>
        <p:spPr>
          <a:xfrm>
            <a:off x="5508123" y="5236529"/>
            <a:ext cx="16198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>
                <a:solidFill>
                  <a:schemeClr val="tx1"/>
                </a:solidFill>
              </a:rPr>
              <a:t>Analysis </a:t>
            </a:r>
            <a:r>
              <a:rPr lang="de-DE" sz="1400" b="1" dirty="0" err="1">
                <a:solidFill>
                  <a:schemeClr val="tx1"/>
                </a:solidFill>
              </a:rPr>
              <a:t>Chamber</a:t>
            </a:r>
            <a:endParaRPr lang="de-DE" sz="1400" b="1" dirty="0">
              <a:solidFill>
                <a:schemeClr val="tx1"/>
              </a:solidFill>
            </a:endParaRP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~</a:t>
            </a:r>
            <a:r>
              <a:rPr lang="de-DE" sz="1400" dirty="0">
                <a:solidFill>
                  <a:schemeClr val="tx1"/>
                </a:solidFill>
              </a:rPr>
              <a:t>1·10</a:t>
            </a:r>
            <a:r>
              <a:rPr lang="de-DE" sz="1400" baseline="30000" dirty="0">
                <a:solidFill>
                  <a:schemeClr val="tx1"/>
                </a:solidFill>
              </a:rPr>
              <a:t>-10</a:t>
            </a:r>
            <a:r>
              <a:rPr lang="de-DE" sz="1400" dirty="0">
                <a:solidFill>
                  <a:schemeClr val="tx1"/>
                </a:solidFill>
              </a:rPr>
              <a:t> mbar</a:t>
            </a:r>
          </a:p>
        </p:txBody>
      </p:sp>
      <p:sp>
        <p:nvSpPr>
          <p:cNvPr id="10" name="Textfeld 34">
            <a:extLst>
              <a:ext uri="{FF2B5EF4-FFF2-40B4-BE49-F238E27FC236}">
                <a16:creationId xmlns:a16="http://schemas.microsoft.com/office/drawing/2014/main" id="{F89AB573-D384-70FE-3EAE-C8DF59DA83E2}"/>
              </a:ext>
            </a:extLst>
          </p:cNvPr>
          <p:cNvSpPr txBox="1"/>
          <p:nvPr/>
        </p:nvSpPr>
        <p:spPr>
          <a:xfrm>
            <a:off x="9697269" y="2138063"/>
            <a:ext cx="16198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>
                <a:solidFill>
                  <a:schemeClr val="tx1"/>
                </a:solidFill>
              </a:rPr>
              <a:t>Transfer System #1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~</a:t>
            </a:r>
            <a:r>
              <a:rPr lang="de-DE" sz="1400" dirty="0">
                <a:solidFill>
                  <a:schemeClr val="tx1"/>
                </a:solidFill>
              </a:rPr>
              <a:t>3·10</a:t>
            </a:r>
            <a:r>
              <a:rPr lang="de-DE" sz="1400" baseline="30000" dirty="0">
                <a:solidFill>
                  <a:schemeClr val="tx1"/>
                </a:solidFill>
              </a:rPr>
              <a:t>-10</a:t>
            </a:r>
            <a:r>
              <a:rPr lang="de-DE" sz="1400" dirty="0">
                <a:solidFill>
                  <a:schemeClr val="tx1"/>
                </a:solidFill>
              </a:rPr>
              <a:t> mbar</a:t>
            </a:r>
          </a:p>
        </p:txBody>
      </p:sp>
      <p:sp>
        <p:nvSpPr>
          <p:cNvPr id="11" name="Textfeld 35">
            <a:extLst>
              <a:ext uri="{FF2B5EF4-FFF2-40B4-BE49-F238E27FC236}">
                <a16:creationId xmlns:a16="http://schemas.microsoft.com/office/drawing/2014/main" id="{CE5FC3D0-69FF-60D0-6EC5-7064CA7CCBE1}"/>
              </a:ext>
            </a:extLst>
          </p:cNvPr>
          <p:cNvSpPr txBox="1"/>
          <p:nvPr/>
        </p:nvSpPr>
        <p:spPr>
          <a:xfrm>
            <a:off x="9620592" y="4911688"/>
            <a:ext cx="16198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>
                <a:solidFill>
                  <a:schemeClr val="tx1"/>
                </a:solidFill>
              </a:rPr>
              <a:t>Vacuum</a:t>
            </a:r>
            <a:r>
              <a:rPr lang="de-DE" sz="1400" b="1" dirty="0">
                <a:solidFill>
                  <a:schemeClr val="tx1"/>
                </a:solidFill>
              </a:rPr>
              <a:t> Suitcase #1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</a:rPr>
              <a:t>&lt; 1·10</a:t>
            </a:r>
            <a:r>
              <a:rPr lang="de-DE" sz="1400" baseline="30000" dirty="0">
                <a:solidFill>
                  <a:schemeClr val="tx1"/>
                </a:solidFill>
              </a:rPr>
              <a:t>-10</a:t>
            </a:r>
            <a:r>
              <a:rPr lang="de-DE" sz="1400" dirty="0">
                <a:solidFill>
                  <a:schemeClr val="tx1"/>
                </a:solidFill>
              </a:rPr>
              <a:t> mbar</a:t>
            </a:r>
          </a:p>
        </p:txBody>
      </p:sp>
      <p:sp>
        <p:nvSpPr>
          <p:cNvPr id="12" name="Textfeld 36">
            <a:extLst>
              <a:ext uri="{FF2B5EF4-FFF2-40B4-BE49-F238E27FC236}">
                <a16:creationId xmlns:a16="http://schemas.microsoft.com/office/drawing/2014/main" id="{711A4F1C-F28D-E0D5-DE6F-3CB0A2E8A976}"/>
              </a:ext>
            </a:extLst>
          </p:cNvPr>
          <p:cNvSpPr txBox="1"/>
          <p:nvPr/>
        </p:nvSpPr>
        <p:spPr>
          <a:xfrm>
            <a:off x="4386801" y="3022100"/>
            <a:ext cx="1092951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>
                <a:solidFill>
                  <a:schemeClr val="tx1"/>
                </a:solidFill>
              </a:rPr>
              <a:t>Load Lock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~</a:t>
            </a:r>
            <a:r>
              <a:rPr lang="de-DE" sz="1400" dirty="0">
                <a:solidFill>
                  <a:schemeClr val="tx1"/>
                </a:solidFill>
              </a:rPr>
              <a:t>3·10</a:t>
            </a:r>
            <a:r>
              <a:rPr lang="de-DE" sz="1400" baseline="30000" dirty="0">
                <a:solidFill>
                  <a:schemeClr val="tx1"/>
                </a:solidFill>
              </a:rPr>
              <a:t>-8</a:t>
            </a:r>
            <a:r>
              <a:rPr lang="de-DE" sz="1400" dirty="0">
                <a:solidFill>
                  <a:schemeClr val="tx1"/>
                </a:solidFill>
              </a:rPr>
              <a:t> mbar</a:t>
            </a:r>
          </a:p>
        </p:txBody>
      </p:sp>
      <p:sp>
        <p:nvSpPr>
          <p:cNvPr id="13" name="Textfeld 25">
            <a:extLst>
              <a:ext uri="{FF2B5EF4-FFF2-40B4-BE49-F238E27FC236}">
                <a16:creationId xmlns:a16="http://schemas.microsoft.com/office/drawing/2014/main" id="{0D41D809-3DDB-4605-FA02-117CB6ADAAFB}"/>
              </a:ext>
            </a:extLst>
          </p:cNvPr>
          <p:cNvSpPr txBox="1"/>
          <p:nvPr/>
        </p:nvSpPr>
        <p:spPr>
          <a:xfrm>
            <a:off x="7700591" y="689695"/>
            <a:ext cx="3840000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b="1" dirty="0">
                <a:latin typeface="+mn-lt"/>
              </a:rPr>
              <a:t>Transfer </a:t>
            </a:r>
            <a:r>
              <a:rPr lang="de-DE" b="1" dirty="0" err="1">
                <a:latin typeface="+mn-lt"/>
              </a:rPr>
              <a:t>system</a:t>
            </a:r>
            <a:r>
              <a:rPr lang="de-DE" b="1" dirty="0">
                <a:latin typeface="+mn-lt"/>
              </a:rPr>
              <a:t> w/ </a:t>
            </a:r>
            <a:r>
              <a:rPr lang="de-DE" b="1" dirty="0" err="1">
                <a:latin typeface="+mn-lt"/>
              </a:rPr>
              <a:t>vacuum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suitcase</a:t>
            </a:r>
            <a:endParaRPr lang="en-US" b="1" dirty="0">
              <a:latin typeface="+mn-lt"/>
            </a:endParaRPr>
          </a:p>
        </p:txBody>
      </p:sp>
      <p:sp>
        <p:nvSpPr>
          <p:cNvPr id="14" name="Textfeld 27">
            <a:extLst>
              <a:ext uri="{FF2B5EF4-FFF2-40B4-BE49-F238E27FC236}">
                <a16:creationId xmlns:a16="http://schemas.microsoft.com/office/drawing/2014/main" id="{E24D3115-19A8-1C80-41D6-7905F222CE3B}"/>
              </a:ext>
            </a:extLst>
          </p:cNvPr>
          <p:cNvSpPr txBox="1"/>
          <p:nvPr/>
        </p:nvSpPr>
        <p:spPr>
          <a:xfrm>
            <a:off x="577849" y="663471"/>
            <a:ext cx="6989778" cy="27699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b="1" dirty="0" err="1">
                <a:latin typeface="+mn-lt"/>
              </a:rPr>
              <a:t>Preparation</a:t>
            </a:r>
            <a:r>
              <a:rPr lang="de-DE" b="1" dirty="0">
                <a:latin typeface="+mn-lt"/>
              </a:rPr>
              <a:t> &amp; Analysis System</a:t>
            </a:r>
          </a:p>
        </p:txBody>
      </p:sp>
    </p:spTree>
    <p:extLst>
      <p:ext uri="{BB962C8B-B14F-4D97-AF65-F5344CB8AC3E}">
        <p14:creationId xmlns:p14="http://schemas.microsoft.com/office/powerpoint/2010/main" val="73988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Recipe development for  </a:t>
            </a:r>
            <a:r>
              <a:rPr lang="en-US" sz="1400" b="1" cap="none" dirty="0"/>
              <a:t>Na-K-Sb</a:t>
            </a:r>
            <a:r>
              <a:rPr lang="en-US" sz="1400" b="1" dirty="0"/>
              <a:t> photocathodes</a:t>
            </a:r>
            <a:endParaRPr lang="en-US" sz="1400" dirty="0"/>
          </a:p>
        </p:txBody>
      </p:sp>
      <p:sp>
        <p:nvSpPr>
          <p:cNvPr id="61" name="Rectangle 103">
            <a:extLst>
              <a:ext uri="{FF2B5EF4-FFF2-40B4-BE49-F238E27FC236}">
                <a16:creationId xmlns:a16="http://schemas.microsoft.com/office/drawing/2014/main" id="{11CBEF52-4496-D7C4-2A55-E90AB2129AC0}"/>
              </a:ext>
            </a:extLst>
          </p:cNvPr>
          <p:cNvSpPr/>
          <p:nvPr/>
        </p:nvSpPr>
        <p:spPr>
          <a:xfrm>
            <a:off x="7393174" y="701172"/>
            <a:ext cx="110305" cy="1767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3" name="Right Brace 26">
            <a:extLst>
              <a:ext uri="{FF2B5EF4-FFF2-40B4-BE49-F238E27FC236}">
                <a16:creationId xmlns:a16="http://schemas.microsoft.com/office/drawing/2014/main" id="{D93FF305-57CD-89F2-C2EE-5317CAB79D95}"/>
              </a:ext>
            </a:extLst>
          </p:cNvPr>
          <p:cNvSpPr/>
          <p:nvPr/>
        </p:nvSpPr>
        <p:spPr>
          <a:xfrm>
            <a:off x="10641981" y="3970139"/>
            <a:ext cx="270998" cy="1033689"/>
          </a:xfrm>
          <a:prstGeom prst="rightBrace">
            <a:avLst>
              <a:gd name="adj1" fmla="val 51661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4" name="Rectangle 31">
            <a:extLst>
              <a:ext uri="{FF2B5EF4-FFF2-40B4-BE49-F238E27FC236}">
                <a16:creationId xmlns:a16="http://schemas.microsoft.com/office/drawing/2014/main" id="{259DFF23-6EFF-D416-84F8-1DC384D952E8}"/>
              </a:ext>
            </a:extLst>
          </p:cNvPr>
          <p:cNvSpPr/>
          <p:nvPr/>
        </p:nvSpPr>
        <p:spPr>
          <a:xfrm>
            <a:off x="10709818" y="4169501"/>
            <a:ext cx="1636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alkali dispensers</a:t>
            </a:r>
          </a:p>
        </p:txBody>
      </p:sp>
      <p:sp>
        <p:nvSpPr>
          <p:cNvPr id="65" name="Rectangle 7">
            <a:extLst>
              <a:ext uri="{FF2B5EF4-FFF2-40B4-BE49-F238E27FC236}">
                <a16:creationId xmlns:a16="http://schemas.microsoft.com/office/drawing/2014/main" id="{C689154A-3C8D-A454-CA32-69625AA9CC5F}"/>
              </a:ext>
            </a:extLst>
          </p:cNvPr>
          <p:cNvSpPr/>
          <p:nvPr/>
        </p:nvSpPr>
        <p:spPr bwMode="auto">
          <a:xfrm>
            <a:off x="9677271" y="4518227"/>
            <a:ext cx="708025" cy="120650"/>
          </a:xfrm>
          <a:prstGeom prst="rect">
            <a:avLst/>
          </a:prstGeom>
          <a:solidFill>
            <a:srgbClr val="00B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6" name="Rectangle 7">
            <a:extLst>
              <a:ext uri="{FF2B5EF4-FFF2-40B4-BE49-F238E27FC236}">
                <a16:creationId xmlns:a16="http://schemas.microsoft.com/office/drawing/2014/main" id="{4211188D-1704-7C1A-C9F4-2F23992C57FC}"/>
              </a:ext>
            </a:extLst>
          </p:cNvPr>
          <p:cNvSpPr/>
          <p:nvPr/>
        </p:nvSpPr>
        <p:spPr bwMode="auto">
          <a:xfrm>
            <a:off x="9677271" y="4302789"/>
            <a:ext cx="708025" cy="12065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7" name="Picture 53">
            <a:extLst>
              <a:ext uri="{FF2B5EF4-FFF2-40B4-BE49-F238E27FC236}">
                <a16:creationId xmlns:a16="http://schemas.microsoft.com/office/drawing/2014/main" id="{E1DE597E-4A8B-F4A4-0C2D-3F30FC701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196" y="604560"/>
            <a:ext cx="4977763" cy="414796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8" name="TextBox 54">
            <a:extLst>
              <a:ext uri="{FF2B5EF4-FFF2-40B4-BE49-F238E27FC236}">
                <a16:creationId xmlns:a16="http://schemas.microsoft.com/office/drawing/2014/main" id="{DDF44B2F-65A6-8943-E25D-474A7622CC65}"/>
              </a:ext>
            </a:extLst>
          </p:cNvPr>
          <p:cNvSpPr txBox="1"/>
          <p:nvPr/>
        </p:nvSpPr>
        <p:spPr>
          <a:xfrm>
            <a:off x="4977917" y="3637406"/>
            <a:ext cx="71700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 err="1"/>
              <a:t>Sb</a:t>
            </a:r>
            <a:r>
              <a:rPr lang="de-DE" sz="1200" b="1" dirty="0"/>
              <a:t> </a:t>
            </a:r>
            <a:r>
              <a:rPr lang="de-DE" sz="1200" b="1" dirty="0" err="1"/>
              <a:t>source</a:t>
            </a:r>
            <a:endParaRPr lang="en-GB" sz="1200" b="1" dirty="0"/>
          </a:p>
        </p:txBody>
      </p:sp>
      <p:sp>
        <p:nvSpPr>
          <p:cNvPr id="69" name="TextBox 55">
            <a:extLst>
              <a:ext uri="{FF2B5EF4-FFF2-40B4-BE49-F238E27FC236}">
                <a16:creationId xmlns:a16="http://schemas.microsoft.com/office/drawing/2014/main" id="{EE5C8939-96E8-219C-BFCD-E375FAF93112}"/>
              </a:ext>
            </a:extLst>
          </p:cNvPr>
          <p:cNvSpPr txBox="1"/>
          <p:nvPr/>
        </p:nvSpPr>
        <p:spPr>
          <a:xfrm>
            <a:off x="3660194" y="2636397"/>
            <a:ext cx="76960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 err="1"/>
              <a:t>Aperture</a:t>
            </a:r>
            <a:endParaRPr lang="en-GB" sz="1200" b="1" dirty="0"/>
          </a:p>
        </p:txBody>
      </p:sp>
      <p:sp>
        <p:nvSpPr>
          <p:cNvPr id="70" name="TextBox 56">
            <a:extLst>
              <a:ext uri="{FF2B5EF4-FFF2-40B4-BE49-F238E27FC236}">
                <a16:creationId xmlns:a16="http://schemas.microsoft.com/office/drawing/2014/main" id="{1D30AF82-5907-98E6-7B59-64ECDF2109B1}"/>
              </a:ext>
            </a:extLst>
          </p:cNvPr>
          <p:cNvSpPr txBox="1"/>
          <p:nvPr/>
        </p:nvSpPr>
        <p:spPr>
          <a:xfrm>
            <a:off x="3396965" y="4209346"/>
            <a:ext cx="9208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Sample </a:t>
            </a:r>
            <a:r>
              <a:rPr lang="de-DE" sz="1200" b="1" dirty="0" err="1"/>
              <a:t>plug</a:t>
            </a:r>
            <a:endParaRPr lang="en-GB" sz="1200" b="1" dirty="0"/>
          </a:p>
        </p:txBody>
      </p:sp>
      <p:sp>
        <p:nvSpPr>
          <p:cNvPr id="73" name="TextBox 59">
            <a:extLst>
              <a:ext uri="{FF2B5EF4-FFF2-40B4-BE49-F238E27FC236}">
                <a16:creationId xmlns:a16="http://schemas.microsoft.com/office/drawing/2014/main" id="{EF2889B1-BC7E-D486-2DD8-455392FD9969}"/>
              </a:ext>
            </a:extLst>
          </p:cNvPr>
          <p:cNvSpPr txBox="1"/>
          <p:nvPr/>
        </p:nvSpPr>
        <p:spPr>
          <a:xfrm>
            <a:off x="1976062" y="776131"/>
            <a:ext cx="174692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/>
              <a:t>Sample </a:t>
            </a:r>
            <a:r>
              <a:rPr lang="de-DE" sz="1200" b="1" dirty="0" err="1"/>
              <a:t>stage</a:t>
            </a:r>
            <a:r>
              <a:rPr lang="de-DE" sz="1200" b="1" dirty="0"/>
              <a:t> on XYZ,</a:t>
            </a:r>
            <a:r>
              <a:rPr lang="el-GR" sz="1200" b="1" dirty="0"/>
              <a:t>φ</a:t>
            </a:r>
            <a:r>
              <a:rPr lang="de-DE" sz="1200" b="1" dirty="0"/>
              <a:t> </a:t>
            </a:r>
            <a:r>
              <a:rPr lang="en-US" sz="1200" b="1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manipulator</a:t>
            </a:r>
          </a:p>
        </p:txBody>
      </p:sp>
      <p:pic>
        <p:nvPicPr>
          <p:cNvPr id="74" name="Grafik 22">
            <a:extLst>
              <a:ext uri="{FF2B5EF4-FFF2-40B4-BE49-F238E27FC236}">
                <a16:creationId xmlns:a16="http://schemas.microsoft.com/office/drawing/2014/main" id="{C49BB15A-8315-8E1F-6F1C-8B50CCA7C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452" y="4890353"/>
            <a:ext cx="5010976" cy="1350886"/>
          </a:xfrm>
          <a:prstGeom prst="rect">
            <a:avLst/>
          </a:prstGeom>
        </p:spPr>
      </p:pic>
      <p:sp>
        <p:nvSpPr>
          <p:cNvPr id="75" name="Textfeld 11">
            <a:extLst>
              <a:ext uri="{FF2B5EF4-FFF2-40B4-BE49-F238E27FC236}">
                <a16:creationId xmlns:a16="http://schemas.microsoft.com/office/drawing/2014/main" id="{1745952A-C663-651D-2DF6-90BCEAE81EFC}"/>
              </a:ext>
            </a:extLst>
          </p:cNvPr>
          <p:cNvSpPr txBox="1"/>
          <p:nvPr/>
        </p:nvSpPr>
        <p:spPr>
          <a:xfrm>
            <a:off x="3094019" y="5153266"/>
            <a:ext cx="6058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Anode</a:t>
            </a:r>
          </a:p>
        </p:txBody>
      </p:sp>
      <p:sp>
        <p:nvSpPr>
          <p:cNvPr id="76" name="Textfeld 11">
            <a:extLst>
              <a:ext uri="{FF2B5EF4-FFF2-40B4-BE49-F238E27FC236}">
                <a16:creationId xmlns:a16="http://schemas.microsoft.com/office/drawing/2014/main" id="{AD815F67-4036-02A3-B2F8-E7410BDC0F85}"/>
              </a:ext>
            </a:extLst>
          </p:cNvPr>
          <p:cNvSpPr txBox="1"/>
          <p:nvPr/>
        </p:nvSpPr>
        <p:spPr>
          <a:xfrm>
            <a:off x="4251496" y="6025795"/>
            <a:ext cx="1320865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</a:rPr>
              <a:t>Na + K sources</a:t>
            </a:r>
          </a:p>
        </p:txBody>
      </p:sp>
      <p:sp>
        <p:nvSpPr>
          <p:cNvPr id="77" name="Rectangle 7">
            <a:extLst>
              <a:ext uri="{FF2B5EF4-FFF2-40B4-BE49-F238E27FC236}">
                <a16:creationId xmlns:a16="http://schemas.microsoft.com/office/drawing/2014/main" id="{24A4DE1A-BE84-3A05-7B97-A630BB94C09D}"/>
              </a:ext>
            </a:extLst>
          </p:cNvPr>
          <p:cNvSpPr/>
          <p:nvPr/>
        </p:nvSpPr>
        <p:spPr bwMode="auto">
          <a:xfrm rot="5400000">
            <a:off x="8675476" y="1870047"/>
            <a:ext cx="1241409" cy="113137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8" name="Rectangle 7">
            <a:extLst>
              <a:ext uri="{FF2B5EF4-FFF2-40B4-BE49-F238E27FC236}">
                <a16:creationId xmlns:a16="http://schemas.microsoft.com/office/drawing/2014/main" id="{6B1BAFBE-0862-31EA-773E-74129F73A3F7}"/>
              </a:ext>
            </a:extLst>
          </p:cNvPr>
          <p:cNvSpPr/>
          <p:nvPr/>
        </p:nvSpPr>
        <p:spPr bwMode="auto">
          <a:xfrm rot="5400000">
            <a:off x="8675476" y="3521711"/>
            <a:ext cx="1241408" cy="113137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9" name="Rectangle 7">
            <a:extLst>
              <a:ext uri="{FF2B5EF4-FFF2-40B4-BE49-F238E27FC236}">
                <a16:creationId xmlns:a16="http://schemas.microsoft.com/office/drawing/2014/main" id="{DCA523BD-8200-0F3C-9B5C-B760AC247CA0}"/>
              </a:ext>
            </a:extLst>
          </p:cNvPr>
          <p:cNvSpPr/>
          <p:nvPr/>
        </p:nvSpPr>
        <p:spPr bwMode="auto">
          <a:xfrm rot="5400000">
            <a:off x="8675475" y="5266441"/>
            <a:ext cx="1241409" cy="113137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80" name="Straight Connector 70">
            <a:extLst>
              <a:ext uri="{FF2B5EF4-FFF2-40B4-BE49-F238E27FC236}">
                <a16:creationId xmlns:a16="http://schemas.microsoft.com/office/drawing/2014/main" id="{4DF8B79B-A06D-6D0F-6C01-9BB511A94711}"/>
              </a:ext>
            </a:extLst>
          </p:cNvPr>
          <p:cNvCxnSpPr>
            <a:cxnSpLocks/>
          </p:cNvCxnSpPr>
          <p:nvPr/>
        </p:nvCxnSpPr>
        <p:spPr>
          <a:xfrm>
            <a:off x="9239611" y="2447333"/>
            <a:ext cx="0" cy="67537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Straight Connector 71">
            <a:extLst>
              <a:ext uri="{FF2B5EF4-FFF2-40B4-BE49-F238E27FC236}">
                <a16:creationId xmlns:a16="http://schemas.microsoft.com/office/drawing/2014/main" id="{5615C623-3D5C-3A1C-BD2B-E48FA1C84FC8}"/>
              </a:ext>
            </a:extLst>
          </p:cNvPr>
          <p:cNvCxnSpPr>
            <a:cxnSpLocks/>
          </p:cNvCxnSpPr>
          <p:nvPr/>
        </p:nvCxnSpPr>
        <p:spPr>
          <a:xfrm flipH="1">
            <a:off x="9352748" y="2401041"/>
            <a:ext cx="1" cy="78036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Straight Connector 72">
            <a:extLst>
              <a:ext uri="{FF2B5EF4-FFF2-40B4-BE49-F238E27FC236}">
                <a16:creationId xmlns:a16="http://schemas.microsoft.com/office/drawing/2014/main" id="{824DD16A-03F0-A36F-8CDF-F3F4564EF0C9}"/>
              </a:ext>
            </a:extLst>
          </p:cNvPr>
          <p:cNvCxnSpPr>
            <a:cxnSpLocks/>
          </p:cNvCxnSpPr>
          <p:nvPr/>
        </p:nvCxnSpPr>
        <p:spPr>
          <a:xfrm>
            <a:off x="9239611" y="4209346"/>
            <a:ext cx="0" cy="67537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Straight Connector 73">
            <a:extLst>
              <a:ext uri="{FF2B5EF4-FFF2-40B4-BE49-F238E27FC236}">
                <a16:creationId xmlns:a16="http://schemas.microsoft.com/office/drawing/2014/main" id="{75969049-CEC6-CD72-A0E1-B0A1EFE33C6A}"/>
              </a:ext>
            </a:extLst>
          </p:cNvPr>
          <p:cNvCxnSpPr>
            <a:cxnSpLocks/>
          </p:cNvCxnSpPr>
          <p:nvPr/>
        </p:nvCxnSpPr>
        <p:spPr>
          <a:xfrm flipH="1">
            <a:off x="9352748" y="4163054"/>
            <a:ext cx="1" cy="78036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Straight Connector 74">
            <a:extLst>
              <a:ext uri="{FF2B5EF4-FFF2-40B4-BE49-F238E27FC236}">
                <a16:creationId xmlns:a16="http://schemas.microsoft.com/office/drawing/2014/main" id="{D159AC4F-FFAE-B79B-5563-A21B842D6C2F}"/>
              </a:ext>
            </a:extLst>
          </p:cNvPr>
          <p:cNvCxnSpPr>
            <a:cxnSpLocks/>
          </p:cNvCxnSpPr>
          <p:nvPr/>
        </p:nvCxnSpPr>
        <p:spPr>
          <a:xfrm flipV="1">
            <a:off x="9239611" y="1320160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75">
            <a:extLst>
              <a:ext uri="{FF2B5EF4-FFF2-40B4-BE49-F238E27FC236}">
                <a16:creationId xmlns:a16="http://schemas.microsoft.com/office/drawing/2014/main" id="{9B99DD28-FDEF-B2DF-7984-0AE5025FDD6B}"/>
              </a:ext>
            </a:extLst>
          </p:cNvPr>
          <p:cNvCxnSpPr>
            <a:cxnSpLocks/>
          </p:cNvCxnSpPr>
          <p:nvPr/>
        </p:nvCxnSpPr>
        <p:spPr>
          <a:xfrm flipV="1">
            <a:off x="9239611" y="1513259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76">
            <a:extLst>
              <a:ext uri="{FF2B5EF4-FFF2-40B4-BE49-F238E27FC236}">
                <a16:creationId xmlns:a16="http://schemas.microsoft.com/office/drawing/2014/main" id="{3DB9E1DA-562E-274C-CDEA-04CFC4D3EC90}"/>
              </a:ext>
            </a:extLst>
          </p:cNvPr>
          <p:cNvCxnSpPr>
            <a:cxnSpLocks/>
          </p:cNvCxnSpPr>
          <p:nvPr/>
        </p:nvCxnSpPr>
        <p:spPr>
          <a:xfrm flipV="1">
            <a:off x="9239611" y="1712376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77">
            <a:extLst>
              <a:ext uri="{FF2B5EF4-FFF2-40B4-BE49-F238E27FC236}">
                <a16:creationId xmlns:a16="http://schemas.microsoft.com/office/drawing/2014/main" id="{9155FFD4-E894-D4E4-8CB5-43F5BB21C2E7}"/>
              </a:ext>
            </a:extLst>
          </p:cNvPr>
          <p:cNvCxnSpPr>
            <a:cxnSpLocks/>
          </p:cNvCxnSpPr>
          <p:nvPr/>
        </p:nvCxnSpPr>
        <p:spPr>
          <a:xfrm flipV="1">
            <a:off x="9239611" y="1917503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78">
            <a:extLst>
              <a:ext uri="{FF2B5EF4-FFF2-40B4-BE49-F238E27FC236}">
                <a16:creationId xmlns:a16="http://schemas.microsoft.com/office/drawing/2014/main" id="{CFDD5B8A-88DF-84C8-51EB-5C3525F77693}"/>
              </a:ext>
            </a:extLst>
          </p:cNvPr>
          <p:cNvCxnSpPr>
            <a:cxnSpLocks/>
          </p:cNvCxnSpPr>
          <p:nvPr/>
        </p:nvCxnSpPr>
        <p:spPr>
          <a:xfrm flipV="1">
            <a:off x="9239610" y="2122630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79">
            <a:extLst>
              <a:ext uri="{FF2B5EF4-FFF2-40B4-BE49-F238E27FC236}">
                <a16:creationId xmlns:a16="http://schemas.microsoft.com/office/drawing/2014/main" id="{C5F0F61E-31C2-54C7-FBD0-EDF4A6093239}"/>
              </a:ext>
            </a:extLst>
          </p:cNvPr>
          <p:cNvCxnSpPr>
            <a:cxnSpLocks/>
          </p:cNvCxnSpPr>
          <p:nvPr/>
        </p:nvCxnSpPr>
        <p:spPr>
          <a:xfrm flipV="1">
            <a:off x="9239612" y="2336525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0" name="Group 9">
            <a:extLst>
              <a:ext uri="{FF2B5EF4-FFF2-40B4-BE49-F238E27FC236}">
                <a16:creationId xmlns:a16="http://schemas.microsoft.com/office/drawing/2014/main" id="{5BF1ED82-EE5D-59EA-384E-537033F4DF70}"/>
              </a:ext>
            </a:extLst>
          </p:cNvPr>
          <p:cNvGrpSpPr/>
          <p:nvPr/>
        </p:nvGrpSpPr>
        <p:grpSpPr>
          <a:xfrm>
            <a:off x="6819915" y="670693"/>
            <a:ext cx="1595085" cy="2797824"/>
            <a:chOff x="6819915" y="670693"/>
            <a:chExt cx="1595085" cy="2797824"/>
          </a:xfrm>
        </p:grpSpPr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22B94A7F-C500-7F40-DA24-6928B085733B}"/>
                </a:ext>
              </a:extLst>
            </p:cNvPr>
            <p:cNvSpPr/>
            <p:nvPr/>
          </p:nvSpPr>
          <p:spPr>
            <a:xfrm>
              <a:off x="7393448" y="670693"/>
              <a:ext cx="113136" cy="13981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2" name="Rectangle 9">
              <a:extLst>
                <a:ext uri="{FF2B5EF4-FFF2-40B4-BE49-F238E27FC236}">
                  <a16:creationId xmlns:a16="http://schemas.microsoft.com/office/drawing/2014/main" id="{CB106BF9-5F69-E676-D76D-B881A366960B}"/>
                </a:ext>
              </a:extLst>
            </p:cNvPr>
            <p:cNvSpPr/>
            <p:nvPr/>
          </p:nvSpPr>
          <p:spPr bwMode="auto">
            <a:xfrm rot="5400000">
              <a:off x="6767064" y="2616240"/>
              <a:ext cx="1396797" cy="30775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Freeform: Shape 43">
              <a:extLst>
                <a:ext uri="{FF2B5EF4-FFF2-40B4-BE49-F238E27FC236}">
                  <a16:creationId xmlns:a16="http://schemas.microsoft.com/office/drawing/2014/main" id="{56BB058A-0B9A-8935-FAB9-0B49DECB1211}"/>
                </a:ext>
              </a:extLst>
            </p:cNvPr>
            <p:cNvSpPr/>
            <p:nvPr/>
          </p:nvSpPr>
          <p:spPr bwMode="auto">
            <a:xfrm rot="5400000">
              <a:off x="7224145" y="2673552"/>
              <a:ext cx="600075" cy="147637"/>
            </a:xfrm>
            <a:custGeom>
              <a:avLst/>
              <a:gdLst>
                <a:gd name="connsiteX0" fmla="*/ 0 w 6077712"/>
                <a:gd name="connsiteY0" fmla="*/ 1487428 h 1487428"/>
                <a:gd name="connsiteX1" fmla="*/ 762000 w 6077712"/>
                <a:gd name="connsiteY1" fmla="*/ 4 h 1487428"/>
                <a:gd name="connsiteX2" fmla="*/ 1517904 w 6077712"/>
                <a:gd name="connsiteY2" fmla="*/ 1469140 h 1487428"/>
                <a:gd name="connsiteX3" fmla="*/ 2279904 w 6077712"/>
                <a:gd name="connsiteY3" fmla="*/ 12196 h 1487428"/>
                <a:gd name="connsiteX4" fmla="*/ 3041904 w 6077712"/>
                <a:gd name="connsiteY4" fmla="*/ 1469140 h 1487428"/>
                <a:gd name="connsiteX5" fmla="*/ 3797808 w 6077712"/>
                <a:gd name="connsiteY5" fmla="*/ 6100 h 1487428"/>
                <a:gd name="connsiteX6" fmla="*/ 4559808 w 6077712"/>
                <a:gd name="connsiteY6" fmla="*/ 1444756 h 1487428"/>
                <a:gd name="connsiteX7" fmla="*/ 5321808 w 6077712"/>
                <a:gd name="connsiteY7" fmla="*/ 12196 h 1487428"/>
                <a:gd name="connsiteX8" fmla="*/ 6077712 w 6077712"/>
                <a:gd name="connsiteY8" fmla="*/ 1456948 h 14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77712" h="1487428">
                  <a:moveTo>
                    <a:pt x="0" y="1487428"/>
                  </a:moveTo>
                  <a:cubicBezTo>
                    <a:pt x="254508" y="745240"/>
                    <a:pt x="509016" y="3052"/>
                    <a:pt x="762000" y="4"/>
                  </a:cubicBezTo>
                  <a:cubicBezTo>
                    <a:pt x="1014984" y="-3044"/>
                    <a:pt x="1264920" y="1467108"/>
                    <a:pt x="1517904" y="1469140"/>
                  </a:cubicBezTo>
                  <a:cubicBezTo>
                    <a:pt x="1770888" y="1471172"/>
                    <a:pt x="2025904" y="12196"/>
                    <a:pt x="2279904" y="12196"/>
                  </a:cubicBezTo>
                  <a:cubicBezTo>
                    <a:pt x="2533904" y="12196"/>
                    <a:pt x="2788920" y="1470156"/>
                    <a:pt x="3041904" y="1469140"/>
                  </a:cubicBezTo>
                  <a:cubicBezTo>
                    <a:pt x="3294888" y="1468124"/>
                    <a:pt x="3544824" y="10164"/>
                    <a:pt x="3797808" y="6100"/>
                  </a:cubicBezTo>
                  <a:cubicBezTo>
                    <a:pt x="4050792" y="2036"/>
                    <a:pt x="4305808" y="1443740"/>
                    <a:pt x="4559808" y="1444756"/>
                  </a:cubicBezTo>
                  <a:cubicBezTo>
                    <a:pt x="4813808" y="1445772"/>
                    <a:pt x="5068824" y="10164"/>
                    <a:pt x="5321808" y="12196"/>
                  </a:cubicBezTo>
                  <a:cubicBezTo>
                    <a:pt x="5574792" y="14228"/>
                    <a:pt x="5826252" y="735588"/>
                    <a:pt x="6077712" y="1456948"/>
                  </a:cubicBezTo>
                </a:path>
              </a:pathLst>
            </a:custGeom>
            <a:noFill/>
            <a:ln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" name="Rectangle 22">
              <a:extLst>
                <a:ext uri="{FF2B5EF4-FFF2-40B4-BE49-F238E27FC236}">
                  <a16:creationId xmlns:a16="http://schemas.microsoft.com/office/drawing/2014/main" id="{033984CA-DAC4-B563-4150-0DC3F472E659}"/>
                </a:ext>
              </a:extLst>
            </p:cNvPr>
            <p:cNvSpPr/>
            <p:nvPr/>
          </p:nvSpPr>
          <p:spPr>
            <a:xfrm rot="16200000">
              <a:off x="7407867" y="2426928"/>
              <a:ext cx="600076" cy="713444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" name="Rectangle 15">
              <a:extLst>
                <a:ext uri="{FF2B5EF4-FFF2-40B4-BE49-F238E27FC236}">
                  <a16:creationId xmlns:a16="http://schemas.microsoft.com/office/drawing/2014/main" id="{24D5CD87-115A-8FA2-3D4D-9902429EC18E}"/>
                </a:ext>
              </a:extLst>
            </p:cNvPr>
            <p:cNvSpPr/>
            <p:nvPr/>
          </p:nvSpPr>
          <p:spPr>
            <a:xfrm rot="16200000">
              <a:off x="8188871" y="2740522"/>
              <a:ext cx="352570" cy="99689"/>
            </a:xfrm>
            <a:prstGeom prst="rect">
              <a:avLst/>
            </a:prstGeom>
            <a:solidFill>
              <a:srgbClr val="D7E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6" name="Rectangle 14">
              <a:extLst>
                <a:ext uri="{FF2B5EF4-FFF2-40B4-BE49-F238E27FC236}">
                  <a16:creationId xmlns:a16="http://schemas.microsoft.com/office/drawing/2014/main" id="{9D54C372-6C51-312F-B25E-0C2BCD5AB392}"/>
                </a:ext>
              </a:extLst>
            </p:cNvPr>
            <p:cNvSpPr/>
            <p:nvPr/>
          </p:nvSpPr>
          <p:spPr>
            <a:xfrm rot="16200000">
              <a:off x="7681255" y="2421700"/>
              <a:ext cx="588643" cy="712468"/>
            </a:xfrm>
            <a:prstGeom prst="rect">
              <a:avLst/>
            </a:prstGeom>
            <a:solidFill>
              <a:srgbClr val="FFC0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Mo</a:t>
              </a:r>
            </a:p>
          </p:txBody>
        </p:sp>
        <p:sp>
          <p:nvSpPr>
            <p:cNvPr id="97" name="Arrow: Up-Down 80">
              <a:extLst>
                <a:ext uri="{FF2B5EF4-FFF2-40B4-BE49-F238E27FC236}">
                  <a16:creationId xmlns:a16="http://schemas.microsoft.com/office/drawing/2014/main" id="{96204B2B-13BD-2483-180F-12D405838C7C}"/>
                </a:ext>
              </a:extLst>
            </p:cNvPr>
            <p:cNvSpPr/>
            <p:nvPr/>
          </p:nvSpPr>
          <p:spPr>
            <a:xfrm>
              <a:off x="6819915" y="2284117"/>
              <a:ext cx="211935" cy="821142"/>
            </a:xfrm>
            <a:prstGeom prst="upDown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98" name="Rectangle 7">
            <a:extLst>
              <a:ext uri="{FF2B5EF4-FFF2-40B4-BE49-F238E27FC236}">
                <a16:creationId xmlns:a16="http://schemas.microsoft.com/office/drawing/2014/main" id="{940A46CD-D5AB-F03F-BEE0-8490DEBDD271}"/>
              </a:ext>
            </a:extLst>
          </p:cNvPr>
          <p:cNvSpPr/>
          <p:nvPr/>
        </p:nvSpPr>
        <p:spPr bwMode="auto">
          <a:xfrm>
            <a:off x="9696404" y="2678540"/>
            <a:ext cx="708025" cy="120650"/>
          </a:xfrm>
          <a:prstGeom prst="rect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9" name="Rectangle 31">
            <a:extLst>
              <a:ext uri="{FF2B5EF4-FFF2-40B4-BE49-F238E27FC236}">
                <a16:creationId xmlns:a16="http://schemas.microsoft.com/office/drawing/2014/main" id="{598C6F81-1026-B52C-77DE-02E2C9D45511}"/>
              </a:ext>
            </a:extLst>
          </p:cNvPr>
          <p:cNvSpPr/>
          <p:nvPr/>
        </p:nvSpPr>
        <p:spPr>
          <a:xfrm>
            <a:off x="10955053" y="2415699"/>
            <a:ext cx="1186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Sb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source</a:t>
            </a:r>
            <a:endParaRPr lang="en-US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0" name="Straight Connector 41">
            <a:extLst>
              <a:ext uri="{FF2B5EF4-FFF2-40B4-BE49-F238E27FC236}">
                <a16:creationId xmlns:a16="http://schemas.microsoft.com/office/drawing/2014/main" id="{0F6A6A44-1706-77B8-E1D0-2312E676B893}"/>
              </a:ext>
            </a:extLst>
          </p:cNvPr>
          <p:cNvCxnSpPr>
            <a:cxnSpLocks/>
          </p:cNvCxnSpPr>
          <p:nvPr/>
        </p:nvCxnSpPr>
        <p:spPr>
          <a:xfrm flipV="1">
            <a:off x="9239610" y="3002729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Connector 42">
            <a:extLst>
              <a:ext uri="{FF2B5EF4-FFF2-40B4-BE49-F238E27FC236}">
                <a16:creationId xmlns:a16="http://schemas.microsoft.com/office/drawing/2014/main" id="{55427C4A-BB00-86EB-83F6-5F1BE85D5E31}"/>
              </a:ext>
            </a:extLst>
          </p:cNvPr>
          <p:cNvCxnSpPr>
            <a:cxnSpLocks/>
          </p:cNvCxnSpPr>
          <p:nvPr/>
        </p:nvCxnSpPr>
        <p:spPr>
          <a:xfrm flipV="1">
            <a:off x="9239610" y="3195828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Connector 43">
            <a:extLst>
              <a:ext uri="{FF2B5EF4-FFF2-40B4-BE49-F238E27FC236}">
                <a16:creationId xmlns:a16="http://schemas.microsoft.com/office/drawing/2014/main" id="{B8FF5AD7-9C8F-E6CE-F160-1735E9544A41}"/>
              </a:ext>
            </a:extLst>
          </p:cNvPr>
          <p:cNvCxnSpPr>
            <a:cxnSpLocks/>
          </p:cNvCxnSpPr>
          <p:nvPr/>
        </p:nvCxnSpPr>
        <p:spPr>
          <a:xfrm flipV="1">
            <a:off x="9239610" y="3394945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Connector 52">
            <a:extLst>
              <a:ext uri="{FF2B5EF4-FFF2-40B4-BE49-F238E27FC236}">
                <a16:creationId xmlns:a16="http://schemas.microsoft.com/office/drawing/2014/main" id="{43CA9388-EEF9-D791-075B-AE71CB8874AB}"/>
              </a:ext>
            </a:extLst>
          </p:cNvPr>
          <p:cNvCxnSpPr>
            <a:cxnSpLocks/>
          </p:cNvCxnSpPr>
          <p:nvPr/>
        </p:nvCxnSpPr>
        <p:spPr>
          <a:xfrm flipV="1">
            <a:off x="9239610" y="3600072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Straight Connector 83">
            <a:extLst>
              <a:ext uri="{FF2B5EF4-FFF2-40B4-BE49-F238E27FC236}">
                <a16:creationId xmlns:a16="http://schemas.microsoft.com/office/drawing/2014/main" id="{06D639CB-0B36-1ACF-1600-EDAA2244C020}"/>
              </a:ext>
            </a:extLst>
          </p:cNvPr>
          <p:cNvCxnSpPr>
            <a:cxnSpLocks/>
          </p:cNvCxnSpPr>
          <p:nvPr/>
        </p:nvCxnSpPr>
        <p:spPr>
          <a:xfrm flipV="1">
            <a:off x="9239609" y="3805199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Connector 84">
            <a:extLst>
              <a:ext uri="{FF2B5EF4-FFF2-40B4-BE49-F238E27FC236}">
                <a16:creationId xmlns:a16="http://schemas.microsoft.com/office/drawing/2014/main" id="{CD69175A-D8BE-5BE4-1D3A-F0A3F083F0B3}"/>
              </a:ext>
            </a:extLst>
          </p:cNvPr>
          <p:cNvCxnSpPr>
            <a:cxnSpLocks/>
          </p:cNvCxnSpPr>
          <p:nvPr/>
        </p:nvCxnSpPr>
        <p:spPr>
          <a:xfrm flipV="1">
            <a:off x="9239611" y="4019094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Connector 91">
            <a:extLst>
              <a:ext uri="{FF2B5EF4-FFF2-40B4-BE49-F238E27FC236}">
                <a16:creationId xmlns:a16="http://schemas.microsoft.com/office/drawing/2014/main" id="{7EC3E2BD-403A-CA7C-F3FC-650D4ED81F19}"/>
              </a:ext>
            </a:extLst>
          </p:cNvPr>
          <p:cNvCxnSpPr>
            <a:cxnSpLocks/>
          </p:cNvCxnSpPr>
          <p:nvPr/>
        </p:nvCxnSpPr>
        <p:spPr>
          <a:xfrm flipV="1">
            <a:off x="9231871" y="4753408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Connector 92">
            <a:extLst>
              <a:ext uri="{FF2B5EF4-FFF2-40B4-BE49-F238E27FC236}">
                <a16:creationId xmlns:a16="http://schemas.microsoft.com/office/drawing/2014/main" id="{D543026C-A482-7070-B781-A873716DCA48}"/>
              </a:ext>
            </a:extLst>
          </p:cNvPr>
          <p:cNvCxnSpPr>
            <a:cxnSpLocks/>
          </p:cNvCxnSpPr>
          <p:nvPr/>
        </p:nvCxnSpPr>
        <p:spPr>
          <a:xfrm flipV="1">
            <a:off x="9231871" y="4946507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Connector 93">
            <a:extLst>
              <a:ext uri="{FF2B5EF4-FFF2-40B4-BE49-F238E27FC236}">
                <a16:creationId xmlns:a16="http://schemas.microsoft.com/office/drawing/2014/main" id="{48547B85-BF90-1375-4254-9DD91EBFC85A}"/>
              </a:ext>
            </a:extLst>
          </p:cNvPr>
          <p:cNvCxnSpPr>
            <a:cxnSpLocks/>
          </p:cNvCxnSpPr>
          <p:nvPr/>
        </p:nvCxnSpPr>
        <p:spPr>
          <a:xfrm flipV="1">
            <a:off x="9231871" y="5145624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94">
            <a:extLst>
              <a:ext uri="{FF2B5EF4-FFF2-40B4-BE49-F238E27FC236}">
                <a16:creationId xmlns:a16="http://schemas.microsoft.com/office/drawing/2014/main" id="{67E758EB-E102-2167-8281-2435024FA2DB}"/>
              </a:ext>
            </a:extLst>
          </p:cNvPr>
          <p:cNvCxnSpPr>
            <a:cxnSpLocks/>
          </p:cNvCxnSpPr>
          <p:nvPr/>
        </p:nvCxnSpPr>
        <p:spPr>
          <a:xfrm flipV="1">
            <a:off x="9231871" y="5350751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95">
            <a:extLst>
              <a:ext uri="{FF2B5EF4-FFF2-40B4-BE49-F238E27FC236}">
                <a16:creationId xmlns:a16="http://schemas.microsoft.com/office/drawing/2014/main" id="{011DEC54-D039-1C36-99B2-1C080933D2F3}"/>
              </a:ext>
            </a:extLst>
          </p:cNvPr>
          <p:cNvCxnSpPr>
            <a:cxnSpLocks/>
          </p:cNvCxnSpPr>
          <p:nvPr/>
        </p:nvCxnSpPr>
        <p:spPr>
          <a:xfrm flipV="1">
            <a:off x="9231870" y="5555878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Connector 96">
            <a:extLst>
              <a:ext uri="{FF2B5EF4-FFF2-40B4-BE49-F238E27FC236}">
                <a16:creationId xmlns:a16="http://schemas.microsoft.com/office/drawing/2014/main" id="{1B38BF24-E389-CC78-4E8C-4C8506D15F93}"/>
              </a:ext>
            </a:extLst>
          </p:cNvPr>
          <p:cNvCxnSpPr>
            <a:cxnSpLocks/>
          </p:cNvCxnSpPr>
          <p:nvPr/>
        </p:nvCxnSpPr>
        <p:spPr>
          <a:xfrm flipV="1">
            <a:off x="9231872" y="5769773"/>
            <a:ext cx="113137" cy="9923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Rectangle 31">
            <a:extLst>
              <a:ext uri="{FF2B5EF4-FFF2-40B4-BE49-F238E27FC236}">
                <a16:creationId xmlns:a16="http://schemas.microsoft.com/office/drawing/2014/main" id="{303AD4BC-CFD1-0BB0-D5FF-7B10D0BCB1F2}"/>
              </a:ext>
            </a:extLst>
          </p:cNvPr>
          <p:cNvSpPr/>
          <p:nvPr/>
        </p:nvSpPr>
        <p:spPr>
          <a:xfrm>
            <a:off x="9141248" y="685551"/>
            <a:ext cx="1636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Aperture</a:t>
            </a:r>
          </a:p>
        </p:txBody>
      </p:sp>
      <p:sp>
        <p:nvSpPr>
          <p:cNvPr id="113" name="Rectangle 31">
            <a:extLst>
              <a:ext uri="{FF2B5EF4-FFF2-40B4-BE49-F238E27FC236}">
                <a16:creationId xmlns:a16="http://schemas.microsoft.com/office/drawing/2014/main" id="{333D8CE5-8289-F737-4F22-EBE1FD7CC190}"/>
              </a:ext>
            </a:extLst>
          </p:cNvPr>
          <p:cNvSpPr/>
          <p:nvPr/>
        </p:nvSpPr>
        <p:spPr>
          <a:xfrm>
            <a:off x="7566043" y="434523"/>
            <a:ext cx="1636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manipulator</a:t>
            </a:r>
          </a:p>
        </p:txBody>
      </p:sp>
      <p:cxnSp>
        <p:nvCxnSpPr>
          <p:cNvPr id="114" name="Straight Arrow Connector 2">
            <a:extLst>
              <a:ext uri="{FF2B5EF4-FFF2-40B4-BE49-F238E27FC236}">
                <a16:creationId xmlns:a16="http://schemas.microsoft.com/office/drawing/2014/main" id="{D18C9BD4-F93F-6325-13BF-A890C55EDF23}"/>
              </a:ext>
            </a:extLst>
          </p:cNvPr>
          <p:cNvCxnSpPr>
            <a:cxnSpLocks/>
          </p:cNvCxnSpPr>
          <p:nvPr/>
        </p:nvCxnSpPr>
        <p:spPr>
          <a:xfrm flipH="1">
            <a:off x="10525067" y="2735946"/>
            <a:ext cx="634142" cy="18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00">
            <a:extLst>
              <a:ext uri="{FF2B5EF4-FFF2-40B4-BE49-F238E27FC236}">
                <a16:creationId xmlns:a16="http://schemas.microsoft.com/office/drawing/2014/main" id="{C04DED6D-F36C-78AB-00A8-33299386BB29}"/>
              </a:ext>
            </a:extLst>
          </p:cNvPr>
          <p:cNvCxnSpPr>
            <a:cxnSpLocks/>
            <a:stCxn id="112" idx="2"/>
          </p:cNvCxnSpPr>
          <p:nvPr/>
        </p:nvCxnSpPr>
        <p:spPr>
          <a:xfrm flipH="1">
            <a:off x="9300151" y="1054883"/>
            <a:ext cx="659213" cy="198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01">
            <a:extLst>
              <a:ext uri="{FF2B5EF4-FFF2-40B4-BE49-F238E27FC236}">
                <a16:creationId xmlns:a16="http://schemas.microsoft.com/office/drawing/2014/main" id="{DD658DF8-A223-8DB9-E7B9-01652B2479F1}"/>
              </a:ext>
            </a:extLst>
          </p:cNvPr>
          <p:cNvCxnSpPr>
            <a:cxnSpLocks/>
            <a:stCxn id="113" idx="2"/>
          </p:cNvCxnSpPr>
          <p:nvPr/>
        </p:nvCxnSpPr>
        <p:spPr>
          <a:xfrm flipH="1">
            <a:off x="7598001" y="803855"/>
            <a:ext cx="786158" cy="437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04">
            <a:extLst>
              <a:ext uri="{FF2B5EF4-FFF2-40B4-BE49-F238E27FC236}">
                <a16:creationId xmlns:a16="http://schemas.microsoft.com/office/drawing/2014/main" id="{2CB48CEA-ADDC-38B9-59E8-A1489D63002C}"/>
              </a:ext>
            </a:extLst>
          </p:cNvPr>
          <p:cNvSpPr txBox="1"/>
          <p:nvPr/>
        </p:nvSpPr>
        <p:spPr>
          <a:xfrm>
            <a:off x="1641111" y="2044508"/>
            <a:ext cx="447415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/>
              <a:t>QCM</a:t>
            </a:r>
            <a:endParaRPr lang="en-GB" sz="1200" b="1" dirty="0"/>
          </a:p>
        </p:txBody>
      </p:sp>
      <p:cxnSp>
        <p:nvCxnSpPr>
          <p:cNvPr id="118" name="Straight Arrow Connector 105">
            <a:extLst>
              <a:ext uri="{FF2B5EF4-FFF2-40B4-BE49-F238E27FC236}">
                <a16:creationId xmlns:a16="http://schemas.microsoft.com/office/drawing/2014/main" id="{DD15E037-8D83-588E-C58F-99D2A89716B4}"/>
              </a:ext>
            </a:extLst>
          </p:cNvPr>
          <p:cNvCxnSpPr>
            <a:cxnSpLocks/>
          </p:cNvCxnSpPr>
          <p:nvPr/>
        </p:nvCxnSpPr>
        <p:spPr>
          <a:xfrm>
            <a:off x="2077704" y="2211446"/>
            <a:ext cx="1177113" cy="15549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0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00013 0.2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Recipe development for  </a:t>
            </a:r>
            <a:r>
              <a:rPr lang="en-US" sz="1400" b="1" cap="none" dirty="0"/>
              <a:t>Na-K-Sb</a:t>
            </a:r>
            <a:r>
              <a:rPr lang="en-US" sz="1400" b="1" dirty="0"/>
              <a:t> photocathodes</a:t>
            </a:r>
            <a:endParaRPr lang="en-US" sz="1400" dirty="0"/>
          </a:p>
        </p:txBody>
      </p:sp>
      <p:cxnSp>
        <p:nvCxnSpPr>
          <p:cNvPr id="118" name="Straight Arrow Connector 105">
            <a:extLst>
              <a:ext uri="{FF2B5EF4-FFF2-40B4-BE49-F238E27FC236}">
                <a16:creationId xmlns:a16="http://schemas.microsoft.com/office/drawing/2014/main" id="{DD15E037-8D83-588E-C58F-99D2A89716B4}"/>
              </a:ext>
            </a:extLst>
          </p:cNvPr>
          <p:cNvCxnSpPr>
            <a:cxnSpLocks/>
          </p:cNvCxnSpPr>
          <p:nvPr/>
        </p:nvCxnSpPr>
        <p:spPr>
          <a:xfrm>
            <a:off x="4962278" y="4144308"/>
            <a:ext cx="1177113" cy="15549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4">
            <a:extLst>
              <a:ext uri="{FF2B5EF4-FFF2-40B4-BE49-F238E27FC236}">
                <a16:creationId xmlns:a16="http://schemas.microsoft.com/office/drawing/2014/main" id="{DB6117C2-17BE-0551-531B-22C69C2DB798}"/>
              </a:ext>
            </a:extLst>
          </p:cNvPr>
          <p:cNvSpPr/>
          <p:nvPr/>
        </p:nvSpPr>
        <p:spPr>
          <a:xfrm rot="5400000">
            <a:off x="7045480" y="2751254"/>
            <a:ext cx="379106" cy="65063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9DCA036B-F904-916E-33B0-1EA27E6EF7AB}"/>
              </a:ext>
            </a:extLst>
          </p:cNvPr>
          <p:cNvSpPr/>
          <p:nvPr/>
        </p:nvSpPr>
        <p:spPr>
          <a:xfrm>
            <a:off x="5962518" y="3252503"/>
            <a:ext cx="2545032" cy="1858731"/>
          </a:xfrm>
          <a:prstGeom prst="roundRect">
            <a:avLst/>
          </a:prstGeom>
          <a:gradFill flip="none" rotWithShape="1">
            <a:gsLst>
              <a:gs pos="45000">
                <a:srgbClr val="005186"/>
              </a:gs>
              <a:gs pos="100000">
                <a:srgbClr val="6CABE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Co-deposition of K and Na</a:t>
            </a:r>
            <a:endParaRPr lang="en-DE" dirty="0"/>
          </a:p>
        </p:txBody>
      </p:sp>
      <p:sp>
        <p:nvSpPr>
          <p:cNvPr id="7" name="Arrow: Right 11">
            <a:extLst>
              <a:ext uri="{FF2B5EF4-FFF2-40B4-BE49-F238E27FC236}">
                <a16:creationId xmlns:a16="http://schemas.microsoft.com/office/drawing/2014/main" id="{FA3BCC18-5191-8C67-A681-7AB5DB39C9CC}"/>
              </a:ext>
            </a:extLst>
          </p:cNvPr>
          <p:cNvSpPr/>
          <p:nvPr/>
        </p:nvSpPr>
        <p:spPr>
          <a:xfrm rot="5400000">
            <a:off x="4305621" y="2727975"/>
            <a:ext cx="379106" cy="65063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Arrow: Right 14">
            <a:extLst>
              <a:ext uri="{FF2B5EF4-FFF2-40B4-BE49-F238E27FC236}">
                <a16:creationId xmlns:a16="http://schemas.microsoft.com/office/drawing/2014/main" id="{8C95229C-303F-F2A5-FEFC-25641A54B841}"/>
              </a:ext>
            </a:extLst>
          </p:cNvPr>
          <p:cNvSpPr/>
          <p:nvPr/>
        </p:nvSpPr>
        <p:spPr>
          <a:xfrm rot="5400000">
            <a:off x="4293574" y="3827384"/>
            <a:ext cx="379106" cy="650631"/>
          </a:xfrm>
          <a:prstGeom prst="rightArrow">
            <a:avLst/>
          </a:prstGeom>
          <a:solidFill>
            <a:srgbClr val="00518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80C58819-C724-4D63-EA1B-A10887581FEB}"/>
              </a:ext>
            </a:extLst>
          </p:cNvPr>
          <p:cNvSpPr/>
          <p:nvPr/>
        </p:nvSpPr>
        <p:spPr>
          <a:xfrm>
            <a:off x="3232988" y="3250187"/>
            <a:ext cx="2564049" cy="782010"/>
          </a:xfrm>
          <a:prstGeom prst="roundRect">
            <a:avLst/>
          </a:prstGeom>
          <a:solidFill>
            <a:srgbClr val="005186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 of K</a:t>
            </a:r>
            <a:endParaRPr lang="en-DE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498A141-086E-D662-FCA0-53A1B447CBB7}"/>
              </a:ext>
            </a:extLst>
          </p:cNvPr>
          <p:cNvSpPr txBox="1"/>
          <p:nvPr/>
        </p:nvSpPr>
        <p:spPr>
          <a:xfrm>
            <a:off x="8832423" y="2274838"/>
            <a:ext cx="3155825" cy="2308324"/>
          </a:xfrm>
          <a:prstGeom prst="rect">
            <a:avLst/>
          </a:prstGeom>
          <a:noFill/>
          <a:ln w="38100">
            <a:solidFill>
              <a:srgbClr val="00518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5186"/>
                </a:solidFill>
              </a:rPr>
              <a:t>Deposition parameters: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Deposition duration – controlled by photocurrent measurement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Deposition rate of alkalis – </a:t>
            </a:r>
            <a:r>
              <a:rPr lang="en-US" sz="1600" dirty="0">
                <a:solidFill>
                  <a:srgbClr val="FF0000"/>
                </a:solidFill>
              </a:rPr>
              <a:t>dispenser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O</a:t>
            </a:r>
            <a:r>
              <a:rPr lang="en-US" sz="1600" dirty="0"/>
              <a:t>ther influencing factors: partial pressure of O</a:t>
            </a:r>
            <a:r>
              <a:rPr lang="en-US" sz="1600" baseline="-25000" dirty="0"/>
              <a:t>2</a:t>
            </a:r>
            <a:r>
              <a:rPr lang="en-US" sz="1200" dirty="0"/>
              <a:t>,</a:t>
            </a:r>
            <a:r>
              <a:rPr lang="en-US" sz="1600" dirty="0"/>
              <a:t>H</a:t>
            </a:r>
            <a:r>
              <a:rPr lang="en-US" sz="1600" baseline="-25000" dirty="0"/>
              <a:t>2</a:t>
            </a:r>
            <a:r>
              <a:rPr lang="en-US" sz="1600" dirty="0"/>
              <a:t>O…</a:t>
            </a: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1CC39E7F-6CE8-E68F-F168-0F6A814620C1}"/>
              </a:ext>
            </a:extLst>
          </p:cNvPr>
          <p:cNvSpPr/>
          <p:nvPr/>
        </p:nvSpPr>
        <p:spPr>
          <a:xfrm>
            <a:off x="482802" y="2376182"/>
            <a:ext cx="8024747" cy="51723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 of Sb</a:t>
            </a:r>
            <a:endParaRPr lang="en-DE" dirty="0"/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B80A67BB-647A-F820-9D69-D90F4E030B9C}"/>
              </a:ext>
            </a:extLst>
          </p:cNvPr>
          <p:cNvSpPr/>
          <p:nvPr/>
        </p:nvSpPr>
        <p:spPr>
          <a:xfrm>
            <a:off x="434007" y="3253852"/>
            <a:ext cx="2564049" cy="782010"/>
          </a:xfrm>
          <a:prstGeom prst="roundRect">
            <a:avLst/>
          </a:prstGeom>
          <a:solidFill>
            <a:srgbClr val="005186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 of K</a:t>
            </a:r>
            <a:endParaRPr lang="en-DE" dirty="0"/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8128002E-8B42-3D0E-DEBC-FAACD9DE7ACD}"/>
              </a:ext>
            </a:extLst>
          </p:cNvPr>
          <p:cNvSpPr/>
          <p:nvPr/>
        </p:nvSpPr>
        <p:spPr>
          <a:xfrm>
            <a:off x="434007" y="4329224"/>
            <a:ext cx="2564049" cy="782010"/>
          </a:xfrm>
          <a:prstGeom prst="roundRect">
            <a:avLst/>
          </a:prstGeom>
          <a:solidFill>
            <a:srgbClr val="6CABE9"/>
          </a:solidFill>
          <a:ln w="571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 Na</a:t>
            </a:r>
            <a:endParaRPr lang="en-DE" dirty="0"/>
          </a:p>
        </p:txBody>
      </p:sp>
      <p:sp>
        <p:nvSpPr>
          <p:cNvPr id="17" name="Arrow: Right 11">
            <a:extLst>
              <a:ext uri="{FF2B5EF4-FFF2-40B4-BE49-F238E27FC236}">
                <a16:creationId xmlns:a16="http://schemas.microsoft.com/office/drawing/2014/main" id="{A03FCF71-02E2-E9F8-FE92-8CC96932431C}"/>
              </a:ext>
            </a:extLst>
          </p:cNvPr>
          <p:cNvSpPr/>
          <p:nvPr/>
        </p:nvSpPr>
        <p:spPr>
          <a:xfrm rot="5400000">
            <a:off x="1467289" y="2718302"/>
            <a:ext cx="420469" cy="65063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Arrow: Right 14">
            <a:extLst>
              <a:ext uri="{FF2B5EF4-FFF2-40B4-BE49-F238E27FC236}">
                <a16:creationId xmlns:a16="http://schemas.microsoft.com/office/drawing/2014/main" id="{40134E5C-96D0-0773-1204-B6526A7D8D2C}"/>
              </a:ext>
            </a:extLst>
          </p:cNvPr>
          <p:cNvSpPr/>
          <p:nvPr/>
        </p:nvSpPr>
        <p:spPr>
          <a:xfrm rot="5400000">
            <a:off x="1487970" y="3814355"/>
            <a:ext cx="379106" cy="650631"/>
          </a:xfrm>
          <a:prstGeom prst="rightArrow">
            <a:avLst/>
          </a:prstGeom>
          <a:solidFill>
            <a:srgbClr val="00518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7E1C277E-1A2B-9FF7-CCE1-1C6C829B8F61}"/>
              </a:ext>
            </a:extLst>
          </p:cNvPr>
          <p:cNvSpPr/>
          <p:nvPr/>
        </p:nvSpPr>
        <p:spPr>
          <a:xfrm>
            <a:off x="3232988" y="4340483"/>
            <a:ext cx="2481838" cy="770751"/>
          </a:xfrm>
          <a:prstGeom prst="roundRect">
            <a:avLst/>
          </a:prstGeom>
          <a:gradFill flip="none" rotWithShape="1">
            <a:gsLst>
              <a:gs pos="0">
                <a:srgbClr val="005186"/>
              </a:gs>
              <a:gs pos="100000">
                <a:srgbClr val="6CABE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 of Na and K</a:t>
            </a:r>
            <a:endParaRPr lang="en-DE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09A17082-87A9-748E-8B62-86F8D68D6C7F}"/>
              </a:ext>
            </a:extLst>
          </p:cNvPr>
          <p:cNvSpPr/>
          <p:nvPr/>
        </p:nvSpPr>
        <p:spPr>
          <a:xfrm>
            <a:off x="3201104" y="1426225"/>
            <a:ext cx="2564049" cy="769740"/>
          </a:xfrm>
          <a:prstGeom prst="roundRect">
            <a:avLst/>
          </a:prstGeom>
          <a:solidFill>
            <a:srgbClr val="BCD233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Hybrid deposition</a:t>
            </a:r>
            <a:endParaRPr lang="en-DE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5EFCF7-C143-B5D7-D365-A6027B9D6534}"/>
              </a:ext>
            </a:extLst>
          </p:cNvPr>
          <p:cNvSpPr/>
          <p:nvPr/>
        </p:nvSpPr>
        <p:spPr>
          <a:xfrm>
            <a:off x="5968202" y="1426225"/>
            <a:ext cx="2539348" cy="769740"/>
          </a:xfrm>
          <a:prstGeom prst="roundRect">
            <a:avLst/>
          </a:prstGeom>
          <a:solidFill>
            <a:srgbClr val="BCD233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Co-deposition</a:t>
            </a:r>
            <a:endParaRPr lang="en-DE" dirty="0"/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0E203CCF-4D8E-0EFB-30C4-67024C37D3A7}"/>
              </a:ext>
            </a:extLst>
          </p:cNvPr>
          <p:cNvSpPr/>
          <p:nvPr/>
        </p:nvSpPr>
        <p:spPr>
          <a:xfrm>
            <a:off x="482802" y="1426225"/>
            <a:ext cx="2564049" cy="769740"/>
          </a:xfrm>
          <a:prstGeom prst="roundRect">
            <a:avLst/>
          </a:prstGeom>
          <a:solidFill>
            <a:srgbClr val="BCD233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Sequential deposition</a:t>
            </a:r>
          </a:p>
        </p:txBody>
      </p:sp>
    </p:spTree>
    <p:extLst>
      <p:ext uri="{BB962C8B-B14F-4D97-AF65-F5344CB8AC3E}">
        <p14:creationId xmlns:p14="http://schemas.microsoft.com/office/powerpoint/2010/main" val="33458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B293780-44EC-7F37-B983-E53A7EBC7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5680338" cy="300734"/>
          </a:xfrm>
        </p:spPr>
        <p:txBody>
          <a:bodyPr>
            <a:normAutofit/>
          </a:bodyPr>
          <a:lstStyle/>
          <a:p>
            <a:r>
              <a:rPr lang="en-US" sz="1400" b="1" dirty="0"/>
              <a:t>Overview </a:t>
            </a:r>
            <a:r>
              <a:rPr lang="en-US" sz="1400" b="1" cap="none" dirty="0"/>
              <a:t>Na-K-Sb</a:t>
            </a:r>
            <a:r>
              <a:rPr lang="en-US" sz="1400" b="1" dirty="0"/>
              <a:t> photocathodes grown in 2022-2023 </a:t>
            </a:r>
            <a:endParaRPr lang="en-US" sz="1400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61513CC-617F-DA30-28FE-DD56F3C0F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84465"/>
              </p:ext>
            </p:extLst>
          </p:nvPr>
        </p:nvGraphicFramePr>
        <p:xfrm>
          <a:off x="466933" y="1070998"/>
          <a:ext cx="11258134" cy="4716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9757">
                  <a:extLst>
                    <a:ext uri="{9D8B030D-6E8A-4147-A177-3AD203B41FA5}">
                      <a16:colId xmlns:a16="http://schemas.microsoft.com/office/drawing/2014/main" val="2583432945"/>
                    </a:ext>
                  </a:extLst>
                </a:gridCol>
                <a:gridCol w="879757">
                  <a:extLst>
                    <a:ext uri="{9D8B030D-6E8A-4147-A177-3AD203B41FA5}">
                      <a16:colId xmlns:a16="http://schemas.microsoft.com/office/drawing/2014/main" val="1726026555"/>
                    </a:ext>
                  </a:extLst>
                </a:gridCol>
                <a:gridCol w="879757">
                  <a:extLst>
                    <a:ext uri="{9D8B030D-6E8A-4147-A177-3AD203B41FA5}">
                      <a16:colId xmlns:a16="http://schemas.microsoft.com/office/drawing/2014/main" val="1213819592"/>
                    </a:ext>
                  </a:extLst>
                </a:gridCol>
                <a:gridCol w="879757">
                  <a:extLst>
                    <a:ext uri="{9D8B030D-6E8A-4147-A177-3AD203B41FA5}">
                      <a16:colId xmlns:a16="http://schemas.microsoft.com/office/drawing/2014/main" val="1835569160"/>
                    </a:ext>
                  </a:extLst>
                </a:gridCol>
                <a:gridCol w="879757">
                  <a:extLst>
                    <a:ext uri="{9D8B030D-6E8A-4147-A177-3AD203B41FA5}">
                      <a16:colId xmlns:a16="http://schemas.microsoft.com/office/drawing/2014/main" val="265826858"/>
                    </a:ext>
                  </a:extLst>
                </a:gridCol>
                <a:gridCol w="2086908">
                  <a:extLst>
                    <a:ext uri="{9D8B030D-6E8A-4147-A177-3AD203B41FA5}">
                      <a16:colId xmlns:a16="http://schemas.microsoft.com/office/drawing/2014/main" val="2332587648"/>
                    </a:ext>
                  </a:extLst>
                </a:gridCol>
                <a:gridCol w="4772441">
                  <a:extLst>
                    <a:ext uri="{9D8B030D-6E8A-4147-A177-3AD203B41FA5}">
                      <a16:colId xmlns:a16="http://schemas.microsoft.com/office/drawing/2014/main" val="1568738542"/>
                    </a:ext>
                  </a:extLst>
                </a:gridCol>
              </a:tblGrid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  <a:endParaRPr lang="en-D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QE</a:t>
                      </a:r>
                      <a:endParaRPr lang="en-D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Composition by XPS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Remark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6252916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  <a:endParaRPr lang="en-D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2716310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1.5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0.6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Sequential deposition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low alkali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104920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2.2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0.8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high Na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5088183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0.5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2.4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0.4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Na content, 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1433860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WH06+K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0.4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2.7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0.5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Additional K deposition after WH06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0068317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2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0.7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Sequential 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too high for K 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118713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0.2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0.8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2.3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K content (Hybrid without heating up to 150C)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2232683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2.</a:t>
                      </a:r>
                      <a:r>
                        <a:rPr lang="de-DE" sz="1400" u="none" strike="noStrike" dirty="0">
                          <a:effectLst/>
                        </a:rPr>
                        <a:t>6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1.4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1.5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position y=5 closer to alkali metal sources 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3444922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0.5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1.1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1.5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repetition of WH09, Sample position y=0, low alkali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1377465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0.5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1.9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0.7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repetition of WH09, Sample position y= 10, high Na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0110176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WH12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0.3%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2.3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0.4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repetition of WH09, Sample position y= 5, high Na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0707946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1.3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2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0.9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Sample position y=5, high Na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4925666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2.4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1.8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1.6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different temperatures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466572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1.1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2.3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 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different temperatures, single Na-dispenser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714882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2.4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0.6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Repetition of WH14, long co-deposition time 6h, high Na content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5820674"/>
                  </a:ext>
                </a:extLst>
              </a:tr>
              <a:tr h="2774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WH17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</a:t>
                      </a:r>
                      <a:r>
                        <a:rPr lang="de-DE" sz="1400" u="none" strike="noStrike" dirty="0">
                          <a:effectLst/>
                        </a:rPr>
                        <a:t>9 </a:t>
                      </a:r>
                      <a:r>
                        <a:rPr lang="en-DE" sz="1400" u="none" strike="noStrike" dirty="0">
                          <a:effectLst/>
                        </a:rPr>
                        <a:t>%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1.5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 dirty="0">
                          <a:effectLst/>
                        </a:rPr>
                        <a:t>1.9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400" u="none" strike="noStrike">
                          <a:effectLst/>
                        </a:rPr>
                        <a:t>1</a:t>
                      </a:r>
                      <a:endParaRPr lang="en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Co-deposition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different temperatures</a:t>
                      </a:r>
                      <a:endParaRPr lang="en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1399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41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</Words>
  <Application>Microsoft Office PowerPoint</Application>
  <PresentationFormat>Breitbild</PresentationFormat>
  <Paragraphs>427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Source Sans Pro</vt:lpstr>
      <vt:lpstr>Source Sans Pro Light</vt:lpstr>
      <vt:lpstr>Calibri Light</vt:lpstr>
      <vt:lpstr>Abadi</vt:lpstr>
      <vt:lpstr>Aharoni</vt:lpstr>
      <vt:lpstr>Calibri</vt:lpstr>
      <vt:lpstr>Wingdings</vt:lpstr>
      <vt:lpstr>Arial</vt:lpstr>
      <vt:lpstr>Office</vt:lpstr>
      <vt:lpstr>Na-K-Sb photocathode development at Helmholtz-Zentrum Berlin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Kühn, Julius</cp:lastModifiedBy>
  <cp:revision>250</cp:revision>
  <dcterms:created xsi:type="dcterms:W3CDTF">2021-07-30T13:31:34Z</dcterms:created>
  <dcterms:modified xsi:type="dcterms:W3CDTF">2023-10-03T11:32:22Z</dcterms:modified>
</cp:coreProperties>
</file>