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4" r:id="rId1"/>
  </p:sldMasterIdLst>
  <p:notesMasterIdLst>
    <p:notesMasterId r:id="rId29"/>
  </p:notesMasterIdLst>
  <p:handoutMasterIdLst>
    <p:handoutMasterId r:id="rId30"/>
  </p:handoutMasterIdLst>
  <p:sldIdLst>
    <p:sldId id="626" r:id="rId2"/>
    <p:sldId id="580" r:id="rId3"/>
    <p:sldId id="922" r:id="rId4"/>
    <p:sldId id="923" r:id="rId5"/>
    <p:sldId id="895" r:id="rId6"/>
    <p:sldId id="924" r:id="rId7"/>
    <p:sldId id="925" r:id="rId8"/>
    <p:sldId id="934" r:id="rId9"/>
    <p:sldId id="926" r:id="rId10"/>
    <p:sldId id="929" r:id="rId11"/>
    <p:sldId id="939" r:id="rId12"/>
    <p:sldId id="940" r:id="rId13"/>
    <p:sldId id="930" r:id="rId14"/>
    <p:sldId id="903" r:id="rId15"/>
    <p:sldId id="936" r:id="rId16"/>
    <p:sldId id="915" r:id="rId17"/>
    <p:sldId id="908" r:id="rId18"/>
    <p:sldId id="909" r:id="rId19"/>
    <p:sldId id="938" r:id="rId20"/>
    <p:sldId id="912" r:id="rId21"/>
    <p:sldId id="931" r:id="rId22"/>
    <p:sldId id="932" r:id="rId23"/>
    <p:sldId id="918" r:id="rId24"/>
    <p:sldId id="919" r:id="rId25"/>
    <p:sldId id="920" r:id="rId26"/>
    <p:sldId id="921" r:id="rId27"/>
    <p:sldId id="933" r:id="rId28"/>
  </p:sldIdLst>
  <p:sldSz cx="12192000" cy="6858000"/>
  <p:notesSz cx="6797675" cy="9926638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5pPr>
    <a:lvl6pPr marL="2286000" algn="l" defTabSz="914400" rtl="0" eaLnBrk="1" latinLnBrk="0" hangingPunct="1"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6pPr>
    <a:lvl7pPr marL="2743200" algn="l" defTabSz="914400" rtl="0" eaLnBrk="1" latinLnBrk="0" hangingPunct="1"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7pPr>
    <a:lvl8pPr marL="3200400" algn="l" defTabSz="914400" rtl="0" eaLnBrk="1" latinLnBrk="0" hangingPunct="1"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8pPr>
    <a:lvl9pPr marL="3657600" algn="l" defTabSz="914400" rtl="0" eaLnBrk="1" latinLnBrk="0" hangingPunct="1"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m zheng" initials="lz" lastIdx="1" clrIdx="0">
    <p:extLst>
      <p:ext uri="{19B8F6BF-5375-455C-9EA6-DF929625EA0E}">
        <p15:presenceInfo xmlns:p15="http://schemas.microsoft.com/office/powerpoint/2012/main" userId="c35174756c60ec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C3300"/>
    <a:srgbClr val="FF3300"/>
    <a:srgbClr val="D2D2F4"/>
    <a:srgbClr val="F2DCDB"/>
    <a:srgbClr val="E08140"/>
    <a:srgbClr val="ED7A33"/>
    <a:srgbClr val="FF7C80"/>
    <a:srgbClr val="0000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主题样式 2 - 强调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4860" autoAdjust="0"/>
  </p:normalViewPr>
  <p:slideViewPr>
    <p:cSldViewPr>
      <p:cViewPr varScale="1">
        <p:scale>
          <a:sx n="93" d="100"/>
          <a:sy n="93" d="100"/>
        </p:scale>
        <p:origin x="216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507"/>
    </p:cViewPr>
  </p:sorterViewPr>
  <p:notesViewPr>
    <p:cSldViewPr>
      <p:cViewPr varScale="1">
        <p:scale>
          <a:sx n="62" d="100"/>
          <a:sy n="62" d="100"/>
        </p:scale>
        <p:origin x="32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0EEE2EB-07B1-49E1-9AA0-D72BC4F1EE7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4988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3CA8FAA-4AC4-4E41-9ED0-608B97BC6CE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0499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A8FAA-4AC4-4E41-9ED0-608B97BC6CEB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958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A8FAA-4AC4-4E41-9ED0-608B97BC6CEB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280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A8FAA-4AC4-4E41-9ED0-608B97BC6CEB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0722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A8FAA-4AC4-4E41-9ED0-608B97BC6CEB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710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852584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081974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757361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475963BF-FE9D-48D0-AAE5-D973D9836441}"/>
              </a:ext>
            </a:extLst>
          </p:cNvPr>
          <p:cNvSpPr/>
          <p:nvPr userDrawn="1"/>
        </p:nvSpPr>
        <p:spPr>
          <a:xfrm>
            <a:off x="3032" y="6794295"/>
            <a:ext cx="12191265" cy="7200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F9DC240E-4767-41D6-AD9C-3C2F4AAB7B4B}" type="datetime1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1629971A-A7F4-4413-8293-260B27FD2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68C2E9D-6BAD-4C36-B4DA-C9D1F6FAE51C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" t="11263" r="-25" b="11263"/>
          <a:stretch/>
        </p:blipFill>
        <p:spPr>
          <a:xfrm>
            <a:off x="0" y="0"/>
            <a:ext cx="12203723" cy="8855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BE5224-BCF7-471B-B2CE-7BD7C18089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1" y="136525"/>
            <a:ext cx="1870581" cy="6096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1788" y="151602"/>
            <a:ext cx="8889380" cy="582333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98545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605107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36700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026924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408385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755536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953668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695032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309057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0311"/>
            <a:ext cx="2174950" cy="7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tmp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0.png"/><Relationship Id="rId5" Type="http://schemas.openxmlformats.org/officeDocument/2006/relationships/image" Target="../media/image42.png"/><Relationship Id="rId4" Type="http://schemas.openxmlformats.org/officeDocument/2006/relationships/image" Target="../media/image4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An Overview of the Activities of ICS Sources in China"/>
          <p:cNvSpPr txBox="1">
            <a:spLocks noGrp="1"/>
          </p:cNvSpPr>
          <p:nvPr>
            <p:ph type="ctrTitle"/>
          </p:nvPr>
        </p:nvSpPr>
        <p:spPr>
          <a:xfrm>
            <a:off x="263352" y="836712"/>
            <a:ext cx="11341259" cy="25922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4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R&amp;D of Very High Frequency (VHF) gun for SHINE project at Tsinghua University</a:t>
            </a:r>
            <a:endParaRPr lang="zh-CN" altLang="en-US" sz="4000" b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0" name="Chuanxiang Tang…"/>
          <p:cNvSpPr txBox="1"/>
          <p:nvPr/>
        </p:nvSpPr>
        <p:spPr>
          <a:xfrm>
            <a:off x="459124" y="3720643"/>
            <a:ext cx="11273752" cy="2671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516" tIns="42516" rIns="42516" bIns="42516" anchor="ctr">
            <a:spAutoFit/>
          </a:bodyPr>
          <a:lstStyle/>
          <a:p>
            <a:pPr algn="ctr"/>
            <a:r>
              <a:rPr lang="en-US" altLang="zh-CN" sz="2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Yingchao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Du</a:t>
            </a:r>
          </a:p>
          <a:p>
            <a:pPr algn="ctr"/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defRPr sz="2600"/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Department of Engineering Physics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Tsinghua University</a:t>
            </a:r>
          </a:p>
          <a:p>
            <a:pPr algn="ctr">
              <a:defRPr sz="2600"/>
            </a:pPr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Beijing, China,100084</a:t>
            </a:r>
          </a:p>
          <a:p>
            <a:pPr algn="ctr">
              <a:defRPr sz="2600"/>
            </a:pP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defRPr sz="2600"/>
            </a:pPr>
            <a:r>
              <a:rPr lang="en-US" sz="2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dych@tsinghua.edu.cn</a:t>
            </a:r>
            <a:r>
              <a:rPr 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0C1D1DA-00C6-554A-81B3-7C34E71D5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76912"/>
            <a:ext cx="1992978" cy="65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60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21F3534-1E7D-B340-8117-A88238AD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2B16D16-7D23-0241-9990-0F7A2066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VHF gun design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5507466-2481-4B47-9BEC-F2C7CE1F0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499647"/>
            <a:ext cx="4224804" cy="22929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F72D14-D1BC-3442-87AB-A020B49CECF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732" y="1030895"/>
            <a:ext cx="2743200" cy="2460756"/>
          </a:xfrm>
          <a:prstGeom prst="rect">
            <a:avLst/>
          </a:prstGeom>
          <a:noFill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B813FA-041B-3049-ACED-15DE4BB3E3E9}"/>
              </a:ext>
            </a:extLst>
          </p:cNvPr>
          <p:cNvSpPr txBox="1"/>
          <p:nvPr/>
        </p:nvSpPr>
        <p:spPr>
          <a:xfrm>
            <a:off x="9195276" y="3588556"/>
            <a:ext cx="1160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 field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D90A1B9-069B-1743-BAE3-8C6EA5015A9C}"/>
              </a:ext>
            </a:extLst>
          </p:cNvPr>
          <p:cNvSpPr txBox="1"/>
          <p:nvPr/>
        </p:nvSpPr>
        <p:spPr>
          <a:xfrm>
            <a:off x="10576229" y="3588556"/>
            <a:ext cx="1004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 field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81DD85D-8A76-BA43-9C1E-A7879EB21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741842"/>
              </p:ext>
            </p:extLst>
          </p:nvPr>
        </p:nvGraphicFramePr>
        <p:xfrm>
          <a:off x="5455100" y="4179017"/>
          <a:ext cx="6271832" cy="246800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031252">
                  <a:extLst>
                    <a:ext uri="{9D8B030D-6E8A-4147-A177-3AD203B41FA5}">
                      <a16:colId xmlns:a16="http://schemas.microsoft.com/office/drawing/2014/main" val="2503801077"/>
                    </a:ext>
                  </a:extLst>
                </a:gridCol>
                <a:gridCol w="3240580">
                  <a:extLst>
                    <a:ext uri="{9D8B030D-6E8A-4147-A177-3AD203B41FA5}">
                      <a16:colId xmlns:a16="http://schemas.microsoft.com/office/drawing/2014/main" val="4090258259"/>
                    </a:ext>
                  </a:extLst>
                </a:gridCol>
              </a:tblGrid>
              <a:tr h="3338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RF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parameters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VHF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6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Gun@THU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009958"/>
                  </a:ext>
                </a:extLst>
              </a:tr>
              <a:tr h="3338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Frequency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216.67 MHz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838721"/>
                  </a:ext>
                </a:extLst>
              </a:tr>
              <a:tr h="3338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Cathode gradient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 MV/m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318261"/>
                  </a:ext>
                </a:extLst>
              </a:tr>
              <a:tr h="3338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Input RF power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90.4 kW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51154"/>
                  </a:ext>
                </a:extLst>
              </a:tr>
              <a:tr h="395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Max. E field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36.99 MV/m (&lt;2.5kilp) 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359475"/>
                  </a:ext>
                </a:extLst>
              </a:tr>
              <a:tr h="395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Max. P density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28.45 W/cm</a:t>
                      </a:r>
                      <a:r>
                        <a:rPr lang="en-US" altLang="zh-CN" sz="1600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600" baseline="30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472096"/>
                  </a:ext>
                </a:extLst>
              </a:tr>
              <a:tr h="3338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Voltage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868 kV 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81369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2">
                <a:extLst>
                  <a:ext uri="{FF2B5EF4-FFF2-40B4-BE49-F238E27FC236}">
                    <a16:creationId xmlns:a16="http://schemas.microsoft.com/office/drawing/2014/main" id="{230CE1E9-9C6D-7246-860F-934AC8B822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27" y="914117"/>
                <a:ext cx="8715507" cy="3487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35" tIns="45718" rIns="91435" bIns="45718" numCol="1" anchor="t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marL="457200" indent="-457200" algn="l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4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RF design optimization with CST:</a:t>
                </a:r>
              </a:p>
              <a:p>
                <a:pPr marL="914400" lvl="1" indent="-457200" algn="l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Inner shape is parameterized and optimized in CST, especially for cathode nose and anode nose</a:t>
                </a:r>
              </a:p>
              <a:p>
                <a:pPr marL="914400" lvl="1" indent="-457200" algn="l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b="1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Design objectives</a:t>
                </a:r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: fixed cathode gradient, max. surface field </a:t>
                </a:r>
                <a14:m>
                  <m:oMath xmlns:m="http://schemas.openxmlformats.org/officeDocument/2006/math">
                    <m:r>
                      <a:rPr lang="en-US" altLang="zh-CN" sz="24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↓</m:t>
                    </m:r>
                  </m:oMath>
                </a14:m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, max. wall power density </a:t>
                </a:r>
                <a14:m>
                  <m:oMath xmlns:m="http://schemas.openxmlformats.org/officeDocument/2006/math">
                    <m:r>
                      <a:rPr lang="en-US" altLang="zh-CN" sz="24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↓</m:t>
                    </m:r>
                  </m:oMath>
                </a14:m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, RF power </a:t>
                </a:r>
                <a14:m>
                  <m:oMath xmlns:m="http://schemas.openxmlformats.org/officeDocument/2006/math">
                    <m:r>
                      <a:rPr lang="en-US" altLang="zh-CN" sz="24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↓</m:t>
                    </m:r>
                  </m:oMath>
                </a14:m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, gun voltage </a:t>
                </a:r>
                <a14:m>
                  <m:oMath xmlns:m="http://schemas.openxmlformats.org/officeDocument/2006/math">
                    <m:r>
                      <a:rPr lang="en-US" altLang="zh-CN" sz="24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↑</m:t>
                    </m:r>
                  </m:oMath>
                </a14:m>
                <a:endParaRPr lang="en-US" altLang="zh-CN" sz="2000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914400" lvl="1" indent="-457200" algn="l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Multipacting </a:t>
                </a:r>
              </a:p>
              <a:p>
                <a:pPr marL="914400" lvl="1" indent="-457200" algn="l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Dark-current </a:t>
                </a:r>
              </a:p>
            </p:txBody>
          </p:sp>
        </mc:Choice>
        <mc:Fallback>
          <p:sp>
            <p:nvSpPr>
              <p:cNvPr id="9" name="Rectangle 2">
                <a:extLst>
                  <a:ext uri="{FF2B5EF4-FFF2-40B4-BE49-F238E27FC236}">
                    <a16:creationId xmlns:a16="http://schemas.microsoft.com/office/drawing/2014/main" id="{230CE1E9-9C6D-7246-860F-934AC8B82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327" y="914117"/>
                <a:ext cx="8715507" cy="3487846"/>
              </a:xfrm>
              <a:prstGeom prst="rect">
                <a:avLst/>
              </a:prstGeom>
              <a:blipFill>
                <a:blip r:embed="rId4"/>
                <a:stretch>
                  <a:fillRect l="-873" r="-2329" b="-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568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8B205D6-92CD-C040-839D-F284EF35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DD9AFBB-78F5-564D-8AC6-971BE9C7D7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0" y="1629877"/>
            <a:ext cx="5067478" cy="18111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B1BF142-37FB-1B49-940E-E95249100AEF}"/>
              </a:ext>
            </a:extLst>
          </p:cNvPr>
          <p:cNvSpPr/>
          <p:nvPr/>
        </p:nvSpPr>
        <p:spPr>
          <a:xfrm>
            <a:off x="335360" y="3456911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8745">
              <a:spcAft>
                <a:spcPts val="0"/>
              </a:spcAft>
            </a:pPr>
            <a:r>
              <a:rPr lang="en-GB" altLang="zh-CN" sz="1600" dirty="0">
                <a:ea typeface="宋体" panose="02010600030101010101" pitchFamily="2" charset="-122"/>
              </a:rPr>
              <a:t> (a) gun shape 1.       (b) gun shape 2.      (c) finalized gun shape.</a:t>
            </a:r>
            <a:endParaRPr lang="zh-CN" altLang="zh-CN" sz="900" dirty="0">
              <a:ea typeface="宋体" panose="02010600030101010101" pitchFamily="2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4EF39041-8529-8E48-B45B-715AC8769CEF}"/>
              </a:ext>
            </a:extLst>
          </p:cNvPr>
          <p:cNvSpPr txBox="1"/>
          <p:nvPr/>
        </p:nvSpPr>
        <p:spPr>
          <a:xfrm>
            <a:off x="6538337" y="5590381"/>
            <a:ext cx="5415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designed cathode gradient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 MV/m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 multipacting  for gradient higher than 16 MV/m</a:t>
            </a:r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C7153886-43E8-6142-9F18-B9EEAFBDD3BA}"/>
              </a:ext>
            </a:extLst>
          </p:cNvPr>
          <p:cNvSpPr/>
          <p:nvPr/>
        </p:nvSpPr>
        <p:spPr>
          <a:xfrm>
            <a:off x="511890" y="3902567"/>
            <a:ext cx="2815822" cy="56446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</a:rPr>
              <a:t>Reduce the radius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id="{5A84F38A-4D2C-834C-9AA3-713CAE3F47D2}"/>
              </a:ext>
            </a:extLst>
          </p:cNvPr>
          <p:cNvSpPr/>
          <p:nvPr/>
        </p:nvSpPr>
        <p:spPr>
          <a:xfrm>
            <a:off x="3300795" y="3668526"/>
            <a:ext cx="2599112" cy="107667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</a:rPr>
              <a:t>Change rounded corners to elliptical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0680C5F-D55C-7546-9AE3-8C1FB7961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" y="914117"/>
            <a:ext cx="8936404" cy="81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Multipacting simulation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7EC1FD0-2C2A-E545-9F0C-69B42EF81BDA}"/>
              </a:ext>
            </a:extLst>
          </p:cNvPr>
          <p:cNvGrpSpPr/>
          <p:nvPr/>
        </p:nvGrpSpPr>
        <p:grpSpPr>
          <a:xfrm>
            <a:off x="68211" y="4581129"/>
            <a:ext cx="4729927" cy="2018505"/>
            <a:chOff x="-474098" y="4434831"/>
            <a:chExt cx="4729927" cy="201850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093F5B0-5303-DC4A-9450-BBF2203A7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0" t="14631" r="14486" b="12752"/>
            <a:stretch/>
          </p:blipFill>
          <p:spPr>
            <a:xfrm>
              <a:off x="514561" y="4434831"/>
              <a:ext cx="3066839" cy="2018505"/>
            </a:xfrm>
            <a:prstGeom prst="rect">
              <a:avLst/>
            </a:prstGeom>
          </p:spPr>
        </p:pic>
        <p:sp>
          <p:nvSpPr>
            <p:cNvPr id="13" name="文本框 3">
              <a:extLst>
                <a:ext uri="{FF2B5EF4-FFF2-40B4-BE49-F238E27FC236}">
                  <a16:creationId xmlns:a16="http://schemas.microsoft.com/office/drawing/2014/main" id="{9982E091-D688-B04C-A80A-07ECB1890E7B}"/>
                </a:ext>
              </a:extLst>
            </p:cNvPr>
            <p:cNvSpPr txBox="1"/>
            <p:nvPr/>
          </p:nvSpPr>
          <p:spPr>
            <a:xfrm>
              <a:off x="-474098" y="4880001"/>
              <a:ext cx="15504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6893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3790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0690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7585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4479" algn="l" defTabSz="9137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1378" algn="l" defTabSz="9137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198268" algn="l" defTabSz="9137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5169" algn="l" defTabSz="9137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51435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rPr>
                <a:t>multipacting location</a:t>
              </a:r>
              <a:endParaRPr lang="zh-CN" altLang="en-US" sz="11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下箭头 13">
              <a:extLst>
                <a:ext uri="{FF2B5EF4-FFF2-40B4-BE49-F238E27FC236}">
                  <a16:creationId xmlns:a16="http://schemas.microsoft.com/office/drawing/2014/main" id="{3074AB09-F738-474C-BF52-56A2C4E1B6CB}"/>
                </a:ext>
              </a:extLst>
            </p:cNvPr>
            <p:cNvSpPr/>
            <p:nvPr/>
          </p:nvSpPr>
          <p:spPr>
            <a:xfrm rot="18589979">
              <a:off x="1049865" y="4512142"/>
              <a:ext cx="173189" cy="68632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893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3790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690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585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4479" algn="l" defTabSz="91379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1378" algn="l" defTabSz="91379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8268" algn="l" defTabSz="91379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5169" algn="l" defTabSz="91379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1435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1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97B1624-7FED-7245-AD4E-455DB7FE52C7}"/>
                </a:ext>
              </a:extLst>
            </p:cNvPr>
            <p:cNvSpPr/>
            <p:nvPr/>
          </p:nvSpPr>
          <p:spPr>
            <a:xfrm>
              <a:off x="2795906" y="4623841"/>
              <a:ext cx="1459923" cy="127727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6893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3790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0690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7585" algn="l" defTabSz="45689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4479" algn="l" defTabSz="9137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1378" algn="l" defTabSz="9137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198268" algn="l" defTabSz="9137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5169" algn="l" defTabSz="9137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51435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50" dirty="0">
                <a:solidFill>
                  <a:srgbClr val="000000"/>
                </a:solidFill>
                <a:ea typeface="等线" panose="02010600030101010101" pitchFamily="2" charset="-122"/>
              </a:endParaRPr>
            </a:p>
            <a:p>
              <a:pPr defTabSz="51435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50" dirty="0">
                <a:solidFill>
                  <a:prstClr val="black"/>
                </a:solidFill>
                <a:ea typeface="等线" panose="02010600030101010101" pitchFamily="2" charset="-122"/>
              </a:endParaRPr>
            </a:p>
            <a:p>
              <a:pPr defTabSz="51435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dirty="0">
                  <a:solidFill>
                    <a:prstClr val="black"/>
                  </a:solidFill>
                  <a:ea typeface="等线" panose="02010600030101010101" pitchFamily="2" charset="-122"/>
                </a:rPr>
                <a:t>MP locates at the upper corner of the anode plate </a:t>
              </a:r>
            </a:p>
          </p:txBody>
        </p:sp>
      </p:grpSp>
      <p:sp>
        <p:nvSpPr>
          <p:cNvPr id="19" name="标题 2">
            <a:extLst>
              <a:ext uri="{FF2B5EF4-FFF2-40B4-BE49-F238E27FC236}">
                <a16:creationId xmlns:a16="http://schemas.microsoft.com/office/drawing/2014/main" id="{DD073645-87DD-D04E-AE6F-11FCCB5A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788" y="151602"/>
            <a:ext cx="8889380" cy="582333"/>
          </a:xfrm>
        </p:spPr>
        <p:txBody>
          <a:bodyPr/>
          <a:lstStyle/>
          <a:p>
            <a:r>
              <a:rPr kumimoji="1" lang="en-US" altLang="zh-CN" dirty="0"/>
              <a:t>VHF gun design and optimization</a:t>
            </a:r>
            <a:endParaRPr kumimoji="1" lang="zh-CN" altLang="en-US" dirty="0"/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95" y="1016071"/>
            <a:ext cx="5615755" cy="43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49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D1CE078-427E-4B4C-8D43-56BBFC53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12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116015CF-199E-F540-99A4-C822005747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03" y="1016606"/>
                <a:ext cx="6330769" cy="2911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35" tIns="45718" rIns="91435" bIns="45718" numCol="1" anchor="t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marL="457200" indent="-457200" algn="l" eaLnBrk="1" hangingPunct="1">
                  <a:lnSpc>
                    <a:spcPct val="150000"/>
                  </a:lnSpc>
                  <a:buFont typeface="Wingdings" pitchFamily="2" charset="2"/>
                  <a:buChar char="l"/>
                  <a:defRPr/>
                </a:pPr>
                <a:r>
                  <a:rPr lang="en-US" altLang="zh-CN" sz="24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Cooling channels design</a:t>
                </a:r>
              </a:p>
              <a:p>
                <a:pPr marL="800100" lvl="1" indent="-342900" algn="l" eaLnBrk="1" hangingPunct="1">
                  <a:lnSpc>
                    <a:spcPct val="150000"/>
                  </a:lnSpc>
                  <a:buFont typeface="Wingdings" pitchFamily="2" charset="2"/>
                  <a:buChar char="l"/>
                  <a:defRPr/>
                </a:pPr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23 independent water cooling pipes </a:t>
                </a:r>
              </a:p>
              <a:p>
                <a:pPr marL="800100" lvl="1" indent="-342900" algn="l" eaLnBrk="1" hangingPunct="1">
                  <a:lnSpc>
                    <a:spcPct val="150000"/>
                  </a:lnSpc>
                  <a:buFont typeface="Wingdings" pitchFamily="2" charset="2"/>
                  <a:buChar char="l"/>
                  <a:defRPr/>
                </a:pPr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Maximum temperature rise&lt;40</a:t>
                </a:r>
                <a14:m>
                  <m:oMath xmlns:m="http://schemas.openxmlformats.org/officeDocument/2006/math">
                    <m:r>
                      <a:rPr lang="en-US" altLang="zh-CN" sz="20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℃</m:t>
                    </m:r>
                  </m:oMath>
                </a14:m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@90kW</a:t>
                </a:r>
              </a:p>
              <a:p>
                <a:pPr marL="800100" lvl="1" indent="-342900" algn="l" eaLnBrk="1" hangingPunct="1">
                  <a:lnSpc>
                    <a:spcPct val="150000"/>
                  </a:lnSpc>
                  <a:buFont typeface="Wingdings" pitchFamily="2" charset="2"/>
                  <a:buChar char="l"/>
                  <a:defRPr/>
                </a:pPr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Deformation due to vacuum and RF heating is less than 200 um</a:t>
                </a:r>
              </a:p>
              <a:p>
                <a:pPr marL="800100" lvl="1" indent="-342900" algn="l" eaLnBrk="1" hangingPunct="1">
                  <a:lnSpc>
                    <a:spcPct val="150000"/>
                  </a:lnSpc>
                  <a:buFont typeface="Wingdings" pitchFamily="2" charset="2"/>
                  <a:buChar char="l"/>
                  <a:defRPr/>
                </a:pPr>
                <a14:m>
                  <m:oMath xmlns:m="http://schemas.openxmlformats.org/officeDocument/2006/math">
                    <m:r>
                      <a:rPr lang="zh-CN" altLang="en-US" sz="20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ahoma" pitchFamily="34" charset="0"/>
                      </a:rPr>
                      <m:t>△</m:t>
                    </m:r>
                    <m:r>
                      <a:rPr lang="en-US" altLang="zh-CN" sz="20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ahoma" pitchFamily="34" charset="0"/>
                      </a:rPr>
                      <m:t>𝑓</m:t>
                    </m:r>
                    <m:r>
                      <a:rPr lang="en-US" altLang="zh-CN" sz="20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ahoma" pitchFamily="34" charset="0"/>
                      </a:rPr>
                      <m:t> </m:t>
                    </m:r>
                  </m:oMath>
                </a14:m>
                <a:r>
                  <a:rPr lang="en-US" altLang="zh-CN" sz="20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due to RF heating&lt;80kHz</a:t>
                </a:r>
              </a:p>
            </p:txBody>
          </p:sp>
        </mc:Choice>
        <mc:Fallback xmlns="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116015CF-199E-F540-99A4-C82200574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03" y="1016606"/>
                <a:ext cx="6330769" cy="2911760"/>
              </a:xfrm>
              <a:prstGeom prst="rect">
                <a:avLst/>
              </a:prstGeom>
              <a:blipFill>
                <a:blip r:embed="rId2"/>
                <a:stretch>
                  <a:fillRect l="-1349" b="-25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17ED7682-EB99-6440-A23F-D670DA7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3F7"/>
              </a:clrFrom>
              <a:clrTo>
                <a:srgbClr val="F2F3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640" y="3980725"/>
            <a:ext cx="4318872" cy="2740750"/>
          </a:xfrm>
          <a:prstGeom prst="rect">
            <a:avLst/>
          </a:prstGeom>
        </p:spPr>
      </p:pic>
      <p:sp>
        <p:nvSpPr>
          <p:cNvPr id="10" name="标题 2">
            <a:extLst>
              <a:ext uri="{FF2B5EF4-FFF2-40B4-BE49-F238E27FC236}">
                <a16:creationId xmlns:a16="http://schemas.microsoft.com/office/drawing/2014/main" id="{FD1B4BCC-4877-7943-81C7-7122CB4F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788" y="151602"/>
            <a:ext cx="8889380" cy="582333"/>
          </a:xfrm>
        </p:spPr>
        <p:txBody>
          <a:bodyPr/>
          <a:lstStyle/>
          <a:p>
            <a:r>
              <a:rPr kumimoji="1" lang="en-US" altLang="zh-CN" dirty="0"/>
              <a:t>VHF gun RF design and optimization</a:t>
            </a:r>
            <a:endParaRPr kumimoji="1" lang="zh-CN" altLang="en-US" dirty="0"/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90" y="967998"/>
            <a:ext cx="2888321" cy="273630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453154" y="1580688"/>
            <a:ext cx="1016243" cy="1979597"/>
            <a:chOff x="6871936" y="1521411"/>
            <a:chExt cx="1016243" cy="1979597"/>
          </a:xfrm>
        </p:grpSpPr>
        <p:sp>
          <p:nvSpPr>
            <p:cNvPr id="4" name="椭圆 3"/>
            <p:cNvSpPr/>
            <p:nvPr/>
          </p:nvSpPr>
          <p:spPr>
            <a:xfrm>
              <a:off x="7104112" y="2996952"/>
              <a:ext cx="432048" cy="504056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871936" y="2655227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tx1"/>
                  </a:solidFill>
                </a:rPr>
                <a:t>65.2℃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7154491" y="1521411"/>
              <a:ext cx="658159" cy="229885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184140" y="1690659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tx1"/>
                  </a:solidFill>
                </a:rPr>
                <a:t>54℃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93" y="865906"/>
            <a:ext cx="3084897" cy="29372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243887" y="2121644"/>
            <a:ext cx="2995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+mn-ea"/>
                <a:ea typeface="+mn-ea"/>
              </a:rPr>
              <a:t>Axial deformation</a:t>
            </a:r>
          </a:p>
          <a:p>
            <a:r>
              <a:rPr lang="en-US" altLang="zh-CN" sz="1600" dirty="0">
                <a:latin typeface="+mn-ea"/>
                <a:ea typeface="+mn-ea"/>
              </a:rPr>
              <a:t>due to pressure</a:t>
            </a:r>
            <a:endParaRPr lang="zh-CN" altLang="en-US" sz="1600" dirty="0">
              <a:latin typeface="+mn-ea"/>
              <a:ea typeface="+mn-ea"/>
            </a:endParaRPr>
          </a:p>
        </p:txBody>
      </p:sp>
      <p:pic>
        <p:nvPicPr>
          <p:cNvPr id="16" name="图片 15" descr="屏幕剪辑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/>
          <a:stretch/>
        </p:blipFill>
        <p:spPr>
          <a:xfrm>
            <a:off x="4594519" y="3896552"/>
            <a:ext cx="5353432" cy="278841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9982200" y="5441190"/>
            <a:ext cx="214386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+mn-ea"/>
                <a:ea typeface="+mn-ea"/>
              </a:rPr>
              <a:t>Radial and axial deformation</a:t>
            </a:r>
          </a:p>
          <a:p>
            <a:r>
              <a:rPr lang="en-US" altLang="zh-CN" sz="1800" dirty="0">
                <a:latin typeface="+mn-ea"/>
                <a:ea typeface="+mn-ea"/>
              </a:rPr>
              <a:t>due to thermal expansion</a:t>
            </a:r>
            <a:endParaRPr lang="zh-CN" altLang="en-US" sz="1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7092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7970BEA-862C-AB4A-868D-DABB01BB9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C319B4-AB67-EF4D-9F4B-406649EF4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87" y="1877394"/>
            <a:ext cx="7200800" cy="1099070"/>
          </a:xfrm>
          <a:prstGeom prst="rect">
            <a:avLst/>
          </a:prstGeom>
        </p:spPr>
      </p:pic>
      <p:sp>
        <p:nvSpPr>
          <p:cNvPr id="6" name="文本框 126">
            <a:extLst>
              <a:ext uri="{FF2B5EF4-FFF2-40B4-BE49-F238E27FC236}">
                <a16:creationId xmlns:a16="http://schemas.microsoft.com/office/drawing/2014/main" id="{282B17CF-C8C4-524A-9626-84736A60FF95}"/>
              </a:ext>
            </a:extLst>
          </p:cNvPr>
          <p:cNvSpPr txBox="1"/>
          <p:nvPr/>
        </p:nvSpPr>
        <p:spPr>
          <a:xfrm>
            <a:off x="7939634" y="927810"/>
            <a:ext cx="4085131" cy="28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MOGA with Astra,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fourteen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parameters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Objectives: Low beam emittance and  high order energy spread with 1mm rms bunch length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4887AA2-9E4F-1A4C-9387-DCB28989C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35" y="1024671"/>
            <a:ext cx="7670347" cy="65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Beam dynamics simulation and optimization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48733C4-A3B1-1C49-9C3C-10EA4F928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35" y="3288320"/>
            <a:ext cx="7608168" cy="182857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EE4A53-DB27-A741-9EE0-F17E71EB08CE}"/>
              </a:ext>
            </a:extLst>
          </p:cNvPr>
          <p:cNvSpPr txBox="1"/>
          <p:nvPr/>
        </p:nvSpPr>
        <p:spPr>
          <a:xfrm>
            <a:off x="119336" y="5284627"/>
            <a:ext cx="2045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Different thermal emittance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30 MV/m  100 </a:t>
            </a:r>
            <a:r>
              <a:rPr lang="en-US" altLang="zh-CN" sz="16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A044FE7-3F29-B146-BD4E-41C22BBB42EA}"/>
                  </a:ext>
                </a:extLst>
              </p:cNvPr>
              <p:cNvSpPr txBox="1"/>
              <p:nvPr/>
            </p:nvSpPr>
            <p:spPr>
              <a:xfrm>
                <a:off x="2534838" y="5284627"/>
                <a:ext cx="253849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Different RF gradient (gun voltage)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 um</a:t>
                </a:r>
                <a14:m>
                  <m:oMath xmlns:m="http://schemas.openxmlformats.org/officeDocument/2006/math">
                    <m:r>
                      <a:rPr lang="en-US" altLang="zh-CN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rad/mm</a:t>
                </a:r>
                <a:r>
                  <a:rPr lang="zh-CN" altLang="en-US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100 </a:t>
                </a:r>
                <a:r>
                  <a:rPr lang="en-US" altLang="zh-CN" sz="160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pC</a:t>
                </a:r>
                <a:endParaRPr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A044FE7-3F29-B146-BD4E-41C22BBB4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838" y="5284627"/>
                <a:ext cx="2538491" cy="830997"/>
              </a:xfrm>
              <a:prstGeom prst="rect">
                <a:avLst/>
              </a:prstGeom>
              <a:blipFill>
                <a:blip r:embed="rId4"/>
                <a:stretch>
                  <a:fillRect t="-2206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9147C4BB-DA5C-3C4B-8FC1-949616E93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40" y="3790058"/>
            <a:ext cx="3840533" cy="2879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E773FB2-F983-4349-8270-65B4820C7335}"/>
                  </a:ext>
                </a:extLst>
              </p:cNvPr>
              <p:cNvSpPr txBox="1"/>
              <p:nvPr/>
            </p:nvSpPr>
            <p:spPr>
              <a:xfrm>
                <a:off x="4833732" y="5428749"/>
                <a:ext cx="32088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Different beam charge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 um</a:t>
                </a:r>
                <a14:m>
                  <m:oMath xmlns:m="http://schemas.openxmlformats.org/officeDocument/2006/math">
                    <m:r>
                      <a:rPr lang="en-US" altLang="zh-CN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rad/mm 30 MV/m</a:t>
                </a:r>
                <a:endParaRPr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E773FB2-F983-4349-8270-65B4820C7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732" y="5428749"/>
                <a:ext cx="3208871" cy="584775"/>
              </a:xfrm>
              <a:prstGeom prst="rect">
                <a:avLst/>
              </a:prstGeom>
              <a:blipFill>
                <a:blip r:embed="rId6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0B3330A7-33B3-4F4C-B4B3-AEB1216D4B61}"/>
              </a:ext>
            </a:extLst>
          </p:cNvPr>
          <p:cNvSpPr txBox="1"/>
          <p:nvPr/>
        </p:nvSpPr>
        <p:spPr>
          <a:xfrm>
            <a:off x="8987869" y="542836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High order energy spread: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&lt;0.6keV rms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标题 2">
            <a:extLst>
              <a:ext uri="{FF2B5EF4-FFF2-40B4-BE49-F238E27FC236}">
                <a16:creationId xmlns:a16="http://schemas.microsoft.com/office/drawing/2014/main" id="{E6496F2A-0770-C14A-8FB8-15498CFDA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788" y="151602"/>
            <a:ext cx="8889380" cy="582333"/>
          </a:xfrm>
        </p:spPr>
        <p:txBody>
          <a:bodyPr/>
          <a:lstStyle/>
          <a:p>
            <a:r>
              <a:rPr kumimoji="1" lang="en-US" altLang="zh-CN" dirty="0"/>
              <a:t>VHF gun RF design and optimization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8854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C99961B-6D5D-D345-81C3-B5537DC8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14</a:t>
            </a:fld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0C985A9-757E-F642-906C-A07ED23FF504}"/>
              </a:ext>
            </a:extLst>
          </p:cNvPr>
          <p:cNvGrpSpPr/>
          <p:nvPr/>
        </p:nvGrpSpPr>
        <p:grpSpPr>
          <a:xfrm>
            <a:off x="153095" y="1916832"/>
            <a:ext cx="6097386" cy="4420393"/>
            <a:chOff x="-312712" y="1556792"/>
            <a:chExt cx="6478364" cy="465554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EA44DA-BFE9-6D4F-AFFE-67DBD0747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96" y="1556792"/>
              <a:ext cx="6130756" cy="4655542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7338808-F055-9D4D-BAE9-94B81D480464}"/>
                </a:ext>
              </a:extLst>
            </p:cNvPr>
            <p:cNvGrpSpPr/>
            <p:nvPr/>
          </p:nvGrpSpPr>
          <p:grpSpPr>
            <a:xfrm>
              <a:off x="-312712" y="2039442"/>
              <a:ext cx="4979635" cy="3838810"/>
              <a:chOff x="-312712" y="2039442"/>
              <a:chExt cx="4979635" cy="3838810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D4CB3A1-DA41-224D-9E18-0715600683FF}"/>
                  </a:ext>
                </a:extLst>
              </p:cNvPr>
              <p:cNvSpPr/>
              <p:nvPr/>
            </p:nvSpPr>
            <p:spPr>
              <a:xfrm>
                <a:off x="0" y="2039442"/>
                <a:ext cx="1458039" cy="3610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800" dirty="0"/>
                  <a:t>Cathode </a:t>
                </a:r>
                <a:r>
                  <a:rPr lang="en-US" altLang="zh-CN" sz="1800" dirty="0"/>
                  <a:t>plate</a:t>
                </a:r>
                <a:endParaRPr lang="zh-CN" altLang="en-US" sz="1800" dirty="0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C4F1ACB-D084-634D-B048-96AECF512867}"/>
                  </a:ext>
                </a:extLst>
              </p:cNvPr>
              <p:cNvSpPr/>
              <p:nvPr/>
            </p:nvSpPr>
            <p:spPr>
              <a:xfrm>
                <a:off x="153888" y="5517232"/>
                <a:ext cx="1304427" cy="3610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800" dirty="0"/>
                  <a:t>An</a:t>
                </a:r>
                <a:r>
                  <a:rPr lang="zh-CN" altLang="en-US" sz="1800" dirty="0"/>
                  <a:t>ode </a:t>
                </a:r>
                <a:r>
                  <a:rPr lang="en-US" altLang="zh-CN" sz="1800" dirty="0"/>
                  <a:t>plate</a:t>
                </a:r>
                <a:endParaRPr lang="zh-CN" altLang="en-US" sz="1800" dirty="0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825B5B9C-8DDA-D540-B993-81664C8E861C}"/>
                  </a:ext>
                </a:extLst>
              </p:cNvPr>
              <p:cNvSpPr/>
              <p:nvPr/>
            </p:nvSpPr>
            <p:spPr>
              <a:xfrm>
                <a:off x="-312712" y="3593671"/>
                <a:ext cx="13966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800" dirty="0"/>
                  <a:t>Vacuum wall</a:t>
                </a:r>
                <a:endParaRPr lang="zh-CN" altLang="en-US" sz="1800" dirty="0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066EAFA-84F0-524B-B69D-29BC955DD939}"/>
                  </a:ext>
                </a:extLst>
              </p:cNvPr>
              <p:cNvSpPr/>
              <p:nvPr/>
            </p:nvSpPr>
            <p:spPr>
              <a:xfrm>
                <a:off x="4007768" y="3068960"/>
                <a:ext cx="6591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800" dirty="0"/>
                  <a:t>Nose</a:t>
                </a:r>
                <a:endParaRPr lang="zh-CN" altLang="en-US" sz="1800" dirty="0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AA681187-09FA-954D-B676-4813022148FE}"/>
                  </a:ext>
                </a:extLst>
              </p:cNvPr>
              <p:cNvSpPr/>
              <p:nvPr/>
            </p:nvSpPr>
            <p:spPr>
              <a:xfrm>
                <a:off x="1410001" y="3068960"/>
                <a:ext cx="9220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800" dirty="0"/>
                  <a:t>RF wall</a:t>
                </a:r>
                <a:endParaRPr lang="zh-CN" altLang="en-US" sz="1800" dirty="0"/>
              </a:p>
            </p:txBody>
          </p:sp>
        </p:grp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35DDF674-B10F-514C-95E5-5904732F4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87" y="1030897"/>
            <a:ext cx="4962617" cy="239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Mechanical design </a:t>
            </a:r>
          </a:p>
        </p:txBody>
      </p:sp>
      <p:pic>
        <p:nvPicPr>
          <p:cNvPr id="14" name="图片 1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647" y="1252101"/>
            <a:ext cx="4760873" cy="5084683"/>
          </a:xfrm>
          <a:prstGeom prst="rect">
            <a:avLst/>
          </a:prstGeom>
        </p:spPr>
      </p:pic>
      <p:sp>
        <p:nvSpPr>
          <p:cNvPr id="16" name="标题 2">
            <a:extLst>
              <a:ext uri="{FF2B5EF4-FFF2-40B4-BE49-F238E27FC236}">
                <a16:creationId xmlns:a16="http://schemas.microsoft.com/office/drawing/2014/main" id="{EF3FAFD9-1F4F-3649-A1C9-891EAC5D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788" y="151602"/>
            <a:ext cx="8889380" cy="582333"/>
          </a:xfrm>
        </p:spPr>
        <p:txBody>
          <a:bodyPr/>
          <a:lstStyle/>
          <a:p>
            <a:r>
              <a:rPr kumimoji="1" lang="en-US" altLang="zh-CN" dirty="0"/>
              <a:t>VHF gun RF design and optimization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1892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just">
              <a:spcBef>
                <a:spcPct val="20000"/>
              </a:spcBef>
              <a:buChar char="•"/>
              <a:defRPr kumimoji="1" sz="32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algn="just">
              <a:spcBef>
                <a:spcPct val="20000"/>
              </a:spcBef>
              <a:buChar char="–"/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algn="just">
              <a:spcBef>
                <a:spcPct val="20000"/>
              </a:spcBef>
              <a:buChar char="•"/>
              <a:defRPr kumimoji="1" sz="24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algn="just">
              <a:spcBef>
                <a:spcPct val="20000"/>
              </a:spcBef>
              <a:buChar char="–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algn="just">
              <a:spcBef>
                <a:spcPct val="20000"/>
              </a:spcBef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72D88F8-59EA-4371-A651-7A254071D9DC}" type="slidenum">
              <a:rPr kumimoji="0" lang="en-US" altLang="zh-CN" sz="1600">
                <a:ea typeface="宋体" panose="02010600030101010101" pitchFamily="2" charset="-122"/>
              </a:rPr>
              <a:pPr algn="r">
                <a:spcBef>
                  <a:spcPct val="0"/>
                </a:spcBef>
                <a:buFontTx/>
                <a:buNone/>
              </a:pPr>
              <a:t>15</a:t>
            </a:fld>
            <a:endParaRPr kumimoji="0" lang="en-US" altLang="zh-CN" sz="1600">
              <a:ea typeface="宋体" panose="02010600030101010101" pitchFamily="2" charset="-122"/>
            </a:endParaRP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1775508" y="1772816"/>
            <a:ext cx="8136904" cy="428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</a:p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Gun design </a:t>
            </a:r>
          </a:p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Commissioning and beam testing</a:t>
            </a:r>
          </a:p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Summary and outlook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C7609F-5383-40C8-BDC2-1403D9B00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712" y="117806"/>
            <a:ext cx="4680496" cy="129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3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2"/>
    </mc:Choice>
    <mc:Fallback xmlns="">
      <p:transition spd="slow" advTm="56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E20CEE5-EBC6-B94A-BEFA-C81E7719D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7EED1E3-A1EC-BC4E-9970-14A9AE78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Machining of the VHF gun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DA9C77-9B0B-DA4C-830A-A81E81D619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4851" r="12216"/>
          <a:stretch/>
        </p:blipFill>
        <p:spPr>
          <a:xfrm>
            <a:off x="269287" y="1988840"/>
            <a:ext cx="4006646" cy="336186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3E41A3D-5E78-594D-98DF-9C99D4ABC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90" y="815732"/>
            <a:ext cx="11785823" cy="117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3 guns have been made for process testing</a:t>
            </a:r>
            <a:r>
              <a:rPr lang="zh-CN" altLang="en-US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and beam commissioning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2B7BB6-D1D8-6D49-8623-E50BEFB2C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180"/>
          <a:stretch/>
        </p:blipFill>
        <p:spPr>
          <a:xfrm>
            <a:off x="4580220" y="1988840"/>
            <a:ext cx="3560280" cy="33618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EE2E19-7648-BA46-A1E8-1CB292FE94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131" b="18500"/>
          <a:stretch/>
        </p:blipFill>
        <p:spPr>
          <a:xfrm>
            <a:off x="8444787" y="1988840"/>
            <a:ext cx="3059984" cy="3361862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3F62D8E7-C819-3A48-BE13-186BD4788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26" y="5536196"/>
            <a:ext cx="3960368" cy="9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Prototype gun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for machining process testing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0D23B8E-D888-4A4C-9227-414E7ADE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0221" y="5563296"/>
            <a:ext cx="7342492" cy="9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Gun 2 and 3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，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&gt;75kW CW stable operation(limited by AC power supply system)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，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low dark current and good beam performance</a:t>
            </a:r>
          </a:p>
        </p:txBody>
      </p:sp>
    </p:spTree>
    <p:extLst>
      <p:ext uri="{BB962C8B-B14F-4D97-AF65-F5344CB8AC3E}">
        <p14:creationId xmlns:p14="http://schemas.microsoft.com/office/powerpoint/2010/main" val="3896749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75B4294-BBFC-AA47-881B-D833F638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C56FFD8-FBB1-0B46-92DE-56BA6139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Cold test of the VHF gun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EDD5EE-3772-D945-B2DC-4BFC3DBFC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44" y="1428292"/>
            <a:ext cx="4164210" cy="312196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48D0A57-F242-0D4F-9319-85D3EFDA0997}"/>
              </a:ext>
            </a:extLst>
          </p:cNvPr>
          <p:cNvSpPr txBox="1"/>
          <p:nvPr/>
        </p:nvSpPr>
        <p:spPr>
          <a:xfrm>
            <a:off x="4130374" y="4774849"/>
            <a:ext cx="7656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measured frequency is in consistent with the design.</a:t>
            </a: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quality factor is 5% less than the design.  </a:t>
            </a:r>
          </a:p>
          <a:p>
            <a:r>
              <a:rPr lang="en-US" altLang="zh-CN" sz="2000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Quality factor in design</a:t>
            </a:r>
            <a:r>
              <a:rPr lang="zh-CN" altLang="en-US" sz="2000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33717</a:t>
            </a:r>
          </a:p>
          <a:p>
            <a:r>
              <a:rPr lang="en-US" altLang="zh-CN" sz="2000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Quality factor measured</a:t>
            </a:r>
            <a:r>
              <a:rPr lang="zh-CN" altLang="en-US" sz="2000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32000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3E3C884-93FD-DA46-AF5D-8344B9ED57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/>
          <a:stretch/>
        </p:blipFill>
        <p:spPr>
          <a:xfrm>
            <a:off x="31051" y="1189968"/>
            <a:ext cx="3408277" cy="4478064"/>
          </a:xfrm>
          <a:prstGeom prst="rect">
            <a:avLst/>
          </a:prstGeom>
        </p:spPr>
      </p:pic>
      <p:pic>
        <p:nvPicPr>
          <p:cNvPr id="7" name="图片 6" descr="屏幕剪辑">
            <a:extLst>
              <a:ext uri="{FF2B5EF4-FFF2-40B4-BE49-F238E27FC236}">
                <a16:creationId xmlns:a16="http://schemas.microsoft.com/office/drawing/2014/main" id="{784F2888-FEBE-0541-B8DA-8E528FC5D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74" y="1468161"/>
            <a:ext cx="4021755" cy="304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63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A1E1CB9-490B-0342-9C6C-06E487EE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515B73F-DB69-DC49-A75B-E5C603C38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Cold test of the VHF gun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3C3E272-2720-4C43-AAA2-AAECA1062A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8" r="24801"/>
          <a:stretch/>
        </p:blipFill>
        <p:spPr>
          <a:xfrm>
            <a:off x="339788" y="1773885"/>
            <a:ext cx="3445210" cy="472549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7611A0CB-71EB-7647-A563-EC50B1F424AF}"/>
              </a:ext>
            </a:extLst>
          </p:cNvPr>
          <p:cNvGrpSpPr/>
          <p:nvPr/>
        </p:nvGrpSpPr>
        <p:grpSpPr>
          <a:xfrm>
            <a:off x="5159603" y="1052736"/>
            <a:ext cx="5595527" cy="3201970"/>
            <a:chOff x="4931288" y="939318"/>
            <a:chExt cx="5760689" cy="316965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6993BC6-1620-B14A-9A91-B6BFFA69F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65"/>
            <a:stretch/>
          </p:blipFill>
          <p:spPr>
            <a:xfrm>
              <a:off x="4931288" y="939318"/>
              <a:ext cx="5760689" cy="3169654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8710DE2-73D3-EF43-B72B-644121C77A96}"/>
                </a:ext>
              </a:extLst>
            </p:cNvPr>
            <p:cNvGrpSpPr/>
            <p:nvPr/>
          </p:nvGrpSpPr>
          <p:grpSpPr>
            <a:xfrm>
              <a:off x="5735960" y="1825256"/>
              <a:ext cx="3960490" cy="1243704"/>
              <a:chOff x="5735960" y="1825256"/>
              <a:chExt cx="3960490" cy="1243704"/>
            </a:xfrm>
          </p:grpSpPr>
          <p:sp>
            <p:nvSpPr>
              <p:cNvPr id="8" name="右箭头 7">
                <a:extLst>
                  <a:ext uri="{FF2B5EF4-FFF2-40B4-BE49-F238E27FC236}">
                    <a16:creationId xmlns:a16="http://schemas.microsoft.com/office/drawing/2014/main" id="{5B75A5E2-A991-0540-BB48-29C1BAE1FC83}"/>
                  </a:ext>
                </a:extLst>
              </p:cNvPr>
              <p:cNvSpPr/>
              <p:nvPr/>
            </p:nvSpPr>
            <p:spPr bwMode="auto">
              <a:xfrm>
                <a:off x="7752184" y="2708920"/>
                <a:ext cx="1944266" cy="360040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zh-CN" altLang="en-US"/>
              </a:p>
            </p:txBody>
          </p:sp>
          <p:sp>
            <p:nvSpPr>
              <p:cNvPr id="9" name="右箭头 8">
                <a:extLst>
                  <a:ext uri="{FF2B5EF4-FFF2-40B4-BE49-F238E27FC236}">
                    <a16:creationId xmlns:a16="http://schemas.microsoft.com/office/drawing/2014/main" id="{A70282A8-7165-E742-97AC-EDD9C974D7AB}"/>
                  </a:ext>
                </a:extLst>
              </p:cNvPr>
              <p:cNvSpPr/>
              <p:nvPr/>
            </p:nvSpPr>
            <p:spPr bwMode="auto">
              <a:xfrm rot="10800000">
                <a:off x="5735960" y="1825256"/>
                <a:ext cx="1944266" cy="360040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zh-CN" altLang="en-US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06457E0-79CF-564C-ACE4-92FA8E4348CE}"/>
                  </a:ext>
                </a:extLst>
              </p:cNvPr>
              <p:cNvSpPr/>
              <p:nvPr/>
            </p:nvSpPr>
            <p:spPr>
              <a:xfrm>
                <a:off x="7998968" y="2319477"/>
                <a:ext cx="1450698" cy="62468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800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pull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D2DB112-3B35-9B47-BFDA-63AA8E66589D}"/>
                  </a:ext>
                </a:extLst>
              </p:cNvPr>
              <p:cNvSpPr/>
              <p:nvPr/>
            </p:nvSpPr>
            <p:spPr>
              <a:xfrm>
                <a:off x="5810933" y="1955116"/>
                <a:ext cx="1450698" cy="62468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800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push</a:t>
                </a:r>
              </a:p>
            </p:txBody>
          </p:sp>
        </p:grp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A626B0B7-9D50-7648-AA65-328FC3BCD61C}"/>
              </a:ext>
            </a:extLst>
          </p:cNvPr>
          <p:cNvSpPr/>
          <p:nvPr/>
        </p:nvSpPr>
        <p:spPr>
          <a:xfrm>
            <a:off x="3987675" y="4059488"/>
            <a:ext cx="7939384" cy="253346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Four tuners driven by step motors(no piezo),  ~0.04Hz/step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maximum total force with four tuner is about 40kN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gun frequency response factor is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2.5 kHz/</a:t>
            </a:r>
            <a:r>
              <a:rPr lang="en-US" altLang="zh-CN" sz="2000" kern="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kN.</a:t>
            </a:r>
            <a:endParaRPr lang="en-US" altLang="zh-CN" sz="20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Frequency shift range:  (-100 kHz, 100 kHz)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C12D3CE-3CA4-5544-8270-022D29AF1290}"/>
              </a:ext>
            </a:extLst>
          </p:cNvPr>
          <p:cNvSpPr/>
          <p:nvPr/>
        </p:nvSpPr>
        <p:spPr>
          <a:xfrm>
            <a:off x="61635" y="1191420"/>
            <a:ext cx="7042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Tuner test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3919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BAA102-7A49-1B45-9194-A73F221B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99982F8-BC43-DA49-B8A5-60E1B4062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power testing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28EAD7-CE18-0344-96A6-F76DBF10F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82" y="3603556"/>
            <a:ext cx="3956686" cy="29686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8119ED-3DA2-3A46-AF1C-B7876D982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27" y="3341142"/>
            <a:ext cx="7263938" cy="338033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18338D8-A847-B344-887B-1BFDA6249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860" y="908080"/>
            <a:ext cx="8161342" cy="243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30MeV beamline for gun beam testing</a:t>
            </a:r>
          </a:p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One 400kV Buncher powered by 20kW SSA   </a:t>
            </a:r>
          </a:p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Two tubes and one deflecting cavity powered by  a 20MW klystron operated in pulse mode.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FF83E63-1A78-F64B-AEAA-3AE001AF5A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3" r="3733"/>
          <a:stretch/>
        </p:blipFill>
        <p:spPr>
          <a:xfrm rot="5400000">
            <a:off x="9012912" y="235246"/>
            <a:ext cx="2232016" cy="39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85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just">
              <a:spcBef>
                <a:spcPct val="20000"/>
              </a:spcBef>
              <a:buChar char="•"/>
              <a:defRPr kumimoji="1" sz="32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algn="just">
              <a:spcBef>
                <a:spcPct val="20000"/>
              </a:spcBef>
              <a:buChar char="–"/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algn="just">
              <a:spcBef>
                <a:spcPct val="20000"/>
              </a:spcBef>
              <a:buChar char="•"/>
              <a:defRPr kumimoji="1" sz="24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algn="just">
              <a:spcBef>
                <a:spcPct val="20000"/>
              </a:spcBef>
              <a:buChar char="–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algn="just">
              <a:spcBef>
                <a:spcPct val="20000"/>
              </a:spcBef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72D88F8-59EA-4371-A651-7A254071D9DC}" type="slidenum">
              <a:rPr kumimoji="0" lang="en-US" altLang="zh-CN" sz="1600">
                <a:ea typeface="宋体" panose="02010600030101010101" pitchFamily="2" charset="-122"/>
              </a:rPr>
              <a:pPr algn="r">
                <a:spcBef>
                  <a:spcPct val="0"/>
                </a:spcBef>
                <a:buFontTx/>
                <a:buNone/>
              </a:pPr>
              <a:t>2</a:t>
            </a:fld>
            <a:endParaRPr kumimoji="0" lang="en-US" altLang="zh-CN" sz="1600">
              <a:ea typeface="宋体" panose="02010600030101010101" pitchFamily="2" charset="-122"/>
            </a:endParaRP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1775508" y="1772816"/>
            <a:ext cx="8136904" cy="428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</a:p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Gun design </a:t>
            </a:r>
          </a:p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Commissioning and beam testing</a:t>
            </a:r>
          </a:p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Summary and outlook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C7609F-5383-40C8-BDC2-1403D9B00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712" y="117806"/>
            <a:ext cx="4680496" cy="129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894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2"/>
    </mc:Choice>
    <mc:Fallback xmlns="">
      <p:transition spd="slow" advTm="56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800FEA6-059C-2D4E-96DA-76E3841B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767D670-3E46-7744-9212-5EC4AB32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power testing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A922ED-49C1-C444-B519-23FD3BDDE591}"/>
              </a:ext>
            </a:extLst>
          </p:cNvPr>
          <p:cNvSpPr txBox="1"/>
          <p:nvPr/>
        </p:nvSpPr>
        <p:spPr>
          <a:xfrm>
            <a:off x="196462" y="979030"/>
            <a:ext cx="11868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~20hours RF commissioning, successfully operated with  CW mode at 216.667 MHz with ~80 kW input power(limited by power supply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system), or ~800kV voltage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C5146A-A11C-3D4E-B9AF-4AD58EFAB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/>
          <a:stretch/>
        </p:blipFill>
        <p:spPr>
          <a:xfrm>
            <a:off x="4540962" y="2359586"/>
            <a:ext cx="3361856" cy="2074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D5B35AA-518C-174B-925D-5B4A910A47B0}"/>
                  </a:ext>
                </a:extLst>
              </p:cNvPr>
              <p:cNvSpPr txBox="1"/>
              <p:nvPr/>
            </p:nvSpPr>
            <p:spPr>
              <a:xfrm>
                <a:off x="4540962" y="2493168"/>
                <a:ext cx="3302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altLang="zh-CN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𝟑𝟎𝟎</m:t>
                      </m:r>
                      <m:r>
                        <a:rPr lang="en-US" altLang="zh-CN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𝑯𝒛</m:t>
                      </m:r>
                    </m:oMath>
                  </m:oMathPara>
                </a14:m>
                <a:endParaRPr lang="zh-CN" alt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D5B35AA-518C-174B-925D-5B4A910A4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962" y="2493168"/>
                <a:ext cx="330258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5D6A7FE0-3064-3641-B08E-C7802164A6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2" b="6533"/>
          <a:stretch/>
        </p:blipFill>
        <p:spPr>
          <a:xfrm>
            <a:off x="615152" y="2359586"/>
            <a:ext cx="3533016" cy="2221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9BAD06-D628-AD46-BF57-9921F0158D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11478" b="5995"/>
          <a:stretch/>
        </p:blipFill>
        <p:spPr>
          <a:xfrm>
            <a:off x="8202020" y="2369567"/>
            <a:ext cx="3423288" cy="2130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FB5E36E-036B-214A-9270-C618E2923FAA}"/>
                  </a:ext>
                </a:extLst>
              </p:cNvPr>
              <p:cNvSpPr txBox="1"/>
              <p:nvPr/>
            </p:nvSpPr>
            <p:spPr>
              <a:xfrm>
                <a:off x="819032" y="2440423"/>
                <a:ext cx="31750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Amplitude jitter </a:t>
                </a:r>
                <a:r>
                  <a:rPr lang="en-US" altLang="zh-CN" sz="2000" b="1" dirty="0">
                    <a:solidFill>
                      <a:schemeClr val="tx1"/>
                    </a:solidFill>
                  </a:rPr>
                  <a:t>1.1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>
                        <a:solidFill>
                          <a:schemeClr val="tx1"/>
                        </a:solidFill>
                      </a:rPr>
                      <m:t>‱</m:t>
                    </m:r>
                  </m:oMath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FB5E36E-036B-214A-9270-C618E2923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32" y="2440423"/>
                <a:ext cx="3175008" cy="400110"/>
              </a:xfrm>
              <a:prstGeom prst="rect">
                <a:avLst/>
              </a:prstGeom>
              <a:blipFill>
                <a:blip r:embed="rId6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0EB239C1-5C7F-454A-87F1-103EB3A81642}"/>
              </a:ext>
            </a:extLst>
          </p:cNvPr>
          <p:cNvSpPr txBox="1"/>
          <p:nvPr/>
        </p:nvSpPr>
        <p:spPr>
          <a:xfrm>
            <a:off x="8454360" y="2426523"/>
            <a:ext cx="291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jitter 0.0148 deg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860D221-9DD0-44C5-2EA7-ADF638ED1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94" y="4429822"/>
            <a:ext cx="12127093" cy="117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Multipacting is observed at RF power lower than 25kW, which is in</a:t>
            </a:r>
            <a:r>
              <a:rPr lang="zh-CN" altLang="en-US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consistent with the simulation results.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868E4B9-773C-FDE0-7008-0A2C07A1F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95" y="5628541"/>
            <a:ext cx="11868810" cy="117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Good vacuum achieved in testing:  </a:t>
            </a:r>
            <a:r>
              <a:rPr lang="zh-CN" altLang="en-US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～</a:t>
            </a: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2.0x10</a:t>
            </a:r>
            <a:r>
              <a:rPr lang="en-US" altLang="zh-CN" sz="2400" kern="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-8</a:t>
            </a: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pa without RF, ~9x10</a:t>
            </a:r>
            <a:r>
              <a:rPr lang="en-US" altLang="zh-CN" sz="2400" kern="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-8</a:t>
            </a: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pa with 75kW CW RF power.</a:t>
            </a:r>
          </a:p>
        </p:txBody>
      </p:sp>
    </p:spTree>
    <p:extLst>
      <p:ext uri="{BB962C8B-B14F-4D97-AF65-F5344CB8AC3E}">
        <p14:creationId xmlns:p14="http://schemas.microsoft.com/office/powerpoint/2010/main" val="1518987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DC5F414-62A5-074C-8D85-4FBA92773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830" y="6520259"/>
            <a:ext cx="2743200" cy="365125"/>
          </a:xfrm>
        </p:spPr>
        <p:txBody>
          <a:bodyPr/>
          <a:lstStyle/>
          <a:p>
            <a:fld id="{1629971A-A7F4-4413-8293-260B27FD2F8F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4" name="标题 2">
            <a:extLst>
              <a:ext uri="{FF2B5EF4-FFF2-40B4-BE49-F238E27FC236}">
                <a16:creationId xmlns:a16="http://schemas.microsoft.com/office/drawing/2014/main" id="{23CAFD04-C9B6-0445-9101-8FC610B9E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power testing</a:t>
            </a:r>
            <a:endParaRPr kumimoji="1" lang="zh-CN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61455AF-D89F-4747-A5C7-A75368DC9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26457"/>
            <a:ext cx="12192000" cy="258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Dark current</a:t>
            </a:r>
          </a:p>
          <a:p>
            <a:pPr marL="914400" lvl="1" indent="-45720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High dark current in 2</a:t>
            </a:r>
            <a:r>
              <a:rPr lang="en-US" altLang="zh-CN" sz="2400" kern="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nd</a:t>
            </a: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gun during the first round running,  1-10uA </a:t>
            </a:r>
          </a:p>
          <a:p>
            <a:pPr marL="914400" lvl="1" indent="-45720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Significantly reduced after re-cleaning, less than 10nA with plug in. </a:t>
            </a:r>
          </a:p>
          <a:p>
            <a:pPr marL="914400" lvl="1" indent="-45720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Obvious dark current increasing from 10nA-&gt;~400nA during CW operation in about two months. And it also reduced to very low level with re-cleaning. </a:t>
            </a:r>
          </a:p>
          <a:p>
            <a:pPr marL="914400" lvl="1" indent="-45720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Contamination (or dust) from cathode plug or downstream beam pipe?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2A4B427-671C-DA4B-BCAB-60AE65E1FA62}"/>
              </a:ext>
            </a:extLst>
          </p:cNvPr>
          <p:cNvGrpSpPr/>
          <p:nvPr/>
        </p:nvGrpSpPr>
        <p:grpSpPr>
          <a:xfrm>
            <a:off x="1005344" y="4010746"/>
            <a:ext cx="2630389" cy="2318861"/>
            <a:chOff x="574377" y="4004092"/>
            <a:chExt cx="2578172" cy="265332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2D8D1BF-7C16-B448-BE08-736FF8C77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77" y="4004092"/>
              <a:ext cx="2578172" cy="265332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DB3C582-A44A-5042-AFDB-C8C0164EA35B}"/>
                </a:ext>
              </a:extLst>
            </p:cNvPr>
            <p:cNvSpPr txBox="1"/>
            <p:nvPr/>
          </p:nvSpPr>
          <p:spPr>
            <a:xfrm>
              <a:off x="774062" y="4004092"/>
              <a:ext cx="217880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</a:rPr>
                <a:t>dark current w/o plug</a:t>
              </a:r>
            </a:p>
            <a:p>
              <a:pPr algn="ctr"/>
              <a:r>
                <a:rPr lang="en-US" altLang="zh-CN" sz="1800" dirty="0" err="1">
                  <a:solidFill>
                    <a:schemeClr val="bg1"/>
                  </a:solidFill>
                </a:rPr>
                <a:t>Epeak</a:t>
              </a:r>
              <a:r>
                <a:rPr lang="en-US" altLang="zh-CN" sz="1800" dirty="0">
                  <a:solidFill>
                    <a:schemeClr val="bg1"/>
                  </a:solidFill>
                </a:rPr>
                <a:t>: ~43MV/m</a:t>
              </a:r>
            </a:p>
            <a:p>
              <a:pPr algn="ctr"/>
              <a:r>
                <a:rPr lang="en-US" altLang="zh-CN" sz="1800" dirty="0">
                  <a:solidFill>
                    <a:schemeClr val="bg1"/>
                  </a:solidFill>
                </a:rPr>
                <a:t>~10uA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814F96B-D9B6-8347-B5B9-E873E06D7D54}"/>
              </a:ext>
            </a:extLst>
          </p:cNvPr>
          <p:cNvGrpSpPr/>
          <p:nvPr/>
        </p:nvGrpSpPr>
        <p:grpSpPr>
          <a:xfrm>
            <a:off x="4198744" y="4005064"/>
            <a:ext cx="2630388" cy="2318862"/>
            <a:chOff x="3577594" y="4004092"/>
            <a:chExt cx="2518406" cy="26533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996A62E-0B82-C749-8F9D-0CDBC7297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7594" y="4004092"/>
              <a:ext cx="2518406" cy="265332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D729E08-0D55-7848-90FB-79D7756E9E80}"/>
                </a:ext>
              </a:extLst>
            </p:cNvPr>
            <p:cNvSpPr txBox="1"/>
            <p:nvPr/>
          </p:nvSpPr>
          <p:spPr>
            <a:xfrm>
              <a:off x="3795139" y="4004092"/>
              <a:ext cx="2147435" cy="1056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</a:rPr>
                <a:t>dark current with plug</a:t>
              </a:r>
            </a:p>
            <a:p>
              <a:pPr algn="ctr"/>
              <a:r>
                <a:rPr lang="en-US" altLang="zh-CN" sz="1800" dirty="0" err="1">
                  <a:solidFill>
                    <a:schemeClr val="bg1"/>
                  </a:solidFill>
                </a:rPr>
                <a:t>Epeak</a:t>
              </a:r>
              <a:r>
                <a:rPr lang="en-US" altLang="zh-CN" sz="1800" dirty="0">
                  <a:solidFill>
                    <a:schemeClr val="bg1"/>
                  </a:solidFill>
                </a:rPr>
                <a:t>: ~30MV/m</a:t>
              </a:r>
            </a:p>
            <a:p>
              <a:pPr algn="ctr"/>
              <a:r>
                <a:rPr lang="en-US" altLang="zh-CN" sz="1800" dirty="0">
                  <a:solidFill>
                    <a:schemeClr val="bg1"/>
                  </a:solidFill>
                </a:rPr>
                <a:t>~1-4uA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CFD3D645-80D6-6540-9E4B-F542EC978387}"/>
              </a:ext>
            </a:extLst>
          </p:cNvPr>
          <p:cNvSpPr/>
          <p:nvPr/>
        </p:nvSpPr>
        <p:spPr>
          <a:xfrm>
            <a:off x="1742820" y="6402673"/>
            <a:ext cx="87872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Dark current of the 2</a:t>
            </a:r>
            <a:r>
              <a:rPr lang="en-US" altLang="zh-CN" sz="160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gun, without(left) or with plug in(mid), and after re-processed 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1C05432-3B97-364C-B58C-DDD0CE42CADC}"/>
              </a:ext>
            </a:extLst>
          </p:cNvPr>
          <p:cNvGrpSpPr/>
          <p:nvPr/>
        </p:nvGrpSpPr>
        <p:grpSpPr>
          <a:xfrm>
            <a:off x="7638688" y="4012066"/>
            <a:ext cx="2828845" cy="2351233"/>
            <a:chOff x="5937356" y="2993583"/>
            <a:chExt cx="3038964" cy="2685691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AED5998-958D-F74F-A71F-E5ABC4CC8557}"/>
                </a:ext>
              </a:extLst>
            </p:cNvPr>
            <p:cNvGrpSpPr/>
            <p:nvPr/>
          </p:nvGrpSpPr>
          <p:grpSpPr>
            <a:xfrm>
              <a:off x="5954941" y="3025954"/>
              <a:ext cx="2949370" cy="2653320"/>
              <a:chOff x="5644786" y="353207"/>
              <a:chExt cx="3191831" cy="3467986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09B005BB-7523-6047-A974-7E4B87044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10" t="5516" r="28788" b="7212"/>
              <a:stretch/>
            </p:blipFill>
            <p:spPr>
              <a:xfrm>
                <a:off x="5644786" y="353207"/>
                <a:ext cx="3191831" cy="3467986"/>
              </a:xfrm>
              <a:prstGeom prst="rect">
                <a:avLst/>
              </a:prstGeom>
            </p:spPr>
          </p:pic>
          <p:cxnSp>
            <p:nvCxnSpPr>
              <p:cNvPr id="16" name="直接箭头连接符 11">
                <a:extLst>
                  <a:ext uri="{FF2B5EF4-FFF2-40B4-BE49-F238E27FC236}">
                    <a16:creationId xmlns:a16="http://schemas.microsoft.com/office/drawing/2014/main" id="{291BAB63-505D-4340-8764-D0DA46BAE78A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V="1">
                <a:off x="7722490" y="2545233"/>
                <a:ext cx="568637" cy="416568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ED30638-D691-054D-BA20-2F816BA59E1E}"/>
                  </a:ext>
                </a:extLst>
              </p:cNvPr>
              <p:cNvSpPr txBox="1"/>
              <p:nvPr/>
            </p:nvSpPr>
            <p:spPr>
              <a:xfrm>
                <a:off x="6936791" y="2961801"/>
                <a:ext cx="1571397" cy="717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dirty="0">
                    <a:solidFill>
                      <a:schemeClr val="bg1"/>
                    </a:solidFill>
                  </a:rPr>
                  <a:t>Photoelectron </a:t>
                </a:r>
              </a:p>
              <a:p>
                <a:r>
                  <a:rPr lang="en-US" altLang="zh-CN" sz="1800" dirty="0">
                    <a:solidFill>
                      <a:schemeClr val="bg1"/>
                    </a:solidFill>
                  </a:rPr>
                  <a:t>Beam (~100pC)</a:t>
                </a:r>
                <a:endParaRPr lang="zh-CN" alt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6EF70C7-F4D8-5B40-8E89-DEB87AF35D8F}"/>
                </a:ext>
              </a:extLst>
            </p:cNvPr>
            <p:cNvSpPr txBox="1"/>
            <p:nvPr/>
          </p:nvSpPr>
          <p:spPr>
            <a:xfrm>
              <a:off x="5937356" y="2993583"/>
              <a:ext cx="30389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</a:rPr>
                <a:t>dark current and photoelectron</a:t>
              </a:r>
            </a:p>
            <a:p>
              <a:pPr algn="ctr"/>
              <a:r>
                <a:rPr lang="en-US" altLang="zh-CN" sz="1800" dirty="0" err="1">
                  <a:solidFill>
                    <a:schemeClr val="bg1"/>
                  </a:solidFill>
                </a:rPr>
                <a:t>Epeak</a:t>
              </a:r>
              <a:r>
                <a:rPr lang="en-US" altLang="zh-CN" sz="1800" dirty="0">
                  <a:solidFill>
                    <a:schemeClr val="bg1"/>
                  </a:solidFill>
                </a:rPr>
                <a:t>: ~30MV/m</a:t>
              </a:r>
            </a:p>
            <a:p>
              <a:pPr algn="ctr"/>
              <a:r>
                <a:rPr lang="en-US" altLang="zh-CN" sz="1800" dirty="0">
                  <a:solidFill>
                    <a:schemeClr val="bg1"/>
                  </a:solidFill>
                </a:rPr>
                <a:t>&lt;10 - 100nA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8467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73BC858-E297-4241-A3B9-7C4360B3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029147"/>
            <a:ext cx="2743200" cy="365125"/>
          </a:xfrm>
        </p:spPr>
        <p:txBody>
          <a:bodyPr/>
          <a:lstStyle/>
          <a:p>
            <a:fld id="{1629971A-A7F4-4413-8293-260B27FD2F8F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C18B3E4-CEDA-FB40-8176-7AEAA42F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851" y="1634176"/>
            <a:ext cx="2990249" cy="22426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BE7BC1-BA75-9F48-8EC1-36B8886FD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10" y="4609823"/>
            <a:ext cx="2558201" cy="191865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6A2665F-0EE9-A449-9928-638B52D01FB0}"/>
              </a:ext>
            </a:extLst>
          </p:cNvPr>
          <p:cNvSpPr txBox="1"/>
          <p:nvPr/>
        </p:nvSpPr>
        <p:spPr>
          <a:xfrm>
            <a:off x="942084" y="5808649"/>
            <a:ext cx="3132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 photoelectron beam on  23 August, 2022 , QE: ~1%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DFEB561-360D-1E46-AC75-B85097ACC3EF}"/>
              </a:ext>
            </a:extLst>
          </p:cNvPr>
          <p:cNvSpPr txBox="1"/>
          <p:nvPr/>
        </p:nvSpPr>
        <p:spPr>
          <a:xfrm>
            <a:off x="5415648" y="3876863"/>
            <a:ext cx="31327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Bean profile after low energy bend magnet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BA911D1-EE0F-154D-99C5-D26696DA1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47" y="1668545"/>
            <a:ext cx="3246009" cy="2434507"/>
          </a:xfrm>
          <a:prstGeom prst="rect">
            <a:avLst/>
          </a:prstGeom>
        </p:spPr>
      </p:pic>
      <p:pic>
        <p:nvPicPr>
          <p:cNvPr id="17" name="WeChat_20220823134749">
            <a:hlinkClick r:id="" action="ppaction://media"/>
            <a:extLst>
              <a:ext uri="{FF2B5EF4-FFF2-40B4-BE49-F238E27FC236}">
                <a16:creationId xmlns:a16="http://schemas.microsoft.com/office/drawing/2014/main" id="{44A3F6ED-727B-E645-9305-83F0DAF72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225" t="30701" r="32670" b="10500"/>
          <a:stretch/>
        </p:blipFill>
        <p:spPr>
          <a:xfrm>
            <a:off x="334465" y="1796916"/>
            <a:ext cx="4826042" cy="361899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4DA0466-2F94-2D47-B4CD-9589385D60D5}"/>
              </a:ext>
            </a:extLst>
          </p:cNvPr>
          <p:cNvSpPr txBox="1"/>
          <p:nvPr/>
        </p:nvSpPr>
        <p:spPr>
          <a:xfrm>
            <a:off x="8809097" y="3756596"/>
            <a:ext cx="30749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Gun phase scan(75kW)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462E040-383F-7942-9306-4C32875C2542}"/>
              </a:ext>
            </a:extLst>
          </p:cNvPr>
          <p:cNvSpPr txBox="1"/>
          <p:nvPr/>
        </p:nvSpPr>
        <p:spPr>
          <a:xfrm>
            <a:off x="5543049" y="6456317"/>
            <a:ext cx="3132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Buncher on@~6kW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F7BD6F3-9E45-5D40-915C-D40EA0C43843}"/>
              </a:ext>
            </a:extLst>
          </p:cNvPr>
          <p:cNvGrpSpPr/>
          <p:nvPr/>
        </p:nvGrpSpPr>
        <p:grpSpPr>
          <a:xfrm>
            <a:off x="8776464" y="4348896"/>
            <a:ext cx="2895616" cy="2357502"/>
            <a:chOff x="7248897" y="4137093"/>
            <a:chExt cx="3132726" cy="255018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717100F-9DD3-F843-97CD-4538F8DDBCA2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36" y="4137093"/>
              <a:ext cx="2990248" cy="2073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85754D4-462D-344E-902A-4D80FB3E5253}"/>
                </a:ext>
              </a:extLst>
            </p:cNvPr>
            <p:cNvSpPr txBox="1"/>
            <p:nvPr/>
          </p:nvSpPr>
          <p:spPr>
            <a:xfrm>
              <a:off x="7248897" y="6348721"/>
              <a:ext cx="3132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Deflecting cavity ON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标题 2">
            <a:extLst>
              <a:ext uri="{FF2B5EF4-FFF2-40B4-BE49-F238E27FC236}">
                <a16:creationId xmlns:a16="http://schemas.microsoft.com/office/drawing/2014/main" id="{A6D82596-2870-DE4C-8812-DADEA9DE6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 testing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E061A9-6C60-C252-2415-CDF734EEDF8D}"/>
              </a:ext>
            </a:extLst>
          </p:cNvPr>
          <p:cNvSpPr txBox="1"/>
          <p:nvPr/>
        </p:nvSpPr>
        <p:spPr>
          <a:xfrm>
            <a:off x="196462" y="979030"/>
            <a:ext cx="11995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First photoelectron beam generated with  Cs</a:t>
            </a:r>
            <a:r>
              <a:rPr lang="en-US" altLang="zh-CN" sz="2400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 cathode  on 23 August, 2022.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615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A17B227-BB96-9F48-846C-9CCE9D7B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46B12FF-E456-0E43-9354-936B65AE2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 testing</a:t>
            </a:r>
            <a:endParaRPr kumimoji="1" lang="zh-CN" altLang="en-US" dirty="0"/>
          </a:p>
        </p:txBody>
      </p:sp>
      <p:pic>
        <p:nvPicPr>
          <p:cNvPr id="4" name="图片 3" descr="56.3kW连续波10kHz光电流示波器信号">
            <a:extLst>
              <a:ext uri="{FF2B5EF4-FFF2-40B4-BE49-F238E27FC236}">
                <a16:creationId xmlns:a16="http://schemas.microsoft.com/office/drawing/2014/main" id="{22D64E18-D1CA-7E41-ABAD-E38B3779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23" b="1802"/>
          <a:stretch>
            <a:fillRect/>
          </a:stretch>
        </p:blipFill>
        <p:spPr>
          <a:xfrm>
            <a:off x="1919536" y="1250122"/>
            <a:ext cx="7946049" cy="42297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8E37738-A05C-DA48-B6D8-203B9C6BFC60}"/>
              </a:ext>
            </a:extLst>
          </p:cNvPr>
          <p:cNvSpPr txBox="1"/>
          <p:nvPr/>
        </p:nvSpPr>
        <p:spPr>
          <a:xfrm>
            <a:off x="1140032" y="5687808"/>
            <a:ext cx="950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100pC bunch charge with 10 kHz repetition rate can be stably produced 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8253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025B6C-58B1-1A44-9E0F-F8A72936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0408374-F589-A84B-938C-8B70D2E0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 testing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EA53A5D6-2CE2-5C47-B2A5-1CDFFD6838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7734187"/>
                  </p:ext>
                </p:extLst>
              </p:nvPr>
            </p:nvGraphicFramePr>
            <p:xfrm>
              <a:off x="623392" y="1772816"/>
              <a:ext cx="10644383" cy="219456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1923877">
                      <a:extLst>
                        <a:ext uri="{9D8B030D-6E8A-4147-A177-3AD203B41FA5}">
                          <a16:colId xmlns:a16="http://schemas.microsoft.com/office/drawing/2014/main" val="2503801077"/>
                        </a:ext>
                      </a:extLst>
                    </a:gridCol>
                    <a:gridCol w="3692747">
                      <a:extLst>
                        <a:ext uri="{9D8B030D-6E8A-4147-A177-3AD203B41FA5}">
                          <a16:colId xmlns:a16="http://schemas.microsoft.com/office/drawing/2014/main" val="4090258259"/>
                        </a:ext>
                      </a:extLst>
                    </a:gridCol>
                    <a:gridCol w="3168352">
                      <a:extLst>
                        <a:ext uri="{9D8B030D-6E8A-4147-A177-3AD203B41FA5}">
                          <a16:colId xmlns:a16="http://schemas.microsoft.com/office/drawing/2014/main" val="4879360"/>
                        </a:ext>
                      </a:extLst>
                    </a:gridCol>
                    <a:gridCol w="1859407">
                      <a:extLst>
                        <a:ext uri="{9D8B030D-6E8A-4147-A177-3AD203B41FA5}">
                          <a16:colId xmlns:a16="http://schemas.microsoft.com/office/drawing/2014/main" val="1390750400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Bunch charge</a:t>
                          </a:r>
                          <a:endParaRPr lang="zh-CN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Projected emittance</a:t>
                          </a:r>
                          <a:r>
                            <a:rPr lang="zh-CN" altLang="en-US" sz="2400" dirty="0"/>
                            <a:t>（</a:t>
                          </a:r>
                          <a:r>
                            <a:rPr lang="en-US" altLang="zh-CN" sz="2400" dirty="0"/>
                            <a:t>95%</a:t>
                          </a:r>
                          <a:r>
                            <a:rPr lang="zh-CN" altLang="en-US" sz="2400" dirty="0"/>
                            <a:t>）（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𝒖𝒎</m:t>
                              </m:r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𝒓𝒂𝒅</m:t>
                              </m:r>
                            </m:oMath>
                          </a14:m>
                          <a:r>
                            <a:rPr lang="zh-CN" altLang="en-US" sz="2400" dirty="0"/>
                            <a:t>）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Slice</a:t>
                          </a:r>
                          <a:r>
                            <a:rPr lang="zh-CN" altLang="en-US" sz="2400" dirty="0"/>
                            <a:t> </a:t>
                          </a:r>
                          <a:r>
                            <a:rPr lang="en-US" altLang="zh-CN" sz="2400" dirty="0"/>
                            <a:t>emittance</a:t>
                          </a:r>
                          <a:r>
                            <a:rPr lang="zh-CN" altLang="en-US" sz="2400" dirty="0"/>
                            <a:t>（</a:t>
                          </a:r>
                          <a:r>
                            <a:rPr lang="en-US" altLang="zh-CN" sz="2400" dirty="0"/>
                            <a:t>95%</a:t>
                          </a:r>
                          <a:r>
                            <a:rPr lang="zh-CN" altLang="en-US" sz="2400" dirty="0"/>
                            <a:t>）（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𝒖𝒎</m:t>
                              </m:r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𝒓𝒂𝒅</m:t>
                              </m:r>
                            </m:oMath>
                          </a14:m>
                          <a:r>
                            <a:rPr lang="zh-CN" altLang="en-US" sz="2400" dirty="0"/>
                            <a:t>）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Bunch length</a:t>
                          </a:r>
                          <a:r>
                            <a:rPr lang="zh-CN" altLang="en-US" sz="2400" dirty="0"/>
                            <a:t> </a:t>
                          </a:r>
                          <a:r>
                            <a:rPr lang="en-US" altLang="zh-CN" sz="2400" dirty="0"/>
                            <a:t>(mm rms)</a:t>
                          </a:r>
                          <a:endParaRPr lang="zh-CN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2009958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/>
                            <a:t>10 </a:t>
                          </a:r>
                          <a:r>
                            <a:rPr lang="en-US" altLang="zh-CN" sz="2400" b="1" dirty="0" err="1"/>
                            <a:t>pC</a:t>
                          </a:r>
                          <a:endParaRPr lang="zh-CN" alt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+mn-cs"/>
                            </a:rPr>
                            <a:t>0.49 </a:t>
                          </a:r>
                          <a:endParaRPr lang="en-US" altLang="zh-CN" sz="24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983872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/>
                            <a:t>50 </a:t>
                          </a:r>
                          <a:r>
                            <a:rPr lang="en-US" altLang="zh-CN" sz="2400" b="1" dirty="0" err="1"/>
                            <a:t>pC</a:t>
                          </a:r>
                          <a:endParaRPr lang="zh-CN" alt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+mn-cs"/>
                            </a:rPr>
                            <a:t>0.41 </a:t>
                          </a:r>
                          <a:endParaRPr lang="en-US" altLang="zh-CN" sz="24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1.15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31826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/>
                            <a:t>100 </a:t>
                          </a:r>
                          <a:r>
                            <a:rPr lang="en-US" altLang="zh-CN" sz="2400" b="1" dirty="0" err="1"/>
                            <a:t>pC</a:t>
                          </a:r>
                          <a:endParaRPr lang="zh-CN" alt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+mn-cs"/>
                            </a:rPr>
                            <a:t>0.85 </a:t>
                          </a:r>
                          <a:endParaRPr lang="en-US" altLang="zh-CN" sz="24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</a:rPr>
                            <a:t>1.44 </a:t>
                          </a:r>
                          <a:endParaRPr lang="en-US" altLang="zh-CN" sz="24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5511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EA53A5D6-2CE2-5C47-B2A5-1CDFFD6838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7734187"/>
                  </p:ext>
                </p:extLst>
              </p:nvPr>
            </p:nvGraphicFramePr>
            <p:xfrm>
              <a:off x="623392" y="1772816"/>
              <a:ext cx="10644383" cy="219456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1923877">
                      <a:extLst>
                        <a:ext uri="{9D8B030D-6E8A-4147-A177-3AD203B41FA5}">
                          <a16:colId xmlns:a16="http://schemas.microsoft.com/office/drawing/2014/main" val="2503801077"/>
                        </a:ext>
                      </a:extLst>
                    </a:gridCol>
                    <a:gridCol w="3692747">
                      <a:extLst>
                        <a:ext uri="{9D8B030D-6E8A-4147-A177-3AD203B41FA5}">
                          <a16:colId xmlns:a16="http://schemas.microsoft.com/office/drawing/2014/main" val="4090258259"/>
                        </a:ext>
                      </a:extLst>
                    </a:gridCol>
                    <a:gridCol w="3168352">
                      <a:extLst>
                        <a:ext uri="{9D8B030D-6E8A-4147-A177-3AD203B41FA5}">
                          <a16:colId xmlns:a16="http://schemas.microsoft.com/office/drawing/2014/main" val="4879360"/>
                        </a:ext>
                      </a:extLst>
                    </a:gridCol>
                    <a:gridCol w="1859407">
                      <a:extLst>
                        <a:ext uri="{9D8B030D-6E8A-4147-A177-3AD203B41FA5}">
                          <a16:colId xmlns:a16="http://schemas.microsoft.com/office/drawing/2014/main" val="1390750400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Bunch charge</a:t>
                          </a:r>
                          <a:endParaRPr lang="zh-CN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52577" t="-6154" r="-136426" b="-18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78313" t="-6154" r="-59438" b="-18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Bunch length</a:t>
                          </a:r>
                          <a:r>
                            <a:rPr lang="zh-CN" altLang="en-US" sz="2400" dirty="0"/>
                            <a:t> </a:t>
                          </a:r>
                          <a:r>
                            <a:rPr lang="en-US" altLang="zh-CN" sz="2400" dirty="0"/>
                            <a:t>(mm rms)</a:t>
                          </a:r>
                          <a:endParaRPr lang="zh-CN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200995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/>
                            <a:t>10 </a:t>
                          </a:r>
                          <a:r>
                            <a:rPr lang="en-US" altLang="zh-CN" sz="2400" b="1" dirty="0" err="1"/>
                            <a:t>pC</a:t>
                          </a:r>
                          <a:endParaRPr lang="zh-CN" alt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+mn-cs"/>
                            </a:rPr>
                            <a:t>0.49 </a:t>
                          </a:r>
                          <a:endParaRPr lang="en-US" altLang="zh-CN" sz="24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983872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/>
                            <a:t>50 </a:t>
                          </a:r>
                          <a:r>
                            <a:rPr lang="en-US" altLang="zh-CN" sz="2400" b="1" dirty="0" err="1"/>
                            <a:t>pC</a:t>
                          </a:r>
                          <a:endParaRPr lang="zh-CN" alt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+mn-cs"/>
                            </a:rPr>
                            <a:t>0.41 </a:t>
                          </a:r>
                          <a:endParaRPr lang="en-US" altLang="zh-CN" sz="24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1.15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31826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/>
                            <a:t>100 </a:t>
                          </a:r>
                          <a:r>
                            <a:rPr lang="en-US" altLang="zh-CN" sz="2400" b="1" dirty="0" err="1"/>
                            <a:t>pC</a:t>
                          </a:r>
                          <a:endParaRPr lang="zh-CN" alt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+mn-cs"/>
                            </a:rPr>
                            <a:t>0.85 </a:t>
                          </a:r>
                          <a:endParaRPr lang="en-US" altLang="zh-CN" sz="24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latin typeface="+mn-ea"/>
                              <a:ea typeface="+mn-ea"/>
                            </a:rPr>
                            <a:t>1.44 </a:t>
                          </a:r>
                          <a:endParaRPr lang="en-US" altLang="zh-CN" sz="24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55115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AFB1F92D-EFD0-AF48-BDAA-70AD2784E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81" y="4587521"/>
            <a:ext cx="2317568" cy="2001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00FE9B1-8842-5845-9A94-6E1DCD32C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7" t="53429" r="32828" b="3214"/>
          <a:stretch/>
        </p:blipFill>
        <p:spPr>
          <a:xfrm>
            <a:off x="4840109" y="4548828"/>
            <a:ext cx="2317568" cy="20427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949A2-77E0-5445-ADF3-9237BD7EE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435" y="4479922"/>
            <a:ext cx="2564276" cy="210893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65CBC920-CAB5-DD4A-9C35-252C729D2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" y="965413"/>
            <a:ext cx="10644383" cy="60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Emittance measurement and optimization(preliminary results 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3B5C710-DA4B-C946-A8F3-CD63E10000F7}"/>
              </a:ext>
            </a:extLst>
          </p:cNvPr>
          <p:cNvSpPr txBox="1"/>
          <p:nvPr/>
        </p:nvSpPr>
        <p:spPr>
          <a:xfrm>
            <a:off x="2112908" y="4102684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10pC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5E74CC5-744C-F54B-9AA0-BE1B02361B97}"/>
              </a:ext>
            </a:extLst>
          </p:cNvPr>
          <p:cNvSpPr txBox="1"/>
          <p:nvPr/>
        </p:nvSpPr>
        <p:spPr>
          <a:xfrm>
            <a:off x="5665843" y="4055999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50pC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561B1E7-A993-F742-B97E-C9C1CE8480BA}"/>
              </a:ext>
            </a:extLst>
          </p:cNvPr>
          <p:cNvSpPr txBox="1"/>
          <p:nvPr/>
        </p:nvSpPr>
        <p:spPr>
          <a:xfrm>
            <a:off x="8976320" y="405599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100pC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5076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98B35D9-81B5-B440-AD3A-73EAC3C21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F65B36-2B51-9142-B98D-4D0502551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48" y="2977048"/>
            <a:ext cx="2831976" cy="37744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AA84C0-A145-D44C-B581-B86E0FDC3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8" b="9584"/>
          <a:stretch/>
        </p:blipFill>
        <p:spPr>
          <a:xfrm>
            <a:off x="3863752" y="2935532"/>
            <a:ext cx="3240360" cy="17253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8D79DAE-E7FA-984A-A687-49551E74B3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98"/>
          <a:stretch/>
        </p:blipFill>
        <p:spPr>
          <a:xfrm>
            <a:off x="3863752" y="4747714"/>
            <a:ext cx="3240360" cy="1993654"/>
          </a:xfrm>
          <a:prstGeom prst="rect">
            <a:avLst/>
          </a:prstGeom>
        </p:spPr>
      </p:pic>
      <p:sp>
        <p:nvSpPr>
          <p:cNvPr id="9" name="标题 2">
            <a:extLst>
              <a:ext uri="{FF2B5EF4-FFF2-40B4-BE49-F238E27FC236}">
                <a16:creationId xmlns:a16="http://schemas.microsoft.com/office/drawing/2014/main" id="{D3DA6ADA-8203-17F8-1195-925289840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788" y="151602"/>
            <a:ext cx="8889380" cy="582333"/>
          </a:xfrm>
        </p:spPr>
        <p:txBody>
          <a:bodyPr/>
          <a:lstStyle/>
          <a:p>
            <a:r>
              <a:rPr lang="en-US" altLang="zh-CN" dirty="0"/>
              <a:t>SHINE VHF gun Progress</a:t>
            </a:r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0E38EBA-7AE0-D6C4-AC06-19D53C9B8C08}"/>
              </a:ext>
            </a:extLst>
          </p:cNvPr>
          <p:cNvGrpSpPr/>
          <p:nvPr/>
        </p:nvGrpSpPr>
        <p:grpSpPr>
          <a:xfrm>
            <a:off x="7392144" y="2961074"/>
            <a:ext cx="4113602" cy="3774493"/>
            <a:chOff x="3780533" y="1653720"/>
            <a:chExt cx="4608000" cy="3456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6FEEFDC-4827-32F0-90F0-96A46C5C6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0533" y="1653720"/>
              <a:ext cx="4608000" cy="3456000"/>
            </a:xfrm>
            <a:prstGeom prst="rect">
              <a:avLst/>
            </a:prstGeom>
          </p:spPr>
        </p:pic>
        <p:pic>
          <p:nvPicPr>
            <p:cNvPr id="13" name="图片 12" descr="图片包含 室内, 照片, 小, 橙子&#10;&#10;描述已自动生成">
              <a:extLst>
                <a:ext uri="{FF2B5EF4-FFF2-40B4-BE49-F238E27FC236}">
                  <a16:creationId xmlns:a16="http://schemas.microsoft.com/office/drawing/2014/main" id="{D4497B08-A9B0-F876-78E0-32B52441F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0533" y="1653720"/>
              <a:ext cx="1278213" cy="1022571"/>
            </a:xfrm>
            <a:prstGeom prst="rect">
              <a:avLst/>
            </a:prstGeom>
          </p:spPr>
        </p:pic>
      </p:grp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9E32285B-8A23-F2ED-B202-17A865D3FF55}"/>
              </a:ext>
            </a:extLst>
          </p:cNvPr>
          <p:cNvSpPr txBox="1">
            <a:spLocks/>
          </p:cNvSpPr>
          <p:nvPr/>
        </p:nvSpPr>
        <p:spPr>
          <a:xfrm>
            <a:off x="440822" y="911456"/>
            <a:ext cx="11650346" cy="199365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04.2023</a:t>
            </a:r>
            <a:r>
              <a:rPr kumimoji="0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kumimoji="0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Tsinghua VHF gun delivered to SHINE project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08.2023</a:t>
            </a:r>
            <a:r>
              <a:rPr kumimoji="0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kumimoji="0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SHINE injector low energy beamline installed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09.2023</a:t>
            </a:r>
            <a:r>
              <a:rPr kumimoji="0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kumimoji="0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Vacuum ready for low energy beamline commissioning(~8x10</a:t>
            </a:r>
            <a:r>
              <a:rPr kumimoji="0" lang="en-US" altLang="zh-CN" sz="24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-9</a:t>
            </a:r>
            <a:r>
              <a:rPr kumimoji="0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</a:t>
            </a:r>
            <a:r>
              <a:rPr kumimoji="0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w/o RF)</a:t>
            </a:r>
            <a:endParaRPr kumimoji="0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416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F1D24FA-C477-CE4A-BEAA-03C49B26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EBE9B6D-8741-FC4C-9A00-9C6CC4207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 and outlook</a:t>
            </a:r>
            <a:endParaRPr kumimoji="1" lang="zh-CN" alt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78DA9BE-0D1F-9C42-B384-464789958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752" y="5960306"/>
            <a:ext cx="360141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zh-CN" sz="7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Thanks</a:t>
            </a:r>
            <a:endParaRPr lang="zh-CN" altLang="en-US" sz="4000" i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C1CC631-1449-ED4A-A373-A9F452BFF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68" y="953116"/>
            <a:ext cx="11540800" cy="535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Further improve the gun performance and beam quality</a:t>
            </a:r>
          </a:p>
          <a:p>
            <a:pPr marL="800100" lvl="1" indent="-342900" algn="l" eaLnBrk="1" hangingPunct="1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Increase cathode gradient to 30MV/m, MHz repetition operation .</a:t>
            </a:r>
          </a:p>
          <a:p>
            <a:pPr marL="800100" lvl="1" indent="-342900" algn="l" eaLnBrk="1" hangingPunct="1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Beam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emittance optimization.</a:t>
            </a:r>
          </a:p>
          <a:p>
            <a:pPr marL="800100" lvl="1" indent="-342900" algn="l" eaLnBrk="1" hangingPunct="1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New cathode testing with higher performance (green cathode).</a:t>
            </a:r>
          </a:p>
          <a:p>
            <a:pPr marL="800100" lvl="1" indent="-342900" algn="l" eaLnBrk="1" hangingPunct="1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en-US" altLang="zh-CN" sz="2000" i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In situ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gun cleaning technologies. </a:t>
            </a:r>
          </a:p>
          <a:p>
            <a:pPr marL="342900" indent="-342900" algn="l" eaLnBrk="1" hangingPunct="1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New gun design and optimization</a:t>
            </a:r>
          </a:p>
          <a:p>
            <a:pPr marL="800100" lvl="1" indent="-342900" algn="l" eaLnBrk="1" hangingPunct="1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higher voltage(&gt;1MeV), lower emittance(&lt;0.1um), low dark current, excellent gun vacuum with rf (green cathode)</a:t>
            </a:r>
          </a:p>
          <a:p>
            <a:pPr marL="342900" indent="-342900" algn="l" eaLnBrk="1" hangingPunct="1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Applications with high repetition rate and high quality beam</a:t>
            </a:r>
          </a:p>
          <a:p>
            <a:pPr marL="800100" lvl="1" indent="-342900" algn="l" eaLnBrk="1" hangingPunct="1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High repetition MeV ultrafast electron diffraction and microscopy</a:t>
            </a:r>
          </a:p>
        </p:txBody>
      </p:sp>
    </p:spTree>
    <p:extLst>
      <p:ext uri="{BB962C8B-B14F-4D97-AF65-F5344CB8AC3E}">
        <p14:creationId xmlns:p14="http://schemas.microsoft.com/office/powerpoint/2010/main" val="365143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C5B439-7D0A-5CDF-181B-3FED9D0E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Acknowledgements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8B1412-F1CF-59CB-D303-F13B69CEC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Collaboration and discussions with many colleagues;</a:t>
            </a:r>
          </a:p>
          <a:p>
            <a:r>
              <a:rPr kumimoji="1" lang="en-US" altLang="zh-CN" dirty="0"/>
              <a:t>Accelerator laboratory at Tsinghua University: </a:t>
            </a:r>
            <a:r>
              <a:rPr kumimoji="1" lang="en-US" altLang="zh-CN" dirty="0" err="1"/>
              <a:t>Chuxiang</a:t>
            </a:r>
            <a:r>
              <a:rPr kumimoji="1" lang="en-US" altLang="zh-CN" dirty="0"/>
              <a:t> Tang, </a:t>
            </a:r>
            <a:r>
              <a:rPr kumimoji="1" lang="en-US" altLang="zh-CN" dirty="0" err="1"/>
              <a:t>Huaibi</a:t>
            </a:r>
            <a:r>
              <a:rPr kumimoji="1" lang="en-US" altLang="zh-CN" dirty="0"/>
              <a:t> Chen, </a:t>
            </a:r>
            <a:r>
              <a:rPr kumimoji="1" lang="en-US" altLang="zh-CN" dirty="0" err="1"/>
              <a:t>Wenhui</a:t>
            </a:r>
            <a:r>
              <a:rPr kumimoji="1" lang="en-US" altLang="zh-CN" dirty="0"/>
              <a:t> Huang, </a:t>
            </a:r>
            <a:r>
              <a:rPr kumimoji="1" lang="en-US" altLang="zh-CN" dirty="0" err="1"/>
              <a:t>Renkai</a:t>
            </a:r>
            <a:r>
              <a:rPr kumimoji="1" lang="en-US" altLang="zh-CN" dirty="0"/>
              <a:t> Li, </a:t>
            </a:r>
            <a:r>
              <a:rPr kumimoji="1" lang="en-US" altLang="zh-CN" dirty="0" err="1"/>
              <a:t>Lixin</a:t>
            </a:r>
            <a:r>
              <a:rPr kumimoji="1" lang="en-US" altLang="zh-CN" dirty="0"/>
              <a:t> Yan, </a:t>
            </a:r>
            <a:r>
              <a:rPr kumimoji="1" lang="en-US" altLang="zh-CN" dirty="0" err="1"/>
              <a:t>Lianmin</a:t>
            </a:r>
            <a:r>
              <a:rPr kumimoji="1" lang="en-US" altLang="zh-CN" dirty="0"/>
              <a:t> Zheng, etc.</a:t>
            </a:r>
          </a:p>
          <a:p>
            <a:r>
              <a:rPr kumimoji="1" lang="en-US" altLang="zh-CN" dirty="0"/>
              <a:t>SHINE group: </a:t>
            </a:r>
            <a:r>
              <a:rPr kumimoji="1" lang="en-US" altLang="zh-CN" dirty="0" err="1"/>
              <a:t>Houjun</a:t>
            </a:r>
            <a:r>
              <a:rPr kumimoji="1" lang="en-US" altLang="zh-CN" dirty="0"/>
              <a:t> Qian, Guan Shu, etc.</a:t>
            </a:r>
          </a:p>
          <a:p>
            <a:r>
              <a:rPr kumimoji="1" lang="en-US" altLang="zh-CN" dirty="0"/>
              <a:t>DCLS group from DICP CAS: </a:t>
            </a:r>
            <a:r>
              <a:rPr kumimoji="1" lang="en-US" altLang="zh-CN" dirty="0" err="1"/>
              <a:t>Weiqing</a:t>
            </a:r>
            <a:r>
              <a:rPr kumimoji="1" lang="en-US" altLang="zh-CN" dirty="0"/>
              <a:t> Zhang, </a:t>
            </a:r>
            <a:r>
              <a:rPr kumimoji="1" lang="en-US" altLang="zh-CN" dirty="0" err="1"/>
              <a:t>Jiayue</a:t>
            </a:r>
            <a:r>
              <a:rPr kumimoji="1" lang="en-US" altLang="zh-CN" dirty="0"/>
              <a:t> Yang</a:t>
            </a:r>
          </a:p>
          <a:p>
            <a:r>
              <a:rPr kumimoji="1" lang="en-US" altLang="zh-CN" dirty="0"/>
              <a:t>S3FEL group from ISAF: </a:t>
            </a:r>
            <a:r>
              <a:rPr kumimoji="1" lang="en-US" altLang="zh-CN" dirty="0" err="1"/>
              <a:t>Jiahang</a:t>
            </a:r>
            <a:r>
              <a:rPr kumimoji="1" lang="en-US" altLang="zh-CN" dirty="0"/>
              <a:t> Shao</a:t>
            </a:r>
          </a:p>
          <a:p>
            <a:r>
              <a:rPr kumimoji="1" lang="en-US" altLang="zh-CN" dirty="0"/>
              <a:t>Peking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University: </a:t>
            </a:r>
            <a:r>
              <a:rPr kumimoji="1" lang="en-US" altLang="zh-CN" dirty="0" err="1"/>
              <a:t>Senlin</a:t>
            </a:r>
            <a:r>
              <a:rPr kumimoji="1" lang="en-US" altLang="zh-CN" dirty="0"/>
              <a:t> Huang, </a:t>
            </a:r>
            <a:r>
              <a:rPr kumimoji="1" lang="en-US" altLang="zh-CN" dirty="0" err="1"/>
              <a:t>Huamu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Xie</a:t>
            </a:r>
            <a:endParaRPr kumimoji="1" lang="en-US" altLang="zh-CN" dirty="0"/>
          </a:p>
          <a:p>
            <a:r>
              <a:rPr kumimoji="1" lang="en-US" altLang="zh-CN" dirty="0"/>
              <a:t>IHEP: Xiaoping Li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50C81B-78F1-990D-B669-16793539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1A5E-8276-4B53-BC9F-DEA1D97A1719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C18795-DCDB-54E5-1A26-86123C858574}"/>
              </a:ext>
            </a:extLst>
          </p:cNvPr>
          <p:cNvSpPr txBox="1"/>
          <p:nvPr/>
        </p:nvSpPr>
        <p:spPr>
          <a:xfrm>
            <a:off x="5410200" y="78105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9863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E27EDA-CEA5-B147-A343-8508A4C24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1A0FE36-7678-BC4C-B283-798BDEE62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Accelerator Lab at Tsinghua University</a:t>
            </a:r>
            <a:endParaRPr lang="zh-CN" altLang="en-US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8F614B-679A-354F-AD50-F2983746DE49}"/>
              </a:ext>
            </a:extLst>
          </p:cNvPr>
          <p:cNvGrpSpPr/>
          <p:nvPr/>
        </p:nvGrpSpPr>
        <p:grpSpPr>
          <a:xfrm>
            <a:off x="3865279" y="1538422"/>
            <a:ext cx="4461442" cy="4392488"/>
            <a:chOff x="2339845" y="1668960"/>
            <a:chExt cx="4507213" cy="4455312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28303A2-0C97-C340-B073-992288142582}"/>
                </a:ext>
              </a:extLst>
            </p:cNvPr>
            <p:cNvGrpSpPr/>
            <p:nvPr/>
          </p:nvGrpSpPr>
          <p:grpSpPr>
            <a:xfrm>
              <a:off x="2339845" y="1668960"/>
              <a:ext cx="4507213" cy="4455312"/>
              <a:chOff x="2339845" y="1668960"/>
              <a:chExt cx="4507213" cy="4455312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D8FDAD5B-0F25-4948-84B1-500C35ECA996}"/>
                  </a:ext>
                </a:extLst>
              </p:cNvPr>
              <p:cNvSpPr/>
              <p:nvPr/>
            </p:nvSpPr>
            <p:spPr>
              <a:xfrm>
                <a:off x="2339845" y="1680543"/>
                <a:ext cx="4507213" cy="444372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B8ABF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 eaLnBrk="0"/>
                <a:endParaRPr kumimoji="1" lang="zh-CN" altLang="en-US" sz="4000">
                  <a:solidFill>
                    <a:srgbClr val="7030A0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cxnSp>
            <p:nvCxnSpPr>
              <p:cNvPr id="35" name="直线连接符 16">
                <a:extLst>
                  <a:ext uri="{FF2B5EF4-FFF2-40B4-BE49-F238E27FC236}">
                    <a16:creationId xmlns:a16="http://schemas.microsoft.com/office/drawing/2014/main" id="{5C9D7A4F-B86B-CF40-8AF6-52CD015319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4028" y="1668960"/>
                <a:ext cx="0" cy="4443729"/>
              </a:xfrm>
              <a:prstGeom prst="line">
                <a:avLst/>
              </a:prstGeom>
              <a:ln w="38100">
                <a:solidFill>
                  <a:srgbClr val="B8AB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线连接符 19">
                <a:extLst>
                  <a:ext uri="{FF2B5EF4-FFF2-40B4-BE49-F238E27FC236}">
                    <a16:creationId xmlns:a16="http://schemas.microsoft.com/office/drawing/2014/main" id="{18E9E297-E643-AA4C-8603-D1FAB727C829}"/>
                  </a:ext>
                </a:extLst>
              </p:cNvPr>
              <p:cNvCxnSpPr>
                <a:cxnSpLocks/>
                <a:stCxn id="34" idx="2"/>
                <a:endCxn id="34" idx="6"/>
              </p:cNvCxnSpPr>
              <p:nvPr/>
            </p:nvCxnSpPr>
            <p:spPr>
              <a:xfrm>
                <a:off x="2339845" y="3902408"/>
                <a:ext cx="4507213" cy="0"/>
              </a:xfrm>
              <a:prstGeom prst="line">
                <a:avLst/>
              </a:prstGeom>
              <a:ln w="38100">
                <a:solidFill>
                  <a:srgbClr val="B8AB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B0E4B9C9-DCA7-C945-8849-69F29E807726}"/>
                </a:ext>
              </a:extLst>
            </p:cNvPr>
            <p:cNvSpPr/>
            <p:nvPr/>
          </p:nvSpPr>
          <p:spPr>
            <a:xfrm>
              <a:off x="3783323" y="3410525"/>
              <a:ext cx="1858441" cy="108675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B8AB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 eaLnBrk="0"/>
              <a:r>
                <a:rPr kumimoji="1" lang="en-US" altLang="zh-CN" sz="1400" b="1" dirty="0">
                  <a:solidFill>
                    <a:srgbClr val="C00000"/>
                  </a:solidFill>
                  <a:latin typeface="Arial" panose="020B0604020202020204"/>
                  <a:ea typeface="黑体" panose="02010609060101010101" pitchFamily="49" charset="-122"/>
                </a:rPr>
                <a:t>Accelerator physics and applications</a:t>
              </a: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23C975E6-9873-304A-83B1-9ACAAF115389}"/>
              </a:ext>
            </a:extLst>
          </p:cNvPr>
          <p:cNvSpPr txBox="1"/>
          <p:nvPr/>
        </p:nvSpPr>
        <p:spPr>
          <a:xfrm>
            <a:off x="4116268" y="2523663"/>
            <a:ext cx="1990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3" eaLnBrk="0"/>
            <a:r>
              <a:rPr kumimoji="1"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 energy </a:t>
            </a:r>
            <a:r>
              <a:rPr kumimoji="1" lang="en-US" altLang="zh-CN" sz="1600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kumimoji="1"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for  industry and medical</a:t>
            </a:r>
            <a:endParaRPr kumimoji="1"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418667-317A-5743-92AB-29DF34A45CB5}"/>
              </a:ext>
            </a:extLst>
          </p:cNvPr>
          <p:cNvGrpSpPr/>
          <p:nvPr/>
        </p:nvGrpSpPr>
        <p:grpSpPr>
          <a:xfrm>
            <a:off x="1028571" y="953196"/>
            <a:ext cx="4290533" cy="2649307"/>
            <a:chOff x="-192643" y="1048428"/>
            <a:chExt cx="4290533" cy="2649307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7974F5E7-C2DF-1547-BED3-D0F794125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2643" y="1048428"/>
              <a:ext cx="2322472" cy="1150441"/>
            </a:xfrm>
            <a:prstGeom prst="rect">
              <a:avLst/>
            </a:prstGeom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F2699A84-408F-4A48-A01C-9881451D39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1001" y="2338646"/>
              <a:ext cx="2204874" cy="1359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D52D54B9-2C7B-0346-994F-379D34F7E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6389" y="1072178"/>
              <a:ext cx="1691501" cy="1266468"/>
            </a:xfrm>
            <a:prstGeom prst="rect">
              <a:avLst/>
            </a:prstGeom>
          </p:spPr>
        </p:pic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0E20C97C-71F0-B84D-8EE3-DD76EFAA1573}"/>
              </a:ext>
            </a:extLst>
          </p:cNvPr>
          <p:cNvSpPr txBox="1"/>
          <p:nvPr/>
        </p:nvSpPr>
        <p:spPr>
          <a:xfrm>
            <a:off x="6145545" y="4204608"/>
            <a:ext cx="1903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3" eaLnBrk="0"/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brightness electron source and applications</a:t>
            </a:r>
            <a:endParaRPr kumimoji="1"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2839CCA-E1C6-4248-A007-B82119E5722C}"/>
              </a:ext>
            </a:extLst>
          </p:cNvPr>
          <p:cNvSpPr txBox="1"/>
          <p:nvPr/>
        </p:nvSpPr>
        <p:spPr>
          <a:xfrm>
            <a:off x="4032903" y="4192041"/>
            <a:ext cx="2006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 eaLnBrk="0"/>
            <a:r>
              <a:rPr kumimoji="1"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Compact Pulsed Hadron Source and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applications</a:t>
            </a:r>
            <a:endParaRPr kumimoji="1"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2E57D4A-F798-6246-B4DC-DCF24A44353A}"/>
              </a:ext>
            </a:extLst>
          </p:cNvPr>
          <p:cNvSpPr txBox="1"/>
          <p:nvPr/>
        </p:nvSpPr>
        <p:spPr>
          <a:xfrm>
            <a:off x="6092558" y="2629130"/>
            <a:ext cx="2023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3" eaLnBrk="0"/>
            <a:r>
              <a:rPr kumimoji="1"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Plasma wake-field accelerator and applications</a:t>
            </a:r>
            <a:endParaRPr kumimoji="1"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216BF32-FA5B-CD43-B0D6-211F9CC0B03C}"/>
              </a:ext>
            </a:extLst>
          </p:cNvPr>
          <p:cNvGrpSpPr/>
          <p:nvPr/>
        </p:nvGrpSpPr>
        <p:grpSpPr>
          <a:xfrm>
            <a:off x="6714594" y="995222"/>
            <a:ext cx="4441603" cy="2685991"/>
            <a:chOff x="4648726" y="915322"/>
            <a:chExt cx="4441603" cy="2685991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ACCDFA12-025C-4740-87AD-2922F1B1F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8529" y="1636176"/>
              <a:ext cx="2591800" cy="1965137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4E3A1A9-CE27-C245-B969-20610E2BE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8726" y="915322"/>
              <a:ext cx="2833506" cy="925227"/>
            </a:xfrm>
            <a:prstGeom prst="rect">
              <a:avLst/>
            </a:prstGeom>
          </p:spPr>
        </p:pic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86949CED-8ED7-1C4F-81E5-E24937D1E429}"/>
              </a:ext>
            </a:extLst>
          </p:cNvPr>
          <p:cNvGrpSpPr/>
          <p:nvPr/>
        </p:nvGrpSpPr>
        <p:grpSpPr>
          <a:xfrm>
            <a:off x="6691404" y="3858016"/>
            <a:ext cx="4257591" cy="2951979"/>
            <a:chOff x="4638441" y="3816934"/>
            <a:chExt cx="4257591" cy="2951979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A6069C1B-05F3-C94D-94BE-C4FD61E58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441" y="5517232"/>
              <a:ext cx="1944203" cy="125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91C6CE72-2614-0B45-BEED-BCB83BF3F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5792" y="5614867"/>
              <a:ext cx="2160240" cy="1140234"/>
            </a:xfrm>
            <a:prstGeom prst="rect">
              <a:avLst/>
            </a:prstGeom>
          </p:spPr>
        </p:pic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773F8AF6-7DCC-6441-90CF-7825A3667D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24" t="16198" r="13235" b="34453"/>
            <a:stretch/>
          </p:blipFill>
          <p:spPr bwMode="auto">
            <a:xfrm>
              <a:off x="6380096" y="3816934"/>
              <a:ext cx="1029049" cy="1550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1490D525-5218-CA45-8AFD-13F280EA0808}"/>
              </a:ext>
            </a:extLst>
          </p:cNvPr>
          <p:cNvGrpSpPr/>
          <p:nvPr/>
        </p:nvGrpSpPr>
        <p:grpSpPr>
          <a:xfrm>
            <a:off x="915584" y="3681213"/>
            <a:ext cx="4077701" cy="3040262"/>
            <a:chOff x="292916" y="3698853"/>
            <a:chExt cx="4077701" cy="3040262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16007D5-31C9-CE42-9BE1-ABB862D17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916" y="5374047"/>
              <a:ext cx="2401005" cy="1351423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0F70A4A1-8297-254F-A701-BD21DE02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9969" y="3698853"/>
              <a:ext cx="2114316" cy="1582796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E8399D19-E3B0-D245-AAB2-3CD151AEC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5426"/>
            <a:stretch/>
          </p:blipFill>
          <p:spPr>
            <a:xfrm>
              <a:off x="2812003" y="5242698"/>
              <a:ext cx="1558614" cy="1496417"/>
            </a:xfrm>
            <a:prstGeom prst="rect">
              <a:avLst/>
            </a:prstGeom>
          </p:spPr>
        </p:pic>
      </p:grpSp>
      <p:pic>
        <p:nvPicPr>
          <p:cNvPr id="4" name="图片 3" descr="gun_image.pdf - Adobe Acrobat Pro DC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3" t="25121" r="27354" b="25730"/>
          <a:stretch/>
        </p:blipFill>
        <p:spPr>
          <a:xfrm rot="5400000">
            <a:off x="9376064" y="4119085"/>
            <a:ext cx="1733965" cy="109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8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1A0FE36-7678-BC4C-B283-798BDEE6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151602"/>
            <a:ext cx="9379544" cy="582333"/>
          </a:xfrm>
        </p:spPr>
        <p:txBody>
          <a:bodyPr>
            <a:normAutofit/>
          </a:bodyPr>
          <a:lstStyle/>
          <a:p>
            <a:r>
              <a:rPr lang="en-US" altLang="zh-CN" b="0" dirty="0"/>
              <a:t>R&amp;D of the photocathode RF gun at Tsinghua </a:t>
            </a:r>
            <a:endParaRPr lang="zh-CN" altLang="en-US" b="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8C927E5-6238-AE40-8653-4707C9FCA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6" y="1774846"/>
            <a:ext cx="1984316" cy="13056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75C1CD5-7F44-CE47-90C5-55C736E30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86" y="3131273"/>
            <a:ext cx="1988806" cy="14491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947CA2B-3018-AE4A-B2B4-9C075F35CE72}"/>
              </a:ext>
            </a:extLst>
          </p:cNvPr>
          <p:cNvSpPr txBox="1"/>
          <p:nvPr/>
        </p:nvSpPr>
        <p:spPr>
          <a:xfrm>
            <a:off x="375531" y="1793254"/>
            <a:ext cx="18658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Tsinghua Thomson scattering source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FF05437-3D11-2947-9B0E-9740036FCE3F}"/>
              </a:ext>
            </a:extLst>
          </p:cNvPr>
          <p:cNvSpPr txBox="1"/>
          <p:nvPr/>
        </p:nvSpPr>
        <p:spPr>
          <a:xfrm>
            <a:off x="375531" y="3140308"/>
            <a:ext cx="1871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 dirty="0"/>
              <a:t>Shanghai Deep Ultraviolet FEL</a:t>
            </a:r>
            <a:endParaRPr lang="zh-CN" altLang="en-US" sz="1200" dirty="0"/>
          </a:p>
        </p:txBody>
      </p:sp>
      <p:cxnSp>
        <p:nvCxnSpPr>
          <p:cNvPr id="8" name="直接箭头连接符 11">
            <a:extLst>
              <a:ext uri="{FF2B5EF4-FFF2-40B4-BE49-F238E27FC236}">
                <a16:creationId xmlns:a16="http://schemas.microsoft.com/office/drawing/2014/main" id="{6B6F64AB-BEAD-6C40-B610-E0E1707B5CBE}"/>
              </a:ext>
            </a:extLst>
          </p:cNvPr>
          <p:cNvCxnSpPr>
            <a:cxnSpLocks/>
          </p:cNvCxnSpPr>
          <p:nvPr/>
        </p:nvCxnSpPr>
        <p:spPr>
          <a:xfrm>
            <a:off x="-24705" y="4721494"/>
            <a:ext cx="11993917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B04BD26-2A2B-264A-8094-B200923D42B3}"/>
              </a:ext>
            </a:extLst>
          </p:cNvPr>
          <p:cNvCxnSpPr/>
          <p:nvPr/>
        </p:nvCxnSpPr>
        <p:spPr>
          <a:xfrm flipV="1">
            <a:off x="67312" y="4601759"/>
            <a:ext cx="0" cy="27432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5C219AC9-99DE-FD4A-8269-79EB0B0716DB}"/>
              </a:ext>
            </a:extLst>
          </p:cNvPr>
          <p:cNvSpPr txBox="1"/>
          <p:nvPr/>
        </p:nvSpPr>
        <p:spPr>
          <a:xfrm>
            <a:off x="237185" y="4913581"/>
            <a:ext cx="1996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2000-2006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236C67F-C11B-424B-B537-8B98DB785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315" y="1772816"/>
            <a:ext cx="1732541" cy="137018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2" name="直接连接符 21">
            <a:extLst>
              <a:ext uri="{FF2B5EF4-FFF2-40B4-BE49-F238E27FC236}">
                <a16:creationId xmlns:a16="http://schemas.microsoft.com/office/drawing/2014/main" id="{427B9CBC-B5A5-6D4C-95AB-F2573038D2BE}"/>
              </a:ext>
            </a:extLst>
          </p:cNvPr>
          <p:cNvCxnSpPr/>
          <p:nvPr/>
        </p:nvCxnSpPr>
        <p:spPr>
          <a:xfrm flipV="1">
            <a:off x="2927648" y="4564198"/>
            <a:ext cx="0" cy="27432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22">
            <a:extLst>
              <a:ext uri="{FF2B5EF4-FFF2-40B4-BE49-F238E27FC236}">
                <a16:creationId xmlns:a16="http://schemas.microsoft.com/office/drawing/2014/main" id="{B238EB9B-6CE7-CF4E-A452-63659B4D4F84}"/>
              </a:ext>
            </a:extLst>
          </p:cNvPr>
          <p:cNvCxnSpPr/>
          <p:nvPr/>
        </p:nvCxnSpPr>
        <p:spPr>
          <a:xfrm flipV="1">
            <a:off x="5231904" y="4564198"/>
            <a:ext cx="0" cy="27432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9DE5A5FA-824E-2E4D-826A-A48AB55EF107}"/>
              </a:ext>
            </a:extLst>
          </p:cNvPr>
          <p:cNvSpPr txBox="1"/>
          <p:nvPr/>
        </p:nvSpPr>
        <p:spPr>
          <a:xfrm>
            <a:off x="3067315" y="1862970"/>
            <a:ext cx="1386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 dirty="0"/>
              <a:t>BNL</a:t>
            </a:r>
            <a:endParaRPr lang="zh-CN" altLang="en-US" sz="12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9BAC35-56BA-9F4C-99FB-7972204503DA}"/>
              </a:ext>
            </a:extLst>
          </p:cNvPr>
          <p:cNvSpPr txBox="1"/>
          <p:nvPr/>
        </p:nvSpPr>
        <p:spPr>
          <a:xfrm>
            <a:off x="2982695" y="4827956"/>
            <a:ext cx="19814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2006-2009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0C1CD12-7A6B-4348-99E0-ACD9EB0E9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891" y="3140308"/>
            <a:ext cx="1730437" cy="14491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1970697-8CDA-8C49-B5D7-422E5EAA232D}"/>
              </a:ext>
            </a:extLst>
          </p:cNvPr>
          <p:cNvSpPr txBox="1"/>
          <p:nvPr/>
        </p:nvSpPr>
        <p:spPr>
          <a:xfrm>
            <a:off x="3057443" y="3202862"/>
            <a:ext cx="1097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 dirty="0"/>
              <a:t>USTC</a:t>
            </a:r>
            <a:endParaRPr lang="zh-CN" altLang="en-US" sz="12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4370BC6-D7E7-4B4D-8E77-1413D59FA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713" y="1945091"/>
            <a:ext cx="3781148" cy="21562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87F13A9-333B-F249-8C71-792948221F77}"/>
              </a:ext>
            </a:extLst>
          </p:cNvPr>
          <p:cNvSpPr txBox="1"/>
          <p:nvPr/>
        </p:nvSpPr>
        <p:spPr>
          <a:xfrm>
            <a:off x="6170918" y="4862596"/>
            <a:ext cx="21918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2009-2018</a:t>
            </a:r>
          </a:p>
        </p:txBody>
      </p:sp>
      <p:cxnSp>
        <p:nvCxnSpPr>
          <p:cNvPr id="20" name="直接连接符 22">
            <a:extLst>
              <a:ext uri="{FF2B5EF4-FFF2-40B4-BE49-F238E27FC236}">
                <a16:creationId xmlns:a16="http://schemas.microsoft.com/office/drawing/2014/main" id="{40E0C447-A4AB-744F-91D3-AA934E8E8D8A}"/>
              </a:ext>
            </a:extLst>
          </p:cNvPr>
          <p:cNvCxnSpPr/>
          <p:nvPr/>
        </p:nvCxnSpPr>
        <p:spPr>
          <a:xfrm flipV="1">
            <a:off x="9408368" y="4594180"/>
            <a:ext cx="0" cy="27432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67FB9352-A53A-7146-BD85-D2B511E67BB4}"/>
              </a:ext>
            </a:extLst>
          </p:cNvPr>
          <p:cNvSpPr txBox="1"/>
          <p:nvPr/>
        </p:nvSpPr>
        <p:spPr>
          <a:xfrm>
            <a:off x="9319858" y="4864056"/>
            <a:ext cx="21918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2019-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30A4E3C-547D-EA45-82A5-1D863AF118D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9408368" y="1495572"/>
            <a:ext cx="2502379" cy="14052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内容占位符 8">
            <a:extLst>
              <a:ext uri="{FF2B5EF4-FFF2-40B4-BE49-F238E27FC236}">
                <a16:creationId xmlns:a16="http://schemas.microsoft.com/office/drawing/2014/main" id="{F476F5EF-EE27-3742-B8BF-0970A1B597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266"/>
          <a:stretch/>
        </p:blipFill>
        <p:spPr>
          <a:xfrm>
            <a:off x="9515387" y="2867713"/>
            <a:ext cx="1207243" cy="16736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图片 23" descr="屏幕剪辑">
            <a:extLst>
              <a:ext uri="{FF2B5EF4-FFF2-40B4-BE49-F238E27FC236}">
                <a16:creationId xmlns:a16="http://schemas.microsoft.com/office/drawing/2014/main" id="{22C3AAD5-F647-6544-A24B-44BFBDA34B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10" y="2899337"/>
            <a:ext cx="1143274" cy="15017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499AEBF-F305-B343-8F8D-383556F743BE}"/>
              </a:ext>
            </a:extLst>
          </p:cNvPr>
          <p:cNvSpPr txBox="1"/>
          <p:nvPr/>
        </p:nvSpPr>
        <p:spPr>
          <a:xfrm>
            <a:off x="237185" y="1011191"/>
            <a:ext cx="11573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More than 30 photocathode RF guns were made at THU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BA895BF-D0BB-0D4F-BADB-F739BDEDF777}"/>
              </a:ext>
            </a:extLst>
          </p:cNvPr>
          <p:cNvSpPr txBox="1"/>
          <p:nvPr/>
        </p:nvSpPr>
        <p:spPr>
          <a:xfrm>
            <a:off x="345356" y="5382577"/>
            <a:ext cx="4156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Modifications of BNL-type gun</a:t>
            </a:r>
            <a:endParaRPr lang="zh-CN" altLang="en-US"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505019F-7F0B-1140-BF1D-DDFF5E8323E0}"/>
              </a:ext>
            </a:extLst>
          </p:cNvPr>
          <p:cNvSpPr txBox="1"/>
          <p:nvPr/>
        </p:nvSpPr>
        <p:spPr>
          <a:xfrm>
            <a:off x="135516" y="5841016"/>
            <a:ext cx="329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Low dark current, Max. cathode filed: 80-110MV/m</a:t>
            </a:r>
            <a:endParaRPr lang="zh-CN" altLang="en-US" sz="1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9C3C9B4-6DBC-5C45-A272-A4B7482E992E}"/>
              </a:ext>
            </a:extLst>
          </p:cNvPr>
          <p:cNvSpPr txBox="1"/>
          <p:nvPr/>
        </p:nvSpPr>
        <p:spPr>
          <a:xfrm>
            <a:off x="3933585" y="5735887"/>
            <a:ext cx="468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Low dark current and BDR, Max. cathode filed: 100-120MV/m, successfully applied at TTX, DCLS,SXFEL, etc. al</a:t>
            </a:r>
            <a:endParaRPr lang="zh-CN" altLang="en-US" sz="1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594B15A-2EB6-2D4A-A5EA-BEE7063E041A}"/>
              </a:ext>
            </a:extLst>
          </p:cNvPr>
          <p:cNvSpPr txBox="1"/>
          <p:nvPr/>
        </p:nvSpPr>
        <p:spPr>
          <a:xfrm>
            <a:off x="9192344" y="5501463"/>
            <a:ext cx="2864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New gun with semiconductor cathode for  middle or high repetition-rate beam </a:t>
            </a:r>
            <a:endParaRPr lang="zh-CN" altLang="en-US" sz="1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1223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95AA0D8-C124-18F3-6B3B-379D89A6C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1"/>
            <a:ext cx="7248128" cy="378574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4EABE61-D909-7C49-9004-8DD6C4FE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9419219-3EF3-8941-A8F0-BAE6E9AF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0" dirty="0"/>
              <a:t>Gun's requirements of SHINE project</a:t>
            </a:r>
            <a:endParaRPr kumimoji="1" lang="zh-CN" altLang="en-US" b="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DCE0C9-C5D2-9595-8A21-34543D3D4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588" y="2095588"/>
            <a:ext cx="6730412" cy="46258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F98EA6E-C417-BEDC-C8B4-6EA904FBE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4869253"/>
            <a:ext cx="4906719" cy="179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CW operation</a:t>
            </a:r>
          </a:p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1 MHz repetition</a:t>
            </a:r>
          </a:p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High charge, 20-300pC</a:t>
            </a:r>
          </a:p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Low emittance, 0.4um@100pC</a:t>
            </a:r>
          </a:p>
        </p:txBody>
      </p:sp>
    </p:spTree>
    <p:extLst>
      <p:ext uri="{BB962C8B-B14F-4D97-AF65-F5344CB8AC3E}">
        <p14:creationId xmlns:p14="http://schemas.microsoft.com/office/powerpoint/2010/main" val="157269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0ADC62-97F5-0149-A306-EF10D17AC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77176B9-B1FD-A743-8BBC-261A1EA5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151602"/>
            <a:ext cx="9667576" cy="582333"/>
          </a:xfrm>
        </p:spPr>
        <p:txBody>
          <a:bodyPr>
            <a:normAutofit/>
          </a:bodyPr>
          <a:lstStyle/>
          <a:p>
            <a:r>
              <a:rPr kumimoji="1" lang="en-US" altLang="zh-CN" b="0" dirty="0"/>
              <a:t>Gun's requirements for SHINE project</a:t>
            </a:r>
            <a:endParaRPr kumimoji="1" lang="zh-CN" altLang="en-US" dirty="0"/>
          </a:p>
        </p:txBody>
      </p:sp>
      <p:pic>
        <p:nvPicPr>
          <p:cNvPr id="4" name="Picture 1" descr="page7image46867600">
            <a:extLst>
              <a:ext uri="{FF2B5EF4-FFF2-40B4-BE49-F238E27FC236}">
                <a16:creationId xmlns:a16="http://schemas.microsoft.com/office/drawing/2014/main" id="{C3C7FFF7-77A7-7F43-B5EE-23C625994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6" y="2276872"/>
            <a:ext cx="472628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670EE8D-F8C4-C84F-947B-5AE4C6CF7F61}"/>
              </a:ext>
            </a:extLst>
          </p:cNvPr>
          <p:cNvSpPr txBox="1"/>
          <p:nvPr/>
        </p:nvSpPr>
        <p:spPr>
          <a:xfrm>
            <a:off x="1631504" y="6232477"/>
            <a:ext cx="2317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APEX-gun@LBNL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0EACF7-880C-7344-985C-E0ED7ECC6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224" y="2057369"/>
            <a:ext cx="7003280" cy="439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Advantages: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Normal conducting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Long wavelength, big size, low temperature increase 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High cathode gradient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and cavity voltage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Good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vacuum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performance, successfully operated with semiconductor cathode  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Demonstrated for stable CW operation and MHz repetition rate beam at LBNL and SLAC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1BF022-0BF9-0995-18D1-BA60CEA95159}"/>
              </a:ext>
            </a:extLst>
          </p:cNvPr>
          <p:cNvSpPr txBox="1"/>
          <p:nvPr/>
        </p:nvSpPr>
        <p:spPr>
          <a:xfrm>
            <a:off x="335360" y="985991"/>
            <a:ext cx="11302680" cy="662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VHF photocathode gun: Baseline for SHINE project</a:t>
            </a:r>
          </a:p>
        </p:txBody>
      </p:sp>
    </p:spTree>
    <p:extLst>
      <p:ext uri="{BB962C8B-B14F-4D97-AF65-F5344CB8AC3E}">
        <p14:creationId xmlns:p14="http://schemas.microsoft.com/office/powerpoint/2010/main" val="3422429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5172B6E-EBA2-DA45-9F42-5044299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0E964EA-6F2E-F143-85C0-558B1666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 R&amp;D timeline of SHINE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VHF gun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ABB2B30-1451-DD40-9762-EC769FCD24C6}"/>
              </a:ext>
            </a:extLst>
          </p:cNvPr>
          <p:cNvSpPr txBox="1"/>
          <p:nvPr/>
        </p:nvSpPr>
        <p:spPr>
          <a:xfrm>
            <a:off x="1487488" y="956760"/>
            <a:ext cx="8640960" cy="554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2019.3  MOU signed between Tsinghua and SHINE project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2019.12  Finish gun design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start manufacturing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2021.1 Finish the manufacturing of the prototype gun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2021.12 Achieve 30 kW CW operation of the prototype gun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2022.4 Finish the manufacturing of the second gun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2022.8 Achieve 70 kW CW operation of the second gun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2022.8 Generate the first photoelectron beam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2023.1 beam emittance optimized and achieved good beam performance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2023.4 Delivered to SHINE and installed in tunnel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2023.9 Vacuum ready for beam commissioning </a:t>
            </a:r>
          </a:p>
        </p:txBody>
      </p:sp>
    </p:spTree>
    <p:extLst>
      <p:ext uri="{BB962C8B-B14F-4D97-AF65-F5344CB8AC3E}">
        <p14:creationId xmlns:p14="http://schemas.microsoft.com/office/powerpoint/2010/main" val="359686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just">
              <a:spcBef>
                <a:spcPct val="20000"/>
              </a:spcBef>
              <a:buChar char="•"/>
              <a:defRPr kumimoji="1" sz="32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algn="just">
              <a:spcBef>
                <a:spcPct val="20000"/>
              </a:spcBef>
              <a:buChar char="–"/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algn="just">
              <a:spcBef>
                <a:spcPct val="20000"/>
              </a:spcBef>
              <a:buChar char="•"/>
              <a:defRPr kumimoji="1" sz="24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algn="just">
              <a:spcBef>
                <a:spcPct val="20000"/>
              </a:spcBef>
              <a:buChar char="–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algn="just">
              <a:spcBef>
                <a:spcPct val="20000"/>
              </a:spcBef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72D88F8-59EA-4371-A651-7A254071D9DC}" type="slidenum">
              <a:rPr kumimoji="0" lang="en-US" altLang="zh-CN" sz="1600">
                <a:ea typeface="宋体" panose="02010600030101010101" pitchFamily="2" charset="-122"/>
              </a:rPr>
              <a:pPr algn="r">
                <a:spcBef>
                  <a:spcPct val="0"/>
                </a:spcBef>
                <a:buFontTx/>
                <a:buNone/>
              </a:pPr>
              <a:t>8</a:t>
            </a:fld>
            <a:endParaRPr kumimoji="0" lang="en-US" altLang="zh-CN" sz="1600">
              <a:ea typeface="宋体" panose="02010600030101010101" pitchFamily="2" charset="-122"/>
            </a:endParaRP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1775508" y="1772816"/>
            <a:ext cx="8136904" cy="428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</a:p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Gun design </a:t>
            </a:r>
          </a:p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Commissioning and beam testing</a:t>
            </a:r>
          </a:p>
          <a:p>
            <a:pPr marL="457200" indent="-457200" algn="l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Summary and outlook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C7609F-5383-40C8-BDC2-1403D9B00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712" y="117806"/>
            <a:ext cx="4680496" cy="129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59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2"/>
    </mc:Choice>
    <mc:Fallback xmlns="">
      <p:transition spd="slow" advTm="56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77C55B1-27FD-C64B-B5E5-CAEF68434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B075FD2-BE54-E245-B1A3-6D1984FC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Basic considerations on VHF gun design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2">
                <a:extLst>
                  <a:ext uri="{FF2B5EF4-FFF2-40B4-BE49-F238E27FC236}">
                    <a16:creationId xmlns:a16="http://schemas.microsoft.com/office/drawing/2014/main" id="{34890A62-B2FD-EF48-9C45-FC452A9A56F3}"/>
                  </a:ext>
                </a:extLst>
              </p:cNvPr>
              <p:cNvSpPr txBox="1"/>
              <p:nvPr/>
            </p:nvSpPr>
            <p:spPr>
              <a:xfrm>
                <a:off x="154052" y="985218"/>
                <a:ext cx="12037947" cy="5394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689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6893" algn="l" defTabSz="45689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3790" algn="l" defTabSz="45689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0690" algn="l" defTabSz="45689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7585" algn="l" defTabSz="45689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4479" algn="l" defTabSz="9137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1378" algn="l" defTabSz="9137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198268" algn="l" defTabSz="9137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5169" algn="l" defTabSz="9137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Gun resonant frequency:  216.7 MHz </a:t>
                </a:r>
              </a:p>
              <a:p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216.7 MHz (1300MHz/6) or 162 MHz (1300MHz/8) is compatible with SHINE timing system. </a:t>
                </a:r>
              </a:p>
              <a:p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The gun with higher frequency is more compact and possible higher cathode gradient . </a:t>
                </a:r>
              </a:p>
              <a:p>
                <a:endParaRPr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Cathode gradient: up to 30 MV/m </a:t>
                </a:r>
              </a:p>
              <a:p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Higher gradient and beam brightness are expected. Higher gradient means higher dark current</a:t>
                </a:r>
              </a:p>
              <a:p>
                <a:endParaRPr lang="en-US" altLang="zh-CN" sz="20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Max. surface electric field: &lt;38 MV/m</a:t>
                </a:r>
                <a:endParaRPr lang="zh-CN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Breakdown possibility limits the max. surface electric field. 38 MV/m corresponding to 2.5*</a:t>
                </a:r>
                <a:r>
                  <a:rPr lang="en-US" altLang="zh-CN" sz="200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Ek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endParaRPr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RF power: &lt; 100 kW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  limited by RF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power source and windows, achieved in APEX gun</a:t>
                </a:r>
              </a:p>
              <a:p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Max. wall power density: &lt;30 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limited by water cooling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capacity </a:t>
                </a:r>
              </a:p>
              <a:p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Gun voltage</a:t>
                </a:r>
                <a:r>
                  <a:rPr lang="zh-CN" altLang="en-US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：</a:t>
                </a:r>
                <a:r>
                  <a:rPr lang="en-US" altLang="zh-CN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750 kV</a:t>
                </a:r>
                <a:r>
                  <a:rPr lang="en-US" altLang="zh-CN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 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as higher as possible</a:t>
                </a:r>
              </a:p>
            </p:txBody>
          </p:sp>
        </mc:Choice>
        <mc:Fallback>
          <p:sp>
            <p:nvSpPr>
              <p:cNvPr id="4" name="文本框 2">
                <a:extLst>
                  <a:ext uri="{FF2B5EF4-FFF2-40B4-BE49-F238E27FC236}">
                    <a16:creationId xmlns:a16="http://schemas.microsoft.com/office/drawing/2014/main" id="{34890A62-B2FD-EF48-9C45-FC452A9A5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52" y="985218"/>
                <a:ext cx="12037947" cy="5394425"/>
              </a:xfrm>
              <a:prstGeom prst="rect">
                <a:avLst/>
              </a:prstGeom>
              <a:blipFill>
                <a:blip r:embed="rId2"/>
                <a:stretch>
                  <a:fillRect l="-738" t="-939" b="-16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510051"/>
      </p:ext>
    </p:extLst>
  </p:cSld>
  <p:clrMapOvr>
    <a:masterClrMapping/>
  </p:clrMapOvr>
</p:sld>
</file>

<file path=ppt/theme/theme1.xml><?xml version="1.0" encoding="utf-8"?>
<a:theme xmlns:a="http://schemas.openxmlformats.org/drawingml/2006/main" name="AccTemplat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40186</TotalTime>
  <Words>1581</Words>
  <Application>Microsoft Macintosh PowerPoint</Application>
  <PresentationFormat>宽屏</PresentationFormat>
  <Paragraphs>276</Paragraphs>
  <Slides>27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等线</vt:lpstr>
      <vt:lpstr>Microsoft YaHei</vt:lpstr>
      <vt:lpstr>Microsoft YaHei</vt:lpstr>
      <vt:lpstr>Arial</vt:lpstr>
      <vt:lpstr>Calibri</vt:lpstr>
      <vt:lpstr>Calibri Light</vt:lpstr>
      <vt:lpstr>Cambria Math</vt:lpstr>
      <vt:lpstr>Times New Roman</vt:lpstr>
      <vt:lpstr>Wingdings</vt:lpstr>
      <vt:lpstr>AccTemplate</vt:lpstr>
      <vt:lpstr>R&amp;D of Very High Frequency (VHF) gun for SHINE project at Tsinghua University</vt:lpstr>
      <vt:lpstr>PowerPoint 演示文稿</vt:lpstr>
      <vt:lpstr>Accelerator Lab at Tsinghua University</vt:lpstr>
      <vt:lpstr>R&amp;D of the photocathode RF gun at Tsinghua </vt:lpstr>
      <vt:lpstr>Gun's requirements of SHINE project</vt:lpstr>
      <vt:lpstr>Gun's requirements for SHINE project</vt:lpstr>
      <vt:lpstr> R&amp;D timeline of SHINE VHF gun</vt:lpstr>
      <vt:lpstr>PowerPoint 演示文稿</vt:lpstr>
      <vt:lpstr>Basic considerations on VHF gun design</vt:lpstr>
      <vt:lpstr>VHF gun design</vt:lpstr>
      <vt:lpstr>VHF gun design and optimization</vt:lpstr>
      <vt:lpstr>VHF gun RF design and optimization</vt:lpstr>
      <vt:lpstr>VHF gun RF design and optimization</vt:lpstr>
      <vt:lpstr>VHF gun RF design and optimization</vt:lpstr>
      <vt:lpstr>PowerPoint 演示文稿</vt:lpstr>
      <vt:lpstr>Machining of the VHF gun</vt:lpstr>
      <vt:lpstr>Cold test of the VHF gun </vt:lpstr>
      <vt:lpstr>Cold test of the VHF gun </vt:lpstr>
      <vt:lpstr>High power testing</vt:lpstr>
      <vt:lpstr>High power testing</vt:lpstr>
      <vt:lpstr>High power testing</vt:lpstr>
      <vt:lpstr>Beam testing</vt:lpstr>
      <vt:lpstr>Beam testing</vt:lpstr>
      <vt:lpstr>Beam testing</vt:lpstr>
      <vt:lpstr>SHINE VHF gun Progress</vt:lpstr>
      <vt:lpstr>Summary and outlook</vt:lpstr>
      <vt:lpstr>Acknowledgements</vt:lpstr>
    </vt:vector>
  </TitlesOfParts>
  <Company>DEP, Tsinghua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高频偏转腔物理设计及应用研究</dc:title>
  <dc:creator>Jiaru Shi</dc:creator>
  <cp:lastModifiedBy>Microsoft Office User</cp:lastModifiedBy>
  <cp:revision>3760</cp:revision>
  <dcterms:created xsi:type="dcterms:W3CDTF">2007-12-13T12:28:53Z</dcterms:created>
  <dcterms:modified xsi:type="dcterms:W3CDTF">2023-10-03T07:35:55Z</dcterms:modified>
</cp:coreProperties>
</file>