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353" r:id="rId3"/>
    <p:sldId id="257" r:id="rId4"/>
    <p:sldId id="285" r:id="rId5"/>
    <p:sldId id="427" r:id="rId6"/>
    <p:sldId id="438" r:id="rId7"/>
    <p:sldId id="439" r:id="rId8"/>
    <p:sldId id="433" r:id="rId9"/>
    <p:sldId id="399" r:id="rId10"/>
    <p:sldId id="412" r:id="rId11"/>
    <p:sldId id="422" r:id="rId12"/>
    <p:sldId id="401" r:id="rId13"/>
    <p:sldId id="425" r:id="rId14"/>
    <p:sldId id="426" r:id="rId15"/>
    <p:sldId id="436" r:id="rId16"/>
    <p:sldId id="380" r:id="rId17"/>
    <p:sldId id="43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0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86A9-6F14-8749-8EDD-000CD18B3D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5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86A9-6F14-8749-8EDD-000CD18B3D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4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86A9-6F14-8749-8EDD-000CD18B3D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3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86A9-6F14-8749-8EDD-000CD18B3D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3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86A9-6F14-8749-8EDD-000CD18B3D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7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86A9-6F14-8749-8EDD-000CD18B3D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3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0.png"/><Relationship Id="rId11" Type="http://schemas.openxmlformats.org/officeDocument/2006/relationships/image" Target="../media/image31.png"/><Relationship Id="rId5" Type="http://schemas.openxmlformats.org/officeDocument/2006/relationships/image" Target="../media/image280.png"/><Relationship Id="rId10" Type="http://schemas.openxmlformats.org/officeDocument/2006/relationships/image" Target="../media/image30.png"/><Relationship Id="rId4" Type="http://schemas.openxmlformats.org/officeDocument/2006/relationships/image" Target="../media/image271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6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11" Type="http://schemas.openxmlformats.org/officeDocument/2006/relationships/image" Target="../media/image11.png"/><Relationship Id="rId5" Type="http://schemas.openxmlformats.org/officeDocument/2006/relationships/image" Target="../media/image270.png"/><Relationship Id="rId10" Type="http://schemas.openxmlformats.org/officeDocument/2006/relationships/image" Target="../media/image35.png"/><Relationship Id="rId4" Type="http://schemas.openxmlformats.org/officeDocument/2006/relationships/image" Target="../media/image261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50.png"/><Relationship Id="rId7" Type="http://schemas.openxmlformats.org/officeDocument/2006/relationships/image" Target="../media/image1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0.png"/><Relationship Id="rId7" Type="http://schemas.openxmlformats.org/officeDocument/2006/relationships/image" Target="../media/image1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g"/><Relationship Id="rId5" Type="http://schemas.openxmlformats.org/officeDocument/2006/relationships/image" Target="../media/image42.png"/><Relationship Id="rId4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251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664" y="2324556"/>
            <a:ext cx="8889476" cy="19474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Theory of Photoemission from Cathodes with Disordered Surfaces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664" y="5773230"/>
            <a:ext cx="7750969" cy="74618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Date: 3</a:t>
            </a:r>
            <a:r>
              <a:rPr lang="en-US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rd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October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524" y="4736019"/>
            <a:ext cx="7750969" cy="125960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Presenter: Pallavi Saha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C9A46-DB30-1724-D65D-683ADF6FCDFC}"/>
              </a:ext>
            </a:extLst>
          </p:cNvPr>
          <p:cNvSpPr txBox="1"/>
          <p:nvPr/>
        </p:nvSpPr>
        <p:spPr>
          <a:xfrm>
            <a:off x="232724" y="6391371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psaha3@bnl.gov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DEF1AC-7FC9-9AD7-7407-755B04F10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88" y="262472"/>
            <a:ext cx="1388318" cy="135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1640B-EED4-784B-147E-612AC59DF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616195"/>
            <a:ext cx="1653297" cy="6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7E8F18-230E-5DBD-4E49-B66E14AED158}"/>
                  </a:ext>
                </a:extLst>
              </p:cNvPr>
              <p:cNvSpPr txBox="1"/>
              <p:nvPr/>
            </p:nvSpPr>
            <p:spPr>
              <a:xfrm>
                <a:off x="3152277" y="3906645"/>
                <a:ext cx="5991723" cy="2380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Scattering of electrons will occur into only those wavevectors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space which are energetically allowed.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sub>
                    </m:sSub>
                    <m:r>
                      <a:rPr lang="en-US" sz="2400" b="1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1" dirty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𝒌𝒊𝒏𝒆𝒕𝒊𝒄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  <m:sSub>
                      <m:sSubPr>
                        <m:ctrlPr>
                          <a:rPr lang="en-US" sz="20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a:rPr lang="en-US" sz="20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𝒌𝒊𝒏𝒆𝒕𝒊𝒄</m:t>
                        </m:r>
                      </m:sub>
                    </m:sSub>
                  </m:oMath>
                </a14:m>
                <a:r>
                  <a:rPr lang="en-US" sz="2000" b="1" kern="0" dirty="0">
                    <a:solidFill>
                      <a:schemeClr val="tx2"/>
                    </a:solidFill>
                  </a:rPr>
                  <a:t>=</a:t>
                </a:r>
                <a:r>
                  <a:rPr lang="en-US" sz="2000" b="1" kern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+ℏ</m:t>
                        </m:r>
                        <m:r>
                          <a:rPr lang="en-US" sz="20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en-US" sz="20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𝒗𝒂𝒄𝒖𝒖𝒎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7E8F18-230E-5DBD-4E49-B66E14AED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277" y="3906645"/>
                <a:ext cx="5991723" cy="2380652"/>
              </a:xfrm>
              <a:prstGeom prst="rect">
                <a:avLst/>
              </a:prstGeom>
              <a:blipFill>
                <a:blip r:embed="rId3"/>
                <a:stretch>
                  <a:fillRect l="-814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916A0DF8-4977-CBB9-16D2-B73B5237C01E}"/>
              </a:ext>
            </a:extLst>
          </p:cNvPr>
          <p:cNvSpPr txBox="1">
            <a:spLocks/>
          </p:cNvSpPr>
          <p:nvPr/>
        </p:nvSpPr>
        <p:spPr>
          <a:xfrm>
            <a:off x="253036" y="160653"/>
            <a:ext cx="8890964" cy="62351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+mn-lt"/>
              </a:rPr>
              <a:t>Step 3: Emission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2DC122-2CB3-EEC9-A4F8-0A351AFC1972}"/>
              </a:ext>
            </a:extLst>
          </p:cNvPr>
          <p:cNvGrpSpPr/>
          <p:nvPr/>
        </p:nvGrpSpPr>
        <p:grpSpPr>
          <a:xfrm>
            <a:off x="383698" y="2546671"/>
            <a:ext cx="2700046" cy="541026"/>
            <a:chOff x="387215" y="2265173"/>
            <a:chExt cx="3600063" cy="72136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0905FB-5501-60A8-685B-1E58E1EBE13A}"/>
                </a:ext>
              </a:extLst>
            </p:cNvPr>
            <p:cNvGrpSpPr/>
            <p:nvPr/>
          </p:nvGrpSpPr>
          <p:grpSpPr>
            <a:xfrm>
              <a:off x="420237" y="2387580"/>
              <a:ext cx="3567041" cy="279439"/>
              <a:chOff x="381000" y="1955653"/>
              <a:chExt cx="8267700" cy="914586"/>
            </a:xfrm>
          </p:grpSpPr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0C17425E-84AA-8398-F765-F133FDFEDD92}"/>
                  </a:ext>
                </a:extLst>
              </p:cNvPr>
              <p:cNvSpPr/>
              <p:nvPr/>
            </p:nvSpPr>
            <p:spPr>
              <a:xfrm>
                <a:off x="381000" y="1955653"/>
                <a:ext cx="2755900" cy="914586"/>
              </a:xfrm>
              <a:custGeom>
                <a:avLst/>
                <a:gdLst>
                  <a:gd name="connsiteX0" fmla="*/ 0 w 2755900"/>
                  <a:gd name="connsiteY0" fmla="*/ 393847 h 914586"/>
                  <a:gd name="connsiteX1" fmla="*/ 685800 w 2755900"/>
                  <a:gd name="connsiteY1" fmla="*/ 147 h 914586"/>
                  <a:gd name="connsiteX2" fmla="*/ 1384300 w 2755900"/>
                  <a:gd name="connsiteY2" fmla="*/ 431947 h 914586"/>
                  <a:gd name="connsiteX3" fmla="*/ 2044700 w 2755900"/>
                  <a:gd name="connsiteY3" fmla="*/ 914547 h 914586"/>
                  <a:gd name="connsiteX4" fmla="*/ 2755900 w 2755900"/>
                  <a:gd name="connsiteY4" fmla="*/ 406547 h 914586"/>
                  <a:gd name="connsiteX5" fmla="*/ 2755900 w 2755900"/>
                  <a:gd name="connsiteY5" fmla="*/ 406547 h 91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5900" h="914586">
                    <a:moveTo>
                      <a:pt x="0" y="393847"/>
                    </a:moveTo>
                    <a:cubicBezTo>
                      <a:pt x="227541" y="193822"/>
                      <a:pt x="455083" y="-6203"/>
                      <a:pt x="685800" y="147"/>
                    </a:cubicBezTo>
                    <a:cubicBezTo>
                      <a:pt x="916517" y="6497"/>
                      <a:pt x="1157817" y="279547"/>
                      <a:pt x="1384300" y="431947"/>
                    </a:cubicBezTo>
                    <a:cubicBezTo>
                      <a:pt x="1610783" y="584347"/>
                      <a:pt x="1816100" y="918780"/>
                      <a:pt x="2044700" y="914547"/>
                    </a:cubicBezTo>
                    <a:cubicBezTo>
                      <a:pt x="2273300" y="910314"/>
                      <a:pt x="2755900" y="406547"/>
                      <a:pt x="2755900" y="406547"/>
                    </a:cubicBezTo>
                    <a:lnTo>
                      <a:pt x="2755900" y="406547"/>
                    </a:ln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1EC2F990-36B1-BBC7-A8A7-3C3621CDE0B3}"/>
                  </a:ext>
                </a:extLst>
              </p:cNvPr>
              <p:cNvSpPr/>
              <p:nvPr/>
            </p:nvSpPr>
            <p:spPr>
              <a:xfrm>
                <a:off x="3136900" y="1955653"/>
                <a:ext cx="2755900" cy="914586"/>
              </a:xfrm>
              <a:custGeom>
                <a:avLst/>
                <a:gdLst>
                  <a:gd name="connsiteX0" fmla="*/ 0 w 2755900"/>
                  <a:gd name="connsiteY0" fmla="*/ 393847 h 914586"/>
                  <a:gd name="connsiteX1" fmla="*/ 685800 w 2755900"/>
                  <a:gd name="connsiteY1" fmla="*/ 147 h 914586"/>
                  <a:gd name="connsiteX2" fmla="*/ 1384300 w 2755900"/>
                  <a:gd name="connsiteY2" fmla="*/ 431947 h 914586"/>
                  <a:gd name="connsiteX3" fmla="*/ 2044700 w 2755900"/>
                  <a:gd name="connsiteY3" fmla="*/ 914547 h 914586"/>
                  <a:gd name="connsiteX4" fmla="*/ 2755900 w 2755900"/>
                  <a:gd name="connsiteY4" fmla="*/ 406547 h 914586"/>
                  <a:gd name="connsiteX5" fmla="*/ 2755900 w 2755900"/>
                  <a:gd name="connsiteY5" fmla="*/ 406547 h 91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5900" h="914586">
                    <a:moveTo>
                      <a:pt x="0" y="393847"/>
                    </a:moveTo>
                    <a:cubicBezTo>
                      <a:pt x="227541" y="193822"/>
                      <a:pt x="455083" y="-6203"/>
                      <a:pt x="685800" y="147"/>
                    </a:cubicBezTo>
                    <a:cubicBezTo>
                      <a:pt x="916517" y="6497"/>
                      <a:pt x="1157817" y="279547"/>
                      <a:pt x="1384300" y="431947"/>
                    </a:cubicBezTo>
                    <a:cubicBezTo>
                      <a:pt x="1610783" y="584347"/>
                      <a:pt x="1816100" y="918780"/>
                      <a:pt x="2044700" y="914547"/>
                    </a:cubicBezTo>
                    <a:cubicBezTo>
                      <a:pt x="2273300" y="910314"/>
                      <a:pt x="2755900" y="406547"/>
                      <a:pt x="2755900" y="406547"/>
                    </a:cubicBezTo>
                    <a:lnTo>
                      <a:pt x="2755900" y="406547"/>
                    </a:ln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FD9A7476-638E-484A-44E1-7DD864CEEFBD}"/>
                  </a:ext>
                </a:extLst>
              </p:cNvPr>
              <p:cNvSpPr/>
              <p:nvPr/>
            </p:nvSpPr>
            <p:spPr>
              <a:xfrm>
                <a:off x="5892800" y="1955653"/>
                <a:ext cx="2755900" cy="914586"/>
              </a:xfrm>
              <a:custGeom>
                <a:avLst/>
                <a:gdLst>
                  <a:gd name="connsiteX0" fmla="*/ 0 w 2755900"/>
                  <a:gd name="connsiteY0" fmla="*/ 393847 h 914586"/>
                  <a:gd name="connsiteX1" fmla="*/ 685800 w 2755900"/>
                  <a:gd name="connsiteY1" fmla="*/ 147 h 914586"/>
                  <a:gd name="connsiteX2" fmla="*/ 1384300 w 2755900"/>
                  <a:gd name="connsiteY2" fmla="*/ 431947 h 914586"/>
                  <a:gd name="connsiteX3" fmla="*/ 2044700 w 2755900"/>
                  <a:gd name="connsiteY3" fmla="*/ 914547 h 914586"/>
                  <a:gd name="connsiteX4" fmla="*/ 2755900 w 2755900"/>
                  <a:gd name="connsiteY4" fmla="*/ 406547 h 914586"/>
                  <a:gd name="connsiteX5" fmla="*/ 2755900 w 2755900"/>
                  <a:gd name="connsiteY5" fmla="*/ 406547 h 91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5900" h="914586">
                    <a:moveTo>
                      <a:pt x="0" y="393847"/>
                    </a:moveTo>
                    <a:cubicBezTo>
                      <a:pt x="227541" y="193822"/>
                      <a:pt x="455083" y="-6203"/>
                      <a:pt x="685800" y="147"/>
                    </a:cubicBezTo>
                    <a:cubicBezTo>
                      <a:pt x="916517" y="6497"/>
                      <a:pt x="1157817" y="279547"/>
                      <a:pt x="1384300" y="431947"/>
                    </a:cubicBezTo>
                    <a:cubicBezTo>
                      <a:pt x="1610783" y="584347"/>
                      <a:pt x="1816100" y="918780"/>
                      <a:pt x="2044700" y="914547"/>
                    </a:cubicBezTo>
                    <a:cubicBezTo>
                      <a:pt x="2273300" y="910314"/>
                      <a:pt x="2755900" y="406547"/>
                      <a:pt x="2755900" y="406547"/>
                    </a:cubicBezTo>
                    <a:lnTo>
                      <a:pt x="2755900" y="406547"/>
                    </a:ln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3B74E3E-3D5F-EC99-285A-7EE137595752}"/>
                </a:ext>
              </a:extLst>
            </p:cNvPr>
            <p:cNvCxnSpPr/>
            <p:nvPr/>
          </p:nvCxnSpPr>
          <p:spPr>
            <a:xfrm>
              <a:off x="395788" y="2265173"/>
              <a:ext cx="0" cy="60414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C49810-1D08-B6D0-9328-5DAD097E5C36}"/>
                </a:ext>
              </a:extLst>
            </p:cNvPr>
            <p:cNvSpPr txBox="1"/>
            <p:nvPr/>
          </p:nvSpPr>
          <p:spPr>
            <a:xfrm>
              <a:off x="387215" y="2494098"/>
              <a:ext cx="9943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 nm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2116F25-777E-5A80-F4D0-4254EC681F23}"/>
              </a:ext>
            </a:extLst>
          </p:cNvPr>
          <p:cNvCxnSpPr>
            <a:cxnSpLocks/>
          </p:cNvCxnSpPr>
          <p:nvPr/>
        </p:nvCxnSpPr>
        <p:spPr>
          <a:xfrm>
            <a:off x="372403" y="2515800"/>
            <a:ext cx="833748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4C72585-0732-7E4F-6234-4756FD03E1A5}"/>
              </a:ext>
            </a:extLst>
          </p:cNvPr>
          <p:cNvSpPr txBox="1"/>
          <p:nvPr/>
        </p:nvSpPr>
        <p:spPr>
          <a:xfrm>
            <a:off x="253036" y="2136728"/>
            <a:ext cx="114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~few nm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3B087D-C1B2-5E50-785C-E89D269995B7}"/>
              </a:ext>
            </a:extLst>
          </p:cNvPr>
          <p:cNvSpPr txBox="1"/>
          <p:nvPr/>
        </p:nvSpPr>
        <p:spPr>
          <a:xfrm>
            <a:off x="3627584" y="2600327"/>
            <a:ext cx="513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Sub-nm scale roughness can act as a diffraction grating to scatter electrons.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944E89-63EA-1247-E6F4-165E824E47FD}"/>
              </a:ext>
            </a:extLst>
          </p:cNvPr>
          <p:cNvSpPr txBox="1"/>
          <p:nvPr/>
        </p:nvSpPr>
        <p:spPr>
          <a:xfrm>
            <a:off x="3935083" y="1781762"/>
            <a:ext cx="465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Disordered surfaces with a period </a:t>
            </a:r>
            <a:r>
              <a:rPr lang="en-US" b="1" dirty="0">
                <a:solidFill>
                  <a:schemeClr val="tx2"/>
                </a:solidFill>
              </a:rPr>
              <a:t>~ few nm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873112-2C12-A666-186E-E10B8C4F54EB}"/>
                  </a:ext>
                </a:extLst>
              </p:cNvPr>
              <p:cNvSpPr txBox="1"/>
              <p:nvPr/>
            </p:nvSpPr>
            <p:spPr>
              <a:xfrm>
                <a:off x="190423" y="4125745"/>
                <a:ext cx="286895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solidFill>
                      <a:schemeClr val="tx2"/>
                    </a:solidFill>
                  </a:rPr>
                  <a:t>1 </a:t>
                </a:r>
                <a:r>
                  <a:rPr lang="en-US" sz="1500" dirty="0" err="1">
                    <a:solidFill>
                      <a:schemeClr val="tx2"/>
                    </a:solidFill>
                  </a:rPr>
                  <a:t>meV</a:t>
                </a:r>
                <a:r>
                  <a:rPr lang="en-US" sz="1500" dirty="0">
                    <a:solidFill>
                      <a:schemeClr val="tx2"/>
                    </a:solidFill>
                  </a:rPr>
                  <a:t>–1 eV </a:t>
                </a:r>
                <a:r>
                  <a:rPr lang="en-US" sz="15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~ 1 - 40 nm</a:t>
                </a:r>
                <a:endParaRPr lang="en-US" sz="1500" dirty="0">
                  <a:solidFill>
                    <a:schemeClr val="tx2"/>
                  </a:solidFill>
                </a:endParaRPr>
              </a:p>
              <a:p>
                <a:endParaRPr lang="en-US" sz="135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873112-2C12-A666-186E-E10B8C4F5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3" y="4125745"/>
                <a:ext cx="2868954" cy="530915"/>
              </a:xfrm>
              <a:prstGeom prst="rect">
                <a:avLst/>
              </a:prstGeom>
              <a:blipFill>
                <a:blip r:embed="rId4"/>
                <a:stretch>
                  <a:fillRect l="-849"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73E7AA-2E23-1DDE-AB59-36D17B511F9C}"/>
                  </a:ext>
                </a:extLst>
              </p:cNvPr>
              <p:cNvSpPr txBox="1"/>
              <p:nvPr/>
            </p:nvSpPr>
            <p:spPr>
              <a:xfrm>
                <a:off x="1860381" y="3048112"/>
                <a:ext cx="1184787" cy="510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chemeClr val="tx2"/>
                    </a:solidFill>
                  </a:rPr>
                  <a:t>Incoming electron </a:t>
                </a:r>
                <a:r>
                  <a:rPr lang="en-US" sz="135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350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73E7AA-2E23-1DDE-AB59-36D17B511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381" y="3048112"/>
                <a:ext cx="1184787" cy="510589"/>
              </a:xfrm>
              <a:prstGeom prst="rect">
                <a:avLst/>
              </a:prstGeom>
              <a:blipFill>
                <a:blip r:embed="rId5"/>
                <a:stretch>
                  <a:fillRect l="-1026" t="-119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49D329-5420-876B-AE78-F594036BC51B}"/>
              </a:ext>
            </a:extLst>
          </p:cNvPr>
          <p:cNvCxnSpPr/>
          <p:nvPr/>
        </p:nvCxnSpPr>
        <p:spPr>
          <a:xfrm flipV="1">
            <a:off x="1610331" y="2927617"/>
            <a:ext cx="0" cy="729159"/>
          </a:xfrm>
          <a:prstGeom prst="straightConnector1">
            <a:avLst/>
          </a:prstGeom>
          <a:ln w="25400"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3C5B9A3-15FE-E41C-AAE9-651E03CE0639}"/>
              </a:ext>
            </a:extLst>
          </p:cNvPr>
          <p:cNvSpPr txBox="1"/>
          <p:nvPr/>
        </p:nvSpPr>
        <p:spPr>
          <a:xfrm>
            <a:off x="1582476" y="3172288"/>
            <a:ext cx="45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  <a:r>
              <a:rPr lang="en-US" b="1" baseline="30000" dirty="0"/>
              <a:t>-</a:t>
            </a:r>
            <a:endParaRPr lang="en-US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3B7167-F7C3-32BA-9118-7D014F5C1431}"/>
              </a:ext>
            </a:extLst>
          </p:cNvPr>
          <p:cNvCxnSpPr>
            <a:cxnSpLocks/>
          </p:cNvCxnSpPr>
          <p:nvPr/>
        </p:nvCxnSpPr>
        <p:spPr>
          <a:xfrm flipH="1" flipV="1">
            <a:off x="992480" y="1758277"/>
            <a:ext cx="483372" cy="693303"/>
          </a:xfrm>
          <a:prstGeom prst="straightConnector1">
            <a:avLst/>
          </a:prstGeom>
          <a:ln w="25400"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04B6C99-F068-BBAA-14A5-A3779C2E6680}"/>
              </a:ext>
            </a:extLst>
          </p:cNvPr>
          <p:cNvCxnSpPr>
            <a:cxnSpLocks/>
          </p:cNvCxnSpPr>
          <p:nvPr/>
        </p:nvCxnSpPr>
        <p:spPr>
          <a:xfrm flipV="1">
            <a:off x="1619124" y="1692157"/>
            <a:ext cx="0" cy="759422"/>
          </a:xfrm>
          <a:prstGeom prst="straightConnector1">
            <a:avLst/>
          </a:prstGeom>
          <a:ln w="25400"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EAE2206-DD2A-D040-565F-5736641C575D}"/>
              </a:ext>
            </a:extLst>
          </p:cNvPr>
          <p:cNvCxnSpPr>
            <a:cxnSpLocks/>
          </p:cNvCxnSpPr>
          <p:nvPr/>
        </p:nvCxnSpPr>
        <p:spPr>
          <a:xfrm flipV="1">
            <a:off x="1787714" y="1794950"/>
            <a:ext cx="473363" cy="666101"/>
          </a:xfrm>
          <a:prstGeom prst="straightConnector1">
            <a:avLst/>
          </a:prstGeom>
          <a:ln w="25400"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CC48044-A98B-07C1-463F-A8D2005DD6EB}"/>
                  </a:ext>
                </a:extLst>
              </p:cNvPr>
              <p:cNvSpPr txBox="1"/>
              <p:nvPr/>
            </p:nvSpPr>
            <p:spPr>
              <a:xfrm>
                <a:off x="1996878" y="2060770"/>
                <a:ext cx="1691420" cy="48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chemeClr val="tx2"/>
                    </a:solidFill>
                  </a:rPr>
                  <a:t>Scattered electrons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sz="1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200" dirty="0"/>
                  <a:t>+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sz="1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𝐬𝐮𝐫𝐟𝐚𝐜𝐞</m:t>
                        </m:r>
                      </m:sub>
                    </m:sSub>
                  </m:oMath>
                </a14:m>
                <a:r>
                  <a:rPr lang="en-US" sz="1200" dirty="0"/>
                  <a:t>)</a:t>
                </a:r>
                <a:endParaRPr lang="en-US" sz="135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CC48044-A98B-07C1-463F-A8D2005DD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78" y="2060770"/>
                <a:ext cx="1691420" cy="484748"/>
              </a:xfrm>
              <a:prstGeom prst="rect">
                <a:avLst/>
              </a:prstGeom>
              <a:blipFill>
                <a:blip r:embed="rId6"/>
                <a:stretch>
                  <a:fillRect l="-1083" t="-1250" r="-180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4C2419-16B7-ACCD-F1C2-5B93420788FB}"/>
              </a:ext>
            </a:extLst>
          </p:cNvPr>
          <p:cNvCxnSpPr>
            <a:cxnSpLocks/>
          </p:cNvCxnSpPr>
          <p:nvPr/>
        </p:nvCxnSpPr>
        <p:spPr>
          <a:xfrm flipV="1">
            <a:off x="6980502" y="5330267"/>
            <a:ext cx="0" cy="388481"/>
          </a:xfrm>
          <a:prstGeom prst="straightConnector1">
            <a:avLst/>
          </a:prstGeom>
          <a:ln w="12700">
            <a:solidFill>
              <a:schemeClr val="bg1">
                <a:lumMod val="10000"/>
              </a:schemeClr>
            </a:solidFill>
            <a:headEnd w="med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90E720-1682-90FC-7742-34EF696E39E2}"/>
              </a:ext>
            </a:extLst>
          </p:cNvPr>
          <p:cNvSpPr txBox="1"/>
          <p:nvPr/>
        </p:nvSpPr>
        <p:spPr>
          <a:xfrm>
            <a:off x="5078295" y="5002482"/>
            <a:ext cx="419324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Energy of electron before absorption of photon</a:t>
            </a:r>
          </a:p>
          <a:p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4A02F05-CA6F-6FCA-C456-C88ECB36BCA7}"/>
              </a:ext>
            </a:extLst>
          </p:cNvPr>
          <p:cNvSpPr txBox="1">
            <a:spLocks/>
          </p:cNvSpPr>
          <p:nvPr/>
        </p:nvSpPr>
        <p:spPr bwMode="auto">
          <a:xfrm>
            <a:off x="8458200" y="6481705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10</a:t>
            </a:fld>
            <a:endParaRPr lang="en-US" sz="1800" i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7F174-3D55-11B9-119A-AA5485AF9821}"/>
              </a:ext>
            </a:extLst>
          </p:cNvPr>
          <p:cNvSpPr txBox="1"/>
          <p:nvPr/>
        </p:nvSpPr>
        <p:spPr>
          <a:xfrm>
            <a:off x="232724" y="6391371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337066-ED0F-47DD-B603-AAD9AE40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73478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66D506-DD5A-A90F-7B56-01BD6E506736}"/>
              </a:ext>
            </a:extLst>
          </p:cNvPr>
          <p:cNvSpPr txBox="1"/>
          <p:nvPr/>
        </p:nvSpPr>
        <p:spPr>
          <a:xfrm>
            <a:off x="204408" y="4898039"/>
            <a:ext cx="3780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Ref. S. Karkare,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Phys. Rev. 4, 2 (2015). </a:t>
            </a:r>
          </a:p>
        </p:txBody>
      </p:sp>
      <p:pic>
        <p:nvPicPr>
          <p:cNvPr id="15" name="Picture 2" descr="Arizona State University Logo PNG Vector">
            <a:extLst>
              <a:ext uri="{FF2B5EF4-FFF2-40B4-BE49-F238E27FC236}">
                <a16:creationId xmlns:a16="http://schemas.microsoft.com/office/drawing/2014/main" id="{73B23363-B7D0-8A9C-BAAF-A3A0F9C4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21687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18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7" grpId="0"/>
      <p:bldP spid="4" grpId="0"/>
      <p:bldP spid="34" grpId="0"/>
      <p:bldP spid="3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20E839A-54DB-0897-9A69-C4E219F5D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0" y="2295235"/>
            <a:ext cx="4552950" cy="3472871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916A0DF8-4977-CBB9-16D2-B73B5237C01E}"/>
              </a:ext>
            </a:extLst>
          </p:cNvPr>
          <p:cNvSpPr txBox="1">
            <a:spLocks/>
          </p:cNvSpPr>
          <p:nvPr/>
        </p:nvSpPr>
        <p:spPr>
          <a:xfrm>
            <a:off x="20125" y="178854"/>
            <a:ext cx="9144000" cy="64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+mn-lt"/>
              </a:rPr>
              <a:t>Step 3: Emission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8">
                <a:extLst>
                  <a:ext uri="{FF2B5EF4-FFF2-40B4-BE49-F238E27FC236}">
                    <a16:creationId xmlns:a16="http://schemas.microsoft.com/office/drawing/2014/main" id="{98533CB2-7F74-1F89-E253-2D2BEA0D1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4659" y="3315137"/>
                <a:ext cx="4747406" cy="4478581"/>
              </a:xfrm>
              <a:prstGeom prst="rect">
                <a:avLst/>
              </a:prstGeom>
            </p:spPr>
            <p:txBody>
              <a:bodyPr/>
              <a:lstStyle>
                <a:lvl1pPr marL="257175" indent="-28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</a:defRPr>
                </a:lvl5pPr>
                <a:lvl6pPr marL="18859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rgbClr val="660066"/>
                    </a:solidFill>
                    <a:latin typeface="+mn-lt"/>
                  </a:defRPr>
                </a:lvl6pPr>
                <a:lvl7pPr marL="22288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rgbClr val="660066"/>
                    </a:solidFill>
                    <a:latin typeface="+mn-lt"/>
                  </a:defRPr>
                </a:lvl7pPr>
                <a:lvl8pPr marL="25717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rgbClr val="660066"/>
                    </a:solidFill>
                    <a:latin typeface="+mn-lt"/>
                  </a:defRPr>
                </a:lvl8pPr>
                <a:lvl9pPr marL="29146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rgbClr val="660066"/>
                    </a:solidFill>
                    <a:latin typeface="+mn-lt"/>
                  </a:defRPr>
                </a:lvl9pPr>
              </a:lstStyle>
              <a:p>
                <a:pPr marL="228600" indent="0">
                  <a:buNone/>
                </a:pPr>
                <a:endParaRPr lang="en-US" sz="2000" kern="0" dirty="0"/>
              </a:p>
              <a:p>
                <a:pPr marL="228600" indent="0">
                  <a:buNone/>
                </a:pPr>
                <a:endParaRPr lang="en-US" sz="2000" kern="0" dirty="0">
                  <a:solidFill>
                    <a:schemeClr val="tx1"/>
                  </a:solidFill>
                </a:endParaRPr>
              </a:p>
              <a:p>
                <a:pPr marL="228600" indent="0">
                  <a:buNone/>
                </a:pPr>
                <a:endParaRPr lang="en-US" sz="2000" kern="0" dirty="0"/>
              </a:p>
              <a:p>
                <a:pPr marL="228600" indent="0">
                  <a:buNone/>
                </a:pPr>
                <a:endParaRPr lang="en-US" sz="2000" kern="0" dirty="0"/>
              </a:p>
              <a:p>
                <a:pPr marL="228600" indent="0">
                  <a:buNone/>
                </a:pPr>
                <a:endParaRPr lang="en-US" sz="2000" kern="0" dirty="0"/>
              </a:p>
              <a:p>
                <a:pPr marL="2286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𝒆𝒎𝒊𝒔𝒔𝒊𝒐𝒏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lang="en-US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𝒎𝒂𝒙</m:t>
                                </m:r>
                              </m:sub>
                            </m:sSub>
                          </m:sub>
                        </m:sSub>
                      </m:sup>
                      <m:e>
                        <m: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nary>
                  </m:oMath>
                </a14:m>
                <a:endParaRPr lang="en-US" kern="0" dirty="0"/>
              </a:p>
              <a:p>
                <a:pPr marL="2286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𝒌𝒊𝒏𝒆𝒕𝒊𝒄</m:t>
                        </m:r>
                      </m:sub>
                    </m:sSub>
                  </m:oMath>
                </a14:m>
                <a:r>
                  <a:rPr lang="en-US" kern="0" dirty="0"/>
                  <a:t> .</a:t>
                </a:r>
              </a:p>
            </p:txBody>
          </p:sp>
        </mc:Choice>
        <mc:Fallback xmlns="">
          <p:sp>
            <p:nvSpPr>
              <p:cNvPr id="4" name="Content Placeholder 8">
                <a:extLst>
                  <a:ext uri="{FF2B5EF4-FFF2-40B4-BE49-F238E27FC236}">
                    <a16:creationId xmlns:a16="http://schemas.microsoft.com/office/drawing/2014/main" id="{98533CB2-7F74-1F89-E253-2D2BEA0D1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659" y="3315137"/>
                <a:ext cx="4747406" cy="4478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6DBD64-B562-4FC3-128A-20F80346F7CF}"/>
                  </a:ext>
                </a:extLst>
              </p:cNvPr>
              <p:cNvSpPr txBox="1"/>
              <p:nvPr/>
            </p:nvSpPr>
            <p:spPr>
              <a:xfrm>
                <a:off x="4572000" y="4280036"/>
                <a:ext cx="471765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𝒆𝒎𝒊𝒔𝒔𝒊𝒐𝒏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b="1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>
                    <a:solidFill>
                      <a:schemeClr val="tx2"/>
                    </a:solidFill>
                  </a:rPr>
                  <a:t>can be calculated as follows:</a:t>
                </a:r>
                <a:endParaRPr lang="en-US" b="1" i="1" kern="0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28600"/>
                <a:endParaRPr lang="en-US" b="1" i="1" kern="0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28600"/>
                <a:endParaRPr lang="en-US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6DBD64-B562-4FC3-128A-20F80346F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80036"/>
                <a:ext cx="4717656" cy="923330"/>
              </a:xfrm>
              <a:prstGeom prst="rect">
                <a:avLst/>
              </a:prstGeom>
              <a:blipFill>
                <a:blip r:embed="rId5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AB0C9A-E725-E2B5-DDE8-80BFF86E8E56}"/>
                  </a:ext>
                </a:extLst>
              </p:cNvPr>
              <p:cNvSpPr txBox="1"/>
              <p:nvPr/>
            </p:nvSpPr>
            <p:spPr>
              <a:xfrm>
                <a:off x="187287" y="1061199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Assumption: the scattering of electrons into all possible energetically allowed states in the</a:t>
                </a:r>
                <a:r>
                  <a:rPr lang="en-US" b="1" dirty="0">
                    <a:solidFill>
                      <a:schemeClr val="bg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b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space occurs with equal probability.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AB0C9A-E725-E2B5-DDE8-80BFF86E8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87" y="1061199"/>
                <a:ext cx="9144000" cy="646331"/>
              </a:xfrm>
              <a:prstGeom prst="rect">
                <a:avLst/>
              </a:prstGeom>
              <a:blipFill>
                <a:blip r:embed="rId6"/>
                <a:stretch>
                  <a:fillRect l="-6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A5F28B7-52A8-B080-1E61-93F00D64BB2C}"/>
              </a:ext>
            </a:extLst>
          </p:cNvPr>
          <p:cNvSpPr txBox="1"/>
          <p:nvPr/>
        </p:nvSpPr>
        <p:spPr>
          <a:xfrm>
            <a:off x="1611540" y="5379069"/>
            <a:ext cx="843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E8679D-4112-F6CC-6A26-B3AF1B171306}"/>
                  </a:ext>
                </a:extLst>
              </p:cNvPr>
              <p:cNvSpPr txBox="1"/>
              <p:nvPr/>
            </p:nvSpPr>
            <p:spPr>
              <a:xfrm>
                <a:off x="2366573" y="3916355"/>
                <a:ext cx="3963423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vacuum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E8679D-4112-F6CC-6A26-B3AF1B171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73" y="3916355"/>
                <a:ext cx="3963423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9317D66-47B3-1901-2E6D-B3E806D97A69}"/>
              </a:ext>
            </a:extLst>
          </p:cNvPr>
          <p:cNvSpPr txBox="1">
            <a:spLocks/>
          </p:cNvSpPr>
          <p:nvPr/>
        </p:nvSpPr>
        <p:spPr bwMode="auto">
          <a:xfrm>
            <a:off x="8458200" y="6481705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11</a:t>
            </a:fld>
            <a:endParaRPr lang="en-US" sz="1800" i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1E3B2E-D04B-D7A5-BDA8-9BC5400ADB84}"/>
              </a:ext>
            </a:extLst>
          </p:cNvPr>
          <p:cNvSpPr txBox="1"/>
          <p:nvPr/>
        </p:nvSpPr>
        <p:spPr>
          <a:xfrm>
            <a:off x="232724" y="6391371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DE7C3B-5155-2CF6-A4A1-C13A95004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73478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rizona State University Logo PNG Vector">
            <a:extLst>
              <a:ext uri="{FF2B5EF4-FFF2-40B4-BE49-F238E27FC236}">
                <a16:creationId xmlns:a16="http://schemas.microsoft.com/office/drawing/2014/main" id="{CB811815-2956-3DE1-7500-1E05F2C7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21687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034F2A4-7DBF-3B28-EFF1-F7783CDDA88F}"/>
              </a:ext>
            </a:extLst>
          </p:cNvPr>
          <p:cNvSpPr/>
          <p:nvPr/>
        </p:nvSpPr>
        <p:spPr>
          <a:xfrm rot="10800000">
            <a:off x="5036070" y="1879883"/>
            <a:ext cx="2118976" cy="1120753"/>
          </a:xfrm>
          <a:custGeom>
            <a:avLst/>
            <a:gdLst>
              <a:gd name="connsiteX0" fmla="*/ 0 w 2752078"/>
              <a:gd name="connsiteY0" fmla="*/ 2308199 h 2308199"/>
              <a:gd name="connsiteX1" fmla="*/ 1340528 w 2752078"/>
              <a:gd name="connsiteY1" fmla="*/ 5 h 2308199"/>
              <a:gd name="connsiteX2" fmla="*/ 2752078 w 2752078"/>
              <a:gd name="connsiteY2" fmla="*/ 2290444 h 230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2078" h="2308199">
                <a:moveTo>
                  <a:pt x="0" y="2308199"/>
                </a:moveTo>
                <a:cubicBezTo>
                  <a:pt x="440924" y="1155581"/>
                  <a:pt x="881848" y="2964"/>
                  <a:pt x="1340528" y="5"/>
                </a:cubicBezTo>
                <a:cubicBezTo>
                  <a:pt x="1799208" y="-2954"/>
                  <a:pt x="2275643" y="1143745"/>
                  <a:pt x="2752078" y="2290444"/>
                </a:cubicBezTo>
              </a:path>
            </a:pathLst>
          </a:custGeom>
          <a:solidFill>
            <a:schemeClr val="bg2">
              <a:lumMod val="85000"/>
            </a:schemeClr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68CCBC-10AA-8E1E-CAE6-3B5C73EB3A57}"/>
              </a:ext>
            </a:extLst>
          </p:cNvPr>
          <p:cNvCxnSpPr>
            <a:cxnSpLocks/>
          </p:cNvCxnSpPr>
          <p:nvPr/>
        </p:nvCxnSpPr>
        <p:spPr>
          <a:xfrm flipV="1">
            <a:off x="6123223" y="1492065"/>
            <a:ext cx="3510" cy="174768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C485CE-6E02-244D-CD68-CA70E7ABEB1E}"/>
                  </a:ext>
                </a:extLst>
              </p:cNvPr>
              <p:cNvSpPr txBox="1"/>
              <p:nvPr/>
            </p:nvSpPr>
            <p:spPr>
              <a:xfrm>
                <a:off x="7096258" y="2906528"/>
                <a:ext cx="572944" cy="321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20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⊥,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emitted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C485CE-6E02-244D-CD68-CA70E7ABE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258" y="2906528"/>
                <a:ext cx="572944" cy="321178"/>
              </a:xfrm>
              <a:prstGeom prst="rect">
                <a:avLst/>
              </a:prstGeom>
              <a:blipFill>
                <a:blip r:embed="rId10"/>
                <a:stretch>
                  <a:fillRect l="-15957" r="-9042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9BD235-7918-FF32-30DC-A58A4D3E3E77}"/>
                  </a:ext>
                </a:extLst>
              </p:cNvPr>
              <p:cNvSpPr txBox="1"/>
              <p:nvPr/>
            </p:nvSpPr>
            <p:spPr>
              <a:xfrm>
                <a:off x="6252132" y="1374596"/>
                <a:ext cx="2658698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20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⊥,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emitted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9BD235-7918-FF32-30DC-A58A4D3E3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132" y="1374596"/>
                <a:ext cx="2658698" cy="413511"/>
              </a:xfrm>
              <a:prstGeom prst="rect">
                <a:avLst/>
              </a:prstGeom>
              <a:blipFill>
                <a:blip r:embed="rId11"/>
                <a:stretch>
                  <a:fillRect l="-2523" t="-8824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2416D11-C5E0-6CD1-0D24-E6FE98531969}"/>
              </a:ext>
            </a:extLst>
          </p:cNvPr>
          <p:cNvCxnSpPr>
            <a:cxnSpLocks/>
          </p:cNvCxnSpPr>
          <p:nvPr/>
        </p:nvCxnSpPr>
        <p:spPr>
          <a:xfrm>
            <a:off x="5198631" y="3103616"/>
            <a:ext cx="1845367" cy="0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5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05A4110-D1C5-8722-E6B9-E460271BE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85" y="1417070"/>
            <a:ext cx="4099782" cy="32141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8351EE8-CD91-15A6-B11B-C83E825A1251}"/>
              </a:ext>
            </a:extLst>
          </p:cNvPr>
          <p:cNvSpPr txBox="1">
            <a:spLocks/>
          </p:cNvSpPr>
          <p:nvPr/>
        </p:nvSpPr>
        <p:spPr bwMode="auto">
          <a:xfrm>
            <a:off x="1" y="75560"/>
            <a:ext cx="9144000" cy="6397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+mn-lt"/>
              </a:rPr>
              <a:t>Schematic of photoemission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6DD040-AB63-A78E-65D5-150E11A03505}"/>
              </a:ext>
            </a:extLst>
          </p:cNvPr>
          <p:cNvSpPr txBox="1"/>
          <p:nvPr/>
        </p:nvSpPr>
        <p:spPr>
          <a:xfrm>
            <a:off x="4371309" y="4357437"/>
            <a:ext cx="47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Step 3: Emission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40054-3186-514A-7201-36EBECFB4F3F}"/>
              </a:ext>
            </a:extLst>
          </p:cNvPr>
          <p:cNvSpPr txBox="1"/>
          <p:nvPr/>
        </p:nvSpPr>
        <p:spPr>
          <a:xfrm>
            <a:off x="4371309" y="2933274"/>
            <a:ext cx="47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Step 2: Transport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E114D-981B-876D-3E10-7720110339DA}"/>
              </a:ext>
            </a:extLst>
          </p:cNvPr>
          <p:cNvSpPr txBox="1"/>
          <p:nvPr/>
        </p:nvSpPr>
        <p:spPr>
          <a:xfrm>
            <a:off x="5277879" y="1432072"/>
            <a:ext cx="29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1: Optical excitation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07D9E1-0902-A9E0-8E51-43791405F89C}"/>
                  </a:ext>
                </a:extLst>
              </p:cNvPr>
              <p:cNvSpPr txBox="1"/>
              <p:nvPr/>
            </p:nvSpPr>
            <p:spPr>
              <a:xfrm>
                <a:off x="4349275" y="1995244"/>
                <a:ext cx="493776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𝒆𝒙𝒄𝒊𝒕𝒂𝒕𝒊𝒐𝒏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1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sz="1600" b="1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1600" b="1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1600" b="1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1600" b="1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1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1600" b="1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600" b="1" dirty="0">
                    <a:solidFill>
                      <a:schemeClr val="bg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1600" b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⍵</m:t>
                    </m:r>
                    <m:r>
                      <a:rPr lang="en-US" sz="1600" b="1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1600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+ℏ</m:t>
                            </m:r>
                            <m:r>
                              <a:rPr lang="en-US" sz="1600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d>
                      </m:e>
                    </m:d>
                  </m:oMath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07D9E1-0902-A9E0-8E51-43791405F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275" y="1995244"/>
                <a:ext cx="4937760" cy="246221"/>
              </a:xfrm>
              <a:prstGeom prst="rect">
                <a:avLst/>
              </a:prstGeom>
              <a:blipFill>
                <a:blip r:embed="rId4"/>
                <a:stretch>
                  <a:fillRect l="-1358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EE3512-7617-B2EB-8F8D-A7A4E44F20B2}"/>
                  </a:ext>
                </a:extLst>
              </p:cNvPr>
              <p:cNvSpPr txBox="1"/>
              <p:nvPr/>
            </p:nvSpPr>
            <p:spPr>
              <a:xfrm>
                <a:off x="4206240" y="3434915"/>
                <a:ext cx="4937760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𝒕𝒓𝒂𝒏𝒔𝒑𝒐𝒓𝒕</m:t>
                          </m:r>
                        </m:sub>
                      </m:sSub>
                      <m:d>
                        <m:dPr>
                          <m:ctrlP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sz="19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1900" b="1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19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EE3512-7617-B2EB-8F8D-A7A4E44F2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3434915"/>
                <a:ext cx="4937760" cy="411010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235C5F8-EF51-1857-4FCE-37BC1185379A}"/>
              </a:ext>
            </a:extLst>
          </p:cNvPr>
          <p:cNvSpPr txBox="1"/>
          <p:nvPr/>
        </p:nvSpPr>
        <p:spPr>
          <a:xfrm>
            <a:off x="171136" y="4835033"/>
            <a:ext cx="403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Schematic of photoemission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AA6B74-D3E1-229F-DE2D-D053BDF425BC}"/>
                  </a:ext>
                </a:extLst>
              </p:cNvPr>
              <p:cNvSpPr txBox="1"/>
              <p:nvPr/>
            </p:nvSpPr>
            <p:spPr>
              <a:xfrm>
                <a:off x="5935096" y="2259291"/>
                <a:ext cx="335193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…………………..</m:t>
                      </m:r>
                      <m:r>
                        <a:rPr lang="en-US" sz="1600" b="1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1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600" b="1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AA6B74-D3E1-229F-DE2D-D053BDF4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096" y="2259291"/>
                <a:ext cx="3351939" cy="246221"/>
              </a:xfrm>
              <a:prstGeom prst="rect">
                <a:avLst/>
              </a:prstGeom>
              <a:blipFill>
                <a:blip r:embed="rId6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505BAB-C5BF-B349-C3CF-595A33B04726}"/>
                  </a:ext>
                </a:extLst>
              </p:cNvPr>
              <p:cNvSpPr txBox="1"/>
              <p:nvPr/>
            </p:nvSpPr>
            <p:spPr>
              <a:xfrm>
                <a:off x="4206242" y="3302606"/>
                <a:ext cx="486155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505BAB-C5BF-B349-C3CF-595A33B04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2" y="3302606"/>
                <a:ext cx="4861559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A1386A-6DAA-2F52-479F-670146D9E69A}"/>
                  </a:ext>
                </a:extLst>
              </p:cNvPr>
              <p:cNvSpPr txBox="1"/>
              <p:nvPr/>
            </p:nvSpPr>
            <p:spPr>
              <a:xfrm>
                <a:off x="6343089" y="5549038"/>
                <a:ext cx="301056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……………..(</m:t>
                      </m:r>
                      <m:r>
                        <a:rPr lang="en-US" sz="1600" b="1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1600" b="1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A1386A-6DAA-2F52-479F-670146D9E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089" y="5549038"/>
                <a:ext cx="3010563" cy="246221"/>
              </a:xfrm>
              <a:prstGeom prst="rect">
                <a:avLst/>
              </a:prstGeom>
              <a:blipFill>
                <a:blip r:embed="rId8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EC7AC9-911F-8567-C872-69353F0522D8}"/>
                  </a:ext>
                </a:extLst>
              </p:cNvPr>
              <p:cNvSpPr txBox="1"/>
              <p:nvPr/>
            </p:nvSpPr>
            <p:spPr>
              <a:xfrm>
                <a:off x="4343767" y="4791710"/>
                <a:ext cx="4682418" cy="761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𝒆𝒎𝒊𝒔𝒔𝒊𝒐𝒏</m:t>
                          </m:r>
                        </m:sub>
                      </m:sSub>
                      <m:d>
                        <m:dPr>
                          <m:ctrlP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sz="19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trlP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1900" b="1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1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900" b="1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1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  <m:sub>
                                  <m:r>
                                    <a:rPr lang="en-US" sz="1900" b="1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sub>
                          </m:sSub>
                        </m:sup>
                        <m:e>
                          <m: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900" b="1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1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900" b="1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900" b="1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1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1900" b="1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1900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900" b="1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1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900" b="1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𝒌𝒊𝒏𝒆𝒕𝒊𝒄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9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EC7AC9-911F-8567-C872-69353F052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767" y="4791710"/>
                <a:ext cx="4682418" cy="7611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2B2ED3-8225-92D0-C7C4-D9152A531931}"/>
                  </a:ext>
                </a:extLst>
              </p:cNvPr>
              <p:cNvSpPr txBox="1"/>
              <p:nvPr/>
            </p:nvSpPr>
            <p:spPr>
              <a:xfrm>
                <a:off x="6136888" y="3449836"/>
                <a:ext cx="335193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……………..(</m:t>
                      </m:r>
                      <m:r>
                        <a:rPr lang="en-US" sz="1600" b="1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2B2ED3-8225-92D0-C7C4-D9152A531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888" y="3449836"/>
                <a:ext cx="3351939" cy="246221"/>
              </a:xfrm>
              <a:prstGeom prst="rect">
                <a:avLst/>
              </a:prstGeom>
              <a:blipFill>
                <a:blip r:embed="rId10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BF56CF-96D8-A44E-7A3A-4A33CF23CCCE}"/>
              </a:ext>
            </a:extLst>
          </p:cNvPr>
          <p:cNvSpPr txBox="1">
            <a:spLocks/>
          </p:cNvSpPr>
          <p:nvPr/>
        </p:nvSpPr>
        <p:spPr bwMode="auto">
          <a:xfrm>
            <a:off x="8382000" y="6459671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12</a:t>
            </a:fld>
            <a:endParaRPr lang="en-US" sz="1800" i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9C1BBD-7831-975C-7A79-5C4D1FED272A}"/>
              </a:ext>
            </a:extLst>
          </p:cNvPr>
          <p:cNvSpPr txBox="1"/>
          <p:nvPr/>
        </p:nvSpPr>
        <p:spPr>
          <a:xfrm>
            <a:off x="232724" y="6391371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F6090-27EB-41A4-29A7-88AFDAB8F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73478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16956E-AC9F-C80B-B2F8-255406AD2502}"/>
              </a:ext>
            </a:extLst>
          </p:cNvPr>
          <p:cNvSpPr/>
          <p:nvPr/>
        </p:nvSpPr>
        <p:spPr>
          <a:xfrm>
            <a:off x="4282529" y="1417070"/>
            <a:ext cx="4812813" cy="267123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DB9185-7EEE-FB19-9386-D660B4D6F5A0}"/>
              </a:ext>
            </a:extLst>
          </p:cNvPr>
          <p:cNvSpPr/>
          <p:nvPr/>
        </p:nvSpPr>
        <p:spPr>
          <a:xfrm>
            <a:off x="4282530" y="4292169"/>
            <a:ext cx="4791927" cy="165335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rizona State University Logo PNG Vector">
            <a:extLst>
              <a:ext uri="{FF2B5EF4-FFF2-40B4-BE49-F238E27FC236}">
                <a16:creationId xmlns:a16="http://schemas.microsoft.com/office/drawing/2014/main" id="{A1FEF5EB-47D4-4E3D-A9E6-ED3322A99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21687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3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B60636-462B-840E-F4E8-4D637CE4CC63}"/>
                  </a:ext>
                </a:extLst>
              </p:cNvPr>
              <p:cNvSpPr txBox="1"/>
              <p:nvPr/>
            </p:nvSpPr>
            <p:spPr>
              <a:xfrm>
                <a:off x="0" y="5152722"/>
                <a:ext cx="8752844" cy="9068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QE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2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+ℏ</m:t>
                                  </m:r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[1−</m:t>
                              </m:r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+ℏ</m:t>
                                  </m:r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𝑘𝑖𝑛𝑒𝑡𝑖𝑐</m:t>
                                  </m:r>
                                </m:sub>
                              </m:sSub>
                              <m:r>
                                <m:rPr>
                                  <m:brk m:alnAt="24"/>
                                </m:r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4"/>
                                </m:r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brk m:alnAt="24"/>
                                </m:r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+ℏ</m:t>
                                  </m:r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200" i="1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bg1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bg1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+ℏ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bg1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𝑑𝐸</m:t>
                              </m:r>
                              <m:r>
                                <m:rPr>
                                  <m:brk m:alnAt="24"/>
                                </m:r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B60636-462B-840E-F4E8-4D637CE4C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52722"/>
                <a:ext cx="8752844" cy="9068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E6CB27-E767-C33E-A83F-EB99CE99774B}"/>
                  </a:ext>
                </a:extLst>
              </p:cNvPr>
              <p:cNvSpPr txBox="1"/>
              <p:nvPr/>
            </p:nvSpPr>
            <p:spPr>
              <a:xfrm>
                <a:off x="419100" y="3156654"/>
                <a:ext cx="3027872" cy="589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QE</m:t>
                    </m:r>
                    <m:d>
                      <m:dPr>
                        <m:ctrlPr>
                          <a:rPr lang="en-US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en-US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bg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sz="220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20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emitted</m:t>
                        </m:r>
                        <m:r>
                          <a:rPr lang="en-US" sz="220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20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sz="220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20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excited</m:t>
                        </m:r>
                      </m:den>
                    </m:f>
                  </m:oMath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E6CB27-E767-C33E-A83F-EB99CE997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156654"/>
                <a:ext cx="3027872" cy="589072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F33C48-E36E-7078-4D75-A841938EBCA8}"/>
                  </a:ext>
                </a:extLst>
              </p:cNvPr>
              <p:cNvSpPr txBox="1"/>
              <p:nvPr/>
            </p:nvSpPr>
            <p:spPr>
              <a:xfrm>
                <a:off x="134614" y="1049389"/>
                <a:ext cx="8247386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2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emitted</m:t>
                      </m:r>
                      <m:r>
                        <a:rPr lang="en-US" sz="22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𝑒𝑥𝑐𝑖𝑡𝑎𝑡𝑖𝑜𝑛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𝑡𝑟𝑎𝑛𝑠𝑝𝑜𝑟𝑡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𝑒𝑚𝑖𝑠𝑠𝑖𝑜𝑛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F33C48-E36E-7078-4D75-A841938EB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14" y="1049389"/>
                <a:ext cx="8247386" cy="822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1099C7-CA28-2D54-6EFD-B9F74406B80B}"/>
                  </a:ext>
                </a:extLst>
              </p:cNvPr>
              <p:cNvSpPr txBox="1"/>
              <p:nvPr/>
            </p:nvSpPr>
            <p:spPr>
              <a:xfrm>
                <a:off x="419100" y="1969608"/>
                <a:ext cx="8724900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2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excited</m:t>
                      </m:r>
                      <m:r>
                        <a:rPr lang="en-US" sz="22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𝑒𝑥𝑐𝑖𝑡𝑎𝑡𝑖𝑜𝑛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1099C7-CA28-2D54-6EFD-B9F74406B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969608"/>
                <a:ext cx="8724900" cy="8228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5">
            <a:extLst>
              <a:ext uri="{FF2B5EF4-FFF2-40B4-BE49-F238E27FC236}">
                <a16:creationId xmlns:a16="http://schemas.microsoft.com/office/drawing/2014/main" id="{53D23970-0653-AE13-9F5F-16DB4E813E2C}"/>
              </a:ext>
            </a:extLst>
          </p:cNvPr>
          <p:cNvSpPr txBox="1">
            <a:spLocks/>
          </p:cNvSpPr>
          <p:nvPr/>
        </p:nvSpPr>
        <p:spPr bwMode="auto">
          <a:xfrm>
            <a:off x="95418" y="87748"/>
            <a:ext cx="9144000" cy="6397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+mn-lt"/>
              </a:rPr>
              <a:t>Expression for QE</a:t>
            </a:r>
          </a:p>
        </p:txBody>
      </p:sp>
      <p:pic>
        <p:nvPicPr>
          <p:cNvPr id="10" name="Picture 9" descr="Graphical user interface, histogram&#10;&#10;Description automatically generated">
            <a:extLst>
              <a:ext uri="{FF2B5EF4-FFF2-40B4-BE49-F238E27FC236}">
                <a16:creationId xmlns:a16="http://schemas.microsoft.com/office/drawing/2014/main" id="{3E6B313E-8E68-2153-A5DD-18ABAC34E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251" y="1832265"/>
            <a:ext cx="3574749" cy="3068745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DD440AF-FBFF-7F05-FEA0-C3746AB28B35}"/>
              </a:ext>
            </a:extLst>
          </p:cNvPr>
          <p:cNvCxnSpPr>
            <a:cxnSpLocks/>
          </p:cNvCxnSpPr>
          <p:nvPr/>
        </p:nvCxnSpPr>
        <p:spPr>
          <a:xfrm flipV="1">
            <a:off x="4832553" y="2870665"/>
            <a:ext cx="889843" cy="704224"/>
          </a:xfrm>
          <a:prstGeom prst="bentConnector3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415928-4D6C-134D-8789-4B4884BAC3EA}"/>
              </a:ext>
            </a:extLst>
          </p:cNvPr>
          <p:cNvSpPr txBox="1"/>
          <p:nvPr/>
        </p:nvSpPr>
        <p:spPr>
          <a:xfrm>
            <a:off x="3321444" y="3446916"/>
            <a:ext cx="210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Assumption:</a:t>
            </a:r>
          </a:p>
          <a:p>
            <a:r>
              <a:rPr lang="en-US" dirty="0">
                <a:solidFill>
                  <a:srgbClr val="C00000"/>
                </a:solidFill>
              </a:rPr>
              <a:t>constant DOS</a:t>
            </a:r>
            <a:r>
              <a:rPr lang="en-US" sz="1600" dirty="0"/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E8C90-2106-D7D1-15BE-5250BE87642B}"/>
              </a:ext>
            </a:extLst>
          </p:cNvPr>
          <p:cNvSpPr txBox="1"/>
          <p:nvPr/>
        </p:nvSpPr>
        <p:spPr>
          <a:xfrm>
            <a:off x="419100" y="4470123"/>
            <a:ext cx="61482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Combining Equations (1) through (3)</a:t>
            </a:r>
            <a:r>
              <a:rPr lang="en-US" sz="2200" dirty="0"/>
              <a:t>,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F885915-042A-090A-25B4-EBDF9B0B0FA2}"/>
              </a:ext>
            </a:extLst>
          </p:cNvPr>
          <p:cNvSpPr txBox="1">
            <a:spLocks/>
          </p:cNvSpPr>
          <p:nvPr/>
        </p:nvSpPr>
        <p:spPr bwMode="auto">
          <a:xfrm>
            <a:off x="8382000" y="6426621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13</a:t>
            </a:fld>
            <a:endParaRPr lang="en-US" sz="1800" i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28871-829B-3E2A-D58A-A7B88E918C0C}"/>
              </a:ext>
            </a:extLst>
          </p:cNvPr>
          <p:cNvSpPr txBox="1"/>
          <p:nvPr/>
        </p:nvSpPr>
        <p:spPr>
          <a:xfrm>
            <a:off x="232724" y="6391371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604DA-8C7F-8C2A-83E4-E16F99293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73478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rizona State University Logo PNG Vector">
            <a:extLst>
              <a:ext uri="{FF2B5EF4-FFF2-40B4-BE49-F238E27FC236}">
                <a16:creationId xmlns:a16="http://schemas.microsoft.com/office/drawing/2014/main" id="{54784435-FBD9-C614-4743-B386E59E7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21687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9995EE-72DC-B1DB-0A53-46B03DDE9D66}"/>
                  </a:ext>
                </a:extLst>
              </p:cNvPr>
              <p:cNvSpPr txBox="1"/>
              <p:nvPr/>
            </p:nvSpPr>
            <p:spPr>
              <a:xfrm>
                <a:off x="221107" y="4459860"/>
                <a:ext cx="5606815" cy="2006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Under the assumption of a constant DOS,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sz="2000" dirty="0">
                    <a:solidFill>
                      <a:schemeClr val="tx2"/>
                    </a:solidFill>
                  </a:rPr>
                  <a:t>                  MTE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𝑒𝑥𝑐𝑒𝑠𝑠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𝑒𝑥𝑐𝑒𝑠𝑠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&gt;&gt; 0</a:t>
                </a:r>
              </a:p>
              <a:p>
                <a:endParaRPr lang="en-US" sz="2000" dirty="0">
                  <a:solidFill>
                    <a:schemeClr val="tx2"/>
                  </a:solidFill>
                </a:endParaRPr>
              </a:p>
              <a:p>
                <a:r>
                  <a:rPr lang="en-US" sz="2000" dirty="0">
                    <a:solidFill>
                      <a:schemeClr val="tx2"/>
                    </a:solidFill>
                  </a:rPr>
                  <a:t>                   MTE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𝑒𝑥𝑐𝑒𝑠𝑠</m:t>
                        </m:r>
                      </m:sub>
                    </m:sSub>
                    <m:r>
                      <a:rPr lang="en-US" sz="2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0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9995EE-72DC-B1DB-0A53-46B03DDE9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7" y="4459860"/>
                <a:ext cx="5606815" cy="2006703"/>
              </a:xfrm>
              <a:prstGeom prst="rect">
                <a:avLst/>
              </a:prstGeom>
              <a:blipFill>
                <a:blip r:embed="rId2"/>
                <a:stretch>
                  <a:fillRect l="-1087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FAEA4D0-6DA9-43D3-5227-F45148A52196}"/>
              </a:ext>
            </a:extLst>
          </p:cNvPr>
          <p:cNvSpPr/>
          <p:nvPr/>
        </p:nvSpPr>
        <p:spPr>
          <a:xfrm>
            <a:off x="368016" y="3085013"/>
            <a:ext cx="7703618" cy="824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038369-710C-E4FD-305A-54D1803FDAD9}"/>
                  </a:ext>
                </a:extLst>
              </p:cNvPr>
              <p:cNvSpPr txBox="1"/>
              <p:nvPr/>
            </p:nvSpPr>
            <p:spPr>
              <a:xfrm>
                <a:off x="147677" y="997083"/>
                <a:ext cx="9099735" cy="893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MTE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+ℏ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[1−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+ℏ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𝑑𝐸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𝑚𝑎𝑥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p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+ℏ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+ℏ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𝑑𝐸</m:t>
                              </m:r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𝑚𝑎𝑥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p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038369-710C-E4FD-305A-54D1803FD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7" y="997083"/>
                <a:ext cx="9099735" cy="8930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5">
            <a:extLst>
              <a:ext uri="{FF2B5EF4-FFF2-40B4-BE49-F238E27FC236}">
                <a16:creationId xmlns:a16="http://schemas.microsoft.com/office/drawing/2014/main" id="{E0C418A9-F81E-8F89-6290-FE1E73A0249E}"/>
              </a:ext>
            </a:extLst>
          </p:cNvPr>
          <p:cNvSpPr txBox="1">
            <a:spLocks/>
          </p:cNvSpPr>
          <p:nvPr/>
        </p:nvSpPr>
        <p:spPr bwMode="auto">
          <a:xfrm>
            <a:off x="1" y="22938"/>
            <a:ext cx="9144000" cy="6397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+mn-lt"/>
              </a:rPr>
              <a:t>Expression for MTE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7732FA-2103-B129-9FD7-1591395C3132}"/>
                  </a:ext>
                </a:extLst>
              </p:cNvPr>
              <p:cNvSpPr txBox="1"/>
              <p:nvPr/>
            </p:nvSpPr>
            <p:spPr>
              <a:xfrm>
                <a:off x="368016" y="3101755"/>
                <a:ext cx="7703618" cy="824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MTE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+ℏ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[1−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+ℏ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 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𝑘𝑖𝑛𝑒𝑡𝑖𝑐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+ℏ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+ℏ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𝑘𝑖𝑛𝑒𝑡𝑖𝑐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𝑑𝐸</m:t>
                              </m:r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7732FA-2103-B129-9FD7-1591395C3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6" y="3101755"/>
                <a:ext cx="7703618" cy="824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B5C4EC-3B04-17D1-47B4-80B7042C78D6}"/>
                  </a:ext>
                </a:extLst>
              </p:cNvPr>
              <p:cNvSpPr txBox="1"/>
              <p:nvPr/>
            </p:nvSpPr>
            <p:spPr>
              <a:xfrm>
                <a:off x="246829" y="2128962"/>
                <a:ext cx="8897171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By substituting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sz="2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𝑘𝑖𝑛𝑒𝑡𝑖𝑐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B5C4EC-3B04-17D1-47B4-80B7042C7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29" y="2128962"/>
                <a:ext cx="8897171" cy="718658"/>
              </a:xfrm>
              <a:prstGeom prst="rect">
                <a:avLst/>
              </a:prstGeom>
              <a:blipFill>
                <a:blip r:embed="rId5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FB0202D4-E2C0-3161-EF78-85E2346FC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928" y="3951871"/>
            <a:ext cx="3433455" cy="3029943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13CB227-33BD-4B19-5F98-49EBF198A5F7}"/>
              </a:ext>
            </a:extLst>
          </p:cNvPr>
          <p:cNvSpPr txBox="1">
            <a:spLocks/>
          </p:cNvSpPr>
          <p:nvPr/>
        </p:nvSpPr>
        <p:spPr bwMode="auto">
          <a:xfrm>
            <a:off x="8410237" y="650020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 smtClean="0"/>
              <a:pPr/>
              <a:t>14</a:t>
            </a:fld>
            <a:endParaRPr lang="en-US" sz="1800" i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24E3F-4112-78ED-FEBD-AE8F483544BE}"/>
              </a:ext>
            </a:extLst>
          </p:cNvPr>
          <p:cNvSpPr txBox="1"/>
          <p:nvPr/>
        </p:nvSpPr>
        <p:spPr>
          <a:xfrm>
            <a:off x="232724" y="6391371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D906D-3918-6F0A-8588-F82FD048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73478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rizona State University Logo PNG Vector">
            <a:extLst>
              <a:ext uri="{FF2B5EF4-FFF2-40B4-BE49-F238E27FC236}">
                <a16:creationId xmlns:a16="http://schemas.microsoft.com/office/drawing/2014/main" id="{07B2562E-AE3D-1884-5602-396A3D67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21687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B6A0333-1C00-A8BE-D959-6A57C80AE43C}"/>
              </a:ext>
            </a:extLst>
          </p:cNvPr>
          <p:cNvSpPr txBox="1">
            <a:spLocks/>
          </p:cNvSpPr>
          <p:nvPr/>
        </p:nvSpPr>
        <p:spPr bwMode="auto">
          <a:xfrm>
            <a:off x="8382000" y="6492722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15</a:t>
            </a:fld>
            <a:endParaRPr lang="en-US" sz="1800" i="0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CB0948B-1381-5149-3389-43C07D6F6A98}"/>
              </a:ext>
            </a:extLst>
          </p:cNvPr>
          <p:cNvSpPr txBox="1">
            <a:spLocks/>
          </p:cNvSpPr>
          <p:nvPr/>
        </p:nvSpPr>
        <p:spPr bwMode="auto">
          <a:xfrm>
            <a:off x="0" y="118285"/>
            <a:ext cx="9144000" cy="6397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+mn-lt"/>
              </a:rPr>
              <a:t>Takeaway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0074F-80EF-598D-E31C-D55B189494DF}"/>
              </a:ext>
            </a:extLst>
          </p:cNvPr>
          <p:cNvSpPr txBox="1"/>
          <p:nvPr/>
        </p:nvSpPr>
        <p:spPr>
          <a:xfrm>
            <a:off x="232724" y="6294268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FAEF9-E2D4-B183-FCEB-AC3FA66E55E3}"/>
              </a:ext>
            </a:extLst>
          </p:cNvPr>
          <p:cNvSpPr txBox="1"/>
          <p:nvPr/>
        </p:nvSpPr>
        <p:spPr>
          <a:xfrm>
            <a:off x="232724" y="1214057"/>
            <a:ext cx="89112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200" dirty="0"/>
              <a:t>Our model applies to both semiconductor and metallic systems, and single crystalline and polycrystalline materials with disordered surfaces.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200" dirty="0"/>
              <a:t>The model does not resort to any unphysical assumptions such as conservation of transverse momentum and single parabolic dispersion relation.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200" dirty="0"/>
          </a:p>
          <a:p>
            <a:pPr algn="just"/>
            <a:endParaRPr lang="en-US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200" dirty="0"/>
              <a:t>Addresses the challenges of a practical realistic photocathode.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200" dirty="0"/>
          </a:p>
          <a:p>
            <a:pPr algn="just"/>
            <a:endParaRPr lang="en-US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200" dirty="0"/>
              <a:t>Able to derive expressions for QE and MTE.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2" descr="Arizona State University Logo PNG Vector">
            <a:extLst>
              <a:ext uri="{FF2B5EF4-FFF2-40B4-BE49-F238E27FC236}">
                <a16:creationId xmlns:a16="http://schemas.microsoft.com/office/drawing/2014/main" id="{C87DCB3B-D82A-68FA-1CF1-F61BDC3F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21687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308D8-E284-C798-0C87-5675E01F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73478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C6B1A0-45BD-E165-A895-FA57FD9AE3A1}"/>
              </a:ext>
            </a:extLst>
          </p:cNvPr>
          <p:cNvSpPr txBox="1"/>
          <p:nvPr/>
        </p:nvSpPr>
        <p:spPr>
          <a:xfrm>
            <a:off x="253388" y="3065444"/>
            <a:ext cx="8890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/>
              <a:t>Thank you for listening!!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83848-41CC-8C7E-58F3-2CCD451CC249}"/>
              </a:ext>
            </a:extLst>
          </p:cNvPr>
          <p:cNvSpPr txBox="1"/>
          <p:nvPr/>
        </p:nvSpPr>
        <p:spPr>
          <a:xfrm>
            <a:off x="232724" y="6391371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08D6223-7952-158C-0357-2CF3D5CC31B3}"/>
              </a:ext>
            </a:extLst>
          </p:cNvPr>
          <p:cNvSpPr txBox="1">
            <a:spLocks/>
          </p:cNvSpPr>
          <p:nvPr/>
        </p:nvSpPr>
        <p:spPr bwMode="auto">
          <a:xfrm>
            <a:off x="8382000" y="6492722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16</a:t>
            </a:fld>
            <a:endParaRPr lang="en-US" sz="1800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93B88-7639-B7D9-5CAF-87C1E893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73478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rizona State University Logo PNG Vector">
            <a:extLst>
              <a:ext uri="{FF2B5EF4-FFF2-40B4-BE49-F238E27FC236}">
                <a16:creationId xmlns:a16="http://schemas.microsoft.com/office/drawing/2014/main" id="{456CF420-9617-0638-EC9C-ADEEACE4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21687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813AE7-0BF8-B6DE-7D79-B7370624F794}"/>
              </a:ext>
            </a:extLst>
          </p:cNvPr>
          <p:cNvSpPr txBox="1"/>
          <p:nvPr/>
        </p:nvSpPr>
        <p:spPr>
          <a:xfrm>
            <a:off x="4114799" y="373749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1E4260-F6E8-1280-2227-5A089B0DAB40}"/>
              </a:ext>
            </a:extLst>
          </p:cNvPr>
          <p:cNvSpPr txBox="1"/>
          <p:nvPr/>
        </p:nvSpPr>
        <p:spPr>
          <a:xfrm>
            <a:off x="232724" y="6391371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2AB268C-F10C-5AF4-EF78-28FFB6C392BE}"/>
              </a:ext>
            </a:extLst>
          </p:cNvPr>
          <p:cNvSpPr txBox="1">
            <a:spLocks/>
          </p:cNvSpPr>
          <p:nvPr/>
        </p:nvSpPr>
        <p:spPr bwMode="auto">
          <a:xfrm>
            <a:off x="8382000" y="6492722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17</a:t>
            </a:fld>
            <a:endParaRPr lang="en-US" sz="1800" i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7B2FDF-B2D1-CEB1-428A-520844939F8B}"/>
              </a:ext>
            </a:extLst>
          </p:cNvPr>
          <p:cNvSpPr/>
          <p:nvPr/>
        </p:nvSpPr>
        <p:spPr>
          <a:xfrm rot="10800000">
            <a:off x="3027679" y="2336996"/>
            <a:ext cx="2118976" cy="1120753"/>
          </a:xfrm>
          <a:custGeom>
            <a:avLst/>
            <a:gdLst>
              <a:gd name="connsiteX0" fmla="*/ 0 w 2752078"/>
              <a:gd name="connsiteY0" fmla="*/ 2308199 h 2308199"/>
              <a:gd name="connsiteX1" fmla="*/ 1340528 w 2752078"/>
              <a:gd name="connsiteY1" fmla="*/ 5 h 2308199"/>
              <a:gd name="connsiteX2" fmla="*/ 2752078 w 2752078"/>
              <a:gd name="connsiteY2" fmla="*/ 2290444 h 230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2078" h="2308199">
                <a:moveTo>
                  <a:pt x="0" y="2308199"/>
                </a:moveTo>
                <a:cubicBezTo>
                  <a:pt x="440924" y="1155581"/>
                  <a:pt x="881848" y="2964"/>
                  <a:pt x="1340528" y="5"/>
                </a:cubicBezTo>
                <a:cubicBezTo>
                  <a:pt x="1799208" y="-2954"/>
                  <a:pt x="2275643" y="1143745"/>
                  <a:pt x="2752078" y="2290444"/>
                </a:cubicBezTo>
              </a:path>
            </a:pathLst>
          </a:custGeom>
          <a:solidFill>
            <a:schemeClr val="bg2">
              <a:lumMod val="85000"/>
            </a:schemeClr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C0098B-2F77-1FB7-C3AE-97466DB49021}"/>
              </a:ext>
            </a:extLst>
          </p:cNvPr>
          <p:cNvCxnSpPr>
            <a:cxnSpLocks/>
          </p:cNvCxnSpPr>
          <p:nvPr/>
        </p:nvCxnSpPr>
        <p:spPr>
          <a:xfrm flipV="1">
            <a:off x="4114832" y="1949178"/>
            <a:ext cx="3510" cy="174768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9D136A-F72C-35EE-9B01-3A4344CA48FD}"/>
                  </a:ext>
                </a:extLst>
              </p:cNvPr>
              <p:cNvSpPr txBox="1"/>
              <p:nvPr/>
            </p:nvSpPr>
            <p:spPr>
              <a:xfrm>
                <a:off x="5087867" y="3363641"/>
                <a:ext cx="572944" cy="321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20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⊥,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emitted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9D136A-F72C-35EE-9B01-3A4344CA4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67" y="3363641"/>
                <a:ext cx="572944" cy="321178"/>
              </a:xfrm>
              <a:prstGeom prst="rect">
                <a:avLst/>
              </a:prstGeom>
              <a:blipFill>
                <a:blip r:embed="rId2"/>
                <a:stretch>
                  <a:fillRect l="-15957" r="-8936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84BFAE-942B-DC93-970E-D85FCFE47903}"/>
                  </a:ext>
                </a:extLst>
              </p:cNvPr>
              <p:cNvSpPr txBox="1"/>
              <p:nvPr/>
            </p:nvSpPr>
            <p:spPr>
              <a:xfrm>
                <a:off x="4243741" y="1760685"/>
                <a:ext cx="2658698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20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⊥,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emitted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84BFAE-942B-DC93-970E-D85FCFE47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741" y="1760685"/>
                <a:ext cx="2658698" cy="413511"/>
              </a:xfrm>
              <a:prstGeom prst="rect">
                <a:avLst/>
              </a:prstGeom>
              <a:blipFill>
                <a:blip r:embed="rId3"/>
                <a:stretch>
                  <a:fillRect l="-2294" t="-10294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1A10D7-5A9A-1F9A-73A1-F2D617AC011C}"/>
              </a:ext>
            </a:extLst>
          </p:cNvPr>
          <p:cNvCxnSpPr>
            <a:cxnSpLocks/>
          </p:cNvCxnSpPr>
          <p:nvPr/>
        </p:nvCxnSpPr>
        <p:spPr>
          <a:xfrm>
            <a:off x="3190240" y="3560729"/>
            <a:ext cx="1845367" cy="0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22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8C022-F84A-37FC-E626-C95337F8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24" y="-10126"/>
            <a:ext cx="8894996" cy="1325563"/>
          </a:xfrm>
        </p:spPr>
        <p:txBody>
          <a:bodyPr/>
          <a:lstStyle/>
          <a:p>
            <a:pPr algn="ctr"/>
            <a:r>
              <a:rPr lang="en-US" b="0" dirty="0"/>
              <a:t>Acknowledgements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247C5-161E-E0C4-0137-28F06BF7D9DE}"/>
              </a:ext>
            </a:extLst>
          </p:cNvPr>
          <p:cNvSpPr txBox="1"/>
          <p:nvPr/>
        </p:nvSpPr>
        <p:spPr>
          <a:xfrm>
            <a:off x="326539" y="1604496"/>
            <a:ext cx="201988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Siddharth Karkare</a:t>
            </a:r>
          </a:p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269E1-E9F4-81F7-4FC5-B04FBEDD3A35}"/>
              </a:ext>
            </a:extLst>
          </p:cNvPr>
          <p:cNvSpPr txBox="1"/>
          <p:nvPr/>
        </p:nvSpPr>
        <p:spPr>
          <a:xfrm>
            <a:off x="4012255" y="1600733"/>
            <a:ext cx="2310493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Cornell U.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Kevin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Nangoi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Tomas A. Arias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7E45C-485C-646B-7393-728C148C6408}"/>
              </a:ext>
            </a:extLst>
          </p:cNvPr>
          <p:cNvSpPr txBox="1"/>
          <p:nvPr/>
        </p:nvSpPr>
        <p:spPr>
          <a:xfrm>
            <a:off x="1554147" y="4068101"/>
            <a:ext cx="2019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sz="16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Howard A.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Padmore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20F92-5496-4C75-5F37-9E1B73C7D1F4}"/>
              </a:ext>
            </a:extLst>
          </p:cNvPr>
          <p:cNvSpPr txBox="1"/>
          <p:nvPr/>
        </p:nvSpPr>
        <p:spPr>
          <a:xfrm>
            <a:off x="6752698" y="1604496"/>
            <a:ext cx="241062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Euclid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Beamlabs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Eric Montgomery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Shashi Poddar</a:t>
            </a:r>
          </a:p>
          <a:p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95C1C7-0015-D9AC-AFD2-4A83F19DA083}"/>
              </a:ext>
            </a:extLst>
          </p:cNvPr>
          <p:cNvSpPr txBox="1"/>
          <p:nvPr/>
        </p:nvSpPr>
        <p:spPr>
          <a:xfrm>
            <a:off x="3697920" y="4110881"/>
            <a:ext cx="3054777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NSF, DOE and CBB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funding </a:t>
            </a:r>
          </a:p>
          <a:p>
            <a:endParaRPr lang="en-US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7D9FE3A7-214E-9481-BAC1-E6D6CB5AF660}"/>
              </a:ext>
            </a:extLst>
          </p:cNvPr>
          <p:cNvSpPr txBox="1">
            <a:spLocks/>
          </p:cNvSpPr>
          <p:nvPr/>
        </p:nvSpPr>
        <p:spPr bwMode="auto">
          <a:xfrm>
            <a:off x="8441920" y="6404587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2</a:t>
            </a:fld>
            <a:endParaRPr lang="en-US" sz="1800" i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1963F7-BB75-6970-8F89-6E337D300A20}"/>
              </a:ext>
            </a:extLst>
          </p:cNvPr>
          <p:cNvSpPr txBox="1"/>
          <p:nvPr/>
        </p:nvSpPr>
        <p:spPr>
          <a:xfrm>
            <a:off x="2132599" y="1609600"/>
            <a:ext cx="201988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Oksana Chubenko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3BC0F-0879-7CA1-9474-CFA391B6F26F}"/>
              </a:ext>
            </a:extLst>
          </p:cNvPr>
          <p:cNvSpPr txBox="1"/>
          <p:nvPr/>
        </p:nvSpPr>
        <p:spPr>
          <a:xfrm>
            <a:off x="232724" y="6391371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0F6EAD-36FE-C899-8B41-917C3333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9" y="107377"/>
            <a:ext cx="967193" cy="94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rizona State University Logo PNG Vector">
            <a:extLst>
              <a:ext uri="{FF2B5EF4-FFF2-40B4-BE49-F238E27FC236}">
                <a16:creationId xmlns:a16="http://schemas.microsoft.com/office/drawing/2014/main" id="{B9642466-BE9C-0B5A-62E9-17726E32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720" y="216877"/>
            <a:ext cx="1086018" cy="83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6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Thought with solid fill">
            <a:extLst>
              <a:ext uri="{FF2B5EF4-FFF2-40B4-BE49-F238E27FC236}">
                <a16:creationId xmlns:a16="http://schemas.microsoft.com/office/drawing/2014/main" id="{2A104DE9-C48A-EBF7-B793-7BC087AE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1107" y="32510"/>
            <a:ext cx="4833377" cy="4833377"/>
          </a:xfrm>
          <a:prstGeom prst="rect">
            <a:avLst/>
          </a:prstGeom>
        </p:spPr>
      </p:pic>
      <p:pic>
        <p:nvPicPr>
          <p:cNvPr id="19" name="Graphic 18" descr="Speech outline">
            <a:extLst>
              <a:ext uri="{FF2B5EF4-FFF2-40B4-BE49-F238E27FC236}">
                <a16:creationId xmlns:a16="http://schemas.microsoft.com/office/drawing/2014/main" id="{B04BA34C-F345-BB5B-41DD-DCB6F4469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48013" y="300354"/>
            <a:ext cx="5089793" cy="38541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6FFFEB-EA0D-7F29-1B59-2E00FBB2C601}"/>
              </a:ext>
            </a:extLst>
          </p:cNvPr>
          <p:cNvSpPr txBox="1"/>
          <p:nvPr/>
        </p:nvSpPr>
        <p:spPr>
          <a:xfrm>
            <a:off x="712952" y="1230647"/>
            <a:ext cx="3415231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kern="1200" dirty="0">
                <a:ea typeface="+mj-ea"/>
                <a:cs typeface="+mj-cs"/>
              </a:rPr>
              <a:t>What is the need to formulate a new model of photoemission from photocathodes?</a:t>
            </a:r>
            <a:br>
              <a:rPr lang="en-US" sz="1800" b="1" kern="1200" dirty="0"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24" name="Graphic 23" descr="Speech outline">
            <a:extLst>
              <a:ext uri="{FF2B5EF4-FFF2-40B4-BE49-F238E27FC236}">
                <a16:creationId xmlns:a16="http://schemas.microsoft.com/office/drawing/2014/main" id="{B385167C-F2B8-6732-82C2-4F4E4F085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059284" y="4192307"/>
            <a:ext cx="4698014" cy="2738107"/>
          </a:xfrm>
          <a:prstGeom prst="rect">
            <a:avLst/>
          </a:prstGeom>
        </p:spPr>
      </p:pic>
      <p:pic>
        <p:nvPicPr>
          <p:cNvPr id="26" name="Graphic 25" descr="Speech outline">
            <a:extLst>
              <a:ext uri="{FF2B5EF4-FFF2-40B4-BE49-F238E27FC236}">
                <a16:creationId xmlns:a16="http://schemas.microsoft.com/office/drawing/2014/main" id="{23417118-70A9-8E82-776C-21ECEB9CD2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886257" y="1752814"/>
            <a:ext cx="2821254" cy="57902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1209215-937D-ED99-94F4-9F9748E6ADC2}"/>
              </a:ext>
            </a:extLst>
          </p:cNvPr>
          <p:cNvSpPr txBox="1"/>
          <p:nvPr/>
        </p:nvSpPr>
        <p:spPr>
          <a:xfrm>
            <a:off x="580953" y="3724235"/>
            <a:ext cx="275073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a typeface="+mj-ea"/>
                <a:cs typeface="+mj-cs"/>
              </a:rPr>
              <a:t>Isn’t there already a well-defined model i.e. Dowell and </a:t>
            </a:r>
            <a:r>
              <a:rPr lang="en-US" sz="2200" b="1" dirty="0" err="1">
                <a:ea typeface="+mj-ea"/>
                <a:cs typeface="+mj-cs"/>
              </a:rPr>
              <a:t>Schmerge</a:t>
            </a:r>
            <a:r>
              <a:rPr lang="en-US" sz="2200" b="1" dirty="0">
                <a:ea typeface="+mj-ea"/>
                <a:cs typeface="+mj-cs"/>
              </a:rPr>
              <a:t> model?</a:t>
            </a:r>
            <a:br>
              <a:rPr lang="en-US" sz="1800" b="1" kern="1200" dirty="0">
                <a:latin typeface="+mn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DD7A2D-940F-1559-FA58-3B9D511A8567}"/>
              </a:ext>
            </a:extLst>
          </p:cNvPr>
          <p:cNvSpPr txBox="1"/>
          <p:nvPr/>
        </p:nvSpPr>
        <p:spPr>
          <a:xfrm>
            <a:off x="5253540" y="5335415"/>
            <a:ext cx="285177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a typeface="+mj-ea"/>
                <a:cs typeface="+mj-cs"/>
              </a:rPr>
              <a:t>And some more questions?....</a:t>
            </a:r>
            <a:br>
              <a:rPr lang="en-US" sz="1800" b="1" kern="1200" dirty="0">
                <a:latin typeface="+mn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9CB73D9-05DF-E311-E85C-7329FBE924A1}"/>
              </a:ext>
            </a:extLst>
          </p:cNvPr>
          <p:cNvSpPr txBox="1">
            <a:spLocks/>
          </p:cNvSpPr>
          <p:nvPr/>
        </p:nvSpPr>
        <p:spPr bwMode="auto">
          <a:xfrm>
            <a:off x="8441920" y="6404587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3</a:t>
            </a:fld>
            <a:endParaRPr lang="en-US" sz="1800" i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75C73-9E4A-02C9-8D0A-0D978E134278}"/>
              </a:ext>
            </a:extLst>
          </p:cNvPr>
          <p:cNvSpPr txBox="1"/>
          <p:nvPr/>
        </p:nvSpPr>
        <p:spPr>
          <a:xfrm>
            <a:off x="232724" y="6480151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27D9ABF-FE4B-2AF1-FA7C-19A664D3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07377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rizona State University Logo PNG Vector">
            <a:extLst>
              <a:ext uri="{FF2B5EF4-FFF2-40B4-BE49-F238E27FC236}">
                <a16:creationId xmlns:a16="http://schemas.microsoft.com/office/drawing/2014/main" id="{C33DEEDC-197D-8CC7-E147-A4FD0FCC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12645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51C4A-D2F0-4E26-ACE0-484181B1283E}"/>
              </a:ext>
            </a:extLst>
          </p:cNvPr>
          <p:cNvSpPr txBox="1"/>
          <p:nvPr/>
        </p:nvSpPr>
        <p:spPr>
          <a:xfrm>
            <a:off x="308473" y="5808729"/>
            <a:ext cx="88355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Ref. W. Spicer, Phys. Rev. 112, 114 (1958).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F49A62-F5ED-47F4-BBDD-FB481361A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08" y="1127406"/>
            <a:ext cx="3458384" cy="4603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E688D6-DE7B-CA64-E20D-97F43969F564}"/>
              </a:ext>
            </a:extLst>
          </p:cNvPr>
          <p:cNvSpPr txBox="1">
            <a:spLocks/>
          </p:cNvSpPr>
          <p:nvPr/>
        </p:nvSpPr>
        <p:spPr>
          <a:xfrm>
            <a:off x="220337" y="177193"/>
            <a:ext cx="8923663" cy="82590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Spicer’s Three Step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751C5-25C4-CB74-DAEF-058EA802204F}"/>
              </a:ext>
            </a:extLst>
          </p:cNvPr>
          <p:cNvSpPr txBox="1">
            <a:spLocks/>
          </p:cNvSpPr>
          <p:nvPr/>
        </p:nvSpPr>
        <p:spPr bwMode="auto">
          <a:xfrm>
            <a:off x="8458200" y="6481705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4</a:t>
            </a:fld>
            <a:endParaRPr lang="en-US" sz="1800" i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7C8FE-9F19-DB88-6018-4E8D778FEFBC}"/>
              </a:ext>
            </a:extLst>
          </p:cNvPr>
          <p:cNvSpPr txBox="1"/>
          <p:nvPr/>
        </p:nvSpPr>
        <p:spPr>
          <a:xfrm>
            <a:off x="232724" y="6391371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0373DD-247B-BEC6-719E-7C1008B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07377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rizona State University Logo PNG Vector">
            <a:extLst>
              <a:ext uri="{FF2B5EF4-FFF2-40B4-BE49-F238E27FC236}">
                <a16:creationId xmlns:a16="http://schemas.microsoft.com/office/drawing/2014/main" id="{3E9A7F75-4E9A-C174-B280-A9C074271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12645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4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5656-14FE-4DCB-8221-C8B196E3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70" y="62276"/>
            <a:ext cx="8905434" cy="643606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Dowell-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Schmerge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2D48F-7062-017C-D9E6-703F82CEED6E}"/>
              </a:ext>
            </a:extLst>
          </p:cNvPr>
          <p:cNvSpPr txBox="1">
            <a:spLocks/>
          </p:cNvSpPr>
          <p:nvPr/>
        </p:nvSpPr>
        <p:spPr bwMode="auto">
          <a:xfrm>
            <a:off x="8458200" y="6481705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5</a:t>
            </a:fld>
            <a:endParaRPr lang="en-US" sz="1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3C6F36-586B-A315-F7CE-7FA44E36737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61950" y="1039870"/>
                <a:ext cx="8528661" cy="138370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QE </a:t>
                </a:r>
                <a:r>
                  <a:rPr lang="el-GR" dirty="0"/>
                  <a:t>~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Excess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energy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………………(1)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panose="02040503050406030204" pitchFamily="18" charset="0"/>
                          </a:rPr>
                          <m:t>Excess</m:t>
                        </m:r>
                        <m:r>
                          <a:rPr lang="en-US" sz="27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panose="02040503050406030204" pitchFamily="18" charset="0"/>
                          </a:rPr>
                          <m:t>energy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……………………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700" b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3C6F36-586B-A315-F7CE-7FA44E367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1950" y="1039870"/>
                <a:ext cx="8528661" cy="1383706"/>
              </a:xfrm>
              <a:blipFill>
                <a:blip r:embed="rId2"/>
                <a:stretch>
                  <a:fillRect l="-929" t="-8370" b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C1315A1-3148-D07F-1DE6-B07D7D963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070" y="4053403"/>
            <a:ext cx="3682139" cy="45443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Assumptions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9A7EF2-5E29-CAE8-EAB1-D2C7DDFEB118}"/>
              </a:ext>
            </a:extLst>
          </p:cNvPr>
          <p:cNvSpPr txBox="1">
            <a:spLocks/>
          </p:cNvSpPr>
          <p:nvPr/>
        </p:nvSpPr>
        <p:spPr>
          <a:xfrm>
            <a:off x="284737" y="4634191"/>
            <a:ext cx="4330929" cy="615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Conservation of transverse momentum.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AE350A-F1FD-B7A4-DBED-72D23AAB5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1134" y="4127001"/>
            <a:ext cx="3887391" cy="363082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92D050"/>
                </a:solidFill>
              </a:rPr>
              <a:t>Difficulties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02C230-B36F-6DF1-81C1-CF36E71B5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13709" y="4626685"/>
            <a:ext cx="4330929" cy="61537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not hold true for most cathodes in use today.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894D4C9-984D-9DC4-0331-FC7E1409FFD9}"/>
              </a:ext>
            </a:extLst>
          </p:cNvPr>
          <p:cNvSpPr txBox="1">
            <a:spLocks/>
          </p:cNvSpPr>
          <p:nvPr/>
        </p:nvSpPr>
        <p:spPr>
          <a:xfrm>
            <a:off x="307574" y="5353321"/>
            <a:ext cx="4788209" cy="615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band parabolic dispersion relations.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F7D6EB29-8FF1-7912-5E1A-5C4F8DCD1FF7}"/>
              </a:ext>
            </a:extLst>
          </p:cNvPr>
          <p:cNvSpPr txBox="1">
            <a:spLocks/>
          </p:cNvSpPr>
          <p:nvPr/>
        </p:nvSpPr>
        <p:spPr>
          <a:xfrm>
            <a:off x="4913709" y="5255625"/>
            <a:ext cx="4230292" cy="79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band structures do not obey parabolic dispersion relations.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3DD26-0909-5B07-8C67-A6E513F6E61E}"/>
              </a:ext>
            </a:extLst>
          </p:cNvPr>
          <p:cNvSpPr txBox="1"/>
          <p:nvPr/>
        </p:nvSpPr>
        <p:spPr>
          <a:xfrm>
            <a:off x="362659" y="3334363"/>
            <a:ext cx="848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Several assumptions </a:t>
            </a:r>
            <a:r>
              <a:rPr lang="en-US" sz="2200" dirty="0"/>
              <a:t>are intrinsic to this model.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6D2A7-D2BC-3504-DEA8-9D7150807357}"/>
              </a:ext>
            </a:extLst>
          </p:cNvPr>
          <p:cNvSpPr txBox="1"/>
          <p:nvPr/>
        </p:nvSpPr>
        <p:spPr>
          <a:xfrm>
            <a:off x="232724" y="6391371"/>
            <a:ext cx="891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4CC985-FBF4-0AB4-3785-74E6CE74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20210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3BB1FB-4D7D-7F19-8EF3-915FBD964F96}"/>
              </a:ext>
            </a:extLst>
          </p:cNvPr>
          <p:cNvSpPr txBox="1"/>
          <p:nvPr/>
        </p:nvSpPr>
        <p:spPr>
          <a:xfrm>
            <a:off x="361999" y="2572360"/>
            <a:ext cx="848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Demonstrated by a large number of photocathodes.</a:t>
            </a:r>
          </a:p>
          <a:p>
            <a:endParaRPr lang="en-US" dirty="0"/>
          </a:p>
        </p:txBody>
      </p:sp>
      <p:pic>
        <p:nvPicPr>
          <p:cNvPr id="13" name="Picture 2" descr="Arizona State University Logo PNG Vector">
            <a:extLst>
              <a:ext uri="{FF2B5EF4-FFF2-40B4-BE49-F238E27FC236}">
                <a16:creationId xmlns:a16="http://schemas.microsoft.com/office/drawing/2014/main" id="{9A93EAAD-B64B-D61E-310B-1DA36424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21687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 build="p"/>
      <p:bldP spid="10" grpId="0" build="p"/>
      <p:bldP spid="15" grpId="0"/>
      <p:bldP spid="17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D8F980E8-1D58-4EDA-9582-ECC1816BD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20210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rizona State University Logo PNG Vector">
            <a:extLst>
              <a:ext uri="{FF2B5EF4-FFF2-40B4-BE49-F238E27FC236}">
                <a16:creationId xmlns:a16="http://schemas.microsoft.com/office/drawing/2014/main" id="{1DD28B44-E541-1624-FE3F-E13329F5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21687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4599CFC9-F137-A2B4-F10E-55D0E00BD5C3}"/>
              </a:ext>
            </a:extLst>
          </p:cNvPr>
          <p:cNvSpPr txBox="1">
            <a:spLocks/>
          </p:cNvSpPr>
          <p:nvPr/>
        </p:nvSpPr>
        <p:spPr bwMode="auto">
          <a:xfrm>
            <a:off x="8458200" y="6481705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6</a:t>
            </a:fld>
            <a:endParaRPr lang="en-US" sz="1800" i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1ED1DE-4D55-1CDC-38CD-842226BC065F}"/>
              </a:ext>
            </a:extLst>
          </p:cNvPr>
          <p:cNvSpPr txBox="1"/>
          <p:nvPr/>
        </p:nvSpPr>
        <p:spPr>
          <a:xfrm>
            <a:off x="232724" y="6391371"/>
            <a:ext cx="891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pic>
        <p:nvPicPr>
          <p:cNvPr id="1026" name="Picture 2" descr="Bulk band structure of Cu in FCC phase calculated using the SETB (dots) formalism and DFT (solid lines). No- tice that our SETB model accurately captures DFT band structure features in all energies of interest in electronic transport. ">
            <a:extLst>
              <a:ext uri="{FF2B5EF4-FFF2-40B4-BE49-F238E27FC236}">
                <a16:creationId xmlns:a16="http://schemas.microsoft.com/office/drawing/2014/main" id="{6B9E733D-30B9-0268-9E6B-B06756365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65" y="1128018"/>
            <a:ext cx="6560870" cy="495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10822B-C5C6-A472-5394-56C3217303D1}"/>
                  </a:ext>
                </a:extLst>
              </p:cNvPr>
              <p:cNvSpPr txBox="1"/>
              <p:nvPr/>
            </p:nvSpPr>
            <p:spPr>
              <a:xfrm>
                <a:off x="2115239" y="2977175"/>
                <a:ext cx="980501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3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3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10822B-C5C6-A472-5394-56C321730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239" y="2977175"/>
                <a:ext cx="980501" cy="446276"/>
              </a:xfrm>
              <a:prstGeom prst="rect">
                <a:avLst/>
              </a:prstGeom>
              <a:blipFill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42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5656-14FE-4DCB-8221-C8B196E3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70" y="62276"/>
            <a:ext cx="8905434" cy="643606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Dowell-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Schmerge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2D48F-7062-017C-D9E6-703F82CEED6E}"/>
              </a:ext>
            </a:extLst>
          </p:cNvPr>
          <p:cNvSpPr txBox="1">
            <a:spLocks/>
          </p:cNvSpPr>
          <p:nvPr/>
        </p:nvSpPr>
        <p:spPr bwMode="auto">
          <a:xfrm>
            <a:off x="8458200" y="6481705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7</a:t>
            </a:fld>
            <a:endParaRPr lang="en-US" sz="1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3C6F36-586B-A315-F7CE-7FA44E36737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61950" y="1039870"/>
                <a:ext cx="8528661" cy="138370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 QE </a:t>
                </a:r>
                <a:r>
                  <a:rPr lang="el-GR" dirty="0"/>
                  <a:t>~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Excess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energy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………………(1)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 MTE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Excess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energy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……………………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3C6F36-586B-A315-F7CE-7FA44E367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1950" y="1039870"/>
                <a:ext cx="8528661" cy="1383706"/>
              </a:xfrm>
              <a:blipFill>
                <a:blip r:embed="rId2"/>
                <a:stretch>
                  <a:fillRect l="-929" t="-8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C1315A1-3148-D07F-1DE6-B07D7D963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070" y="4053403"/>
            <a:ext cx="3682139" cy="45443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Assumptions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9A7EF2-5E29-CAE8-EAB1-D2C7DDFEB118}"/>
              </a:ext>
            </a:extLst>
          </p:cNvPr>
          <p:cNvSpPr txBox="1">
            <a:spLocks/>
          </p:cNvSpPr>
          <p:nvPr/>
        </p:nvSpPr>
        <p:spPr>
          <a:xfrm>
            <a:off x="284737" y="4634191"/>
            <a:ext cx="4330929" cy="615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Conservation of transverse momentum.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AE350A-F1FD-B7A4-DBED-72D23AAB5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1134" y="4127001"/>
            <a:ext cx="3887391" cy="363082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92D050"/>
                </a:solidFill>
              </a:rPr>
              <a:t>Difficulties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02C230-B36F-6DF1-81C1-CF36E71B5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13709" y="4626685"/>
            <a:ext cx="4330929" cy="61537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not hold true for most cathodes in use today.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894D4C9-984D-9DC4-0331-FC7E1409FFD9}"/>
              </a:ext>
            </a:extLst>
          </p:cNvPr>
          <p:cNvSpPr txBox="1">
            <a:spLocks/>
          </p:cNvSpPr>
          <p:nvPr/>
        </p:nvSpPr>
        <p:spPr>
          <a:xfrm>
            <a:off x="307574" y="5353321"/>
            <a:ext cx="4788209" cy="615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band parabolic dispersion relations.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F7D6EB29-8FF1-7912-5E1A-5C4F8DCD1FF7}"/>
              </a:ext>
            </a:extLst>
          </p:cNvPr>
          <p:cNvSpPr txBox="1">
            <a:spLocks/>
          </p:cNvSpPr>
          <p:nvPr/>
        </p:nvSpPr>
        <p:spPr>
          <a:xfrm>
            <a:off x="4913709" y="5255625"/>
            <a:ext cx="4230292" cy="79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band structures do not obey parabolic dispersion relations.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3DD26-0909-5B07-8C67-A6E513F6E61E}"/>
              </a:ext>
            </a:extLst>
          </p:cNvPr>
          <p:cNvSpPr txBox="1"/>
          <p:nvPr/>
        </p:nvSpPr>
        <p:spPr>
          <a:xfrm>
            <a:off x="307574" y="3334363"/>
            <a:ext cx="848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Several assumptions </a:t>
            </a:r>
            <a:r>
              <a:rPr lang="en-US" sz="2200" dirty="0"/>
              <a:t>are intrinsic to this model.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6D2A7-D2BC-3504-DEA8-9D7150807357}"/>
              </a:ext>
            </a:extLst>
          </p:cNvPr>
          <p:cNvSpPr txBox="1"/>
          <p:nvPr/>
        </p:nvSpPr>
        <p:spPr>
          <a:xfrm>
            <a:off x="232724" y="6391371"/>
            <a:ext cx="891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4CC985-FBF4-0AB4-3785-74E6CE74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20210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3BB1FB-4D7D-7F19-8EF3-915FBD964F96}"/>
              </a:ext>
            </a:extLst>
          </p:cNvPr>
          <p:cNvSpPr txBox="1"/>
          <p:nvPr/>
        </p:nvSpPr>
        <p:spPr>
          <a:xfrm>
            <a:off x="317931" y="2572360"/>
            <a:ext cx="848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Demonstrated by a large number of photocathodes.</a:t>
            </a:r>
          </a:p>
          <a:p>
            <a:endParaRPr lang="en-US" dirty="0"/>
          </a:p>
        </p:txBody>
      </p:sp>
      <p:pic>
        <p:nvPicPr>
          <p:cNvPr id="13" name="Picture 2" descr="Arizona State University Logo PNG Vector">
            <a:extLst>
              <a:ext uri="{FF2B5EF4-FFF2-40B4-BE49-F238E27FC236}">
                <a16:creationId xmlns:a16="http://schemas.microsoft.com/office/drawing/2014/main" id="{9A93EAAD-B64B-D61E-310B-1DA36424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21687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0E29805-91EA-6B15-B420-C63F86C5140F}"/>
              </a:ext>
            </a:extLst>
          </p:cNvPr>
          <p:cNvSpPr txBox="1">
            <a:spLocks/>
          </p:cNvSpPr>
          <p:nvPr/>
        </p:nvSpPr>
        <p:spPr>
          <a:xfrm>
            <a:off x="-34396" y="264588"/>
            <a:ext cx="9110749" cy="64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Arial Body"/>
              </a:rPr>
              <a:t>Step 1: Optical excitation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6A138-14EA-72B5-4867-5314498F89B4}"/>
              </a:ext>
            </a:extLst>
          </p:cNvPr>
          <p:cNvSpPr txBox="1"/>
          <p:nvPr/>
        </p:nvSpPr>
        <p:spPr>
          <a:xfrm>
            <a:off x="2344374" y="1738094"/>
            <a:ext cx="16655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6550E8-4E8E-AACB-2879-7984DB09338A}"/>
              </a:ext>
            </a:extLst>
          </p:cNvPr>
          <p:cNvSpPr txBox="1"/>
          <p:nvPr/>
        </p:nvSpPr>
        <p:spPr>
          <a:xfrm>
            <a:off x="2911107" y="5333732"/>
            <a:ext cx="798911" cy="276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F9EB09-9E7D-F86C-D90F-6DFB8D838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24" y="1486416"/>
            <a:ext cx="4925443" cy="3702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DA209B-E614-BAB6-335D-4AC722E5B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3" y="1508295"/>
            <a:ext cx="4690234" cy="3702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8">
                <a:extLst>
                  <a:ext uri="{FF2B5EF4-FFF2-40B4-BE49-F238E27FC236}">
                    <a16:creationId xmlns:a16="http://schemas.microsoft.com/office/drawing/2014/main" id="{8593AC39-28A5-04FF-E991-7B7F6E4A19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1666" y="1691783"/>
                <a:ext cx="4385883" cy="3857469"/>
              </a:xfrm>
              <a:prstGeom prst="rect">
                <a:avLst/>
              </a:prstGeom>
            </p:spPr>
            <p:txBody>
              <a:bodyPr/>
              <a:lstStyle>
                <a:lvl1pPr marL="257175" indent="-28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</a:defRPr>
                </a:lvl5pPr>
                <a:lvl6pPr marL="18859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rgbClr val="660066"/>
                    </a:solidFill>
                    <a:latin typeface="+mn-lt"/>
                  </a:defRPr>
                </a:lvl6pPr>
                <a:lvl7pPr marL="22288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rgbClr val="660066"/>
                    </a:solidFill>
                    <a:latin typeface="+mn-lt"/>
                  </a:defRPr>
                </a:lvl7pPr>
                <a:lvl8pPr marL="25717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rgbClr val="660066"/>
                    </a:solidFill>
                    <a:latin typeface="+mn-lt"/>
                  </a:defRPr>
                </a:lvl8pPr>
                <a:lvl9pPr marL="29146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rgbClr val="660066"/>
                    </a:solidFill>
                    <a:latin typeface="+mn-lt"/>
                  </a:defRPr>
                </a:lvl9pPr>
              </a:lstStyle>
              <a:p>
                <a:pPr marL="228600" indent="0">
                  <a:buNone/>
                </a:pPr>
                <a:r>
                  <a:rPr lang="en-US" sz="2000" kern="0" dirty="0">
                    <a:solidFill>
                      <a:schemeClr val="tx1"/>
                    </a:solidFill>
                  </a:rPr>
                  <a:t>Excitation probability is proportional to the number of:</a:t>
                </a:r>
              </a:p>
              <a:p>
                <a:pPr marL="228600" indent="0">
                  <a:buNone/>
                </a:pPr>
                <a:endParaRPr lang="en-US" sz="2000" kern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en-US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kern="0" dirty="0">
                    <a:solidFill>
                      <a:schemeClr val="tx1"/>
                    </a:solidFill>
                  </a:rPr>
                  <a:t>in the valence band, and  </a:t>
                </a:r>
              </a:p>
              <a:p>
                <a:r>
                  <a:rPr lang="en-US" sz="2000" kern="0" dirty="0">
                    <a:solidFill>
                      <a:schemeClr val="tx1"/>
                    </a:solidFill>
                  </a:rPr>
                  <a:t>vacant states in the conduction band.</a:t>
                </a:r>
              </a:p>
              <a:p>
                <a:pPr marL="228600" indent="0">
                  <a:buNone/>
                </a:pPr>
                <a:endParaRPr lang="en-US" sz="2000" kern="0" dirty="0">
                  <a:solidFill>
                    <a:schemeClr val="tx1"/>
                  </a:solidFill>
                </a:endParaRPr>
              </a:p>
              <a:p>
                <a:pPr marL="228600" indent="0">
                  <a:buNone/>
                </a:pPr>
                <a:r>
                  <a:rPr lang="en-US" sz="2000" kern="0" dirty="0">
                    <a:solidFill>
                      <a:schemeClr val="tx1"/>
                    </a:solidFill>
                  </a:rPr>
                  <a:t>It can be written as:</a:t>
                </a:r>
              </a:p>
              <a:p>
                <a:pPr marL="228600" indent="0">
                  <a:buNone/>
                </a:pPr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28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𝐞𝐱𝐜𝐢𝐭𝐚𝐭𝐢𝐨𝐧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𝐃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sz="2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sz="2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𝐃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+ℏ</m:t>
                          </m:r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⍵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28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+ℏ</m:t>
                          </m:r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𝛚</m:t>
                          </m:r>
                        </m:e>
                      </m:d>
                      <m:r>
                        <a:rPr lang="en-US" sz="2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kern="0" dirty="0">
                  <a:solidFill>
                    <a:schemeClr val="tx1"/>
                  </a:solidFill>
                  <a:latin typeface="+mj-lt"/>
                </a:endParaRPr>
              </a:p>
              <a:p>
                <a:pPr marL="228600" indent="0">
                  <a:buNone/>
                </a:pPr>
                <a:endParaRPr lang="en-US" kern="0" dirty="0"/>
              </a:p>
              <a:p>
                <a:pPr marL="228600" indent="0"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0" name="Content Placeholder 8">
                <a:extLst>
                  <a:ext uri="{FF2B5EF4-FFF2-40B4-BE49-F238E27FC236}">
                    <a16:creationId xmlns:a16="http://schemas.microsoft.com/office/drawing/2014/main" id="{8593AC39-28A5-04FF-E991-7B7F6E4A1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666" y="1691783"/>
                <a:ext cx="4385883" cy="3857469"/>
              </a:xfrm>
              <a:prstGeom prst="rect">
                <a:avLst/>
              </a:prstGeom>
              <a:blipFill>
                <a:blip r:embed="rId5"/>
                <a:stretch>
                  <a:fillRect t="-791" b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75404-0B62-F508-5A1A-7D5798FE5C99}"/>
              </a:ext>
            </a:extLst>
          </p:cNvPr>
          <p:cNvSpPr txBox="1">
            <a:spLocks/>
          </p:cNvSpPr>
          <p:nvPr/>
        </p:nvSpPr>
        <p:spPr bwMode="auto">
          <a:xfrm>
            <a:off x="8458200" y="6481705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8</a:t>
            </a:fld>
            <a:endParaRPr lang="en-US" sz="1800" i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6C496-8639-8DB7-FC2D-11574EA7DE8D}"/>
              </a:ext>
            </a:extLst>
          </p:cNvPr>
          <p:cNvSpPr txBox="1"/>
          <p:nvPr/>
        </p:nvSpPr>
        <p:spPr>
          <a:xfrm>
            <a:off x="232724" y="6391371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71769-D6F7-CE1F-17D5-C62F11B8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73478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rizona State University Logo PNG Vector">
            <a:extLst>
              <a:ext uri="{FF2B5EF4-FFF2-40B4-BE49-F238E27FC236}">
                <a16:creationId xmlns:a16="http://schemas.microsoft.com/office/drawing/2014/main" id="{93C3D100-BB30-DBC1-3E0F-CE78D0B6C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21687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7952ED-5187-5770-E397-1F56AFF5870A}"/>
              </a:ext>
            </a:extLst>
          </p:cNvPr>
          <p:cNvSpPr txBox="1"/>
          <p:nvPr/>
        </p:nvSpPr>
        <p:spPr>
          <a:xfrm>
            <a:off x="308473" y="5808729"/>
            <a:ext cx="88355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Ref. P. Saha et al., J. Appl. Phys., 133, 5 (2023). </a:t>
            </a:r>
          </a:p>
        </p:txBody>
      </p:sp>
    </p:spTree>
    <p:extLst>
      <p:ext uri="{BB962C8B-B14F-4D97-AF65-F5344CB8AC3E}">
        <p14:creationId xmlns:p14="http://schemas.microsoft.com/office/powerpoint/2010/main" val="27598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DEE3512-7617-B2EB-8F8D-A7A4E44F20B2}"/>
              </a:ext>
            </a:extLst>
          </p:cNvPr>
          <p:cNvSpPr txBox="1"/>
          <p:nvPr/>
        </p:nvSpPr>
        <p:spPr>
          <a:xfrm>
            <a:off x="6044185" y="3231895"/>
            <a:ext cx="3221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B72120E-7BB3-9EE2-8A52-1394ED9D28C6}"/>
              </a:ext>
            </a:extLst>
          </p:cNvPr>
          <p:cNvSpPr txBox="1">
            <a:spLocks/>
          </p:cNvSpPr>
          <p:nvPr/>
        </p:nvSpPr>
        <p:spPr>
          <a:xfrm>
            <a:off x="0" y="246977"/>
            <a:ext cx="9144000" cy="64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+mn-lt"/>
              </a:rPr>
              <a:t>Step 2: Transport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3DBE0-3FA6-3B48-0325-A69870A667B8}"/>
              </a:ext>
            </a:extLst>
          </p:cNvPr>
          <p:cNvSpPr txBox="1"/>
          <p:nvPr/>
        </p:nvSpPr>
        <p:spPr>
          <a:xfrm>
            <a:off x="1947577" y="5120421"/>
            <a:ext cx="970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E8D2BA-7463-C6F6-3B3E-3601FF4EA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58" y="1482701"/>
            <a:ext cx="5486400" cy="4141989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CDF723F-B07C-8F76-BE83-FAD796ACEBE0}"/>
              </a:ext>
            </a:extLst>
          </p:cNvPr>
          <p:cNvSpPr txBox="1">
            <a:spLocks/>
          </p:cNvSpPr>
          <p:nvPr/>
        </p:nvSpPr>
        <p:spPr bwMode="auto">
          <a:xfrm>
            <a:off x="8458200" y="6481705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CBE81-14BD-7343-B359-01BCBA3179F9}" type="slidenum">
              <a:rPr lang="en-US" sz="1800" i="0"/>
              <a:pPr/>
              <a:t>9</a:t>
            </a:fld>
            <a:endParaRPr lang="en-US" sz="1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E93AF3FA-84BB-7E65-C0AD-50173B511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40636" y="1523767"/>
                <a:ext cx="3503364" cy="3587883"/>
              </a:xfrm>
              <a:prstGeom prst="rect">
                <a:avLst/>
              </a:prstGeom>
            </p:spPr>
            <p:txBody>
              <a:bodyPr/>
              <a:lstStyle>
                <a:lvl1pPr marL="257175" indent="-28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ln>
                      <a:noFill/>
                    </a:ln>
                    <a:solidFill>
                      <a:schemeClr val="accent1"/>
                    </a:solidFill>
                    <a:latin typeface="+mn-lt"/>
                  </a:defRPr>
                </a:lvl5pPr>
                <a:lvl6pPr marL="18859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rgbClr val="660066"/>
                    </a:solidFill>
                    <a:latin typeface="+mn-lt"/>
                  </a:defRPr>
                </a:lvl6pPr>
                <a:lvl7pPr marL="22288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rgbClr val="660066"/>
                    </a:solidFill>
                    <a:latin typeface="+mn-lt"/>
                  </a:defRPr>
                </a:lvl7pPr>
                <a:lvl8pPr marL="25717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rgbClr val="660066"/>
                    </a:solidFill>
                    <a:latin typeface="+mn-lt"/>
                  </a:defRPr>
                </a:lvl8pPr>
                <a:lvl9pPr marL="29146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rgbClr val="660066"/>
                    </a:solidFill>
                    <a:latin typeface="+mn-lt"/>
                  </a:defRPr>
                </a:lvl9pPr>
              </a:lstStyle>
              <a:p>
                <a:pPr marL="228600" indent="0" algn="ctr">
                  <a:buNone/>
                </a:pPr>
                <a:endParaRPr lang="en-US" sz="2000" kern="0" dirty="0"/>
              </a:p>
              <a:p>
                <a:pPr marL="228600" indent="0" algn="ctr">
                  <a:buNone/>
                </a:pPr>
                <a:endParaRPr lang="en-US" sz="2000" kern="0" dirty="0"/>
              </a:p>
              <a:p>
                <a:pPr marL="228600" indent="0" algn="just">
                  <a:buNone/>
                </a:pPr>
                <a:endParaRPr lang="en-US" sz="2000" kern="0" dirty="0">
                  <a:solidFill>
                    <a:schemeClr val="tx1"/>
                  </a:solidFill>
                </a:endParaRPr>
              </a:p>
              <a:p>
                <a:pPr marL="228600" indent="0" algn="just">
                  <a:buNone/>
                </a:pPr>
                <a:r>
                  <a:rPr lang="en-US" sz="2000" kern="0" dirty="0">
                    <a:solidFill>
                      <a:schemeClr val="tx1"/>
                    </a:solidFill>
                  </a:rPr>
                  <a:t>The transport probability can be treated as a constant independent of electron energy and photon energy</a:t>
                </a:r>
                <a:r>
                  <a:rPr lang="en-US" kern="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28600" indent="0" algn="ctr">
                  <a:buNone/>
                </a:pPr>
                <a:endParaRPr lang="en-US" kern="0" dirty="0"/>
              </a:p>
              <a:p>
                <a:pPr marL="2286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𝒕𝒓𝒂𝒏𝒔𝒑𝒐𝒓𝒕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1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kern="0" dirty="0"/>
              </a:p>
              <a:p>
                <a:pPr marL="228600" indent="0" algn="ctr">
                  <a:buNone/>
                </a:pPr>
                <a:r>
                  <a:rPr lang="en-US" kern="0" dirty="0"/>
                  <a:t> </a:t>
                </a:r>
              </a:p>
              <a:p>
                <a:pPr marL="228600" indent="0">
                  <a:buNone/>
                </a:pPr>
                <a:endParaRPr lang="en-US" kern="0" dirty="0"/>
              </a:p>
              <a:p>
                <a:pPr marL="228600" indent="0">
                  <a:buNone/>
                </a:pPr>
                <a:endParaRPr lang="en-US" kern="0" dirty="0"/>
              </a:p>
              <a:p>
                <a:pPr marL="228600" indent="0"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E93AF3FA-84BB-7E65-C0AD-50173B51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636" y="1523767"/>
                <a:ext cx="3503364" cy="3587883"/>
              </a:xfrm>
              <a:prstGeom prst="rect">
                <a:avLst/>
              </a:prstGeom>
              <a:blipFill>
                <a:blip r:embed="rId4"/>
                <a:stretch>
                  <a:fillRect r="-1913" b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3B012D2-569A-B453-B5FC-C271BA9FDCFF}"/>
              </a:ext>
            </a:extLst>
          </p:cNvPr>
          <p:cNvSpPr txBox="1"/>
          <p:nvPr/>
        </p:nvSpPr>
        <p:spPr>
          <a:xfrm>
            <a:off x="232724" y="6391371"/>
            <a:ext cx="89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psaha3@bnl.gov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F75A41-797E-4CF9-D297-AAB92078F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" y="173478"/>
            <a:ext cx="760118" cy="7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rizona State University Logo PNG Vector">
            <a:extLst>
              <a:ext uri="{FF2B5EF4-FFF2-40B4-BE49-F238E27FC236}">
                <a16:creationId xmlns:a16="http://schemas.microsoft.com/office/drawing/2014/main" id="{4F8F94D1-9024-430F-E4F1-5A1DE236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6" y="216877"/>
            <a:ext cx="782151" cy="5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3805</TotalTime>
  <Words>808</Words>
  <Application>Microsoft Office PowerPoint</Application>
  <PresentationFormat>On-screen Show (4:3)</PresentationFormat>
  <Paragraphs>189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Arial Body</vt:lpstr>
      <vt:lpstr>Calibri</vt:lpstr>
      <vt:lpstr>Cambria Math</vt:lpstr>
      <vt:lpstr>Times New Roman</vt:lpstr>
      <vt:lpstr>Wingdings</vt:lpstr>
      <vt:lpstr>BNL</vt:lpstr>
      <vt:lpstr>Theory of Photoemission from Cathodes with Disordered Surfaces</vt:lpstr>
      <vt:lpstr>Acknowledgements</vt:lpstr>
      <vt:lpstr>PowerPoint Presentation</vt:lpstr>
      <vt:lpstr>PowerPoint Presentation</vt:lpstr>
      <vt:lpstr>Dowell-Schmerge Model</vt:lpstr>
      <vt:lpstr>PowerPoint Presentation</vt:lpstr>
      <vt:lpstr>Dowell-Schmerge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Photoemission from Cathodes with Disordered Surfaces</dc:title>
  <dc:subject/>
  <dc:creator>Pallavi Saha (Student)</dc:creator>
  <cp:keywords/>
  <dc:description/>
  <cp:lastModifiedBy>Saha, Pallavi</cp:lastModifiedBy>
  <cp:revision>97</cp:revision>
  <dcterms:created xsi:type="dcterms:W3CDTF">2023-08-05T20:27:10Z</dcterms:created>
  <dcterms:modified xsi:type="dcterms:W3CDTF">2023-10-02T17:21:39Z</dcterms:modified>
  <cp:category/>
</cp:coreProperties>
</file>