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50" r:id="rId3"/>
    <p:sldId id="568" r:id="rId4"/>
    <p:sldId id="551" r:id="rId5"/>
    <p:sldId id="553" r:id="rId6"/>
    <p:sldId id="554" r:id="rId7"/>
    <p:sldId id="552" r:id="rId8"/>
    <p:sldId id="555" r:id="rId9"/>
    <p:sldId id="556" r:id="rId10"/>
    <p:sldId id="562" r:id="rId11"/>
    <p:sldId id="561" r:id="rId12"/>
    <p:sldId id="560" r:id="rId13"/>
    <p:sldId id="559" r:id="rId14"/>
    <p:sldId id="563" r:id="rId15"/>
    <p:sldId id="558" r:id="rId16"/>
    <p:sldId id="564" r:id="rId17"/>
    <p:sldId id="565" r:id="rId18"/>
    <p:sldId id="567" r:id="rId19"/>
    <p:sldId id="566" r:id="rId20"/>
    <p:sldId id="557" r:id="rId21"/>
    <p:sldId id="536" r:id="rId22"/>
    <p:sldId id="54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5BD2"/>
    <a:srgbClr val="FFF2CC"/>
    <a:srgbClr val="000000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98C3-7423-4CBC-9B53-4B1D95190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9D8B3-7D66-482A-B5EC-61EB6D45F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EC03D-4DBF-4B69-A4E6-5B2E58468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F9389-925B-40F0-926D-44ED036B2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9FFD6-858B-4C7D-838D-84313B24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4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AA4A-4035-47C3-8663-E3FF1AC1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6EF9D-9685-4004-B0C5-53DF1715A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F04B7-ACE4-46BB-940B-C5DCD0E0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99806-6EC7-4671-82E3-E5C31B8F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BF6C6-CADC-4656-B225-424E80C3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C27A2A-4271-43BD-BCB0-D8084A014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36CD3-2733-4A33-80C1-D7E2D60AB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E642A-ABD6-4144-AB91-51C9C4D3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1A633-28F1-43A0-883A-FAC5BF8F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05D4B-DFC9-48D3-9C84-79ABCD25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4A7A-3D00-43BD-B385-5C9A3945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B9C9A-731A-4BFD-80A8-C6EC74102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8C229-28F3-414F-828E-B5612A57D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C83C-05A3-4A7F-BD41-EC4948BA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DAE9-1C43-455A-BCF9-62C53D6F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7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3264F-8F98-429C-9B9B-6A47ED10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589C-0D52-4FBC-A31D-FC6741F0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A891-3BFA-427A-8C03-75EFD619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BEE94-1E3C-4603-9745-A7D91042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C900-EFE3-44C3-9204-983ED01D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0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A385-0E4E-4403-872B-9C1DA06F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7CBB8-CFC2-437E-B7D6-1A6270E7D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88EC8-854B-4709-B722-B345A0E2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E8B4E-B337-4BF0-BD73-C35248B0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1CBF1-BFD4-4BA8-9FB2-099A0CEA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EE86A-A9DF-4568-9363-2B00599E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1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21B3-9795-43A4-8EC4-92B4C55E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53595-42D7-4366-A0D6-80771DE0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9EEA3-0AC1-44A9-89A8-8FFF5CE8C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C249AE-5BB0-45AB-8FE1-6B2D3F10D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E40DD-DDA3-47E3-B437-12D1D7508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2D3A9-1F8C-4913-B4A5-5E55BA51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DEAF09-8070-4CBD-A45B-0960DEB9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FD7F3F-29CA-4AE0-8E9B-D12E7EAF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4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B233-AF4B-4DD6-AF56-BBB9472F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82D88-FC5E-41A5-B265-8FCDD2ED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BAFDF-EB2A-4E26-BF65-EB0650FB3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DAD0A-2B75-43FE-A5E5-234B66EC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0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F89B67-55D9-421E-BFD6-F1EB90A0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FFE34-6241-4E84-8C3C-942C3E0E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46E7D-B7EE-4657-B5BD-98B8EA9C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6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6024-C7DD-4BED-9E7D-E4FFDC7D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0FB7-6303-4246-9EAA-E95D192CF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168F6-115E-4DD3-A001-E2AC2F212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795E-A051-4323-A8D0-662CB826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C259B-6635-417E-B9EC-13926DA64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2B3C5-79C6-48EB-B128-4065295E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3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D046-6F6D-4EC4-9FEA-A0AE99030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F921D-222B-48AF-99C1-DBCC9A443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C0E75-7B90-408B-B503-3BC2C2CEF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E08C0-869F-4952-AEE1-150440E46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B7150-D7E4-4602-B8F6-08C48CE13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8C477-7ABE-4667-B439-71B5C9BB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6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4B084B-FADC-4CC6-A373-1C06E86A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E6C4B-CFC9-45C5-B464-EC519726F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0A291-40FE-4596-9F7E-2C9E0469B6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FFDEE-41F5-4A35-9E84-0C6BB5F55B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8A260-9F0B-46ED-BFFF-95F62EB95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6AECE-B188-48A4-A8BA-CBF8D48D4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C6544-47A6-4198-9155-DB957C99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2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nited_States_Department_of_Energ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02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51.png"/><Relationship Id="rId4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A4CF39E0-88CF-4A8A-B5DA-D75B59A8E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715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Photocathode Physics for Photoinjectors (P3) Workshop</a:t>
            </a:r>
          </a:p>
          <a:p>
            <a:pPr eaLnBrk="1" hangingPunct="1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Brookhaven National Laboratory, NY, October 3-5, 2023.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92CBB30-42D5-47DC-9A53-6A5C1E1F0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17222"/>
            <a:ext cx="12191999" cy="1868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5ACA07F-0F23-42F9-8DC0-A6EB7055C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90" y="1254015"/>
            <a:ext cx="1194269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Scattering Processes in Photoemission: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Franck-Condon Effect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34AB2F9-FB6B-447F-A9A4-A50727B35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906" y="2996834"/>
            <a:ext cx="8931165" cy="171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Andreas Schroeder </a:t>
            </a:r>
          </a:p>
          <a:p>
            <a:pPr algn="ctr" eaLnBrk="1" hangingPunct="1"/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Angeloni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Ir-Jene Shan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Department, University of Illinois Chicago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87D1C76D-EBBE-443D-BBC2-83A3BD9DB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366" y="5159514"/>
            <a:ext cx="2998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Energy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DE-SC0020387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6B9ADA1C-C85E-4F68-B955-56B64AB43016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25A3BC5-3017-4267-A1E7-B971A8969FC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7B9FE-22D2-406F-BE87-3DE79BEBCE7E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6D7B69C7-3995-7A8B-089A-9DB558985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32287" y="5140010"/>
            <a:ext cx="1631181" cy="163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2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threshold MTE in metals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/>
              <p:nvPr/>
            </p:nvSpPr>
            <p:spPr>
              <a:xfrm>
                <a:off x="6635124" y="1625593"/>
                <a:ext cx="5135418" cy="4228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‘Accepted’ idea: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MTE (&lt; 50meV) readily obtained by operating close to PE threshold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At the expense of lower QE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 Order of magnitude decrease from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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 0.15eV to 0.05eV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NOTE:</a:t>
                </a:r>
              </a:p>
              <a:p>
                <a:endParaRPr lang="en-US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sz="2000" b="0" dirty="0">
                    <a:solidFill>
                      <a:schemeClr val="tx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𝑄𝐸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vs. ħ</a:t>
                </a:r>
                <a:r>
                  <a:rPr lang="el-G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plot allows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extraction of work function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124" y="1625593"/>
                <a:ext cx="5135418" cy="4228081"/>
              </a:xfrm>
              <a:prstGeom prst="rect">
                <a:avLst/>
              </a:prstGeom>
              <a:blipFill>
                <a:blip r:embed="rId2"/>
                <a:stretch>
                  <a:fillRect l="-1186" t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327ADF9-8801-91F0-074F-2F6666B76011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Vecchione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35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Intl. Free-Electron Laser Conf., New York, NY (2013), pp. 424-426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1EBCEA-9912-69F9-C669-C8D92ADF640D}"/>
              </a:ext>
            </a:extLst>
          </p:cNvPr>
          <p:cNvGrpSpPr/>
          <p:nvPr/>
        </p:nvGrpSpPr>
        <p:grpSpPr>
          <a:xfrm>
            <a:off x="421458" y="1200727"/>
            <a:ext cx="5957454" cy="5136838"/>
            <a:chOff x="421458" y="1200727"/>
            <a:chExt cx="5957454" cy="513683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45792A-5E1B-ED93-EF99-327FF689FC40}"/>
                </a:ext>
              </a:extLst>
            </p:cNvPr>
            <p:cNvSpPr/>
            <p:nvPr/>
          </p:nvSpPr>
          <p:spPr>
            <a:xfrm>
              <a:off x="421458" y="1200727"/>
              <a:ext cx="5957454" cy="5136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7B267907-8D5D-4179-8C97-46A62D93B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06" y="1275806"/>
              <a:ext cx="5893235" cy="5006343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F9C6D9-9B61-8A87-96CA-ADE740D59B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0618" y="1799997"/>
              <a:ext cx="3260437" cy="38803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026453-FEFF-6DD4-4812-4ECA430EE260}"/>
                </a:ext>
              </a:extLst>
            </p:cNvPr>
            <p:cNvSpPr txBox="1"/>
            <p:nvPr/>
          </p:nvSpPr>
          <p:spPr>
            <a:xfrm>
              <a:off x="2281382" y="1484364"/>
              <a:ext cx="1542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dirty="0"/>
                <a:t> = </a:t>
              </a:r>
              <a:r>
                <a:rPr lang="en-US" i="1" dirty="0" err="1"/>
                <a:t>T</a:t>
              </a:r>
              <a:r>
                <a:rPr lang="en-US" baseline="-25000" dirty="0" err="1"/>
                <a:t>e</a:t>
              </a:r>
              <a:r>
                <a:rPr lang="en-US" dirty="0"/>
                <a:t> = 300K</a:t>
              </a:r>
              <a:endParaRPr lang="en-US" i="1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47587-1793-2E70-F5F8-61308CC24C0A}"/>
                </a:ext>
              </a:extLst>
            </p:cNvPr>
            <p:cNvCxnSpPr/>
            <p:nvPr/>
          </p:nvCxnSpPr>
          <p:spPr>
            <a:xfrm>
              <a:off x="1209964" y="4978400"/>
              <a:ext cx="4341091" cy="0"/>
            </a:xfrm>
            <a:prstGeom prst="line">
              <a:avLst/>
            </a:prstGeom>
            <a:ln>
              <a:solidFill>
                <a:srgbClr val="365B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8D3586-0449-66D6-E296-4881C58C3324}"/>
                </a:ext>
              </a:extLst>
            </p:cNvPr>
            <p:cNvSpPr txBox="1"/>
            <p:nvPr/>
          </p:nvSpPr>
          <p:spPr>
            <a:xfrm>
              <a:off x="4752108" y="4646012"/>
              <a:ext cx="979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365BD2"/>
                  </a:solidFill>
                </a:rPr>
                <a:t>25meV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395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Cu(001): Near threshold MTE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/>
              <p:nvPr/>
            </p:nvSpPr>
            <p:spPr>
              <a:xfrm>
                <a:off x="6414659" y="1527676"/>
                <a:ext cx="4886036" cy="324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MTE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 30meV &gt;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0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</a:t>
                </a:r>
                <a:r>
                  <a:rPr lang="en-US" sz="20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measured below threshold (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&lt; 0) at 300K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Direct band emission simulation predicts MTE  14meV below threshold (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&lt; 0)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𝑀𝑇𝐸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	        ...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∗</m:t>
                        </m:r>
                      </m:sup>
                    </m:sSub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0.35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–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0.4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659" y="1527676"/>
                <a:ext cx="4886036" cy="3246081"/>
              </a:xfrm>
              <a:prstGeom prst="rect">
                <a:avLst/>
              </a:prstGeom>
              <a:blipFill>
                <a:blip r:embed="rId2"/>
                <a:stretch>
                  <a:fillRect l="-1122" t="-1316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805D3C1-9664-0E88-E440-36F7628C1537}"/>
              </a:ext>
            </a:extLst>
          </p:cNvPr>
          <p:cNvSpPr txBox="1"/>
          <p:nvPr/>
        </p:nvSpPr>
        <p:spPr>
          <a:xfrm>
            <a:off x="0" y="6493156"/>
            <a:ext cx="1219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W.A. Schroeder &amp; G. Adhikari,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J. Phys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033040 (2019) 033040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FF7E13-ED92-FFB5-63F2-5260A570614B}"/>
              </a:ext>
            </a:extLst>
          </p:cNvPr>
          <p:cNvGrpSpPr/>
          <p:nvPr/>
        </p:nvGrpSpPr>
        <p:grpSpPr>
          <a:xfrm>
            <a:off x="600365" y="1113994"/>
            <a:ext cx="5273964" cy="5259096"/>
            <a:chOff x="600365" y="1113994"/>
            <a:chExt cx="5273964" cy="525909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E326F45-5B95-28D7-9C31-345AEDE9E80D}"/>
                </a:ext>
              </a:extLst>
            </p:cNvPr>
            <p:cNvGrpSpPr/>
            <p:nvPr/>
          </p:nvGrpSpPr>
          <p:grpSpPr>
            <a:xfrm>
              <a:off x="600365" y="1113994"/>
              <a:ext cx="5273964" cy="5259096"/>
              <a:chOff x="600365" y="1113994"/>
              <a:chExt cx="5273964" cy="525909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F5F8036-D4A0-59EC-454F-B4D81D7DD4B1}"/>
                  </a:ext>
                </a:extLst>
              </p:cNvPr>
              <p:cNvGrpSpPr/>
              <p:nvPr/>
            </p:nvGrpSpPr>
            <p:grpSpPr>
              <a:xfrm>
                <a:off x="600365" y="1113994"/>
                <a:ext cx="5273964" cy="5259096"/>
                <a:chOff x="600365" y="1113994"/>
                <a:chExt cx="5273964" cy="52590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1523DC7-935D-ACFE-ADE4-40309A50AA3D}"/>
                    </a:ext>
                  </a:extLst>
                </p:cNvPr>
                <p:cNvSpPr/>
                <p:nvPr/>
              </p:nvSpPr>
              <p:spPr>
                <a:xfrm>
                  <a:off x="600365" y="1113994"/>
                  <a:ext cx="5273964" cy="52590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 descr="A graph of a function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DC68E39-494D-9EAE-794E-BCFA1007A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925" y="1219205"/>
                  <a:ext cx="5080747" cy="5080747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486DDF-1E39-DDDE-4AF7-3BCD10037793}"/>
                  </a:ext>
                </a:extLst>
              </p:cNvPr>
              <p:cNvSpPr txBox="1"/>
              <p:nvPr/>
            </p:nvSpPr>
            <p:spPr>
              <a:xfrm>
                <a:off x="3666837" y="5971458"/>
                <a:ext cx="6188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(eV)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A8D613-2CE6-865D-4901-06D27C3B4FBC}"/>
                </a:ext>
              </a:extLst>
            </p:cNvPr>
            <p:cNvSpPr txBox="1"/>
            <p:nvPr/>
          </p:nvSpPr>
          <p:spPr>
            <a:xfrm>
              <a:off x="1302318" y="2359012"/>
              <a:ext cx="1006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dirty="0"/>
                <a:t> = 300K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44864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‘good’ metals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A4545-1DB6-4DEE-B85F-D4CECA3D9131}"/>
              </a:ext>
            </a:extLst>
          </p:cNvPr>
          <p:cNvSpPr txBox="1"/>
          <p:nvPr/>
        </p:nvSpPr>
        <p:spPr>
          <a:xfrm>
            <a:off x="7340120" y="1627257"/>
            <a:ext cx="4692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8FD283B-43EE-12BC-AE05-DD626C621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973462"/>
              </p:ext>
            </p:extLst>
          </p:nvPr>
        </p:nvGraphicFramePr>
        <p:xfrm>
          <a:off x="7526710" y="1455638"/>
          <a:ext cx="3768436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218">
                  <a:extLst>
                    <a:ext uri="{9D8B030D-6E8A-4147-A177-3AD203B41FA5}">
                      <a16:colId xmlns:a16="http://schemas.microsoft.com/office/drawing/2014/main" val="1934839315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3296526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MTE (</a:t>
                      </a:r>
                      <a:r>
                        <a:rPr lang="en-US" sz="2000" dirty="0" err="1"/>
                        <a:t>meV</a:t>
                      </a:r>
                      <a:r>
                        <a:rPr lang="en-US" sz="2000" dirty="0"/>
                        <a:t>)</a:t>
                      </a:r>
                    </a:p>
                    <a:p>
                      <a:pPr algn="ctr"/>
                      <a:r>
                        <a:rPr lang="en-US" sz="2000" dirty="0"/>
                        <a:t>(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2000" i="1" dirty="0">
                          <a:sym typeface="Symbol" panose="05050102010706020507" pitchFamily="18" charset="2"/>
                        </a:rPr>
                        <a:t>E</a:t>
                      </a:r>
                      <a:r>
                        <a:rPr lang="en-US" sz="2000" i="0" dirty="0">
                          <a:sym typeface="Symbol" panose="05050102010706020507" pitchFamily="18" charset="2"/>
                        </a:rPr>
                        <a:t> &lt; 0)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94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Ag(001)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Cu(001)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Rh(110)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Nb(001)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W(001)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W(111)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Ta(001)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Ta(111)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Mo(001)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/>
                        <a:t>25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6</a:t>
                      </a:r>
                      <a:r>
                        <a:rPr lang="en-US" sz="2000" baseline="30000" dirty="0">
                          <a:sym typeface="Symbol" panose="05050102010706020507" pitchFamily="18" charset="2"/>
                        </a:rPr>
                        <a:t>†</a:t>
                      </a:r>
                      <a:endParaRPr lang="en-US" sz="2000" dirty="0">
                        <a:sym typeface="Symbol" panose="05050102010706020507" pitchFamily="18" charset="2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ym typeface="Symbol" panose="05050102010706020507" pitchFamily="18" charset="2"/>
                        </a:rPr>
                        <a:t>293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ym typeface="Symbol" panose="05050102010706020507" pitchFamily="18" charset="2"/>
                        </a:rPr>
                        <a:t>706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ym typeface="Symbol" panose="05050102010706020507" pitchFamily="18" charset="2"/>
                        </a:rPr>
                        <a:t>13012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ym typeface="Symbol" panose="05050102010706020507" pitchFamily="18" charset="2"/>
                        </a:rPr>
                        <a:t>839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ym typeface="Symbol" panose="05050102010706020507" pitchFamily="18" charset="2"/>
                        </a:rPr>
                        <a:t>9111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ym typeface="Symbol" panose="05050102010706020507" pitchFamily="18" charset="2"/>
                        </a:rPr>
                        <a:t>8216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ym typeface="Symbol" panose="05050102010706020507" pitchFamily="18" charset="2"/>
                        </a:rPr>
                        <a:t>10013</a:t>
                      </a:r>
                    </a:p>
                    <a:p>
                      <a:pPr algn="ctr"/>
                      <a:r>
                        <a:rPr lang="en-US" sz="2000" dirty="0">
                          <a:sym typeface="Symbol" panose="05050102010706020507" pitchFamily="18" charset="2"/>
                        </a:rPr>
                        <a:t>809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6845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C155C5-6605-7BDC-645F-D34E5EECF76C}"/>
              </a:ext>
            </a:extLst>
          </p:cNvPr>
          <p:cNvSpPr txBox="1"/>
          <p:nvPr/>
        </p:nvSpPr>
        <p:spPr>
          <a:xfrm>
            <a:off x="7546168" y="5604910"/>
            <a:ext cx="276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cs typeface="Times New Roman" panose="02020603050405020304" pitchFamily="18" charset="0"/>
              </a:rPr>
              <a:t>†</a:t>
            </a:r>
            <a:r>
              <a:rPr lang="en-US" dirty="0">
                <a:cs typeface="Times New Roman" panose="02020603050405020304" pitchFamily="18" charset="0"/>
              </a:rPr>
              <a:t>Bulk plasmon effects</a:t>
            </a:r>
            <a:endParaRPr lang="en-US" baseline="30000" dirty="0"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32F92EF-DAFA-59E2-2432-80DFA2A3AC98}"/>
              </a:ext>
            </a:extLst>
          </p:cNvPr>
          <p:cNvGrpSpPr/>
          <p:nvPr/>
        </p:nvGrpSpPr>
        <p:grpSpPr>
          <a:xfrm>
            <a:off x="435047" y="1370043"/>
            <a:ext cx="6092215" cy="5157218"/>
            <a:chOff x="308583" y="1272763"/>
            <a:chExt cx="6092215" cy="515721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060ED6F-E156-F75F-168E-DA33CD9483A6}"/>
                </a:ext>
              </a:extLst>
            </p:cNvPr>
            <p:cNvSpPr/>
            <p:nvPr/>
          </p:nvSpPr>
          <p:spPr>
            <a:xfrm>
              <a:off x="308583" y="1272763"/>
              <a:ext cx="6092215" cy="515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graph of a graph of energy&#10;&#10;Description automatically generated with medium confidence">
              <a:extLst>
                <a:ext uri="{FF2B5EF4-FFF2-40B4-BE49-F238E27FC236}">
                  <a16:creationId xmlns:a16="http://schemas.microsoft.com/office/drawing/2014/main" id="{D1ECED62-DC4D-08AB-E334-407060A82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23" y="1350586"/>
              <a:ext cx="5981542" cy="4997095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49855B-4ABF-B632-4DC4-D4EAC1A301BF}"/>
                </a:ext>
              </a:extLst>
            </p:cNvPr>
            <p:cNvCxnSpPr/>
            <p:nvPr/>
          </p:nvCxnSpPr>
          <p:spPr>
            <a:xfrm flipV="1">
              <a:off x="2558473" y="2604655"/>
              <a:ext cx="2890982" cy="315883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03E4E51-2A1C-9C12-1D24-95D96FD90072}"/>
                </a:ext>
              </a:extLst>
            </p:cNvPr>
            <p:cNvCxnSpPr/>
            <p:nvPr/>
          </p:nvCxnSpPr>
          <p:spPr>
            <a:xfrm flipV="1">
              <a:off x="1440873" y="4082473"/>
              <a:ext cx="4008582" cy="168101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2D3B6E2-CDAF-6778-083B-7A39D494960F}"/>
                </a:ext>
              </a:extLst>
            </p:cNvPr>
            <p:cNvSpPr/>
            <p:nvPr/>
          </p:nvSpPr>
          <p:spPr>
            <a:xfrm>
              <a:off x="1099127" y="5211768"/>
              <a:ext cx="4350328" cy="148174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0BA61B-CFA2-D4C8-8CF9-00DCFA34D8CA}"/>
                </a:ext>
              </a:extLst>
            </p:cNvPr>
            <p:cNvSpPr txBox="1"/>
            <p:nvPr/>
          </p:nvSpPr>
          <p:spPr>
            <a:xfrm>
              <a:off x="4248677" y="4871620"/>
              <a:ext cx="1245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83(</a:t>
              </a:r>
              <a:r>
                <a:rPr lang="en-US" dirty="0">
                  <a:sym typeface="Symbol" panose="05050102010706020507" pitchFamily="18" charset="2"/>
                </a:rPr>
                <a:t>9)</a:t>
              </a:r>
              <a:r>
                <a:rPr lang="en-US" dirty="0" err="1">
                  <a:sym typeface="Symbol" panose="05050102010706020507" pitchFamily="18" charset="2"/>
                </a:rPr>
                <a:t>meV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3664C4-203F-59C0-8A3C-2FDD6AADC7D2}"/>
                </a:ext>
              </a:extLst>
            </p:cNvPr>
            <p:cNvSpPr txBox="1"/>
            <p:nvPr/>
          </p:nvSpPr>
          <p:spPr>
            <a:xfrm>
              <a:off x="1138135" y="2139029"/>
              <a:ext cx="106031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dirty="0"/>
                <a:t> = 300K</a:t>
              </a:r>
              <a:endParaRPr lang="en-US" i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2AB6B6-0A8A-8E51-1B81-BCB4FB68803F}"/>
                </a:ext>
              </a:extLst>
            </p:cNvPr>
            <p:cNvSpPr txBox="1"/>
            <p:nvPr/>
          </p:nvSpPr>
          <p:spPr>
            <a:xfrm>
              <a:off x="2558473" y="1539344"/>
              <a:ext cx="1215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W(001)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996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Electron-electron scattering I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/>
              <p:nvPr/>
            </p:nvSpPr>
            <p:spPr>
              <a:xfrm>
                <a:off x="6691748" y="1583081"/>
                <a:ext cx="4812146" cy="479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 excess energy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Small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∗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∆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𝐸</m:t>
                        </m:r>
                      </m:e>
                    </m:ra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Franck-Condon effect </a:t>
                </a:r>
                <a:endPara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PE barrier transmission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 1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initial electrons from occupied states; One final electron into unoccupied states 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Probability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∝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𝑓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𝑓</m:t>
                        </m:r>
                      </m:e>
                    </m: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...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exp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748" y="1583081"/>
                <a:ext cx="4812146" cy="4793748"/>
              </a:xfrm>
              <a:prstGeom prst="rect">
                <a:avLst/>
              </a:prstGeom>
              <a:blipFill>
                <a:blip r:embed="rId2"/>
                <a:stretch>
                  <a:fillRect l="-1141" r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E482A3A-EA3D-7402-C6A7-07FEB2959951}"/>
              </a:ext>
            </a:extLst>
          </p:cNvPr>
          <p:cNvSpPr txBox="1"/>
          <p:nvPr/>
        </p:nvSpPr>
        <p:spPr>
          <a:xfrm>
            <a:off x="9242" y="1006769"/>
            <a:ext cx="821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 Sommerfeld free electron model; Near threshold emission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576A03-2BA7-E01B-A1B5-FC04EC047B9D}"/>
              </a:ext>
            </a:extLst>
          </p:cNvPr>
          <p:cNvSpPr/>
          <p:nvPr/>
        </p:nvSpPr>
        <p:spPr>
          <a:xfrm>
            <a:off x="785091" y="1601553"/>
            <a:ext cx="4978400" cy="4900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45D166-F5F6-E705-7100-4412145DA6BA}"/>
              </a:ext>
            </a:extLst>
          </p:cNvPr>
          <p:cNvGrpSpPr/>
          <p:nvPr/>
        </p:nvGrpSpPr>
        <p:grpSpPr>
          <a:xfrm>
            <a:off x="1006764" y="1869419"/>
            <a:ext cx="4595092" cy="4336467"/>
            <a:chOff x="1006764" y="1869419"/>
            <a:chExt cx="4595092" cy="43364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DFAE266-A485-51E8-7A8D-3A179AF4199E}"/>
                </a:ext>
              </a:extLst>
            </p:cNvPr>
            <p:cNvGrpSpPr/>
            <p:nvPr/>
          </p:nvGrpSpPr>
          <p:grpSpPr>
            <a:xfrm>
              <a:off x="1006764" y="1869419"/>
              <a:ext cx="4544291" cy="4336467"/>
              <a:chOff x="1006764" y="1870370"/>
              <a:chExt cx="4544291" cy="433646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7B8E640-282A-2D84-749B-689C211DADD9}"/>
                  </a:ext>
                </a:extLst>
              </p:cNvPr>
              <p:cNvGrpSpPr/>
              <p:nvPr/>
            </p:nvGrpSpPr>
            <p:grpSpPr>
              <a:xfrm>
                <a:off x="1510148" y="2576944"/>
                <a:ext cx="3311236" cy="3126515"/>
                <a:chOff x="1510148" y="2576944"/>
                <a:chExt cx="3311236" cy="3126515"/>
              </a:xfrm>
            </p:grpSpPr>
            <p:sp>
              <p:nvSpPr>
                <p:cNvPr id="11" name="Flowchart: Connector 10">
                  <a:extLst>
                    <a:ext uri="{FF2B5EF4-FFF2-40B4-BE49-F238E27FC236}">
                      <a16:creationId xmlns:a16="http://schemas.microsoft.com/office/drawing/2014/main" id="{9DABD485-8153-7960-B2A0-132C5E2C5A71}"/>
                    </a:ext>
                  </a:extLst>
                </p:cNvPr>
                <p:cNvSpPr/>
                <p:nvPr/>
              </p:nvSpPr>
              <p:spPr>
                <a:xfrm>
                  <a:off x="1510148" y="2576944"/>
                  <a:ext cx="3311236" cy="3126515"/>
                </a:xfrm>
                <a:prstGeom prst="flowChartConnector">
                  <a:avLst/>
                </a:prstGeom>
                <a:noFill/>
                <a:ln w="762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" name="Flowchart: Connector 2">
                  <a:extLst>
                    <a:ext uri="{FF2B5EF4-FFF2-40B4-BE49-F238E27FC236}">
                      <a16:creationId xmlns:a16="http://schemas.microsoft.com/office/drawing/2014/main" id="{CFFB2786-896A-D67E-EA0C-8540720387E4}"/>
                    </a:ext>
                  </a:extLst>
                </p:cNvPr>
                <p:cNvSpPr/>
                <p:nvPr/>
              </p:nvSpPr>
              <p:spPr>
                <a:xfrm>
                  <a:off x="1558638" y="2623127"/>
                  <a:ext cx="3214255" cy="3038764"/>
                </a:xfrm>
                <a:prstGeom prst="flowChartConnector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lowchart: Connector 11">
                  <a:extLst>
                    <a:ext uri="{FF2B5EF4-FFF2-40B4-BE49-F238E27FC236}">
                      <a16:creationId xmlns:a16="http://schemas.microsoft.com/office/drawing/2014/main" id="{9E9F7DD3-AB51-5E63-2CFD-ED97F998539B}"/>
                    </a:ext>
                  </a:extLst>
                </p:cNvPr>
                <p:cNvSpPr/>
                <p:nvPr/>
              </p:nvSpPr>
              <p:spPr>
                <a:xfrm>
                  <a:off x="1616370" y="2669307"/>
                  <a:ext cx="3103414" cy="2937165"/>
                </a:xfrm>
                <a:prstGeom prst="flowChartConnector">
                  <a:avLst/>
                </a:prstGeom>
                <a:noFill/>
                <a:ln w="762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5ADFBE1-928A-444B-E794-A0FC0C6294A1}"/>
                  </a:ext>
                </a:extLst>
              </p:cNvPr>
              <p:cNvCxnSpPr/>
              <p:nvPr/>
            </p:nvCxnSpPr>
            <p:spPr>
              <a:xfrm>
                <a:off x="1006764" y="4147127"/>
                <a:ext cx="454429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3F3EA5D-0B88-C90B-E4BE-DA895B4E32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81931" y="1870370"/>
                <a:ext cx="1" cy="433646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F0185A-8910-82B5-0161-F169E1C6C1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1164" y="2623128"/>
              <a:ext cx="1439720" cy="60955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E78BBD9-6158-E996-9E09-FA7710D844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2806" y="2623127"/>
              <a:ext cx="189346" cy="1554020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DA15C9B-6AF5-6F8F-5F52-D89A9DDEC44D}"/>
                </a:ext>
              </a:extLst>
            </p:cNvPr>
            <p:cNvCxnSpPr/>
            <p:nvPr/>
          </p:nvCxnSpPr>
          <p:spPr>
            <a:xfrm>
              <a:off x="3181931" y="4156364"/>
              <a:ext cx="4064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ACC4A5-A6CA-2A53-61EE-00A62E0CE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21163" y="3232685"/>
              <a:ext cx="1250380" cy="944462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FCED90-D7BE-E6C6-16EF-22CEAE8CDDBA}"/>
                    </a:ext>
                  </a:extLst>
                </p:cNvPr>
                <p:cNvSpPr txBox="1"/>
                <p:nvPr/>
              </p:nvSpPr>
              <p:spPr>
                <a:xfrm>
                  <a:off x="3105734" y="4231488"/>
                  <a:ext cx="6834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FCED90-D7BE-E6C6-16EF-22CEAE8CDD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5734" y="4231488"/>
                  <a:ext cx="683490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D57CD80-B2A3-C788-D868-B89637036790}"/>
                    </a:ext>
                  </a:extLst>
                </p:cNvPr>
                <p:cNvSpPr txBox="1"/>
                <p:nvPr/>
              </p:nvSpPr>
              <p:spPr>
                <a:xfrm>
                  <a:off x="2363355" y="2948725"/>
                  <a:ext cx="63730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D57CD80-B2A3-C788-D868-B896370367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3355" y="2948725"/>
                  <a:ext cx="637308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FFDCF5E-DEDF-003E-5D0F-2341AF19C00D}"/>
                    </a:ext>
                  </a:extLst>
                </p:cNvPr>
                <p:cNvSpPr txBox="1"/>
                <p:nvPr/>
              </p:nvSpPr>
              <p:spPr>
                <a:xfrm>
                  <a:off x="2112827" y="3612348"/>
                  <a:ext cx="6095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FFDCF5E-DEDF-003E-5D0F-2341AF19C0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827" y="3612348"/>
                  <a:ext cx="609597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FBAC6C-DAA4-D057-001C-7EC43B52FC84}"/>
                </a:ext>
              </a:extLst>
            </p:cNvPr>
            <p:cNvSpPr txBox="1"/>
            <p:nvPr/>
          </p:nvSpPr>
          <p:spPr>
            <a:xfrm>
              <a:off x="5149274" y="4156364"/>
              <a:ext cx="452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96E858-9BC1-5DC2-509A-D3C454C8B3D0}"/>
                </a:ext>
              </a:extLst>
            </p:cNvPr>
            <p:cNvSpPr txBox="1"/>
            <p:nvPr/>
          </p:nvSpPr>
          <p:spPr>
            <a:xfrm>
              <a:off x="2826327" y="1884965"/>
              <a:ext cx="452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29F0A4-8D32-F7BB-C170-9D9B35A94174}"/>
                    </a:ext>
                  </a:extLst>
                </p:cNvPr>
                <p:cNvSpPr txBox="1"/>
                <p:nvPr/>
              </p:nvSpPr>
              <p:spPr>
                <a:xfrm>
                  <a:off x="3334336" y="3119481"/>
                  <a:ext cx="6096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oMath>
                    </m:oMathPara>
                  </a14:m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29F0A4-8D32-F7BB-C170-9D9B35A941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4336" y="3119481"/>
                  <a:ext cx="609600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9F3EB9F-4818-3E19-9510-DEEE6C2739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6217" y="4188714"/>
              <a:ext cx="1152235" cy="10034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BCFC0D-B96E-D531-AAA2-3F2CEA14461A}"/>
                </a:ext>
              </a:extLst>
            </p:cNvPr>
            <p:cNvSpPr txBox="1"/>
            <p:nvPr/>
          </p:nvSpPr>
          <p:spPr>
            <a:xfrm>
              <a:off x="2512302" y="4602813"/>
              <a:ext cx="5033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D2D193-7FD6-1C6B-3F5C-C8804299AAB9}"/>
                </a:ext>
              </a:extLst>
            </p:cNvPr>
            <p:cNvSpPr txBox="1"/>
            <p:nvPr/>
          </p:nvSpPr>
          <p:spPr>
            <a:xfrm>
              <a:off x="4129810" y="5423739"/>
              <a:ext cx="8127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ight Brace 32">
              <a:extLst>
                <a:ext uri="{FF2B5EF4-FFF2-40B4-BE49-F238E27FC236}">
                  <a16:creationId xmlns:a16="http://schemas.microsoft.com/office/drawing/2014/main" id="{1B5FC218-15C5-7CBE-E37B-19EB930C0E95}"/>
                </a:ext>
              </a:extLst>
            </p:cNvPr>
            <p:cNvSpPr/>
            <p:nvPr/>
          </p:nvSpPr>
          <p:spPr>
            <a:xfrm>
              <a:off x="3435935" y="5502993"/>
              <a:ext cx="665018" cy="24200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250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827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Electron-electron scattering II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/>
              <p:nvPr/>
            </p:nvSpPr>
            <p:spPr>
              <a:xfrm>
                <a:off x="7042727" y="1757495"/>
                <a:ext cx="4812146" cy="432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below threshold emission processes: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Direct band contribution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𝑀𝑇𝐸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...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(ii) Electron scattering contribution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𝑀𝑇𝐸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BUT: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What is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727" y="1757495"/>
                <a:ext cx="4812146" cy="4324710"/>
              </a:xfrm>
              <a:prstGeom prst="rect">
                <a:avLst/>
              </a:prstGeom>
              <a:blipFill>
                <a:blip r:embed="rId2"/>
                <a:stretch>
                  <a:fillRect l="-1139" t="-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7BB88B8-23BB-BFA3-3F10-E2472D584DD0}"/>
              </a:ext>
            </a:extLst>
          </p:cNvPr>
          <p:cNvSpPr txBox="1"/>
          <p:nvPr/>
        </p:nvSpPr>
        <p:spPr>
          <a:xfrm>
            <a:off x="9242" y="1006769"/>
            <a:ext cx="821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 Energy dependence (neglecting DOS)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4EAD5F-CD1A-DABD-99A5-F112B570D66C}"/>
              </a:ext>
            </a:extLst>
          </p:cNvPr>
          <p:cNvGrpSpPr/>
          <p:nvPr/>
        </p:nvGrpSpPr>
        <p:grpSpPr>
          <a:xfrm>
            <a:off x="337126" y="1684016"/>
            <a:ext cx="6368473" cy="4499785"/>
            <a:chOff x="337126" y="1684016"/>
            <a:chExt cx="6368473" cy="4499785"/>
          </a:xfrm>
        </p:grpSpPr>
        <p:pic>
          <p:nvPicPr>
            <p:cNvPr id="11" name="Picture 10" descr="A diagram of a function&#10;&#10;Description automatically generated">
              <a:extLst>
                <a:ext uri="{FF2B5EF4-FFF2-40B4-BE49-F238E27FC236}">
                  <a16:creationId xmlns:a16="http://schemas.microsoft.com/office/drawing/2014/main" id="{D1F3EB88-01F2-FD6E-AEAD-DE4EA5C9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26" y="1684016"/>
              <a:ext cx="6368473" cy="449978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24BA40-78A6-29E7-314B-BA9DD365C3E8}"/>
                </a:ext>
              </a:extLst>
            </p:cNvPr>
            <p:cNvSpPr txBox="1"/>
            <p:nvPr/>
          </p:nvSpPr>
          <p:spPr>
            <a:xfrm>
              <a:off x="4313382" y="3195782"/>
              <a:ext cx="1782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Below threshold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>
                  <a:sym typeface="Symbol" panose="05050102010706020507" pitchFamily="18" charset="2"/>
                </a:rPr>
                <a:t></a:t>
              </a:r>
              <a:r>
                <a:rPr lang="en-US" i="1" dirty="0">
                  <a:sym typeface="Symbol" panose="05050102010706020507" pitchFamily="18" charset="2"/>
                </a:rPr>
                <a:t>E</a:t>
              </a:r>
              <a:r>
                <a:rPr lang="en-US" dirty="0">
                  <a:sym typeface="Symbol" panose="05050102010706020507" pitchFamily="18" charset="2"/>
                </a:rPr>
                <a:t> &lt; 0)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B323EB-EC9D-3DC2-1AF9-9AE691B82491}"/>
                </a:ext>
              </a:extLst>
            </p:cNvPr>
            <p:cNvSpPr txBox="1"/>
            <p:nvPr/>
          </p:nvSpPr>
          <p:spPr>
            <a:xfrm>
              <a:off x="1362360" y="3186545"/>
              <a:ext cx="1782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Above threshold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>
                  <a:sym typeface="Symbol" panose="05050102010706020507" pitchFamily="18" charset="2"/>
                </a:rPr>
                <a:t></a:t>
              </a:r>
              <a:r>
                <a:rPr lang="en-US" i="1" dirty="0">
                  <a:sym typeface="Symbol" panose="05050102010706020507" pitchFamily="18" charset="2"/>
                </a:rPr>
                <a:t>E</a:t>
              </a:r>
              <a:r>
                <a:rPr lang="en-US" dirty="0">
                  <a:sym typeface="Symbol" panose="05050102010706020507" pitchFamily="18" charset="2"/>
                </a:rPr>
                <a:t> &gt; 0)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C9166B-DF59-D270-6161-041ACA02F8C6}"/>
                    </a:ext>
                  </a:extLst>
                </p:cNvPr>
                <p:cNvSpPr txBox="1"/>
                <p:nvPr/>
              </p:nvSpPr>
              <p:spPr>
                <a:xfrm flipH="1">
                  <a:off x="1916542" y="2229482"/>
                  <a:ext cx="67425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C9166B-DF59-D270-6161-041ACA02F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916542" y="2229482"/>
                  <a:ext cx="67425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22B1C45-4C1A-58D3-4BE3-FC7367DE3377}"/>
                    </a:ext>
                  </a:extLst>
                </p:cNvPr>
                <p:cNvSpPr txBox="1"/>
                <p:nvPr/>
              </p:nvSpPr>
              <p:spPr>
                <a:xfrm flipH="1">
                  <a:off x="1560941" y="4639006"/>
                  <a:ext cx="13854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22B1C45-4C1A-58D3-4BE3-FC7367DE33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60941" y="4639006"/>
                  <a:ext cx="138545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A1054A2-2E55-30C3-3A38-FBC6490E159B}"/>
                    </a:ext>
                  </a:extLst>
                </p:cNvPr>
                <p:cNvSpPr txBox="1"/>
                <p:nvPr/>
              </p:nvSpPr>
              <p:spPr>
                <a:xfrm>
                  <a:off x="5223163" y="1829177"/>
                  <a:ext cx="1249219" cy="11079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/>
                    <a:t>- - -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a14:m>
                  <a:endParaRPr lang="en-US" dirty="0"/>
                </a:p>
                <a:p>
                  <a:r>
                    <a:rPr lang="en-US" sz="2400" b="1" dirty="0">
                      <a:solidFill>
                        <a:srgbClr val="FF0000"/>
                      </a:solidFill>
                    </a:rPr>
                    <a:t>- - -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a14:m>
                  <a:endParaRPr lang="en-US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A1054A2-2E55-30C3-3A38-FBC6490E15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163" y="1829177"/>
                  <a:ext cx="1249219" cy="1107996"/>
                </a:xfrm>
                <a:prstGeom prst="rect">
                  <a:avLst/>
                </a:prstGeom>
                <a:blipFill>
                  <a:blip r:embed="rId6"/>
                  <a:stretch>
                    <a:fillRect l="-7805" t="-439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98633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827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electron mass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/>
              <p:nvPr/>
            </p:nvSpPr>
            <p:spPr>
              <a:xfrm>
                <a:off x="538499" y="1152510"/>
                <a:ext cx="5172364" cy="3851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Specific heat of metals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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𝐴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sup>
                    </m:sSup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 specific heat: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Sommerfeld free electron model gives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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Measured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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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...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thermal electron mass     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99" y="1152510"/>
                <a:ext cx="5172364" cy="3851182"/>
              </a:xfrm>
              <a:prstGeom prst="rect">
                <a:avLst/>
              </a:prstGeom>
              <a:blipFill>
                <a:blip r:embed="rId2"/>
                <a:stretch>
                  <a:fillRect l="-1060" t="-791" r="-3887"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5EB6BFF-3F79-291D-18FE-E421F9196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228624"/>
              </p:ext>
            </p:extLst>
          </p:nvPr>
        </p:nvGraphicFramePr>
        <p:xfrm>
          <a:off x="6945745" y="1227583"/>
          <a:ext cx="432906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022">
                  <a:extLst>
                    <a:ext uri="{9D8B030D-6E8A-4147-A177-3AD203B41FA5}">
                      <a16:colId xmlns:a16="http://schemas.microsoft.com/office/drawing/2014/main" val="1934839315"/>
                    </a:ext>
                  </a:extLst>
                </a:gridCol>
                <a:gridCol w="1443022">
                  <a:extLst>
                    <a:ext uri="{9D8B030D-6E8A-4147-A177-3AD203B41FA5}">
                      <a16:colId xmlns:a16="http://schemas.microsoft.com/office/drawing/2014/main" val="3296526294"/>
                    </a:ext>
                  </a:extLst>
                </a:gridCol>
                <a:gridCol w="1443022">
                  <a:extLst>
                    <a:ext uri="{9D8B030D-6E8A-4147-A177-3AD203B41FA5}">
                      <a16:colId xmlns:a16="http://schemas.microsoft.com/office/drawing/2014/main" val="1139448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Metal</a:t>
                      </a:r>
                    </a:p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/>
                        <a:t>M</a:t>
                      </a:r>
                      <a:r>
                        <a:rPr lang="en-US" sz="2200" i="0" dirty="0"/>
                        <a:t>/</a:t>
                      </a:r>
                      <a:r>
                        <a:rPr lang="en-US" sz="2200" i="1" dirty="0"/>
                        <a:t>m</a:t>
                      </a:r>
                      <a:r>
                        <a:rPr lang="en-US" sz="2200" i="0" baseline="-25000" dirty="0"/>
                        <a:t>0</a:t>
                      </a:r>
                      <a:endParaRPr lang="en-US" sz="2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1" dirty="0"/>
                        <a:t>N</a:t>
                      </a:r>
                      <a:r>
                        <a:rPr lang="en-US" sz="2200" i="0" baseline="-25000" dirty="0"/>
                        <a:t>FS</a:t>
                      </a:r>
                      <a:endParaRPr lang="en-US" sz="22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94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Ag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Cu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Rh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Ta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W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Nb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>
                          <a:sym typeface="Symbol" panose="05050102010706020507" pitchFamily="18" charset="2"/>
                        </a:rPr>
                        <a:t>1.006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>
                          <a:sym typeface="Symbol" panose="05050102010706020507" pitchFamily="18" charset="2"/>
                        </a:rPr>
                        <a:t>1.366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>
                          <a:sym typeface="Symbol" panose="05050102010706020507" pitchFamily="18" charset="2"/>
                        </a:rPr>
                        <a:t>6.09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>
                          <a:sym typeface="Symbol" panose="05050102010706020507" pitchFamily="18" charset="2"/>
                        </a:rPr>
                        <a:t>6.69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>
                          <a:sym typeface="Symbol" panose="05050102010706020507" pitchFamily="18" charset="2"/>
                        </a:rPr>
                        <a:t>7.56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14.25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14.95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1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1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4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2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2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/>
                        <a:t>2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 or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684529"/>
                  </a:ext>
                </a:extLst>
              </a:tr>
            </a:tbl>
          </a:graphicData>
        </a:graphic>
      </p:graphicFrame>
      <p:sp>
        <p:nvSpPr>
          <p:cNvPr id="3" name="TextBox 48">
            <a:extLst>
              <a:ext uri="{FF2B5EF4-FFF2-40B4-BE49-F238E27FC236}">
                <a16:creationId xmlns:a16="http://schemas.microsoft.com/office/drawing/2014/main" id="{6A6FD52A-0B0A-9C37-59B5-4B54E4CA7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12192000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G.R. Stewart,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Rev. Sci. Inst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(1983)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FE3605-198C-8451-FD3B-61A914EB261D}"/>
                  </a:ext>
                </a:extLst>
              </p:cNvPr>
              <p:cNvSpPr txBox="1"/>
              <p:nvPr/>
            </p:nvSpPr>
            <p:spPr>
              <a:xfrm>
                <a:off x="2105884" y="5154881"/>
                <a:ext cx="7629237" cy="108811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POSTULATE:</a:t>
                </a:r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𝐹𝑆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algn="ctr"/>
                <a:endParaRPr lang="en-US" sz="1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FE3605-198C-8451-FD3B-61A914EB2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884" y="5154881"/>
                <a:ext cx="7629237" cy="10881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467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MTE: Theory vs. Experiment </a:t>
            </a:r>
            <a:endParaRPr lang="en-US" altLang="en-US" sz="38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/>
              <p:nvPr/>
            </p:nvSpPr>
            <p:spPr>
              <a:xfrm>
                <a:off x="6262256" y="1403737"/>
                <a:ext cx="5634182" cy="468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 MTE:</a:t>
                </a:r>
              </a:p>
              <a:p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𝑡h𝑒𝑜𝑟𝑦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𝑏𝑎𝑛𝑑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...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𝑏𝑎𝑛𝑑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𝑏𝑎𝑛𝑑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1.5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 processes 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independent: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BOTH emissions from virtual excited band states</a:t>
                </a:r>
              </a:p>
              <a:p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 Convolution in momentum space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  Addition of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r>
                  <a:rPr lang="en-US" sz="20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variances (i.e., MTEs)</a:t>
                </a:r>
              </a:p>
              <a:p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... Consistent with observation of a 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Gaussian electron beam profile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256" y="1403737"/>
                <a:ext cx="5634182" cy="4688528"/>
              </a:xfrm>
              <a:prstGeom prst="rect">
                <a:avLst/>
              </a:prstGeom>
              <a:blipFill>
                <a:blip r:embed="rId2"/>
                <a:stretch>
                  <a:fillRect l="-973" t="-650" b="-1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32DC41C-0627-0D32-5358-F3444D8E2CC5}"/>
              </a:ext>
            </a:extLst>
          </p:cNvPr>
          <p:cNvGrpSpPr/>
          <p:nvPr/>
        </p:nvGrpSpPr>
        <p:grpSpPr>
          <a:xfrm>
            <a:off x="203200" y="1183651"/>
            <a:ext cx="5818909" cy="5521950"/>
            <a:chOff x="203200" y="1183651"/>
            <a:chExt cx="5818909" cy="5521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503E9A-0EED-F9C8-8FB7-841926198F69}"/>
                </a:ext>
              </a:extLst>
            </p:cNvPr>
            <p:cNvSpPr/>
            <p:nvPr/>
          </p:nvSpPr>
          <p:spPr>
            <a:xfrm>
              <a:off x="203200" y="1183651"/>
              <a:ext cx="5818909" cy="5521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graph of a graph with numbers and symbols&#10;&#10;Description automatically generated with medium confidence">
              <a:extLst>
                <a:ext uri="{FF2B5EF4-FFF2-40B4-BE49-F238E27FC236}">
                  <a16:creationId xmlns:a16="http://schemas.microsoft.com/office/drawing/2014/main" id="{ADAE9CF1-C64D-874A-6BFF-8426E6460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58" y="1248303"/>
              <a:ext cx="5514110" cy="52589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C15FEF-7A52-AB44-9110-933278252DCB}"/>
                </a:ext>
              </a:extLst>
            </p:cNvPr>
            <p:cNvSpPr txBox="1"/>
            <p:nvPr/>
          </p:nvSpPr>
          <p:spPr>
            <a:xfrm rot="16200000">
              <a:off x="-411079" y="3685271"/>
              <a:ext cx="174567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err="1"/>
                <a:t>MTE</a:t>
              </a:r>
              <a:r>
                <a:rPr lang="en-US" i="1" baseline="-25000" dirty="0" err="1"/>
                <a:t>theory</a:t>
              </a:r>
              <a:r>
                <a:rPr lang="en-US" i="1" dirty="0"/>
                <a:t>  </a:t>
              </a:r>
              <a:r>
                <a:rPr lang="en-US" dirty="0"/>
                <a:t>(</a:t>
              </a:r>
              <a:r>
                <a:rPr lang="en-US" dirty="0" err="1"/>
                <a:t>meV</a:t>
              </a:r>
              <a:r>
                <a:rPr lang="en-US" dirty="0"/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50F3-394B-5737-E482-38CE419A4C88}"/>
                </a:ext>
              </a:extLst>
            </p:cNvPr>
            <p:cNvSpPr txBox="1"/>
            <p:nvPr/>
          </p:nvSpPr>
          <p:spPr>
            <a:xfrm>
              <a:off x="2595418" y="6257891"/>
              <a:ext cx="177338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err="1"/>
                <a:t>MTE</a:t>
              </a:r>
              <a:r>
                <a:rPr lang="en-US" i="1" baseline="-25000" dirty="0" err="1"/>
                <a:t>expt</a:t>
              </a:r>
              <a:r>
                <a:rPr lang="en-US" i="1" baseline="-25000" dirty="0"/>
                <a:t>.</a:t>
              </a:r>
              <a:r>
                <a:rPr lang="en-US" dirty="0"/>
                <a:t>  (</a:t>
              </a:r>
              <a:r>
                <a:rPr lang="en-US" dirty="0" err="1"/>
                <a:t>meV</a:t>
              </a:r>
              <a:r>
                <a:rPr lang="en-US" dirty="0"/>
                <a:t>)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562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305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A4545-1DB6-4DEE-B85F-D4CECA3D9131}"/>
              </a:ext>
            </a:extLst>
          </p:cNvPr>
          <p:cNvSpPr txBox="1"/>
          <p:nvPr/>
        </p:nvSpPr>
        <p:spPr>
          <a:xfrm>
            <a:off x="914405" y="1271537"/>
            <a:ext cx="9494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Franck-Condon effect influences QE and MTE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Metallized diamond(001): MTE &gt; 500meV for outer signal with enhanced QE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band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... optical phonon assisted emission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(ii) “Good” metals: MTE &gt;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for 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&lt; 0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				POSTULATE !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... electron-electron scattering near 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 0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NOTE: Other possible explanations; surface states (e.g., Tamm), upper CBs ...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Clear implications for discovery of (ultra)low intrinsic emittance photocathodes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especially for operation at 300K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890D6FF-B6CC-4B9F-85C0-2FB95CDCFDE2}"/>
              </a:ext>
            </a:extLst>
          </p:cNvPr>
          <p:cNvSpPr/>
          <p:nvPr/>
        </p:nvSpPr>
        <p:spPr>
          <a:xfrm>
            <a:off x="7435273" y="3500585"/>
            <a:ext cx="591127" cy="113607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9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AA8882-9CAD-3468-3046-B9F123E07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305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final note ...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8471">
            <a:extLst>
              <a:ext uri="{FF2B5EF4-FFF2-40B4-BE49-F238E27FC236}">
                <a16:creationId xmlns:a16="http://schemas.microsoft.com/office/drawing/2014/main" id="{6D30065A-01AB-5BB5-5274-24839ED85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9593"/>
            <a:ext cx="930592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Need a better metal photocathode than copper?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A334EE-FE8E-D2F1-47E1-388F84CE840E}"/>
              </a:ext>
            </a:extLst>
          </p:cNvPr>
          <p:cNvGrpSpPr/>
          <p:nvPr/>
        </p:nvGrpSpPr>
        <p:grpSpPr>
          <a:xfrm>
            <a:off x="720437" y="1560949"/>
            <a:ext cx="10751126" cy="3514436"/>
            <a:chOff x="720437" y="1560949"/>
            <a:chExt cx="10751126" cy="351443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40C8E83-A447-98F8-7B79-E12831AEF012}"/>
                </a:ext>
              </a:extLst>
            </p:cNvPr>
            <p:cNvGrpSpPr/>
            <p:nvPr/>
          </p:nvGrpSpPr>
          <p:grpSpPr>
            <a:xfrm>
              <a:off x="720437" y="1560949"/>
              <a:ext cx="10751126" cy="3514436"/>
              <a:chOff x="958270" y="2152072"/>
              <a:chExt cx="10751126" cy="3514436"/>
            </a:xfrm>
          </p:grpSpPr>
          <p:pic>
            <p:nvPicPr>
              <p:cNvPr id="10" name="Picture 9" descr="A white light in the dark&#10;&#10;Description automatically generated">
                <a:extLst>
                  <a:ext uri="{FF2B5EF4-FFF2-40B4-BE49-F238E27FC236}">
                    <a16:creationId xmlns:a16="http://schemas.microsoft.com/office/drawing/2014/main" id="{6D360EB9-2417-71B4-4D67-77AAB6183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7742" y="2152072"/>
                <a:ext cx="5271654" cy="3514436"/>
              </a:xfrm>
              <a:prstGeom prst="rect">
                <a:avLst/>
              </a:prstGeom>
            </p:spPr>
          </p:pic>
          <p:pic>
            <p:nvPicPr>
              <p:cNvPr id="12" name="Picture 11" descr="A bright light in the dark&#10;&#10;Description automatically generated">
                <a:extLst>
                  <a:ext uri="{FF2B5EF4-FFF2-40B4-BE49-F238E27FC236}">
                    <a16:creationId xmlns:a16="http://schemas.microsoft.com/office/drawing/2014/main" id="{0464C2B6-AF74-E5BF-EE63-28DBFB2AD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8270" y="2152072"/>
                <a:ext cx="5271654" cy="3514436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6E8652-18C8-DF88-F175-ECFED140D5CB}"/>
                  </a:ext>
                </a:extLst>
              </p:cNvPr>
              <p:cNvSpPr txBox="1"/>
              <p:nvPr/>
            </p:nvSpPr>
            <p:spPr>
              <a:xfrm>
                <a:off x="1022930" y="2230426"/>
                <a:ext cx="13300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Cu(001)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077E0-4790-D7E2-ED48-B091CD55DB62}"/>
                  </a:ext>
                </a:extLst>
              </p:cNvPr>
              <p:cNvSpPr txBox="1"/>
              <p:nvPr/>
            </p:nvSpPr>
            <p:spPr>
              <a:xfrm>
                <a:off x="6497789" y="2230426"/>
                <a:ext cx="50324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W(001)</a:t>
                </a:r>
              </a:p>
            </p:txBody>
          </p:sp>
        </p:grpSp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2AE09489-9D6E-20FB-1374-8FB31BCD43D8}"/>
                </a:ext>
              </a:extLst>
            </p:cNvPr>
            <p:cNvSpPr/>
            <p:nvPr/>
          </p:nvSpPr>
          <p:spPr>
            <a:xfrm>
              <a:off x="4831846" y="2479242"/>
              <a:ext cx="2265073" cy="1205342"/>
            </a:xfrm>
            <a:prstGeom prst="wedgeRectCallout">
              <a:avLst>
                <a:gd name="adj1" fmla="val -96678"/>
                <a:gd name="adj2" fmla="val -57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Two-photon photoemission background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C6B8AC-9606-298B-DFE0-123ACE273B62}"/>
                </a:ext>
              </a:extLst>
            </p:cNvPr>
            <p:cNvSpPr txBox="1"/>
            <p:nvPr/>
          </p:nvSpPr>
          <p:spPr>
            <a:xfrm>
              <a:off x="794333" y="4609017"/>
              <a:ext cx="50499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ħ</a:t>
              </a:r>
              <a:r>
                <a:rPr lang="el-GR" sz="2000" dirty="0">
                  <a:solidFill>
                    <a:schemeClr val="bg1"/>
                  </a:solidFill>
                </a:rPr>
                <a:t>ω</a:t>
              </a:r>
              <a:r>
                <a:rPr lang="en-US" sz="2000" dirty="0">
                  <a:solidFill>
                    <a:schemeClr val="bg1"/>
                  </a:solidFill>
                </a:rPr>
                <a:t> = 4.27eV </a:t>
              </a:r>
              <a:r>
                <a:rPr lang="el-GR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</a:t>
              </a:r>
              <a:r>
                <a:rPr lang="en-US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  <a:r>
                <a:rPr lang="el-GR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</a:t>
              </a:r>
              <a:r>
                <a:rPr lang="en-US" sz="2000" i="1" dirty="0">
                  <a:solidFill>
                    <a:schemeClr val="bg1"/>
                  </a:solidFill>
                  <a:sym typeface="Symbol" panose="05050102010706020507" pitchFamily="18" charset="2"/>
                </a:rPr>
                <a:t>E</a:t>
              </a:r>
              <a:r>
                <a:rPr lang="en-US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  <a:r>
                <a:rPr lang="el-GR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</a:t>
              </a:r>
              <a:r>
                <a:rPr lang="en-US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  <a:r>
                <a:rPr lang="el-GR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</a:t>
              </a:r>
              <a:r>
                <a:rPr lang="en-US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 0.1eV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626463-674F-A634-2F66-BF2B9BE5BB45}"/>
                </a:ext>
              </a:extLst>
            </p:cNvPr>
            <p:cNvSpPr txBox="1"/>
            <p:nvPr/>
          </p:nvSpPr>
          <p:spPr>
            <a:xfrm>
              <a:off x="6263613" y="4605947"/>
              <a:ext cx="5032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ħ</a:t>
              </a:r>
              <a:r>
                <a:rPr lang="el-GR" sz="2000" dirty="0">
                  <a:solidFill>
                    <a:schemeClr val="bg1"/>
                  </a:solidFill>
                </a:rPr>
                <a:t>ω</a:t>
              </a:r>
              <a:r>
                <a:rPr lang="en-US" sz="2000" dirty="0">
                  <a:solidFill>
                    <a:schemeClr val="bg1"/>
                  </a:solidFill>
                </a:rPr>
                <a:t> = 4.03eV </a:t>
              </a:r>
              <a:r>
                <a:rPr lang="el-GR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</a:t>
              </a:r>
              <a:r>
                <a:rPr lang="en-US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  <a:r>
                <a:rPr lang="el-GR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</a:t>
              </a:r>
              <a:r>
                <a:rPr lang="en-US" sz="2000" i="1" dirty="0">
                  <a:solidFill>
                    <a:schemeClr val="bg1"/>
                  </a:solidFill>
                  <a:sym typeface="Symbol" panose="05050102010706020507" pitchFamily="18" charset="2"/>
                </a:rPr>
                <a:t>E</a:t>
              </a:r>
              <a:r>
                <a:rPr lang="en-US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  <a:r>
                <a:rPr lang="el-GR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</a:t>
              </a:r>
              <a:r>
                <a:rPr lang="en-US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  <a:r>
                <a:rPr lang="el-GR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</a:t>
              </a:r>
              <a:r>
                <a:rPr lang="en-US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 0.1eV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3301A4F-1BA2-B8A0-CBD4-2C7EFBF73BCE}"/>
              </a:ext>
            </a:extLst>
          </p:cNvPr>
          <p:cNvSpPr txBox="1"/>
          <p:nvPr/>
        </p:nvSpPr>
        <p:spPr>
          <a:xfrm>
            <a:off x="2685480" y="5218697"/>
            <a:ext cx="6855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less two-photon PE in tungsten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Equivalent one-photon QE at same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Tungsten is less chemically reactive (almost no surface oxide)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Tungsten is harder (i.e., more robust) than copper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06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>
            <a:extLst>
              <a:ext uri="{FF2B5EF4-FFF2-40B4-BE49-F238E27FC236}">
                <a16:creationId xmlns:a16="http://schemas.microsoft.com/office/drawing/2014/main" id="{9D892276-6B0D-4BA5-BB28-D863EA3E9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16388" name="Line 4">
            <a:extLst>
              <a:ext uri="{FF2B5EF4-FFF2-40B4-BE49-F238E27FC236}">
                <a16:creationId xmlns:a16="http://schemas.microsoft.com/office/drawing/2014/main" id="{C8A1822F-EE99-4964-9295-20A3C805BFC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11">
            <a:extLst>
              <a:ext uri="{FF2B5EF4-FFF2-40B4-BE49-F238E27FC236}">
                <a16:creationId xmlns:a16="http://schemas.microsoft.com/office/drawing/2014/main" id="{15316FBC-822A-4AC0-8083-E54DBC8B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3" name="Rectangle 12">
            <a:extLst>
              <a:ext uri="{FF2B5EF4-FFF2-40B4-BE49-F238E27FC236}">
                <a16:creationId xmlns:a16="http://schemas.microsoft.com/office/drawing/2014/main" id="{EDED0E87-9599-4A31-B87F-C541F940C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4" name="Rectangle 14">
            <a:extLst>
              <a:ext uri="{FF2B5EF4-FFF2-40B4-BE49-F238E27FC236}">
                <a16:creationId xmlns:a16="http://schemas.microsoft.com/office/drawing/2014/main" id="{840B004F-D729-47D7-9A87-FD02E288B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5" name="Rectangle 18">
            <a:extLst>
              <a:ext uri="{FF2B5EF4-FFF2-40B4-BE49-F238E27FC236}">
                <a16:creationId xmlns:a16="http://schemas.microsoft.com/office/drawing/2014/main" id="{F151591D-C04B-4F7B-9C5F-6AB916921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6" name="Rectangle 20">
            <a:extLst>
              <a:ext uri="{FF2B5EF4-FFF2-40B4-BE49-F238E27FC236}">
                <a16:creationId xmlns:a16="http://schemas.microsoft.com/office/drawing/2014/main" id="{2A27FBD2-97A2-436F-8527-656F490A7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7" name="Rectangle 4">
            <a:extLst>
              <a:ext uri="{FF2B5EF4-FFF2-40B4-BE49-F238E27FC236}">
                <a16:creationId xmlns:a16="http://schemas.microsoft.com/office/drawing/2014/main" id="{D199A97F-63AB-41E7-B1CD-52589C773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8" name="Rectangle 2">
            <a:extLst>
              <a:ext uri="{FF2B5EF4-FFF2-40B4-BE49-F238E27FC236}">
                <a16:creationId xmlns:a16="http://schemas.microsoft.com/office/drawing/2014/main" id="{8BA119D1-0C73-4DEC-8249-8BCB9BD51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723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55" name="Group 6">
            <a:extLst>
              <a:ext uri="{FF2B5EF4-FFF2-40B4-BE49-F238E27FC236}">
                <a16:creationId xmlns:a16="http://schemas.microsoft.com/office/drawing/2014/main" id="{3E4B981A-BB90-47AA-A46D-37D05C5FF66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0A74EC50-8204-4F44-A607-B7AE08FFC707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BA72BBE-EE68-450C-B464-34BE62AAB619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89D15F44-155B-5D71-4200-7ADBF357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55" y="2873399"/>
            <a:ext cx="111978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! </a:t>
            </a:r>
            <a:endParaRPr lang="en-US" altLang="en-US" sz="6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4706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A4545-1DB6-4DEE-B85F-D4CECA3D9131}"/>
              </a:ext>
            </a:extLst>
          </p:cNvPr>
          <p:cNvSpPr txBox="1"/>
          <p:nvPr/>
        </p:nvSpPr>
        <p:spPr>
          <a:xfrm>
            <a:off x="341745" y="1536174"/>
            <a:ext cx="1136072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Metallized diamond(001) photocathode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Two electron emission signals: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 Inner (small MTE) signal due to direct NEA emission from upper CB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(ii) Outer (large MTE) and stronger signal from optical phonon assisted emission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via the Franck-Condon effect – a momentum resonance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threshold MTE from ‘good’ metal photocathodes at 300K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Sub-threshold MTE &gt; 25meV (25-130meV measured)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 Sub-threshold MTE material (but not strongly crystal orientation) dependent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 POSTULATE: Emission via Franck-Condon effect after electron-electron scattering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1987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163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work: Cu(001)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BBB28-980A-CD9B-9FD9-86D535E3F690}"/>
              </a:ext>
            </a:extLst>
          </p:cNvPr>
          <p:cNvSpPr txBox="1"/>
          <p:nvPr/>
        </p:nvSpPr>
        <p:spPr>
          <a:xfrm>
            <a:off x="7693892" y="1572324"/>
            <a:ext cx="4166903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CHARACTERISATION</a:t>
            </a:r>
          </a:p>
          <a:p>
            <a:pPr algn="l"/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Cu (100) SINGLE–CRYSTAL PHOTOCATHODE</a:t>
            </a:r>
          </a:p>
          <a:p>
            <a:pPr algn="l"/>
            <a:endParaRPr lang="en-US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A. J.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Soomary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P. Juarez–Lopez, C. P. Welsch, L. B. Jones, and T. C. Q. Noakes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800" b="0" i="0" u="none" strike="noStrik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Intl. Particle Acc. Conf. (IPAC 2021), Campinas, SP, Brazil, WEPAB112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17058F-0D45-1445-BEF1-AB7B29994766}"/>
              </a:ext>
            </a:extLst>
          </p:cNvPr>
          <p:cNvGrpSpPr/>
          <p:nvPr/>
        </p:nvGrpSpPr>
        <p:grpSpPr>
          <a:xfrm>
            <a:off x="221673" y="1422401"/>
            <a:ext cx="7305964" cy="4682811"/>
            <a:chOff x="221673" y="1422401"/>
            <a:chExt cx="7305964" cy="468281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634578-56CD-169B-6CF1-696ADE7AEFAA}"/>
                </a:ext>
              </a:extLst>
            </p:cNvPr>
            <p:cNvSpPr/>
            <p:nvPr/>
          </p:nvSpPr>
          <p:spPr>
            <a:xfrm>
              <a:off x="221673" y="1422401"/>
              <a:ext cx="7305964" cy="4682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7E206F-7021-1BE2-F744-20ECF1AE8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205" y="1572324"/>
              <a:ext cx="7141021" cy="4417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7841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>
            <a:extLst>
              <a:ext uri="{FF2B5EF4-FFF2-40B4-BE49-F238E27FC236}">
                <a16:creationId xmlns:a16="http://schemas.microsoft.com/office/drawing/2014/main" id="{4E0142AD-5DD4-4E95-9328-D46E817FA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8196" name="Line 4">
            <a:extLst>
              <a:ext uri="{FF2B5EF4-FFF2-40B4-BE49-F238E27FC236}">
                <a16:creationId xmlns:a16="http://schemas.microsoft.com/office/drawing/2014/main" id="{F6D739FD-0D01-4199-B9F0-AA91B24CC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163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Box 8">
            <a:extLst>
              <a:ext uri="{FF2B5EF4-FFF2-40B4-BE49-F238E27FC236}">
                <a16:creationId xmlns:a16="http://schemas.microsoft.com/office/drawing/2014/main" id="{10A52C2E-BE83-4200-8C11-899B324B0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1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Experiment: UV radiation delivery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Rectangle 11">
            <a:extLst>
              <a:ext uri="{FF2B5EF4-FFF2-40B4-BE49-F238E27FC236}">
                <a16:creationId xmlns:a16="http://schemas.microsoft.com/office/drawing/2014/main" id="{DBBC556E-32D7-47E7-9623-B61FCC0A9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2" name="Rectangle 12">
            <a:extLst>
              <a:ext uri="{FF2B5EF4-FFF2-40B4-BE49-F238E27FC236}">
                <a16:creationId xmlns:a16="http://schemas.microsoft.com/office/drawing/2014/main" id="{79EAE6E7-8B10-42CE-810E-4956DD129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3" name="Rectangle 14">
            <a:extLst>
              <a:ext uri="{FF2B5EF4-FFF2-40B4-BE49-F238E27FC236}">
                <a16:creationId xmlns:a16="http://schemas.microsoft.com/office/drawing/2014/main" id="{3D34F75B-D67C-4339-A2C6-9A56192D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4" name="Rectangle 18">
            <a:extLst>
              <a:ext uri="{FF2B5EF4-FFF2-40B4-BE49-F238E27FC236}">
                <a16:creationId xmlns:a16="http://schemas.microsoft.com/office/drawing/2014/main" id="{8FB0543A-F9BB-433A-9509-EF81FEF28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5" name="Rectangle 20">
            <a:extLst>
              <a:ext uri="{FF2B5EF4-FFF2-40B4-BE49-F238E27FC236}">
                <a16:creationId xmlns:a16="http://schemas.microsoft.com/office/drawing/2014/main" id="{086A30D2-3D14-4C44-8FE5-4AAD6928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6" name="Rectangle 4">
            <a:extLst>
              <a:ext uri="{FF2B5EF4-FFF2-40B4-BE49-F238E27FC236}">
                <a16:creationId xmlns:a16="http://schemas.microsoft.com/office/drawing/2014/main" id="{4E272E8C-53E3-4268-A358-8C089A3BA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7" name="Rectangle 2">
            <a:extLst>
              <a:ext uri="{FF2B5EF4-FFF2-40B4-BE49-F238E27FC236}">
                <a16:creationId xmlns:a16="http://schemas.microsoft.com/office/drawing/2014/main" id="{BDDD0750-6F7E-4A3B-809E-5ED83C366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8" name="TextBox 18471">
            <a:extLst>
              <a:ext uri="{FF2B5EF4-FFF2-40B4-BE49-F238E27FC236}">
                <a16:creationId xmlns:a16="http://schemas.microsoft.com/office/drawing/2014/main" id="{1CD8C650-7A60-408A-9991-F24CC4DF1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17589"/>
            <a:ext cx="930592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Laser / NLO based tunable UV radiation source: 3.0 – 5.3eV (235-410nm)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7" name="Group 6">
            <a:extLst>
              <a:ext uri="{FF2B5EF4-FFF2-40B4-BE49-F238E27FC236}">
                <a16:creationId xmlns:a16="http://schemas.microsoft.com/office/drawing/2014/main" id="{3C7DEF92-0F30-41BA-BAE9-8C0A2D16A690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119" name="Flowchart: Connector 118">
              <a:extLst>
                <a:ext uri="{FF2B5EF4-FFF2-40B4-BE49-F238E27FC236}">
                  <a16:creationId xmlns:a16="http://schemas.microsoft.com/office/drawing/2014/main" id="{538BB040-78A5-41BE-B247-3607A572A486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E3AA21B-A90C-452E-9E4D-C1A3BFA1BF81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538619-89E5-7917-8443-029F298E0C5D}"/>
              </a:ext>
            </a:extLst>
          </p:cNvPr>
          <p:cNvGrpSpPr/>
          <p:nvPr/>
        </p:nvGrpSpPr>
        <p:grpSpPr>
          <a:xfrm>
            <a:off x="1780381" y="1542905"/>
            <a:ext cx="8631237" cy="4956175"/>
            <a:chOff x="1780381" y="1557973"/>
            <a:chExt cx="8631237" cy="4956175"/>
          </a:xfrm>
        </p:grpSpPr>
        <p:sp>
          <p:nvSpPr>
            <p:cNvPr id="18473" name="Rectangle 18472">
              <a:extLst>
                <a:ext uri="{FF2B5EF4-FFF2-40B4-BE49-F238E27FC236}">
                  <a16:creationId xmlns:a16="http://schemas.microsoft.com/office/drawing/2014/main" id="{0964D390-D4A3-4561-912C-7955A82B82E2}"/>
                </a:ext>
              </a:extLst>
            </p:cNvPr>
            <p:cNvSpPr/>
            <p:nvPr/>
          </p:nvSpPr>
          <p:spPr bwMode="auto">
            <a:xfrm>
              <a:off x="1780381" y="1557973"/>
              <a:ext cx="8631237" cy="4956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B75B9E5-5787-41A1-90E4-6E317CDA211B}"/>
                </a:ext>
              </a:extLst>
            </p:cNvPr>
            <p:cNvCxnSpPr/>
            <p:nvPr/>
          </p:nvCxnSpPr>
          <p:spPr bwMode="auto">
            <a:xfrm flipH="1">
              <a:off x="3358356" y="3851911"/>
              <a:ext cx="3989387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0977F0-CFA3-40E9-9138-845B76D297B9}"/>
                </a:ext>
              </a:extLst>
            </p:cNvPr>
            <p:cNvCxnSpPr/>
            <p:nvPr/>
          </p:nvCxnSpPr>
          <p:spPr bwMode="auto">
            <a:xfrm flipH="1">
              <a:off x="2488406" y="3083561"/>
              <a:ext cx="4837112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13" name="TextBox 1">
              <a:extLst>
                <a:ext uri="{FF2B5EF4-FFF2-40B4-BE49-F238E27FC236}">
                  <a16:creationId xmlns:a16="http://schemas.microsoft.com/office/drawing/2014/main" id="{238AF855-9FFA-41FC-80BC-88016F246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2593" y="1774122"/>
              <a:ext cx="2909728" cy="646112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 </a:t>
              </a:r>
              <a:r>
                <a:rPr lang="en-US" alt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Yb:fiber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laser</a:t>
              </a:r>
            </a:p>
            <a:p>
              <a:pPr algn="ctr"/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 fs, 16.7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MHz, 1030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</a:t>
              </a:r>
            </a:p>
          </p:txBody>
        </p:sp>
        <p:sp>
          <p:nvSpPr>
            <p:cNvPr id="8214" name="TextBox 2">
              <a:extLst>
                <a:ext uri="{FF2B5EF4-FFF2-40B4-BE49-F238E27FC236}">
                  <a16:creationId xmlns:a16="http://schemas.microsoft.com/office/drawing/2014/main" id="{9F158DBA-5313-460A-B024-82B467197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0315" y="3389948"/>
              <a:ext cx="1444546" cy="9239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Nonlinear fiber</a:t>
              </a:r>
            </a:p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(SC-3.7-975)</a:t>
              </a:r>
            </a:p>
          </p:txBody>
        </p:sp>
        <p:sp>
          <p:nvSpPr>
            <p:cNvPr id="8215" name="TextBox 3">
              <a:extLst>
                <a:ext uri="{FF2B5EF4-FFF2-40B4-BE49-F238E27FC236}">
                  <a16:creationId xmlns:a16="http://schemas.microsoft.com/office/drawing/2014/main" id="{B767AD6F-2367-4EE1-A83E-F45E66499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4679" y="5135747"/>
              <a:ext cx="1376286" cy="9233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Detector:</a:t>
              </a:r>
            </a:p>
            <a:p>
              <a:r>
                <a:rPr lang="en-US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 &amp; CCD camera;</a:t>
              </a:r>
            </a:p>
            <a:p>
              <a:r>
                <a:rPr lang="en-US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Faraday cup</a:t>
              </a:r>
            </a:p>
          </p:txBody>
        </p:sp>
        <p:sp>
          <p:nvSpPr>
            <p:cNvPr id="8216" name="TextBox 4">
              <a:extLst>
                <a:ext uri="{FF2B5EF4-FFF2-40B4-BE49-F238E27FC236}">
                  <a16:creationId xmlns:a16="http://schemas.microsoft.com/office/drawing/2014/main" id="{36612EB7-EAF9-4C13-B716-DF531AED3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5273" y="5155248"/>
              <a:ext cx="146042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Non-collinear</a:t>
              </a:r>
            </a:p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 frequency</a:t>
              </a:r>
            </a:p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generation</a:t>
              </a:r>
            </a:p>
          </p:txBody>
        </p:sp>
        <p:sp>
          <p:nvSpPr>
            <p:cNvPr id="8217" name="TextBox 5">
              <a:extLst>
                <a:ext uri="{FF2B5EF4-FFF2-40B4-BE49-F238E27FC236}">
                  <a16:creationId xmlns:a16="http://schemas.microsoft.com/office/drawing/2014/main" id="{2F62C6D5-5C74-4893-A1DF-41ABE8A5A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043" y="6083936"/>
              <a:ext cx="1691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l-GR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altLang="en-US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6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measurement</a:t>
              </a:r>
            </a:p>
          </p:txBody>
        </p:sp>
        <p:sp>
          <p:nvSpPr>
            <p:cNvPr id="8218" name="TextBox 6">
              <a:extLst>
                <a:ext uri="{FF2B5EF4-FFF2-40B4-BE49-F238E27FC236}">
                  <a16:creationId xmlns:a16="http://schemas.microsoft.com/office/drawing/2014/main" id="{30D1799B-3F09-4DFE-9BD9-8E08A0DAB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874" y="3666173"/>
              <a:ext cx="692112" cy="369888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LBO</a:t>
              </a:r>
            </a:p>
          </p:txBody>
        </p:sp>
        <p:sp>
          <p:nvSpPr>
            <p:cNvPr id="8219" name="TextBox 22">
              <a:extLst>
                <a:ext uri="{FF2B5EF4-FFF2-40B4-BE49-F238E27FC236}">
                  <a16:creationId xmlns:a16="http://schemas.microsoft.com/office/drawing/2014/main" id="{0FD6A304-9EE5-4D59-82EB-6156A4BF24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0420" y="3670936"/>
              <a:ext cx="692112" cy="369887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LBO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7E2F06-F276-4151-B3AA-7CE20871409B}"/>
                </a:ext>
              </a:extLst>
            </p:cNvPr>
            <p:cNvSpPr txBox="1"/>
            <p:nvPr/>
          </p:nvSpPr>
          <p:spPr bwMode="auto">
            <a:xfrm>
              <a:off x="3679031" y="2904173"/>
              <a:ext cx="692150" cy="36988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LBO</a:t>
              </a:r>
            </a:p>
          </p:txBody>
        </p:sp>
        <p:sp>
          <p:nvSpPr>
            <p:cNvPr id="8221" name="TextBox 24">
              <a:extLst>
                <a:ext uri="{FF2B5EF4-FFF2-40B4-BE49-F238E27FC236}">
                  <a16:creationId xmlns:a16="http://schemas.microsoft.com/office/drawing/2014/main" id="{A9D27057-7EF5-444F-885A-B20520649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0895" y="2900998"/>
              <a:ext cx="692112" cy="36988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LBO</a:t>
              </a:r>
            </a:p>
          </p:txBody>
        </p:sp>
        <p:sp>
          <p:nvSpPr>
            <p:cNvPr id="8222" name="TextBox 25">
              <a:extLst>
                <a:ext uri="{FF2B5EF4-FFF2-40B4-BE49-F238E27FC236}">
                  <a16:creationId xmlns:a16="http://schemas.microsoft.com/office/drawing/2014/main" id="{16790E37-85E9-499C-A0D6-166AF43B8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1322" y="2899411"/>
              <a:ext cx="692112" cy="3683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LBO</a:t>
              </a:r>
            </a:p>
          </p:txBody>
        </p:sp>
        <p:sp>
          <p:nvSpPr>
            <p:cNvPr id="8223" name="TextBox 7">
              <a:extLst>
                <a:ext uri="{FF2B5EF4-FFF2-40B4-BE49-F238E27FC236}">
                  <a16:creationId xmlns:a16="http://schemas.microsoft.com/office/drawing/2014/main" id="{00018EFD-1F56-49C2-A80D-C70229045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7770" y="3299461"/>
              <a:ext cx="13683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   515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</a:t>
              </a:r>
            </a:p>
          </p:txBody>
        </p:sp>
        <p:sp>
          <p:nvSpPr>
            <p:cNvPr id="8224" name="TextBox 8">
              <a:extLst>
                <a:ext uri="{FF2B5EF4-FFF2-40B4-BE49-F238E27FC236}">
                  <a16:creationId xmlns:a16="http://schemas.microsoft.com/office/drawing/2014/main" id="{1F838136-E858-4302-8178-05AFF21EA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8791" y="4528186"/>
              <a:ext cx="73497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BBO</a:t>
              </a:r>
            </a:p>
          </p:txBody>
        </p:sp>
        <p:sp>
          <p:nvSpPr>
            <p:cNvPr id="8225" name="TextBox 9">
              <a:extLst>
                <a:ext uri="{FF2B5EF4-FFF2-40B4-BE49-F238E27FC236}">
                  <a16:creationId xmlns:a16="http://schemas.microsoft.com/office/drawing/2014/main" id="{C28B9223-6E76-4A9A-BF44-441A973BD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1976" y="2410461"/>
              <a:ext cx="72227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8226" name="TextBox 29">
              <a:extLst>
                <a:ext uri="{FF2B5EF4-FFF2-40B4-BE49-F238E27FC236}">
                  <a16:creationId xmlns:a16="http://schemas.microsoft.com/office/drawing/2014/main" id="{5A83DD0D-8EDD-4263-836D-D25B18676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3063" y="2410461"/>
              <a:ext cx="73179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0.5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7FF2F2B-0C7A-4F01-9F41-1B06984D1052}"/>
                </a:ext>
              </a:extLst>
            </p:cNvPr>
            <p:cNvCxnSpPr>
              <a:stCxn id="8213" idx="3"/>
            </p:cNvCxnSpPr>
            <p:nvPr/>
          </p:nvCxnSpPr>
          <p:spPr bwMode="auto">
            <a:xfrm flipV="1">
              <a:off x="6582112" y="2097972"/>
              <a:ext cx="119697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E15356D-B2E2-4FFF-A84D-242E87A7DB4B}"/>
                </a:ext>
              </a:extLst>
            </p:cNvPr>
            <p:cNvCxnSpPr/>
            <p:nvPr/>
          </p:nvCxnSpPr>
          <p:spPr bwMode="auto">
            <a:xfrm>
              <a:off x="7325518" y="2096136"/>
              <a:ext cx="0" cy="5349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FB226B-ACAD-44C5-BF27-F9CE2143CF74}"/>
                </a:ext>
              </a:extLst>
            </p:cNvPr>
            <p:cNvCxnSpPr/>
            <p:nvPr/>
          </p:nvCxnSpPr>
          <p:spPr bwMode="auto">
            <a:xfrm>
              <a:off x="7244556" y="2002473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0A1B5D-6F76-410E-B273-3CEF7F002728}"/>
                </a:ext>
              </a:extLst>
            </p:cNvPr>
            <p:cNvCxnSpPr/>
            <p:nvPr/>
          </p:nvCxnSpPr>
          <p:spPr bwMode="auto">
            <a:xfrm rot="5400000">
              <a:off x="5743575" y="2984342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069B354-68FC-4C59-A710-BEEFD5F32893}"/>
                </a:ext>
              </a:extLst>
            </p:cNvPr>
            <p:cNvCxnSpPr/>
            <p:nvPr/>
          </p:nvCxnSpPr>
          <p:spPr bwMode="auto">
            <a:xfrm>
              <a:off x="5972968" y="3761423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D2D6D2-8ACC-4300-9A60-D0ADCF9E3553}"/>
                </a:ext>
              </a:extLst>
            </p:cNvPr>
            <p:cNvCxnSpPr/>
            <p:nvPr/>
          </p:nvCxnSpPr>
          <p:spPr bwMode="auto">
            <a:xfrm rot="5400000">
              <a:off x="7247731" y="3008948"/>
              <a:ext cx="179388" cy="1857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BF1E09F-871A-4409-87C9-F3DA5DAA8E7D}"/>
                </a:ext>
              </a:extLst>
            </p:cNvPr>
            <p:cNvCxnSpPr/>
            <p:nvPr/>
          </p:nvCxnSpPr>
          <p:spPr bwMode="auto">
            <a:xfrm>
              <a:off x="8325643" y="1985011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28D707-22B2-473F-A61C-097483CF8E35}"/>
                </a:ext>
              </a:extLst>
            </p:cNvPr>
            <p:cNvCxnSpPr/>
            <p:nvPr/>
          </p:nvCxnSpPr>
          <p:spPr bwMode="auto">
            <a:xfrm>
              <a:off x="7325518" y="2369186"/>
              <a:ext cx="0" cy="7191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9FB7D06-F756-4144-874C-23C5786D8377}"/>
                </a:ext>
              </a:extLst>
            </p:cNvPr>
            <p:cNvCxnSpPr/>
            <p:nvPr/>
          </p:nvCxnSpPr>
          <p:spPr bwMode="auto">
            <a:xfrm flipH="1">
              <a:off x="7347743" y="2096136"/>
              <a:ext cx="1074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36" name="TextBox 20">
              <a:extLst>
                <a:ext uri="{FF2B5EF4-FFF2-40B4-BE49-F238E27FC236}">
                  <a16:creationId xmlns:a16="http://schemas.microsoft.com/office/drawing/2014/main" id="{822098C8-F312-4C97-A1AE-9A73CBD1F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9259" y="2564448"/>
              <a:ext cx="709574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SHG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A8211E6-0969-41E4-B805-71D647836F51}"/>
                </a:ext>
              </a:extLst>
            </p:cNvPr>
            <p:cNvCxnSpPr/>
            <p:nvPr/>
          </p:nvCxnSpPr>
          <p:spPr bwMode="auto">
            <a:xfrm>
              <a:off x="5850731" y="3083561"/>
              <a:ext cx="0" cy="660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62360E7-65C5-41AD-B9F3-65F8F521C422}"/>
                </a:ext>
              </a:extLst>
            </p:cNvPr>
            <p:cNvCxnSpPr/>
            <p:nvPr/>
          </p:nvCxnSpPr>
          <p:spPr bwMode="auto">
            <a:xfrm>
              <a:off x="8408193" y="2077086"/>
              <a:ext cx="1588" cy="13128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39" name="TextBox 55">
              <a:extLst>
                <a:ext uri="{FF2B5EF4-FFF2-40B4-BE49-F238E27FC236}">
                  <a16:creationId xmlns:a16="http://schemas.microsoft.com/office/drawing/2014/main" id="{BED69493-4CC2-443E-B89A-D10A0EE23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4070" y="2564448"/>
              <a:ext cx="709574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SHG</a:t>
              </a:r>
            </a:p>
          </p:txBody>
        </p:sp>
        <p:sp>
          <p:nvSpPr>
            <p:cNvPr id="8240" name="TextBox 56">
              <a:extLst>
                <a:ext uri="{FF2B5EF4-FFF2-40B4-BE49-F238E27FC236}">
                  <a16:creationId xmlns:a16="http://schemas.microsoft.com/office/drawing/2014/main" id="{DA6B5CC0-091C-4FC8-94B3-27596F058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7336" y="2572386"/>
              <a:ext cx="70957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THG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E7AA683-9ABF-42E8-94A1-212480D34F3D}"/>
                </a:ext>
              </a:extLst>
            </p:cNvPr>
            <p:cNvCxnSpPr/>
            <p:nvPr/>
          </p:nvCxnSpPr>
          <p:spPr bwMode="auto">
            <a:xfrm>
              <a:off x="4523581" y="3715386"/>
              <a:ext cx="0" cy="28733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42" name="TextBox 36">
              <a:extLst>
                <a:ext uri="{FF2B5EF4-FFF2-40B4-BE49-F238E27FC236}">
                  <a16:creationId xmlns:a16="http://schemas.microsoft.com/office/drawing/2014/main" id="{B158B72D-760E-4974-BCD6-9A2CF204B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986" y="3375661"/>
              <a:ext cx="358755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413F56B-34BC-45BC-885C-91E8A0E5C87A}"/>
                </a:ext>
              </a:extLst>
            </p:cNvPr>
            <p:cNvCxnSpPr/>
            <p:nvPr/>
          </p:nvCxnSpPr>
          <p:spPr bwMode="auto">
            <a:xfrm>
              <a:off x="5850731" y="3564573"/>
              <a:ext cx="0" cy="719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260E88C-C820-4859-A4E2-DF735872E565}"/>
                </a:ext>
              </a:extLst>
            </p:cNvPr>
            <p:cNvCxnSpPr/>
            <p:nvPr/>
          </p:nvCxnSpPr>
          <p:spPr bwMode="auto">
            <a:xfrm>
              <a:off x="6052343" y="3858261"/>
              <a:ext cx="0" cy="425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BA928B4-6E6C-4303-A420-3B7E8605C107}"/>
                </a:ext>
              </a:extLst>
            </p:cNvPr>
            <p:cNvCxnSpPr/>
            <p:nvPr/>
          </p:nvCxnSpPr>
          <p:spPr bwMode="auto">
            <a:xfrm rot="5400000">
              <a:off x="5976937" y="4195604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949798-59AB-4BCF-A6C5-370DAA7BF1A5}"/>
                </a:ext>
              </a:extLst>
            </p:cNvPr>
            <p:cNvCxnSpPr/>
            <p:nvPr/>
          </p:nvCxnSpPr>
          <p:spPr bwMode="auto">
            <a:xfrm>
              <a:off x="5739606" y="4190048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FF59126-C4C0-4239-8021-F3BC1B25AC44}"/>
                </a:ext>
              </a:extLst>
            </p:cNvPr>
            <p:cNvCxnSpPr/>
            <p:nvPr/>
          </p:nvCxnSpPr>
          <p:spPr bwMode="auto">
            <a:xfrm flipH="1">
              <a:off x="5853906" y="4283711"/>
              <a:ext cx="212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5D1D783-487D-4CAD-976E-3E92A971BDD2}"/>
                </a:ext>
              </a:extLst>
            </p:cNvPr>
            <p:cNvCxnSpPr/>
            <p:nvPr/>
          </p:nvCxnSpPr>
          <p:spPr bwMode="auto">
            <a:xfrm>
              <a:off x="6292056" y="4040823"/>
              <a:ext cx="0" cy="3921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49" name="TextBox 74">
              <a:extLst>
                <a:ext uri="{FF2B5EF4-FFF2-40B4-BE49-F238E27FC236}">
                  <a16:creationId xmlns:a16="http://schemas.microsoft.com/office/drawing/2014/main" id="{8075A0D4-F1D3-4851-B193-314942F73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1301" y="4009073"/>
              <a:ext cx="86514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OPA 2</a:t>
              </a:r>
            </a:p>
          </p:txBody>
        </p:sp>
        <p:sp>
          <p:nvSpPr>
            <p:cNvPr id="8250" name="TextBox 75">
              <a:extLst>
                <a:ext uri="{FF2B5EF4-FFF2-40B4-BE49-F238E27FC236}">
                  <a16:creationId xmlns:a16="http://schemas.microsoft.com/office/drawing/2014/main" id="{B32DFC5F-18E5-4EE2-8112-888C5D56E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3434" y="4013836"/>
              <a:ext cx="80481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OPA 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BC71129-D1F8-4D02-9E39-96EA041A6CAB}"/>
                </a:ext>
              </a:extLst>
            </p:cNvPr>
            <p:cNvSpPr/>
            <p:nvPr/>
          </p:nvSpPr>
          <p:spPr bwMode="auto">
            <a:xfrm>
              <a:off x="5599906" y="5134709"/>
              <a:ext cx="3214687" cy="9223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A26E6A-7718-4C11-8525-0024BF45F82D}"/>
                </a:ext>
              </a:extLst>
            </p:cNvPr>
            <p:cNvSpPr/>
            <p:nvPr/>
          </p:nvSpPr>
          <p:spPr bwMode="auto">
            <a:xfrm>
              <a:off x="8763342" y="5394305"/>
              <a:ext cx="50799" cy="460562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55" name="TextBox 54">
              <a:extLst>
                <a:ext uri="{FF2B5EF4-FFF2-40B4-BE49-F238E27FC236}">
                  <a16:creationId xmlns:a16="http://schemas.microsoft.com/office/drawing/2014/main" id="{2F0A8A44-49F4-403D-AE26-B0040900E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0483" y="5771198"/>
              <a:ext cx="782594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-10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kV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153E09B-EB06-4711-BA54-182F76928F8E}"/>
                </a:ext>
              </a:extLst>
            </p:cNvPr>
            <p:cNvCxnSpPr>
              <a:stCxn id="83" idx="3"/>
            </p:cNvCxnSpPr>
            <p:nvPr/>
          </p:nvCxnSpPr>
          <p:spPr bwMode="auto">
            <a:xfrm>
              <a:off x="6238081" y="5618798"/>
              <a:ext cx="25336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F4BA14E-90FE-48BE-A657-4989506C869A}"/>
                </a:ext>
              </a:extLst>
            </p:cNvPr>
            <p:cNvSpPr/>
            <p:nvPr/>
          </p:nvSpPr>
          <p:spPr bwMode="auto">
            <a:xfrm>
              <a:off x="6185693" y="5504498"/>
              <a:ext cx="52388" cy="228600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Pie 60">
              <a:extLst>
                <a:ext uri="{FF2B5EF4-FFF2-40B4-BE49-F238E27FC236}">
                  <a16:creationId xmlns:a16="http://schemas.microsoft.com/office/drawing/2014/main" id="{A1B734D8-9798-4096-8569-CFA9732D4118}"/>
                </a:ext>
              </a:extLst>
            </p:cNvPr>
            <p:cNvSpPr/>
            <p:nvPr/>
          </p:nvSpPr>
          <p:spPr bwMode="auto">
            <a:xfrm rot="5400000">
              <a:off x="6045993" y="5829936"/>
              <a:ext cx="414338" cy="150812"/>
            </a:xfrm>
            <a:prstGeom prst="pie">
              <a:avLst>
                <a:gd name="adj1" fmla="val 10799996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6" name="Pie 85">
              <a:extLst>
                <a:ext uri="{FF2B5EF4-FFF2-40B4-BE49-F238E27FC236}">
                  <a16:creationId xmlns:a16="http://schemas.microsoft.com/office/drawing/2014/main" id="{D3E3C05E-662C-40F3-BAA8-C35B501B1B0D}"/>
                </a:ext>
              </a:extLst>
            </p:cNvPr>
            <p:cNvSpPr/>
            <p:nvPr/>
          </p:nvSpPr>
          <p:spPr bwMode="auto">
            <a:xfrm rot="5400000" flipV="1">
              <a:off x="6332537" y="5830730"/>
              <a:ext cx="414338" cy="149225"/>
            </a:xfrm>
            <a:prstGeom prst="pie">
              <a:avLst>
                <a:gd name="adj1" fmla="val 10799996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7" name="Pie 86">
              <a:extLst>
                <a:ext uri="{FF2B5EF4-FFF2-40B4-BE49-F238E27FC236}">
                  <a16:creationId xmlns:a16="http://schemas.microsoft.com/office/drawing/2014/main" id="{24C72802-C813-4F0F-80AE-FC9FD613D328}"/>
                </a:ext>
              </a:extLst>
            </p:cNvPr>
            <p:cNvSpPr/>
            <p:nvPr/>
          </p:nvSpPr>
          <p:spPr bwMode="auto">
            <a:xfrm rot="16200000">
              <a:off x="6332537" y="5267167"/>
              <a:ext cx="414337" cy="149225"/>
            </a:xfrm>
            <a:prstGeom prst="pie">
              <a:avLst>
                <a:gd name="adj1" fmla="val 10799996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8" name="Pie 87">
              <a:extLst>
                <a:ext uri="{FF2B5EF4-FFF2-40B4-BE49-F238E27FC236}">
                  <a16:creationId xmlns:a16="http://schemas.microsoft.com/office/drawing/2014/main" id="{699EA4B1-8C2A-4028-8689-EDB899CCD757}"/>
                </a:ext>
              </a:extLst>
            </p:cNvPr>
            <p:cNvSpPr/>
            <p:nvPr/>
          </p:nvSpPr>
          <p:spPr bwMode="auto">
            <a:xfrm rot="5400000" flipH="1">
              <a:off x="6041231" y="5266373"/>
              <a:ext cx="412750" cy="149225"/>
            </a:xfrm>
            <a:prstGeom prst="pie">
              <a:avLst>
                <a:gd name="adj1" fmla="val 10799996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2C465A8-8E22-4000-A3E7-ADEA1ABB056C}"/>
                </a:ext>
              </a:extLst>
            </p:cNvPr>
            <p:cNvCxnSpPr/>
            <p:nvPr/>
          </p:nvCxnSpPr>
          <p:spPr bwMode="auto">
            <a:xfrm flipH="1">
              <a:off x="6250781" y="5001163"/>
              <a:ext cx="479425" cy="60801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2F6E93D-E594-420B-B445-D23DFDFCFA42}"/>
                </a:ext>
              </a:extLst>
            </p:cNvPr>
            <p:cNvCxnSpPr/>
            <p:nvPr/>
          </p:nvCxnSpPr>
          <p:spPr bwMode="auto">
            <a:xfrm>
              <a:off x="6695281" y="4888548"/>
              <a:ext cx="10953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38" name="Straight Connector 18437">
              <a:extLst>
                <a:ext uri="{FF2B5EF4-FFF2-40B4-BE49-F238E27FC236}">
                  <a16:creationId xmlns:a16="http://schemas.microsoft.com/office/drawing/2014/main" id="{9E6EF327-99D0-4BEA-A579-05856FECEE23}"/>
                </a:ext>
              </a:extLst>
            </p:cNvPr>
            <p:cNvCxnSpPr/>
            <p:nvPr/>
          </p:nvCxnSpPr>
          <p:spPr bwMode="auto">
            <a:xfrm>
              <a:off x="4421981" y="4991736"/>
              <a:ext cx="23193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70CA594-98BD-4824-83F2-9FB29A0F266E}"/>
                </a:ext>
              </a:extLst>
            </p:cNvPr>
            <p:cNvCxnSpPr/>
            <p:nvPr/>
          </p:nvCxnSpPr>
          <p:spPr bwMode="auto">
            <a:xfrm rot="5400000">
              <a:off x="2917825" y="2981167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41" name="Straight Connector 18440">
              <a:extLst>
                <a:ext uri="{FF2B5EF4-FFF2-40B4-BE49-F238E27FC236}">
                  <a16:creationId xmlns:a16="http://schemas.microsoft.com/office/drawing/2014/main" id="{D8247B3E-F3CB-4A27-A6EE-8F7E6A6A7C88}"/>
                </a:ext>
              </a:extLst>
            </p:cNvPr>
            <p:cNvCxnSpPr/>
            <p:nvPr/>
          </p:nvCxnSpPr>
          <p:spPr bwMode="auto">
            <a:xfrm>
              <a:off x="3018631" y="3089911"/>
              <a:ext cx="0" cy="28305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9ACB26C-6A29-4240-B07A-3E46A63BDEC4}"/>
                </a:ext>
              </a:extLst>
            </p:cNvPr>
            <p:cNvCxnSpPr/>
            <p:nvPr/>
          </p:nvCxnSpPr>
          <p:spPr bwMode="auto">
            <a:xfrm flipV="1">
              <a:off x="3251993" y="3764598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97C732A-9EFD-4C23-8550-E65ED2A7615F}"/>
                </a:ext>
              </a:extLst>
            </p:cNvPr>
            <p:cNvCxnSpPr/>
            <p:nvPr/>
          </p:nvCxnSpPr>
          <p:spPr bwMode="auto">
            <a:xfrm flipH="1">
              <a:off x="2809081" y="4744086"/>
              <a:ext cx="4762" cy="1166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7ADB49E-7668-4289-9C56-11578431D84B}"/>
                </a:ext>
              </a:extLst>
            </p:cNvPr>
            <p:cNvCxnSpPr/>
            <p:nvPr/>
          </p:nvCxnSpPr>
          <p:spPr bwMode="auto">
            <a:xfrm rot="5400000">
              <a:off x="2936081" y="5842636"/>
              <a:ext cx="179387" cy="1857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3360B21-8C1D-4D75-B222-B4679215DDEA}"/>
                </a:ext>
              </a:extLst>
            </p:cNvPr>
            <p:cNvCxnSpPr/>
            <p:nvPr/>
          </p:nvCxnSpPr>
          <p:spPr bwMode="auto">
            <a:xfrm>
              <a:off x="2699543" y="5844223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2DDA0B4-CAE2-42BC-B75D-12EEA75EAB4F}"/>
                </a:ext>
              </a:extLst>
            </p:cNvPr>
            <p:cNvCxnSpPr/>
            <p:nvPr/>
          </p:nvCxnSpPr>
          <p:spPr bwMode="auto">
            <a:xfrm flipH="1">
              <a:off x="2813843" y="5920423"/>
              <a:ext cx="2111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2FEAF687-722F-4988-88C6-24EDE6A7F354}"/>
                </a:ext>
              </a:extLst>
            </p:cNvPr>
            <p:cNvCxnSpPr/>
            <p:nvPr/>
          </p:nvCxnSpPr>
          <p:spPr bwMode="auto">
            <a:xfrm>
              <a:off x="2602706" y="5712461"/>
              <a:ext cx="0" cy="3921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505C7ED-5EC1-44E5-8456-79A204BEA871}"/>
                </a:ext>
              </a:extLst>
            </p:cNvPr>
            <p:cNvCxnSpPr/>
            <p:nvPr/>
          </p:nvCxnSpPr>
          <p:spPr bwMode="auto">
            <a:xfrm flipV="1">
              <a:off x="2702718" y="4650423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94265E0-42D2-4704-A114-DA9ED932A57B}"/>
                </a:ext>
              </a:extLst>
            </p:cNvPr>
            <p:cNvCxnSpPr/>
            <p:nvPr/>
          </p:nvCxnSpPr>
          <p:spPr bwMode="auto">
            <a:xfrm>
              <a:off x="3358356" y="3858261"/>
              <a:ext cx="0" cy="13287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C0B2F7A-416B-4B56-A7DC-8400228D4985}"/>
                </a:ext>
              </a:extLst>
            </p:cNvPr>
            <p:cNvCxnSpPr/>
            <p:nvPr/>
          </p:nvCxnSpPr>
          <p:spPr bwMode="auto">
            <a:xfrm>
              <a:off x="3267868" y="5093336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46" name="Straight Connector 18445">
              <a:extLst>
                <a:ext uri="{FF2B5EF4-FFF2-40B4-BE49-F238E27FC236}">
                  <a16:creationId xmlns:a16="http://schemas.microsoft.com/office/drawing/2014/main" id="{D8049AA5-EF73-4818-95D8-769C96FFA415}"/>
                </a:ext>
              </a:extLst>
            </p:cNvPr>
            <p:cNvCxnSpPr/>
            <p:nvPr/>
          </p:nvCxnSpPr>
          <p:spPr bwMode="auto">
            <a:xfrm>
              <a:off x="2270918" y="4648836"/>
              <a:ext cx="2765425" cy="44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48" name="Straight Connector 18447">
              <a:extLst>
                <a:ext uri="{FF2B5EF4-FFF2-40B4-BE49-F238E27FC236}">
                  <a16:creationId xmlns:a16="http://schemas.microsoft.com/office/drawing/2014/main" id="{26EF0C15-6CDA-4D10-B71B-1043DED93869}"/>
                </a:ext>
              </a:extLst>
            </p:cNvPr>
            <p:cNvCxnSpPr/>
            <p:nvPr/>
          </p:nvCxnSpPr>
          <p:spPr bwMode="auto">
            <a:xfrm flipV="1">
              <a:off x="3358356" y="4867911"/>
              <a:ext cx="1649412" cy="3190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1" name="Rectangle 18450">
              <a:extLst>
                <a:ext uri="{FF2B5EF4-FFF2-40B4-BE49-F238E27FC236}">
                  <a16:creationId xmlns:a16="http://schemas.microsoft.com/office/drawing/2014/main" id="{70F96F6E-3E33-4B36-817F-04E70DFAB355}"/>
                </a:ext>
              </a:extLst>
            </p:cNvPr>
            <p:cNvSpPr/>
            <p:nvPr/>
          </p:nvSpPr>
          <p:spPr bwMode="auto">
            <a:xfrm>
              <a:off x="4371181" y="4867911"/>
              <a:ext cx="46037" cy="225425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4A0601AF-0DD2-469F-898F-5B2D229268B8}"/>
                </a:ext>
              </a:extLst>
            </p:cNvPr>
            <p:cNvCxnSpPr/>
            <p:nvPr/>
          </p:nvCxnSpPr>
          <p:spPr bwMode="auto">
            <a:xfrm>
              <a:off x="3023032" y="3705860"/>
              <a:ext cx="0" cy="660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7DD85D1-3698-4E57-8EC2-F8B9A7C694CA}"/>
                </a:ext>
              </a:extLst>
            </p:cNvPr>
            <p:cNvCxnSpPr/>
            <p:nvPr/>
          </p:nvCxnSpPr>
          <p:spPr bwMode="auto">
            <a:xfrm>
              <a:off x="3358356" y="4061461"/>
              <a:ext cx="0" cy="660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81" name="TextBox 18451">
              <a:extLst>
                <a:ext uri="{FF2B5EF4-FFF2-40B4-BE49-F238E27FC236}">
                  <a16:creationId xmlns:a16="http://schemas.microsoft.com/office/drawing/2014/main" id="{2090A6B3-6C24-4608-96E6-EC2B7D267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531" y="3951923"/>
              <a:ext cx="50003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</a:t>
              </a: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82" name="TextBox 18452">
              <a:extLst>
                <a:ext uri="{FF2B5EF4-FFF2-40B4-BE49-F238E27FC236}">
                  <a16:creationId xmlns:a16="http://schemas.microsoft.com/office/drawing/2014/main" id="{9EE00B04-88E3-43F0-A8AD-1FAE24180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3818" y="4304348"/>
              <a:ext cx="50162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</a:t>
              </a:r>
              <a:r>
                <a:rPr lang="en-US" altLang="en-US" sz="1600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s,i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altLang="en-US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83" name="TextBox 18453">
              <a:extLst>
                <a:ext uri="{FF2B5EF4-FFF2-40B4-BE49-F238E27FC236}">
                  <a16:creationId xmlns:a16="http://schemas.microsoft.com/office/drawing/2014/main" id="{C3036FBC-695E-457D-8A45-C21C0EA5D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8000" y="3848736"/>
              <a:ext cx="13572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Continuum</a:t>
              </a:r>
            </a:p>
            <a:p>
              <a:pPr algn="ctr"/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(700-950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nm)</a:t>
              </a:r>
            </a:p>
          </p:txBody>
        </p:sp>
        <p:cxnSp>
          <p:nvCxnSpPr>
            <p:cNvPr id="18456" name="Straight Arrow Connector 18455">
              <a:extLst>
                <a:ext uri="{FF2B5EF4-FFF2-40B4-BE49-F238E27FC236}">
                  <a16:creationId xmlns:a16="http://schemas.microsoft.com/office/drawing/2014/main" id="{8F53B295-F508-45DA-9F90-83E985EAFEE9}"/>
                </a:ext>
              </a:extLst>
            </p:cNvPr>
            <p:cNvCxnSpPr/>
            <p:nvPr/>
          </p:nvCxnSpPr>
          <p:spPr bwMode="auto">
            <a:xfrm flipH="1">
              <a:off x="6928643" y="3851911"/>
              <a:ext cx="773113" cy="15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65" name="Straight Connector 18464">
              <a:extLst>
                <a:ext uri="{FF2B5EF4-FFF2-40B4-BE49-F238E27FC236}">
                  <a16:creationId xmlns:a16="http://schemas.microsoft.com/office/drawing/2014/main" id="{BD4D319C-2917-4881-A7B2-FC753E41DBEE}"/>
                </a:ext>
              </a:extLst>
            </p:cNvPr>
            <p:cNvCxnSpPr/>
            <p:nvPr/>
          </p:nvCxnSpPr>
          <p:spPr bwMode="auto">
            <a:xfrm>
              <a:off x="5036343" y="4766311"/>
              <a:ext cx="0" cy="185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5314238-392B-498A-8D63-88079BE94BA7}"/>
                </a:ext>
              </a:extLst>
            </p:cNvPr>
            <p:cNvCxnSpPr/>
            <p:nvPr/>
          </p:nvCxnSpPr>
          <p:spPr bwMode="auto">
            <a:xfrm>
              <a:off x="5034756" y="5029836"/>
              <a:ext cx="0" cy="185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5576ED0-6031-42CF-A4F0-A486EE1B7D1B}"/>
                </a:ext>
              </a:extLst>
            </p:cNvPr>
            <p:cNvCxnSpPr/>
            <p:nvPr/>
          </p:nvCxnSpPr>
          <p:spPr bwMode="auto">
            <a:xfrm>
              <a:off x="5581191" y="4991736"/>
              <a:ext cx="5969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88" name="TextBox 18467">
              <a:extLst>
                <a:ext uri="{FF2B5EF4-FFF2-40B4-BE49-F238E27FC236}">
                  <a16:creationId xmlns:a16="http://schemas.microsoft.com/office/drawing/2014/main" id="{790B33C0-305F-43B7-BFE3-C2E4FC266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7714" y="4591686"/>
              <a:ext cx="21906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Tunable UV (0.1-1mW)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7728CF6-4E73-4996-9DEF-B8490062466F}"/>
                </a:ext>
              </a:extLst>
            </p:cNvPr>
            <p:cNvCxnSpPr/>
            <p:nvPr/>
          </p:nvCxnSpPr>
          <p:spPr bwMode="auto">
            <a:xfrm>
              <a:off x="8411368" y="2116773"/>
              <a:ext cx="0" cy="5349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52F6FC6-F647-48B2-B9D4-B6E3AB76A601}"/>
                </a:ext>
              </a:extLst>
            </p:cNvPr>
            <p:cNvCxnSpPr/>
            <p:nvPr/>
          </p:nvCxnSpPr>
          <p:spPr bwMode="auto">
            <a:xfrm>
              <a:off x="2489993" y="3108961"/>
              <a:ext cx="0" cy="23510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0D725A7-0877-45C5-AB8D-1AEE056CD3B5}"/>
                </a:ext>
              </a:extLst>
            </p:cNvPr>
            <p:cNvCxnSpPr/>
            <p:nvPr/>
          </p:nvCxnSpPr>
          <p:spPr bwMode="auto">
            <a:xfrm>
              <a:off x="2072481" y="5218748"/>
              <a:ext cx="0" cy="3921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21B83F3-7ACE-4643-941E-C1D17FBC3AFE}"/>
                </a:ext>
              </a:extLst>
            </p:cNvPr>
            <p:cNvCxnSpPr/>
            <p:nvPr/>
          </p:nvCxnSpPr>
          <p:spPr bwMode="auto">
            <a:xfrm>
              <a:off x="2164556" y="5356861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694C1F4-5E99-444D-9F8B-359208FF6B75}"/>
                </a:ext>
              </a:extLst>
            </p:cNvPr>
            <p:cNvCxnSpPr/>
            <p:nvPr/>
          </p:nvCxnSpPr>
          <p:spPr bwMode="auto">
            <a:xfrm rot="5400000">
              <a:off x="2409031" y="5358448"/>
              <a:ext cx="179388" cy="1857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7BF8C53-7E14-43EC-AE74-9CB6618DEB57}"/>
                </a:ext>
              </a:extLst>
            </p:cNvPr>
            <p:cNvCxnSpPr/>
            <p:nvPr/>
          </p:nvCxnSpPr>
          <p:spPr bwMode="auto">
            <a:xfrm flipH="1">
              <a:off x="2270918" y="5434648"/>
              <a:ext cx="2111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E3DC7AB-E037-43D5-B14F-542367BEE668}"/>
                </a:ext>
              </a:extLst>
            </p:cNvPr>
            <p:cNvCxnSpPr/>
            <p:nvPr/>
          </p:nvCxnSpPr>
          <p:spPr bwMode="auto">
            <a:xfrm rot="5400000">
              <a:off x="2398712" y="3001804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87DC043-ABD9-4C6E-B27C-090CC78C3166}"/>
                </a:ext>
              </a:extLst>
            </p:cNvPr>
            <p:cNvCxnSpPr/>
            <p:nvPr/>
          </p:nvCxnSpPr>
          <p:spPr bwMode="auto">
            <a:xfrm flipH="1">
              <a:off x="2270918" y="4650423"/>
              <a:ext cx="0" cy="781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9F2BB18-C47C-4296-942A-68067D94DBBE}"/>
                </a:ext>
              </a:extLst>
            </p:cNvPr>
            <p:cNvCxnSpPr/>
            <p:nvPr/>
          </p:nvCxnSpPr>
          <p:spPr bwMode="auto">
            <a:xfrm flipV="1">
              <a:off x="2170906" y="4542473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98" name="TextBox 18451">
              <a:extLst>
                <a:ext uri="{FF2B5EF4-FFF2-40B4-BE49-F238E27FC236}">
                  <a16:creationId xmlns:a16="http://schemas.microsoft.com/office/drawing/2014/main" id="{56D74512-2628-4997-876E-D40BBAF6F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2754" y="3734370"/>
              <a:ext cx="50003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2</a:t>
              </a: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041D7ACF-B352-4BC9-AD9C-1BA207C109B4}"/>
                </a:ext>
              </a:extLst>
            </p:cNvPr>
            <p:cNvCxnSpPr/>
            <p:nvPr/>
          </p:nvCxnSpPr>
          <p:spPr bwMode="auto">
            <a:xfrm>
              <a:off x="2497642" y="3474183"/>
              <a:ext cx="0" cy="660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5C76B863-B5AD-484D-8B3B-66EFEC90C895}"/>
                </a:ext>
              </a:extLst>
            </p:cNvPr>
            <p:cNvSpPr/>
            <p:nvPr/>
          </p:nvSpPr>
          <p:spPr>
            <a:xfrm rot="16200000">
              <a:off x="7322004" y="4461877"/>
              <a:ext cx="203877" cy="2315312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3D41878-E5B2-A27B-624C-969E50215E01}"/>
              </a:ext>
            </a:extLst>
          </p:cNvPr>
          <p:cNvGrpSpPr/>
          <p:nvPr/>
        </p:nvGrpSpPr>
        <p:grpSpPr>
          <a:xfrm>
            <a:off x="4849097" y="2666708"/>
            <a:ext cx="7167419" cy="4029660"/>
            <a:chOff x="1967345" y="1650705"/>
            <a:chExt cx="7167419" cy="40296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22468E-3802-819B-185F-4858CCB43FE3}"/>
                </a:ext>
              </a:extLst>
            </p:cNvPr>
            <p:cNvSpPr/>
            <p:nvPr/>
          </p:nvSpPr>
          <p:spPr>
            <a:xfrm>
              <a:off x="1967345" y="1650705"/>
              <a:ext cx="7167419" cy="40296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18471">
              <a:extLst>
                <a:ext uri="{FF2B5EF4-FFF2-40B4-BE49-F238E27FC236}">
                  <a16:creationId xmlns:a16="http://schemas.microsoft.com/office/drawing/2014/main" id="{3D4E26BE-D0B2-87FC-38DB-42D92A566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2264" y="1820864"/>
              <a:ext cx="21780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Tunable UV (0.1-1mW) </a:t>
              </a:r>
              <a:endPara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A7D182-235D-B73D-52A8-6C686EF8450F}"/>
                </a:ext>
              </a:extLst>
            </p:cNvPr>
            <p:cNvSpPr txBox="1"/>
            <p:nvPr/>
          </p:nvSpPr>
          <p:spPr>
            <a:xfrm>
              <a:off x="5596197" y="2949303"/>
              <a:ext cx="1552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100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μ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 aperture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F1A6CF1-0B91-3794-10C0-58F825B5F2D7}"/>
                </a:ext>
              </a:extLst>
            </p:cNvPr>
            <p:cNvGrpSpPr/>
            <p:nvPr/>
          </p:nvGrpSpPr>
          <p:grpSpPr>
            <a:xfrm>
              <a:off x="2207978" y="4229394"/>
              <a:ext cx="4630482" cy="1287879"/>
              <a:chOff x="5560483" y="4968363"/>
              <a:chExt cx="4630482" cy="1287879"/>
            </a:xfrm>
          </p:grpSpPr>
          <p:sp>
            <p:nvSpPr>
              <p:cNvPr id="42" name="TextBox 3">
                <a:extLst>
                  <a:ext uri="{FF2B5EF4-FFF2-40B4-BE49-F238E27FC236}">
                    <a16:creationId xmlns:a16="http://schemas.microsoft.com/office/drawing/2014/main" id="{9E8AF70F-7736-20CE-3E70-39F01858E3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14679" y="4969499"/>
                <a:ext cx="1376286" cy="9233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Detector:</a:t>
                </a:r>
              </a:p>
              <a:p>
                <a:r>
                  <a:rPr lang="en-US" alt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 &amp; CCD camera;</a:t>
                </a:r>
              </a:p>
              <a:p>
                <a:r>
                  <a:rPr lang="en-US" alt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Faraday cup</a:t>
                </a:r>
              </a:p>
            </p:txBody>
          </p:sp>
          <p:sp>
            <p:nvSpPr>
              <p:cNvPr id="43" name="TextBox 5">
                <a:extLst>
                  <a:ext uri="{FF2B5EF4-FFF2-40B4-BE49-F238E27FC236}">
                    <a16:creationId xmlns:a16="http://schemas.microsoft.com/office/drawing/2014/main" id="{8781B8BC-2472-3B7B-24ED-814EAC00DD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2043" y="5917688"/>
                <a:ext cx="1691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l-GR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en-US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measurement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C0A961F-02B8-9327-DFE5-53A296D66D55}"/>
                  </a:ext>
                </a:extLst>
              </p:cNvPr>
              <p:cNvSpPr/>
              <p:nvPr/>
            </p:nvSpPr>
            <p:spPr bwMode="auto">
              <a:xfrm>
                <a:off x="5599906" y="4968461"/>
                <a:ext cx="3214687" cy="92233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DC606D0-965C-704F-4100-B1FBA3F7A7F4}"/>
                  </a:ext>
                </a:extLst>
              </p:cNvPr>
              <p:cNvSpPr/>
              <p:nvPr/>
            </p:nvSpPr>
            <p:spPr bwMode="auto">
              <a:xfrm>
                <a:off x="8763342" y="5228057"/>
                <a:ext cx="50799" cy="460562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TextBox 54">
                <a:extLst>
                  <a:ext uri="{FF2B5EF4-FFF2-40B4-BE49-F238E27FC236}">
                    <a16:creationId xmlns:a16="http://schemas.microsoft.com/office/drawing/2014/main" id="{52A7B56E-7FF1-10E4-8E75-5028E189B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0483" y="5604950"/>
                <a:ext cx="782594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-10</a:t>
                </a:r>
                <a:r>
                  <a:rPr lang="en-US" alt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kV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48C5131-891F-3E65-BC1B-6892D3F579AF}"/>
                  </a:ext>
                </a:extLst>
              </p:cNvPr>
              <p:cNvCxnSpPr>
                <a:stCxn id="51" idx="3"/>
              </p:cNvCxnSpPr>
              <p:nvPr/>
            </p:nvCxnSpPr>
            <p:spPr bwMode="auto">
              <a:xfrm>
                <a:off x="6238081" y="5452550"/>
                <a:ext cx="253365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2B8A4D-1D75-4C50-BBF3-C325D5F4765D}"/>
                  </a:ext>
                </a:extLst>
              </p:cNvPr>
              <p:cNvSpPr/>
              <p:nvPr/>
            </p:nvSpPr>
            <p:spPr bwMode="auto">
              <a:xfrm>
                <a:off x="6185693" y="5338250"/>
                <a:ext cx="52388" cy="228600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" name="Pie 60">
                <a:extLst>
                  <a:ext uri="{FF2B5EF4-FFF2-40B4-BE49-F238E27FC236}">
                    <a16:creationId xmlns:a16="http://schemas.microsoft.com/office/drawing/2014/main" id="{06A47484-D4CD-99B5-723F-AE84632C84B7}"/>
                  </a:ext>
                </a:extLst>
              </p:cNvPr>
              <p:cNvSpPr/>
              <p:nvPr/>
            </p:nvSpPr>
            <p:spPr bwMode="auto">
              <a:xfrm rot="5400000">
                <a:off x="6045993" y="5663688"/>
                <a:ext cx="414338" cy="150812"/>
              </a:xfrm>
              <a:prstGeom prst="pie">
                <a:avLst>
                  <a:gd name="adj1" fmla="val 10799996"/>
                  <a:gd name="adj2" fmla="val 1620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Pie 85">
                <a:extLst>
                  <a:ext uri="{FF2B5EF4-FFF2-40B4-BE49-F238E27FC236}">
                    <a16:creationId xmlns:a16="http://schemas.microsoft.com/office/drawing/2014/main" id="{C1940A18-601D-4D50-6CAC-32522432A95D}"/>
                  </a:ext>
                </a:extLst>
              </p:cNvPr>
              <p:cNvSpPr/>
              <p:nvPr/>
            </p:nvSpPr>
            <p:spPr bwMode="auto">
              <a:xfrm rot="5400000" flipV="1">
                <a:off x="6332537" y="5664482"/>
                <a:ext cx="414338" cy="149225"/>
              </a:xfrm>
              <a:prstGeom prst="pie">
                <a:avLst>
                  <a:gd name="adj1" fmla="val 10799996"/>
                  <a:gd name="adj2" fmla="val 1620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Pie 86">
                <a:extLst>
                  <a:ext uri="{FF2B5EF4-FFF2-40B4-BE49-F238E27FC236}">
                    <a16:creationId xmlns:a16="http://schemas.microsoft.com/office/drawing/2014/main" id="{8BD95823-F65D-F64F-41A3-F83FD9EAEBBF}"/>
                  </a:ext>
                </a:extLst>
              </p:cNvPr>
              <p:cNvSpPr/>
              <p:nvPr/>
            </p:nvSpPr>
            <p:spPr bwMode="auto">
              <a:xfrm rot="16200000">
                <a:off x="6332537" y="5100919"/>
                <a:ext cx="414337" cy="149225"/>
              </a:xfrm>
              <a:prstGeom prst="pie">
                <a:avLst>
                  <a:gd name="adj1" fmla="val 10799996"/>
                  <a:gd name="adj2" fmla="val 1620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Pie 87">
                <a:extLst>
                  <a:ext uri="{FF2B5EF4-FFF2-40B4-BE49-F238E27FC236}">
                    <a16:creationId xmlns:a16="http://schemas.microsoft.com/office/drawing/2014/main" id="{BD9DF873-742B-DEC8-B9AA-94F2FA9C4CA8}"/>
                  </a:ext>
                </a:extLst>
              </p:cNvPr>
              <p:cNvSpPr/>
              <p:nvPr/>
            </p:nvSpPr>
            <p:spPr bwMode="auto">
              <a:xfrm rot="5400000" flipH="1">
                <a:off x="6041231" y="5100125"/>
                <a:ext cx="412750" cy="149225"/>
              </a:xfrm>
              <a:prstGeom prst="pie">
                <a:avLst>
                  <a:gd name="adj1" fmla="val 10799996"/>
                  <a:gd name="adj2" fmla="val 1620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15DEE86F-316A-5102-4B43-9B15623A88CC}"/>
                  </a:ext>
                </a:extLst>
              </p:cNvPr>
              <p:cNvSpPr/>
              <p:nvPr/>
            </p:nvSpPr>
            <p:spPr>
              <a:xfrm rot="16200000">
                <a:off x="7322004" y="4295629"/>
                <a:ext cx="203877" cy="2315312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A2C8F94-E949-B6F3-9199-BBCA5BA4EC89}"/>
                </a:ext>
              </a:extLst>
            </p:cNvPr>
            <p:cNvCxnSpPr>
              <a:cxnSpLocks/>
            </p:cNvCxnSpPr>
            <p:nvPr/>
          </p:nvCxnSpPr>
          <p:spPr>
            <a:xfrm>
              <a:off x="1967345" y="2239806"/>
              <a:ext cx="3565238" cy="462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912095A-E7D4-C231-999E-E10C784F85DA}"/>
                </a:ext>
              </a:extLst>
            </p:cNvPr>
            <p:cNvCxnSpPr>
              <a:cxnSpLocks/>
            </p:cNvCxnSpPr>
            <p:nvPr/>
          </p:nvCxnSpPr>
          <p:spPr>
            <a:xfrm>
              <a:off x="5523347" y="2244427"/>
              <a:ext cx="0" cy="16717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2333C4-BFA1-2919-6BC7-050C37DB2F0E}"/>
                </a:ext>
              </a:extLst>
            </p:cNvPr>
            <p:cNvCxnSpPr/>
            <p:nvPr/>
          </p:nvCxnSpPr>
          <p:spPr>
            <a:xfrm flipV="1">
              <a:off x="5532583" y="3602175"/>
              <a:ext cx="3177309" cy="3140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91680B-D6C8-1AB4-D960-D49200966732}"/>
                </a:ext>
              </a:extLst>
            </p:cNvPr>
            <p:cNvCxnSpPr/>
            <p:nvPr/>
          </p:nvCxnSpPr>
          <p:spPr>
            <a:xfrm flipH="1">
              <a:off x="3315856" y="3602175"/>
              <a:ext cx="53755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DF321F-D243-4845-21E0-9FADF845E257}"/>
                </a:ext>
              </a:extLst>
            </p:cNvPr>
            <p:cNvCxnSpPr/>
            <p:nvPr/>
          </p:nvCxnSpPr>
          <p:spPr>
            <a:xfrm flipV="1">
              <a:off x="3315856" y="2807848"/>
              <a:ext cx="979055" cy="7943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6B895BB-FF5D-5251-89DE-EFCAC0FF28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9230" y="2808285"/>
              <a:ext cx="1363000" cy="18782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F2BA7E-4F4E-5456-19DF-1E6E25F30962}"/>
                </a:ext>
              </a:extLst>
            </p:cNvPr>
            <p:cNvCxnSpPr/>
            <p:nvPr/>
          </p:nvCxnSpPr>
          <p:spPr>
            <a:xfrm>
              <a:off x="5458700" y="2133589"/>
              <a:ext cx="175491" cy="2124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9A8DABD-6E3A-38B7-09E8-E7057FFD96A2}"/>
                </a:ext>
              </a:extLst>
            </p:cNvPr>
            <p:cNvCxnSpPr/>
            <p:nvPr/>
          </p:nvCxnSpPr>
          <p:spPr>
            <a:xfrm>
              <a:off x="5417138" y="3828470"/>
              <a:ext cx="175491" cy="2124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C82C11-03E5-D606-DFFC-56E036C011D4}"/>
                </a:ext>
              </a:extLst>
            </p:cNvPr>
            <p:cNvCxnSpPr>
              <a:cxnSpLocks/>
            </p:cNvCxnSpPr>
            <p:nvPr/>
          </p:nvCxnSpPr>
          <p:spPr>
            <a:xfrm>
              <a:off x="3223497" y="3445470"/>
              <a:ext cx="138539" cy="3044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576A56FD-944C-52D1-F306-E5317B79D509}"/>
                </a:ext>
              </a:extLst>
            </p:cNvPr>
            <p:cNvSpPr/>
            <p:nvPr/>
          </p:nvSpPr>
          <p:spPr>
            <a:xfrm>
              <a:off x="8137244" y="3260428"/>
              <a:ext cx="600361" cy="695036"/>
            </a:xfrm>
            <a:prstGeom prst="arc">
              <a:avLst>
                <a:gd name="adj1" fmla="val 19361342"/>
                <a:gd name="adj2" fmla="val 201029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CC931BED-557A-B586-930E-6D9135DE5F51}"/>
                </a:ext>
              </a:extLst>
            </p:cNvPr>
            <p:cNvSpPr/>
            <p:nvPr/>
          </p:nvSpPr>
          <p:spPr>
            <a:xfrm rot="18647878">
              <a:off x="3810004" y="2675944"/>
              <a:ext cx="600361" cy="695036"/>
            </a:xfrm>
            <a:prstGeom prst="arc">
              <a:avLst>
                <a:gd name="adj1" fmla="val 19361342"/>
                <a:gd name="adj2" fmla="val 201029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C83E27A-A6C9-DD3B-56BF-F422903E65E4}"/>
                </a:ext>
              </a:extLst>
            </p:cNvPr>
            <p:cNvGrpSpPr/>
            <p:nvPr/>
          </p:nvGrpSpPr>
          <p:grpSpPr>
            <a:xfrm>
              <a:off x="4947117" y="3460936"/>
              <a:ext cx="265774" cy="277096"/>
              <a:chOff x="6493164" y="2452249"/>
              <a:chExt cx="265774" cy="27709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31B83BA-D595-13D0-2D43-F64446100F4E}"/>
                  </a:ext>
                </a:extLst>
              </p:cNvPr>
              <p:cNvSpPr/>
              <p:nvPr/>
            </p:nvSpPr>
            <p:spPr>
              <a:xfrm>
                <a:off x="6493164" y="2452249"/>
                <a:ext cx="265774" cy="2770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63054D8-DC22-C5AF-13D2-D40FCF48B83F}"/>
                  </a:ext>
                </a:extLst>
              </p:cNvPr>
              <p:cNvCxnSpPr/>
              <p:nvPr/>
            </p:nvCxnSpPr>
            <p:spPr>
              <a:xfrm>
                <a:off x="6493164" y="2452249"/>
                <a:ext cx="265774" cy="2770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0A740E-2E84-3C2E-AFAF-B8B71EF4EEE4}"/>
                </a:ext>
              </a:extLst>
            </p:cNvPr>
            <p:cNvSpPr/>
            <p:nvPr/>
          </p:nvSpPr>
          <p:spPr>
            <a:xfrm>
              <a:off x="5322399" y="3441959"/>
              <a:ext cx="45719" cy="314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258B521-3D80-E0CD-BB6E-60B2F304D23D}"/>
                </a:ext>
              </a:extLst>
            </p:cNvPr>
            <p:cNvCxnSpPr/>
            <p:nvPr/>
          </p:nvCxnSpPr>
          <p:spPr>
            <a:xfrm>
              <a:off x="3608307" y="2235771"/>
              <a:ext cx="82387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932978-F9F8-AE00-851E-26A7FE0314AD}"/>
                </a:ext>
              </a:extLst>
            </p:cNvPr>
            <p:cNvCxnSpPr/>
            <p:nvPr/>
          </p:nvCxnSpPr>
          <p:spPr>
            <a:xfrm>
              <a:off x="5558339" y="3260428"/>
              <a:ext cx="9304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17CD8A-89F5-ED58-4EF3-3E15C4BEE512}"/>
                </a:ext>
              </a:extLst>
            </p:cNvPr>
            <p:cNvCxnSpPr/>
            <p:nvPr/>
          </p:nvCxnSpPr>
          <p:spPr>
            <a:xfrm>
              <a:off x="5392323" y="3260428"/>
              <a:ext cx="9304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CF530B-8395-42C6-EDF8-7F8A9C6B59D7}"/>
                </a:ext>
              </a:extLst>
            </p:cNvPr>
            <p:cNvSpPr txBox="1"/>
            <p:nvPr/>
          </p:nvSpPr>
          <p:spPr>
            <a:xfrm>
              <a:off x="8048452" y="3858936"/>
              <a:ext cx="981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= 50cm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18F648-78AE-8A46-BC9C-3721E71863C4}"/>
                </a:ext>
              </a:extLst>
            </p:cNvPr>
            <p:cNvSpPr txBox="1"/>
            <p:nvPr/>
          </p:nvSpPr>
          <p:spPr>
            <a:xfrm>
              <a:off x="4413947" y="2586174"/>
              <a:ext cx="981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= 38cm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OAP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F3972C-50C2-ED63-436E-8A07A093B71A}"/>
              </a:ext>
            </a:extLst>
          </p:cNvPr>
          <p:cNvSpPr txBox="1"/>
          <p:nvPr/>
        </p:nvSpPr>
        <p:spPr>
          <a:xfrm>
            <a:off x="7895142" y="4755673"/>
            <a:ext cx="53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3997699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>
            <a:extLst>
              <a:ext uri="{FF2B5EF4-FFF2-40B4-BE49-F238E27FC236}">
                <a16:creationId xmlns:a16="http://schemas.microsoft.com/office/drawing/2014/main" id="{9D892276-6B0D-4BA5-BB28-D863EA3E9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16388" name="Line 4">
            <a:extLst>
              <a:ext uri="{FF2B5EF4-FFF2-40B4-BE49-F238E27FC236}">
                <a16:creationId xmlns:a16="http://schemas.microsoft.com/office/drawing/2014/main" id="{C8A1822F-EE99-4964-9295-20A3C805BFC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11">
            <a:extLst>
              <a:ext uri="{FF2B5EF4-FFF2-40B4-BE49-F238E27FC236}">
                <a16:creationId xmlns:a16="http://schemas.microsoft.com/office/drawing/2014/main" id="{15316FBC-822A-4AC0-8083-E54DBC8B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3" name="Rectangle 12">
            <a:extLst>
              <a:ext uri="{FF2B5EF4-FFF2-40B4-BE49-F238E27FC236}">
                <a16:creationId xmlns:a16="http://schemas.microsoft.com/office/drawing/2014/main" id="{EDED0E87-9599-4A31-B87F-C541F940C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4" name="Rectangle 14">
            <a:extLst>
              <a:ext uri="{FF2B5EF4-FFF2-40B4-BE49-F238E27FC236}">
                <a16:creationId xmlns:a16="http://schemas.microsoft.com/office/drawing/2014/main" id="{840B004F-D729-47D7-9A87-FD02E288B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5" name="Rectangle 18">
            <a:extLst>
              <a:ext uri="{FF2B5EF4-FFF2-40B4-BE49-F238E27FC236}">
                <a16:creationId xmlns:a16="http://schemas.microsoft.com/office/drawing/2014/main" id="{F151591D-C04B-4F7B-9C5F-6AB916921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6" name="Rectangle 20">
            <a:extLst>
              <a:ext uri="{FF2B5EF4-FFF2-40B4-BE49-F238E27FC236}">
                <a16:creationId xmlns:a16="http://schemas.microsoft.com/office/drawing/2014/main" id="{2A27FBD2-97A2-436F-8527-656F490A7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7" name="Rectangle 4">
            <a:extLst>
              <a:ext uri="{FF2B5EF4-FFF2-40B4-BE49-F238E27FC236}">
                <a16:creationId xmlns:a16="http://schemas.microsoft.com/office/drawing/2014/main" id="{D199A97F-63AB-41E7-B1CD-52589C773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2136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8" name="Rectangle 2">
            <a:extLst>
              <a:ext uri="{FF2B5EF4-FFF2-40B4-BE49-F238E27FC236}">
                <a16:creationId xmlns:a16="http://schemas.microsoft.com/office/drawing/2014/main" id="{8BA119D1-0C73-4DEC-8249-8BCB9BD51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723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55" name="Group 6">
            <a:extLst>
              <a:ext uri="{FF2B5EF4-FFF2-40B4-BE49-F238E27FC236}">
                <a16:creationId xmlns:a16="http://schemas.microsoft.com/office/drawing/2014/main" id="{3E4B981A-BB90-47AA-A46D-37D05C5FF66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0A74EC50-8204-4F44-A607-B7AE08FFC707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BA72BBE-EE68-450C-B464-34BE62AAB619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29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>
            <a:extLst>
              <a:ext uri="{FF2B5EF4-FFF2-40B4-BE49-F238E27FC236}">
                <a16:creationId xmlns:a16="http://schemas.microsoft.com/office/drawing/2014/main" id="{4E0142AD-5DD4-4E95-9328-D46E817FA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8196" name="Line 4">
            <a:extLst>
              <a:ext uri="{FF2B5EF4-FFF2-40B4-BE49-F238E27FC236}">
                <a16:creationId xmlns:a16="http://schemas.microsoft.com/office/drawing/2014/main" id="{F6D739FD-0D01-4199-B9F0-AA91B24CC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163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Box 8">
            <a:extLst>
              <a:ext uri="{FF2B5EF4-FFF2-40B4-BE49-F238E27FC236}">
                <a16:creationId xmlns:a16="http://schemas.microsoft.com/office/drawing/2014/main" id="{10A52C2E-BE83-4200-8C11-899B324B0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232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Photocathode characterization system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Rectangle 11">
            <a:extLst>
              <a:ext uri="{FF2B5EF4-FFF2-40B4-BE49-F238E27FC236}">
                <a16:creationId xmlns:a16="http://schemas.microsoft.com/office/drawing/2014/main" id="{DBBC556E-32D7-47E7-9623-B61FCC0A9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2" name="Rectangle 12">
            <a:extLst>
              <a:ext uri="{FF2B5EF4-FFF2-40B4-BE49-F238E27FC236}">
                <a16:creationId xmlns:a16="http://schemas.microsoft.com/office/drawing/2014/main" id="{79EAE6E7-8B10-42CE-810E-4956DD129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3" name="Rectangle 14">
            <a:extLst>
              <a:ext uri="{FF2B5EF4-FFF2-40B4-BE49-F238E27FC236}">
                <a16:creationId xmlns:a16="http://schemas.microsoft.com/office/drawing/2014/main" id="{3D34F75B-D67C-4339-A2C6-9A56192D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4" name="Rectangle 18">
            <a:extLst>
              <a:ext uri="{FF2B5EF4-FFF2-40B4-BE49-F238E27FC236}">
                <a16:creationId xmlns:a16="http://schemas.microsoft.com/office/drawing/2014/main" id="{8FB0543A-F9BB-433A-9509-EF81FEF28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5" name="Rectangle 20">
            <a:extLst>
              <a:ext uri="{FF2B5EF4-FFF2-40B4-BE49-F238E27FC236}">
                <a16:creationId xmlns:a16="http://schemas.microsoft.com/office/drawing/2014/main" id="{086A30D2-3D14-4C44-8FE5-4AAD6928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6" name="Rectangle 4">
            <a:extLst>
              <a:ext uri="{FF2B5EF4-FFF2-40B4-BE49-F238E27FC236}">
                <a16:creationId xmlns:a16="http://schemas.microsoft.com/office/drawing/2014/main" id="{4E272E8C-53E3-4268-A358-8C089A3BA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7" name="Rectangle 2">
            <a:extLst>
              <a:ext uri="{FF2B5EF4-FFF2-40B4-BE49-F238E27FC236}">
                <a16:creationId xmlns:a16="http://schemas.microsoft.com/office/drawing/2014/main" id="{BDDD0750-6F7E-4A3B-809E-5ED83C366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8" name="TextBox 18471">
            <a:extLst>
              <a:ext uri="{FF2B5EF4-FFF2-40B4-BE49-F238E27FC236}">
                <a16:creationId xmlns:a16="http://schemas.microsoft.com/office/drawing/2014/main" id="{1CD8C650-7A60-408A-9991-F24CC4DF1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7589"/>
            <a:ext cx="1177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Laser / NLO based sub-picosecond tunable UV radiation source: 3.0 – 5.3eV (235-410nm)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7" name="Group 6">
            <a:extLst>
              <a:ext uri="{FF2B5EF4-FFF2-40B4-BE49-F238E27FC236}">
                <a16:creationId xmlns:a16="http://schemas.microsoft.com/office/drawing/2014/main" id="{3C7DEF92-0F30-41BA-BAE9-8C0A2D16A690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119" name="Flowchart: Connector 118">
              <a:extLst>
                <a:ext uri="{FF2B5EF4-FFF2-40B4-BE49-F238E27FC236}">
                  <a16:creationId xmlns:a16="http://schemas.microsoft.com/office/drawing/2014/main" id="{538BB040-78A5-41BE-B247-3607A572A486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E3AA21B-A90C-452E-9E4D-C1A3BFA1BF81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AC67D6A-A357-4498-F7C2-948D2784A6DC}"/>
              </a:ext>
            </a:extLst>
          </p:cNvPr>
          <p:cNvGrpSpPr/>
          <p:nvPr/>
        </p:nvGrpSpPr>
        <p:grpSpPr>
          <a:xfrm>
            <a:off x="1780381" y="1557973"/>
            <a:ext cx="8631237" cy="4956175"/>
            <a:chOff x="1780381" y="1557973"/>
            <a:chExt cx="8631237" cy="4956175"/>
          </a:xfrm>
        </p:grpSpPr>
        <p:sp>
          <p:nvSpPr>
            <p:cNvPr id="18473" name="Rectangle 18472">
              <a:extLst>
                <a:ext uri="{FF2B5EF4-FFF2-40B4-BE49-F238E27FC236}">
                  <a16:creationId xmlns:a16="http://schemas.microsoft.com/office/drawing/2014/main" id="{0964D390-D4A3-4561-912C-7955A82B82E2}"/>
                </a:ext>
              </a:extLst>
            </p:cNvPr>
            <p:cNvSpPr/>
            <p:nvPr/>
          </p:nvSpPr>
          <p:spPr bwMode="auto">
            <a:xfrm>
              <a:off x="1780381" y="1557973"/>
              <a:ext cx="8631237" cy="4956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B75B9E5-5787-41A1-90E4-6E317CDA211B}"/>
                </a:ext>
              </a:extLst>
            </p:cNvPr>
            <p:cNvCxnSpPr/>
            <p:nvPr/>
          </p:nvCxnSpPr>
          <p:spPr bwMode="auto">
            <a:xfrm flipH="1">
              <a:off x="3358356" y="3851911"/>
              <a:ext cx="3989387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0977F0-CFA3-40E9-9138-845B76D297B9}"/>
                </a:ext>
              </a:extLst>
            </p:cNvPr>
            <p:cNvCxnSpPr/>
            <p:nvPr/>
          </p:nvCxnSpPr>
          <p:spPr bwMode="auto">
            <a:xfrm flipH="1">
              <a:off x="2488406" y="3083561"/>
              <a:ext cx="4837112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13" name="TextBox 1">
              <a:extLst>
                <a:ext uri="{FF2B5EF4-FFF2-40B4-BE49-F238E27FC236}">
                  <a16:creationId xmlns:a16="http://schemas.microsoft.com/office/drawing/2014/main" id="{238AF855-9FFA-41FC-80BC-88016F246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1915" y="1772286"/>
              <a:ext cx="2909728" cy="646112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 </a:t>
              </a:r>
              <a:r>
                <a:rPr lang="en-US" alt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Yb:fiber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laser</a:t>
              </a:r>
            </a:p>
            <a:p>
              <a:pPr algn="ctr"/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 fs, 16.7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MHz, 1030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</a:t>
              </a:r>
            </a:p>
          </p:txBody>
        </p:sp>
        <p:sp>
          <p:nvSpPr>
            <p:cNvPr id="8214" name="TextBox 2">
              <a:extLst>
                <a:ext uri="{FF2B5EF4-FFF2-40B4-BE49-F238E27FC236}">
                  <a16:creationId xmlns:a16="http://schemas.microsoft.com/office/drawing/2014/main" id="{9F158DBA-5313-460A-B024-82B467197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0315" y="3389948"/>
              <a:ext cx="1444546" cy="9239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Nonlinear fiber</a:t>
              </a:r>
            </a:p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(SC-3.7-975)</a:t>
              </a:r>
            </a:p>
          </p:txBody>
        </p:sp>
        <p:sp>
          <p:nvSpPr>
            <p:cNvPr id="8215" name="TextBox 3">
              <a:extLst>
                <a:ext uri="{FF2B5EF4-FFF2-40B4-BE49-F238E27FC236}">
                  <a16:creationId xmlns:a16="http://schemas.microsoft.com/office/drawing/2014/main" id="{B767AD6F-2367-4EE1-A83E-F45E66499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4679" y="5135747"/>
              <a:ext cx="1376286" cy="9233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Detector:</a:t>
              </a:r>
            </a:p>
            <a:p>
              <a:r>
                <a:rPr lang="en-US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 &amp; CCD camera;</a:t>
              </a:r>
            </a:p>
            <a:p>
              <a:r>
                <a:rPr lang="en-US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Faraday cup</a:t>
              </a:r>
            </a:p>
          </p:txBody>
        </p:sp>
        <p:sp>
          <p:nvSpPr>
            <p:cNvPr id="8216" name="TextBox 4">
              <a:extLst>
                <a:ext uri="{FF2B5EF4-FFF2-40B4-BE49-F238E27FC236}">
                  <a16:creationId xmlns:a16="http://schemas.microsoft.com/office/drawing/2014/main" id="{36612EB7-EAF9-4C13-B716-DF531AED3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5273" y="5155248"/>
              <a:ext cx="146042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Non-collinear</a:t>
              </a:r>
            </a:p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 frequency</a:t>
              </a:r>
            </a:p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generation</a:t>
              </a:r>
            </a:p>
          </p:txBody>
        </p:sp>
        <p:sp>
          <p:nvSpPr>
            <p:cNvPr id="8217" name="TextBox 5">
              <a:extLst>
                <a:ext uri="{FF2B5EF4-FFF2-40B4-BE49-F238E27FC236}">
                  <a16:creationId xmlns:a16="http://schemas.microsoft.com/office/drawing/2014/main" id="{2F62C6D5-5C74-4893-A1DF-41ABE8A5A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043" y="6083936"/>
              <a:ext cx="1691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l-GR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altLang="en-US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6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measurement</a:t>
              </a:r>
            </a:p>
          </p:txBody>
        </p:sp>
        <p:sp>
          <p:nvSpPr>
            <p:cNvPr id="8218" name="TextBox 6">
              <a:extLst>
                <a:ext uri="{FF2B5EF4-FFF2-40B4-BE49-F238E27FC236}">
                  <a16:creationId xmlns:a16="http://schemas.microsoft.com/office/drawing/2014/main" id="{30D1799B-3F09-4DFE-9BD9-8E08A0DAB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874" y="3666173"/>
              <a:ext cx="692112" cy="369888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LBO</a:t>
              </a:r>
            </a:p>
          </p:txBody>
        </p:sp>
        <p:sp>
          <p:nvSpPr>
            <p:cNvPr id="8219" name="TextBox 22">
              <a:extLst>
                <a:ext uri="{FF2B5EF4-FFF2-40B4-BE49-F238E27FC236}">
                  <a16:creationId xmlns:a16="http://schemas.microsoft.com/office/drawing/2014/main" id="{0FD6A304-9EE5-4D59-82EB-6156A4BF24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0420" y="3670936"/>
              <a:ext cx="692112" cy="369887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LBO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7E2F06-F276-4151-B3AA-7CE20871409B}"/>
                </a:ext>
              </a:extLst>
            </p:cNvPr>
            <p:cNvSpPr txBox="1"/>
            <p:nvPr/>
          </p:nvSpPr>
          <p:spPr bwMode="auto">
            <a:xfrm>
              <a:off x="3679031" y="2904173"/>
              <a:ext cx="692150" cy="36988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LBO</a:t>
              </a:r>
            </a:p>
          </p:txBody>
        </p:sp>
        <p:sp>
          <p:nvSpPr>
            <p:cNvPr id="8221" name="TextBox 24">
              <a:extLst>
                <a:ext uri="{FF2B5EF4-FFF2-40B4-BE49-F238E27FC236}">
                  <a16:creationId xmlns:a16="http://schemas.microsoft.com/office/drawing/2014/main" id="{A9D27057-7EF5-444F-885A-B20520649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0895" y="2900998"/>
              <a:ext cx="692112" cy="36988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LBO</a:t>
              </a:r>
            </a:p>
          </p:txBody>
        </p:sp>
        <p:sp>
          <p:nvSpPr>
            <p:cNvPr id="8222" name="TextBox 25">
              <a:extLst>
                <a:ext uri="{FF2B5EF4-FFF2-40B4-BE49-F238E27FC236}">
                  <a16:creationId xmlns:a16="http://schemas.microsoft.com/office/drawing/2014/main" id="{16790E37-85E9-499C-A0D6-166AF43B8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1322" y="2899411"/>
              <a:ext cx="692112" cy="3683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LBO</a:t>
              </a:r>
            </a:p>
          </p:txBody>
        </p:sp>
        <p:sp>
          <p:nvSpPr>
            <p:cNvPr id="8223" name="TextBox 7">
              <a:extLst>
                <a:ext uri="{FF2B5EF4-FFF2-40B4-BE49-F238E27FC236}">
                  <a16:creationId xmlns:a16="http://schemas.microsoft.com/office/drawing/2014/main" id="{00018EFD-1F56-49C2-A80D-C70229045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7929" y="3299462"/>
              <a:ext cx="13683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   515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</a:t>
              </a:r>
            </a:p>
          </p:txBody>
        </p:sp>
        <p:sp>
          <p:nvSpPr>
            <p:cNvPr id="8224" name="TextBox 8">
              <a:extLst>
                <a:ext uri="{FF2B5EF4-FFF2-40B4-BE49-F238E27FC236}">
                  <a16:creationId xmlns:a16="http://schemas.microsoft.com/office/drawing/2014/main" id="{1F838136-E858-4302-8178-05AFF21EA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8791" y="4528186"/>
              <a:ext cx="73497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BBO</a:t>
              </a:r>
            </a:p>
          </p:txBody>
        </p:sp>
        <p:sp>
          <p:nvSpPr>
            <p:cNvPr id="8225" name="TextBox 9">
              <a:extLst>
                <a:ext uri="{FF2B5EF4-FFF2-40B4-BE49-F238E27FC236}">
                  <a16:creationId xmlns:a16="http://schemas.microsoft.com/office/drawing/2014/main" id="{C28B9223-6E76-4A9A-BF44-441A973BD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1976" y="2410461"/>
              <a:ext cx="72227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8226" name="TextBox 29">
              <a:extLst>
                <a:ext uri="{FF2B5EF4-FFF2-40B4-BE49-F238E27FC236}">
                  <a16:creationId xmlns:a16="http://schemas.microsoft.com/office/drawing/2014/main" id="{5A83DD0D-8EDD-4263-836D-D25B18676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3063" y="2410461"/>
              <a:ext cx="73179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0.5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7FF2F2B-0C7A-4F01-9F41-1B06984D1052}"/>
                </a:ext>
              </a:extLst>
            </p:cNvPr>
            <p:cNvCxnSpPr>
              <a:stCxn id="8213" idx="3"/>
            </p:cNvCxnSpPr>
            <p:nvPr/>
          </p:nvCxnSpPr>
          <p:spPr bwMode="auto">
            <a:xfrm flipV="1">
              <a:off x="6581434" y="2096136"/>
              <a:ext cx="119697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E15356D-B2E2-4FFF-A84D-242E87A7DB4B}"/>
                </a:ext>
              </a:extLst>
            </p:cNvPr>
            <p:cNvCxnSpPr/>
            <p:nvPr/>
          </p:nvCxnSpPr>
          <p:spPr bwMode="auto">
            <a:xfrm>
              <a:off x="7325518" y="2096136"/>
              <a:ext cx="0" cy="5349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FB226B-ACAD-44C5-BF27-F9CE2143CF74}"/>
                </a:ext>
              </a:extLst>
            </p:cNvPr>
            <p:cNvCxnSpPr/>
            <p:nvPr/>
          </p:nvCxnSpPr>
          <p:spPr bwMode="auto">
            <a:xfrm>
              <a:off x="7244556" y="2002473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0A1B5D-6F76-410E-B273-3CEF7F002728}"/>
                </a:ext>
              </a:extLst>
            </p:cNvPr>
            <p:cNvCxnSpPr/>
            <p:nvPr/>
          </p:nvCxnSpPr>
          <p:spPr bwMode="auto">
            <a:xfrm rot="5400000">
              <a:off x="5743575" y="2984342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069B354-68FC-4C59-A710-BEEFD5F32893}"/>
                </a:ext>
              </a:extLst>
            </p:cNvPr>
            <p:cNvCxnSpPr/>
            <p:nvPr/>
          </p:nvCxnSpPr>
          <p:spPr bwMode="auto">
            <a:xfrm>
              <a:off x="5972968" y="3761423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D2D6D2-8ACC-4300-9A60-D0ADCF9E3553}"/>
                </a:ext>
              </a:extLst>
            </p:cNvPr>
            <p:cNvCxnSpPr/>
            <p:nvPr/>
          </p:nvCxnSpPr>
          <p:spPr bwMode="auto">
            <a:xfrm rot="5400000">
              <a:off x="7247731" y="3008948"/>
              <a:ext cx="179388" cy="1857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BF1E09F-871A-4409-87C9-F3DA5DAA8E7D}"/>
                </a:ext>
              </a:extLst>
            </p:cNvPr>
            <p:cNvCxnSpPr/>
            <p:nvPr/>
          </p:nvCxnSpPr>
          <p:spPr bwMode="auto">
            <a:xfrm>
              <a:off x="8325643" y="1985011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28D707-22B2-473F-A61C-097483CF8E35}"/>
                </a:ext>
              </a:extLst>
            </p:cNvPr>
            <p:cNvCxnSpPr/>
            <p:nvPr/>
          </p:nvCxnSpPr>
          <p:spPr bwMode="auto">
            <a:xfrm>
              <a:off x="7325518" y="2369186"/>
              <a:ext cx="0" cy="7191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9FB7D06-F756-4144-874C-23C5786D8377}"/>
                </a:ext>
              </a:extLst>
            </p:cNvPr>
            <p:cNvCxnSpPr/>
            <p:nvPr/>
          </p:nvCxnSpPr>
          <p:spPr bwMode="auto">
            <a:xfrm flipH="1">
              <a:off x="7347743" y="2096136"/>
              <a:ext cx="1074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36" name="TextBox 20">
              <a:extLst>
                <a:ext uri="{FF2B5EF4-FFF2-40B4-BE49-F238E27FC236}">
                  <a16:creationId xmlns:a16="http://schemas.microsoft.com/office/drawing/2014/main" id="{822098C8-F312-4C97-A1AE-9A73CBD1F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9259" y="2564448"/>
              <a:ext cx="709574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SHG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A8211E6-0969-41E4-B805-71D647836F51}"/>
                </a:ext>
              </a:extLst>
            </p:cNvPr>
            <p:cNvCxnSpPr/>
            <p:nvPr/>
          </p:nvCxnSpPr>
          <p:spPr bwMode="auto">
            <a:xfrm>
              <a:off x="5850731" y="3083561"/>
              <a:ext cx="0" cy="660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62360E7-65C5-41AD-B9F3-65F8F521C422}"/>
                </a:ext>
              </a:extLst>
            </p:cNvPr>
            <p:cNvCxnSpPr/>
            <p:nvPr/>
          </p:nvCxnSpPr>
          <p:spPr bwMode="auto">
            <a:xfrm>
              <a:off x="8408193" y="2077086"/>
              <a:ext cx="1588" cy="13128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39" name="TextBox 55">
              <a:extLst>
                <a:ext uri="{FF2B5EF4-FFF2-40B4-BE49-F238E27FC236}">
                  <a16:creationId xmlns:a16="http://schemas.microsoft.com/office/drawing/2014/main" id="{BED69493-4CC2-443E-B89A-D10A0EE23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4070" y="2564448"/>
              <a:ext cx="709574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SHG</a:t>
              </a:r>
            </a:p>
          </p:txBody>
        </p:sp>
        <p:sp>
          <p:nvSpPr>
            <p:cNvPr id="8240" name="TextBox 56">
              <a:extLst>
                <a:ext uri="{FF2B5EF4-FFF2-40B4-BE49-F238E27FC236}">
                  <a16:creationId xmlns:a16="http://schemas.microsoft.com/office/drawing/2014/main" id="{DA6B5CC0-091C-4FC8-94B3-27596F058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7336" y="2572386"/>
              <a:ext cx="70957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THG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E7AA683-9ABF-42E8-94A1-212480D34F3D}"/>
                </a:ext>
              </a:extLst>
            </p:cNvPr>
            <p:cNvCxnSpPr/>
            <p:nvPr/>
          </p:nvCxnSpPr>
          <p:spPr bwMode="auto">
            <a:xfrm>
              <a:off x="4523581" y="3715386"/>
              <a:ext cx="0" cy="28733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42" name="TextBox 36">
              <a:extLst>
                <a:ext uri="{FF2B5EF4-FFF2-40B4-BE49-F238E27FC236}">
                  <a16:creationId xmlns:a16="http://schemas.microsoft.com/office/drawing/2014/main" id="{B158B72D-760E-4974-BCD6-9A2CF204B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986" y="3375661"/>
              <a:ext cx="358755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413F56B-34BC-45BC-885C-91E8A0E5C87A}"/>
                </a:ext>
              </a:extLst>
            </p:cNvPr>
            <p:cNvCxnSpPr/>
            <p:nvPr/>
          </p:nvCxnSpPr>
          <p:spPr bwMode="auto">
            <a:xfrm>
              <a:off x="5850731" y="3564573"/>
              <a:ext cx="0" cy="719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260E88C-C820-4859-A4E2-DF735872E565}"/>
                </a:ext>
              </a:extLst>
            </p:cNvPr>
            <p:cNvCxnSpPr/>
            <p:nvPr/>
          </p:nvCxnSpPr>
          <p:spPr bwMode="auto">
            <a:xfrm>
              <a:off x="6052343" y="3858261"/>
              <a:ext cx="0" cy="425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BA928B4-6E6C-4303-A420-3B7E8605C107}"/>
                </a:ext>
              </a:extLst>
            </p:cNvPr>
            <p:cNvCxnSpPr/>
            <p:nvPr/>
          </p:nvCxnSpPr>
          <p:spPr bwMode="auto">
            <a:xfrm rot="5400000">
              <a:off x="5976937" y="4195604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B949798-59AB-4BCF-A6C5-370DAA7BF1A5}"/>
                </a:ext>
              </a:extLst>
            </p:cNvPr>
            <p:cNvCxnSpPr/>
            <p:nvPr/>
          </p:nvCxnSpPr>
          <p:spPr bwMode="auto">
            <a:xfrm>
              <a:off x="5739606" y="4190048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FF59126-C4C0-4239-8021-F3BC1B25AC44}"/>
                </a:ext>
              </a:extLst>
            </p:cNvPr>
            <p:cNvCxnSpPr/>
            <p:nvPr/>
          </p:nvCxnSpPr>
          <p:spPr bwMode="auto">
            <a:xfrm flipH="1">
              <a:off x="5853906" y="4283711"/>
              <a:ext cx="212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5D1D783-487D-4CAD-976E-3E92A971BDD2}"/>
                </a:ext>
              </a:extLst>
            </p:cNvPr>
            <p:cNvCxnSpPr/>
            <p:nvPr/>
          </p:nvCxnSpPr>
          <p:spPr bwMode="auto">
            <a:xfrm>
              <a:off x="6292056" y="4040823"/>
              <a:ext cx="0" cy="3921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49" name="TextBox 74">
              <a:extLst>
                <a:ext uri="{FF2B5EF4-FFF2-40B4-BE49-F238E27FC236}">
                  <a16:creationId xmlns:a16="http://schemas.microsoft.com/office/drawing/2014/main" id="{8075A0D4-F1D3-4851-B193-314942F73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1301" y="4009073"/>
              <a:ext cx="86514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OPA 2</a:t>
              </a:r>
            </a:p>
          </p:txBody>
        </p:sp>
        <p:sp>
          <p:nvSpPr>
            <p:cNvPr id="8250" name="TextBox 75">
              <a:extLst>
                <a:ext uri="{FF2B5EF4-FFF2-40B4-BE49-F238E27FC236}">
                  <a16:creationId xmlns:a16="http://schemas.microsoft.com/office/drawing/2014/main" id="{B32DFC5F-18E5-4EE2-8112-888C5D56E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3434" y="4013836"/>
              <a:ext cx="80481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OPA 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BC71129-D1F8-4D02-9E39-96EA041A6CAB}"/>
                </a:ext>
              </a:extLst>
            </p:cNvPr>
            <p:cNvSpPr/>
            <p:nvPr/>
          </p:nvSpPr>
          <p:spPr bwMode="auto">
            <a:xfrm>
              <a:off x="5599906" y="5134709"/>
              <a:ext cx="3214687" cy="9223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A26E6A-7718-4C11-8525-0024BF45F82D}"/>
                </a:ext>
              </a:extLst>
            </p:cNvPr>
            <p:cNvSpPr/>
            <p:nvPr/>
          </p:nvSpPr>
          <p:spPr bwMode="auto">
            <a:xfrm>
              <a:off x="8763342" y="5394305"/>
              <a:ext cx="50799" cy="460562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55" name="TextBox 54">
              <a:extLst>
                <a:ext uri="{FF2B5EF4-FFF2-40B4-BE49-F238E27FC236}">
                  <a16:creationId xmlns:a16="http://schemas.microsoft.com/office/drawing/2014/main" id="{2F0A8A44-49F4-403D-AE26-B0040900E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0483" y="5771198"/>
              <a:ext cx="782594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-10</a:t>
              </a:r>
              <a:r>
                <a:rPr lang="en-US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kV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153E09B-EB06-4711-BA54-182F76928F8E}"/>
                </a:ext>
              </a:extLst>
            </p:cNvPr>
            <p:cNvCxnSpPr>
              <a:stCxn id="83" idx="3"/>
            </p:cNvCxnSpPr>
            <p:nvPr/>
          </p:nvCxnSpPr>
          <p:spPr bwMode="auto">
            <a:xfrm>
              <a:off x="6238081" y="5618798"/>
              <a:ext cx="25336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F4BA14E-90FE-48BE-A657-4989506C869A}"/>
                </a:ext>
              </a:extLst>
            </p:cNvPr>
            <p:cNvSpPr/>
            <p:nvPr/>
          </p:nvSpPr>
          <p:spPr bwMode="auto">
            <a:xfrm>
              <a:off x="6185693" y="5504498"/>
              <a:ext cx="52388" cy="228600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Pie 60">
              <a:extLst>
                <a:ext uri="{FF2B5EF4-FFF2-40B4-BE49-F238E27FC236}">
                  <a16:creationId xmlns:a16="http://schemas.microsoft.com/office/drawing/2014/main" id="{A1B734D8-9798-4096-8569-CFA9732D4118}"/>
                </a:ext>
              </a:extLst>
            </p:cNvPr>
            <p:cNvSpPr/>
            <p:nvPr/>
          </p:nvSpPr>
          <p:spPr bwMode="auto">
            <a:xfrm rot="5400000">
              <a:off x="6045993" y="5829936"/>
              <a:ext cx="414338" cy="150812"/>
            </a:xfrm>
            <a:prstGeom prst="pie">
              <a:avLst>
                <a:gd name="adj1" fmla="val 10799996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6" name="Pie 85">
              <a:extLst>
                <a:ext uri="{FF2B5EF4-FFF2-40B4-BE49-F238E27FC236}">
                  <a16:creationId xmlns:a16="http://schemas.microsoft.com/office/drawing/2014/main" id="{D3E3C05E-662C-40F3-BAA8-C35B501B1B0D}"/>
                </a:ext>
              </a:extLst>
            </p:cNvPr>
            <p:cNvSpPr/>
            <p:nvPr/>
          </p:nvSpPr>
          <p:spPr bwMode="auto">
            <a:xfrm rot="5400000" flipV="1">
              <a:off x="6332537" y="5830730"/>
              <a:ext cx="414338" cy="149225"/>
            </a:xfrm>
            <a:prstGeom prst="pie">
              <a:avLst>
                <a:gd name="adj1" fmla="val 10799996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7" name="Pie 86">
              <a:extLst>
                <a:ext uri="{FF2B5EF4-FFF2-40B4-BE49-F238E27FC236}">
                  <a16:creationId xmlns:a16="http://schemas.microsoft.com/office/drawing/2014/main" id="{24C72802-C813-4F0F-80AE-FC9FD613D328}"/>
                </a:ext>
              </a:extLst>
            </p:cNvPr>
            <p:cNvSpPr/>
            <p:nvPr/>
          </p:nvSpPr>
          <p:spPr bwMode="auto">
            <a:xfrm rot="16200000">
              <a:off x="6332537" y="5267167"/>
              <a:ext cx="414337" cy="149225"/>
            </a:xfrm>
            <a:prstGeom prst="pie">
              <a:avLst>
                <a:gd name="adj1" fmla="val 10799996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8" name="Pie 87">
              <a:extLst>
                <a:ext uri="{FF2B5EF4-FFF2-40B4-BE49-F238E27FC236}">
                  <a16:creationId xmlns:a16="http://schemas.microsoft.com/office/drawing/2014/main" id="{699EA4B1-8C2A-4028-8689-EDB899CCD757}"/>
                </a:ext>
              </a:extLst>
            </p:cNvPr>
            <p:cNvSpPr/>
            <p:nvPr/>
          </p:nvSpPr>
          <p:spPr bwMode="auto">
            <a:xfrm rot="5400000" flipH="1">
              <a:off x="6041231" y="5266373"/>
              <a:ext cx="412750" cy="149225"/>
            </a:xfrm>
            <a:prstGeom prst="pie">
              <a:avLst>
                <a:gd name="adj1" fmla="val 10799996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2C465A8-8E22-4000-A3E7-ADEA1ABB056C}"/>
                </a:ext>
              </a:extLst>
            </p:cNvPr>
            <p:cNvCxnSpPr/>
            <p:nvPr/>
          </p:nvCxnSpPr>
          <p:spPr bwMode="auto">
            <a:xfrm flipH="1">
              <a:off x="6250781" y="5001163"/>
              <a:ext cx="479425" cy="60801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2F6E93D-E594-420B-B445-D23DFDFCFA42}"/>
                </a:ext>
              </a:extLst>
            </p:cNvPr>
            <p:cNvCxnSpPr/>
            <p:nvPr/>
          </p:nvCxnSpPr>
          <p:spPr bwMode="auto">
            <a:xfrm>
              <a:off x="6695281" y="4888548"/>
              <a:ext cx="10953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38" name="Straight Connector 18437">
              <a:extLst>
                <a:ext uri="{FF2B5EF4-FFF2-40B4-BE49-F238E27FC236}">
                  <a16:creationId xmlns:a16="http://schemas.microsoft.com/office/drawing/2014/main" id="{9E6EF327-99D0-4BEA-A579-05856FECEE23}"/>
                </a:ext>
              </a:extLst>
            </p:cNvPr>
            <p:cNvCxnSpPr/>
            <p:nvPr/>
          </p:nvCxnSpPr>
          <p:spPr bwMode="auto">
            <a:xfrm>
              <a:off x="4421981" y="4991736"/>
              <a:ext cx="23193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70CA594-98BD-4824-83F2-9FB29A0F266E}"/>
                </a:ext>
              </a:extLst>
            </p:cNvPr>
            <p:cNvCxnSpPr/>
            <p:nvPr/>
          </p:nvCxnSpPr>
          <p:spPr bwMode="auto">
            <a:xfrm rot="5400000">
              <a:off x="2917825" y="2981167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41" name="Straight Connector 18440">
              <a:extLst>
                <a:ext uri="{FF2B5EF4-FFF2-40B4-BE49-F238E27FC236}">
                  <a16:creationId xmlns:a16="http://schemas.microsoft.com/office/drawing/2014/main" id="{D8247B3E-F3CB-4A27-A6EE-8F7E6A6A7C88}"/>
                </a:ext>
              </a:extLst>
            </p:cNvPr>
            <p:cNvCxnSpPr/>
            <p:nvPr/>
          </p:nvCxnSpPr>
          <p:spPr bwMode="auto">
            <a:xfrm>
              <a:off x="3018631" y="3089911"/>
              <a:ext cx="0" cy="28305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9ACB26C-6A29-4240-B07A-3E46A63BDEC4}"/>
                </a:ext>
              </a:extLst>
            </p:cNvPr>
            <p:cNvCxnSpPr/>
            <p:nvPr/>
          </p:nvCxnSpPr>
          <p:spPr bwMode="auto">
            <a:xfrm flipV="1">
              <a:off x="3251993" y="3764598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97C732A-9EFD-4C23-8550-E65ED2A7615F}"/>
                </a:ext>
              </a:extLst>
            </p:cNvPr>
            <p:cNvCxnSpPr/>
            <p:nvPr/>
          </p:nvCxnSpPr>
          <p:spPr bwMode="auto">
            <a:xfrm flipH="1">
              <a:off x="2809081" y="4744086"/>
              <a:ext cx="4762" cy="1166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7ADB49E-7668-4289-9C56-11578431D84B}"/>
                </a:ext>
              </a:extLst>
            </p:cNvPr>
            <p:cNvCxnSpPr/>
            <p:nvPr/>
          </p:nvCxnSpPr>
          <p:spPr bwMode="auto">
            <a:xfrm rot="5400000">
              <a:off x="2936081" y="5842636"/>
              <a:ext cx="179387" cy="1857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3360B21-8C1D-4D75-B222-B4679215DDEA}"/>
                </a:ext>
              </a:extLst>
            </p:cNvPr>
            <p:cNvCxnSpPr/>
            <p:nvPr/>
          </p:nvCxnSpPr>
          <p:spPr bwMode="auto">
            <a:xfrm>
              <a:off x="2699543" y="5844223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2DDA0B4-CAE2-42BC-B75D-12EEA75EAB4F}"/>
                </a:ext>
              </a:extLst>
            </p:cNvPr>
            <p:cNvCxnSpPr/>
            <p:nvPr/>
          </p:nvCxnSpPr>
          <p:spPr bwMode="auto">
            <a:xfrm flipH="1">
              <a:off x="2813843" y="5920423"/>
              <a:ext cx="2111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2FEAF687-722F-4988-88C6-24EDE6A7F354}"/>
                </a:ext>
              </a:extLst>
            </p:cNvPr>
            <p:cNvCxnSpPr/>
            <p:nvPr/>
          </p:nvCxnSpPr>
          <p:spPr bwMode="auto">
            <a:xfrm>
              <a:off x="2602706" y="5712461"/>
              <a:ext cx="0" cy="3921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505C7ED-5EC1-44E5-8456-79A204BEA871}"/>
                </a:ext>
              </a:extLst>
            </p:cNvPr>
            <p:cNvCxnSpPr/>
            <p:nvPr/>
          </p:nvCxnSpPr>
          <p:spPr bwMode="auto">
            <a:xfrm flipV="1">
              <a:off x="2702718" y="4650423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94265E0-42D2-4704-A114-DA9ED932A57B}"/>
                </a:ext>
              </a:extLst>
            </p:cNvPr>
            <p:cNvCxnSpPr/>
            <p:nvPr/>
          </p:nvCxnSpPr>
          <p:spPr bwMode="auto">
            <a:xfrm>
              <a:off x="3358356" y="3858261"/>
              <a:ext cx="0" cy="13287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C0B2F7A-416B-4B56-A7DC-8400228D4985}"/>
                </a:ext>
              </a:extLst>
            </p:cNvPr>
            <p:cNvCxnSpPr/>
            <p:nvPr/>
          </p:nvCxnSpPr>
          <p:spPr bwMode="auto">
            <a:xfrm>
              <a:off x="3267868" y="5093336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46" name="Straight Connector 18445">
              <a:extLst>
                <a:ext uri="{FF2B5EF4-FFF2-40B4-BE49-F238E27FC236}">
                  <a16:creationId xmlns:a16="http://schemas.microsoft.com/office/drawing/2014/main" id="{D8049AA5-EF73-4818-95D8-769C96FFA415}"/>
                </a:ext>
              </a:extLst>
            </p:cNvPr>
            <p:cNvCxnSpPr/>
            <p:nvPr/>
          </p:nvCxnSpPr>
          <p:spPr bwMode="auto">
            <a:xfrm>
              <a:off x="2270918" y="4648836"/>
              <a:ext cx="2765425" cy="44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48" name="Straight Connector 18447">
              <a:extLst>
                <a:ext uri="{FF2B5EF4-FFF2-40B4-BE49-F238E27FC236}">
                  <a16:creationId xmlns:a16="http://schemas.microsoft.com/office/drawing/2014/main" id="{26EF0C15-6CDA-4D10-B71B-1043DED93869}"/>
                </a:ext>
              </a:extLst>
            </p:cNvPr>
            <p:cNvCxnSpPr/>
            <p:nvPr/>
          </p:nvCxnSpPr>
          <p:spPr bwMode="auto">
            <a:xfrm flipV="1">
              <a:off x="3358356" y="4867911"/>
              <a:ext cx="1649412" cy="3190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1" name="Rectangle 18450">
              <a:extLst>
                <a:ext uri="{FF2B5EF4-FFF2-40B4-BE49-F238E27FC236}">
                  <a16:creationId xmlns:a16="http://schemas.microsoft.com/office/drawing/2014/main" id="{70F96F6E-3E33-4B36-817F-04E70DFAB355}"/>
                </a:ext>
              </a:extLst>
            </p:cNvPr>
            <p:cNvSpPr/>
            <p:nvPr/>
          </p:nvSpPr>
          <p:spPr bwMode="auto">
            <a:xfrm>
              <a:off x="4371181" y="4867911"/>
              <a:ext cx="46037" cy="225425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4A0601AF-0DD2-469F-898F-5B2D229268B8}"/>
                </a:ext>
              </a:extLst>
            </p:cNvPr>
            <p:cNvCxnSpPr/>
            <p:nvPr/>
          </p:nvCxnSpPr>
          <p:spPr bwMode="auto">
            <a:xfrm>
              <a:off x="3024692" y="3705861"/>
              <a:ext cx="0" cy="660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7DD85D1-3698-4E57-8EC2-F8B9A7C694CA}"/>
                </a:ext>
              </a:extLst>
            </p:cNvPr>
            <p:cNvCxnSpPr/>
            <p:nvPr/>
          </p:nvCxnSpPr>
          <p:spPr bwMode="auto">
            <a:xfrm>
              <a:off x="3358356" y="4061461"/>
              <a:ext cx="0" cy="660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81" name="TextBox 18451">
              <a:extLst>
                <a:ext uri="{FF2B5EF4-FFF2-40B4-BE49-F238E27FC236}">
                  <a16:creationId xmlns:a16="http://schemas.microsoft.com/office/drawing/2014/main" id="{2090A6B3-6C24-4608-96E6-EC2B7D267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8531" y="3951923"/>
              <a:ext cx="50003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</a:t>
              </a: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82" name="TextBox 18452">
              <a:extLst>
                <a:ext uri="{FF2B5EF4-FFF2-40B4-BE49-F238E27FC236}">
                  <a16:creationId xmlns:a16="http://schemas.microsoft.com/office/drawing/2014/main" id="{9EE00B04-88E3-43F0-A8AD-1FAE24180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3818" y="4304348"/>
              <a:ext cx="50162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</a:t>
              </a:r>
              <a:r>
                <a:rPr lang="en-US" altLang="en-US" sz="1600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s,i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altLang="en-US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83" name="TextBox 18453">
              <a:extLst>
                <a:ext uri="{FF2B5EF4-FFF2-40B4-BE49-F238E27FC236}">
                  <a16:creationId xmlns:a16="http://schemas.microsoft.com/office/drawing/2014/main" id="{C3036FBC-695E-457D-8A45-C21C0EA5D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8000" y="3848736"/>
              <a:ext cx="13572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Continuum</a:t>
              </a:r>
            </a:p>
            <a:p>
              <a:pPr algn="ctr"/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(700-950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nm)</a:t>
              </a:r>
            </a:p>
          </p:txBody>
        </p:sp>
        <p:cxnSp>
          <p:nvCxnSpPr>
            <p:cNvPr id="18456" name="Straight Arrow Connector 18455">
              <a:extLst>
                <a:ext uri="{FF2B5EF4-FFF2-40B4-BE49-F238E27FC236}">
                  <a16:creationId xmlns:a16="http://schemas.microsoft.com/office/drawing/2014/main" id="{8F53B295-F508-45DA-9F90-83E985EAFEE9}"/>
                </a:ext>
              </a:extLst>
            </p:cNvPr>
            <p:cNvCxnSpPr/>
            <p:nvPr/>
          </p:nvCxnSpPr>
          <p:spPr bwMode="auto">
            <a:xfrm flipH="1">
              <a:off x="6928643" y="3851911"/>
              <a:ext cx="773113" cy="15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65" name="Straight Connector 18464">
              <a:extLst>
                <a:ext uri="{FF2B5EF4-FFF2-40B4-BE49-F238E27FC236}">
                  <a16:creationId xmlns:a16="http://schemas.microsoft.com/office/drawing/2014/main" id="{BD4D319C-2917-4881-A7B2-FC753E41DBEE}"/>
                </a:ext>
              </a:extLst>
            </p:cNvPr>
            <p:cNvCxnSpPr/>
            <p:nvPr/>
          </p:nvCxnSpPr>
          <p:spPr bwMode="auto">
            <a:xfrm>
              <a:off x="5036343" y="4766311"/>
              <a:ext cx="0" cy="185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5314238-392B-498A-8D63-88079BE94BA7}"/>
                </a:ext>
              </a:extLst>
            </p:cNvPr>
            <p:cNvCxnSpPr/>
            <p:nvPr/>
          </p:nvCxnSpPr>
          <p:spPr bwMode="auto">
            <a:xfrm>
              <a:off x="5034756" y="5029836"/>
              <a:ext cx="0" cy="185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5576ED0-6031-42CF-A4F0-A486EE1B7D1B}"/>
                </a:ext>
              </a:extLst>
            </p:cNvPr>
            <p:cNvCxnSpPr/>
            <p:nvPr/>
          </p:nvCxnSpPr>
          <p:spPr bwMode="auto">
            <a:xfrm>
              <a:off x="5581191" y="4991736"/>
              <a:ext cx="5969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88" name="TextBox 18467">
              <a:extLst>
                <a:ext uri="{FF2B5EF4-FFF2-40B4-BE49-F238E27FC236}">
                  <a16:creationId xmlns:a16="http://schemas.microsoft.com/office/drawing/2014/main" id="{790B33C0-305F-43B7-BFE3-C2E4FC266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1759" y="4590959"/>
              <a:ext cx="21906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Tunable UV (0.1-1mW)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7728CF6-4E73-4996-9DEF-B8490062466F}"/>
                </a:ext>
              </a:extLst>
            </p:cNvPr>
            <p:cNvCxnSpPr/>
            <p:nvPr/>
          </p:nvCxnSpPr>
          <p:spPr bwMode="auto">
            <a:xfrm>
              <a:off x="8411368" y="2116773"/>
              <a:ext cx="0" cy="5349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52F6FC6-F647-48B2-B9D4-B6E3AB76A601}"/>
                </a:ext>
              </a:extLst>
            </p:cNvPr>
            <p:cNvCxnSpPr/>
            <p:nvPr/>
          </p:nvCxnSpPr>
          <p:spPr bwMode="auto">
            <a:xfrm>
              <a:off x="2489993" y="3108961"/>
              <a:ext cx="0" cy="23510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0D725A7-0877-45C5-AB8D-1AEE056CD3B5}"/>
                </a:ext>
              </a:extLst>
            </p:cNvPr>
            <p:cNvCxnSpPr/>
            <p:nvPr/>
          </p:nvCxnSpPr>
          <p:spPr bwMode="auto">
            <a:xfrm>
              <a:off x="2072481" y="5218748"/>
              <a:ext cx="0" cy="3921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21B83F3-7ACE-4643-941E-C1D17FBC3AFE}"/>
                </a:ext>
              </a:extLst>
            </p:cNvPr>
            <p:cNvCxnSpPr/>
            <p:nvPr/>
          </p:nvCxnSpPr>
          <p:spPr bwMode="auto">
            <a:xfrm>
              <a:off x="2164556" y="5356861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694C1F4-5E99-444D-9F8B-359208FF6B75}"/>
                </a:ext>
              </a:extLst>
            </p:cNvPr>
            <p:cNvCxnSpPr/>
            <p:nvPr/>
          </p:nvCxnSpPr>
          <p:spPr bwMode="auto">
            <a:xfrm rot="5400000">
              <a:off x="2409031" y="5358448"/>
              <a:ext cx="179388" cy="1857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7BF8C53-7E14-43EC-AE74-9CB6618DEB57}"/>
                </a:ext>
              </a:extLst>
            </p:cNvPr>
            <p:cNvCxnSpPr/>
            <p:nvPr/>
          </p:nvCxnSpPr>
          <p:spPr bwMode="auto">
            <a:xfrm flipH="1">
              <a:off x="2270918" y="5434648"/>
              <a:ext cx="2111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E3DC7AB-E037-43D5-B14F-542367BEE668}"/>
                </a:ext>
              </a:extLst>
            </p:cNvPr>
            <p:cNvCxnSpPr/>
            <p:nvPr/>
          </p:nvCxnSpPr>
          <p:spPr bwMode="auto">
            <a:xfrm rot="5400000">
              <a:off x="2398712" y="3001804"/>
              <a:ext cx="179388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87DC043-ABD9-4C6E-B27C-090CC78C3166}"/>
                </a:ext>
              </a:extLst>
            </p:cNvPr>
            <p:cNvCxnSpPr/>
            <p:nvPr/>
          </p:nvCxnSpPr>
          <p:spPr bwMode="auto">
            <a:xfrm flipH="1">
              <a:off x="2270918" y="4650423"/>
              <a:ext cx="0" cy="781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9F2BB18-C47C-4296-942A-68067D94DBBE}"/>
                </a:ext>
              </a:extLst>
            </p:cNvPr>
            <p:cNvCxnSpPr/>
            <p:nvPr/>
          </p:nvCxnSpPr>
          <p:spPr bwMode="auto">
            <a:xfrm flipV="1">
              <a:off x="2170906" y="4542473"/>
              <a:ext cx="179387" cy="1873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98" name="TextBox 18451">
              <a:extLst>
                <a:ext uri="{FF2B5EF4-FFF2-40B4-BE49-F238E27FC236}">
                  <a16:creationId xmlns:a16="http://schemas.microsoft.com/office/drawing/2014/main" id="{56D74512-2628-4997-876E-D40BBAF6F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2754" y="3734370"/>
              <a:ext cx="50003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2</a:t>
              </a: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041D7ACF-B352-4BC9-AD9C-1BA207C109B4}"/>
                </a:ext>
              </a:extLst>
            </p:cNvPr>
            <p:cNvCxnSpPr/>
            <p:nvPr/>
          </p:nvCxnSpPr>
          <p:spPr bwMode="auto">
            <a:xfrm>
              <a:off x="2497642" y="3478848"/>
              <a:ext cx="0" cy="660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5C76B863-B5AD-484D-8B3B-66EFEC90C895}"/>
                </a:ext>
              </a:extLst>
            </p:cNvPr>
            <p:cNvSpPr/>
            <p:nvPr/>
          </p:nvSpPr>
          <p:spPr>
            <a:xfrm rot="16200000">
              <a:off x="7322004" y="4461877"/>
              <a:ext cx="203877" cy="2315312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0404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65232666-63B0-52EE-B701-6AC88252BE44}"/>
              </a:ext>
            </a:extLst>
          </p:cNvPr>
          <p:cNvSpPr/>
          <p:nvPr/>
        </p:nvSpPr>
        <p:spPr>
          <a:xfrm>
            <a:off x="187551" y="1295414"/>
            <a:ext cx="5872219" cy="484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work: N-doped diamond(001)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7263E8-C1BE-E991-2C83-E25D90A66A63}"/>
              </a:ext>
            </a:extLst>
          </p:cNvPr>
          <p:cNvGrpSpPr/>
          <p:nvPr/>
        </p:nvGrpSpPr>
        <p:grpSpPr>
          <a:xfrm>
            <a:off x="-181777" y="1280080"/>
            <a:ext cx="6186131" cy="4738697"/>
            <a:chOff x="-60463" y="929105"/>
            <a:chExt cx="6186131" cy="4738697"/>
          </a:xfrm>
        </p:grpSpPr>
        <p:pic>
          <p:nvPicPr>
            <p:cNvPr id="3" name="Picture 2" descr="A picture containing screenshot, darkness&#10;&#10;Description automatically generated">
              <a:extLst>
                <a:ext uri="{FF2B5EF4-FFF2-40B4-BE49-F238E27FC236}">
                  <a16:creationId xmlns:a16="http://schemas.microsoft.com/office/drawing/2014/main" id="{C641C90C-5BDA-B047-C463-E629399F7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463" y="929105"/>
              <a:ext cx="6186131" cy="47386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12FE7B-5C54-E948-57BE-B44A49A45916}"/>
                </a:ext>
              </a:extLst>
            </p:cNvPr>
            <p:cNvSpPr txBox="1"/>
            <p:nvPr/>
          </p:nvSpPr>
          <p:spPr>
            <a:xfrm>
              <a:off x="2350464" y="2229175"/>
              <a:ext cx="1536109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MTE </a:t>
              </a:r>
              <a:r>
                <a:rPr lang="en-US" b="1" dirty="0">
                  <a:sym typeface="Symbol" panose="05050102010706020507" pitchFamily="18" charset="2"/>
                </a:rPr>
                <a:t> 50meV</a:t>
              </a:r>
              <a:endParaRPr lang="en-US" b="1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B313D25-BCEB-B87F-930D-46092001DAF5}"/>
                </a:ext>
              </a:extLst>
            </p:cNvPr>
            <p:cNvCxnSpPr/>
            <p:nvPr/>
          </p:nvCxnSpPr>
          <p:spPr>
            <a:xfrm>
              <a:off x="3089334" y="2597671"/>
              <a:ext cx="0" cy="16528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5D25A9-8878-5156-8FB9-6BFE91639E6B}"/>
              </a:ext>
            </a:extLst>
          </p:cNvPr>
          <p:cNvGrpSpPr/>
          <p:nvPr/>
        </p:nvGrpSpPr>
        <p:grpSpPr>
          <a:xfrm>
            <a:off x="3787627" y="-288460"/>
            <a:ext cx="8241357" cy="8053173"/>
            <a:chOff x="-2013651" y="-194182"/>
            <a:chExt cx="8241357" cy="8053173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59D2EAF3-1D09-1B6D-8515-71D761DEF683}"/>
                </a:ext>
              </a:extLst>
            </p:cNvPr>
            <p:cNvSpPr/>
            <p:nvPr/>
          </p:nvSpPr>
          <p:spPr>
            <a:xfrm>
              <a:off x="-846115" y="5552206"/>
              <a:ext cx="4294909" cy="2306785"/>
            </a:xfrm>
            <a:prstGeom prst="arc">
              <a:avLst>
                <a:gd name="adj1" fmla="val 16200000"/>
                <a:gd name="adj2" fmla="val 2016995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7A2B55D-AC0F-C054-B215-DDE664E7E35A}"/>
                </a:ext>
              </a:extLst>
            </p:cNvPr>
            <p:cNvGrpSpPr/>
            <p:nvPr/>
          </p:nvGrpSpPr>
          <p:grpSpPr>
            <a:xfrm>
              <a:off x="-2013651" y="-194182"/>
              <a:ext cx="8241357" cy="6433832"/>
              <a:chOff x="-1858804" y="-166940"/>
              <a:chExt cx="8241357" cy="643383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91A77B0-8158-5651-CCD1-80B84896E6EB}"/>
                  </a:ext>
                </a:extLst>
              </p:cNvPr>
              <p:cNvSpPr/>
              <p:nvPr/>
            </p:nvSpPr>
            <p:spPr>
              <a:xfrm>
                <a:off x="510334" y="1416934"/>
                <a:ext cx="5872219" cy="4849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C220CC0D-AE5D-D661-634B-0EFF408798BC}"/>
                  </a:ext>
                </a:extLst>
              </p:cNvPr>
              <p:cNvSpPr/>
              <p:nvPr/>
            </p:nvSpPr>
            <p:spPr>
              <a:xfrm>
                <a:off x="-1858804" y="5013609"/>
                <a:ext cx="6299200" cy="260838"/>
              </a:xfrm>
              <a:prstGeom prst="arc">
                <a:avLst>
                  <a:gd name="adj1" fmla="val 16200000"/>
                  <a:gd name="adj2" fmla="val 540357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D95F6AD1-B243-00A1-979B-D1D1F1CBC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743" y="-166940"/>
                <a:ext cx="1847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8704C386-D298-6209-44B9-E7B71D0C1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743" y="-166940"/>
                <a:ext cx="1847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E178D6BA-0DFD-19F3-1453-D3A830EBF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743" y="-166940"/>
                <a:ext cx="1847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" name="Rectangle 18">
                <a:extLst>
                  <a:ext uri="{FF2B5EF4-FFF2-40B4-BE49-F238E27FC236}">
                    <a16:creationId xmlns:a16="http://schemas.microsoft.com/office/drawing/2014/main" id="{DAB469CA-F260-9020-202F-DA7282C3C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743" y="-166940"/>
                <a:ext cx="1847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" name="Rectangle 20">
                <a:extLst>
                  <a:ext uri="{FF2B5EF4-FFF2-40B4-BE49-F238E27FC236}">
                    <a16:creationId xmlns:a16="http://schemas.microsoft.com/office/drawing/2014/main" id="{451FB87C-5652-5661-E51C-0063784D0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743" y="-166940"/>
                <a:ext cx="1847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1C378311-FB81-0A17-A6B6-C91B357B2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743" y="-166940"/>
                <a:ext cx="1847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EEE45627-B9D5-0536-A2C6-24F9A78FE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743" y="61660"/>
                <a:ext cx="1847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E7F0DFB4-BE16-6926-9252-0832BB7B59B9}"/>
                  </a:ext>
                </a:extLst>
              </p:cNvPr>
              <p:cNvSpPr/>
              <p:nvPr/>
            </p:nvSpPr>
            <p:spPr>
              <a:xfrm flipH="1" flipV="1">
                <a:off x="1958508" y="702981"/>
                <a:ext cx="4294909" cy="2765435"/>
              </a:xfrm>
              <a:prstGeom prst="arc">
                <a:avLst>
                  <a:gd name="adj1" fmla="val 13723767"/>
                  <a:gd name="adj2" fmla="val 19406003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F666D69E-4A64-6F40-5B7A-44599A16F8F8}"/>
                  </a:ext>
                </a:extLst>
              </p:cNvPr>
              <p:cNvSpPr/>
              <p:nvPr/>
            </p:nvSpPr>
            <p:spPr>
              <a:xfrm>
                <a:off x="-661966" y="3860767"/>
                <a:ext cx="3925445" cy="895927"/>
              </a:xfrm>
              <a:prstGeom prst="arc">
                <a:avLst>
                  <a:gd name="adj1" fmla="val 16200000"/>
                  <a:gd name="adj2" fmla="val 533664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9175C72-3F8D-6C0F-8C78-E7CCCF906A87}"/>
                  </a:ext>
                </a:extLst>
              </p:cNvPr>
              <p:cNvSpPr/>
              <p:nvPr/>
            </p:nvSpPr>
            <p:spPr>
              <a:xfrm>
                <a:off x="1081388" y="3740259"/>
                <a:ext cx="2371426" cy="455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5BCEDCA-1F58-A0BD-7EAB-C15B56E4E3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6215" y="5573509"/>
                <a:ext cx="4888185" cy="183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A699AC0-4CB7-D485-ED13-DB5113DF0B90}"/>
                  </a:ext>
                </a:extLst>
              </p:cNvPr>
              <p:cNvCxnSpPr/>
              <p:nvPr/>
            </p:nvCxnSpPr>
            <p:spPr>
              <a:xfrm flipV="1">
                <a:off x="5166159" y="1772777"/>
                <a:ext cx="0" cy="38146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527F0FA-61BC-E718-B55B-BE913813A4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120" y="3465198"/>
                <a:ext cx="4396174" cy="269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0840AF-5B7B-56BA-F888-2BD98D190A4C}"/>
                  </a:ext>
                </a:extLst>
              </p:cNvPr>
              <p:cNvSpPr txBox="1"/>
              <p:nvPr/>
            </p:nvSpPr>
            <p:spPr>
              <a:xfrm flipH="1">
                <a:off x="760414" y="2607289"/>
                <a:ext cx="655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7.05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6E9208E-82B9-CE34-6DEB-8F6D2D07B266}"/>
                  </a:ext>
                </a:extLst>
              </p:cNvPr>
              <p:cNvSpPr txBox="1"/>
              <p:nvPr/>
            </p:nvSpPr>
            <p:spPr>
              <a:xfrm flipH="1">
                <a:off x="851954" y="3273480"/>
                <a:ext cx="655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5.4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8D7560-98AA-0D89-A537-89436E641A8A}"/>
                  </a:ext>
                </a:extLst>
              </p:cNvPr>
              <p:cNvSpPr txBox="1"/>
              <p:nvPr/>
            </p:nvSpPr>
            <p:spPr>
              <a:xfrm flipH="1">
                <a:off x="635753" y="1636944"/>
                <a:ext cx="6557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(eV)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77AE62A-482D-FFCF-D699-F9B94F11DC41}"/>
                  </a:ext>
                </a:extLst>
              </p:cNvPr>
              <p:cNvCxnSpPr/>
              <p:nvPr/>
            </p:nvCxnSpPr>
            <p:spPr>
              <a:xfrm flipV="1">
                <a:off x="1296134" y="1636944"/>
                <a:ext cx="0" cy="4368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C2DE274-6D53-A80B-CD4F-278A52360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1532" y="4201113"/>
                <a:ext cx="4297732" cy="2259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AEBE0C-48A7-7F14-CF01-690F9C9A5813}"/>
                  </a:ext>
                </a:extLst>
              </p:cNvPr>
              <p:cNvSpPr txBox="1"/>
              <p:nvPr/>
            </p:nvSpPr>
            <p:spPr>
              <a:xfrm flipH="1">
                <a:off x="5544852" y="5519953"/>
                <a:ext cx="655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FE90540-0214-E297-B787-C8A5FC4CABBB}"/>
                  </a:ext>
                </a:extLst>
              </p:cNvPr>
              <p:cNvSpPr txBox="1"/>
              <p:nvPr/>
            </p:nvSpPr>
            <p:spPr>
              <a:xfrm flipH="1">
                <a:off x="4938189" y="5746270"/>
                <a:ext cx="4727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E174CFF-878A-2295-EF33-F087477A8E51}"/>
                  </a:ext>
                </a:extLst>
              </p:cNvPr>
              <p:cNvSpPr txBox="1"/>
              <p:nvPr/>
            </p:nvSpPr>
            <p:spPr>
              <a:xfrm flipH="1">
                <a:off x="1072130" y="5736565"/>
                <a:ext cx="4727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911C539-6AD8-D273-CE5F-C56EB4CBA939}"/>
                  </a:ext>
                </a:extLst>
              </p:cNvPr>
              <p:cNvSpPr txBox="1"/>
              <p:nvPr/>
            </p:nvSpPr>
            <p:spPr>
              <a:xfrm flipH="1">
                <a:off x="940254" y="5409178"/>
                <a:ext cx="334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D7A9E4C-E51B-0551-D057-D6364393D7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9861" y="3096039"/>
                <a:ext cx="0" cy="1233024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F4E93B-10CC-0794-CCA6-C918AFB441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88767" y="2560850"/>
                <a:ext cx="0" cy="1768213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1D8420E-8CD5-9B4D-B964-59DBEF908D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37096" y="3321595"/>
                <a:ext cx="0" cy="1858631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BF3547-FA81-2278-6AFA-5B7206375A8B}"/>
                  </a:ext>
                </a:extLst>
              </p:cNvPr>
              <p:cNvSpPr txBox="1"/>
              <p:nvPr/>
            </p:nvSpPr>
            <p:spPr>
              <a:xfrm>
                <a:off x="2775098" y="3622673"/>
                <a:ext cx="461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73D26D-8A80-0A07-EF11-1979401031E4}"/>
                  </a:ext>
                </a:extLst>
              </p:cNvPr>
              <p:cNvSpPr txBox="1"/>
              <p:nvPr/>
            </p:nvSpPr>
            <p:spPr>
              <a:xfrm>
                <a:off x="1739563" y="3608306"/>
                <a:ext cx="461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39A30E7-222A-3002-E5DA-88C19BD74FF1}"/>
                  </a:ext>
                </a:extLst>
              </p:cNvPr>
              <p:cNvSpPr txBox="1"/>
              <p:nvPr/>
            </p:nvSpPr>
            <p:spPr>
              <a:xfrm>
                <a:off x="2267101" y="3614357"/>
                <a:ext cx="461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4FB35F-B902-4D2D-AA66-19F3EE53C9D9}"/>
                  </a:ext>
                </a:extLst>
              </p:cNvPr>
              <p:cNvSpPr txBox="1"/>
              <p:nvPr/>
            </p:nvSpPr>
            <p:spPr>
              <a:xfrm>
                <a:off x="5632815" y="2968274"/>
                <a:ext cx="7049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vac.</a:t>
                </a:r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C698C62-EFAB-3B2A-71C8-31AD197BC2CF}"/>
                  </a:ext>
                </a:extLst>
              </p:cNvPr>
              <p:cNvSpPr txBox="1"/>
              <p:nvPr/>
            </p:nvSpPr>
            <p:spPr>
              <a:xfrm>
                <a:off x="5637208" y="3981672"/>
                <a:ext cx="4571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ℇ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5E1A511-018B-386A-59C7-F236EBB44080}"/>
                  </a:ext>
                </a:extLst>
              </p:cNvPr>
              <p:cNvSpPr txBox="1"/>
              <p:nvPr/>
            </p:nvSpPr>
            <p:spPr>
              <a:xfrm flipH="1">
                <a:off x="3508015" y="3667397"/>
                <a:ext cx="795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2.4eV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9C60AB7-AB38-A285-7617-33E7EA4B000B}"/>
                  </a:ext>
                </a:extLst>
              </p:cNvPr>
              <p:cNvSpPr txBox="1"/>
              <p:nvPr/>
            </p:nvSpPr>
            <p:spPr>
              <a:xfrm flipH="1">
                <a:off x="3506531" y="2795473"/>
                <a:ext cx="12523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1.65eV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3158F1C-03B5-6A04-9683-A8CA79F94DBC}"/>
                  </a:ext>
                </a:extLst>
              </p:cNvPr>
              <p:cNvSpPr txBox="1"/>
              <p:nvPr/>
            </p:nvSpPr>
            <p:spPr>
              <a:xfrm flipH="1">
                <a:off x="4251761" y="4215059"/>
                <a:ext cx="864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4.7eV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FE20121-075D-2265-CEBD-C79AF414A5E1}"/>
                  </a:ext>
                </a:extLst>
              </p:cNvPr>
              <p:cNvCxnSpPr/>
              <p:nvPr/>
            </p:nvCxnSpPr>
            <p:spPr>
              <a:xfrm flipV="1">
                <a:off x="4251761" y="3486888"/>
                <a:ext cx="0" cy="16841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D7C1EC4A-4E91-332A-2B79-828DC646C179}"/>
                  </a:ext>
                </a:extLst>
              </p:cNvPr>
              <p:cNvCxnSpPr/>
              <p:nvPr/>
            </p:nvCxnSpPr>
            <p:spPr>
              <a:xfrm>
                <a:off x="3522083" y="3488051"/>
                <a:ext cx="0" cy="6900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D241706-3C26-ABA2-6963-CD165485C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8235" y="2803423"/>
                <a:ext cx="9233" cy="6588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582DFE-FCC3-CA83-9385-B6D36465DDEA}"/>
                  </a:ext>
                </a:extLst>
              </p:cNvPr>
              <p:cNvSpPr txBox="1"/>
              <p:nvPr/>
            </p:nvSpPr>
            <p:spPr>
              <a:xfrm flipH="1">
                <a:off x="5350540" y="3125567"/>
                <a:ext cx="341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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AAE862F-3E7A-CB83-69E6-67E6BF1C4796}"/>
                  </a:ext>
                </a:extLst>
              </p:cNvPr>
              <p:cNvCxnSpPr/>
              <p:nvPr/>
            </p:nvCxnSpPr>
            <p:spPr>
              <a:xfrm flipV="1">
                <a:off x="5323179" y="3209903"/>
                <a:ext cx="0" cy="2769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5305F6B-8FF3-D5AB-8456-0F6C357B2051}"/>
                  </a:ext>
                </a:extLst>
              </p:cNvPr>
              <p:cNvSpPr txBox="1"/>
              <p:nvPr/>
            </p:nvSpPr>
            <p:spPr>
              <a:xfrm>
                <a:off x="1321952" y="4447730"/>
                <a:ext cx="15068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cs typeface="Times New Roman" panose="02020603050405020304" pitchFamily="18" charset="0"/>
                  </a:rPr>
                  <a:t>Nitrogen dopant states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FF73639-70FB-B70C-FFAE-4408D280A148}"/>
                  </a:ext>
                </a:extLst>
              </p:cNvPr>
              <p:cNvSpPr/>
              <p:nvPr/>
            </p:nvSpPr>
            <p:spPr>
              <a:xfrm>
                <a:off x="1301592" y="1874746"/>
                <a:ext cx="405137" cy="1596806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2C5731A6-C5FE-A358-DB07-095F76010F6E}"/>
                  </a:ext>
                </a:extLst>
              </p:cNvPr>
              <p:cNvSpPr/>
              <p:nvPr/>
            </p:nvSpPr>
            <p:spPr>
              <a:xfrm flipH="1" flipV="1">
                <a:off x="1320798" y="195149"/>
                <a:ext cx="833762" cy="3260280"/>
              </a:xfrm>
              <a:prstGeom prst="arc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490A42E0-1A00-1824-6AEB-38637493100C}"/>
                  </a:ext>
                </a:extLst>
              </p:cNvPr>
              <p:cNvSpPr/>
              <p:nvPr/>
            </p:nvSpPr>
            <p:spPr>
              <a:xfrm flipV="1">
                <a:off x="-100048" y="23151"/>
                <a:ext cx="2817080" cy="2765435"/>
              </a:xfrm>
              <a:prstGeom prst="arc">
                <a:avLst>
                  <a:gd name="adj1" fmla="val 16200000"/>
                  <a:gd name="adj2" fmla="val 20538103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22625FCD-B28E-52FC-49BA-0F7C3B0E99C0}"/>
                  </a:ext>
                </a:extLst>
              </p:cNvPr>
              <p:cNvSpPr/>
              <p:nvPr/>
            </p:nvSpPr>
            <p:spPr>
              <a:xfrm>
                <a:off x="-851320" y="2794187"/>
                <a:ext cx="4294909" cy="2765435"/>
              </a:xfrm>
              <a:prstGeom prst="arc">
                <a:avLst>
                  <a:gd name="adj1" fmla="val 16200000"/>
                  <a:gd name="adj2" fmla="val 19406003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6A4DBAC-4CF4-3034-E007-0612FC15F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1508" y="2777084"/>
                <a:ext cx="4345700" cy="3782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9E632A1-14D8-6A82-16F0-A0117E5449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126" y="3178864"/>
                <a:ext cx="4293138" cy="1450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EFE7ECA3-005D-C91E-6423-930C7EBE31E9}"/>
                </a:ext>
              </a:extLst>
            </p:cNvPr>
            <p:cNvSpPr/>
            <p:nvPr/>
          </p:nvSpPr>
          <p:spPr>
            <a:xfrm>
              <a:off x="-707955" y="5572869"/>
              <a:ext cx="3700181" cy="1361764"/>
            </a:xfrm>
            <a:prstGeom prst="arc">
              <a:avLst>
                <a:gd name="adj1" fmla="val 16200000"/>
                <a:gd name="adj2" fmla="val 2070340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689CB71-5BDD-D4D9-4C81-3A82EE32D1D0}"/>
              </a:ext>
            </a:extLst>
          </p:cNvPr>
          <p:cNvSpPr txBox="1"/>
          <p:nvPr/>
        </p:nvSpPr>
        <p:spPr>
          <a:xfrm>
            <a:off x="0" y="6500422"/>
            <a:ext cx="1219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Angeloni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B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165105 (2023)</a:t>
            </a:r>
          </a:p>
        </p:txBody>
      </p:sp>
    </p:spTree>
    <p:extLst>
      <p:ext uri="{BB962C8B-B14F-4D97-AF65-F5344CB8AC3E}">
        <p14:creationId xmlns:p14="http://schemas.microsoft.com/office/powerpoint/2010/main" val="216175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Metallized diamond(001)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3984C52-D48A-53FA-BB94-62E277BC9C8A}"/>
                  </a:ext>
                </a:extLst>
              </p:cNvPr>
              <p:cNvSpPr txBox="1"/>
              <p:nvPr/>
            </p:nvSpPr>
            <p:spPr>
              <a:xfrm>
                <a:off x="5910803" y="1435055"/>
                <a:ext cx="5408579" cy="4805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Injection from ‘Ohmic’ metal contact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(constant metal DOS &amp; parabolic band approximation):</a:t>
                </a: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ħ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Boltzmann tail emission after energy equipartition with optical phonons under acceleration in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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𝑀𝑇𝐸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ħ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𝑀𝑇𝐸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&lt;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den>
                    </m:f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ħ</m:t>
                        </m:r>
                        <m: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l-G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𝑖𝑛𝑡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.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...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=0.45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upper CB of diamond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3984C52-D48A-53FA-BB94-62E277BC9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803" y="1435055"/>
                <a:ext cx="5408579" cy="4805996"/>
              </a:xfrm>
              <a:prstGeom prst="rect">
                <a:avLst/>
              </a:prstGeom>
              <a:blipFill>
                <a:blip r:embed="rId2"/>
                <a:stretch>
                  <a:fillRect l="-1015" t="-634" b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CB296B10-809B-8696-CA14-D0B12EA8F275}"/>
              </a:ext>
            </a:extLst>
          </p:cNvPr>
          <p:cNvGrpSpPr/>
          <p:nvPr/>
        </p:nvGrpSpPr>
        <p:grpSpPr>
          <a:xfrm>
            <a:off x="350978" y="1494749"/>
            <a:ext cx="5117024" cy="4692073"/>
            <a:chOff x="350978" y="1246909"/>
            <a:chExt cx="5117024" cy="469207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30B2D84-67E5-331B-EBA2-FA5DE59DBC8D}"/>
                </a:ext>
              </a:extLst>
            </p:cNvPr>
            <p:cNvSpPr/>
            <p:nvPr/>
          </p:nvSpPr>
          <p:spPr>
            <a:xfrm>
              <a:off x="350978" y="1246909"/>
              <a:ext cx="5117024" cy="4692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CFEBEE7-DA8E-69E0-1EDF-0825A6EFAA69}"/>
                </a:ext>
              </a:extLst>
            </p:cNvPr>
            <p:cNvGrpSpPr/>
            <p:nvPr/>
          </p:nvGrpSpPr>
          <p:grpSpPr>
            <a:xfrm>
              <a:off x="687122" y="1406853"/>
              <a:ext cx="4669279" cy="4372184"/>
              <a:chOff x="872618" y="1402737"/>
              <a:chExt cx="4669279" cy="437218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0024BDE-C5C9-E12E-2194-6FB0E77B1E47}"/>
                  </a:ext>
                </a:extLst>
              </p:cNvPr>
              <p:cNvSpPr/>
              <p:nvPr/>
            </p:nvSpPr>
            <p:spPr>
              <a:xfrm>
                <a:off x="2016501" y="3928687"/>
                <a:ext cx="227717" cy="252915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50000"/>
                      <a:tint val="66000"/>
                      <a:satMod val="160000"/>
                    </a:schemeClr>
                  </a:gs>
                  <a:gs pos="50000">
                    <a:schemeClr val="bg2">
                      <a:lumMod val="50000"/>
                      <a:tint val="44500"/>
                      <a:satMod val="160000"/>
                    </a:schemeClr>
                  </a:gs>
                  <a:gs pos="100000">
                    <a:schemeClr val="bg2">
                      <a:lumMod val="5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09E2D4-A6DC-AD20-991B-B5EBC4DAB5D4}"/>
                  </a:ext>
                </a:extLst>
              </p:cNvPr>
              <p:cNvSpPr/>
              <p:nvPr/>
            </p:nvSpPr>
            <p:spPr>
              <a:xfrm>
                <a:off x="872618" y="4066627"/>
                <a:ext cx="1118681" cy="914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F8F373C-D473-D879-E163-B7DA035B20F8}"/>
                  </a:ext>
                </a:extLst>
              </p:cNvPr>
              <p:cNvSpPr/>
              <p:nvPr/>
            </p:nvSpPr>
            <p:spPr>
              <a:xfrm>
                <a:off x="1999406" y="1577835"/>
                <a:ext cx="1517515" cy="1248383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5E1D30-8750-203D-A9FD-D1C26872A10E}"/>
                  </a:ext>
                </a:extLst>
              </p:cNvPr>
              <p:cNvSpPr/>
              <p:nvPr/>
            </p:nvSpPr>
            <p:spPr>
              <a:xfrm>
                <a:off x="1748108" y="1402737"/>
                <a:ext cx="2013625" cy="3307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C923239-9D11-2BFE-133C-2F1021E948C9}"/>
                  </a:ext>
                </a:extLst>
              </p:cNvPr>
              <p:cNvCxnSpPr/>
              <p:nvPr/>
            </p:nvCxnSpPr>
            <p:spPr>
              <a:xfrm flipV="1">
                <a:off x="2001027" y="1500014"/>
                <a:ext cx="0" cy="37354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5EDC495-5100-A9ED-E32F-659A3A5DE904}"/>
                  </a:ext>
                </a:extLst>
              </p:cNvPr>
              <p:cNvCxnSpPr/>
              <p:nvPr/>
            </p:nvCxnSpPr>
            <p:spPr>
              <a:xfrm flipV="1">
                <a:off x="3515299" y="1506496"/>
                <a:ext cx="0" cy="37354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5687D87-C0DE-7CFF-0547-9807886407B5}"/>
                  </a:ext>
                </a:extLst>
              </p:cNvPr>
              <p:cNvCxnSpPr/>
              <p:nvPr/>
            </p:nvCxnSpPr>
            <p:spPr>
              <a:xfrm>
                <a:off x="3515299" y="2433585"/>
                <a:ext cx="13618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03FC4A-F4FB-8BE4-4B2F-439B92744F14}"/>
                  </a:ext>
                </a:extLst>
              </p:cNvPr>
              <p:cNvSpPr txBox="1"/>
              <p:nvPr/>
            </p:nvSpPr>
            <p:spPr>
              <a:xfrm>
                <a:off x="2007112" y="1725577"/>
                <a:ext cx="550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CBs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162F672-507B-1A47-6F23-4BD650B1385E}"/>
                  </a:ext>
                </a:extLst>
              </p:cNvPr>
              <p:cNvCxnSpPr/>
              <p:nvPr/>
            </p:nvCxnSpPr>
            <p:spPr>
              <a:xfrm flipH="1">
                <a:off x="872618" y="4058388"/>
                <a:ext cx="26426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2EE11ED-08DE-EE9F-912F-92A79C6BE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3958" y="2826218"/>
                <a:ext cx="0" cy="123217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D3CF5C4-4451-1E4F-ADBD-0D15EF432831}"/>
                  </a:ext>
                </a:extLst>
              </p:cNvPr>
              <p:cNvCxnSpPr/>
              <p:nvPr/>
            </p:nvCxnSpPr>
            <p:spPr>
              <a:xfrm flipV="1">
                <a:off x="1748108" y="2647876"/>
                <a:ext cx="0" cy="1498060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08A39D-94D3-0042-4B33-B195ADDB043A}"/>
                  </a:ext>
                </a:extLst>
              </p:cNvPr>
              <p:cNvSpPr txBox="1"/>
              <p:nvPr/>
            </p:nvSpPr>
            <p:spPr>
              <a:xfrm>
                <a:off x="3525027" y="3878607"/>
                <a:ext cx="5783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ℇ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229B16-22D0-21F5-30C2-05038A7A00C7}"/>
                  </a:ext>
                </a:extLst>
              </p:cNvPr>
              <p:cNvSpPr txBox="1"/>
              <p:nvPr/>
            </p:nvSpPr>
            <p:spPr>
              <a:xfrm>
                <a:off x="4899866" y="2239189"/>
                <a:ext cx="6420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vac.</a:t>
                </a:r>
                <a:endPara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F29467-9A9C-E0F7-8EB9-CF6FBBFA082B}"/>
                  </a:ext>
                </a:extLst>
              </p:cNvPr>
              <p:cNvSpPr txBox="1"/>
              <p:nvPr/>
            </p:nvSpPr>
            <p:spPr>
              <a:xfrm>
                <a:off x="1246344" y="3178033"/>
                <a:ext cx="5783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ħ</a:t>
                </a:r>
                <a:r>
                  <a:rPr lang="el-GR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endParaRPr lang="en-US" sz="20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9F0504D-27C5-F1C9-9751-E8CFE1F5C9F4}"/>
                  </a:ext>
                </a:extLst>
              </p:cNvPr>
              <p:cNvSpPr txBox="1"/>
              <p:nvPr/>
            </p:nvSpPr>
            <p:spPr>
              <a:xfrm>
                <a:off x="1991299" y="4126637"/>
                <a:ext cx="1190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 states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C45689-89C3-7CFB-5A5E-83C9B6D0073E}"/>
                  </a:ext>
                </a:extLst>
              </p:cNvPr>
              <p:cNvSpPr txBox="1"/>
              <p:nvPr/>
            </p:nvSpPr>
            <p:spPr>
              <a:xfrm>
                <a:off x="905780" y="5128590"/>
                <a:ext cx="41537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Metal            Diamond             Vacuum</a:t>
                </a:r>
              </a:p>
              <a:p>
                <a:r>
                  <a:rPr lang="en-US" dirty="0"/>
                  <a:t>(Au/Pt/</a:t>
                </a:r>
                <a:r>
                  <a:rPr lang="en-US" dirty="0" err="1"/>
                  <a:t>Ti</a:t>
                </a:r>
                <a:r>
                  <a:rPr lang="en-US" dirty="0"/>
                  <a:t>)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E87EAD4-5F0D-9D4E-1445-6B95B24701CA}"/>
                  </a:ext>
                </a:extLst>
              </p:cNvPr>
              <p:cNvCxnSpPr/>
              <p:nvPr/>
            </p:nvCxnSpPr>
            <p:spPr>
              <a:xfrm>
                <a:off x="2006773" y="4972788"/>
                <a:ext cx="14987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B564C3-BCED-7E66-8441-9A2425741BF5}"/>
                  </a:ext>
                </a:extLst>
              </p:cNvPr>
              <p:cNvSpPr txBox="1"/>
              <p:nvPr/>
            </p:nvSpPr>
            <p:spPr>
              <a:xfrm>
                <a:off x="2062681" y="4656178"/>
                <a:ext cx="1401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d = 0.5mm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9BFD277-7D45-6C66-E601-3FBEB923E35A}"/>
                  </a:ext>
                </a:extLst>
              </p:cNvPr>
              <p:cNvCxnSpPr/>
              <p:nvPr/>
            </p:nvCxnSpPr>
            <p:spPr>
              <a:xfrm>
                <a:off x="1778913" y="2638148"/>
                <a:ext cx="95006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042D21E-FE40-E424-B752-1D51C1355536}"/>
                  </a:ext>
                </a:extLst>
              </p:cNvPr>
              <p:cNvSpPr txBox="1"/>
              <p:nvPr/>
            </p:nvSpPr>
            <p:spPr>
              <a:xfrm>
                <a:off x="2719250" y="2416380"/>
                <a:ext cx="3891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sz="2000" b="1" baseline="30000" dirty="0"/>
                  <a:t>-</a:t>
                </a:r>
                <a:endParaRPr lang="en-US" sz="2000" b="1" dirty="0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391042F-17D3-63EC-9C6B-27061587AE05}"/>
                  </a:ext>
                </a:extLst>
              </p:cNvPr>
              <p:cNvCxnSpPr/>
              <p:nvPr/>
            </p:nvCxnSpPr>
            <p:spPr>
              <a:xfrm>
                <a:off x="3580153" y="2816490"/>
                <a:ext cx="3955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6003534-1DE5-28AE-7983-659F32CFDA60}"/>
                  </a:ext>
                </a:extLst>
              </p:cNvPr>
              <p:cNvSpPr txBox="1"/>
              <p:nvPr/>
            </p:nvSpPr>
            <p:spPr>
              <a:xfrm>
                <a:off x="3726434" y="2416380"/>
                <a:ext cx="13229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  0.5eV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C92F3CF-6358-7898-3F8C-F40CE47638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7250" y="2427493"/>
                <a:ext cx="0" cy="38601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FF3E2A6-0DB0-681A-4C2B-14BE70ECB177}"/>
                  </a:ext>
                </a:extLst>
              </p:cNvPr>
              <p:cNvSpPr txBox="1"/>
              <p:nvPr/>
            </p:nvSpPr>
            <p:spPr>
              <a:xfrm>
                <a:off x="2183413" y="3171246"/>
                <a:ext cx="6420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</a:t>
                </a:r>
                <a:r>
                  <a:rPr lang="en-US" sz="2400" i="1" baseline="-250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int.</a:t>
                </a:r>
                <a:endParaRPr lang="en-US" sz="2400" i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4" name="Connector: Elbow 33">
                <a:extLst>
                  <a:ext uri="{FF2B5EF4-FFF2-40B4-BE49-F238E27FC236}">
                    <a16:creationId xmlns:a16="http://schemas.microsoft.com/office/drawing/2014/main" id="{FB44C71D-AA84-EF52-CD0B-4C51CDE479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1999" y="2250501"/>
                <a:ext cx="674434" cy="384170"/>
              </a:xfrm>
              <a:prstGeom prst="bentConnector3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433EDFC-852B-B1A6-56C2-47710C3A91DD}"/>
                </a:ext>
              </a:extLst>
            </p:cNvPr>
            <p:cNvCxnSpPr/>
            <p:nvPr/>
          </p:nvCxnSpPr>
          <p:spPr>
            <a:xfrm flipH="1">
              <a:off x="3835746" y="3628858"/>
              <a:ext cx="98898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FF0041-E836-BB0B-0D47-F01AD390D1BD}"/>
                </a:ext>
              </a:extLst>
            </p:cNvPr>
            <p:cNvSpPr txBox="1"/>
            <p:nvPr/>
          </p:nvSpPr>
          <p:spPr>
            <a:xfrm>
              <a:off x="4105492" y="3090151"/>
              <a:ext cx="694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E</a:t>
              </a:r>
              <a:r>
                <a:rPr lang="en-US" sz="2400" i="1" baseline="-25000" dirty="0">
                  <a:solidFill>
                    <a:srgbClr val="C00000"/>
                  </a:solidFill>
                </a:rPr>
                <a:t>DC</a:t>
              </a:r>
              <a:endParaRPr lang="en-US" sz="2400" i="1" dirty="0">
                <a:solidFill>
                  <a:srgbClr val="C00000"/>
                </a:solidFill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95C43C-A5BD-20B9-34C8-25D3FA32D861}"/>
                </a:ext>
              </a:extLst>
            </p:cNvPr>
            <p:cNvCxnSpPr/>
            <p:nvPr/>
          </p:nvCxnSpPr>
          <p:spPr>
            <a:xfrm>
              <a:off x="1825044" y="2057043"/>
              <a:ext cx="151427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2FC2530-CDDB-A8C9-4632-1F922A8071AF}"/>
                </a:ext>
              </a:extLst>
            </p:cNvPr>
            <p:cNvCxnSpPr/>
            <p:nvPr/>
          </p:nvCxnSpPr>
          <p:spPr>
            <a:xfrm>
              <a:off x="2765251" y="1867295"/>
              <a:ext cx="78344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525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Metallized diamond(001) emission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FF1A49-F57C-CE4D-E465-2B3BA21ED66C}"/>
              </a:ext>
            </a:extLst>
          </p:cNvPr>
          <p:cNvGrpSpPr/>
          <p:nvPr/>
        </p:nvGrpSpPr>
        <p:grpSpPr>
          <a:xfrm>
            <a:off x="603360" y="1404883"/>
            <a:ext cx="4716294" cy="4716294"/>
            <a:chOff x="603360" y="1446667"/>
            <a:chExt cx="4716294" cy="4716294"/>
          </a:xfrm>
        </p:grpSpPr>
        <p:pic>
          <p:nvPicPr>
            <p:cNvPr id="3" name="Picture 2" descr="A picture containing astronomical object, darkness, moon, space&#10;&#10;Description automatically generated">
              <a:extLst>
                <a:ext uri="{FF2B5EF4-FFF2-40B4-BE49-F238E27FC236}">
                  <a16:creationId xmlns:a16="http://schemas.microsoft.com/office/drawing/2014/main" id="{EBD5CA07-9027-8A54-5B62-F926A80AC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60" y="1446667"/>
              <a:ext cx="4716294" cy="47162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D6807D-E4DF-3AEF-B235-329A574F0AF0}"/>
                </a:ext>
              </a:extLst>
            </p:cNvPr>
            <p:cNvSpPr txBox="1"/>
            <p:nvPr/>
          </p:nvSpPr>
          <p:spPr>
            <a:xfrm>
              <a:off x="632544" y="1476681"/>
              <a:ext cx="21011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ħ</a:t>
              </a:r>
              <a:r>
                <a:rPr lang="el-GR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4.54eV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289521-7D47-E6CA-2AC4-CF482DFAE728}"/>
                  </a:ext>
                </a:extLst>
              </p:cNvPr>
              <p:cNvSpPr txBox="1"/>
              <p:nvPr/>
            </p:nvSpPr>
            <p:spPr>
              <a:xfrm>
                <a:off x="5928076" y="1299386"/>
                <a:ext cx="5858878" cy="4945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emission signals:</a:t>
                </a:r>
              </a:p>
              <a:p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0050" indent="-400050">
                  <a:buAutoNum type="romanLcParenBoth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Outer large MTE signal from </a:t>
                </a: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optical phonon assisted Franck-Condon effect</a:t>
                </a:r>
              </a:p>
              <a:p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𝑣𝑎𝑐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𝑏𝑎𝑛𝑑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𝑝h𝑜𝑛𝑜𝑛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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 of Boltzmann tail of electron distribution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from NEA upper CB of diamond (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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 1eV) 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 High emission efficiency over PE barrier due to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momentum resonance 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1)</a:t>
                </a:r>
              </a:p>
              <a:p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0050" indent="-400050">
                  <a:buAutoNum type="romanLcParenBoth" startAt="2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Inner signal with MTE &lt;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100meV from electrons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</a:t>
                </a: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directly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emitted from NEA upper CB of diamond</a:t>
                </a:r>
              </a:p>
              <a:p>
                <a:endParaRPr lang="en-US" sz="1000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 Lower emission efficiency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𝑣𝑎𝑐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𝑏𝑎𝑛𝑑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;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less than ~5% of total signal</a:t>
                </a:r>
              </a:p>
              <a:p>
                <a:endParaRPr lang="en-US" sz="1600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BOTH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with Gaussian spatial beam profiles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289521-7D47-E6CA-2AC4-CF482DFAE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076" y="1299386"/>
                <a:ext cx="5858878" cy="4945841"/>
              </a:xfrm>
              <a:prstGeom prst="rect">
                <a:avLst/>
              </a:prstGeom>
              <a:blipFill>
                <a:blip r:embed="rId3"/>
                <a:stretch>
                  <a:fillRect l="-1559" t="-986" b="-1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9191A72-7324-AEE9-D403-3B3E3D2728D4}"/>
              </a:ext>
            </a:extLst>
          </p:cNvPr>
          <p:cNvSpPr txBox="1"/>
          <p:nvPr/>
        </p:nvSpPr>
        <p:spPr>
          <a:xfrm>
            <a:off x="0" y="6491186"/>
            <a:ext cx="1219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J.D. Rameau et al.,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137602 (2011)</a:t>
            </a:r>
          </a:p>
        </p:txBody>
      </p:sp>
    </p:spTree>
    <p:extLst>
      <p:ext uri="{BB962C8B-B14F-4D97-AF65-F5344CB8AC3E}">
        <p14:creationId xmlns:p14="http://schemas.microsoft.com/office/powerpoint/2010/main" val="14211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Boltzmann tail emission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/>
              <p:nvPr/>
            </p:nvSpPr>
            <p:spPr>
              <a:xfrm>
                <a:off x="323266" y="1456259"/>
                <a:ext cx="6022110" cy="4956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Direct band emission: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𝑧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𝑧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𝑐𝑜𝑠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𝜃</m:t>
                      </m:r>
                    </m:oMath>
                  </m:oMathPara>
                </a14:m>
                <a:endParaRPr lang="en-US" sz="20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𝑐𝑜𝑠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 </m:t>
                          </m:r>
                          <m:nary>
                            <m:nary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</m:t>
                              </m:r>
                            </m:sup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𝑑𝑝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𝑒𝑥𝑝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𝑀𝑇𝐸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𝑁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𝑐𝑜𝑠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 </m:t>
                          </m:r>
                        </m:e>
                      </m:nary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∞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𝑑𝑝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∗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  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𝑀𝑇𝐸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;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&lt;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66" y="1456259"/>
                <a:ext cx="6022110" cy="4956678"/>
              </a:xfrm>
              <a:prstGeom prst="rect">
                <a:avLst/>
              </a:prstGeom>
              <a:blipFill>
                <a:blip r:embed="rId2"/>
                <a:stretch>
                  <a:fillRect l="-1012" t="-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9E4655-AB55-681D-41BC-CBAE33C50F1A}"/>
                  </a:ext>
                </a:extLst>
              </p:cNvPr>
              <p:cNvSpPr txBox="1"/>
              <p:nvPr/>
            </p:nvSpPr>
            <p:spPr>
              <a:xfrm>
                <a:off x="6493161" y="1465495"/>
                <a:ext cx="6022110" cy="5250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Franck-Condon effect: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→1  ;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 </m:t>
                          </m:r>
                          <m:nary>
                            <m:nary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</m:t>
                              </m:r>
                            </m:sup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𝑑𝑝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𝑒𝑥𝑝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  <a:sym typeface="Symbol" panose="05050102010706020507" pitchFamily="18" charset="2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𝑀𝑇𝐸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𝑁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 </m:t>
                          </m:r>
                        </m:e>
                      </m:nary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∞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𝑑𝑝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∗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  <a:sym typeface="Symbol" panose="05050102010706020507" pitchFamily="18" charset="2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  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𝑀𝑇𝐸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  ;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&lt;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9E4655-AB55-681D-41BC-CBAE33C50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161" y="1465495"/>
                <a:ext cx="6022110" cy="5250668"/>
              </a:xfrm>
              <a:prstGeom prst="rect">
                <a:avLst/>
              </a:prstGeom>
              <a:blipFill>
                <a:blip r:embed="rId3"/>
                <a:stretch>
                  <a:fillRect l="-1012" t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BA22248-55A7-6F30-6EAE-C599C57B23E9}"/>
              </a:ext>
            </a:extLst>
          </p:cNvPr>
          <p:cNvSpPr txBox="1"/>
          <p:nvPr/>
        </p:nvSpPr>
        <p:spPr>
          <a:xfrm>
            <a:off x="9242" y="1006769"/>
            <a:ext cx="821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 Parabolic band approximation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2D5958-CB0A-EF29-5EDA-32E783CA95A5}"/>
              </a:ext>
            </a:extLst>
          </p:cNvPr>
          <p:cNvCxnSpPr/>
          <p:nvPr/>
        </p:nvCxnSpPr>
        <p:spPr>
          <a:xfrm>
            <a:off x="5994390" y="1396101"/>
            <a:ext cx="0" cy="50892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6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signal MTE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/>
              <p:nvPr/>
            </p:nvSpPr>
            <p:spPr>
              <a:xfrm>
                <a:off x="6381098" y="1303290"/>
                <a:ext cx="5558452" cy="5288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Minimum MTE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 35meV occurs when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≅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ħ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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𝐿𝑂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=0.41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eV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 Initial electron cooling (by LO phonon emission)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generates same number of phonons as photo-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injected electrons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  Direct initial energy equipartition 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For 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&gt; 0.41eV, initial energy equipartition maintained</a:t>
                </a:r>
              </a:p>
              <a:p>
                <a:endPara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 </a:t>
                </a:r>
                <a:r>
                  <a:rPr lang="en-US" sz="2000" b="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𝑀𝑇𝐸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≈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5</m:t>
                        </m:r>
                      </m:den>
                    </m:f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ħ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ω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ϕ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𝑖𝑛𝑡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.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endPara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   ... 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red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line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ϕ</a:t>
                </a:r>
                <a:r>
                  <a:rPr lang="en-US" sz="20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int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 3.15eV,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* = 0.45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Parabolic band approximation breaks down for lower CB when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&gt; 0.8eV (ħ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ω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4.0eV)    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098" y="1303290"/>
                <a:ext cx="5558452" cy="5288692"/>
              </a:xfrm>
              <a:prstGeom prst="rect">
                <a:avLst/>
              </a:prstGeom>
              <a:blipFill>
                <a:blip r:embed="rId2"/>
                <a:stretch>
                  <a:fillRect l="-987" t="-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A362D2B4-4FAB-F33D-D623-F1C6F258D8E1}"/>
              </a:ext>
            </a:extLst>
          </p:cNvPr>
          <p:cNvGrpSpPr/>
          <p:nvPr/>
        </p:nvGrpSpPr>
        <p:grpSpPr>
          <a:xfrm>
            <a:off x="314037" y="1250486"/>
            <a:ext cx="5745019" cy="4743913"/>
            <a:chOff x="332509" y="1555283"/>
            <a:chExt cx="5745019" cy="474391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D87CCA-EE50-305C-A10C-F76C84592B20}"/>
                </a:ext>
              </a:extLst>
            </p:cNvPr>
            <p:cNvSpPr/>
            <p:nvPr/>
          </p:nvSpPr>
          <p:spPr>
            <a:xfrm>
              <a:off x="332509" y="1601463"/>
              <a:ext cx="5680364" cy="4697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2C248E-3DD0-9E93-1161-FD949559CFBB}"/>
                </a:ext>
              </a:extLst>
            </p:cNvPr>
            <p:cNvGrpSpPr/>
            <p:nvPr/>
          </p:nvGrpSpPr>
          <p:grpSpPr>
            <a:xfrm rot="10800000">
              <a:off x="3886380" y="2051084"/>
              <a:ext cx="1665101" cy="1747980"/>
              <a:chOff x="680936" y="1050590"/>
              <a:chExt cx="4902741" cy="4795452"/>
            </a:xfrm>
          </p:grpSpPr>
          <p:pic>
            <p:nvPicPr>
              <p:cNvPr id="12" name="Picture 11" descr="A picture containing astronomical object, darkness, moon, space&#10;&#10;Description automatically generated">
                <a:extLst>
                  <a:ext uri="{FF2B5EF4-FFF2-40B4-BE49-F238E27FC236}">
                    <a16:creationId xmlns:a16="http://schemas.microsoft.com/office/drawing/2014/main" id="{1224E511-0695-6FD2-CB71-1FEE9D793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379" y="1129748"/>
                <a:ext cx="4716294" cy="471629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231393-3EEC-B36A-BB65-6D75439B4B21}"/>
                  </a:ext>
                </a:extLst>
              </p:cNvPr>
              <p:cNvSpPr txBox="1"/>
              <p:nvPr/>
            </p:nvSpPr>
            <p:spPr>
              <a:xfrm>
                <a:off x="789563" y="1492265"/>
                <a:ext cx="2101176" cy="786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C058A58-2F73-7F72-71C1-C82D5ADF5D4E}"/>
                  </a:ext>
                </a:extLst>
              </p:cNvPr>
              <p:cNvSpPr/>
              <p:nvPr/>
            </p:nvSpPr>
            <p:spPr>
              <a:xfrm>
                <a:off x="680936" y="1050590"/>
                <a:ext cx="4902741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EB754DA-D064-16CC-C839-34898045BD9F}"/>
                </a:ext>
              </a:extLst>
            </p:cNvPr>
            <p:cNvSpPr txBox="1"/>
            <p:nvPr/>
          </p:nvSpPr>
          <p:spPr>
            <a:xfrm>
              <a:off x="1330465" y="3726143"/>
              <a:ext cx="1745673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cs typeface="Times New Roman" panose="02020603050405020304" pitchFamily="18" charset="0"/>
                </a:rPr>
                <a:t>MTE </a:t>
              </a:r>
              <a:r>
                <a:rPr lang="en-US" sz="2000" b="1" dirty="0">
                  <a:cs typeface="Times New Roman" panose="02020603050405020304" pitchFamily="18" charset="0"/>
                  <a:sym typeface="Symbol" panose="05050102010706020507" pitchFamily="18" charset="2"/>
                </a:rPr>
                <a:t> 35meV</a:t>
              </a:r>
              <a:endParaRPr lang="en-US" sz="2000" b="1" dirty="0"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7393C41-F84F-5E13-31EF-9336C835C8F0}"/>
                </a:ext>
              </a:extLst>
            </p:cNvPr>
            <p:cNvCxnSpPr>
              <a:cxnSpLocks/>
            </p:cNvCxnSpPr>
            <p:nvPr/>
          </p:nvCxnSpPr>
          <p:spPr>
            <a:xfrm>
              <a:off x="2194065" y="4126253"/>
              <a:ext cx="0" cy="10458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AD95855A-7E8B-960B-44D1-2A0217F9D406}"/>
                </a:ext>
              </a:extLst>
            </p:cNvPr>
            <p:cNvSpPr/>
            <p:nvPr/>
          </p:nvSpPr>
          <p:spPr>
            <a:xfrm>
              <a:off x="4604139" y="2690950"/>
              <a:ext cx="252441" cy="264709"/>
            </a:xfrm>
            <a:prstGeom prst="flowChartConnector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0BA4953-5235-F947-DEDF-10E4E4BCA7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4329" y="2955659"/>
              <a:ext cx="323828" cy="204604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A red line on a black background&#10;&#10;Description automatically generated">
              <a:extLst>
                <a:ext uri="{FF2B5EF4-FFF2-40B4-BE49-F238E27FC236}">
                  <a16:creationId xmlns:a16="http://schemas.microsoft.com/office/drawing/2014/main" id="{A22DBAF5-3401-D758-B231-870DD5F8B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6" y="1555283"/>
              <a:ext cx="5558452" cy="4632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661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A5A3F5-F031-4924-A971-A2F78CCA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el-GR" sz="3600" b="1">
              <a:latin typeface="Arial" charset="0"/>
              <a:cs typeface="Times New Roman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C04D4C6-4174-47E9-9C5C-94249C13B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049DCB-CC2F-4421-BCBE-57B8259B70C3}"/>
              </a:ext>
            </a:extLst>
          </p:cNvPr>
          <p:cNvGrpSpPr>
            <a:grpSpLocks/>
          </p:cNvGrpSpPr>
          <p:nvPr/>
        </p:nvGrpSpPr>
        <p:grpSpPr bwMode="auto">
          <a:xfrm>
            <a:off x="11270193" y="111125"/>
            <a:ext cx="814387" cy="742950"/>
            <a:chOff x="8246847" y="111769"/>
            <a:chExt cx="815193" cy="74187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6449221-E0A5-4CBA-9A5D-5E20FA4E1962}"/>
                </a:ext>
              </a:extLst>
            </p:cNvPr>
            <p:cNvSpPr/>
            <p:nvPr/>
          </p:nvSpPr>
          <p:spPr>
            <a:xfrm>
              <a:off x="8269094" y="111769"/>
              <a:ext cx="740507" cy="741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5604A-B308-4387-AB45-A8F1C74EF7A8}"/>
                </a:ext>
              </a:extLst>
            </p:cNvPr>
            <p:cNvSpPr txBox="1"/>
            <p:nvPr/>
          </p:nvSpPr>
          <p:spPr>
            <a:xfrm>
              <a:off x="8246847" y="228623"/>
              <a:ext cx="815193" cy="522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9E3463-CD7F-451B-9A8D-47D7F164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99"/>
            <a:ext cx="9448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signal MTE</a:t>
            </a:r>
            <a:endParaRPr lang="en-US" altLang="en-US" sz="3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/>
              <p:nvPr/>
            </p:nvSpPr>
            <p:spPr>
              <a:xfrm>
                <a:off x="6534731" y="1414433"/>
                <a:ext cx="5052291" cy="470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Parabolic band analysis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𝑀𝑇𝐸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...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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ħ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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𝐿𝑂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Upper CB NEA =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    1.15eV</a:t>
                </a:r>
              </a:p>
              <a:p>
                <a:endPara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 Strong electron-phonon coupling;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av.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 2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   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∆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/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0.55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eV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                       ...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ħ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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𝐿𝑂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 165meV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QE reaches 10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ħ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5eV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A4545-1DB6-4DEE-B85F-D4CECA3D9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731" y="1414433"/>
                <a:ext cx="5052291" cy="4701031"/>
              </a:xfrm>
              <a:prstGeom prst="rect">
                <a:avLst/>
              </a:prstGeom>
              <a:blipFill>
                <a:blip r:embed="rId2"/>
                <a:stretch>
                  <a:fillRect l="-1086" t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0AD7940C-769F-A9A2-517D-CD61DD48708C}"/>
              </a:ext>
            </a:extLst>
          </p:cNvPr>
          <p:cNvGrpSpPr/>
          <p:nvPr/>
        </p:nvGrpSpPr>
        <p:grpSpPr>
          <a:xfrm>
            <a:off x="350979" y="1368253"/>
            <a:ext cx="5781965" cy="4766740"/>
            <a:chOff x="350983" y="1569389"/>
            <a:chExt cx="5781965" cy="476674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6811BB-24E3-A8A8-A4BB-7B5137972A42}"/>
                </a:ext>
              </a:extLst>
            </p:cNvPr>
            <p:cNvSpPr/>
            <p:nvPr/>
          </p:nvSpPr>
          <p:spPr>
            <a:xfrm>
              <a:off x="350983" y="1569389"/>
              <a:ext cx="5726545" cy="4766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075F3E0-A3CB-E7C1-9B1F-6505CF6D72DA}"/>
                </a:ext>
              </a:extLst>
            </p:cNvPr>
            <p:cNvGrpSpPr/>
            <p:nvPr/>
          </p:nvGrpSpPr>
          <p:grpSpPr>
            <a:xfrm>
              <a:off x="3973176" y="3722790"/>
              <a:ext cx="1651275" cy="1715042"/>
              <a:chOff x="680936" y="1050590"/>
              <a:chExt cx="4902741" cy="4795452"/>
            </a:xfrm>
          </p:grpSpPr>
          <p:pic>
            <p:nvPicPr>
              <p:cNvPr id="12" name="Picture 11" descr="A picture containing astronomical object, darkness, moon, space&#10;&#10;Description automatically generated">
                <a:extLst>
                  <a:ext uri="{FF2B5EF4-FFF2-40B4-BE49-F238E27FC236}">
                    <a16:creationId xmlns:a16="http://schemas.microsoft.com/office/drawing/2014/main" id="{6B0FA4EC-3310-7584-E6FE-D4D4AE7AC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379" y="1129748"/>
                <a:ext cx="4716294" cy="471629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A0377F-9412-7FDE-D5F7-2AC9424CE655}"/>
                  </a:ext>
                </a:extLst>
              </p:cNvPr>
              <p:cNvSpPr txBox="1"/>
              <p:nvPr/>
            </p:nvSpPr>
            <p:spPr>
              <a:xfrm>
                <a:off x="789563" y="1492265"/>
                <a:ext cx="2101176" cy="786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E317A5-FE87-3725-4C48-D8961D9D8890}"/>
                  </a:ext>
                </a:extLst>
              </p:cNvPr>
              <p:cNvSpPr/>
              <p:nvPr/>
            </p:nvSpPr>
            <p:spPr>
              <a:xfrm>
                <a:off x="680936" y="1050590"/>
                <a:ext cx="4902741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DC9C7B27-989C-E029-F1FE-8CA95909F022}"/>
                </a:ext>
              </a:extLst>
            </p:cNvPr>
            <p:cNvSpPr/>
            <p:nvPr/>
          </p:nvSpPr>
          <p:spPr>
            <a:xfrm>
              <a:off x="4175894" y="4048292"/>
              <a:ext cx="1199917" cy="1241308"/>
            </a:xfrm>
            <a:prstGeom prst="flowChartConnector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D05C8A3-B328-4F07-DDA7-F42A2ED438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30035" y="2983273"/>
              <a:ext cx="430505" cy="111466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A red line on a black background&#10;&#10;Description automatically generated">
              <a:extLst>
                <a:ext uri="{FF2B5EF4-FFF2-40B4-BE49-F238E27FC236}">
                  <a16:creationId xmlns:a16="http://schemas.microsoft.com/office/drawing/2014/main" id="{931507C1-3854-A950-443D-92327878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05" y="1569389"/>
              <a:ext cx="5597243" cy="462202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9D43A6-382C-23F6-B493-E485A4A95849}"/>
              </a:ext>
            </a:extLst>
          </p:cNvPr>
          <p:cNvSpPr txBox="1"/>
          <p:nvPr/>
        </p:nvSpPr>
        <p:spPr>
          <a:xfrm>
            <a:off x="0" y="6491186"/>
            <a:ext cx="1219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J.D. Rameau et al.,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137602 (2011)</a:t>
            </a:r>
          </a:p>
        </p:txBody>
      </p:sp>
    </p:spTree>
    <p:extLst>
      <p:ext uri="{BB962C8B-B14F-4D97-AF65-F5344CB8AC3E}">
        <p14:creationId xmlns:p14="http://schemas.microsoft.com/office/powerpoint/2010/main" val="1466629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9484</TotalTime>
  <Words>1851</Words>
  <Application>Microsoft Office PowerPoint</Application>
  <PresentationFormat>Widescreen</PresentationFormat>
  <Paragraphs>458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Schroeder, Walter Andreas</dc:creator>
  <cp:lastModifiedBy>Schroeder, Walter Andreas</cp:lastModifiedBy>
  <cp:revision>251</cp:revision>
  <dcterms:created xsi:type="dcterms:W3CDTF">2021-10-14T15:38:20Z</dcterms:created>
  <dcterms:modified xsi:type="dcterms:W3CDTF">2023-09-28T15:30:52Z</dcterms:modified>
</cp:coreProperties>
</file>