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421" r:id="rId3"/>
    <p:sldId id="433" r:id="rId4"/>
    <p:sldId id="428" r:id="rId5"/>
    <p:sldId id="435" r:id="rId6"/>
    <p:sldId id="434" r:id="rId7"/>
    <p:sldId id="427" r:id="rId8"/>
    <p:sldId id="387" r:id="rId9"/>
    <p:sldId id="419" r:id="rId10"/>
    <p:sldId id="403" r:id="rId11"/>
    <p:sldId id="436" r:id="rId12"/>
    <p:sldId id="358" r:id="rId13"/>
    <p:sldId id="437" r:id="rId14"/>
    <p:sldId id="422" r:id="rId15"/>
    <p:sldId id="438" r:id="rId16"/>
    <p:sldId id="430" r:id="rId17"/>
    <p:sldId id="431" r:id="rId18"/>
    <p:sldId id="439" r:id="rId19"/>
    <p:sldId id="429" r:id="rId20"/>
    <p:sldId id="410" r:id="rId21"/>
    <p:sldId id="402"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66CCFF"/>
    <a:srgbClr val="00C301"/>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4" autoAdjust="0"/>
    <p:restoredTop sz="96110" autoAdjust="0"/>
  </p:normalViewPr>
  <p:slideViewPr>
    <p:cSldViewPr>
      <p:cViewPr varScale="1">
        <p:scale>
          <a:sx n="121" d="100"/>
          <a:sy n="121" d="100"/>
        </p:scale>
        <p:origin x="360"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2B6F9B-8606-274A-B1AA-DD3E00D22BDE}" type="datetime3">
              <a:rPr lang="en-US" smtClean="0"/>
              <a:t>3 October 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A806DF-88C7-684D-86DB-C4CC1AFBB805}" type="slidenum">
              <a:rPr lang="en-US" smtClean="0"/>
              <a:t>‹#›</a:t>
            </a:fld>
            <a:endParaRPr lang="en-US"/>
          </a:p>
        </p:txBody>
      </p:sp>
    </p:spTree>
    <p:extLst>
      <p:ext uri="{BB962C8B-B14F-4D97-AF65-F5344CB8AC3E}">
        <p14:creationId xmlns:p14="http://schemas.microsoft.com/office/powerpoint/2010/main" val="565181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E98AA-FF34-F443-9BA0-D1273B32BE58}" type="datetime3">
              <a:rPr lang="en-US" smtClean="0"/>
              <a:t>3 October 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6DF29-196E-2240-B5AB-0AD52569E708}" type="slidenum">
              <a:rPr lang="en-US" smtClean="0"/>
              <a:t>‹#›</a:t>
            </a:fld>
            <a:endParaRPr lang="en-US"/>
          </a:p>
        </p:txBody>
      </p:sp>
    </p:spTree>
    <p:extLst>
      <p:ext uri="{BB962C8B-B14F-4D97-AF65-F5344CB8AC3E}">
        <p14:creationId xmlns:p14="http://schemas.microsoft.com/office/powerpoint/2010/main" val="455287077"/>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2D22203-C86B-104A-9AAE-19D62E06D4C7}"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a:t>
            </a:fld>
            <a:endParaRPr lang="en-US"/>
          </a:p>
        </p:txBody>
      </p:sp>
    </p:spTree>
    <p:extLst>
      <p:ext uri="{BB962C8B-B14F-4D97-AF65-F5344CB8AC3E}">
        <p14:creationId xmlns:p14="http://schemas.microsoft.com/office/powerpoint/2010/main" val="33775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fld id="{503D1F9E-E73B-B24F-BCC4-78C2713F97F7}"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10</a:t>
            </a:fld>
            <a:endParaRPr lang="en-US"/>
          </a:p>
        </p:txBody>
      </p:sp>
    </p:spTree>
    <p:extLst>
      <p:ext uri="{BB962C8B-B14F-4D97-AF65-F5344CB8AC3E}">
        <p14:creationId xmlns:p14="http://schemas.microsoft.com/office/powerpoint/2010/main" val="828205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fld id="{503D1F9E-E73B-B24F-BCC4-78C2713F97F7}"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11</a:t>
            </a:fld>
            <a:endParaRPr lang="en-US"/>
          </a:p>
        </p:txBody>
      </p:sp>
    </p:spTree>
    <p:extLst>
      <p:ext uri="{BB962C8B-B14F-4D97-AF65-F5344CB8AC3E}">
        <p14:creationId xmlns:p14="http://schemas.microsoft.com/office/powerpoint/2010/main" val="3049143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fld id="{11098564-EF5E-6046-9B9E-24D99502FD52}"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12</a:t>
            </a:fld>
            <a:endParaRPr lang="en-US"/>
          </a:p>
        </p:txBody>
      </p:sp>
    </p:spTree>
    <p:extLst>
      <p:ext uri="{BB962C8B-B14F-4D97-AF65-F5344CB8AC3E}">
        <p14:creationId xmlns:p14="http://schemas.microsoft.com/office/powerpoint/2010/main" val="154740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fld id="{11098564-EF5E-6046-9B9E-24D99502FD52}"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13</a:t>
            </a:fld>
            <a:endParaRPr lang="en-US"/>
          </a:p>
        </p:txBody>
      </p:sp>
    </p:spTree>
    <p:extLst>
      <p:ext uri="{BB962C8B-B14F-4D97-AF65-F5344CB8AC3E}">
        <p14:creationId xmlns:p14="http://schemas.microsoft.com/office/powerpoint/2010/main" val="2658420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0E471B22-2323-3D4E-A473-11B2403AFBBC}"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14</a:t>
            </a:fld>
            <a:endParaRPr lang="en-US"/>
          </a:p>
        </p:txBody>
      </p:sp>
    </p:spTree>
    <p:extLst>
      <p:ext uri="{BB962C8B-B14F-4D97-AF65-F5344CB8AC3E}">
        <p14:creationId xmlns:p14="http://schemas.microsoft.com/office/powerpoint/2010/main" val="4081884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0E471B22-2323-3D4E-A473-11B2403AFBBC}"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15</a:t>
            </a:fld>
            <a:endParaRPr lang="en-US"/>
          </a:p>
        </p:txBody>
      </p:sp>
    </p:spTree>
    <p:extLst>
      <p:ext uri="{BB962C8B-B14F-4D97-AF65-F5344CB8AC3E}">
        <p14:creationId xmlns:p14="http://schemas.microsoft.com/office/powerpoint/2010/main" val="71331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A75607C9-0823-F044-87B5-3C56935C3B43}"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16</a:t>
            </a:fld>
            <a:endParaRPr lang="en-US"/>
          </a:p>
        </p:txBody>
      </p:sp>
    </p:spTree>
    <p:extLst>
      <p:ext uri="{BB962C8B-B14F-4D97-AF65-F5344CB8AC3E}">
        <p14:creationId xmlns:p14="http://schemas.microsoft.com/office/powerpoint/2010/main" val="53643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u="none" strike="noStrike" dirty="0">
              <a:solidFill>
                <a:srgbClr val="374151"/>
              </a:solidFill>
              <a:effectLst/>
              <a:latin typeface="Söhne"/>
            </a:endParaRPr>
          </a:p>
        </p:txBody>
      </p:sp>
      <p:sp>
        <p:nvSpPr>
          <p:cNvPr id="4" name="Date Placeholder 3"/>
          <p:cNvSpPr>
            <a:spLocks noGrp="1"/>
          </p:cNvSpPr>
          <p:nvPr>
            <p:ph type="dt" idx="1"/>
          </p:nvPr>
        </p:nvSpPr>
        <p:spPr/>
        <p:txBody>
          <a:bodyPr/>
          <a:lstStyle/>
          <a:p>
            <a:fld id="{4F13DB64-5365-8045-988E-A1EBC8E05F33}"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17</a:t>
            </a:fld>
            <a:endParaRPr lang="en-US"/>
          </a:p>
        </p:txBody>
      </p:sp>
    </p:spTree>
    <p:extLst>
      <p:ext uri="{BB962C8B-B14F-4D97-AF65-F5344CB8AC3E}">
        <p14:creationId xmlns:p14="http://schemas.microsoft.com/office/powerpoint/2010/main" val="3492188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u="none" strike="noStrike" dirty="0">
              <a:solidFill>
                <a:srgbClr val="374151"/>
              </a:solidFill>
              <a:effectLst/>
              <a:latin typeface="Söhne"/>
            </a:endParaRPr>
          </a:p>
        </p:txBody>
      </p:sp>
      <p:sp>
        <p:nvSpPr>
          <p:cNvPr id="4" name="Date Placeholder 3"/>
          <p:cNvSpPr>
            <a:spLocks noGrp="1"/>
          </p:cNvSpPr>
          <p:nvPr>
            <p:ph type="dt" idx="1"/>
          </p:nvPr>
        </p:nvSpPr>
        <p:spPr/>
        <p:txBody>
          <a:bodyPr/>
          <a:lstStyle/>
          <a:p>
            <a:fld id="{4F13DB64-5365-8045-988E-A1EBC8E05F33}"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18</a:t>
            </a:fld>
            <a:endParaRPr lang="en-US"/>
          </a:p>
        </p:txBody>
      </p:sp>
    </p:spTree>
    <p:extLst>
      <p:ext uri="{BB962C8B-B14F-4D97-AF65-F5344CB8AC3E}">
        <p14:creationId xmlns:p14="http://schemas.microsoft.com/office/powerpoint/2010/main" val="3352332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chemeClr val="tx2"/>
              </a:solidFill>
              <a:latin typeface="+mj-lt"/>
            </a:endParaRPr>
          </a:p>
        </p:txBody>
      </p:sp>
      <p:sp>
        <p:nvSpPr>
          <p:cNvPr id="4" name="Date Placeholder 3"/>
          <p:cNvSpPr>
            <a:spLocks noGrp="1"/>
          </p:cNvSpPr>
          <p:nvPr>
            <p:ph type="dt" idx="1"/>
          </p:nvPr>
        </p:nvSpPr>
        <p:spPr/>
        <p:txBody>
          <a:bodyPr/>
          <a:lstStyle/>
          <a:p>
            <a:fld id="{3E47ACDC-4D69-0248-9209-B11F2928510A}"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19</a:t>
            </a:fld>
            <a:endParaRPr lang="en-US"/>
          </a:p>
        </p:txBody>
      </p:sp>
    </p:spTree>
    <p:extLst>
      <p:ext uri="{BB962C8B-B14F-4D97-AF65-F5344CB8AC3E}">
        <p14:creationId xmlns:p14="http://schemas.microsoft.com/office/powerpoint/2010/main" val="425977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Date Placeholder 3"/>
          <p:cNvSpPr>
            <a:spLocks noGrp="1"/>
          </p:cNvSpPr>
          <p:nvPr>
            <p:ph type="dt" idx="1"/>
          </p:nvPr>
        </p:nvSpPr>
        <p:spPr/>
        <p:txBody>
          <a:bodyPr/>
          <a:lstStyle/>
          <a:p>
            <a:fld id="{BFD05F10-2749-5243-8BFB-E936535D1D83}"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2</a:t>
            </a:fld>
            <a:endParaRPr lang="en-US"/>
          </a:p>
        </p:txBody>
      </p:sp>
    </p:spTree>
    <p:extLst>
      <p:ext uri="{BB962C8B-B14F-4D97-AF65-F5344CB8AC3E}">
        <p14:creationId xmlns:p14="http://schemas.microsoft.com/office/powerpoint/2010/main" val="3736285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Date Placeholder 3"/>
          <p:cNvSpPr>
            <a:spLocks noGrp="1"/>
          </p:cNvSpPr>
          <p:nvPr>
            <p:ph type="dt" idx="1"/>
          </p:nvPr>
        </p:nvSpPr>
        <p:spPr/>
        <p:txBody>
          <a:bodyPr/>
          <a:lstStyle/>
          <a:p>
            <a:fld id="{84BE196C-1DC6-0D4A-B27E-F4A255A3D5FC}"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20</a:t>
            </a:fld>
            <a:endParaRPr lang="en-US"/>
          </a:p>
        </p:txBody>
      </p:sp>
    </p:spTree>
    <p:extLst>
      <p:ext uri="{BB962C8B-B14F-4D97-AF65-F5344CB8AC3E}">
        <p14:creationId xmlns:p14="http://schemas.microsoft.com/office/powerpoint/2010/main" val="595845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CD23693B-08C4-EE45-AB36-519A2C6E81D0}"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21</a:t>
            </a:fld>
            <a:endParaRPr lang="en-US"/>
          </a:p>
        </p:txBody>
      </p:sp>
    </p:spTree>
    <p:extLst>
      <p:ext uri="{BB962C8B-B14F-4D97-AF65-F5344CB8AC3E}">
        <p14:creationId xmlns:p14="http://schemas.microsoft.com/office/powerpoint/2010/main" val="18262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Date Placeholder 3"/>
          <p:cNvSpPr>
            <a:spLocks noGrp="1"/>
          </p:cNvSpPr>
          <p:nvPr>
            <p:ph type="dt" idx="1"/>
          </p:nvPr>
        </p:nvSpPr>
        <p:spPr/>
        <p:txBody>
          <a:bodyPr/>
          <a:lstStyle/>
          <a:p>
            <a:fld id="{9DCD7C79-C40C-CC41-B9BA-66A934C24780}"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3</a:t>
            </a:fld>
            <a:endParaRPr lang="en-US"/>
          </a:p>
        </p:txBody>
      </p:sp>
    </p:spTree>
    <p:extLst>
      <p:ext uri="{BB962C8B-B14F-4D97-AF65-F5344CB8AC3E}">
        <p14:creationId xmlns:p14="http://schemas.microsoft.com/office/powerpoint/2010/main" val="385993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Date Placeholder 3"/>
          <p:cNvSpPr>
            <a:spLocks noGrp="1"/>
          </p:cNvSpPr>
          <p:nvPr>
            <p:ph type="dt" idx="1"/>
          </p:nvPr>
        </p:nvSpPr>
        <p:spPr/>
        <p:txBody>
          <a:bodyPr/>
          <a:lstStyle/>
          <a:p>
            <a:fld id="{0D27C5DF-E5DA-E84E-B71C-B34A7E8E3885}"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4</a:t>
            </a:fld>
            <a:endParaRPr lang="en-US"/>
          </a:p>
        </p:txBody>
      </p:sp>
    </p:spTree>
    <p:extLst>
      <p:ext uri="{BB962C8B-B14F-4D97-AF65-F5344CB8AC3E}">
        <p14:creationId xmlns:p14="http://schemas.microsoft.com/office/powerpoint/2010/main" val="143102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Date Placeholder 3"/>
          <p:cNvSpPr>
            <a:spLocks noGrp="1"/>
          </p:cNvSpPr>
          <p:nvPr>
            <p:ph type="dt" idx="1"/>
          </p:nvPr>
        </p:nvSpPr>
        <p:spPr/>
        <p:txBody>
          <a:bodyPr/>
          <a:lstStyle/>
          <a:p>
            <a:fld id="{0D27C5DF-E5DA-E84E-B71C-B34A7E8E3885}"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5</a:t>
            </a:fld>
            <a:endParaRPr lang="en-US"/>
          </a:p>
        </p:txBody>
      </p:sp>
    </p:spTree>
    <p:extLst>
      <p:ext uri="{BB962C8B-B14F-4D97-AF65-F5344CB8AC3E}">
        <p14:creationId xmlns:p14="http://schemas.microsoft.com/office/powerpoint/2010/main" val="187971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Date Placeholder 3"/>
          <p:cNvSpPr>
            <a:spLocks noGrp="1"/>
          </p:cNvSpPr>
          <p:nvPr>
            <p:ph type="dt" idx="1"/>
          </p:nvPr>
        </p:nvSpPr>
        <p:spPr/>
        <p:txBody>
          <a:bodyPr/>
          <a:lstStyle/>
          <a:p>
            <a:fld id="{E789649D-837F-B344-91A2-DC00E9E45E4F}"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6</a:t>
            </a:fld>
            <a:endParaRPr lang="en-US"/>
          </a:p>
        </p:txBody>
      </p:sp>
    </p:spTree>
    <p:extLst>
      <p:ext uri="{BB962C8B-B14F-4D97-AF65-F5344CB8AC3E}">
        <p14:creationId xmlns:p14="http://schemas.microsoft.com/office/powerpoint/2010/main" val="172077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F401CF9F-774C-5343-825E-C22227471EA4}"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7</a:t>
            </a:fld>
            <a:endParaRPr lang="en-US"/>
          </a:p>
        </p:txBody>
      </p:sp>
    </p:spTree>
    <p:extLst>
      <p:ext uri="{BB962C8B-B14F-4D97-AF65-F5344CB8AC3E}">
        <p14:creationId xmlns:p14="http://schemas.microsoft.com/office/powerpoint/2010/main" val="238215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ate Placeholder 3"/>
          <p:cNvSpPr>
            <a:spLocks noGrp="1"/>
          </p:cNvSpPr>
          <p:nvPr>
            <p:ph type="dt" idx="1"/>
          </p:nvPr>
        </p:nvSpPr>
        <p:spPr/>
        <p:txBody>
          <a:bodyPr/>
          <a:lstStyle/>
          <a:p>
            <a:fld id="{D986FEFC-6F29-4046-93B7-31343AED7629}"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8</a:t>
            </a:fld>
            <a:endParaRPr lang="en-US"/>
          </a:p>
        </p:txBody>
      </p:sp>
    </p:spTree>
    <p:extLst>
      <p:ext uri="{BB962C8B-B14F-4D97-AF65-F5344CB8AC3E}">
        <p14:creationId xmlns:p14="http://schemas.microsoft.com/office/powerpoint/2010/main" val="84914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2C6E98AA-FF34-F443-9BA0-D1273B32BE58}" type="datetime3">
              <a:rPr lang="en-US" smtClean="0"/>
              <a:t>3 October 2023</a:t>
            </a:fld>
            <a:endParaRPr lang="en-US"/>
          </a:p>
        </p:txBody>
      </p:sp>
      <p:sp>
        <p:nvSpPr>
          <p:cNvPr id="5" name="Slide Number Placeholder 4"/>
          <p:cNvSpPr>
            <a:spLocks noGrp="1"/>
          </p:cNvSpPr>
          <p:nvPr>
            <p:ph type="sldNum" sz="quarter" idx="5"/>
          </p:nvPr>
        </p:nvSpPr>
        <p:spPr/>
        <p:txBody>
          <a:bodyPr/>
          <a:lstStyle/>
          <a:p>
            <a:fld id="{27D6DF29-196E-2240-B5AB-0AD52569E708}" type="slidenum">
              <a:rPr lang="en-US" smtClean="0"/>
              <a:t>9</a:t>
            </a:fld>
            <a:endParaRPr lang="en-US"/>
          </a:p>
        </p:txBody>
      </p:sp>
    </p:spTree>
    <p:extLst>
      <p:ext uri="{BB962C8B-B14F-4D97-AF65-F5344CB8AC3E}">
        <p14:creationId xmlns:p14="http://schemas.microsoft.com/office/powerpoint/2010/main" val="2053750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12192000" cy="260350"/>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373688"/>
          </a:xfrm>
          <a:prstGeom prst="rect">
            <a:avLst/>
          </a:prstGeom>
          <a:noFill/>
          <a:extLst>
            <a:ext uri="{909E8E84-426E-40dd-AFC4-6F175D3DCCD1}">
              <a14:hiddenFill xmlns=""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828800" y="5867400"/>
            <a:ext cx="8737600" cy="533400"/>
          </a:xfrm>
        </p:spPr>
        <p:txBody>
          <a:bodyPr/>
          <a:lstStyle>
            <a:lvl1pPr marL="0" indent="0" algn="ctr">
              <a:buFont typeface="Wingdings" charset="0"/>
              <a:buNone/>
              <a:defRPr sz="1800" b="1">
                <a:solidFill>
                  <a:schemeClr val="tx2"/>
                </a:solidFill>
                <a:latin typeface="Verdana" charset="0"/>
              </a:defRPr>
            </a:lvl1pPr>
          </a:lstStyle>
          <a:p>
            <a:pPr lvl="0"/>
            <a:r>
              <a:rPr lang="en-US" noProof="0"/>
              <a:t>Click to edit Master subtitle style</a:t>
            </a:r>
          </a:p>
        </p:txBody>
      </p:sp>
      <p:sp>
        <p:nvSpPr>
          <p:cNvPr id="3086" name="Text Box 14"/>
          <p:cNvSpPr txBox="1">
            <a:spLocks noChangeArrowheads="1"/>
          </p:cNvSpPr>
          <p:nvPr/>
        </p:nvSpPr>
        <p:spPr bwMode="auto">
          <a:xfrm>
            <a:off x="501652" y="228603"/>
            <a:ext cx="1530349"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600" b="1">
                <a:solidFill>
                  <a:schemeClr val="tx2"/>
                </a:solidFill>
              </a:rPr>
              <a:t>Company</a:t>
            </a:r>
          </a:p>
          <a:p>
            <a:r>
              <a:rPr lang="en-US" sz="2400" b="1"/>
              <a:t>LOGO</a:t>
            </a:r>
          </a:p>
        </p:txBody>
      </p:sp>
      <p:sp>
        <p:nvSpPr>
          <p:cNvPr id="3093" name="Rectangle 21"/>
          <p:cNvSpPr>
            <a:spLocks noGrp="1" noChangeArrowheads="1"/>
          </p:cNvSpPr>
          <p:nvPr>
            <p:ph type="ctrTitle" sz="quarter"/>
          </p:nvPr>
        </p:nvSpPr>
        <p:spPr bwMode="gray">
          <a:xfrm>
            <a:off x="0" y="4868866"/>
            <a:ext cx="12192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 xmlns:a14="http://schemas.microsoft.com/office/drawing/2010/main">
                <a:effectLst>
                  <a:outerShdw blurRad="63500" dist="81320" dir="3080412" algn="ctr" rotWithShape="0">
                    <a:schemeClr val="tx2">
                      <a:alpha val="50000"/>
                    </a:schemeClr>
                  </a:outerShdw>
                </a:effectLst>
              </a14:hiddenEffects>
            </a:ext>
          </a:extLst>
        </p:spPr>
        <p:txBody>
          <a:bodyPr/>
          <a:lstStyle>
            <a:lvl1pPr>
              <a:defRPr sz="4000"/>
            </a:lvl1pPr>
          </a:lstStyle>
          <a:p>
            <a:pPr lvl="0"/>
            <a:r>
              <a:rPr lang="en-US" altLang="ko-KR" noProof="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CBB Beam Production Theme Meeting</a:t>
            </a:r>
          </a:p>
        </p:txBody>
      </p:sp>
      <p:sp>
        <p:nvSpPr>
          <p:cNvPr id="5" name="Slide Number Placeholder 4"/>
          <p:cNvSpPr>
            <a:spLocks noGrp="1"/>
          </p:cNvSpPr>
          <p:nvPr>
            <p:ph type="sldNum" sz="quarter" idx="11"/>
          </p:nvPr>
        </p:nvSpPr>
        <p:spPr/>
        <p:txBody>
          <a:bodyPr/>
          <a:lstStyle>
            <a:lvl1pPr>
              <a:defRPr/>
            </a:lvl1pPr>
          </a:lstStyle>
          <a:p>
            <a:fld id="{6D43610A-E57E-0F47-88A3-4F95EAF302DD}"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47137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152400"/>
            <a:ext cx="28194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0"/>
            <a:ext cx="82550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CBB Beam Production Theme Meeting</a:t>
            </a:r>
          </a:p>
        </p:txBody>
      </p:sp>
      <p:sp>
        <p:nvSpPr>
          <p:cNvPr id="5" name="Slide Number Placeholder 4"/>
          <p:cNvSpPr>
            <a:spLocks noGrp="1"/>
          </p:cNvSpPr>
          <p:nvPr>
            <p:ph type="sldNum" sz="quarter" idx="11"/>
          </p:nvPr>
        </p:nvSpPr>
        <p:spPr/>
        <p:txBody>
          <a:bodyPr/>
          <a:lstStyle>
            <a:lvl1pPr>
              <a:defRPr/>
            </a:lvl1pPr>
          </a:lstStyle>
          <a:p>
            <a:fld id="{266DC76C-EA2B-5843-BB10-71DF66A5C085}"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1034212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3"/>
            <a:ext cx="11277600" cy="563563"/>
          </a:xfrm>
        </p:spPr>
        <p:txBody>
          <a:bodyPr/>
          <a:lstStyle/>
          <a:p>
            <a:r>
              <a:rPr lang="en-US"/>
              <a:t>Click to edit Master title style</a:t>
            </a:r>
          </a:p>
        </p:txBody>
      </p:sp>
      <p:sp>
        <p:nvSpPr>
          <p:cNvPr id="3" name="Table Placeholder 2"/>
          <p:cNvSpPr>
            <a:spLocks noGrp="1"/>
          </p:cNvSpPr>
          <p:nvPr>
            <p:ph type="tbl" idx="1"/>
          </p:nvPr>
        </p:nvSpPr>
        <p:spPr>
          <a:xfrm>
            <a:off x="609600" y="1152528"/>
            <a:ext cx="10972800" cy="5248275"/>
          </a:xfrm>
        </p:spPr>
        <p:txBody>
          <a:bodyPr/>
          <a:lstStyle/>
          <a:p>
            <a:r>
              <a:rPr lang="en-US"/>
              <a:t>Click icon to add table</a:t>
            </a:r>
          </a:p>
        </p:txBody>
      </p:sp>
      <p:sp>
        <p:nvSpPr>
          <p:cNvPr id="4" name="Footer Placeholder 3"/>
          <p:cNvSpPr>
            <a:spLocks noGrp="1"/>
          </p:cNvSpPr>
          <p:nvPr>
            <p:ph type="ftr" sz="quarter" idx="10"/>
          </p:nvPr>
        </p:nvSpPr>
        <p:spPr>
          <a:xfrm>
            <a:off x="7823200" y="6461128"/>
            <a:ext cx="3860800" cy="320675"/>
          </a:xfrm>
        </p:spPr>
        <p:txBody>
          <a:bodyPr/>
          <a:lstStyle>
            <a:lvl1pPr>
              <a:defRPr/>
            </a:lvl1pPr>
          </a:lstStyle>
          <a:p>
            <a:r>
              <a:rPr lang="en-US"/>
              <a:t>CBB Beam Production Theme Meeting</a:t>
            </a:r>
          </a:p>
        </p:txBody>
      </p:sp>
      <p:sp>
        <p:nvSpPr>
          <p:cNvPr id="5" name="Slide Number Placeholder 4"/>
          <p:cNvSpPr>
            <a:spLocks noGrp="1"/>
          </p:cNvSpPr>
          <p:nvPr>
            <p:ph type="sldNum" sz="quarter" idx="11"/>
          </p:nvPr>
        </p:nvSpPr>
        <p:spPr>
          <a:xfrm>
            <a:off x="4673600" y="6461128"/>
            <a:ext cx="2844800" cy="320675"/>
          </a:xfrm>
        </p:spPr>
        <p:txBody>
          <a:bodyPr/>
          <a:lstStyle>
            <a:lvl1pPr>
              <a:defRPr/>
            </a:lvl1pPr>
          </a:lstStyle>
          <a:p>
            <a:fld id="{03AEAEAA-675E-C94F-8907-DACFA6F98C08}" type="slidenum">
              <a:rPr lang="en-US"/>
              <a:pPr/>
              <a:t>‹#›</a:t>
            </a:fld>
            <a:endParaRPr lang="en-US"/>
          </a:p>
        </p:txBody>
      </p:sp>
      <p:sp>
        <p:nvSpPr>
          <p:cNvPr id="6" name="Date Placeholder 5"/>
          <p:cNvSpPr>
            <a:spLocks noGrp="1"/>
          </p:cNvSpPr>
          <p:nvPr>
            <p:ph type="dt" sz="half" idx="12"/>
          </p:nvPr>
        </p:nvSpPr>
        <p:spPr>
          <a:xfrm>
            <a:off x="19051" y="838200"/>
            <a:ext cx="11277600" cy="228600"/>
          </a:xfrm>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82246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CBB Beam Production Theme Meeting</a:t>
            </a:r>
          </a:p>
        </p:txBody>
      </p:sp>
      <p:sp>
        <p:nvSpPr>
          <p:cNvPr id="5" name="Slide Number Placeholder 4"/>
          <p:cNvSpPr>
            <a:spLocks noGrp="1"/>
          </p:cNvSpPr>
          <p:nvPr>
            <p:ph type="sldNum" sz="quarter" idx="11"/>
          </p:nvPr>
        </p:nvSpPr>
        <p:spPr/>
        <p:txBody>
          <a:bodyPr/>
          <a:lstStyle>
            <a:lvl1pPr>
              <a:defRPr/>
            </a:lvl1pPr>
          </a:lstStyle>
          <a:p>
            <a:fld id="{AF840CD4-4200-244A-9778-31FBEA43DAC6}"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612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CBB Beam Production Theme Meeting</a:t>
            </a:r>
          </a:p>
        </p:txBody>
      </p:sp>
      <p:sp>
        <p:nvSpPr>
          <p:cNvPr id="5" name="Slide Number Placeholder 4"/>
          <p:cNvSpPr>
            <a:spLocks noGrp="1"/>
          </p:cNvSpPr>
          <p:nvPr>
            <p:ph type="sldNum" sz="quarter" idx="11"/>
          </p:nvPr>
        </p:nvSpPr>
        <p:spPr/>
        <p:txBody>
          <a:bodyPr/>
          <a:lstStyle>
            <a:lvl1pPr>
              <a:defRPr/>
            </a:lvl1pPr>
          </a:lstStyle>
          <a:p>
            <a:fld id="{8BC063BB-818A-1443-8A77-C15A3BDF3993}"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64753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52528"/>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52528"/>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CBB Beam Production Theme Meeting</a:t>
            </a:r>
          </a:p>
        </p:txBody>
      </p:sp>
      <p:sp>
        <p:nvSpPr>
          <p:cNvPr id="6" name="Slide Number Placeholder 5"/>
          <p:cNvSpPr>
            <a:spLocks noGrp="1"/>
          </p:cNvSpPr>
          <p:nvPr>
            <p:ph type="sldNum" sz="quarter" idx="11"/>
          </p:nvPr>
        </p:nvSpPr>
        <p:spPr/>
        <p:txBody>
          <a:bodyPr/>
          <a:lstStyle>
            <a:lvl1pPr>
              <a:defRPr/>
            </a:lvl1pPr>
          </a:lstStyle>
          <a:p>
            <a:fld id="{84A93D69-CB00-BB42-A085-3F58B7DCE4C7}"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152524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CBB Beam Production Theme Meeting</a:t>
            </a:r>
          </a:p>
        </p:txBody>
      </p:sp>
      <p:sp>
        <p:nvSpPr>
          <p:cNvPr id="8" name="Slide Number Placeholder 7"/>
          <p:cNvSpPr>
            <a:spLocks noGrp="1"/>
          </p:cNvSpPr>
          <p:nvPr>
            <p:ph type="sldNum" sz="quarter" idx="11"/>
          </p:nvPr>
        </p:nvSpPr>
        <p:spPr/>
        <p:txBody>
          <a:bodyPr/>
          <a:lstStyle>
            <a:lvl1pPr>
              <a:defRPr/>
            </a:lvl1pPr>
          </a:lstStyle>
          <a:p>
            <a:fld id="{A23C0F4C-D788-014E-8FF7-C21CA2AA9971}"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63391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CBB Beam Production Theme Meeting</a:t>
            </a:r>
          </a:p>
        </p:txBody>
      </p:sp>
      <p:sp>
        <p:nvSpPr>
          <p:cNvPr id="4" name="Slide Number Placeholder 3"/>
          <p:cNvSpPr>
            <a:spLocks noGrp="1"/>
          </p:cNvSpPr>
          <p:nvPr>
            <p:ph type="sldNum" sz="quarter" idx="11"/>
          </p:nvPr>
        </p:nvSpPr>
        <p:spPr/>
        <p:txBody>
          <a:bodyPr/>
          <a:lstStyle>
            <a:lvl1pPr>
              <a:defRPr/>
            </a:lvl1pPr>
          </a:lstStyle>
          <a:p>
            <a:fld id="{D97BF1E1-F9E4-1D4B-AA7A-44BEA219CAC9}"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276872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CBB Beam Production Theme Meeting</a:t>
            </a:r>
          </a:p>
        </p:txBody>
      </p:sp>
      <p:sp>
        <p:nvSpPr>
          <p:cNvPr id="3" name="Slide Number Placeholder 2"/>
          <p:cNvSpPr>
            <a:spLocks noGrp="1"/>
          </p:cNvSpPr>
          <p:nvPr>
            <p:ph type="sldNum" sz="quarter" idx="11"/>
          </p:nvPr>
        </p:nvSpPr>
        <p:spPr/>
        <p:txBody>
          <a:bodyPr/>
          <a:lstStyle>
            <a:lvl1pPr>
              <a:defRPr/>
            </a:lvl1pPr>
          </a:lstStyle>
          <a:p>
            <a:fld id="{5DE728A7-696D-6B4C-A2A6-5DB2D6606874}"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269789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CBB Beam Production Theme Meeting</a:t>
            </a:r>
          </a:p>
        </p:txBody>
      </p:sp>
      <p:sp>
        <p:nvSpPr>
          <p:cNvPr id="6" name="Slide Number Placeholder 5"/>
          <p:cNvSpPr>
            <a:spLocks noGrp="1"/>
          </p:cNvSpPr>
          <p:nvPr>
            <p:ph type="sldNum" sz="quarter" idx="11"/>
          </p:nvPr>
        </p:nvSpPr>
        <p:spPr/>
        <p:txBody>
          <a:bodyPr/>
          <a:lstStyle>
            <a:lvl1pPr>
              <a:defRPr/>
            </a:lvl1pPr>
          </a:lstStyle>
          <a:p>
            <a:fld id="{A9ACB240-D9CB-CB4B-9E4E-051F5410DA0E}"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403666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CBB Beam Production Theme Meeting</a:t>
            </a:r>
          </a:p>
        </p:txBody>
      </p:sp>
      <p:sp>
        <p:nvSpPr>
          <p:cNvPr id="6" name="Slide Number Placeholder 5"/>
          <p:cNvSpPr>
            <a:spLocks noGrp="1"/>
          </p:cNvSpPr>
          <p:nvPr>
            <p:ph type="sldNum" sz="quarter" idx="11"/>
          </p:nvPr>
        </p:nvSpPr>
        <p:spPr/>
        <p:txBody>
          <a:bodyPr/>
          <a:lstStyle>
            <a:lvl1pPr>
              <a:defRPr/>
            </a:lvl1pPr>
          </a:lstStyle>
          <a:p>
            <a:fld id="{9F2A53A7-F2D8-F34E-A50C-AD8AFAEF211C}"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Photocathode Physics for Photoinjectors (P3) Workshop at BNL                                        October 3, 2023                                                     chubenko@niu.edu</a:t>
            </a:r>
          </a:p>
        </p:txBody>
      </p:sp>
    </p:spTree>
    <p:extLst>
      <p:ext uri="{BB962C8B-B14F-4D97-AF65-F5344CB8AC3E}">
        <p14:creationId xmlns:p14="http://schemas.microsoft.com/office/powerpoint/2010/main" val="301499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3"/>
            <a:ext cx="12192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609600" y="1152528"/>
            <a:ext cx="10972800" cy="524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7823200" y="6461128"/>
            <a:ext cx="3860800"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r>
              <a:rPr lang="en-US"/>
              <a:t>CBB Beam Production Theme Meeting</a:t>
            </a:r>
          </a:p>
        </p:txBody>
      </p:sp>
      <p:sp>
        <p:nvSpPr>
          <p:cNvPr id="1030" name="Rectangle 6"/>
          <p:cNvSpPr>
            <a:spLocks noGrp="1" noChangeArrowheads="1"/>
          </p:cNvSpPr>
          <p:nvPr>
            <p:ph type="sldNum" sz="quarter" idx="4"/>
          </p:nvPr>
        </p:nvSpPr>
        <p:spPr bwMode="auto">
          <a:xfrm>
            <a:off x="4673600" y="6461128"/>
            <a:ext cx="2844800"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fld id="{9B5556DD-19FB-7041-AC0D-DB29E9052768}" type="slidenum">
              <a:rPr lang="en-US"/>
              <a:pPr/>
              <a:t>‹#›</a:t>
            </a:fld>
            <a:endParaRPr lang="en-US"/>
          </a:p>
        </p:txBody>
      </p:sp>
      <p:sp>
        <p:nvSpPr>
          <p:cNvPr id="1026" name="Rectangle 2"/>
          <p:cNvSpPr>
            <a:spLocks noGrp="1" noChangeArrowheads="1"/>
          </p:cNvSpPr>
          <p:nvPr>
            <p:ph type="title"/>
          </p:nvPr>
        </p:nvSpPr>
        <p:spPr bwMode="white">
          <a:xfrm>
            <a:off x="406400" y="152403"/>
            <a:ext cx="112776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Text Box 16"/>
          <p:cNvSpPr txBox="1">
            <a:spLocks noChangeArrowheads="1"/>
          </p:cNvSpPr>
          <p:nvPr/>
        </p:nvSpPr>
        <p:spPr bwMode="gray">
          <a:xfrm>
            <a:off x="0" y="838203"/>
            <a:ext cx="12192000" cy="244475"/>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1000" b="1">
              <a:solidFill>
                <a:schemeClr val="bg1"/>
              </a:solidFill>
              <a:latin typeface="Verdana" charset="0"/>
            </a:endParaRPr>
          </a:p>
        </p:txBody>
      </p:sp>
      <p:sp>
        <p:nvSpPr>
          <p:cNvPr id="1028" name="Rectangle 4"/>
          <p:cNvSpPr>
            <a:spLocks noGrp="1" noChangeArrowheads="1"/>
          </p:cNvSpPr>
          <p:nvPr>
            <p:ph type="dt" sz="half" idx="2"/>
          </p:nvPr>
        </p:nvSpPr>
        <p:spPr bwMode="gray">
          <a:xfrm>
            <a:off x="19051" y="838200"/>
            <a:ext cx="112776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r>
              <a:rPr lang="en-US"/>
              <a:t>Photocathode Physics for Photoinjectors (P3) Workshop at BNL                                        October 3, 2023                                                     chubenko@niu.edu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p:titleStyle>
    <p:bodyStyle>
      <a:lvl1pPr marL="342900" indent="-342900" algn="l" rtl="0" eaLnBrk="1" fontAlgn="base" hangingPunct="1">
        <a:spcBef>
          <a:spcPct val="20000"/>
        </a:spcBef>
        <a:spcAft>
          <a:spcPct val="0"/>
        </a:spcAft>
        <a:buClr>
          <a:schemeClr val="hlink"/>
        </a:buClr>
        <a:buFont typeface="Wingdings" charset="0"/>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9.emf"/><Relationship Id="rId4" Type="http://schemas.openxmlformats.org/officeDocument/2006/relationships/image" Target="../media/image48.emf"/></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5.emf"/><Relationship Id="rId4" Type="http://schemas.openxmlformats.org/officeDocument/2006/relationships/image" Target="../media/image54.emf"/></Relationships>
</file>

<file path=ppt/slides/_rels/slide21.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emf"/><Relationship Id="rId7" Type="http://schemas.openxmlformats.org/officeDocument/2006/relationships/image" Target="../media/image60.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image" Target="../media/image57.emf"/><Relationship Id="rId9"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12.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8" Type="http://schemas.openxmlformats.org/officeDocument/2006/relationships/image" Target="../media/image14.png"/><Relationship Id="rId3" Type="http://schemas.openxmlformats.org/officeDocument/2006/relationships/image" Target="../media/image18.png"/><Relationship Id="rId17" Type="http://schemas.openxmlformats.org/officeDocument/2006/relationships/image" Target="../media/image13.emf"/><Relationship Id="rId2" Type="http://schemas.openxmlformats.org/officeDocument/2006/relationships/notesSlide" Target="../notesSlides/notesSlide6.xml"/><Relationship Id="rId16" Type="http://schemas.openxmlformats.org/officeDocument/2006/relationships/image" Target="../media/image200.png"/><Relationship Id="rId1" Type="http://schemas.openxmlformats.org/officeDocument/2006/relationships/slideLayout" Target="../slideLayouts/slideLayout6.xml"/><Relationship Id="rId5" Type="http://schemas.openxmlformats.org/officeDocument/2006/relationships/image" Target="../media/image20.png"/><Relationship Id="rId15" Type="http://schemas.openxmlformats.org/officeDocument/2006/relationships/image" Target="../media/image12.emf"/><Relationship Id="rId4" Type="http://schemas.openxmlformats.org/officeDocument/2006/relationships/image" Target="../media/image19.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image" Target="../media/image19.emf"/><Relationship Id="rId7" Type="http://schemas.openxmlformats.org/officeDocument/2006/relationships/image" Target="../media/image23.emf"/><Relationship Id="rId12" Type="http://schemas.openxmlformats.org/officeDocument/2006/relationships/image" Target="../media/image28.png"/><Relationship Id="rId17" Type="http://schemas.openxmlformats.org/officeDocument/2006/relationships/image" Target="../media/image41.png"/><Relationship Id="rId2" Type="http://schemas.openxmlformats.org/officeDocument/2006/relationships/notesSlide" Target="../notesSlides/notesSlide8.xml"/><Relationship Id="rId16" Type="http://schemas.openxmlformats.org/officeDocument/2006/relationships/image" Target="../media/image9.emf"/><Relationship Id="rId1" Type="http://schemas.openxmlformats.org/officeDocument/2006/relationships/slideLayout" Target="../slideLayouts/slideLayout6.xml"/><Relationship Id="rId6" Type="http://schemas.openxmlformats.org/officeDocument/2006/relationships/image" Target="../media/image22.emf"/><Relationship Id="rId11" Type="http://schemas.openxmlformats.org/officeDocument/2006/relationships/image" Target="../media/image27.png"/><Relationship Id="rId5" Type="http://schemas.openxmlformats.org/officeDocument/2006/relationships/image" Target="../media/image21.emf"/><Relationship Id="rId15" Type="http://schemas.openxmlformats.org/officeDocument/2006/relationships/image" Target="../media/image31.emf"/><Relationship Id="rId10" Type="http://schemas.openxmlformats.org/officeDocument/2006/relationships/image" Target="../media/image26.emf"/><Relationship Id="rId19" Type="http://schemas.openxmlformats.org/officeDocument/2006/relationships/image" Target="../media/image33.png"/><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2180" y="710556"/>
            <a:ext cx="184666" cy="369332"/>
          </a:xfrm>
          <a:prstGeom prst="rect">
            <a:avLst/>
          </a:prstGeom>
          <a:noFill/>
        </p:spPr>
        <p:txBody>
          <a:bodyPr wrap="none" rtlCol="0">
            <a:spAutoFit/>
          </a:bodyPr>
          <a:lstStyle/>
          <a:p>
            <a:endParaRPr lang="en-US" dirty="0"/>
          </a:p>
        </p:txBody>
      </p:sp>
      <p:sp>
        <p:nvSpPr>
          <p:cNvPr id="4" name="Rectangle 3"/>
          <p:cNvSpPr/>
          <p:nvPr/>
        </p:nvSpPr>
        <p:spPr>
          <a:xfrm>
            <a:off x="0" y="0"/>
            <a:ext cx="12192000" cy="541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0" y="2286003"/>
            <a:ext cx="12192000" cy="2155825"/>
          </a:xfrm>
        </p:spPr>
        <p:txBody>
          <a:bodyPr/>
          <a:lstStyle/>
          <a:p>
            <a:r>
              <a:rPr lang="en-US" sz="2400" dirty="0"/>
              <a:t>Monte Carlo Modeling of Spin-Polarized Photoemission</a:t>
            </a:r>
          </a:p>
        </p:txBody>
      </p:sp>
      <p:sp>
        <p:nvSpPr>
          <p:cNvPr id="2051" name="Rectangle 3"/>
          <p:cNvSpPr>
            <a:spLocks noGrp="1" noChangeArrowheads="1"/>
          </p:cNvSpPr>
          <p:nvPr>
            <p:ph type="subTitle" idx="1"/>
          </p:nvPr>
        </p:nvSpPr>
        <p:spPr>
          <a:xfrm>
            <a:off x="1524000" y="4876799"/>
            <a:ext cx="9144000" cy="1504976"/>
          </a:xfrm>
        </p:spPr>
        <p:txBody>
          <a:bodyPr/>
          <a:lstStyle/>
          <a:p>
            <a:pPr>
              <a:spcAft>
                <a:spcPts val="1200"/>
              </a:spcAft>
            </a:pPr>
            <a:r>
              <a:rPr lang="en-US" sz="2400" dirty="0"/>
              <a:t>Oksana Chubenko</a:t>
            </a:r>
          </a:p>
          <a:p>
            <a:r>
              <a:rPr lang="en-US" sz="2000" b="0" i="1" dirty="0"/>
              <a:t>Department of Physics, Northern Illinois University, DeKalb, IL 60115</a:t>
            </a:r>
          </a:p>
        </p:txBody>
      </p:sp>
      <p:pic>
        <p:nvPicPr>
          <p:cNvPr id="3" name="Picture 2">
            <a:extLst>
              <a:ext uri="{FF2B5EF4-FFF2-40B4-BE49-F238E27FC236}">
                <a16:creationId xmlns:a16="http://schemas.microsoft.com/office/drawing/2014/main" id="{89A15D2E-E7BF-4792-7E9E-F952E7E74296}"/>
              </a:ext>
            </a:extLst>
          </p:cNvPr>
          <p:cNvPicPr>
            <a:picLocks noChangeAspect="1"/>
          </p:cNvPicPr>
          <p:nvPr/>
        </p:nvPicPr>
        <p:blipFill>
          <a:blip r:embed="rId3"/>
          <a:stretch>
            <a:fillRect/>
          </a:stretch>
        </p:blipFill>
        <p:spPr>
          <a:xfrm>
            <a:off x="310630" y="224665"/>
            <a:ext cx="3727970" cy="13517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DE728A7-696D-6B4C-A2A6-5DB2D6606874}" type="slidenum">
              <a:rPr lang="en-US" smtClean="0"/>
              <a:pPr/>
              <a:t>10</a:t>
            </a:fld>
            <a:endParaRPr lang="en-US"/>
          </a:p>
        </p:txBody>
      </p:sp>
      <p:sp>
        <p:nvSpPr>
          <p:cNvPr id="5" name="Slide Number Placeholder 3"/>
          <p:cNvSpPr txBox="1">
            <a:spLocks/>
          </p:cNvSpPr>
          <p:nvPr/>
        </p:nvSpPr>
        <p:spPr bwMode="auto">
          <a:xfrm>
            <a:off x="5029200" y="6461128"/>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200" kern="1200">
                <a:solidFill>
                  <a:schemeClr val="tx1"/>
                </a:solidFill>
                <a:latin typeface="+mj-lt"/>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D97BF1E1-F9E4-1D4B-AA7A-44BEA219CAC9}" type="slidenum">
              <a:rPr lang="en-US"/>
              <a:pPr/>
              <a:t>10</a:t>
            </a:fld>
            <a:endParaRPr lang="en-US"/>
          </a:p>
        </p:txBody>
      </p:sp>
      <p:sp>
        <p:nvSpPr>
          <p:cNvPr id="8" name="TextBox 7">
            <a:extLst>
              <a:ext uri="{FF2B5EF4-FFF2-40B4-BE49-F238E27FC236}">
                <a16:creationId xmlns:a16="http://schemas.microsoft.com/office/drawing/2014/main" id="{234CCFF7-EB95-FE49-B9B1-4C85F07398D8}"/>
              </a:ext>
            </a:extLst>
          </p:cNvPr>
          <p:cNvSpPr txBox="1"/>
          <p:nvPr/>
        </p:nvSpPr>
        <p:spPr>
          <a:xfrm>
            <a:off x="0" y="1143000"/>
            <a:ext cx="9905597" cy="369332"/>
          </a:xfrm>
          <a:prstGeom prst="rect">
            <a:avLst/>
          </a:prstGeom>
          <a:noFill/>
        </p:spPr>
        <p:txBody>
          <a:bodyPr wrap="none" rtlCol="0">
            <a:spAutoFit/>
          </a:bodyPr>
          <a:lstStyle/>
          <a:p>
            <a:r>
              <a:rPr lang="en-US" i="1" dirty="0"/>
              <a:t>Comparison with experiment: QE and ESP from p-type GaAs for different electron affinity levels</a:t>
            </a:r>
          </a:p>
        </p:txBody>
      </p:sp>
      <p:sp>
        <p:nvSpPr>
          <p:cNvPr id="11" name="Title 1">
            <a:extLst>
              <a:ext uri="{FF2B5EF4-FFF2-40B4-BE49-F238E27FC236}">
                <a16:creationId xmlns:a16="http://schemas.microsoft.com/office/drawing/2014/main" id="{326FBB01-7A31-664B-90F1-A7E38223E711}"/>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Monte Carlo study of spin-polarized photoemission from GaAs</a:t>
            </a:r>
          </a:p>
        </p:txBody>
      </p:sp>
      <p:sp>
        <p:nvSpPr>
          <p:cNvPr id="12" name="TextBox 11">
            <a:extLst>
              <a:ext uri="{FF2B5EF4-FFF2-40B4-BE49-F238E27FC236}">
                <a16:creationId xmlns:a16="http://schemas.microsoft.com/office/drawing/2014/main" id="{71CF76CB-DAE4-4444-8D7C-DCE575238BAA}"/>
              </a:ext>
            </a:extLst>
          </p:cNvPr>
          <p:cNvSpPr txBox="1"/>
          <p:nvPr/>
        </p:nvSpPr>
        <p:spPr>
          <a:xfrm>
            <a:off x="8447513" y="6461128"/>
            <a:ext cx="3744487" cy="276999"/>
          </a:xfrm>
          <a:prstGeom prst="rect">
            <a:avLst/>
          </a:prstGeom>
          <a:noFill/>
        </p:spPr>
        <p:txBody>
          <a:bodyPr wrap="none" rtlCol="0">
            <a:spAutoFit/>
          </a:bodyPr>
          <a:lstStyle/>
          <a:p>
            <a:r>
              <a:rPr lang="en-US" sz="1200" dirty="0">
                <a:solidFill>
                  <a:schemeClr val="tx2"/>
                </a:solidFill>
              </a:rPr>
              <a:t>Chubenko et al.  J. Appl. Phys. </a:t>
            </a:r>
            <a:r>
              <a:rPr lang="en-US" sz="1200" b="1" dirty="0">
                <a:solidFill>
                  <a:schemeClr val="tx2"/>
                </a:solidFill>
              </a:rPr>
              <a:t>130</a:t>
            </a:r>
            <a:r>
              <a:rPr lang="en-US" sz="1200" dirty="0">
                <a:solidFill>
                  <a:schemeClr val="tx2"/>
                </a:solidFill>
              </a:rPr>
              <a:t>, 063101 (2021)</a:t>
            </a:r>
          </a:p>
        </p:txBody>
      </p:sp>
      <p:pic>
        <p:nvPicPr>
          <p:cNvPr id="6" name="Picture 5">
            <a:extLst>
              <a:ext uri="{FF2B5EF4-FFF2-40B4-BE49-F238E27FC236}">
                <a16:creationId xmlns:a16="http://schemas.microsoft.com/office/drawing/2014/main" id="{DC2E8562-C4B1-F74F-93A1-099B504389D0}"/>
              </a:ext>
            </a:extLst>
          </p:cNvPr>
          <p:cNvPicPr>
            <a:picLocks noChangeAspect="1"/>
          </p:cNvPicPr>
          <p:nvPr/>
        </p:nvPicPr>
        <p:blipFill rotWithShape="1">
          <a:blip r:embed="rId3"/>
          <a:srcRect b="20187"/>
          <a:stretch/>
        </p:blipFill>
        <p:spPr>
          <a:xfrm>
            <a:off x="6262783" y="1517633"/>
            <a:ext cx="4953000" cy="3916538"/>
          </a:xfrm>
          <a:prstGeom prst="rect">
            <a:avLst/>
          </a:prstGeom>
        </p:spPr>
      </p:pic>
      <p:pic>
        <p:nvPicPr>
          <p:cNvPr id="9" name="Picture 8">
            <a:extLst>
              <a:ext uri="{FF2B5EF4-FFF2-40B4-BE49-F238E27FC236}">
                <a16:creationId xmlns:a16="http://schemas.microsoft.com/office/drawing/2014/main" id="{4D2C67B8-9688-6943-9E74-28FF162EAAE4}"/>
              </a:ext>
            </a:extLst>
          </p:cNvPr>
          <p:cNvPicPr>
            <a:picLocks noChangeAspect="1"/>
          </p:cNvPicPr>
          <p:nvPr/>
        </p:nvPicPr>
        <p:blipFill>
          <a:blip r:embed="rId4"/>
          <a:stretch>
            <a:fillRect/>
          </a:stretch>
        </p:blipFill>
        <p:spPr>
          <a:xfrm>
            <a:off x="762000" y="1506207"/>
            <a:ext cx="4953000" cy="3916538"/>
          </a:xfrm>
          <a:prstGeom prst="rect">
            <a:avLst/>
          </a:prstGeom>
        </p:spPr>
      </p:pic>
      <p:sp>
        <p:nvSpPr>
          <p:cNvPr id="3" name="Date Placeholder 2">
            <a:extLst>
              <a:ext uri="{FF2B5EF4-FFF2-40B4-BE49-F238E27FC236}">
                <a16:creationId xmlns:a16="http://schemas.microsoft.com/office/drawing/2014/main" id="{08239135-82C5-FE44-A37B-01AA4EE477AB}"/>
              </a:ext>
            </a:extLst>
          </p:cNvPr>
          <p:cNvSpPr>
            <a:spLocks noGrp="1"/>
          </p:cNvSpPr>
          <p:nvPr>
            <p:ph type="dt" sz="half" idx="12"/>
          </p:nvPr>
        </p:nvSpPr>
        <p:spPr/>
        <p:txBody>
          <a:bodyPr/>
          <a:lstStyle/>
          <a:p>
            <a:r>
              <a:rPr lang="en-US"/>
              <a:t>Photocathode Physics for Photoinjectors (P3) Workshop at BNL                                        October 3, 2023                                                     chubenko@niu.edu</a:t>
            </a:r>
          </a:p>
        </p:txBody>
      </p:sp>
      <p:pic>
        <p:nvPicPr>
          <p:cNvPr id="4" name="Picture 3">
            <a:extLst>
              <a:ext uri="{FF2B5EF4-FFF2-40B4-BE49-F238E27FC236}">
                <a16:creationId xmlns:a16="http://schemas.microsoft.com/office/drawing/2014/main" id="{414D0582-7457-1CC8-7261-5BFC29C63D68}"/>
              </a:ext>
            </a:extLst>
          </p:cNvPr>
          <p:cNvPicPr>
            <a:picLocks noChangeAspect="1"/>
          </p:cNvPicPr>
          <p:nvPr/>
        </p:nvPicPr>
        <p:blipFill rotWithShape="1">
          <a:blip r:embed="rId3"/>
          <a:srcRect t="80270"/>
          <a:stretch/>
        </p:blipFill>
        <p:spPr>
          <a:xfrm>
            <a:off x="3556679" y="5419061"/>
            <a:ext cx="5412207" cy="1057939"/>
          </a:xfrm>
          <a:prstGeom prst="rect">
            <a:avLst/>
          </a:prstGeom>
        </p:spPr>
      </p:pic>
    </p:spTree>
    <p:extLst>
      <p:ext uri="{BB962C8B-B14F-4D97-AF65-F5344CB8AC3E}">
        <p14:creationId xmlns:p14="http://schemas.microsoft.com/office/powerpoint/2010/main" val="393500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DE728A7-696D-6B4C-A2A6-5DB2D6606874}" type="slidenum">
              <a:rPr lang="en-US" smtClean="0"/>
              <a:pPr/>
              <a:t>11</a:t>
            </a:fld>
            <a:endParaRPr lang="en-US"/>
          </a:p>
        </p:txBody>
      </p:sp>
      <p:sp>
        <p:nvSpPr>
          <p:cNvPr id="5" name="Slide Number Placeholder 3"/>
          <p:cNvSpPr txBox="1">
            <a:spLocks/>
          </p:cNvSpPr>
          <p:nvPr/>
        </p:nvSpPr>
        <p:spPr bwMode="auto">
          <a:xfrm>
            <a:off x="5029200" y="6461128"/>
            <a:ext cx="2133600"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200" kern="1200">
                <a:solidFill>
                  <a:schemeClr val="tx1"/>
                </a:solidFill>
                <a:latin typeface="+mj-lt"/>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D97BF1E1-F9E4-1D4B-AA7A-44BEA219CAC9}" type="slidenum">
              <a:rPr lang="en-US"/>
              <a:pPr/>
              <a:t>11</a:t>
            </a:fld>
            <a:endParaRPr lang="en-US"/>
          </a:p>
        </p:txBody>
      </p:sp>
      <p:sp>
        <p:nvSpPr>
          <p:cNvPr id="11" name="Title 1">
            <a:extLst>
              <a:ext uri="{FF2B5EF4-FFF2-40B4-BE49-F238E27FC236}">
                <a16:creationId xmlns:a16="http://schemas.microsoft.com/office/drawing/2014/main" id="{326FBB01-7A31-664B-90F1-A7E38223E711}"/>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Monte Carlo study of spin-polarized photoemission from GaAs</a:t>
            </a:r>
          </a:p>
        </p:txBody>
      </p:sp>
      <p:sp>
        <p:nvSpPr>
          <p:cNvPr id="3" name="Date Placeholder 2">
            <a:extLst>
              <a:ext uri="{FF2B5EF4-FFF2-40B4-BE49-F238E27FC236}">
                <a16:creationId xmlns:a16="http://schemas.microsoft.com/office/drawing/2014/main" id="{08239135-82C5-FE44-A37B-01AA4EE477AB}"/>
              </a:ext>
            </a:extLst>
          </p:cNvPr>
          <p:cNvSpPr>
            <a:spLocks noGrp="1"/>
          </p:cNvSpPr>
          <p:nvPr>
            <p:ph type="dt" sz="half" idx="12"/>
          </p:nvPr>
        </p:nvSpPr>
        <p:spPr/>
        <p:txBody>
          <a:bodyPr/>
          <a:lstStyle/>
          <a:p>
            <a:r>
              <a:rPr lang="en-US"/>
              <a:t>Photocathode Physics for Photoinjectors (P3) Workshop at BNL                                        October 3, 2023                                                     chubenko@niu.edu</a:t>
            </a:r>
          </a:p>
        </p:txBody>
      </p:sp>
      <p:pic>
        <p:nvPicPr>
          <p:cNvPr id="7" name="Picture 6" descr="A graph of a graph showing a number of objects&#10;&#10;Description automatically generated with medium confidence">
            <a:extLst>
              <a:ext uri="{FF2B5EF4-FFF2-40B4-BE49-F238E27FC236}">
                <a16:creationId xmlns:a16="http://schemas.microsoft.com/office/drawing/2014/main" id="{F2C00A7A-0ACA-018C-1476-DCE291199967}"/>
              </a:ext>
            </a:extLst>
          </p:cNvPr>
          <p:cNvPicPr>
            <a:picLocks noChangeAspect="1"/>
          </p:cNvPicPr>
          <p:nvPr/>
        </p:nvPicPr>
        <p:blipFill>
          <a:blip r:embed="rId3"/>
          <a:stretch>
            <a:fillRect/>
          </a:stretch>
        </p:blipFill>
        <p:spPr>
          <a:xfrm>
            <a:off x="381000" y="2039714"/>
            <a:ext cx="4953000" cy="3612532"/>
          </a:xfrm>
          <a:prstGeom prst="rect">
            <a:avLst/>
          </a:prstGeom>
        </p:spPr>
      </p:pic>
      <p:sp>
        <p:nvSpPr>
          <p:cNvPr id="14" name="TextBox 13">
            <a:extLst>
              <a:ext uri="{FF2B5EF4-FFF2-40B4-BE49-F238E27FC236}">
                <a16:creationId xmlns:a16="http://schemas.microsoft.com/office/drawing/2014/main" id="{454C1409-AE59-9C71-5A7E-EEF0A408FB18}"/>
              </a:ext>
            </a:extLst>
          </p:cNvPr>
          <p:cNvSpPr txBox="1"/>
          <p:nvPr/>
        </p:nvSpPr>
        <p:spPr>
          <a:xfrm>
            <a:off x="228600" y="6428601"/>
            <a:ext cx="3000693" cy="276999"/>
          </a:xfrm>
          <a:prstGeom prst="rect">
            <a:avLst/>
          </a:prstGeom>
          <a:noFill/>
        </p:spPr>
        <p:txBody>
          <a:bodyPr wrap="none" rtlCol="0">
            <a:spAutoFit/>
          </a:bodyPr>
          <a:lstStyle/>
          <a:p>
            <a:r>
              <a:rPr lang="en-US" sz="1200" dirty="0">
                <a:solidFill>
                  <a:srgbClr val="000000"/>
                </a:solidFill>
                <a:latin typeface="+mn-lt"/>
              </a:rPr>
              <a:t>Liu et al. Appl. Phys. </a:t>
            </a:r>
            <a:r>
              <a:rPr lang="en-US" sz="1200" b="1" dirty="0">
                <a:solidFill>
                  <a:srgbClr val="000000"/>
                </a:solidFill>
                <a:latin typeface="+mn-lt"/>
              </a:rPr>
              <a:t>122</a:t>
            </a:r>
            <a:r>
              <a:rPr lang="en-US" sz="1200" dirty="0">
                <a:solidFill>
                  <a:srgbClr val="000000"/>
                </a:solidFill>
                <a:latin typeface="+mn-lt"/>
              </a:rPr>
              <a:t>, 035703 (2017).</a:t>
            </a:r>
          </a:p>
        </p:txBody>
      </p:sp>
      <p:sp>
        <p:nvSpPr>
          <p:cNvPr id="15" name="TextBox 14">
            <a:extLst>
              <a:ext uri="{FF2B5EF4-FFF2-40B4-BE49-F238E27FC236}">
                <a16:creationId xmlns:a16="http://schemas.microsoft.com/office/drawing/2014/main" id="{B4385310-C0C4-BE5A-759B-090591AA2ADC}"/>
              </a:ext>
            </a:extLst>
          </p:cNvPr>
          <p:cNvSpPr txBox="1"/>
          <p:nvPr/>
        </p:nvSpPr>
        <p:spPr>
          <a:xfrm>
            <a:off x="8447513" y="6461128"/>
            <a:ext cx="3744487" cy="276999"/>
          </a:xfrm>
          <a:prstGeom prst="rect">
            <a:avLst/>
          </a:prstGeom>
          <a:noFill/>
        </p:spPr>
        <p:txBody>
          <a:bodyPr wrap="none" rtlCol="0">
            <a:spAutoFit/>
          </a:bodyPr>
          <a:lstStyle/>
          <a:p>
            <a:r>
              <a:rPr lang="en-US" sz="1200" dirty="0">
                <a:solidFill>
                  <a:schemeClr val="tx2"/>
                </a:solidFill>
              </a:rPr>
              <a:t>Chubenko et al.  J. Appl. Phys. </a:t>
            </a:r>
            <a:r>
              <a:rPr lang="en-US" sz="1200" b="1" dirty="0">
                <a:solidFill>
                  <a:schemeClr val="tx2"/>
                </a:solidFill>
              </a:rPr>
              <a:t>130</a:t>
            </a:r>
            <a:r>
              <a:rPr lang="en-US" sz="1200" dirty="0">
                <a:solidFill>
                  <a:schemeClr val="tx2"/>
                </a:solidFill>
              </a:rPr>
              <a:t>, 063101 (2021)</a:t>
            </a:r>
          </a:p>
        </p:txBody>
      </p:sp>
      <p:pic>
        <p:nvPicPr>
          <p:cNvPr id="16" name="Picture 15">
            <a:extLst>
              <a:ext uri="{FF2B5EF4-FFF2-40B4-BE49-F238E27FC236}">
                <a16:creationId xmlns:a16="http://schemas.microsoft.com/office/drawing/2014/main" id="{91E70749-19FE-0B4D-974E-C2DE9E3B451A}"/>
              </a:ext>
            </a:extLst>
          </p:cNvPr>
          <p:cNvPicPr>
            <a:picLocks noChangeAspect="1"/>
          </p:cNvPicPr>
          <p:nvPr/>
        </p:nvPicPr>
        <p:blipFill rotWithShape="1">
          <a:blip r:embed="rId4"/>
          <a:srcRect b="20187"/>
          <a:stretch/>
        </p:blipFill>
        <p:spPr>
          <a:xfrm>
            <a:off x="6262783" y="1517633"/>
            <a:ext cx="4953000" cy="3916538"/>
          </a:xfrm>
          <a:prstGeom prst="rect">
            <a:avLst/>
          </a:prstGeom>
        </p:spPr>
      </p:pic>
      <p:pic>
        <p:nvPicPr>
          <p:cNvPr id="18" name="Picture 17">
            <a:extLst>
              <a:ext uri="{FF2B5EF4-FFF2-40B4-BE49-F238E27FC236}">
                <a16:creationId xmlns:a16="http://schemas.microsoft.com/office/drawing/2014/main" id="{3E8097E4-887B-5B2C-7CE8-5AD674979C08}"/>
              </a:ext>
            </a:extLst>
          </p:cNvPr>
          <p:cNvPicPr>
            <a:picLocks noChangeAspect="1"/>
          </p:cNvPicPr>
          <p:nvPr/>
        </p:nvPicPr>
        <p:blipFill rotWithShape="1">
          <a:blip r:embed="rId4"/>
          <a:srcRect t="80270"/>
          <a:stretch/>
        </p:blipFill>
        <p:spPr>
          <a:xfrm>
            <a:off x="6170193" y="5410200"/>
            <a:ext cx="5412207" cy="1057939"/>
          </a:xfrm>
          <a:prstGeom prst="rect">
            <a:avLst/>
          </a:prstGeom>
        </p:spPr>
      </p:pic>
    </p:spTree>
    <p:extLst>
      <p:ext uri="{BB962C8B-B14F-4D97-AF65-F5344CB8AC3E}">
        <p14:creationId xmlns:p14="http://schemas.microsoft.com/office/powerpoint/2010/main" val="16419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DE728A7-696D-6B4C-A2A6-5DB2D6606874}" type="slidenum">
              <a:rPr lang="en-US" smtClean="0"/>
              <a:pPr/>
              <a:t>12</a:t>
            </a:fld>
            <a:endParaRPr lang="en-US"/>
          </a:p>
        </p:txBody>
      </p:sp>
      <p:sp>
        <p:nvSpPr>
          <p:cNvPr id="5" name="Slide Number Placeholder 3"/>
          <p:cNvSpPr txBox="1">
            <a:spLocks/>
          </p:cNvSpPr>
          <p:nvPr/>
        </p:nvSpPr>
        <p:spPr bwMode="auto">
          <a:xfrm>
            <a:off x="5029200" y="6461128"/>
            <a:ext cx="2133600"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200" kern="1200">
                <a:solidFill>
                  <a:schemeClr val="tx1"/>
                </a:solidFill>
                <a:latin typeface="+mj-lt"/>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D97BF1E1-F9E4-1D4B-AA7A-44BEA219CAC9}" type="slidenum">
              <a:rPr lang="en-US"/>
              <a:pPr/>
              <a:t>12</a:t>
            </a:fld>
            <a:endParaRPr lang="en-US"/>
          </a:p>
        </p:txBody>
      </p:sp>
      <p:sp>
        <p:nvSpPr>
          <p:cNvPr id="11" name="Title 1">
            <a:extLst>
              <a:ext uri="{FF2B5EF4-FFF2-40B4-BE49-F238E27FC236}">
                <a16:creationId xmlns:a16="http://schemas.microsoft.com/office/drawing/2014/main" id="{CDEE5E81-8517-BF42-96B8-FC9A4E0352C6}"/>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Monte Carlo study of spin-polarized photoemission from GaAs</a:t>
            </a:r>
          </a:p>
        </p:txBody>
      </p:sp>
      <p:pic>
        <p:nvPicPr>
          <p:cNvPr id="6" name="Picture 5">
            <a:extLst>
              <a:ext uri="{FF2B5EF4-FFF2-40B4-BE49-F238E27FC236}">
                <a16:creationId xmlns:a16="http://schemas.microsoft.com/office/drawing/2014/main" id="{A4DDCDFF-6595-E748-A3C5-642C865E8EE8}"/>
              </a:ext>
            </a:extLst>
          </p:cNvPr>
          <p:cNvPicPr>
            <a:picLocks noChangeAspect="1"/>
          </p:cNvPicPr>
          <p:nvPr/>
        </p:nvPicPr>
        <p:blipFill>
          <a:blip r:embed="rId3"/>
          <a:stretch>
            <a:fillRect/>
          </a:stretch>
        </p:blipFill>
        <p:spPr>
          <a:xfrm>
            <a:off x="611710" y="1535034"/>
            <a:ext cx="4874690" cy="3818507"/>
          </a:xfrm>
          <a:prstGeom prst="rect">
            <a:avLst/>
          </a:prstGeom>
        </p:spPr>
      </p:pic>
      <p:pic>
        <p:nvPicPr>
          <p:cNvPr id="12" name="Picture 11">
            <a:extLst>
              <a:ext uri="{FF2B5EF4-FFF2-40B4-BE49-F238E27FC236}">
                <a16:creationId xmlns:a16="http://schemas.microsoft.com/office/drawing/2014/main" id="{62B6D596-2DD4-964F-94F5-7697C0F16F3A}"/>
              </a:ext>
            </a:extLst>
          </p:cNvPr>
          <p:cNvPicPr>
            <a:picLocks noChangeAspect="1"/>
          </p:cNvPicPr>
          <p:nvPr/>
        </p:nvPicPr>
        <p:blipFill rotWithShape="1">
          <a:blip r:embed="rId4"/>
          <a:srcRect b="18617"/>
          <a:stretch/>
        </p:blipFill>
        <p:spPr>
          <a:xfrm>
            <a:off x="5795352" y="1511300"/>
            <a:ext cx="5407295" cy="3842241"/>
          </a:xfrm>
          <a:prstGeom prst="rect">
            <a:avLst/>
          </a:prstGeom>
        </p:spPr>
      </p:pic>
      <p:sp>
        <p:nvSpPr>
          <p:cNvPr id="14" name="TextBox 13">
            <a:extLst>
              <a:ext uri="{FF2B5EF4-FFF2-40B4-BE49-F238E27FC236}">
                <a16:creationId xmlns:a16="http://schemas.microsoft.com/office/drawing/2014/main" id="{84CCDDF9-01AE-8D45-8836-9118AB82B402}"/>
              </a:ext>
            </a:extLst>
          </p:cNvPr>
          <p:cNvSpPr txBox="1"/>
          <p:nvPr/>
        </p:nvSpPr>
        <p:spPr>
          <a:xfrm>
            <a:off x="0" y="6461128"/>
            <a:ext cx="3744487" cy="276999"/>
          </a:xfrm>
          <a:prstGeom prst="rect">
            <a:avLst/>
          </a:prstGeom>
          <a:noFill/>
        </p:spPr>
        <p:txBody>
          <a:bodyPr wrap="none" rtlCol="0">
            <a:spAutoFit/>
          </a:bodyPr>
          <a:lstStyle/>
          <a:p>
            <a:r>
              <a:rPr lang="en-US" sz="1200" dirty="0">
                <a:solidFill>
                  <a:schemeClr val="tx2"/>
                </a:solidFill>
              </a:rPr>
              <a:t>Chubenko et al.  J. Appl. Phys. </a:t>
            </a:r>
            <a:r>
              <a:rPr lang="en-US" sz="1200" b="1" dirty="0">
                <a:solidFill>
                  <a:schemeClr val="tx2"/>
                </a:solidFill>
              </a:rPr>
              <a:t>130</a:t>
            </a:r>
            <a:r>
              <a:rPr lang="en-US" sz="1200" dirty="0">
                <a:solidFill>
                  <a:schemeClr val="tx2"/>
                </a:solidFill>
              </a:rPr>
              <a:t>, 063101 (2021)</a:t>
            </a:r>
          </a:p>
        </p:txBody>
      </p:sp>
      <p:sp>
        <p:nvSpPr>
          <p:cNvPr id="13" name="TextBox 12">
            <a:extLst>
              <a:ext uri="{FF2B5EF4-FFF2-40B4-BE49-F238E27FC236}">
                <a16:creationId xmlns:a16="http://schemas.microsoft.com/office/drawing/2014/main" id="{AFAA3037-B724-2B48-B369-281EF81CDAA6}"/>
              </a:ext>
            </a:extLst>
          </p:cNvPr>
          <p:cNvSpPr txBox="1"/>
          <p:nvPr/>
        </p:nvSpPr>
        <p:spPr>
          <a:xfrm>
            <a:off x="0" y="1143000"/>
            <a:ext cx="9499395" cy="369332"/>
          </a:xfrm>
          <a:prstGeom prst="rect">
            <a:avLst/>
          </a:prstGeom>
          <a:noFill/>
        </p:spPr>
        <p:txBody>
          <a:bodyPr wrap="none" rtlCol="0">
            <a:spAutoFit/>
          </a:bodyPr>
          <a:lstStyle/>
          <a:p>
            <a:r>
              <a:rPr lang="en-US" i="1" dirty="0"/>
              <a:t>Comparison with experiment: QE and ESP from p-type GaAs for different doping densities</a:t>
            </a:r>
          </a:p>
        </p:txBody>
      </p:sp>
      <p:pic>
        <p:nvPicPr>
          <p:cNvPr id="15" name="Picture 14">
            <a:extLst>
              <a:ext uri="{FF2B5EF4-FFF2-40B4-BE49-F238E27FC236}">
                <a16:creationId xmlns:a16="http://schemas.microsoft.com/office/drawing/2014/main" id="{0B9C6F61-2760-8044-98BF-C820EED8CBDD}"/>
              </a:ext>
            </a:extLst>
          </p:cNvPr>
          <p:cNvPicPr>
            <a:picLocks noChangeAspect="1"/>
          </p:cNvPicPr>
          <p:nvPr/>
        </p:nvPicPr>
        <p:blipFill rotWithShape="1">
          <a:blip r:embed="rId4"/>
          <a:srcRect t="81375"/>
          <a:stretch/>
        </p:blipFill>
        <p:spPr>
          <a:xfrm>
            <a:off x="3230693" y="5482838"/>
            <a:ext cx="5227507" cy="850078"/>
          </a:xfrm>
          <a:prstGeom prst="rect">
            <a:avLst/>
          </a:prstGeom>
        </p:spPr>
      </p:pic>
      <p:sp>
        <p:nvSpPr>
          <p:cNvPr id="3" name="Date Placeholder 2">
            <a:extLst>
              <a:ext uri="{FF2B5EF4-FFF2-40B4-BE49-F238E27FC236}">
                <a16:creationId xmlns:a16="http://schemas.microsoft.com/office/drawing/2014/main" id="{7A385545-9CA8-0449-A5F3-2768B2E58B09}"/>
              </a:ext>
            </a:extLst>
          </p:cNvPr>
          <p:cNvSpPr>
            <a:spLocks noGrp="1"/>
          </p:cNvSpPr>
          <p:nvPr>
            <p:ph type="dt" sz="half" idx="12"/>
          </p:nvPr>
        </p:nvSpPr>
        <p:spPr/>
        <p:txBody>
          <a:bodyPr/>
          <a:lstStyle/>
          <a:p>
            <a:r>
              <a:rPr lang="en-US"/>
              <a:t>Photocathode Physics for Photoinjectors (P3) Workshop at BNL                                        October 3, 2023                                                     chubenko@niu.edu</a:t>
            </a:r>
          </a:p>
        </p:txBody>
      </p:sp>
    </p:spTree>
    <p:extLst>
      <p:ext uri="{BB962C8B-B14F-4D97-AF65-F5344CB8AC3E}">
        <p14:creationId xmlns:p14="http://schemas.microsoft.com/office/powerpoint/2010/main" val="293133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DE728A7-696D-6B4C-A2A6-5DB2D6606874}" type="slidenum">
              <a:rPr lang="en-US" smtClean="0"/>
              <a:pPr/>
              <a:t>13</a:t>
            </a:fld>
            <a:endParaRPr lang="en-US"/>
          </a:p>
        </p:txBody>
      </p:sp>
      <p:sp>
        <p:nvSpPr>
          <p:cNvPr id="5" name="Slide Number Placeholder 3"/>
          <p:cNvSpPr txBox="1">
            <a:spLocks/>
          </p:cNvSpPr>
          <p:nvPr/>
        </p:nvSpPr>
        <p:spPr bwMode="auto">
          <a:xfrm>
            <a:off x="5029200" y="6461128"/>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200" kern="1200">
                <a:solidFill>
                  <a:schemeClr val="tx1"/>
                </a:solidFill>
                <a:latin typeface="+mj-lt"/>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D97BF1E1-F9E4-1D4B-AA7A-44BEA219CAC9}" type="slidenum">
              <a:rPr lang="en-US"/>
              <a:pPr/>
              <a:t>13</a:t>
            </a:fld>
            <a:endParaRPr lang="en-US"/>
          </a:p>
        </p:txBody>
      </p:sp>
      <p:sp>
        <p:nvSpPr>
          <p:cNvPr id="11" name="Title 1">
            <a:extLst>
              <a:ext uri="{FF2B5EF4-FFF2-40B4-BE49-F238E27FC236}">
                <a16:creationId xmlns:a16="http://schemas.microsoft.com/office/drawing/2014/main" id="{CDEE5E81-8517-BF42-96B8-FC9A4E0352C6}"/>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Future applications of spin-polarized Monte Carlo model</a:t>
            </a:r>
          </a:p>
        </p:txBody>
      </p:sp>
      <p:sp>
        <p:nvSpPr>
          <p:cNvPr id="3" name="Date Placeholder 2">
            <a:extLst>
              <a:ext uri="{FF2B5EF4-FFF2-40B4-BE49-F238E27FC236}">
                <a16:creationId xmlns:a16="http://schemas.microsoft.com/office/drawing/2014/main" id="{7A385545-9CA8-0449-A5F3-2768B2E58B09}"/>
              </a:ext>
            </a:extLst>
          </p:cNvPr>
          <p:cNvSpPr>
            <a:spLocks noGrp="1"/>
          </p:cNvSpPr>
          <p:nvPr>
            <p:ph type="dt" sz="half" idx="12"/>
          </p:nvPr>
        </p:nvSpPr>
        <p:spPr/>
        <p:txBody>
          <a:bodyPr/>
          <a:lstStyle/>
          <a:p>
            <a:r>
              <a:rPr lang="en-US"/>
              <a:t>Photocathode Physics for Photoinjectors (P3) Workshop at BNL                                        October 3, 2023                                                     chubenko@niu.edu</a:t>
            </a:r>
          </a:p>
        </p:txBody>
      </p:sp>
      <p:sp>
        <p:nvSpPr>
          <p:cNvPr id="4" name="TextBox 3">
            <a:extLst>
              <a:ext uri="{FF2B5EF4-FFF2-40B4-BE49-F238E27FC236}">
                <a16:creationId xmlns:a16="http://schemas.microsoft.com/office/drawing/2014/main" id="{52FE217E-F035-3AEB-4811-A58FE5574276}"/>
              </a:ext>
            </a:extLst>
          </p:cNvPr>
          <p:cNvSpPr txBox="1"/>
          <p:nvPr/>
        </p:nvSpPr>
        <p:spPr>
          <a:xfrm>
            <a:off x="326018" y="2686746"/>
            <a:ext cx="11879630" cy="1231106"/>
          </a:xfrm>
          <a:prstGeom prst="rect">
            <a:avLst/>
          </a:prstGeom>
          <a:noFill/>
        </p:spPr>
        <p:txBody>
          <a:bodyPr wrap="square" rtlCol="0">
            <a:spAutoFit/>
          </a:bodyPr>
          <a:lstStyle/>
          <a:p>
            <a:pPr marL="285750" indent="-285750" algn="just">
              <a:spcAft>
                <a:spcPts val="1200"/>
              </a:spcAft>
              <a:buFont typeface="Wingdings" pitchFamily="2" charset="2"/>
              <a:buChar char="ü"/>
            </a:pPr>
            <a:r>
              <a:rPr lang="en-US" dirty="0">
                <a:solidFill>
                  <a:schemeClr val="tx2"/>
                </a:solidFill>
              </a:rPr>
              <a:t>Effective/fast modeling of spin-polarized photoemission: C + MPI to run in parallel at HPC cluster. </a:t>
            </a:r>
          </a:p>
          <a:p>
            <a:pPr marL="285750" indent="-285750" algn="just">
              <a:spcAft>
                <a:spcPts val="1200"/>
              </a:spcAft>
              <a:buFont typeface="Wingdings" pitchFamily="2" charset="2"/>
              <a:buChar char="ü"/>
            </a:pPr>
            <a:r>
              <a:rPr lang="en-US" dirty="0">
                <a:solidFill>
                  <a:schemeClr val="tx2"/>
                </a:solidFill>
              </a:rPr>
              <a:t>Good agreement with available experimental data.</a:t>
            </a:r>
          </a:p>
          <a:p>
            <a:pPr marL="285750" indent="-285750" algn="just">
              <a:spcAft>
                <a:spcPts val="1200"/>
              </a:spcAft>
              <a:buFont typeface="Wingdings" pitchFamily="2" charset="2"/>
              <a:buChar char="ü"/>
            </a:pPr>
            <a:r>
              <a:rPr lang="en-US" dirty="0">
                <a:solidFill>
                  <a:schemeClr val="tx2"/>
                </a:solidFill>
              </a:rPr>
              <a:t>Required model parameters from Density Functional Theory (DFT) calculations.</a:t>
            </a:r>
          </a:p>
        </p:txBody>
      </p:sp>
      <p:sp>
        <p:nvSpPr>
          <p:cNvPr id="8" name="Rectangle 7">
            <a:extLst>
              <a:ext uri="{FF2B5EF4-FFF2-40B4-BE49-F238E27FC236}">
                <a16:creationId xmlns:a16="http://schemas.microsoft.com/office/drawing/2014/main" id="{17100692-B07F-21F6-57CE-76457FA2A70D}"/>
              </a:ext>
            </a:extLst>
          </p:cNvPr>
          <p:cNvSpPr/>
          <p:nvPr/>
        </p:nvSpPr>
        <p:spPr>
          <a:xfrm>
            <a:off x="76200" y="5029967"/>
            <a:ext cx="12115800" cy="45511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1" dirty="0">
                <a:solidFill>
                  <a:schemeClr val="bg1"/>
                </a:solidFill>
              </a:rPr>
              <a:t>The developed Monte Carlo model establishes a paradigm for future studies of spin-polarized photoemission.</a:t>
            </a:r>
          </a:p>
        </p:txBody>
      </p:sp>
    </p:spTree>
    <p:extLst>
      <p:ext uri="{BB962C8B-B14F-4D97-AF65-F5344CB8AC3E}">
        <p14:creationId xmlns:p14="http://schemas.microsoft.com/office/powerpoint/2010/main" val="189757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62536-9075-524B-A6CD-3AE858F65D50}"/>
              </a:ext>
            </a:extLst>
          </p:cNvPr>
          <p:cNvSpPr>
            <a:spLocks noGrp="1"/>
          </p:cNvSpPr>
          <p:nvPr>
            <p:ph type="sldNum" sz="quarter" idx="11"/>
          </p:nvPr>
        </p:nvSpPr>
        <p:spPr/>
        <p:txBody>
          <a:bodyPr/>
          <a:lstStyle/>
          <a:p>
            <a:fld id="{5DE728A7-696D-6B4C-A2A6-5DB2D6606874}" type="slidenum">
              <a:rPr lang="en-US" smtClean="0"/>
              <a:pPr/>
              <a:t>14</a:t>
            </a:fld>
            <a:endParaRPr lang="en-US"/>
          </a:p>
        </p:txBody>
      </p:sp>
      <p:sp>
        <p:nvSpPr>
          <p:cNvPr id="4" name="Title 1">
            <a:extLst>
              <a:ext uri="{FF2B5EF4-FFF2-40B4-BE49-F238E27FC236}">
                <a16:creationId xmlns:a16="http://schemas.microsoft.com/office/drawing/2014/main" id="{05976D90-BD21-C54E-B819-1FBA9B43CC09}"/>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Future applications of spin-polarized Monte Carlo model</a:t>
            </a:r>
          </a:p>
        </p:txBody>
      </p:sp>
      <p:sp>
        <p:nvSpPr>
          <p:cNvPr id="5" name="Date Placeholder 4">
            <a:extLst>
              <a:ext uri="{FF2B5EF4-FFF2-40B4-BE49-F238E27FC236}">
                <a16:creationId xmlns:a16="http://schemas.microsoft.com/office/drawing/2014/main" id="{5835D58F-EC30-A140-8D11-7AEA7612FFA7}"/>
              </a:ext>
            </a:extLst>
          </p:cNvPr>
          <p:cNvSpPr>
            <a:spLocks noGrp="1"/>
          </p:cNvSpPr>
          <p:nvPr>
            <p:ph type="dt" sz="half" idx="12"/>
          </p:nvPr>
        </p:nvSpPr>
        <p:spPr/>
        <p:txBody>
          <a:bodyPr/>
          <a:lstStyle/>
          <a:p>
            <a:r>
              <a:rPr lang="en-US"/>
              <a:t>Photocathode Physics for Photoinjectors (P3) Workshop at BNL                                        October 3, 2023                                                     chubenko@niu.edu</a:t>
            </a:r>
          </a:p>
        </p:txBody>
      </p:sp>
      <p:sp>
        <p:nvSpPr>
          <p:cNvPr id="8" name="TextBox 7">
            <a:extLst>
              <a:ext uri="{FF2B5EF4-FFF2-40B4-BE49-F238E27FC236}">
                <a16:creationId xmlns:a16="http://schemas.microsoft.com/office/drawing/2014/main" id="{1A54ED4B-09CB-0234-F7BD-CC5767100176}"/>
              </a:ext>
            </a:extLst>
          </p:cNvPr>
          <p:cNvSpPr txBox="1"/>
          <p:nvPr/>
        </p:nvSpPr>
        <p:spPr>
          <a:xfrm>
            <a:off x="152400" y="6347094"/>
            <a:ext cx="3000693" cy="276999"/>
          </a:xfrm>
          <a:prstGeom prst="rect">
            <a:avLst/>
          </a:prstGeom>
          <a:noFill/>
        </p:spPr>
        <p:txBody>
          <a:bodyPr wrap="none" rtlCol="0">
            <a:spAutoFit/>
          </a:bodyPr>
          <a:lstStyle/>
          <a:p>
            <a:r>
              <a:rPr lang="en-US" sz="1200" dirty="0">
                <a:solidFill>
                  <a:srgbClr val="000000"/>
                </a:solidFill>
                <a:latin typeface="+mn-lt"/>
              </a:rPr>
              <a:t>Liu et al. Appl. Phys. 122, 035703 (2017).</a:t>
            </a:r>
          </a:p>
        </p:txBody>
      </p:sp>
      <p:sp>
        <p:nvSpPr>
          <p:cNvPr id="10" name="Rectangle 9">
            <a:extLst>
              <a:ext uri="{FF2B5EF4-FFF2-40B4-BE49-F238E27FC236}">
                <a16:creationId xmlns:a16="http://schemas.microsoft.com/office/drawing/2014/main" id="{592BCFBA-9D93-1E6B-D6F1-ACD0A7C44F30}"/>
              </a:ext>
            </a:extLst>
          </p:cNvPr>
          <p:cNvSpPr/>
          <p:nvPr/>
        </p:nvSpPr>
        <p:spPr>
          <a:xfrm>
            <a:off x="1378100" y="1294263"/>
            <a:ext cx="9416749" cy="45511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1" dirty="0"/>
              <a:t>Temperature effects on spin-polarized photoemission from bulk GaAs.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2A754C5-8B40-F34A-54DE-696B44913E82}"/>
                  </a:ext>
                </a:extLst>
              </p:cNvPr>
              <p:cNvSpPr txBox="1"/>
              <p:nvPr/>
            </p:nvSpPr>
            <p:spPr>
              <a:xfrm>
                <a:off x="-1164974" y="1981200"/>
                <a:ext cx="512556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𝐸𝑆𝑃</m:t>
                          </m:r>
                        </m:e>
                        <m:sub>
                          <m:r>
                            <a:rPr lang="en-US" sz="2400" b="0" i="1" smtClean="0">
                              <a:solidFill>
                                <a:srgbClr val="FF0000"/>
                              </a:solidFill>
                              <a:latin typeface="Cambria Math" panose="02040503050406030204" pitchFamily="18" charset="0"/>
                            </a:rPr>
                            <m:t>0</m:t>
                          </m:r>
                        </m:sub>
                      </m:sSub>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50%</m:t>
                      </m:r>
                    </m:oMath>
                  </m:oMathPara>
                </a14:m>
                <a:endParaRPr lang="en-US" sz="2400" dirty="0">
                  <a:solidFill>
                    <a:srgbClr val="FF0000"/>
                  </a:solidFill>
                </a:endParaRPr>
              </a:p>
            </p:txBody>
          </p:sp>
        </mc:Choice>
        <mc:Fallback xmlns="">
          <p:sp>
            <p:nvSpPr>
              <p:cNvPr id="19" name="TextBox 18">
                <a:extLst>
                  <a:ext uri="{FF2B5EF4-FFF2-40B4-BE49-F238E27FC236}">
                    <a16:creationId xmlns:a16="http://schemas.microsoft.com/office/drawing/2014/main" id="{D2A754C5-8B40-F34A-54DE-696B44913E82}"/>
                  </a:ext>
                </a:extLst>
              </p:cNvPr>
              <p:cNvSpPr txBox="1">
                <a:spLocks noRot="1" noChangeAspect="1" noMove="1" noResize="1" noEditPoints="1" noAdjustHandles="1" noChangeArrowheads="1" noChangeShapeType="1" noTextEdit="1"/>
              </p:cNvSpPr>
              <p:nvPr/>
            </p:nvSpPr>
            <p:spPr>
              <a:xfrm>
                <a:off x="-1164974" y="1981200"/>
                <a:ext cx="5125560" cy="369332"/>
              </a:xfrm>
              <a:prstGeom prst="rect">
                <a:avLst/>
              </a:prstGeom>
              <a:blipFill>
                <a:blip r:embed="rId3"/>
                <a:stretch>
                  <a:fillRect b="-13333"/>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EC93A00F-1B52-A9BA-F730-C55A4B6B312E}"/>
              </a:ext>
            </a:extLst>
          </p:cNvPr>
          <p:cNvGrpSpPr/>
          <p:nvPr/>
        </p:nvGrpSpPr>
        <p:grpSpPr>
          <a:xfrm>
            <a:off x="152400" y="2510430"/>
            <a:ext cx="4925011" cy="3675474"/>
            <a:chOff x="789989" y="1829937"/>
            <a:chExt cx="4925011" cy="3675474"/>
          </a:xfrm>
        </p:grpSpPr>
        <p:pic>
          <p:nvPicPr>
            <p:cNvPr id="18" name="Picture 17" descr="A graph of a graph showing a number of electrons&#10;&#10;Description automatically generated">
              <a:extLst>
                <a:ext uri="{FF2B5EF4-FFF2-40B4-BE49-F238E27FC236}">
                  <a16:creationId xmlns:a16="http://schemas.microsoft.com/office/drawing/2014/main" id="{6C2EA96E-4552-B23E-784F-29E4F4ABA395}"/>
                </a:ext>
              </a:extLst>
            </p:cNvPr>
            <p:cNvPicPr>
              <a:picLocks noChangeAspect="1"/>
            </p:cNvPicPr>
            <p:nvPr/>
          </p:nvPicPr>
          <p:blipFill>
            <a:blip r:embed="rId4"/>
            <a:stretch>
              <a:fillRect/>
            </a:stretch>
          </p:blipFill>
          <p:spPr>
            <a:xfrm>
              <a:off x="789989" y="2057400"/>
              <a:ext cx="4925011" cy="3448011"/>
            </a:xfrm>
            <a:prstGeom prst="rect">
              <a:avLst/>
            </a:prstGeom>
          </p:spPr>
        </p:pic>
        <p:sp>
          <p:nvSpPr>
            <p:cNvPr id="20" name="TextBox 19">
              <a:extLst>
                <a:ext uri="{FF2B5EF4-FFF2-40B4-BE49-F238E27FC236}">
                  <a16:creationId xmlns:a16="http://schemas.microsoft.com/office/drawing/2014/main" id="{AF449D53-4431-2BDF-3AC2-9F002BF2A074}"/>
                </a:ext>
              </a:extLst>
            </p:cNvPr>
            <p:cNvSpPr txBox="1"/>
            <p:nvPr/>
          </p:nvSpPr>
          <p:spPr>
            <a:xfrm>
              <a:off x="990600" y="1829937"/>
              <a:ext cx="1204176" cy="369332"/>
            </a:xfrm>
            <a:prstGeom prst="rect">
              <a:avLst/>
            </a:prstGeom>
            <a:solidFill>
              <a:schemeClr val="bg1"/>
            </a:solidFill>
            <a:ln>
              <a:solidFill>
                <a:schemeClr val="accent6">
                  <a:lumMod val="50000"/>
                </a:schemeClr>
              </a:solidFill>
            </a:ln>
          </p:spPr>
          <p:txBody>
            <a:bodyPr wrap="none" rtlCol="0">
              <a:spAutoFit/>
            </a:bodyPr>
            <a:lstStyle/>
            <a:p>
              <a:r>
                <a:rPr lang="en-US" b="1" dirty="0"/>
                <a:t>T = 300 K</a:t>
              </a:r>
            </a:p>
          </p:txBody>
        </p:sp>
      </p:grpSp>
      <p:grpSp>
        <p:nvGrpSpPr>
          <p:cNvPr id="25" name="Group 24">
            <a:extLst>
              <a:ext uri="{FF2B5EF4-FFF2-40B4-BE49-F238E27FC236}">
                <a16:creationId xmlns:a16="http://schemas.microsoft.com/office/drawing/2014/main" id="{2942492E-1E82-9FDE-F7A0-67E03598213C}"/>
              </a:ext>
            </a:extLst>
          </p:cNvPr>
          <p:cNvGrpSpPr/>
          <p:nvPr/>
        </p:nvGrpSpPr>
        <p:grpSpPr>
          <a:xfrm>
            <a:off x="5209589" y="2509293"/>
            <a:ext cx="4925011" cy="3657600"/>
            <a:chOff x="6276389" y="1828800"/>
            <a:chExt cx="4925011" cy="3657600"/>
          </a:xfrm>
        </p:grpSpPr>
        <p:pic>
          <p:nvPicPr>
            <p:cNvPr id="7" name="Picture 6" descr="A graph of a graph showing a number of electrons&#10;&#10;Description automatically generated">
              <a:extLst>
                <a:ext uri="{FF2B5EF4-FFF2-40B4-BE49-F238E27FC236}">
                  <a16:creationId xmlns:a16="http://schemas.microsoft.com/office/drawing/2014/main" id="{F71F2D57-3A67-D6A3-1D65-E28C96AA4AFD}"/>
                </a:ext>
              </a:extLst>
            </p:cNvPr>
            <p:cNvPicPr>
              <a:picLocks noChangeAspect="1"/>
            </p:cNvPicPr>
            <p:nvPr/>
          </p:nvPicPr>
          <p:blipFill>
            <a:blip r:embed="rId5"/>
            <a:stretch>
              <a:fillRect/>
            </a:stretch>
          </p:blipFill>
          <p:spPr>
            <a:xfrm>
              <a:off x="6276389" y="2057400"/>
              <a:ext cx="4925011" cy="3429000"/>
            </a:xfrm>
            <a:prstGeom prst="rect">
              <a:avLst/>
            </a:prstGeom>
          </p:spPr>
        </p:pic>
        <p:sp>
          <p:nvSpPr>
            <p:cNvPr id="21" name="TextBox 20">
              <a:extLst>
                <a:ext uri="{FF2B5EF4-FFF2-40B4-BE49-F238E27FC236}">
                  <a16:creationId xmlns:a16="http://schemas.microsoft.com/office/drawing/2014/main" id="{7B099FE3-7F45-C9AD-A5D0-9A418CB999A2}"/>
                </a:ext>
              </a:extLst>
            </p:cNvPr>
            <p:cNvSpPr txBox="1"/>
            <p:nvPr/>
          </p:nvSpPr>
          <p:spPr>
            <a:xfrm>
              <a:off x="6477002" y="1828800"/>
              <a:ext cx="1075936" cy="369332"/>
            </a:xfrm>
            <a:prstGeom prst="rect">
              <a:avLst/>
            </a:prstGeom>
            <a:solidFill>
              <a:schemeClr val="bg1"/>
            </a:solidFill>
            <a:ln>
              <a:solidFill>
                <a:schemeClr val="accent6">
                  <a:lumMod val="50000"/>
                </a:schemeClr>
              </a:solidFill>
            </a:ln>
          </p:spPr>
          <p:txBody>
            <a:bodyPr wrap="none" rtlCol="0">
              <a:spAutoFit/>
            </a:bodyPr>
            <a:lstStyle/>
            <a:p>
              <a:r>
                <a:rPr lang="en-US" b="1" dirty="0"/>
                <a:t>T = 77 K</a:t>
              </a:r>
            </a:p>
          </p:txBody>
        </p:sp>
        <p:sp>
          <p:nvSpPr>
            <p:cNvPr id="23" name="Oval 22">
              <a:extLst>
                <a:ext uri="{FF2B5EF4-FFF2-40B4-BE49-F238E27FC236}">
                  <a16:creationId xmlns:a16="http://schemas.microsoft.com/office/drawing/2014/main" id="{AE9AD4A7-20BD-5A29-8CD2-2E75D6D91A9E}"/>
                </a:ext>
              </a:extLst>
            </p:cNvPr>
            <p:cNvSpPr/>
            <p:nvPr/>
          </p:nvSpPr>
          <p:spPr>
            <a:xfrm>
              <a:off x="8114327" y="2057400"/>
              <a:ext cx="762000" cy="439424"/>
            </a:xfrm>
            <a:prstGeom prst="ellipse">
              <a:avLst/>
            </a:prstGeom>
            <a:no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87B49D4-AA34-41B5-2CB8-8C51A9D3B2D5}"/>
                </a:ext>
              </a:extLst>
            </p:cNvPr>
            <p:cNvSpPr txBox="1"/>
            <p:nvPr/>
          </p:nvSpPr>
          <p:spPr>
            <a:xfrm>
              <a:off x="8876327" y="2021679"/>
              <a:ext cx="325730" cy="369332"/>
            </a:xfrm>
            <a:prstGeom prst="rect">
              <a:avLst/>
            </a:prstGeom>
            <a:noFill/>
          </p:spPr>
          <p:txBody>
            <a:bodyPr wrap="none" rtlCol="0">
              <a:spAutoFit/>
            </a:bodyPr>
            <a:lstStyle/>
            <a:p>
              <a:r>
                <a:rPr lang="en-US" b="1" dirty="0">
                  <a:solidFill>
                    <a:srgbClr val="FF0000"/>
                  </a:solidFill>
                </a:rPr>
                <a:t>?</a:t>
              </a:r>
            </a:p>
          </p:txBody>
        </p:sp>
      </p:grpSp>
      <p:sp>
        <p:nvSpPr>
          <p:cNvPr id="26" name="TextBox 25">
            <a:extLst>
              <a:ext uri="{FF2B5EF4-FFF2-40B4-BE49-F238E27FC236}">
                <a16:creationId xmlns:a16="http://schemas.microsoft.com/office/drawing/2014/main" id="{AE3065BD-C704-153F-F940-3965CA4D094C}"/>
              </a:ext>
            </a:extLst>
          </p:cNvPr>
          <p:cNvSpPr txBox="1"/>
          <p:nvPr/>
        </p:nvSpPr>
        <p:spPr>
          <a:xfrm>
            <a:off x="10439400" y="2509293"/>
            <a:ext cx="947695" cy="369332"/>
          </a:xfrm>
          <a:prstGeom prst="rect">
            <a:avLst/>
          </a:prstGeom>
          <a:solidFill>
            <a:schemeClr val="bg1"/>
          </a:solidFill>
          <a:ln>
            <a:solidFill>
              <a:schemeClr val="accent6">
                <a:lumMod val="50000"/>
              </a:schemeClr>
            </a:solidFill>
          </a:ln>
        </p:spPr>
        <p:txBody>
          <a:bodyPr wrap="none" rtlCol="0">
            <a:spAutoFit/>
          </a:bodyPr>
          <a:lstStyle/>
          <a:p>
            <a:r>
              <a:rPr lang="en-US" b="1" dirty="0"/>
              <a:t>T = 2 K</a:t>
            </a:r>
          </a:p>
        </p:txBody>
      </p:sp>
      <p:sp>
        <p:nvSpPr>
          <p:cNvPr id="27" name="TextBox 26">
            <a:extLst>
              <a:ext uri="{FF2B5EF4-FFF2-40B4-BE49-F238E27FC236}">
                <a16:creationId xmlns:a16="http://schemas.microsoft.com/office/drawing/2014/main" id="{9E3F8B94-DCD1-314E-78C6-022A78E9B64C}"/>
              </a:ext>
            </a:extLst>
          </p:cNvPr>
          <p:cNvSpPr txBox="1"/>
          <p:nvPr/>
        </p:nvSpPr>
        <p:spPr>
          <a:xfrm>
            <a:off x="10794849" y="3492192"/>
            <a:ext cx="654346" cy="1015663"/>
          </a:xfrm>
          <a:prstGeom prst="rect">
            <a:avLst/>
          </a:prstGeom>
          <a:noFill/>
        </p:spPr>
        <p:txBody>
          <a:bodyPr wrap="none" rtlCol="0">
            <a:spAutoFit/>
          </a:bodyPr>
          <a:lstStyle/>
          <a:p>
            <a:r>
              <a:rPr lang="en-US" sz="6000" b="1" dirty="0">
                <a:solidFill>
                  <a:srgbClr val="FF0000"/>
                </a:solidFill>
              </a:rPr>
              <a:t>?</a:t>
            </a:r>
          </a:p>
        </p:txBody>
      </p:sp>
    </p:spTree>
    <p:extLst>
      <p:ext uri="{BB962C8B-B14F-4D97-AF65-F5344CB8AC3E}">
        <p14:creationId xmlns:p14="http://schemas.microsoft.com/office/powerpoint/2010/main" val="165859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62536-9075-524B-A6CD-3AE858F65D50}"/>
              </a:ext>
            </a:extLst>
          </p:cNvPr>
          <p:cNvSpPr>
            <a:spLocks noGrp="1"/>
          </p:cNvSpPr>
          <p:nvPr>
            <p:ph type="sldNum" sz="quarter" idx="11"/>
          </p:nvPr>
        </p:nvSpPr>
        <p:spPr/>
        <p:txBody>
          <a:bodyPr/>
          <a:lstStyle/>
          <a:p>
            <a:fld id="{5DE728A7-696D-6B4C-A2A6-5DB2D6606874}" type="slidenum">
              <a:rPr lang="en-US" smtClean="0"/>
              <a:pPr/>
              <a:t>15</a:t>
            </a:fld>
            <a:endParaRPr lang="en-US"/>
          </a:p>
        </p:txBody>
      </p:sp>
      <p:sp>
        <p:nvSpPr>
          <p:cNvPr id="4" name="Title 1">
            <a:extLst>
              <a:ext uri="{FF2B5EF4-FFF2-40B4-BE49-F238E27FC236}">
                <a16:creationId xmlns:a16="http://schemas.microsoft.com/office/drawing/2014/main" id="{05976D90-BD21-C54E-B819-1FBA9B43CC09}"/>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Future applications of spin-polarized Monte Carlo model</a:t>
            </a:r>
          </a:p>
        </p:txBody>
      </p:sp>
      <p:sp>
        <p:nvSpPr>
          <p:cNvPr id="5" name="Date Placeholder 4">
            <a:extLst>
              <a:ext uri="{FF2B5EF4-FFF2-40B4-BE49-F238E27FC236}">
                <a16:creationId xmlns:a16="http://schemas.microsoft.com/office/drawing/2014/main" id="{5835D58F-EC30-A140-8D11-7AEA7612FFA7}"/>
              </a:ext>
            </a:extLst>
          </p:cNvPr>
          <p:cNvSpPr>
            <a:spLocks noGrp="1"/>
          </p:cNvSpPr>
          <p:nvPr>
            <p:ph type="dt" sz="half" idx="12"/>
          </p:nvPr>
        </p:nvSpPr>
        <p:spPr/>
        <p:txBody>
          <a:bodyPr/>
          <a:lstStyle/>
          <a:p>
            <a:r>
              <a:rPr lang="en-US"/>
              <a:t>Photocathode Physics for Photoinjectors (P3) Workshop at BNL                                        October 3, 2023                                                     chubenko@niu.edu</a:t>
            </a:r>
          </a:p>
        </p:txBody>
      </p:sp>
      <p:pic>
        <p:nvPicPr>
          <p:cNvPr id="9" name="Picture 8" descr="A table of scientific calculations&#10;&#10;Description automatically generated with medium confidence">
            <a:extLst>
              <a:ext uri="{FF2B5EF4-FFF2-40B4-BE49-F238E27FC236}">
                <a16:creationId xmlns:a16="http://schemas.microsoft.com/office/drawing/2014/main" id="{C70AE94A-B0D8-7AC8-1C21-53106E33AA0A}"/>
              </a:ext>
            </a:extLst>
          </p:cNvPr>
          <p:cNvPicPr>
            <a:picLocks noChangeAspect="1"/>
          </p:cNvPicPr>
          <p:nvPr/>
        </p:nvPicPr>
        <p:blipFill>
          <a:blip r:embed="rId3"/>
          <a:stretch>
            <a:fillRect/>
          </a:stretch>
        </p:blipFill>
        <p:spPr>
          <a:xfrm>
            <a:off x="2728821" y="1600200"/>
            <a:ext cx="2452779" cy="4748854"/>
          </a:xfrm>
          <a:prstGeom prst="rect">
            <a:avLst/>
          </a:prstGeom>
        </p:spPr>
      </p:pic>
      <p:pic>
        <p:nvPicPr>
          <p:cNvPr id="12" name="Picture 11" descr="A graph of energy and electrons&#10;&#10;Description automatically generated with medium confidence">
            <a:extLst>
              <a:ext uri="{FF2B5EF4-FFF2-40B4-BE49-F238E27FC236}">
                <a16:creationId xmlns:a16="http://schemas.microsoft.com/office/drawing/2014/main" id="{99D4AF14-366C-7D78-1A64-204230261582}"/>
              </a:ext>
            </a:extLst>
          </p:cNvPr>
          <p:cNvPicPr>
            <a:picLocks noChangeAspect="1"/>
          </p:cNvPicPr>
          <p:nvPr/>
        </p:nvPicPr>
        <p:blipFill>
          <a:blip r:embed="rId4"/>
          <a:stretch>
            <a:fillRect/>
          </a:stretch>
        </p:blipFill>
        <p:spPr>
          <a:xfrm>
            <a:off x="6096000" y="4038600"/>
            <a:ext cx="4114800" cy="2417787"/>
          </a:xfrm>
          <a:prstGeom prst="rect">
            <a:avLst/>
          </a:prstGeom>
        </p:spPr>
      </p:pic>
      <p:pic>
        <p:nvPicPr>
          <p:cNvPr id="14" name="Picture 13" descr="A graph of a number of electrons&#10;&#10;Description automatically generated">
            <a:extLst>
              <a:ext uri="{FF2B5EF4-FFF2-40B4-BE49-F238E27FC236}">
                <a16:creationId xmlns:a16="http://schemas.microsoft.com/office/drawing/2014/main" id="{CD285B24-3666-E31F-00E7-EFFFCE7D99E4}"/>
              </a:ext>
            </a:extLst>
          </p:cNvPr>
          <p:cNvPicPr>
            <a:picLocks noChangeAspect="1"/>
          </p:cNvPicPr>
          <p:nvPr/>
        </p:nvPicPr>
        <p:blipFill>
          <a:blip r:embed="rId5"/>
          <a:stretch>
            <a:fillRect/>
          </a:stretch>
        </p:blipFill>
        <p:spPr>
          <a:xfrm>
            <a:off x="6221495" y="1524000"/>
            <a:ext cx="3989305" cy="2394481"/>
          </a:xfrm>
          <a:prstGeom prst="rect">
            <a:avLst/>
          </a:prstGeom>
        </p:spPr>
      </p:pic>
      <p:sp>
        <p:nvSpPr>
          <p:cNvPr id="15" name="TextBox 14">
            <a:extLst>
              <a:ext uri="{FF2B5EF4-FFF2-40B4-BE49-F238E27FC236}">
                <a16:creationId xmlns:a16="http://schemas.microsoft.com/office/drawing/2014/main" id="{11CC4BDD-722B-901B-36FF-8220E0BFDD07}"/>
              </a:ext>
            </a:extLst>
          </p:cNvPr>
          <p:cNvSpPr txBox="1"/>
          <p:nvPr/>
        </p:nvSpPr>
        <p:spPr>
          <a:xfrm>
            <a:off x="762000" y="1219200"/>
            <a:ext cx="2339102" cy="369332"/>
          </a:xfrm>
          <a:prstGeom prst="rect">
            <a:avLst/>
          </a:prstGeom>
          <a:noFill/>
        </p:spPr>
        <p:txBody>
          <a:bodyPr wrap="none" rtlCol="0">
            <a:spAutoFit/>
          </a:bodyPr>
          <a:lstStyle/>
          <a:p>
            <a:r>
              <a:rPr lang="en-US" b="1" i="1" dirty="0"/>
              <a:t>Preliminary results:</a:t>
            </a:r>
          </a:p>
        </p:txBody>
      </p:sp>
      <p:sp>
        <p:nvSpPr>
          <p:cNvPr id="16" name="TextBox 15">
            <a:extLst>
              <a:ext uri="{FF2B5EF4-FFF2-40B4-BE49-F238E27FC236}">
                <a16:creationId xmlns:a16="http://schemas.microsoft.com/office/drawing/2014/main" id="{6E42F966-2745-6C85-1D37-7659A3F13680}"/>
              </a:ext>
            </a:extLst>
          </p:cNvPr>
          <p:cNvSpPr txBox="1"/>
          <p:nvPr/>
        </p:nvSpPr>
        <p:spPr>
          <a:xfrm>
            <a:off x="152400" y="6477000"/>
            <a:ext cx="3438249" cy="276999"/>
          </a:xfrm>
          <a:prstGeom prst="rect">
            <a:avLst/>
          </a:prstGeom>
          <a:noFill/>
        </p:spPr>
        <p:txBody>
          <a:bodyPr wrap="none" rtlCol="0">
            <a:spAutoFit/>
          </a:bodyPr>
          <a:lstStyle/>
          <a:p>
            <a:r>
              <a:rPr lang="en-US" sz="1200" dirty="0">
                <a:solidFill>
                  <a:srgbClr val="000000"/>
                </a:solidFill>
                <a:effectLst/>
                <a:latin typeface="+mn-lt"/>
              </a:rPr>
              <a:t>Rodriguez </a:t>
            </a:r>
            <a:r>
              <a:rPr lang="en-US" sz="1200" dirty="0" err="1">
                <a:solidFill>
                  <a:srgbClr val="000000"/>
                </a:solidFill>
                <a:effectLst/>
                <a:latin typeface="+mn-lt"/>
              </a:rPr>
              <a:t>Alicea</a:t>
            </a:r>
            <a:r>
              <a:rPr lang="en-US" sz="1200" dirty="0">
                <a:solidFill>
                  <a:srgbClr val="000000"/>
                </a:solidFill>
                <a:effectLst/>
                <a:latin typeface="+mn-lt"/>
              </a:rPr>
              <a:t>, </a:t>
            </a:r>
            <a:r>
              <a:rPr lang="en-US" sz="1200" dirty="0" err="1">
                <a:solidFill>
                  <a:srgbClr val="000000"/>
                </a:solidFill>
                <a:effectLst/>
                <a:latin typeface="+mn-lt"/>
              </a:rPr>
              <a:t>Chubenko</a:t>
            </a:r>
            <a:r>
              <a:rPr lang="en-US" sz="1200" dirty="0">
                <a:solidFill>
                  <a:srgbClr val="000000"/>
                </a:solidFill>
                <a:effectLst/>
                <a:latin typeface="+mn-lt"/>
              </a:rPr>
              <a:t> et al. NAPAC 2022</a:t>
            </a:r>
          </a:p>
        </p:txBody>
      </p:sp>
    </p:spTree>
    <p:extLst>
      <p:ext uri="{BB962C8B-B14F-4D97-AF65-F5344CB8AC3E}">
        <p14:creationId xmlns:p14="http://schemas.microsoft.com/office/powerpoint/2010/main" val="371247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62536-9075-524B-A6CD-3AE858F65D50}"/>
              </a:ext>
            </a:extLst>
          </p:cNvPr>
          <p:cNvSpPr>
            <a:spLocks noGrp="1"/>
          </p:cNvSpPr>
          <p:nvPr>
            <p:ph type="sldNum" sz="quarter" idx="11"/>
          </p:nvPr>
        </p:nvSpPr>
        <p:spPr/>
        <p:txBody>
          <a:bodyPr/>
          <a:lstStyle/>
          <a:p>
            <a:fld id="{5DE728A7-696D-6B4C-A2A6-5DB2D6606874}" type="slidenum">
              <a:rPr lang="en-US" smtClean="0"/>
              <a:pPr/>
              <a:t>16</a:t>
            </a:fld>
            <a:endParaRPr lang="en-US"/>
          </a:p>
        </p:txBody>
      </p:sp>
      <p:sp>
        <p:nvSpPr>
          <p:cNvPr id="4" name="Title 1">
            <a:extLst>
              <a:ext uri="{FF2B5EF4-FFF2-40B4-BE49-F238E27FC236}">
                <a16:creationId xmlns:a16="http://schemas.microsoft.com/office/drawing/2014/main" id="{05976D90-BD21-C54E-B819-1FBA9B43CC09}"/>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Future applications of spin-polarized Monte Carlo model</a:t>
            </a:r>
          </a:p>
        </p:txBody>
      </p:sp>
      <p:sp>
        <p:nvSpPr>
          <p:cNvPr id="5" name="Date Placeholder 4">
            <a:extLst>
              <a:ext uri="{FF2B5EF4-FFF2-40B4-BE49-F238E27FC236}">
                <a16:creationId xmlns:a16="http://schemas.microsoft.com/office/drawing/2014/main" id="{5835D58F-EC30-A140-8D11-7AEA7612FFA7}"/>
              </a:ext>
            </a:extLst>
          </p:cNvPr>
          <p:cNvSpPr>
            <a:spLocks noGrp="1"/>
          </p:cNvSpPr>
          <p:nvPr>
            <p:ph type="dt" sz="half" idx="12"/>
          </p:nvPr>
        </p:nvSpPr>
        <p:spPr/>
        <p:txBody>
          <a:bodyPr/>
          <a:lstStyle/>
          <a:p>
            <a:r>
              <a:rPr lang="en-US"/>
              <a:t>Photocathode Physics for Photoinjectors (P3) Workshop at BNL                                        October 3, 2023                                                     chubenko@niu.edu</a:t>
            </a:r>
          </a:p>
        </p:txBody>
      </p:sp>
      <p:sp>
        <p:nvSpPr>
          <p:cNvPr id="6" name="Rectangle 5">
            <a:extLst>
              <a:ext uri="{FF2B5EF4-FFF2-40B4-BE49-F238E27FC236}">
                <a16:creationId xmlns:a16="http://schemas.microsoft.com/office/drawing/2014/main" id="{9EE8E0F7-A609-023F-E235-C97D4B8B7638}"/>
              </a:ext>
            </a:extLst>
          </p:cNvPr>
          <p:cNvSpPr/>
          <p:nvPr/>
        </p:nvSpPr>
        <p:spPr>
          <a:xfrm>
            <a:off x="1378100" y="1294263"/>
            <a:ext cx="9416749" cy="45511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1" dirty="0"/>
              <a:t>Spin-polarized photoemission from strained GaAs and Super-Lattice structures.</a:t>
            </a:r>
          </a:p>
        </p:txBody>
      </p:sp>
      <p:pic>
        <p:nvPicPr>
          <p:cNvPr id="8" name="Picture 7">
            <a:extLst>
              <a:ext uri="{FF2B5EF4-FFF2-40B4-BE49-F238E27FC236}">
                <a16:creationId xmlns:a16="http://schemas.microsoft.com/office/drawing/2014/main" id="{576CC69A-8272-841C-011E-D30436BF0F89}"/>
              </a:ext>
            </a:extLst>
          </p:cNvPr>
          <p:cNvPicPr>
            <a:picLocks noChangeAspect="1"/>
          </p:cNvPicPr>
          <p:nvPr/>
        </p:nvPicPr>
        <p:blipFill>
          <a:blip r:embed="rId3"/>
          <a:stretch>
            <a:fillRect/>
          </a:stretch>
        </p:blipFill>
        <p:spPr>
          <a:xfrm>
            <a:off x="3962400" y="2660237"/>
            <a:ext cx="3822143" cy="2846161"/>
          </a:xfrm>
          <a:prstGeom prst="rect">
            <a:avLst/>
          </a:prstGeom>
        </p:spPr>
      </p:pic>
      <p:pic>
        <p:nvPicPr>
          <p:cNvPr id="10" name="Picture 9">
            <a:extLst>
              <a:ext uri="{FF2B5EF4-FFF2-40B4-BE49-F238E27FC236}">
                <a16:creationId xmlns:a16="http://schemas.microsoft.com/office/drawing/2014/main" id="{CB89A5C9-422C-5A93-1E0B-15BD26B16BAC}"/>
              </a:ext>
            </a:extLst>
          </p:cNvPr>
          <p:cNvPicPr>
            <a:picLocks noChangeAspect="1"/>
          </p:cNvPicPr>
          <p:nvPr/>
        </p:nvPicPr>
        <p:blipFill rotWithShape="1">
          <a:blip r:embed="rId4"/>
          <a:srcRect l="4367"/>
          <a:stretch/>
        </p:blipFill>
        <p:spPr>
          <a:xfrm>
            <a:off x="91769" y="2657478"/>
            <a:ext cx="3337231" cy="2981322"/>
          </a:xfrm>
          <a:prstGeom prst="rect">
            <a:avLst/>
          </a:prstGeom>
        </p:spPr>
      </p:pic>
      <p:pic>
        <p:nvPicPr>
          <p:cNvPr id="17" name="Picture 16">
            <a:extLst>
              <a:ext uri="{FF2B5EF4-FFF2-40B4-BE49-F238E27FC236}">
                <a16:creationId xmlns:a16="http://schemas.microsoft.com/office/drawing/2014/main" id="{7AFDCD9D-FA63-7125-7CE6-E2E5C35CF3BB}"/>
              </a:ext>
            </a:extLst>
          </p:cNvPr>
          <p:cNvPicPr>
            <a:picLocks noChangeAspect="1"/>
          </p:cNvPicPr>
          <p:nvPr/>
        </p:nvPicPr>
        <p:blipFill>
          <a:blip r:embed="rId5"/>
          <a:stretch>
            <a:fillRect/>
          </a:stretch>
        </p:blipFill>
        <p:spPr>
          <a:xfrm>
            <a:off x="8077200" y="2525075"/>
            <a:ext cx="4107381" cy="2981323"/>
          </a:xfrm>
          <a:prstGeom prst="rect">
            <a:avLst/>
          </a:prstGeom>
        </p:spPr>
      </p:pic>
      <p:sp>
        <p:nvSpPr>
          <p:cNvPr id="18" name="Right Arrow 17">
            <a:extLst>
              <a:ext uri="{FF2B5EF4-FFF2-40B4-BE49-F238E27FC236}">
                <a16:creationId xmlns:a16="http://schemas.microsoft.com/office/drawing/2014/main" id="{0D3E056B-D611-6F40-4A9A-52827E54AF5A}"/>
              </a:ext>
            </a:extLst>
          </p:cNvPr>
          <p:cNvSpPr/>
          <p:nvPr/>
        </p:nvSpPr>
        <p:spPr>
          <a:xfrm>
            <a:off x="2898810" y="4651425"/>
            <a:ext cx="5334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AD8380BF-6639-07E6-8999-42AFE6D554C8}"/>
              </a:ext>
            </a:extLst>
          </p:cNvPr>
          <p:cNvSpPr/>
          <p:nvPr/>
        </p:nvSpPr>
        <p:spPr>
          <a:xfrm>
            <a:off x="7243366" y="4651425"/>
            <a:ext cx="5334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A00268-BB8B-D02A-4D13-9F73C2404B76}"/>
              </a:ext>
            </a:extLst>
          </p:cNvPr>
          <p:cNvSpPr/>
          <p:nvPr/>
        </p:nvSpPr>
        <p:spPr>
          <a:xfrm>
            <a:off x="126090" y="2472812"/>
            <a:ext cx="415498" cy="369332"/>
          </a:xfrm>
          <a:prstGeom prst="rect">
            <a:avLst/>
          </a:prstGeom>
        </p:spPr>
        <p:txBody>
          <a:bodyPr wrap="none">
            <a:spAutoFit/>
          </a:bodyPr>
          <a:lstStyle/>
          <a:p>
            <a:pPr defTabSz="457200" fontAlgn="auto">
              <a:spcBef>
                <a:spcPts val="0"/>
              </a:spcBef>
              <a:spcAft>
                <a:spcPts val="0"/>
              </a:spcAft>
              <a:buClr>
                <a:srgbClr val="00C301"/>
              </a:buClr>
              <a:defRPr/>
            </a:pPr>
            <a:r>
              <a:rPr lang="en-US" dirty="0"/>
              <a:t>✅</a:t>
            </a:r>
          </a:p>
        </p:txBody>
      </p:sp>
    </p:spTree>
    <p:extLst>
      <p:ext uri="{BB962C8B-B14F-4D97-AF65-F5344CB8AC3E}">
        <p14:creationId xmlns:p14="http://schemas.microsoft.com/office/powerpoint/2010/main" val="425758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62536-9075-524B-A6CD-3AE858F65D50}"/>
              </a:ext>
            </a:extLst>
          </p:cNvPr>
          <p:cNvSpPr>
            <a:spLocks noGrp="1"/>
          </p:cNvSpPr>
          <p:nvPr>
            <p:ph type="sldNum" sz="quarter" idx="11"/>
          </p:nvPr>
        </p:nvSpPr>
        <p:spPr/>
        <p:txBody>
          <a:bodyPr/>
          <a:lstStyle/>
          <a:p>
            <a:fld id="{5DE728A7-696D-6B4C-A2A6-5DB2D6606874}" type="slidenum">
              <a:rPr lang="en-US" smtClean="0"/>
              <a:pPr/>
              <a:t>17</a:t>
            </a:fld>
            <a:endParaRPr lang="en-US"/>
          </a:p>
        </p:txBody>
      </p:sp>
      <p:sp>
        <p:nvSpPr>
          <p:cNvPr id="4" name="Title 1">
            <a:extLst>
              <a:ext uri="{FF2B5EF4-FFF2-40B4-BE49-F238E27FC236}">
                <a16:creationId xmlns:a16="http://schemas.microsoft.com/office/drawing/2014/main" id="{05976D90-BD21-C54E-B819-1FBA9B43CC09}"/>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Future applications of spin-polarized Monte Carlo model</a:t>
            </a:r>
          </a:p>
        </p:txBody>
      </p:sp>
      <p:sp>
        <p:nvSpPr>
          <p:cNvPr id="5" name="Date Placeholder 4">
            <a:extLst>
              <a:ext uri="{FF2B5EF4-FFF2-40B4-BE49-F238E27FC236}">
                <a16:creationId xmlns:a16="http://schemas.microsoft.com/office/drawing/2014/main" id="{5835D58F-EC30-A140-8D11-7AEA7612FFA7}"/>
              </a:ext>
            </a:extLst>
          </p:cNvPr>
          <p:cNvSpPr>
            <a:spLocks noGrp="1"/>
          </p:cNvSpPr>
          <p:nvPr>
            <p:ph type="dt" sz="half" idx="12"/>
          </p:nvPr>
        </p:nvSpPr>
        <p:spPr/>
        <p:txBody>
          <a:bodyPr/>
          <a:lstStyle/>
          <a:p>
            <a:r>
              <a:rPr lang="en-US"/>
              <a:t>Photocathode Physics for Photoinjectors (P3) Workshop at BNL                                        October 3, 2023                                                     chubenko@niu.edu</a:t>
            </a:r>
          </a:p>
        </p:txBody>
      </p:sp>
      <p:sp>
        <p:nvSpPr>
          <p:cNvPr id="3" name="Rectangle 2">
            <a:extLst>
              <a:ext uri="{FF2B5EF4-FFF2-40B4-BE49-F238E27FC236}">
                <a16:creationId xmlns:a16="http://schemas.microsoft.com/office/drawing/2014/main" id="{3B2C06B4-5942-51B7-960D-485C03BB2EE4}"/>
              </a:ext>
            </a:extLst>
          </p:cNvPr>
          <p:cNvSpPr/>
          <p:nvPr/>
        </p:nvSpPr>
        <p:spPr>
          <a:xfrm>
            <a:off x="1378100" y="1294263"/>
            <a:ext cx="9416749" cy="45511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1" dirty="0"/>
              <a:t>Spin-polarized photoemission from </a:t>
            </a:r>
            <a:r>
              <a:rPr lang="en-US" b="1" i="1" dirty="0" err="1"/>
              <a:t>CdTe</a:t>
            </a:r>
            <a:r>
              <a:rPr lang="en-US" b="1" i="1" dirty="0"/>
              <a:t> and other II-VI semiconductors.</a:t>
            </a:r>
          </a:p>
        </p:txBody>
      </p:sp>
      <p:graphicFrame>
        <p:nvGraphicFramePr>
          <p:cNvPr id="6" name="Table 5">
            <a:extLst>
              <a:ext uri="{FF2B5EF4-FFF2-40B4-BE49-F238E27FC236}">
                <a16:creationId xmlns:a16="http://schemas.microsoft.com/office/drawing/2014/main" id="{513B1561-2D95-BB10-E38C-557A2ED3AE4F}"/>
              </a:ext>
            </a:extLst>
          </p:cNvPr>
          <p:cNvGraphicFramePr>
            <a:graphicFrameLocks noGrp="1"/>
          </p:cNvGraphicFramePr>
          <p:nvPr>
            <p:extLst>
              <p:ext uri="{D42A27DB-BD31-4B8C-83A1-F6EECF244321}">
                <p14:modId xmlns:p14="http://schemas.microsoft.com/office/powerpoint/2010/main" val="882149520"/>
              </p:ext>
            </p:extLst>
          </p:nvPr>
        </p:nvGraphicFramePr>
        <p:xfrm>
          <a:off x="2022474" y="2209800"/>
          <a:ext cx="8127999" cy="2966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131585983"/>
                    </a:ext>
                  </a:extLst>
                </a:gridCol>
                <a:gridCol w="2709333">
                  <a:extLst>
                    <a:ext uri="{9D8B030D-6E8A-4147-A177-3AD203B41FA5}">
                      <a16:colId xmlns:a16="http://schemas.microsoft.com/office/drawing/2014/main" val="3850700934"/>
                    </a:ext>
                  </a:extLst>
                </a:gridCol>
                <a:gridCol w="2709333">
                  <a:extLst>
                    <a:ext uri="{9D8B030D-6E8A-4147-A177-3AD203B41FA5}">
                      <a16:colId xmlns:a16="http://schemas.microsoft.com/office/drawing/2014/main" val="4056394928"/>
                    </a:ext>
                  </a:extLst>
                </a:gridCol>
              </a:tblGrid>
              <a:tr h="370840">
                <a:tc>
                  <a:txBody>
                    <a:bodyPr/>
                    <a:lstStyle/>
                    <a:p>
                      <a:endParaRPr lang="en-US" dirty="0"/>
                    </a:p>
                  </a:txBody>
                  <a:tcPr/>
                </a:tc>
                <a:tc>
                  <a:txBody>
                    <a:bodyPr/>
                    <a:lstStyle/>
                    <a:p>
                      <a:r>
                        <a:rPr lang="en-US" dirty="0"/>
                        <a:t>GaAs</a:t>
                      </a:r>
                    </a:p>
                  </a:txBody>
                  <a:tcPr/>
                </a:tc>
                <a:tc>
                  <a:txBody>
                    <a:bodyPr/>
                    <a:lstStyle/>
                    <a:p>
                      <a:r>
                        <a:rPr lang="en-US" dirty="0" err="1"/>
                        <a:t>CdTe</a:t>
                      </a:r>
                      <a:endParaRPr lang="en-US" dirty="0"/>
                    </a:p>
                  </a:txBody>
                  <a:tcPr/>
                </a:tc>
                <a:extLst>
                  <a:ext uri="{0D108BD9-81ED-4DB2-BD59-A6C34878D82A}">
                    <a16:rowId xmlns:a16="http://schemas.microsoft.com/office/drawing/2014/main" val="2922715058"/>
                  </a:ext>
                </a:extLst>
              </a:tr>
              <a:tr h="370840">
                <a:tc>
                  <a:txBody>
                    <a:bodyPr/>
                    <a:lstStyle/>
                    <a:p>
                      <a:r>
                        <a:rPr lang="en-US" dirty="0"/>
                        <a:t>Direct bandgap</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320203223"/>
                  </a:ext>
                </a:extLst>
              </a:tr>
              <a:tr h="370840">
                <a:tc>
                  <a:txBody>
                    <a:bodyPr/>
                    <a:lstStyle/>
                    <a:p>
                      <a:r>
                        <a:rPr lang="en-US" dirty="0"/>
                        <a:t>Cs-based activation</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445248128"/>
                  </a:ext>
                </a:extLst>
              </a:tr>
              <a:tr h="370840">
                <a:tc>
                  <a:txBody>
                    <a:bodyPr/>
                    <a:lstStyle/>
                    <a:p>
                      <a:r>
                        <a:rPr lang="en-US" dirty="0"/>
                        <a:t>Surface quality</a:t>
                      </a:r>
                    </a:p>
                  </a:txBody>
                  <a:tcPr/>
                </a:tc>
                <a:tc>
                  <a:txBody>
                    <a:bodyPr/>
                    <a:lstStyle/>
                    <a:p>
                      <a:r>
                        <a:rPr lang="en-US" dirty="0"/>
                        <a:t>high</a:t>
                      </a:r>
                    </a:p>
                  </a:txBody>
                  <a:tcPr/>
                </a:tc>
                <a:tc>
                  <a:txBody>
                    <a:bodyPr/>
                    <a:lstStyle/>
                    <a:p>
                      <a:r>
                        <a:rPr lang="en-US" dirty="0"/>
                        <a:t>high</a:t>
                      </a:r>
                    </a:p>
                  </a:txBody>
                  <a:tcPr/>
                </a:tc>
                <a:extLst>
                  <a:ext uri="{0D108BD9-81ED-4DB2-BD59-A6C34878D82A}">
                    <a16:rowId xmlns:a16="http://schemas.microsoft.com/office/drawing/2014/main" val="578785283"/>
                  </a:ext>
                </a:extLst>
              </a:tr>
              <a:tr h="370840">
                <a:tc>
                  <a:txBody>
                    <a:bodyPr/>
                    <a:lstStyle/>
                    <a:p>
                      <a:r>
                        <a:rPr lang="en-US" dirty="0"/>
                        <a:t>p-doped</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3713959049"/>
                  </a:ext>
                </a:extLst>
              </a:tr>
              <a:tr h="370840">
                <a:tc>
                  <a:txBody>
                    <a:bodyPr/>
                    <a:lstStyle/>
                    <a:p>
                      <a:r>
                        <a:rPr lang="en-US" dirty="0"/>
                        <a:t>Spin-orbit coupling</a:t>
                      </a:r>
                    </a:p>
                  </a:txBody>
                  <a:tcPr/>
                </a:tc>
                <a:tc>
                  <a:txBody>
                    <a:bodyPr/>
                    <a:lstStyle/>
                    <a:p>
                      <a:r>
                        <a:rPr lang="en-US" dirty="0"/>
                        <a:t>strong</a:t>
                      </a:r>
                    </a:p>
                  </a:txBody>
                  <a:tcPr/>
                </a:tc>
                <a:tc>
                  <a:txBody>
                    <a:bodyPr/>
                    <a:lstStyle/>
                    <a:p>
                      <a:r>
                        <a:rPr lang="en-US" dirty="0"/>
                        <a:t>moderate</a:t>
                      </a:r>
                    </a:p>
                  </a:txBody>
                  <a:tcPr/>
                </a:tc>
                <a:extLst>
                  <a:ext uri="{0D108BD9-81ED-4DB2-BD59-A6C34878D82A}">
                    <a16:rowId xmlns:a16="http://schemas.microsoft.com/office/drawing/2014/main" val="520776692"/>
                  </a:ext>
                </a:extLst>
              </a:tr>
              <a:tr h="370840">
                <a:tc>
                  <a:txBody>
                    <a:bodyPr/>
                    <a:lstStyle/>
                    <a:p>
                      <a:r>
                        <a:rPr lang="en-US" dirty="0"/>
                        <a:t>Cost</a:t>
                      </a:r>
                    </a:p>
                  </a:txBody>
                  <a:tcPr/>
                </a:tc>
                <a:tc>
                  <a:txBody>
                    <a:bodyPr/>
                    <a:lstStyle/>
                    <a:p>
                      <a:r>
                        <a:rPr lang="en-US" dirty="0"/>
                        <a:t>MBE, expensive</a:t>
                      </a:r>
                    </a:p>
                  </a:txBody>
                  <a:tcPr/>
                </a:tc>
                <a:tc>
                  <a:txBody>
                    <a:bodyPr/>
                    <a:lstStyle/>
                    <a:p>
                      <a:r>
                        <a:rPr lang="en-US" dirty="0"/>
                        <a:t>ALD, cheap</a:t>
                      </a:r>
                    </a:p>
                  </a:txBody>
                  <a:tcPr/>
                </a:tc>
                <a:extLst>
                  <a:ext uri="{0D108BD9-81ED-4DB2-BD59-A6C34878D82A}">
                    <a16:rowId xmlns:a16="http://schemas.microsoft.com/office/drawing/2014/main" val="3792446830"/>
                  </a:ext>
                </a:extLst>
              </a:tr>
              <a:tr h="370840">
                <a:tc>
                  <a:txBody>
                    <a:bodyPr/>
                    <a:lstStyle/>
                    <a:p>
                      <a:r>
                        <a:rPr lang="en-US" dirty="0"/>
                        <a:t>Accessibility</a:t>
                      </a:r>
                    </a:p>
                  </a:txBody>
                  <a:tcPr/>
                </a:tc>
                <a:tc>
                  <a:txBody>
                    <a:bodyPr/>
                    <a:lstStyle/>
                    <a:p>
                      <a:r>
                        <a:rPr lang="en-US" dirty="0"/>
                        <a:t>limited</a:t>
                      </a:r>
                    </a:p>
                  </a:txBody>
                  <a:tcPr/>
                </a:tc>
                <a:tc>
                  <a:txBody>
                    <a:bodyPr/>
                    <a:lstStyle/>
                    <a:p>
                      <a:r>
                        <a:rPr lang="en-US" dirty="0"/>
                        <a:t>accessible</a:t>
                      </a:r>
                    </a:p>
                  </a:txBody>
                  <a:tcPr/>
                </a:tc>
                <a:extLst>
                  <a:ext uri="{0D108BD9-81ED-4DB2-BD59-A6C34878D82A}">
                    <a16:rowId xmlns:a16="http://schemas.microsoft.com/office/drawing/2014/main" val="2069431372"/>
                  </a:ext>
                </a:extLst>
              </a:tr>
            </a:tbl>
          </a:graphicData>
        </a:graphic>
      </p:graphicFrame>
      <p:sp>
        <p:nvSpPr>
          <p:cNvPr id="7" name="TextBox 6">
            <a:extLst>
              <a:ext uri="{FF2B5EF4-FFF2-40B4-BE49-F238E27FC236}">
                <a16:creationId xmlns:a16="http://schemas.microsoft.com/office/drawing/2014/main" id="{6396E8AC-819F-DB30-A46C-453681CB79DB}"/>
              </a:ext>
            </a:extLst>
          </p:cNvPr>
          <p:cNvSpPr txBox="1"/>
          <p:nvPr/>
        </p:nvSpPr>
        <p:spPr>
          <a:xfrm>
            <a:off x="2971800" y="5498068"/>
            <a:ext cx="2270686" cy="369332"/>
          </a:xfrm>
          <a:prstGeom prst="rect">
            <a:avLst/>
          </a:prstGeom>
          <a:noFill/>
        </p:spPr>
        <p:txBody>
          <a:bodyPr wrap="none" rtlCol="0">
            <a:spAutoFit/>
          </a:bodyPr>
          <a:lstStyle/>
          <a:p>
            <a:r>
              <a:rPr lang="en-US" dirty="0"/>
              <a:t>Thursday, October 5</a:t>
            </a:r>
          </a:p>
        </p:txBody>
      </p:sp>
      <p:pic>
        <p:nvPicPr>
          <p:cNvPr id="9" name="Picture 8">
            <a:extLst>
              <a:ext uri="{FF2B5EF4-FFF2-40B4-BE49-F238E27FC236}">
                <a16:creationId xmlns:a16="http://schemas.microsoft.com/office/drawing/2014/main" id="{E0011F4F-6C2E-6006-A1E8-8AC9524A21E5}"/>
              </a:ext>
            </a:extLst>
          </p:cNvPr>
          <p:cNvPicPr>
            <a:picLocks noChangeAspect="1"/>
          </p:cNvPicPr>
          <p:nvPr/>
        </p:nvPicPr>
        <p:blipFill>
          <a:blip r:embed="rId3"/>
          <a:stretch>
            <a:fillRect/>
          </a:stretch>
        </p:blipFill>
        <p:spPr>
          <a:xfrm>
            <a:off x="4267200" y="5813901"/>
            <a:ext cx="7772400" cy="616957"/>
          </a:xfrm>
          <a:prstGeom prst="rect">
            <a:avLst/>
          </a:prstGeom>
        </p:spPr>
      </p:pic>
    </p:spTree>
    <p:extLst>
      <p:ext uri="{BB962C8B-B14F-4D97-AF65-F5344CB8AC3E}">
        <p14:creationId xmlns:p14="http://schemas.microsoft.com/office/powerpoint/2010/main" val="281244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62536-9075-524B-A6CD-3AE858F65D50}"/>
              </a:ext>
            </a:extLst>
          </p:cNvPr>
          <p:cNvSpPr>
            <a:spLocks noGrp="1"/>
          </p:cNvSpPr>
          <p:nvPr>
            <p:ph type="sldNum" sz="quarter" idx="11"/>
          </p:nvPr>
        </p:nvSpPr>
        <p:spPr/>
        <p:txBody>
          <a:bodyPr/>
          <a:lstStyle/>
          <a:p>
            <a:fld id="{5DE728A7-696D-6B4C-A2A6-5DB2D6606874}" type="slidenum">
              <a:rPr lang="en-US" smtClean="0"/>
              <a:pPr/>
              <a:t>18</a:t>
            </a:fld>
            <a:endParaRPr lang="en-US"/>
          </a:p>
        </p:txBody>
      </p:sp>
      <p:sp>
        <p:nvSpPr>
          <p:cNvPr id="4" name="Title 1">
            <a:extLst>
              <a:ext uri="{FF2B5EF4-FFF2-40B4-BE49-F238E27FC236}">
                <a16:creationId xmlns:a16="http://schemas.microsoft.com/office/drawing/2014/main" id="{05976D90-BD21-C54E-B819-1FBA9B43CC09}"/>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Future applications of spin-polarized Monte Carlo model</a:t>
            </a:r>
          </a:p>
        </p:txBody>
      </p:sp>
      <p:sp>
        <p:nvSpPr>
          <p:cNvPr id="5" name="Date Placeholder 4">
            <a:extLst>
              <a:ext uri="{FF2B5EF4-FFF2-40B4-BE49-F238E27FC236}">
                <a16:creationId xmlns:a16="http://schemas.microsoft.com/office/drawing/2014/main" id="{5835D58F-EC30-A140-8D11-7AEA7612FFA7}"/>
              </a:ext>
            </a:extLst>
          </p:cNvPr>
          <p:cNvSpPr>
            <a:spLocks noGrp="1"/>
          </p:cNvSpPr>
          <p:nvPr>
            <p:ph type="dt" sz="half" idx="12"/>
          </p:nvPr>
        </p:nvSpPr>
        <p:spPr/>
        <p:txBody>
          <a:bodyPr/>
          <a:lstStyle/>
          <a:p>
            <a:r>
              <a:rPr lang="en-US"/>
              <a:t>Photocathode Physics for Photoinjectors (P3) Workshop at BNL                                        October 3, 2023                                                     chubenko@niu.edu</a:t>
            </a:r>
          </a:p>
        </p:txBody>
      </p:sp>
      <p:sp>
        <p:nvSpPr>
          <p:cNvPr id="8" name="TextBox 7">
            <a:extLst>
              <a:ext uri="{FF2B5EF4-FFF2-40B4-BE49-F238E27FC236}">
                <a16:creationId xmlns:a16="http://schemas.microsoft.com/office/drawing/2014/main" id="{B19B0817-5D4B-0A0F-320B-451279E10F3E}"/>
              </a:ext>
            </a:extLst>
          </p:cNvPr>
          <p:cNvSpPr txBox="1"/>
          <p:nvPr/>
        </p:nvSpPr>
        <p:spPr>
          <a:xfrm>
            <a:off x="95514" y="1414046"/>
            <a:ext cx="12877800" cy="338554"/>
          </a:xfrm>
          <a:prstGeom prst="rect">
            <a:avLst/>
          </a:prstGeom>
          <a:noFill/>
        </p:spPr>
        <p:txBody>
          <a:bodyPr wrap="square" rtlCol="0">
            <a:spAutoFit/>
          </a:bodyPr>
          <a:lstStyle/>
          <a:p>
            <a:r>
              <a:rPr lang="en-US" sz="1600" b="1" i="1" dirty="0">
                <a:latin typeface="+mn-lt"/>
              </a:rPr>
              <a:t>Preliminary results for band model parameters available in literature, </a:t>
            </a:r>
            <a:r>
              <a:rPr lang="en-US" sz="1600" b="1" i="1" dirty="0" err="1">
                <a:effectLst/>
                <a:latin typeface="+mn-lt"/>
              </a:rPr>
              <a:t>Boutaiba</a:t>
            </a:r>
            <a:r>
              <a:rPr lang="en-US" sz="1600" b="1" i="1" dirty="0">
                <a:latin typeface="+mn-lt"/>
              </a:rPr>
              <a:t> et al. </a:t>
            </a:r>
            <a:r>
              <a:rPr lang="en-US" sz="1600" b="1" i="1" dirty="0">
                <a:effectLst/>
                <a:latin typeface="+mn-lt"/>
              </a:rPr>
              <a:t>Phys. REV. B 89, 245308 (2014)</a:t>
            </a:r>
            <a:r>
              <a:rPr lang="en-US" sz="1600" b="1" i="1" dirty="0">
                <a:latin typeface="+mn-lt"/>
              </a:rPr>
              <a:t>:</a:t>
            </a:r>
          </a:p>
        </p:txBody>
      </p:sp>
      <p:pic>
        <p:nvPicPr>
          <p:cNvPr id="11" name="Picture 10">
            <a:extLst>
              <a:ext uri="{FF2B5EF4-FFF2-40B4-BE49-F238E27FC236}">
                <a16:creationId xmlns:a16="http://schemas.microsoft.com/office/drawing/2014/main" id="{2CFBED54-06DD-A7D6-17E1-A6F39A3DA5CD}"/>
              </a:ext>
            </a:extLst>
          </p:cNvPr>
          <p:cNvPicPr>
            <a:picLocks noChangeAspect="1"/>
          </p:cNvPicPr>
          <p:nvPr/>
        </p:nvPicPr>
        <p:blipFill>
          <a:blip r:embed="rId3"/>
          <a:stretch>
            <a:fillRect/>
          </a:stretch>
        </p:blipFill>
        <p:spPr>
          <a:xfrm>
            <a:off x="3200400" y="2209800"/>
            <a:ext cx="5410200" cy="3686951"/>
          </a:xfrm>
          <a:prstGeom prst="rect">
            <a:avLst/>
          </a:prstGeom>
        </p:spPr>
      </p:pic>
    </p:spTree>
    <p:extLst>
      <p:ext uri="{BB962C8B-B14F-4D97-AF65-F5344CB8AC3E}">
        <p14:creationId xmlns:p14="http://schemas.microsoft.com/office/powerpoint/2010/main" val="287480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62536-9075-524B-A6CD-3AE858F65D50}"/>
              </a:ext>
            </a:extLst>
          </p:cNvPr>
          <p:cNvSpPr>
            <a:spLocks noGrp="1"/>
          </p:cNvSpPr>
          <p:nvPr>
            <p:ph type="sldNum" sz="quarter" idx="11"/>
          </p:nvPr>
        </p:nvSpPr>
        <p:spPr/>
        <p:txBody>
          <a:bodyPr/>
          <a:lstStyle/>
          <a:p>
            <a:fld id="{5DE728A7-696D-6B4C-A2A6-5DB2D6606874}" type="slidenum">
              <a:rPr lang="en-US" smtClean="0"/>
              <a:pPr/>
              <a:t>19</a:t>
            </a:fld>
            <a:endParaRPr lang="en-US"/>
          </a:p>
        </p:txBody>
      </p:sp>
      <p:sp>
        <p:nvSpPr>
          <p:cNvPr id="4" name="Title 1">
            <a:extLst>
              <a:ext uri="{FF2B5EF4-FFF2-40B4-BE49-F238E27FC236}">
                <a16:creationId xmlns:a16="http://schemas.microsoft.com/office/drawing/2014/main" id="{05976D90-BD21-C54E-B819-1FBA9B43CC09}"/>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Future applications of spin-polarized Monte Carlo model</a:t>
            </a:r>
          </a:p>
        </p:txBody>
      </p:sp>
      <p:sp>
        <p:nvSpPr>
          <p:cNvPr id="5" name="Date Placeholder 4">
            <a:extLst>
              <a:ext uri="{FF2B5EF4-FFF2-40B4-BE49-F238E27FC236}">
                <a16:creationId xmlns:a16="http://schemas.microsoft.com/office/drawing/2014/main" id="{5835D58F-EC30-A140-8D11-7AEA7612FFA7}"/>
              </a:ext>
            </a:extLst>
          </p:cNvPr>
          <p:cNvSpPr>
            <a:spLocks noGrp="1"/>
          </p:cNvSpPr>
          <p:nvPr>
            <p:ph type="dt" sz="half" idx="12"/>
          </p:nvPr>
        </p:nvSpPr>
        <p:spPr/>
        <p:txBody>
          <a:bodyPr/>
          <a:lstStyle/>
          <a:p>
            <a:r>
              <a:rPr lang="en-US"/>
              <a:t>Photocathode Physics for Photoinjectors (P3) Workshop at BNL                                        October 3, 2023                                                     chubenko@niu.edu</a:t>
            </a:r>
          </a:p>
        </p:txBody>
      </p:sp>
      <p:sp>
        <p:nvSpPr>
          <p:cNvPr id="7" name="Rectangle 6">
            <a:extLst>
              <a:ext uri="{FF2B5EF4-FFF2-40B4-BE49-F238E27FC236}">
                <a16:creationId xmlns:a16="http://schemas.microsoft.com/office/drawing/2014/main" id="{832C8224-8ECF-743B-23EA-C450FFC4BF4A}"/>
              </a:ext>
            </a:extLst>
          </p:cNvPr>
          <p:cNvSpPr/>
          <p:nvPr/>
        </p:nvSpPr>
        <p:spPr>
          <a:xfrm>
            <a:off x="609600" y="1290594"/>
            <a:ext cx="10986899" cy="45511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1" dirty="0"/>
              <a:t>Spin-polarized photoemission from materials with inherently low/negative electron affinity levels.</a:t>
            </a:r>
          </a:p>
        </p:txBody>
      </p:sp>
      <p:pic>
        <p:nvPicPr>
          <p:cNvPr id="10" name="Picture 9" descr="A graph of energy and energy&#10;&#10;Description automatically generated">
            <a:extLst>
              <a:ext uri="{FF2B5EF4-FFF2-40B4-BE49-F238E27FC236}">
                <a16:creationId xmlns:a16="http://schemas.microsoft.com/office/drawing/2014/main" id="{44502768-07D1-9B5B-A6AE-EEDB4FA681EB}"/>
              </a:ext>
            </a:extLst>
          </p:cNvPr>
          <p:cNvPicPr>
            <a:picLocks noChangeAspect="1"/>
          </p:cNvPicPr>
          <p:nvPr/>
        </p:nvPicPr>
        <p:blipFill>
          <a:blip r:embed="rId3"/>
          <a:stretch>
            <a:fillRect/>
          </a:stretch>
        </p:blipFill>
        <p:spPr>
          <a:xfrm>
            <a:off x="7086600" y="2266420"/>
            <a:ext cx="3526830" cy="3753380"/>
          </a:xfrm>
          <a:prstGeom prst="rect">
            <a:avLst/>
          </a:prstGeom>
        </p:spPr>
      </p:pic>
      <p:sp>
        <p:nvSpPr>
          <p:cNvPr id="15" name="TextBox 14">
            <a:extLst>
              <a:ext uri="{FF2B5EF4-FFF2-40B4-BE49-F238E27FC236}">
                <a16:creationId xmlns:a16="http://schemas.microsoft.com/office/drawing/2014/main" id="{4F15D459-2597-7C3D-2BBA-BAD441AC481C}"/>
              </a:ext>
            </a:extLst>
          </p:cNvPr>
          <p:cNvSpPr txBox="1"/>
          <p:nvPr/>
        </p:nvSpPr>
        <p:spPr>
          <a:xfrm>
            <a:off x="8686800" y="6219765"/>
            <a:ext cx="3365986" cy="276999"/>
          </a:xfrm>
          <a:prstGeom prst="rect">
            <a:avLst/>
          </a:prstGeom>
          <a:noFill/>
        </p:spPr>
        <p:txBody>
          <a:bodyPr wrap="none" rtlCol="0">
            <a:spAutoFit/>
          </a:bodyPr>
          <a:lstStyle/>
          <a:p>
            <a:r>
              <a:rPr lang="en-US" sz="1200" dirty="0">
                <a:solidFill>
                  <a:srgbClr val="000000"/>
                </a:solidFill>
                <a:latin typeface="+mn-lt"/>
              </a:rPr>
              <a:t>Marini et al. J. Appl. Phys. 124, 113101 (2018).</a:t>
            </a:r>
          </a:p>
        </p:txBody>
      </p:sp>
      <p:sp>
        <p:nvSpPr>
          <p:cNvPr id="18" name="TextBox 17">
            <a:extLst>
              <a:ext uri="{FF2B5EF4-FFF2-40B4-BE49-F238E27FC236}">
                <a16:creationId xmlns:a16="http://schemas.microsoft.com/office/drawing/2014/main" id="{A0C9AABA-CEE0-E97B-F071-0DFE96997DEB}"/>
              </a:ext>
            </a:extLst>
          </p:cNvPr>
          <p:cNvSpPr txBox="1"/>
          <p:nvPr/>
        </p:nvSpPr>
        <p:spPr>
          <a:xfrm>
            <a:off x="381001" y="2743199"/>
            <a:ext cx="57912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lumMod val="95000"/>
                    <a:lumOff val="5000"/>
                  </a:schemeClr>
                </a:solidFill>
                <a:latin typeface="+mn-lt"/>
              </a:rPr>
              <a:t>Polarization band engineering to </a:t>
            </a:r>
            <a:r>
              <a:rPr lang="en-US" dirty="0">
                <a:solidFill>
                  <a:schemeClr val="tx2">
                    <a:lumMod val="95000"/>
                    <a:lumOff val="5000"/>
                  </a:schemeClr>
                </a:solidFill>
                <a:effectLst/>
                <a:latin typeface="+mn-lt"/>
              </a:rPr>
              <a:t>achieve an effective NEA condition without the use of Cs at the surface of </a:t>
            </a:r>
            <a:r>
              <a:rPr lang="en-US" dirty="0" err="1">
                <a:solidFill>
                  <a:schemeClr val="tx2">
                    <a:lumMod val="95000"/>
                    <a:lumOff val="5000"/>
                  </a:schemeClr>
                </a:solidFill>
                <a:latin typeface="+mn-lt"/>
              </a:rPr>
              <a:t>GaN</a:t>
            </a:r>
            <a:r>
              <a:rPr lang="en-US" dirty="0">
                <a:solidFill>
                  <a:schemeClr val="tx2">
                    <a:lumMod val="95000"/>
                    <a:lumOff val="5000"/>
                  </a:schemeClr>
                </a:solidFill>
                <a:latin typeface="+mn-lt"/>
              </a:rPr>
              <a:t> photocathode structures.</a:t>
            </a:r>
          </a:p>
          <a:p>
            <a:pPr marL="285750" indent="-285750">
              <a:buFont typeface="Arial" panose="020B0604020202020204" pitchFamily="34" charset="0"/>
              <a:buChar char="•"/>
            </a:pPr>
            <a:endParaRPr lang="en-US" dirty="0">
              <a:solidFill>
                <a:schemeClr val="tx2">
                  <a:lumMod val="95000"/>
                  <a:lumOff val="5000"/>
                </a:schemeClr>
              </a:solidFill>
              <a:latin typeface="+mn-lt"/>
            </a:endParaRPr>
          </a:p>
          <a:p>
            <a:pPr marL="285750" indent="-285750">
              <a:buFont typeface="Arial" panose="020B0604020202020204" pitchFamily="34" charset="0"/>
              <a:buChar char="•"/>
            </a:pPr>
            <a:r>
              <a:rPr lang="en-US" dirty="0">
                <a:solidFill>
                  <a:schemeClr val="tx2">
                    <a:lumMod val="95000"/>
                    <a:lumOff val="5000"/>
                  </a:schemeClr>
                </a:solidFill>
                <a:latin typeface="+mn-lt"/>
              </a:rPr>
              <a:t>DFT + Monte Carlo approach to study spin-polarized photoemission from III-Nitride materials.</a:t>
            </a:r>
          </a:p>
        </p:txBody>
      </p:sp>
    </p:spTree>
    <p:extLst>
      <p:ext uri="{BB962C8B-B14F-4D97-AF65-F5344CB8AC3E}">
        <p14:creationId xmlns:p14="http://schemas.microsoft.com/office/powerpoint/2010/main" val="404176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AD6CAF-E48E-6F45-997F-11FB2DF6DDD8}"/>
              </a:ext>
            </a:extLst>
          </p:cNvPr>
          <p:cNvSpPr>
            <a:spLocks noGrp="1"/>
          </p:cNvSpPr>
          <p:nvPr>
            <p:ph type="sldNum" sz="quarter" idx="11"/>
          </p:nvPr>
        </p:nvSpPr>
        <p:spPr/>
        <p:txBody>
          <a:bodyPr/>
          <a:lstStyle/>
          <a:p>
            <a:fld id="{D97BF1E1-F9E4-1D4B-AA7A-44BEA219CAC9}" type="slidenum">
              <a:rPr lang="en-US" smtClean="0"/>
              <a:pPr/>
              <a:t>2</a:t>
            </a:fld>
            <a:endParaRPr lang="en-US"/>
          </a:p>
        </p:txBody>
      </p:sp>
      <p:sp>
        <p:nvSpPr>
          <p:cNvPr id="65" name="Title 1">
            <a:extLst>
              <a:ext uri="{FF2B5EF4-FFF2-40B4-BE49-F238E27FC236}">
                <a16:creationId xmlns:a16="http://schemas.microsoft.com/office/drawing/2014/main" id="{0B92A6C1-8B27-9248-9C76-5545603F1EAB}"/>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Spin-polarized electron beams and their applications</a:t>
            </a:r>
          </a:p>
        </p:txBody>
      </p:sp>
      <p:sp>
        <p:nvSpPr>
          <p:cNvPr id="5" name="Date Placeholder 4">
            <a:extLst>
              <a:ext uri="{FF2B5EF4-FFF2-40B4-BE49-F238E27FC236}">
                <a16:creationId xmlns:a16="http://schemas.microsoft.com/office/drawing/2014/main" id="{714B717F-5549-9B40-8605-755C2BF8874D}"/>
              </a:ext>
            </a:extLst>
          </p:cNvPr>
          <p:cNvSpPr>
            <a:spLocks noGrp="1"/>
          </p:cNvSpPr>
          <p:nvPr>
            <p:ph type="dt" sz="half" idx="12"/>
          </p:nvPr>
        </p:nvSpPr>
        <p:spPr/>
        <p:txBody>
          <a:bodyPr/>
          <a:lstStyle/>
          <a:p>
            <a:r>
              <a:rPr lang="en-US"/>
              <a:t>Photocathode Physics for Photoinjectors (P3) Workshop at BNL                                        October 3, 2023                                                     chubenko@niu.edu</a:t>
            </a:r>
          </a:p>
        </p:txBody>
      </p:sp>
      <p:pic>
        <p:nvPicPr>
          <p:cNvPr id="2" name="Picture 1" descr="Electron-Ion Collider (EIC)">
            <a:extLst>
              <a:ext uri="{FF2B5EF4-FFF2-40B4-BE49-F238E27FC236}">
                <a16:creationId xmlns:a16="http://schemas.microsoft.com/office/drawing/2014/main" id="{87058FAB-974C-BD26-9113-F3C4A3D23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1071276"/>
            <a:ext cx="3247337" cy="16063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769F5F-5AF6-4213-8A69-71603E1B6853}"/>
              </a:ext>
            </a:extLst>
          </p:cNvPr>
          <p:cNvSpPr txBox="1"/>
          <p:nvPr/>
        </p:nvSpPr>
        <p:spPr>
          <a:xfrm>
            <a:off x="544682" y="1447800"/>
            <a:ext cx="4362449" cy="1077218"/>
          </a:xfrm>
          <a:prstGeom prst="rect">
            <a:avLst/>
          </a:prstGeom>
          <a:noFill/>
        </p:spPr>
        <p:txBody>
          <a:bodyPr wrap="square" rtlCol="0">
            <a:spAutoFit/>
          </a:bodyPr>
          <a:lstStyle/>
          <a:p>
            <a:r>
              <a:rPr lang="en-US" sz="1600" b="1" dirty="0">
                <a:solidFill>
                  <a:schemeClr val="tx2"/>
                </a:solidFill>
              </a:rPr>
              <a:t>Particle Physics</a:t>
            </a:r>
          </a:p>
          <a:p>
            <a:pPr marL="285750" indent="-285750">
              <a:buFont typeface="Arial" panose="020B0604020202020204" pitchFamily="34" charset="0"/>
              <a:buChar char="•"/>
            </a:pPr>
            <a:r>
              <a:rPr lang="en-US" sz="1600" dirty="0">
                <a:solidFill>
                  <a:schemeClr val="tx2"/>
                </a:solidFill>
              </a:rPr>
              <a:t>probe the structure of subatomic particles</a:t>
            </a:r>
          </a:p>
          <a:p>
            <a:pPr marL="285750" indent="-285750">
              <a:buFont typeface="Arial" panose="020B0604020202020204" pitchFamily="34" charset="0"/>
              <a:buChar char="•"/>
            </a:pPr>
            <a:r>
              <a:rPr lang="en-US" sz="1600" dirty="0">
                <a:solidFill>
                  <a:schemeClr val="tx2"/>
                </a:solidFill>
              </a:rPr>
              <a:t>study fundamental forces</a:t>
            </a:r>
          </a:p>
          <a:p>
            <a:pPr marL="285750" indent="-285750">
              <a:buFont typeface="Arial" panose="020B0604020202020204" pitchFamily="34" charset="0"/>
              <a:buChar char="•"/>
            </a:pPr>
            <a:r>
              <a:rPr lang="en-US" sz="1600" dirty="0">
                <a:solidFill>
                  <a:schemeClr val="tx2"/>
                </a:solidFill>
              </a:rPr>
              <a:t>explore the properties of matter</a:t>
            </a:r>
          </a:p>
        </p:txBody>
      </p:sp>
      <p:sp>
        <p:nvSpPr>
          <p:cNvPr id="6" name="TextBox 5">
            <a:extLst>
              <a:ext uri="{FF2B5EF4-FFF2-40B4-BE49-F238E27FC236}">
                <a16:creationId xmlns:a16="http://schemas.microsoft.com/office/drawing/2014/main" id="{722D0345-DDDE-D5A0-7B93-05446D090A93}"/>
              </a:ext>
            </a:extLst>
          </p:cNvPr>
          <p:cNvSpPr txBox="1"/>
          <p:nvPr/>
        </p:nvSpPr>
        <p:spPr>
          <a:xfrm>
            <a:off x="457200" y="4724400"/>
            <a:ext cx="8249656" cy="830997"/>
          </a:xfrm>
          <a:prstGeom prst="rect">
            <a:avLst/>
          </a:prstGeom>
          <a:noFill/>
        </p:spPr>
        <p:txBody>
          <a:bodyPr wrap="square" rtlCol="0">
            <a:spAutoFit/>
          </a:bodyPr>
          <a:lstStyle/>
          <a:p>
            <a:r>
              <a:rPr lang="en-US" sz="1600" b="1" dirty="0">
                <a:solidFill>
                  <a:schemeClr val="tx2"/>
                </a:solidFill>
              </a:rPr>
              <a:t>Ultrafast Spin-Polarized Low-Energy Electron Diffraction (LEED)</a:t>
            </a: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enable us to understand the correlation between structure and magnetism in ultrafast processes on surfaces at the nanoscale</a:t>
            </a:r>
          </a:p>
        </p:txBody>
      </p:sp>
      <p:sp>
        <p:nvSpPr>
          <p:cNvPr id="8" name="TextBox 7">
            <a:extLst>
              <a:ext uri="{FF2B5EF4-FFF2-40B4-BE49-F238E27FC236}">
                <a16:creationId xmlns:a16="http://schemas.microsoft.com/office/drawing/2014/main" id="{41D6A86C-5A83-01D6-463A-40C93F3C7554}"/>
              </a:ext>
            </a:extLst>
          </p:cNvPr>
          <p:cNvSpPr txBox="1"/>
          <p:nvPr/>
        </p:nvSpPr>
        <p:spPr>
          <a:xfrm>
            <a:off x="465222" y="2750403"/>
            <a:ext cx="6308809" cy="830997"/>
          </a:xfrm>
          <a:prstGeom prst="rect">
            <a:avLst/>
          </a:prstGeom>
          <a:noFill/>
        </p:spPr>
        <p:txBody>
          <a:bodyPr wrap="square" rtlCol="0">
            <a:spAutoFit/>
          </a:bodyPr>
          <a:lstStyle/>
          <a:p>
            <a:r>
              <a:rPr lang="en-US" sz="1600" b="1" dirty="0">
                <a:solidFill>
                  <a:srgbClr val="000000"/>
                </a:solidFill>
                <a:latin typeface="+mn-lt"/>
              </a:rPr>
              <a:t>Spin-Polarized Scanning Tunneling Microscopy (SP-STM)</a:t>
            </a:r>
            <a:endParaRPr lang="en-US" sz="1600" dirty="0">
              <a:solidFill>
                <a:srgbClr val="000000"/>
              </a:solidFill>
              <a:latin typeface="+mn-lt"/>
            </a:endParaRPr>
          </a:p>
          <a:p>
            <a:pPr marL="285750" indent="-285750">
              <a:buFont typeface="Arial" panose="020B0604020202020204" pitchFamily="34" charset="0"/>
              <a:buChar char="•"/>
            </a:pPr>
            <a:r>
              <a:rPr lang="en-US" sz="1600" b="0" i="0" u="none" strike="noStrike" dirty="0">
                <a:solidFill>
                  <a:srgbClr val="000000"/>
                </a:solidFill>
                <a:effectLst/>
                <a:latin typeface="+mn-lt"/>
              </a:rPr>
              <a:t>study the magnetic properties and electronic structure of nanostructures at the atomic and molecular level</a:t>
            </a:r>
            <a:endParaRPr lang="en-US" sz="1600" dirty="0">
              <a:solidFill>
                <a:srgbClr val="000000"/>
              </a:solidFill>
              <a:latin typeface="+mn-lt"/>
            </a:endParaRPr>
          </a:p>
        </p:txBody>
      </p:sp>
      <p:sp>
        <p:nvSpPr>
          <p:cNvPr id="9" name="TextBox 8">
            <a:extLst>
              <a:ext uri="{FF2B5EF4-FFF2-40B4-BE49-F238E27FC236}">
                <a16:creationId xmlns:a16="http://schemas.microsoft.com/office/drawing/2014/main" id="{4F677E1F-79A3-58E8-6510-E10846EC4495}"/>
              </a:ext>
            </a:extLst>
          </p:cNvPr>
          <p:cNvSpPr txBox="1"/>
          <p:nvPr/>
        </p:nvSpPr>
        <p:spPr>
          <a:xfrm>
            <a:off x="465221" y="3817203"/>
            <a:ext cx="6308809" cy="830997"/>
          </a:xfrm>
          <a:prstGeom prst="rect">
            <a:avLst/>
          </a:prstGeom>
          <a:noFill/>
        </p:spPr>
        <p:txBody>
          <a:bodyPr wrap="square" rtlCol="0">
            <a:spAutoFit/>
          </a:bodyPr>
          <a:lstStyle/>
          <a:p>
            <a:r>
              <a:rPr lang="en-US" sz="1600" b="1" dirty="0">
                <a:solidFill>
                  <a:srgbClr val="000000"/>
                </a:solidFill>
                <a:latin typeface="+mn-lt"/>
              </a:rPr>
              <a:t>Spin-Polarized Low-Energy Electron Microscopy (SP-LEEM)</a:t>
            </a:r>
          </a:p>
          <a:p>
            <a:pPr marL="285750" indent="-285750">
              <a:buFont typeface="Arial" panose="020B0604020202020204" pitchFamily="34" charset="0"/>
              <a:buChar char="•"/>
            </a:pPr>
            <a:r>
              <a:rPr lang="en-US" sz="1600" dirty="0">
                <a:solidFill>
                  <a:srgbClr val="141414"/>
                </a:solidFill>
                <a:effectLst/>
                <a:latin typeface="+mn-lt"/>
              </a:rPr>
              <a:t>imaging magnetic microstructures at surfaces and in thin films. </a:t>
            </a:r>
            <a:endParaRPr lang="en-US" sz="1600" dirty="0">
              <a:effectLst/>
              <a:latin typeface="+mn-lt"/>
            </a:endParaRPr>
          </a:p>
          <a:p>
            <a:pPr marL="285750" indent="-285750">
              <a:buFont typeface="Arial" panose="020B0604020202020204" pitchFamily="34" charset="0"/>
              <a:buChar char="•"/>
            </a:pPr>
            <a:endParaRPr lang="en-US" sz="1600" dirty="0">
              <a:solidFill>
                <a:srgbClr val="000000"/>
              </a:solidFill>
              <a:latin typeface="+mn-lt"/>
            </a:endParaRPr>
          </a:p>
        </p:txBody>
      </p:sp>
      <p:sp>
        <p:nvSpPr>
          <p:cNvPr id="10" name="TextBox 9">
            <a:extLst>
              <a:ext uri="{FF2B5EF4-FFF2-40B4-BE49-F238E27FC236}">
                <a16:creationId xmlns:a16="http://schemas.microsoft.com/office/drawing/2014/main" id="{A41501F4-9D24-CC03-C25B-FA75F4B56E77}"/>
              </a:ext>
            </a:extLst>
          </p:cNvPr>
          <p:cNvSpPr txBox="1"/>
          <p:nvPr/>
        </p:nvSpPr>
        <p:spPr>
          <a:xfrm>
            <a:off x="457200" y="5816025"/>
            <a:ext cx="8249656" cy="584775"/>
          </a:xfrm>
          <a:prstGeom prst="rect">
            <a:avLst/>
          </a:prstGeom>
          <a:noFill/>
        </p:spPr>
        <p:txBody>
          <a:bodyPr wrap="square" rtlCol="0">
            <a:spAutoFit/>
          </a:bodyPr>
          <a:lstStyle/>
          <a:p>
            <a:r>
              <a:rPr lang="en-US" sz="1600" b="1" dirty="0">
                <a:solidFill>
                  <a:schemeClr val="tx2"/>
                </a:solidFill>
              </a:rPr>
              <a:t>Materials Sciences</a:t>
            </a:r>
          </a:p>
          <a:p>
            <a:pPr marL="285750" indent="-285750">
              <a:buFont typeface="Arial" panose="020B0604020202020204" pitchFamily="34" charset="0"/>
              <a:buChar char="•"/>
            </a:pPr>
            <a:r>
              <a:rPr lang="en-US" sz="1600" dirty="0">
                <a:solidFill>
                  <a:schemeClr val="tx2"/>
                </a:solidFill>
              </a:rPr>
              <a:t>investigate the electronic and magnetic properties of materials</a:t>
            </a:r>
          </a:p>
        </p:txBody>
      </p:sp>
      <p:pic>
        <p:nvPicPr>
          <p:cNvPr id="13" name="Picture 12" descr="Diagram of a diagram of a beam splitter&#10;&#10;Description automatically generated">
            <a:extLst>
              <a:ext uri="{FF2B5EF4-FFF2-40B4-BE49-F238E27FC236}">
                <a16:creationId xmlns:a16="http://schemas.microsoft.com/office/drawing/2014/main" id="{4FC822F9-20C5-110A-07AF-1398E09D0DE3}"/>
              </a:ext>
            </a:extLst>
          </p:cNvPr>
          <p:cNvPicPr>
            <a:picLocks noChangeAspect="1"/>
          </p:cNvPicPr>
          <p:nvPr/>
        </p:nvPicPr>
        <p:blipFill>
          <a:blip r:embed="rId4"/>
          <a:stretch>
            <a:fillRect/>
          </a:stretch>
        </p:blipFill>
        <p:spPr>
          <a:xfrm>
            <a:off x="7742184" y="2971800"/>
            <a:ext cx="2392416" cy="1686514"/>
          </a:xfrm>
          <a:prstGeom prst="rect">
            <a:avLst/>
          </a:prstGeom>
        </p:spPr>
      </p:pic>
      <p:sp>
        <p:nvSpPr>
          <p:cNvPr id="14" name="TextBox 13">
            <a:extLst>
              <a:ext uri="{FF2B5EF4-FFF2-40B4-BE49-F238E27FC236}">
                <a16:creationId xmlns:a16="http://schemas.microsoft.com/office/drawing/2014/main" id="{C6C8F959-BE0F-22F7-EDE5-097A42F514DA}"/>
              </a:ext>
            </a:extLst>
          </p:cNvPr>
          <p:cNvSpPr txBox="1"/>
          <p:nvPr/>
        </p:nvSpPr>
        <p:spPr>
          <a:xfrm>
            <a:off x="7391400" y="4648200"/>
            <a:ext cx="4904612" cy="276999"/>
          </a:xfrm>
          <a:prstGeom prst="rect">
            <a:avLst/>
          </a:prstGeom>
          <a:noFill/>
        </p:spPr>
        <p:txBody>
          <a:bodyPr wrap="none" rtlCol="0">
            <a:spAutoFit/>
          </a:bodyPr>
          <a:lstStyle/>
          <a:p>
            <a:r>
              <a:rPr lang="en-US" sz="1200" b="0" i="0" u="none" strike="noStrike" dirty="0" err="1">
                <a:effectLst/>
                <a:latin typeface="+mn-lt"/>
              </a:rPr>
              <a:t>Rougemaille</a:t>
            </a:r>
            <a:r>
              <a:rPr lang="en-US" sz="1200" b="0" i="0" u="none" strike="noStrike" dirty="0">
                <a:effectLst/>
                <a:latin typeface="+mn-lt"/>
              </a:rPr>
              <a:t> and  Schmid, Eur. Phys. J. Appl. Phys. 50, 20101 (2010)</a:t>
            </a:r>
            <a:endParaRPr lang="en-US" sz="1200" dirty="0">
              <a:latin typeface="+mn-lt"/>
            </a:endParaRPr>
          </a:p>
        </p:txBody>
      </p:sp>
      <p:sp>
        <p:nvSpPr>
          <p:cNvPr id="15" name="TextBox 14">
            <a:extLst>
              <a:ext uri="{FF2B5EF4-FFF2-40B4-BE49-F238E27FC236}">
                <a16:creationId xmlns:a16="http://schemas.microsoft.com/office/drawing/2014/main" id="{A3AC2109-027E-3238-9EC3-134E3092F281}"/>
              </a:ext>
            </a:extLst>
          </p:cNvPr>
          <p:cNvSpPr txBox="1"/>
          <p:nvPr/>
        </p:nvSpPr>
        <p:spPr>
          <a:xfrm>
            <a:off x="6916429" y="2460937"/>
            <a:ext cx="1790427" cy="276999"/>
          </a:xfrm>
          <a:prstGeom prst="rect">
            <a:avLst/>
          </a:prstGeom>
          <a:noFill/>
        </p:spPr>
        <p:txBody>
          <a:bodyPr wrap="none" rtlCol="0">
            <a:spAutoFit/>
          </a:bodyPr>
          <a:lstStyle/>
          <a:p>
            <a:r>
              <a:rPr lang="en-US" sz="1200" dirty="0"/>
              <a:t>https://</a:t>
            </a:r>
            <a:r>
              <a:rPr lang="en-US" sz="1200" dirty="0" err="1"/>
              <a:t>www.bnl.gov</a:t>
            </a:r>
            <a:r>
              <a:rPr lang="en-US" sz="1200" dirty="0"/>
              <a:t>/</a:t>
            </a:r>
            <a:r>
              <a:rPr lang="en-US" sz="1200" dirty="0" err="1"/>
              <a:t>eic</a:t>
            </a:r>
            <a:r>
              <a:rPr lang="en-US" sz="1200" dirty="0"/>
              <a:t>/</a:t>
            </a:r>
          </a:p>
        </p:txBody>
      </p:sp>
    </p:spTree>
    <p:extLst>
      <p:ext uri="{BB962C8B-B14F-4D97-AF65-F5344CB8AC3E}">
        <p14:creationId xmlns:p14="http://schemas.microsoft.com/office/powerpoint/2010/main" val="2306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BB495F-4743-F04F-AD26-89E51CC06B2B}"/>
              </a:ext>
            </a:extLst>
          </p:cNvPr>
          <p:cNvSpPr>
            <a:spLocks noGrp="1"/>
          </p:cNvSpPr>
          <p:nvPr>
            <p:ph type="sldNum" sz="quarter" idx="11"/>
          </p:nvPr>
        </p:nvSpPr>
        <p:spPr/>
        <p:txBody>
          <a:bodyPr/>
          <a:lstStyle/>
          <a:p>
            <a:fld id="{5DE728A7-696D-6B4C-A2A6-5DB2D6606874}" type="slidenum">
              <a:rPr lang="en-US" smtClean="0"/>
              <a:pPr/>
              <a:t>20</a:t>
            </a:fld>
            <a:endParaRPr lang="en-US"/>
          </a:p>
        </p:txBody>
      </p:sp>
      <p:sp>
        <p:nvSpPr>
          <p:cNvPr id="4" name="Title 1">
            <a:extLst>
              <a:ext uri="{FF2B5EF4-FFF2-40B4-BE49-F238E27FC236}">
                <a16:creationId xmlns:a16="http://schemas.microsoft.com/office/drawing/2014/main" id="{084C5D87-1575-7D4C-AEB6-DFC72E0B46BB}"/>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Summary and future directions</a:t>
            </a:r>
          </a:p>
        </p:txBody>
      </p:sp>
      <p:sp>
        <p:nvSpPr>
          <p:cNvPr id="5" name="TextBox 4">
            <a:extLst>
              <a:ext uri="{FF2B5EF4-FFF2-40B4-BE49-F238E27FC236}">
                <a16:creationId xmlns:a16="http://schemas.microsoft.com/office/drawing/2014/main" id="{F88545B4-E0A3-354F-9066-20BA655BE84B}"/>
              </a:ext>
            </a:extLst>
          </p:cNvPr>
          <p:cNvSpPr txBox="1"/>
          <p:nvPr/>
        </p:nvSpPr>
        <p:spPr>
          <a:xfrm>
            <a:off x="161198" y="1371600"/>
            <a:ext cx="8900660" cy="3385542"/>
          </a:xfrm>
          <a:prstGeom prst="rect">
            <a:avLst/>
          </a:prstGeom>
          <a:noFill/>
        </p:spPr>
        <p:txBody>
          <a:bodyPr wrap="square" rtlCol="0">
            <a:spAutoFit/>
          </a:bodyPr>
          <a:lstStyle/>
          <a:p>
            <a:pPr marL="285750" indent="-285750" algn="just">
              <a:spcAft>
                <a:spcPts val="4800"/>
              </a:spcAft>
              <a:buFont typeface="Arial" panose="020B0604020202020204" pitchFamily="34" charset="0"/>
              <a:buChar char="•"/>
            </a:pPr>
            <a:r>
              <a:rPr lang="en-US" dirty="0">
                <a:solidFill>
                  <a:schemeClr val="tx2">
                    <a:lumMod val="95000"/>
                    <a:lumOff val="5000"/>
                  </a:schemeClr>
                </a:solidFill>
                <a:latin typeface="Arial" panose="020B0604020202020204" pitchFamily="34" charset="0"/>
                <a:cs typeface="Arial" panose="020B0604020202020204" pitchFamily="34" charset="0"/>
              </a:rPr>
              <a:t>The detailed Monte Carlo model of photoemission has been developed to model main electron emission characteristics of semiconductor photocathodes. The model provides good agreement with experimental data for bulk NEA GaAs at room temperature.</a:t>
            </a:r>
          </a:p>
          <a:p>
            <a:pPr marL="285750" indent="-285750" algn="just">
              <a:spcAft>
                <a:spcPts val="3600"/>
              </a:spcAft>
              <a:buFont typeface="Arial" panose="020B0604020202020204" pitchFamily="34" charset="0"/>
              <a:buChar char="•"/>
            </a:pPr>
            <a:r>
              <a:rPr lang="en-US" dirty="0">
                <a:solidFill>
                  <a:schemeClr val="tx2">
                    <a:lumMod val="95000"/>
                    <a:lumOff val="5000"/>
                  </a:schemeClr>
                </a:solidFill>
                <a:latin typeface="Arial" panose="020B0604020202020204" pitchFamily="34" charset="0"/>
                <a:cs typeface="Arial" panose="020B0604020202020204" pitchFamily="34" charset="0"/>
              </a:rPr>
              <a:t>The work in progress to </a:t>
            </a:r>
            <a:r>
              <a:rPr lang="en-US" sz="1800" dirty="0">
                <a:solidFill>
                  <a:schemeClr val="tx2">
                    <a:lumMod val="95000"/>
                    <a:lumOff val="5000"/>
                  </a:schemeClr>
                </a:solidFill>
                <a:latin typeface="Arial" panose="020B0604020202020204" pitchFamily="34" charset="0"/>
                <a:cs typeface="Arial" panose="020B0604020202020204" pitchFamily="34" charset="0"/>
              </a:rPr>
              <a:t>implement both low temperature and lattice strained adjustments to the Monte Carlo Approach using DFT results. </a:t>
            </a:r>
          </a:p>
          <a:p>
            <a:pPr marL="285750" indent="-285750" algn="just">
              <a:spcAft>
                <a:spcPts val="3600"/>
              </a:spcAft>
              <a:buFont typeface="Arial" panose="020B0604020202020204" pitchFamily="34" charset="0"/>
              <a:buChar char="•"/>
            </a:pPr>
            <a:r>
              <a:rPr lang="en-US" dirty="0">
                <a:solidFill>
                  <a:schemeClr val="tx2">
                    <a:lumMod val="95000"/>
                    <a:lumOff val="5000"/>
                  </a:schemeClr>
                </a:solidFill>
              </a:rPr>
              <a:t>The developed Monte Carlo model will be modified further to study spin-polarized photoemission from novel materials and layered structures.</a:t>
            </a:r>
          </a:p>
        </p:txBody>
      </p:sp>
      <p:sp>
        <p:nvSpPr>
          <p:cNvPr id="6" name="Date Placeholder 5">
            <a:extLst>
              <a:ext uri="{FF2B5EF4-FFF2-40B4-BE49-F238E27FC236}">
                <a16:creationId xmlns:a16="http://schemas.microsoft.com/office/drawing/2014/main" id="{479990E3-A31B-4049-B4F6-C3D6C39C9439}"/>
              </a:ext>
            </a:extLst>
          </p:cNvPr>
          <p:cNvSpPr>
            <a:spLocks noGrp="1"/>
          </p:cNvSpPr>
          <p:nvPr>
            <p:ph type="dt" sz="half" idx="12"/>
          </p:nvPr>
        </p:nvSpPr>
        <p:spPr/>
        <p:txBody>
          <a:bodyPr/>
          <a:lstStyle/>
          <a:p>
            <a:r>
              <a:rPr lang="en-US"/>
              <a:t>Photocathode Physics for Photoinjectors (P3) Workshop at BNL                                        October 3, 2023                                                     chubenko@niu.edu</a:t>
            </a:r>
          </a:p>
        </p:txBody>
      </p:sp>
      <p:pic>
        <p:nvPicPr>
          <p:cNvPr id="8" name="Picture 7">
            <a:extLst>
              <a:ext uri="{FF2B5EF4-FFF2-40B4-BE49-F238E27FC236}">
                <a16:creationId xmlns:a16="http://schemas.microsoft.com/office/drawing/2014/main" id="{9F148798-E6C3-BC42-82AF-4422DEF50E14}"/>
              </a:ext>
            </a:extLst>
          </p:cNvPr>
          <p:cNvPicPr>
            <a:picLocks noChangeAspect="1"/>
          </p:cNvPicPr>
          <p:nvPr/>
        </p:nvPicPr>
        <p:blipFill>
          <a:blip r:embed="rId3"/>
          <a:stretch>
            <a:fillRect/>
          </a:stretch>
        </p:blipFill>
        <p:spPr>
          <a:xfrm>
            <a:off x="9653578" y="1137299"/>
            <a:ext cx="2395469" cy="1605901"/>
          </a:xfrm>
          <a:prstGeom prst="rect">
            <a:avLst/>
          </a:prstGeom>
        </p:spPr>
      </p:pic>
      <p:sp>
        <p:nvSpPr>
          <p:cNvPr id="10" name="Rectangle 9">
            <a:extLst>
              <a:ext uri="{FF2B5EF4-FFF2-40B4-BE49-F238E27FC236}">
                <a16:creationId xmlns:a16="http://schemas.microsoft.com/office/drawing/2014/main" id="{8F4415E2-86EF-2A45-A06C-0B45954BD91D}"/>
              </a:ext>
            </a:extLst>
          </p:cNvPr>
          <p:cNvSpPr/>
          <p:nvPr/>
        </p:nvSpPr>
        <p:spPr>
          <a:xfrm>
            <a:off x="9227348" y="1322487"/>
            <a:ext cx="415498" cy="369332"/>
          </a:xfrm>
          <a:prstGeom prst="rect">
            <a:avLst/>
          </a:prstGeom>
        </p:spPr>
        <p:txBody>
          <a:bodyPr wrap="none">
            <a:spAutoFit/>
          </a:bodyPr>
          <a:lstStyle/>
          <a:p>
            <a:pPr defTabSz="457200" fontAlgn="auto">
              <a:spcBef>
                <a:spcPts val="0"/>
              </a:spcBef>
              <a:spcAft>
                <a:spcPts val="0"/>
              </a:spcAft>
              <a:buClr>
                <a:srgbClr val="00C301"/>
              </a:buClr>
              <a:defRPr/>
            </a:pPr>
            <a:r>
              <a:rPr lang="en-US" dirty="0"/>
              <a:t>✅</a:t>
            </a:r>
          </a:p>
        </p:txBody>
      </p:sp>
      <p:pic>
        <p:nvPicPr>
          <p:cNvPr id="3" name="Picture 2">
            <a:extLst>
              <a:ext uri="{FF2B5EF4-FFF2-40B4-BE49-F238E27FC236}">
                <a16:creationId xmlns:a16="http://schemas.microsoft.com/office/drawing/2014/main" id="{AE538071-FB98-A1EA-AB00-1A429BC02BAB}"/>
              </a:ext>
            </a:extLst>
          </p:cNvPr>
          <p:cNvPicPr>
            <a:picLocks noChangeAspect="1"/>
          </p:cNvPicPr>
          <p:nvPr/>
        </p:nvPicPr>
        <p:blipFill>
          <a:blip r:embed="rId4"/>
          <a:stretch>
            <a:fillRect/>
          </a:stretch>
        </p:blipFill>
        <p:spPr>
          <a:xfrm>
            <a:off x="9874219" y="2897510"/>
            <a:ext cx="2156583" cy="1605901"/>
          </a:xfrm>
          <a:prstGeom prst="rect">
            <a:avLst/>
          </a:prstGeom>
        </p:spPr>
      </p:pic>
      <p:pic>
        <p:nvPicPr>
          <p:cNvPr id="7" name="Picture 6">
            <a:extLst>
              <a:ext uri="{FF2B5EF4-FFF2-40B4-BE49-F238E27FC236}">
                <a16:creationId xmlns:a16="http://schemas.microsoft.com/office/drawing/2014/main" id="{6C19B664-36BF-8173-A1B6-3E7BBD6E0294}"/>
              </a:ext>
            </a:extLst>
          </p:cNvPr>
          <p:cNvPicPr>
            <a:picLocks noChangeAspect="1"/>
          </p:cNvPicPr>
          <p:nvPr/>
        </p:nvPicPr>
        <p:blipFill>
          <a:blip r:embed="rId5"/>
          <a:stretch>
            <a:fillRect/>
          </a:stretch>
        </p:blipFill>
        <p:spPr>
          <a:xfrm>
            <a:off x="9210287" y="4570515"/>
            <a:ext cx="2753113" cy="1998334"/>
          </a:xfrm>
          <a:prstGeom prst="rect">
            <a:avLst/>
          </a:prstGeom>
        </p:spPr>
      </p:pic>
    </p:spTree>
    <p:extLst>
      <p:ext uri="{BB962C8B-B14F-4D97-AF65-F5344CB8AC3E}">
        <p14:creationId xmlns:p14="http://schemas.microsoft.com/office/powerpoint/2010/main" val="1225288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4C9EEE-4865-934B-9BB9-CBA4B05C6CDC}"/>
              </a:ext>
            </a:extLst>
          </p:cNvPr>
          <p:cNvSpPr>
            <a:spLocks noGrp="1"/>
          </p:cNvSpPr>
          <p:nvPr>
            <p:ph type="sldNum" sz="quarter" idx="11"/>
          </p:nvPr>
        </p:nvSpPr>
        <p:spPr/>
        <p:txBody>
          <a:bodyPr/>
          <a:lstStyle/>
          <a:p>
            <a:fld id="{5DE728A7-696D-6B4C-A2A6-5DB2D6606874}" type="slidenum">
              <a:rPr lang="en-US" smtClean="0"/>
              <a:pPr/>
              <a:t>21</a:t>
            </a:fld>
            <a:endParaRPr lang="en-US"/>
          </a:p>
        </p:txBody>
      </p:sp>
      <p:sp>
        <p:nvSpPr>
          <p:cNvPr id="4" name="Title 1">
            <a:extLst>
              <a:ext uri="{FF2B5EF4-FFF2-40B4-BE49-F238E27FC236}">
                <a16:creationId xmlns:a16="http://schemas.microsoft.com/office/drawing/2014/main" id="{44D896CF-FF47-004A-896C-F54E0A5D0FB7}"/>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Acknowledgements</a:t>
            </a:r>
          </a:p>
        </p:txBody>
      </p:sp>
      <p:sp>
        <p:nvSpPr>
          <p:cNvPr id="5" name="TextBox 4">
            <a:extLst>
              <a:ext uri="{FF2B5EF4-FFF2-40B4-BE49-F238E27FC236}">
                <a16:creationId xmlns:a16="http://schemas.microsoft.com/office/drawing/2014/main" id="{F8A310EB-B152-BC48-A231-32E1F82EF07C}"/>
              </a:ext>
            </a:extLst>
          </p:cNvPr>
          <p:cNvSpPr txBox="1"/>
          <p:nvPr/>
        </p:nvSpPr>
        <p:spPr>
          <a:xfrm>
            <a:off x="4343400" y="1423600"/>
            <a:ext cx="3557384" cy="2862322"/>
          </a:xfrm>
          <a:prstGeom prst="rect">
            <a:avLst/>
          </a:prstGeom>
          <a:noFill/>
        </p:spPr>
        <p:txBody>
          <a:bodyPr wrap="none" rtlCol="0">
            <a:spAutoFit/>
          </a:bodyPr>
          <a:lstStyle/>
          <a:p>
            <a:r>
              <a:rPr lang="en-US" dirty="0">
                <a:solidFill>
                  <a:schemeClr val="tx2"/>
                </a:solidFill>
                <a:latin typeface="Arial" panose="020B0604020202020204" pitchFamily="34" charset="0"/>
                <a:cs typeface="Arial" panose="020B0604020202020204" pitchFamily="34" charset="0"/>
              </a:rPr>
              <a:t>John Callahan (NIU)</a:t>
            </a:r>
          </a:p>
          <a:p>
            <a:r>
              <a:rPr lang="en-US" dirty="0">
                <a:solidFill>
                  <a:schemeClr val="tx2"/>
                </a:solidFill>
                <a:latin typeface="Arial" panose="020B0604020202020204" pitchFamily="34" charset="0"/>
                <a:cs typeface="Arial" panose="020B0604020202020204" pitchFamily="34" charset="0"/>
              </a:rPr>
              <a:t> A. Rodriguez </a:t>
            </a:r>
            <a:r>
              <a:rPr lang="en-US" dirty="0" err="1">
                <a:solidFill>
                  <a:schemeClr val="tx2"/>
                </a:solidFill>
                <a:latin typeface="Arial" panose="020B0604020202020204" pitchFamily="34" charset="0"/>
                <a:cs typeface="Arial" panose="020B0604020202020204" pitchFamily="34" charset="0"/>
              </a:rPr>
              <a:t>Alicea</a:t>
            </a:r>
            <a:r>
              <a:rPr lang="en-US" dirty="0">
                <a:solidFill>
                  <a:schemeClr val="tx2"/>
                </a:solidFill>
                <a:latin typeface="Arial" panose="020B0604020202020204" pitchFamily="34" charset="0"/>
                <a:cs typeface="Arial" panose="020B0604020202020204" pitchFamily="34" charset="0"/>
              </a:rPr>
              <a:t> (MSU) </a:t>
            </a:r>
          </a:p>
          <a:p>
            <a:r>
              <a:rPr lang="en-US" dirty="0" err="1">
                <a:solidFill>
                  <a:schemeClr val="tx2"/>
                </a:solidFill>
                <a:latin typeface="Arial" panose="020B0604020202020204" pitchFamily="34" charset="0"/>
                <a:cs typeface="Arial" panose="020B0604020202020204" pitchFamily="34" charset="0"/>
              </a:rPr>
              <a:t>Joniel</a:t>
            </a:r>
            <a:r>
              <a:rPr lang="en-US" dirty="0">
                <a:solidFill>
                  <a:schemeClr val="tx2"/>
                </a:solidFill>
                <a:latin typeface="Arial" panose="020B0604020202020204" pitchFamily="34" charset="0"/>
                <a:cs typeface="Arial" panose="020B0604020202020204" pitchFamily="34" charset="0"/>
              </a:rPr>
              <a:t> O Mendez-Nieves (BNL)</a:t>
            </a:r>
          </a:p>
          <a:p>
            <a:r>
              <a:rPr lang="en-US" dirty="0">
                <a:solidFill>
                  <a:schemeClr val="tx2"/>
                </a:solidFill>
                <a:latin typeface="Arial" panose="020B0604020202020204" pitchFamily="34" charset="0"/>
                <a:cs typeface="Arial" panose="020B0604020202020204" pitchFamily="34" charset="0"/>
              </a:rPr>
              <a:t>Harish Bhandari (RMD Inc)</a:t>
            </a:r>
          </a:p>
          <a:p>
            <a:r>
              <a:rPr lang="en-US" kern="0" dirty="0">
                <a:solidFill>
                  <a:schemeClr val="tx2"/>
                </a:solidFill>
              </a:rPr>
              <a:t>Siddharth Karkare </a:t>
            </a:r>
            <a:r>
              <a:rPr lang="en-US" dirty="0">
                <a:solidFill>
                  <a:schemeClr val="tx2"/>
                </a:solidFill>
                <a:latin typeface="Arial" panose="020B0604020202020204" pitchFamily="34" charset="0"/>
                <a:cs typeface="Arial" panose="020B0604020202020204" pitchFamily="34" charset="0"/>
              </a:rPr>
              <a:t>(ASU)</a:t>
            </a:r>
          </a:p>
          <a:p>
            <a:r>
              <a:rPr lang="en-US" dirty="0" err="1">
                <a:solidFill>
                  <a:schemeClr val="tx2"/>
                </a:solidFill>
                <a:latin typeface="Arial" panose="020B0604020202020204" pitchFamily="34" charset="0"/>
                <a:cs typeface="Arial" panose="020B0604020202020204" pitchFamily="34" charset="0"/>
              </a:rPr>
              <a:t>Dimitre</a:t>
            </a:r>
            <a:r>
              <a:rPr lang="en-US" dirty="0">
                <a:solidFill>
                  <a:schemeClr val="tx2"/>
                </a:solidFill>
                <a:latin typeface="Arial" panose="020B0604020202020204" pitchFamily="34" charset="0"/>
                <a:cs typeface="Arial" panose="020B0604020202020204" pitchFamily="34" charset="0"/>
              </a:rPr>
              <a:t> A. Dimitrov (LANL)</a:t>
            </a:r>
          </a:p>
          <a:p>
            <a:r>
              <a:rPr lang="en-US" kern="0" dirty="0">
                <a:solidFill>
                  <a:schemeClr val="tx2"/>
                </a:solidFill>
              </a:rPr>
              <a:t>Jai Kwan Bae (BNL)</a:t>
            </a:r>
          </a:p>
          <a:p>
            <a:r>
              <a:rPr lang="en-US" dirty="0">
                <a:solidFill>
                  <a:schemeClr val="tx2"/>
                </a:solidFill>
                <a:latin typeface="Arial" panose="020B0604020202020204" pitchFamily="34" charset="0"/>
                <a:cs typeface="Arial" panose="020B0604020202020204" pitchFamily="34" charset="0"/>
              </a:rPr>
              <a:t>Luca </a:t>
            </a:r>
            <a:r>
              <a:rPr lang="en-US" dirty="0" err="1">
                <a:solidFill>
                  <a:schemeClr val="tx2"/>
                </a:solidFill>
                <a:latin typeface="Arial" panose="020B0604020202020204" pitchFamily="34" charset="0"/>
                <a:cs typeface="Arial" panose="020B0604020202020204" pitchFamily="34" charset="0"/>
              </a:rPr>
              <a:t>Cultrera</a:t>
            </a:r>
            <a:r>
              <a:rPr lang="en-US" dirty="0">
                <a:solidFill>
                  <a:schemeClr val="tx2"/>
                </a:solidFill>
                <a:latin typeface="Arial" panose="020B0604020202020204" pitchFamily="34" charset="0"/>
                <a:cs typeface="Arial" panose="020B0604020202020204" pitchFamily="34" charset="0"/>
              </a:rPr>
              <a:t> (BNL)</a:t>
            </a:r>
          </a:p>
          <a:p>
            <a:r>
              <a:rPr lang="en-US" kern="0" dirty="0">
                <a:solidFill>
                  <a:schemeClr val="tx2"/>
                </a:solidFill>
              </a:rPr>
              <a:t>Ivan </a:t>
            </a:r>
            <a:r>
              <a:rPr lang="en-US" kern="0" dirty="0" err="1">
                <a:solidFill>
                  <a:schemeClr val="tx2"/>
                </a:solidFill>
              </a:rPr>
              <a:t>Bazarov</a:t>
            </a:r>
            <a:r>
              <a:rPr lang="en-US" kern="0" dirty="0">
                <a:solidFill>
                  <a:schemeClr val="tx2"/>
                </a:solidFill>
              </a:rPr>
              <a:t> (Cornell University)</a:t>
            </a:r>
          </a:p>
          <a:p>
            <a:r>
              <a:rPr lang="en-US" kern="0" dirty="0">
                <a:solidFill>
                  <a:schemeClr val="tx2"/>
                </a:solidFill>
              </a:rPr>
              <a:t>Andrei </a:t>
            </a:r>
            <a:r>
              <a:rPr lang="en-US" kern="0" dirty="0" err="1">
                <a:solidFill>
                  <a:schemeClr val="tx2"/>
                </a:solidFill>
              </a:rPr>
              <a:t>Afanasev</a:t>
            </a:r>
            <a:r>
              <a:rPr lang="en-US" kern="0" dirty="0">
                <a:solidFill>
                  <a:schemeClr val="tx2"/>
                </a:solidFill>
              </a:rPr>
              <a:t> (GWU)</a:t>
            </a:r>
          </a:p>
        </p:txBody>
      </p:sp>
      <p:sp>
        <p:nvSpPr>
          <p:cNvPr id="7" name="TextBox 6">
            <a:extLst>
              <a:ext uri="{FF2B5EF4-FFF2-40B4-BE49-F238E27FC236}">
                <a16:creationId xmlns:a16="http://schemas.microsoft.com/office/drawing/2014/main" id="{8A272D49-680E-8C40-9E56-3ADD0E3EAA80}"/>
              </a:ext>
            </a:extLst>
          </p:cNvPr>
          <p:cNvSpPr txBox="1"/>
          <p:nvPr/>
        </p:nvSpPr>
        <p:spPr>
          <a:xfrm>
            <a:off x="4763036" y="5715000"/>
            <a:ext cx="2646878" cy="646331"/>
          </a:xfrm>
          <a:prstGeom prst="rect">
            <a:avLst/>
          </a:prstGeom>
          <a:noFill/>
        </p:spPr>
        <p:txBody>
          <a:bodyPr wrap="none" rtlCol="0">
            <a:spAutoFit/>
          </a:bodyPr>
          <a:lstStyle/>
          <a:p>
            <a:r>
              <a:rPr lang="en-US" sz="3600" b="1" dirty="0"/>
              <a:t>Thank you!</a:t>
            </a:r>
          </a:p>
        </p:txBody>
      </p:sp>
      <p:pic>
        <p:nvPicPr>
          <p:cNvPr id="9" name="Picture 8">
            <a:extLst>
              <a:ext uri="{FF2B5EF4-FFF2-40B4-BE49-F238E27FC236}">
                <a16:creationId xmlns:a16="http://schemas.microsoft.com/office/drawing/2014/main" id="{C91E7CDA-B2A8-C047-AC98-87A0B781D823}"/>
              </a:ext>
            </a:extLst>
          </p:cNvPr>
          <p:cNvPicPr>
            <a:picLocks noChangeAspect="1"/>
          </p:cNvPicPr>
          <p:nvPr/>
        </p:nvPicPr>
        <p:blipFill>
          <a:blip r:embed="rId3"/>
          <a:stretch>
            <a:fillRect/>
          </a:stretch>
        </p:blipFill>
        <p:spPr>
          <a:xfrm>
            <a:off x="6853790" y="4432909"/>
            <a:ext cx="994810" cy="994810"/>
          </a:xfrm>
          <a:prstGeom prst="rect">
            <a:avLst/>
          </a:prstGeom>
        </p:spPr>
      </p:pic>
      <p:pic>
        <p:nvPicPr>
          <p:cNvPr id="11" name="Picture 10">
            <a:extLst>
              <a:ext uri="{FF2B5EF4-FFF2-40B4-BE49-F238E27FC236}">
                <a16:creationId xmlns:a16="http://schemas.microsoft.com/office/drawing/2014/main" id="{AA99D3FB-7EB4-3E42-8BEF-6AF6787A34D3}"/>
              </a:ext>
            </a:extLst>
          </p:cNvPr>
          <p:cNvPicPr>
            <a:picLocks noChangeAspect="1"/>
          </p:cNvPicPr>
          <p:nvPr/>
        </p:nvPicPr>
        <p:blipFill>
          <a:blip r:embed="rId4"/>
          <a:stretch>
            <a:fillRect/>
          </a:stretch>
        </p:blipFill>
        <p:spPr>
          <a:xfrm>
            <a:off x="3010111" y="4436927"/>
            <a:ext cx="1333289" cy="1076106"/>
          </a:xfrm>
          <a:prstGeom prst="rect">
            <a:avLst/>
          </a:prstGeom>
        </p:spPr>
      </p:pic>
      <p:pic>
        <p:nvPicPr>
          <p:cNvPr id="12" name="Picture 11">
            <a:extLst>
              <a:ext uri="{FF2B5EF4-FFF2-40B4-BE49-F238E27FC236}">
                <a16:creationId xmlns:a16="http://schemas.microsoft.com/office/drawing/2014/main" id="{BC4E33AC-A174-B047-ADB4-55EA7C672915}"/>
              </a:ext>
            </a:extLst>
          </p:cNvPr>
          <p:cNvPicPr>
            <a:picLocks noChangeAspect="1"/>
          </p:cNvPicPr>
          <p:nvPr/>
        </p:nvPicPr>
        <p:blipFill>
          <a:blip r:embed="rId5"/>
          <a:stretch>
            <a:fillRect/>
          </a:stretch>
        </p:blipFill>
        <p:spPr>
          <a:xfrm>
            <a:off x="10598627" y="4509841"/>
            <a:ext cx="1059973" cy="809702"/>
          </a:xfrm>
          <a:prstGeom prst="rect">
            <a:avLst/>
          </a:prstGeom>
        </p:spPr>
      </p:pic>
      <p:pic>
        <p:nvPicPr>
          <p:cNvPr id="14" name="Graphic 13">
            <a:extLst>
              <a:ext uri="{FF2B5EF4-FFF2-40B4-BE49-F238E27FC236}">
                <a16:creationId xmlns:a16="http://schemas.microsoft.com/office/drawing/2014/main" id="{769794C2-D26B-454A-8997-C6C761D122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2915" y="3987015"/>
            <a:ext cx="2300285" cy="1533524"/>
          </a:xfrm>
          <a:prstGeom prst="rect">
            <a:avLst/>
          </a:prstGeom>
        </p:spPr>
      </p:pic>
      <p:pic>
        <p:nvPicPr>
          <p:cNvPr id="16" name="Picture 15">
            <a:extLst>
              <a:ext uri="{FF2B5EF4-FFF2-40B4-BE49-F238E27FC236}">
                <a16:creationId xmlns:a16="http://schemas.microsoft.com/office/drawing/2014/main" id="{169F15AB-1B6F-E64B-A60F-C649905895AC}"/>
              </a:ext>
            </a:extLst>
          </p:cNvPr>
          <p:cNvPicPr>
            <a:picLocks noChangeAspect="1"/>
          </p:cNvPicPr>
          <p:nvPr/>
        </p:nvPicPr>
        <p:blipFill>
          <a:blip r:embed="rId8"/>
          <a:stretch>
            <a:fillRect/>
          </a:stretch>
        </p:blipFill>
        <p:spPr>
          <a:xfrm>
            <a:off x="8226719" y="4581353"/>
            <a:ext cx="1907881" cy="465575"/>
          </a:xfrm>
          <a:prstGeom prst="rect">
            <a:avLst/>
          </a:prstGeom>
        </p:spPr>
      </p:pic>
      <p:sp>
        <p:nvSpPr>
          <p:cNvPr id="8" name="Date Placeholder 7">
            <a:extLst>
              <a:ext uri="{FF2B5EF4-FFF2-40B4-BE49-F238E27FC236}">
                <a16:creationId xmlns:a16="http://schemas.microsoft.com/office/drawing/2014/main" id="{AC5F9704-D76C-2342-87DD-C3992F9B4A73}"/>
              </a:ext>
            </a:extLst>
          </p:cNvPr>
          <p:cNvSpPr>
            <a:spLocks noGrp="1"/>
          </p:cNvSpPr>
          <p:nvPr>
            <p:ph type="dt" sz="half" idx="12"/>
          </p:nvPr>
        </p:nvSpPr>
        <p:spPr/>
        <p:txBody>
          <a:bodyPr/>
          <a:lstStyle/>
          <a:p>
            <a:r>
              <a:rPr lang="en-US"/>
              <a:t>Photocathode Physics for Photoinjectors (P3) Workshop at BNL                                        October 3, 2023                                                     chubenko@niu.edu</a:t>
            </a:r>
          </a:p>
        </p:txBody>
      </p:sp>
      <p:pic>
        <p:nvPicPr>
          <p:cNvPr id="3" name="Picture 2">
            <a:extLst>
              <a:ext uri="{FF2B5EF4-FFF2-40B4-BE49-F238E27FC236}">
                <a16:creationId xmlns:a16="http://schemas.microsoft.com/office/drawing/2014/main" id="{952691BA-9EB2-1C80-616B-3E29A981A1FC}"/>
              </a:ext>
            </a:extLst>
          </p:cNvPr>
          <p:cNvPicPr>
            <a:picLocks noChangeAspect="1"/>
          </p:cNvPicPr>
          <p:nvPr/>
        </p:nvPicPr>
        <p:blipFill>
          <a:blip r:embed="rId9"/>
          <a:stretch>
            <a:fillRect/>
          </a:stretch>
        </p:blipFill>
        <p:spPr>
          <a:xfrm>
            <a:off x="538188" y="4581353"/>
            <a:ext cx="2205012" cy="799551"/>
          </a:xfrm>
          <a:prstGeom prst="rect">
            <a:avLst/>
          </a:prstGeom>
        </p:spPr>
      </p:pic>
    </p:spTree>
    <p:extLst>
      <p:ext uri="{BB962C8B-B14F-4D97-AF65-F5344CB8AC3E}">
        <p14:creationId xmlns:p14="http://schemas.microsoft.com/office/powerpoint/2010/main" val="386423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AD6CAF-E48E-6F45-997F-11FB2DF6DDD8}"/>
              </a:ext>
            </a:extLst>
          </p:cNvPr>
          <p:cNvSpPr>
            <a:spLocks noGrp="1"/>
          </p:cNvSpPr>
          <p:nvPr>
            <p:ph type="sldNum" sz="quarter" idx="11"/>
          </p:nvPr>
        </p:nvSpPr>
        <p:spPr/>
        <p:txBody>
          <a:bodyPr/>
          <a:lstStyle/>
          <a:p>
            <a:fld id="{D97BF1E1-F9E4-1D4B-AA7A-44BEA219CAC9}" type="slidenum">
              <a:rPr lang="en-US" smtClean="0"/>
              <a:pPr/>
              <a:t>3</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D3C6C2-C10A-3A42-A4C3-81417B7DAB80}"/>
                  </a:ext>
                </a:extLst>
              </p:cNvPr>
              <p:cNvSpPr txBox="1"/>
              <p:nvPr/>
            </p:nvSpPr>
            <p:spPr>
              <a:xfrm>
                <a:off x="5473390" y="1244883"/>
                <a:ext cx="1363771" cy="660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panose="02040503050406030204" pitchFamily="18" charset="0"/>
                        </a:rPr>
                        <m:t>𝑄𝐸</m:t>
                      </m:r>
                      <m:r>
                        <a:rPr lang="en-US" sz="2000" b="0" i="1" smtClean="0">
                          <a:solidFill>
                            <a:schemeClr val="tx2"/>
                          </a:solidFill>
                          <a:latin typeface="Cambria Math" panose="02040503050406030204" pitchFamily="18" charset="0"/>
                        </a:rPr>
                        <m:t>= </m:t>
                      </m:r>
                      <m:f>
                        <m:fPr>
                          <m:ctrlPr>
                            <a:rPr lang="en-US" sz="2000" b="0" i="1" smtClean="0">
                              <a:solidFill>
                                <a:schemeClr val="tx2"/>
                              </a:solidFill>
                              <a:latin typeface="Cambria Math" panose="02040503050406030204" pitchFamily="18" charset="0"/>
                            </a:rPr>
                          </m:ctrlPr>
                        </m:fPr>
                        <m:num>
                          <m:sSub>
                            <m:sSubPr>
                              <m:ctrlPr>
                                <a:rPr lang="en-US" sz="2000" b="0" i="1" smtClean="0">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𝑁</m:t>
                              </m:r>
                            </m:e>
                            <m:sub>
                              <m:sSup>
                                <m:sSupPr>
                                  <m:ctrlPr>
                                    <a:rPr lang="en-US" sz="2000" b="0" i="1" smtClean="0">
                                      <a:solidFill>
                                        <a:schemeClr val="tx2"/>
                                      </a:solidFill>
                                      <a:latin typeface="Cambria Math" panose="02040503050406030204" pitchFamily="18" charset="0"/>
                                    </a:rPr>
                                  </m:ctrlPr>
                                </m:sSupPr>
                                <m:e>
                                  <m:r>
                                    <a:rPr lang="en-US" sz="2000" b="0" i="1" smtClean="0">
                                      <a:solidFill>
                                        <a:schemeClr val="tx2"/>
                                      </a:solidFill>
                                      <a:latin typeface="Cambria Math" panose="02040503050406030204" pitchFamily="18" charset="0"/>
                                    </a:rPr>
                                    <m:t>𝑒</m:t>
                                  </m:r>
                                </m:e>
                                <m:sup>
                                  <m:r>
                                    <a:rPr lang="en-US" sz="2000" b="0" i="1" smtClean="0">
                                      <a:solidFill>
                                        <a:schemeClr val="tx2"/>
                                      </a:solidFill>
                                      <a:latin typeface="Cambria Math" panose="02040503050406030204" pitchFamily="18" charset="0"/>
                                    </a:rPr>
                                    <m:t>−</m:t>
                                  </m:r>
                                </m:sup>
                              </m:sSup>
                            </m:sub>
                          </m:sSub>
                        </m:num>
                        <m:den>
                          <m:sSub>
                            <m:sSubPr>
                              <m:ctrlPr>
                                <a:rPr lang="en-US" sz="2000" b="0" i="1" smtClean="0">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𝑁</m:t>
                              </m:r>
                            </m:e>
                            <m:sub>
                              <m:r>
                                <m:rPr>
                                  <m:nor/>
                                </m:rPr>
                                <a:rPr lang="en-US" sz="2000" dirty="0">
                                  <a:solidFill>
                                    <a:schemeClr val="tx2"/>
                                  </a:solidFill>
                                  <a:latin typeface="Times New Roman" charset="0"/>
                                  <a:cs typeface="Times New Roman" charset="0"/>
                                </a:rPr>
                                <m:t>ℏ</m:t>
                              </m:r>
                              <m:r>
                                <m:rPr>
                                  <m:nor/>
                                </m:rPr>
                                <a:rPr lang="en-US" sz="2000" b="0" i="0" dirty="0" smtClean="0">
                                  <a:solidFill>
                                    <a:schemeClr val="tx2"/>
                                  </a:solidFill>
                                  <a:latin typeface="Times New Roman" charset="0"/>
                                  <a:cs typeface="Times New Roman" charset="0"/>
                                </a:rPr>
                                <m:t>ω</m:t>
                              </m:r>
                              <m:r>
                                <m:rPr>
                                  <m:nor/>
                                </m:rPr>
                                <a:rPr lang="en-US" sz="2000" dirty="0">
                                  <a:solidFill>
                                    <a:schemeClr val="tx2"/>
                                  </a:solidFill>
                                  <a:latin typeface="Times New Roman" charset="0"/>
                                  <a:cs typeface="Times New Roman" charset="0"/>
                                </a:rPr>
                                <m:t> </m:t>
                              </m:r>
                            </m:sub>
                          </m:sSub>
                        </m:den>
                      </m:f>
                    </m:oMath>
                  </m:oMathPara>
                </a14:m>
                <a:endParaRPr lang="en-US" sz="2000" dirty="0">
                  <a:solidFill>
                    <a:schemeClr val="tx2"/>
                  </a:solidFill>
                </a:endParaRPr>
              </a:p>
            </p:txBody>
          </p:sp>
        </mc:Choice>
        <mc:Fallback xmlns="">
          <p:sp>
            <p:nvSpPr>
              <p:cNvPr id="7" name="TextBox 6">
                <a:extLst>
                  <a:ext uri="{FF2B5EF4-FFF2-40B4-BE49-F238E27FC236}">
                    <a16:creationId xmlns:a16="http://schemas.microsoft.com/office/drawing/2014/main" id="{45D3C6C2-C10A-3A42-A4C3-81417B7DAB80}"/>
                  </a:ext>
                </a:extLst>
              </p:cNvPr>
              <p:cNvSpPr txBox="1">
                <a:spLocks noRot="1" noChangeAspect="1" noMove="1" noResize="1" noEditPoints="1" noAdjustHandles="1" noChangeArrowheads="1" noChangeShapeType="1" noTextEdit="1"/>
              </p:cNvSpPr>
              <p:nvPr/>
            </p:nvSpPr>
            <p:spPr>
              <a:xfrm>
                <a:off x="5473390" y="1244883"/>
                <a:ext cx="1363771" cy="660437"/>
              </a:xfrm>
              <a:prstGeom prst="rect">
                <a:avLst/>
              </a:prstGeom>
              <a:blipFill>
                <a:blip r:embed="rId3"/>
                <a:stretch>
                  <a:fillRect l="-5556" r="-5556" b="-24074"/>
                </a:stretch>
              </a:blipFill>
            </p:spPr>
            <p:txBody>
              <a:bodyPr/>
              <a:lstStyle/>
              <a:p>
                <a:r>
                  <a:rPr lang="en-US">
                    <a:noFill/>
                  </a:rPr>
                  <a:t> </a:t>
                </a:r>
              </a:p>
            </p:txBody>
          </p:sp>
        </mc:Fallback>
      </mc:AlternateContent>
      <p:sp>
        <p:nvSpPr>
          <p:cNvPr id="65" name="Title 1">
            <a:extLst>
              <a:ext uri="{FF2B5EF4-FFF2-40B4-BE49-F238E27FC236}">
                <a16:creationId xmlns:a16="http://schemas.microsoft.com/office/drawing/2014/main" id="{0B92A6C1-8B27-9248-9C76-5545603F1EAB}"/>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Requirements for efficient spin-polarized electron sources</a:t>
            </a:r>
          </a:p>
        </p:txBody>
      </p:sp>
      <p:sp>
        <p:nvSpPr>
          <p:cNvPr id="5" name="Date Placeholder 4">
            <a:extLst>
              <a:ext uri="{FF2B5EF4-FFF2-40B4-BE49-F238E27FC236}">
                <a16:creationId xmlns:a16="http://schemas.microsoft.com/office/drawing/2014/main" id="{714B717F-5549-9B40-8605-755C2BF8874D}"/>
              </a:ext>
            </a:extLst>
          </p:cNvPr>
          <p:cNvSpPr>
            <a:spLocks noGrp="1"/>
          </p:cNvSpPr>
          <p:nvPr>
            <p:ph type="dt" sz="half" idx="12"/>
          </p:nvPr>
        </p:nvSpPr>
        <p:spPr/>
        <p:txBody>
          <a:bodyPr/>
          <a:lstStyle/>
          <a:p>
            <a:r>
              <a:rPr lang="en-US"/>
              <a:t>Photocathode Physics for Photoinjectors (P3) Workshop at BNL                                        October 3, 2023                                                     chubenko@niu.edu</a:t>
            </a:r>
          </a:p>
        </p:txBody>
      </p:sp>
      <p:sp>
        <p:nvSpPr>
          <p:cNvPr id="4" name="TextBox 3">
            <a:extLst>
              <a:ext uri="{FF2B5EF4-FFF2-40B4-BE49-F238E27FC236}">
                <a16:creationId xmlns:a16="http://schemas.microsoft.com/office/drawing/2014/main" id="{0988F9D7-2868-A3B3-1553-AF426556F37E}"/>
              </a:ext>
            </a:extLst>
          </p:cNvPr>
          <p:cNvSpPr txBox="1"/>
          <p:nvPr/>
        </p:nvSpPr>
        <p:spPr>
          <a:xfrm>
            <a:off x="297500" y="1395968"/>
            <a:ext cx="3764813" cy="369332"/>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b="1" i="1" dirty="0"/>
              <a:t>High Quantum Efficiency (QE)</a:t>
            </a:r>
            <a:endParaRPr lang="en-US" b="1" i="1" dirty="0">
              <a:solidFill>
                <a:schemeClr val="tx2"/>
              </a:solidFill>
            </a:endParaRPr>
          </a:p>
        </p:txBody>
      </p:sp>
      <p:pic>
        <p:nvPicPr>
          <p:cNvPr id="16" name="Picture 15">
            <a:extLst>
              <a:ext uri="{FF2B5EF4-FFF2-40B4-BE49-F238E27FC236}">
                <a16:creationId xmlns:a16="http://schemas.microsoft.com/office/drawing/2014/main" id="{C694F2C2-B0E4-62A5-B7D4-AB3727AC300D}"/>
              </a:ext>
            </a:extLst>
          </p:cNvPr>
          <p:cNvPicPr>
            <a:picLocks noChangeAspect="1"/>
          </p:cNvPicPr>
          <p:nvPr/>
        </p:nvPicPr>
        <p:blipFill>
          <a:blip r:embed="rId4"/>
          <a:stretch>
            <a:fillRect/>
          </a:stretch>
        </p:blipFill>
        <p:spPr>
          <a:xfrm>
            <a:off x="381000" y="2981059"/>
            <a:ext cx="3210147" cy="2886341"/>
          </a:xfrm>
          <a:prstGeom prst="rect">
            <a:avLst/>
          </a:prstGeom>
        </p:spPr>
      </p:pic>
      <p:pic>
        <p:nvPicPr>
          <p:cNvPr id="18" name="Picture 17">
            <a:extLst>
              <a:ext uri="{FF2B5EF4-FFF2-40B4-BE49-F238E27FC236}">
                <a16:creationId xmlns:a16="http://schemas.microsoft.com/office/drawing/2014/main" id="{02890FA3-3C51-0CE2-467A-7533FAFD76C2}"/>
              </a:ext>
            </a:extLst>
          </p:cNvPr>
          <p:cNvPicPr>
            <a:picLocks noChangeAspect="1"/>
          </p:cNvPicPr>
          <p:nvPr/>
        </p:nvPicPr>
        <p:blipFill>
          <a:blip r:embed="rId5"/>
          <a:stretch>
            <a:fillRect/>
          </a:stretch>
        </p:blipFill>
        <p:spPr>
          <a:xfrm>
            <a:off x="4191000" y="3297976"/>
            <a:ext cx="3210147" cy="2571450"/>
          </a:xfrm>
          <a:prstGeom prst="rect">
            <a:avLst/>
          </a:prstGeom>
        </p:spPr>
      </p:pic>
      <p:pic>
        <p:nvPicPr>
          <p:cNvPr id="20" name="Picture 19">
            <a:extLst>
              <a:ext uri="{FF2B5EF4-FFF2-40B4-BE49-F238E27FC236}">
                <a16:creationId xmlns:a16="http://schemas.microsoft.com/office/drawing/2014/main" id="{241E7476-CCE4-62BC-C45D-9692140D93E8}"/>
              </a:ext>
            </a:extLst>
          </p:cNvPr>
          <p:cNvPicPr>
            <a:picLocks noChangeAspect="1"/>
          </p:cNvPicPr>
          <p:nvPr/>
        </p:nvPicPr>
        <p:blipFill>
          <a:blip r:embed="rId6"/>
          <a:stretch>
            <a:fillRect/>
          </a:stretch>
        </p:blipFill>
        <p:spPr>
          <a:xfrm>
            <a:off x="8188975" y="3295950"/>
            <a:ext cx="3393425" cy="2571450"/>
          </a:xfrm>
          <a:prstGeom prst="rect">
            <a:avLst/>
          </a:prstGeom>
        </p:spPr>
      </p:pic>
      <p:sp>
        <p:nvSpPr>
          <p:cNvPr id="21" name="TextBox 20">
            <a:extLst>
              <a:ext uri="{FF2B5EF4-FFF2-40B4-BE49-F238E27FC236}">
                <a16:creationId xmlns:a16="http://schemas.microsoft.com/office/drawing/2014/main" id="{C57F0BD4-D5F3-5870-3DD0-C614849B1972}"/>
              </a:ext>
            </a:extLst>
          </p:cNvPr>
          <p:cNvSpPr txBox="1"/>
          <p:nvPr/>
        </p:nvSpPr>
        <p:spPr>
          <a:xfrm>
            <a:off x="304800" y="2466972"/>
            <a:ext cx="2362200" cy="338554"/>
          </a:xfrm>
          <a:prstGeom prst="rect">
            <a:avLst/>
          </a:prstGeom>
          <a:noFill/>
        </p:spPr>
        <p:txBody>
          <a:bodyPr wrap="square" rtlCol="0">
            <a:spAutoFit/>
          </a:bodyPr>
          <a:lstStyle/>
          <a:p>
            <a:r>
              <a:rPr lang="en-US" sz="1600" b="1" u="sng" dirty="0">
                <a:solidFill>
                  <a:schemeClr val="tx2"/>
                </a:solidFill>
              </a:rPr>
              <a:t>Intrinsic GaAs:</a:t>
            </a:r>
          </a:p>
        </p:txBody>
      </p:sp>
      <p:sp>
        <p:nvSpPr>
          <p:cNvPr id="22" name="TextBox 21">
            <a:extLst>
              <a:ext uri="{FF2B5EF4-FFF2-40B4-BE49-F238E27FC236}">
                <a16:creationId xmlns:a16="http://schemas.microsoft.com/office/drawing/2014/main" id="{AB309A6C-0233-1438-67D0-6BF17BBA4D70}"/>
              </a:ext>
            </a:extLst>
          </p:cNvPr>
          <p:cNvSpPr txBox="1"/>
          <p:nvPr/>
        </p:nvSpPr>
        <p:spPr>
          <a:xfrm>
            <a:off x="4267200" y="2472184"/>
            <a:ext cx="2362200" cy="338554"/>
          </a:xfrm>
          <a:prstGeom prst="rect">
            <a:avLst/>
          </a:prstGeom>
          <a:noFill/>
        </p:spPr>
        <p:txBody>
          <a:bodyPr wrap="square" rtlCol="0">
            <a:spAutoFit/>
          </a:bodyPr>
          <a:lstStyle/>
          <a:p>
            <a:r>
              <a:rPr lang="en-US" sz="1600" b="1" u="sng" dirty="0">
                <a:solidFill>
                  <a:schemeClr val="tx2"/>
                </a:solidFill>
              </a:rPr>
              <a:t>p-doped GaAs:</a:t>
            </a:r>
          </a:p>
        </p:txBody>
      </p:sp>
      <p:sp>
        <p:nvSpPr>
          <p:cNvPr id="23" name="TextBox 22">
            <a:extLst>
              <a:ext uri="{FF2B5EF4-FFF2-40B4-BE49-F238E27FC236}">
                <a16:creationId xmlns:a16="http://schemas.microsoft.com/office/drawing/2014/main" id="{8B10A3C6-44F9-A74E-6BFE-9C991E18EB61}"/>
              </a:ext>
            </a:extLst>
          </p:cNvPr>
          <p:cNvSpPr txBox="1"/>
          <p:nvPr/>
        </p:nvSpPr>
        <p:spPr>
          <a:xfrm>
            <a:off x="7924799" y="2480846"/>
            <a:ext cx="3393425" cy="338554"/>
          </a:xfrm>
          <a:prstGeom prst="rect">
            <a:avLst/>
          </a:prstGeom>
          <a:noFill/>
        </p:spPr>
        <p:txBody>
          <a:bodyPr wrap="square" rtlCol="0">
            <a:spAutoFit/>
          </a:bodyPr>
          <a:lstStyle/>
          <a:p>
            <a:r>
              <a:rPr lang="en-US" sz="1600" b="1" u="sng" dirty="0">
                <a:solidFill>
                  <a:schemeClr val="tx2"/>
                </a:solidFill>
              </a:rPr>
              <a:t>p-doped GaAs activated to NEA:</a:t>
            </a:r>
          </a:p>
        </p:txBody>
      </p:sp>
      <p:grpSp>
        <p:nvGrpSpPr>
          <p:cNvPr id="24" name="Group 23">
            <a:extLst>
              <a:ext uri="{FF2B5EF4-FFF2-40B4-BE49-F238E27FC236}">
                <a16:creationId xmlns:a16="http://schemas.microsoft.com/office/drawing/2014/main" id="{3ACF6444-1C26-2D1D-2019-BEBF8B0A1BAD}"/>
              </a:ext>
            </a:extLst>
          </p:cNvPr>
          <p:cNvGrpSpPr>
            <a:grpSpLocks noChangeAspect="1"/>
          </p:cNvGrpSpPr>
          <p:nvPr/>
        </p:nvGrpSpPr>
        <p:grpSpPr>
          <a:xfrm>
            <a:off x="8153399" y="1142998"/>
            <a:ext cx="1503687" cy="787538"/>
            <a:chOff x="5668643" y="3850400"/>
            <a:chExt cx="2105253" cy="1102600"/>
          </a:xfrm>
        </p:grpSpPr>
        <p:sp>
          <p:nvSpPr>
            <p:cNvPr id="25" name="Can 24">
              <a:extLst>
                <a:ext uri="{FF2B5EF4-FFF2-40B4-BE49-F238E27FC236}">
                  <a16:creationId xmlns:a16="http://schemas.microsoft.com/office/drawing/2014/main" id="{A3618D25-8912-CB05-F5D4-2E95DF03CBAF}"/>
                </a:ext>
              </a:extLst>
            </p:cNvPr>
            <p:cNvSpPr/>
            <p:nvPr/>
          </p:nvSpPr>
          <p:spPr>
            <a:xfrm>
              <a:off x="6553200" y="4648200"/>
              <a:ext cx="1219200" cy="304800"/>
            </a:xfrm>
            <a:prstGeom prst="can">
              <a:avLst/>
            </a:prstGeom>
            <a:solidFill>
              <a:schemeClr val="bg2">
                <a:lumMod val="75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0820960-87DE-204C-85EC-63F7E4E0FF7F}"/>
                </a:ext>
              </a:extLst>
            </p:cNvPr>
            <p:cNvGrpSpPr/>
            <p:nvPr/>
          </p:nvGrpSpPr>
          <p:grpSpPr>
            <a:xfrm rot="270473">
              <a:off x="6111719" y="4100115"/>
              <a:ext cx="942684" cy="452825"/>
              <a:chOff x="-2691298" y="1608028"/>
              <a:chExt cx="1459957" cy="669200"/>
            </a:xfrm>
            <a:effectLst>
              <a:outerShdw blurRad="50800" dist="38100" dir="2700000" algn="tl" rotWithShape="0">
                <a:srgbClr val="000000">
                  <a:alpha val="43000"/>
                </a:srgbClr>
              </a:outerShdw>
            </a:effectLst>
          </p:grpSpPr>
          <p:sp>
            <p:nvSpPr>
              <p:cNvPr id="30" name="Freeform 29">
                <a:extLst>
                  <a:ext uri="{FF2B5EF4-FFF2-40B4-BE49-F238E27FC236}">
                    <a16:creationId xmlns:a16="http://schemas.microsoft.com/office/drawing/2014/main" id="{507F4703-D5D7-ED7A-ABD0-939776D35843}"/>
                  </a:ext>
                </a:extLst>
              </p:cNvPr>
              <p:cNvSpPr/>
              <p:nvPr/>
            </p:nvSpPr>
            <p:spPr>
              <a:xfrm rot="12451656" flipV="1">
                <a:off x="-2691298" y="1608028"/>
                <a:ext cx="1397777" cy="217953"/>
              </a:xfrm>
              <a:custGeom>
                <a:avLst/>
                <a:gdLst>
                  <a:gd name="connsiteX0" fmla="*/ 0 w 904875"/>
                  <a:gd name="connsiteY0" fmla="*/ 190535 h 190535"/>
                  <a:gd name="connsiteX1" fmla="*/ 111125 w 904875"/>
                  <a:gd name="connsiteY1" fmla="*/ 31785 h 190535"/>
                  <a:gd name="connsiteX2" fmla="*/ 222250 w 904875"/>
                  <a:gd name="connsiteY2" fmla="*/ 174660 h 190535"/>
                  <a:gd name="connsiteX3" fmla="*/ 333375 w 904875"/>
                  <a:gd name="connsiteY3" fmla="*/ 15910 h 190535"/>
                  <a:gd name="connsiteX4" fmla="*/ 428625 w 904875"/>
                  <a:gd name="connsiteY4" fmla="*/ 174660 h 190535"/>
                  <a:gd name="connsiteX5" fmla="*/ 539750 w 904875"/>
                  <a:gd name="connsiteY5" fmla="*/ 35 h 190535"/>
                  <a:gd name="connsiteX6" fmla="*/ 619125 w 904875"/>
                  <a:gd name="connsiteY6" fmla="*/ 174660 h 190535"/>
                  <a:gd name="connsiteX7" fmla="*/ 730250 w 904875"/>
                  <a:gd name="connsiteY7" fmla="*/ 35 h 190535"/>
                  <a:gd name="connsiteX8" fmla="*/ 809625 w 904875"/>
                  <a:gd name="connsiteY8" fmla="*/ 158785 h 190535"/>
                  <a:gd name="connsiteX9" fmla="*/ 904875 w 904875"/>
                  <a:gd name="connsiteY9" fmla="*/ 79410 h 190535"/>
                  <a:gd name="connsiteX10" fmla="*/ 904875 w 904875"/>
                  <a:gd name="connsiteY10" fmla="*/ 79410 h 19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875" h="190535">
                    <a:moveTo>
                      <a:pt x="0" y="190535"/>
                    </a:moveTo>
                    <a:cubicBezTo>
                      <a:pt x="37041" y="112483"/>
                      <a:pt x="74083" y="34431"/>
                      <a:pt x="111125" y="31785"/>
                    </a:cubicBezTo>
                    <a:cubicBezTo>
                      <a:pt x="148167" y="29139"/>
                      <a:pt x="185208" y="177306"/>
                      <a:pt x="222250" y="174660"/>
                    </a:cubicBezTo>
                    <a:cubicBezTo>
                      <a:pt x="259292" y="172014"/>
                      <a:pt x="298979" y="15910"/>
                      <a:pt x="333375" y="15910"/>
                    </a:cubicBezTo>
                    <a:cubicBezTo>
                      <a:pt x="367771" y="15910"/>
                      <a:pt x="394229" y="177306"/>
                      <a:pt x="428625" y="174660"/>
                    </a:cubicBezTo>
                    <a:cubicBezTo>
                      <a:pt x="463021" y="172014"/>
                      <a:pt x="508000" y="35"/>
                      <a:pt x="539750" y="35"/>
                    </a:cubicBezTo>
                    <a:cubicBezTo>
                      <a:pt x="571500" y="35"/>
                      <a:pt x="587375" y="174660"/>
                      <a:pt x="619125" y="174660"/>
                    </a:cubicBezTo>
                    <a:cubicBezTo>
                      <a:pt x="650875" y="174660"/>
                      <a:pt x="698500" y="2681"/>
                      <a:pt x="730250" y="35"/>
                    </a:cubicBezTo>
                    <a:cubicBezTo>
                      <a:pt x="762000" y="-2611"/>
                      <a:pt x="780521" y="145556"/>
                      <a:pt x="809625" y="158785"/>
                    </a:cubicBezTo>
                    <a:cubicBezTo>
                      <a:pt x="838729" y="172014"/>
                      <a:pt x="904875" y="79410"/>
                      <a:pt x="904875" y="79410"/>
                    </a:cubicBezTo>
                    <a:lnTo>
                      <a:pt x="904875" y="79410"/>
                    </a:lnTo>
                  </a:path>
                </a:pathLst>
              </a:custGeom>
              <a:ln w="19050" cmpd="sng">
                <a:solidFill>
                  <a:srgbClr val="FF0000"/>
                </a:solidFill>
                <a:headEnd type="none"/>
                <a:tailEnd type="none"/>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25803FE2-7643-2A47-728D-F959B3B84BF2}"/>
                  </a:ext>
                </a:extLst>
              </p:cNvPr>
              <p:cNvCxnSpPr/>
              <p:nvPr/>
            </p:nvCxnSpPr>
            <p:spPr>
              <a:xfrm>
                <a:off x="-1422531" y="2143950"/>
                <a:ext cx="191190" cy="133278"/>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98D0E22-1A53-138F-3F7E-F84EEDA10BBE}"/>
                    </a:ext>
                  </a:extLst>
                </p:cNvPr>
                <p:cNvSpPr txBox="1"/>
                <p:nvPr/>
              </p:nvSpPr>
              <p:spPr>
                <a:xfrm>
                  <a:off x="5668643" y="3850400"/>
                  <a:ext cx="714137" cy="517087"/>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1800" dirty="0" smtClean="0">
                            <a:solidFill>
                              <a:schemeClr val="tx2"/>
                            </a:solidFill>
                            <a:latin typeface="Times New Roman" charset="0"/>
                            <a:cs typeface="Times New Roman" charset="0"/>
                          </a:rPr>
                          <m:t>ℏ</m:t>
                        </m:r>
                        <m:r>
                          <m:rPr>
                            <m:nor/>
                          </m:rPr>
                          <a:rPr lang="en-US" sz="1800" b="0" i="0" dirty="0" smtClean="0">
                            <a:solidFill>
                              <a:schemeClr val="tx2"/>
                            </a:solidFill>
                            <a:latin typeface="Times New Roman" charset="0"/>
                            <a:cs typeface="Times New Roman" charset="0"/>
                          </a:rPr>
                          <m:t>ω</m:t>
                        </m:r>
                      </m:oMath>
                    </m:oMathPara>
                  </a14:m>
                  <a:endParaRPr lang="en-US" b="0" dirty="0">
                    <a:solidFill>
                      <a:srgbClr val="000000"/>
                    </a:solidFill>
                    <a:latin typeface="Times New Roman"/>
                    <a:cs typeface="Times New Roman"/>
                  </a:endParaRPr>
                </a:p>
              </p:txBody>
            </p:sp>
          </mc:Choice>
          <mc:Fallback xmlns="">
            <p:sp>
              <p:nvSpPr>
                <p:cNvPr id="27" name="TextBox 26">
                  <a:extLst>
                    <a:ext uri="{FF2B5EF4-FFF2-40B4-BE49-F238E27FC236}">
                      <a16:creationId xmlns:a16="http://schemas.microsoft.com/office/drawing/2014/main" id="{F98D0E22-1A53-138F-3F7E-F84EEDA10BBE}"/>
                    </a:ext>
                  </a:extLst>
                </p:cNvPr>
                <p:cNvSpPr txBox="1">
                  <a:spLocks noRot="1" noChangeAspect="1" noMove="1" noResize="1" noEditPoints="1" noAdjustHandles="1" noChangeArrowheads="1" noChangeShapeType="1" noTextEdit="1"/>
                </p:cNvSpPr>
                <p:nvPr/>
              </p:nvSpPr>
              <p:spPr>
                <a:xfrm>
                  <a:off x="5668643" y="3850400"/>
                  <a:ext cx="714137" cy="517087"/>
                </a:xfrm>
                <a:prstGeom prst="rect">
                  <a:avLst/>
                </a:prstGeom>
                <a:blipFill>
                  <a:blip r:embed="rId7"/>
                  <a:stretch>
                    <a:fillRect/>
                  </a:stretch>
                </a:blipFill>
                <a:ln>
                  <a:noFill/>
                </a:ln>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CA738BBE-1921-94FC-2582-0E110081326D}"/>
                </a:ext>
              </a:extLst>
            </p:cNvPr>
            <p:cNvCxnSpPr/>
            <p:nvPr/>
          </p:nvCxnSpPr>
          <p:spPr bwMode="auto">
            <a:xfrm flipV="1">
              <a:off x="7162800" y="3886200"/>
              <a:ext cx="0" cy="783834"/>
            </a:xfrm>
            <a:prstGeom prst="straightConnector1">
              <a:avLst/>
            </a:prstGeom>
            <a:ln w="38100" cmpd="sng">
              <a:solidFill>
                <a:srgbClr val="00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9F82A7EA-555D-96F4-44F8-B62D0868FF75}"/>
                </a:ext>
              </a:extLst>
            </p:cNvPr>
            <p:cNvSpPr txBox="1"/>
            <p:nvPr/>
          </p:nvSpPr>
          <p:spPr>
            <a:xfrm>
              <a:off x="7239000" y="3886200"/>
              <a:ext cx="534896" cy="473996"/>
            </a:xfrm>
            <a:prstGeom prst="rect">
              <a:avLst/>
            </a:prstGeom>
            <a:noFill/>
          </p:spPr>
          <p:txBody>
            <a:bodyPr wrap="none" rtlCol="0">
              <a:spAutoFit/>
            </a:bodyPr>
            <a:lstStyle/>
            <a:p>
              <a:r>
                <a:rPr lang="en-US" sz="1600" i="1" dirty="0">
                  <a:solidFill>
                    <a:srgbClr val="000000"/>
                  </a:solidFill>
                </a:rPr>
                <a:t>e</a:t>
              </a:r>
              <a:r>
                <a:rPr lang="en-US" sz="1600" i="1" baseline="30000" dirty="0">
                  <a:solidFill>
                    <a:srgbClr val="000000"/>
                  </a:solidFill>
                </a:rPr>
                <a:t>-</a:t>
              </a:r>
              <a:endParaRPr lang="en-US" sz="1600" i="1" dirty="0">
                <a:solidFill>
                  <a:srgbClr val="000000"/>
                </a:solidFill>
              </a:endParaRPr>
            </a:p>
          </p:txBody>
        </p:sp>
      </p:grpSp>
    </p:spTree>
    <p:extLst>
      <p:ext uri="{BB962C8B-B14F-4D97-AF65-F5344CB8AC3E}">
        <p14:creationId xmlns:p14="http://schemas.microsoft.com/office/powerpoint/2010/main" val="5170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AD6CAF-E48E-6F45-997F-11FB2DF6DDD8}"/>
              </a:ext>
            </a:extLst>
          </p:cNvPr>
          <p:cNvSpPr>
            <a:spLocks noGrp="1"/>
          </p:cNvSpPr>
          <p:nvPr>
            <p:ph type="sldNum" sz="quarter" idx="11"/>
          </p:nvPr>
        </p:nvSpPr>
        <p:spPr/>
        <p:txBody>
          <a:bodyPr/>
          <a:lstStyle/>
          <a:p>
            <a:fld id="{D97BF1E1-F9E4-1D4B-AA7A-44BEA219CAC9}" type="slidenum">
              <a:rPr lang="en-US" smtClean="0"/>
              <a:pPr/>
              <a:t>4</a:t>
            </a:fld>
            <a:endParaRPr lang="en-US"/>
          </a:p>
        </p:txBody>
      </p:sp>
      <p:grpSp>
        <p:nvGrpSpPr>
          <p:cNvPr id="42" name="Group 41">
            <a:extLst>
              <a:ext uri="{FF2B5EF4-FFF2-40B4-BE49-F238E27FC236}">
                <a16:creationId xmlns:a16="http://schemas.microsoft.com/office/drawing/2014/main" id="{09CCF33F-5424-7C40-B84B-5864A7FA4D67}"/>
              </a:ext>
            </a:extLst>
          </p:cNvPr>
          <p:cNvGrpSpPr>
            <a:grpSpLocks noChangeAspect="1"/>
          </p:cNvGrpSpPr>
          <p:nvPr/>
        </p:nvGrpSpPr>
        <p:grpSpPr>
          <a:xfrm>
            <a:off x="9525000" y="1221803"/>
            <a:ext cx="1143000" cy="1368997"/>
            <a:chOff x="7772400" y="2663743"/>
            <a:chExt cx="990600" cy="1317234"/>
          </a:xfrm>
        </p:grpSpPr>
        <p:grpSp>
          <p:nvGrpSpPr>
            <p:cNvPr id="43" name="Group 42">
              <a:extLst>
                <a:ext uri="{FF2B5EF4-FFF2-40B4-BE49-F238E27FC236}">
                  <a16:creationId xmlns:a16="http://schemas.microsoft.com/office/drawing/2014/main" id="{1E0BE39F-CCB8-9B4C-87E6-CEC9F9FE0B31}"/>
                </a:ext>
              </a:extLst>
            </p:cNvPr>
            <p:cNvGrpSpPr>
              <a:grpSpLocks noChangeAspect="1"/>
            </p:cNvGrpSpPr>
            <p:nvPr/>
          </p:nvGrpSpPr>
          <p:grpSpPr>
            <a:xfrm rot="16200000">
              <a:off x="7541584" y="2897815"/>
              <a:ext cx="1223631" cy="762000"/>
              <a:chOff x="1547923" y="4061275"/>
              <a:chExt cx="1752899" cy="1091595"/>
            </a:xfrm>
            <a:solidFill>
              <a:schemeClr val="tx1">
                <a:lumMod val="60000"/>
                <a:lumOff val="40000"/>
              </a:schemeClr>
            </a:solidFill>
          </p:grpSpPr>
          <p:cxnSp>
            <p:nvCxnSpPr>
              <p:cNvPr id="45" name="Straight Arrow Connector 44">
                <a:extLst>
                  <a:ext uri="{FF2B5EF4-FFF2-40B4-BE49-F238E27FC236}">
                    <a16:creationId xmlns:a16="http://schemas.microsoft.com/office/drawing/2014/main" id="{72C3C004-2047-CE49-9508-5C01FF44C287}"/>
                  </a:ext>
                </a:extLst>
              </p:cNvPr>
              <p:cNvCxnSpPr/>
              <p:nvPr/>
            </p:nvCxnSpPr>
            <p:spPr bwMode="auto">
              <a:xfrm rot="5400000" flipV="1">
                <a:off x="2148912" y="4069300"/>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46" name="Oval 45">
                <a:extLst>
                  <a:ext uri="{FF2B5EF4-FFF2-40B4-BE49-F238E27FC236}">
                    <a16:creationId xmlns:a16="http://schemas.microsoft.com/office/drawing/2014/main" id="{14ABBB32-1A05-2B42-BE3E-BA181C6C4412}"/>
                  </a:ext>
                </a:extLst>
              </p:cNvPr>
              <p:cNvSpPr/>
              <p:nvPr/>
            </p:nvSpPr>
            <p:spPr bwMode="auto">
              <a:xfrm rot="5400000">
                <a:off x="2042661" y="4232770"/>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47" name="Straight Arrow Connector 46">
                <a:extLst>
                  <a:ext uri="{FF2B5EF4-FFF2-40B4-BE49-F238E27FC236}">
                    <a16:creationId xmlns:a16="http://schemas.microsoft.com/office/drawing/2014/main" id="{61A1D2E8-F3A6-1F48-83A5-A5CC7D01A95D}"/>
                  </a:ext>
                </a:extLst>
              </p:cNvPr>
              <p:cNvCxnSpPr/>
              <p:nvPr/>
            </p:nvCxnSpPr>
            <p:spPr bwMode="auto">
              <a:xfrm rot="16200000" flipH="1" flipV="1">
                <a:off x="2248393" y="4457798"/>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48" name="Oval 47">
                <a:extLst>
                  <a:ext uri="{FF2B5EF4-FFF2-40B4-BE49-F238E27FC236}">
                    <a16:creationId xmlns:a16="http://schemas.microsoft.com/office/drawing/2014/main" id="{05EF3B8C-B5A5-6D41-B1F7-5298126DF898}"/>
                  </a:ext>
                </a:extLst>
              </p:cNvPr>
              <p:cNvSpPr/>
              <p:nvPr/>
            </p:nvSpPr>
            <p:spPr bwMode="auto">
              <a:xfrm rot="5400000">
                <a:off x="2160541" y="4614502"/>
                <a:ext cx="177195" cy="177220"/>
              </a:xfrm>
              <a:prstGeom prst="ellipse">
                <a:avLst/>
              </a:prstGeom>
              <a:solidFill>
                <a:srgbClr val="FF6600"/>
              </a:solid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accent2">
                      <a:lumMod val="75000"/>
                    </a:schemeClr>
                  </a:solidFill>
                  <a:effectLst/>
                  <a:latin typeface="Arial" charset="0"/>
                  <a:ea typeface="ＭＳ Ｐゴシック" charset="0"/>
                </a:endParaRPr>
              </a:p>
            </p:txBody>
          </p:sp>
          <p:cxnSp>
            <p:nvCxnSpPr>
              <p:cNvPr id="49" name="Straight Arrow Connector 48">
                <a:extLst>
                  <a:ext uri="{FF2B5EF4-FFF2-40B4-BE49-F238E27FC236}">
                    <a16:creationId xmlns:a16="http://schemas.microsoft.com/office/drawing/2014/main" id="{C868E075-6594-5C44-BA94-49ADAC28CAF2}"/>
                  </a:ext>
                </a:extLst>
              </p:cNvPr>
              <p:cNvCxnSpPr/>
              <p:nvPr/>
            </p:nvCxnSpPr>
            <p:spPr bwMode="auto">
              <a:xfrm rot="5400000" flipV="1">
                <a:off x="2524273" y="3904559"/>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50" name="Oval 49">
                <a:extLst>
                  <a:ext uri="{FF2B5EF4-FFF2-40B4-BE49-F238E27FC236}">
                    <a16:creationId xmlns:a16="http://schemas.microsoft.com/office/drawing/2014/main" id="{0551FAEC-3E05-434D-BCE7-4A27BFE1F298}"/>
                  </a:ext>
                </a:extLst>
              </p:cNvPr>
              <p:cNvSpPr/>
              <p:nvPr/>
            </p:nvSpPr>
            <p:spPr bwMode="auto">
              <a:xfrm rot="5400000">
                <a:off x="2418021" y="4061263"/>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51" name="Straight Arrow Connector 50">
                <a:extLst>
                  <a:ext uri="{FF2B5EF4-FFF2-40B4-BE49-F238E27FC236}">
                    <a16:creationId xmlns:a16="http://schemas.microsoft.com/office/drawing/2014/main" id="{5830D320-2B9F-A645-BE0E-4454040210C7}"/>
                  </a:ext>
                </a:extLst>
              </p:cNvPr>
              <p:cNvCxnSpPr/>
              <p:nvPr/>
            </p:nvCxnSpPr>
            <p:spPr bwMode="auto">
              <a:xfrm rot="5400000" flipV="1">
                <a:off x="2641393" y="4251010"/>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52" name="Oval 51">
                <a:extLst>
                  <a:ext uri="{FF2B5EF4-FFF2-40B4-BE49-F238E27FC236}">
                    <a16:creationId xmlns:a16="http://schemas.microsoft.com/office/drawing/2014/main" id="{20935B81-1122-8D42-BA1F-2C139F7803BD}"/>
                  </a:ext>
                </a:extLst>
              </p:cNvPr>
              <p:cNvSpPr/>
              <p:nvPr/>
            </p:nvSpPr>
            <p:spPr bwMode="auto">
              <a:xfrm rot="5400000">
                <a:off x="2535141" y="4407714"/>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53" name="Straight Arrow Connector 52">
                <a:extLst>
                  <a:ext uri="{FF2B5EF4-FFF2-40B4-BE49-F238E27FC236}">
                    <a16:creationId xmlns:a16="http://schemas.microsoft.com/office/drawing/2014/main" id="{BF2BE17F-27D2-5244-9794-7EB07C2D17D5}"/>
                  </a:ext>
                </a:extLst>
              </p:cNvPr>
              <p:cNvCxnSpPr/>
              <p:nvPr/>
            </p:nvCxnSpPr>
            <p:spPr bwMode="auto">
              <a:xfrm rot="5400000" flipV="1">
                <a:off x="2705593" y="4668025"/>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54" name="Oval 53">
                <a:extLst>
                  <a:ext uri="{FF2B5EF4-FFF2-40B4-BE49-F238E27FC236}">
                    <a16:creationId xmlns:a16="http://schemas.microsoft.com/office/drawing/2014/main" id="{E500D03B-C4DF-B445-8ECA-D6DD216779EF}"/>
                  </a:ext>
                </a:extLst>
              </p:cNvPr>
              <p:cNvSpPr/>
              <p:nvPr/>
            </p:nvSpPr>
            <p:spPr bwMode="auto">
              <a:xfrm rot="5400000">
                <a:off x="2599341" y="4824729"/>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55" name="Straight Arrow Connector 54">
                <a:extLst>
                  <a:ext uri="{FF2B5EF4-FFF2-40B4-BE49-F238E27FC236}">
                    <a16:creationId xmlns:a16="http://schemas.microsoft.com/office/drawing/2014/main" id="{D0966E09-38AD-5046-BFF8-225B6029F267}"/>
                  </a:ext>
                </a:extLst>
              </p:cNvPr>
              <p:cNvCxnSpPr/>
              <p:nvPr/>
            </p:nvCxnSpPr>
            <p:spPr bwMode="auto">
              <a:xfrm rot="5400000" flipV="1">
                <a:off x="1810873" y="4690569"/>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56" name="Oval 55">
                <a:extLst>
                  <a:ext uri="{FF2B5EF4-FFF2-40B4-BE49-F238E27FC236}">
                    <a16:creationId xmlns:a16="http://schemas.microsoft.com/office/drawing/2014/main" id="{2118329B-DC06-9646-A59B-1BAD647A2A28}"/>
                  </a:ext>
                </a:extLst>
              </p:cNvPr>
              <p:cNvSpPr/>
              <p:nvPr/>
            </p:nvSpPr>
            <p:spPr bwMode="auto">
              <a:xfrm rot="5400000">
                <a:off x="1704621" y="4847273"/>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57" name="Straight Arrow Connector 56">
                <a:extLst>
                  <a:ext uri="{FF2B5EF4-FFF2-40B4-BE49-F238E27FC236}">
                    <a16:creationId xmlns:a16="http://schemas.microsoft.com/office/drawing/2014/main" id="{2EA16F75-75FE-3E44-B69B-17A213FBF954}"/>
                  </a:ext>
                </a:extLst>
              </p:cNvPr>
              <p:cNvCxnSpPr/>
              <p:nvPr/>
            </p:nvCxnSpPr>
            <p:spPr bwMode="auto">
              <a:xfrm rot="5400000" flipV="1">
                <a:off x="1786873" y="4278457"/>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58" name="Oval 57">
                <a:extLst>
                  <a:ext uri="{FF2B5EF4-FFF2-40B4-BE49-F238E27FC236}">
                    <a16:creationId xmlns:a16="http://schemas.microsoft.com/office/drawing/2014/main" id="{30959FCF-A832-7A42-954F-29717C5EA72B}"/>
                  </a:ext>
                </a:extLst>
              </p:cNvPr>
              <p:cNvSpPr/>
              <p:nvPr/>
            </p:nvSpPr>
            <p:spPr bwMode="auto">
              <a:xfrm rot="5400000">
                <a:off x="1681408" y="4435160"/>
                <a:ext cx="177195" cy="177220"/>
              </a:xfrm>
              <a:prstGeom prst="ellipse">
                <a:avLst/>
              </a:prstGeom>
              <a:grpFill/>
              <a:ln w="9525" cap="flat" cmpd="sng" algn="ctr">
                <a:solidFill>
                  <a:schemeClr val="tx1">
                    <a:lumMod val="75000"/>
                  </a:schemeClr>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59" name="Straight Arrow Connector 58">
                <a:extLst>
                  <a:ext uri="{FF2B5EF4-FFF2-40B4-BE49-F238E27FC236}">
                    <a16:creationId xmlns:a16="http://schemas.microsoft.com/office/drawing/2014/main" id="{792E3091-CB31-3047-AF5F-20FEF84650FF}"/>
                  </a:ext>
                </a:extLst>
              </p:cNvPr>
              <p:cNvCxnSpPr/>
              <p:nvPr/>
            </p:nvCxnSpPr>
            <p:spPr bwMode="auto">
              <a:xfrm rot="5400000" flipV="1">
                <a:off x="2256793" y="4818959"/>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60" name="Oval 59">
                <a:extLst>
                  <a:ext uri="{FF2B5EF4-FFF2-40B4-BE49-F238E27FC236}">
                    <a16:creationId xmlns:a16="http://schemas.microsoft.com/office/drawing/2014/main" id="{AF3E6FC4-91FA-6645-83EF-DAA81D3AC9B4}"/>
                  </a:ext>
                </a:extLst>
              </p:cNvPr>
              <p:cNvSpPr/>
              <p:nvPr/>
            </p:nvSpPr>
            <p:spPr bwMode="auto">
              <a:xfrm rot="5400000">
                <a:off x="2150541" y="4975663"/>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61" name="Straight Arrow Connector 60">
                <a:extLst>
                  <a:ext uri="{FF2B5EF4-FFF2-40B4-BE49-F238E27FC236}">
                    <a16:creationId xmlns:a16="http://schemas.microsoft.com/office/drawing/2014/main" id="{7C12ECBF-F169-C347-A341-BD0177538FD6}"/>
                  </a:ext>
                </a:extLst>
              </p:cNvPr>
              <p:cNvCxnSpPr/>
              <p:nvPr/>
            </p:nvCxnSpPr>
            <p:spPr bwMode="auto">
              <a:xfrm rot="5400000" flipV="1">
                <a:off x="3061873" y="4459770"/>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62" name="Oval 61">
                <a:extLst>
                  <a:ext uri="{FF2B5EF4-FFF2-40B4-BE49-F238E27FC236}">
                    <a16:creationId xmlns:a16="http://schemas.microsoft.com/office/drawing/2014/main" id="{1D96CE5D-C004-F54A-BC57-25E4E281F1FD}"/>
                  </a:ext>
                </a:extLst>
              </p:cNvPr>
              <p:cNvSpPr/>
              <p:nvPr/>
            </p:nvSpPr>
            <p:spPr bwMode="auto">
              <a:xfrm rot="5400000">
                <a:off x="2955621" y="4616474"/>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63" name="Straight Arrow Connector 62">
                <a:extLst>
                  <a:ext uri="{FF2B5EF4-FFF2-40B4-BE49-F238E27FC236}">
                    <a16:creationId xmlns:a16="http://schemas.microsoft.com/office/drawing/2014/main" id="{D8D93858-6667-7242-BC90-0E2DB2771914}"/>
                  </a:ext>
                </a:extLst>
              </p:cNvPr>
              <p:cNvCxnSpPr/>
              <p:nvPr/>
            </p:nvCxnSpPr>
            <p:spPr bwMode="auto">
              <a:xfrm rot="5400000" flipV="1">
                <a:off x="3061873" y="4071668"/>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64" name="Oval 63">
                <a:extLst>
                  <a:ext uri="{FF2B5EF4-FFF2-40B4-BE49-F238E27FC236}">
                    <a16:creationId xmlns:a16="http://schemas.microsoft.com/office/drawing/2014/main" id="{AB1AE18B-58EE-2948-A583-386E36CCFF73}"/>
                  </a:ext>
                </a:extLst>
              </p:cNvPr>
              <p:cNvSpPr/>
              <p:nvPr/>
            </p:nvSpPr>
            <p:spPr bwMode="auto">
              <a:xfrm rot="5400000">
                <a:off x="2955621" y="4228372"/>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grpSp>
        <p:cxnSp>
          <p:nvCxnSpPr>
            <p:cNvPr id="44" name="Straight Arrow Connector 43">
              <a:extLst>
                <a:ext uri="{FF2B5EF4-FFF2-40B4-BE49-F238E27FC236}">
                  <a16:creationId xmlns:a16="http://schemas.microsoft.com/office/drawing/2014/main" id="{D6BFD028-18D3-8A49-8C14-4374620DB0F5}"/>
                </a:ext>
              </a:extLst>
            </p:cNvPr>
            <p:cNvCxnSpPr/>
            <p:nvPr/>
          </p:nvCxnSpPr>
          <p:spPr bwMode="auto">
            <a:xfrm flipH="1" flipV="1">
              <a:off x="8763000" y="2663743"/>
              <a:ext cx="0" cy="1317234"/>
            </a:xfrm>
            <a:prstGeom prst="straightConnector1">
              <a:avLst/>
            </a:prstGeom>
            <a:ln w="9525" cmpd="sng">
              <a:headEnd type="none" w="med" len="med"/>
              <a:tailEnd type="triangle"/>
            </a:ln>
          </p:spPr>
          <p:style>
            <a:lnRef idx="3">
              <a:schemeClr val="dk1"/>
            </a:lnRef>
            <a:fillRef idx="0">
              <a:schemeClr val="dk1"/>
            </a:fillRef>
            <a:effectRef idx="2">
              <a:schemeClr val="dk1"/>
            </a:effectRef>
            <a:fontRef idx="minor">
              <a:schemeClr val="tx1"/>
            </a:fontRef>
          </p:style>
        </p:cxnSp>
      </p:grpSp>
      <p:sp>
        <p:nvSpPr>
          <p:cNvPr id="65" name="Title 1">
            <a:extLst>
              <a:ext uri="{FF2B5EF4-FFF2-40B4-BE49-F238E27FC236}">
                <a16:creationId xmlns:a16="http://schemas.microsoft.com/office/drawing/2014/main" id="{0B92A6C1-8B27-9248-9C76-5545603F1EAB}"/>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Requirements for efficient spin-polarized electron sources</a:t>
            </a:r>
          </a:p>
        </p:txBody>
      </p:sp>
      <p:sp>
        <p:nvSpPr>
          <p:cNvPr id="68" name="TextBox 67">
            <a:extLst>
              <a:ext uri="{FF2B5EF4-FFF2-40B4-BE49-F238E27FC236}">
                <a16:creationId xmlns:a16="http://schemas.microsoft.com/office/drawing/2014/main" id="{60574636-B4A9-BB4C-BEE8-80C91307CB35}"/>
              </a:ext>
            </a:extLst>
          </p:cNvPr>
          <p:cNvSpPr txBox="1"/>
          <p:nvPr/>
        </p:nvSpPr>
        <p:spPr>
          <a:xfrm>
            <a:off x="297500" y="1395968"/>
            <a:ext cx="4589718" cy="369332"/>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b="1" i="1" dirty="0"/>
              <a:t>High Electron Spin Polarization (ESP)</a:t>
            </a:r>
            <a:endParaRPr lang="en-US" b="1" i="1" dirty="0">
              <a:solidFill>
                <a:schemeClr val="tx2"/>
              </a:solidFill>
            </a:endParaRPr>
          </a:p>
        </p:txBody>
      </p:sp>
      <p:sp>
        <p:nvSpPr>
          <p:cNvPr id="5" name="Date Placeholder 4">
            <a:extLst>
              <a:ext uri="{FF2B5EF4-FFF2-40B4-BE49-F238E27FC236}">
                <a16:creationId xmlns:a16="http://schemas.microsoft.com/office/drawing/2014/main" id="{714B717F-5549-9B40-8605-755C2BF8874D}"/>
              </a:ext>
            </a:extLst>
          </p:cNvPr>
          <p:cNvSpPr>
            <a:spLocks noGrp="1"/>
          </p:cNvSpPr>
          <p:nvPr>
            <p:ph type="dt" sz="half" idx="12"/>
          </p:nvPr>
        </p:nvSpPr>
        <p:spPr/>
        <p:txBody>
          <a:bodyPr/>
          <a:lstStyle/>
          <a:p>
            <a:r>
              <a:rPr lang="en-US"/>
              <a:t>Photocathode Physics for Photoinjectors (P3) Workshop at BNL                                        October 3, 2023                                                     chubenko@niu.edu</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FB8F3F1-BB35-978B-B442-27FAC86E4C80}"/>
                  </a:ext>
                </a:extLst>
              </p:cNvPr>
              <p:cNvSpPr txBox="1"/>
              <p:nvPr/>
            </p:nvSpPr>
            <p:spPr>
              <a:xfrm>
                <a:off x="360840" y="5909922"/>
                <a:ext cx="5125560" cy="5670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2"/>
                          </a:solidFill>
                          <a:latin typeface="Cambria Math" panose="02040503050406030204" pitchFamily="18" charset="0"/>
                          <a:ea typeface="Cambria Math" panose="02040503050406030204" pitchFamily="18" charset="0"/>
                        </a:rPr>
                        <m:t>ℏ</m:t>
                      </m:r>
                      <m:r>
                        <a:rPr lang="en-US" i="1" smtClean="0">
                          <a:solidFill>
                            <a:schemeClr val="tx2"/>
                          </a:solidFill>
                          <a:latin typeface="Cambria Math" panose="02040503050406030204" pitchFamily="18" charset="0"/>
                          <a:ea typeface="Cambria Math" panose="02040503050406030204" pitchFamily="18" charset="0"/>
                        </a:rPr>
                        <m:t>𝜔</m:t>
                      </m:r>
                      <m:r>
                        <a:rPr lang="en-US" i="1">
                          <a:solidFill>
                            <a:schemeClr val="tx2"/>
                          </a:solidFill>
                          <a:latin typeface="Cambria Math" panose="02040503050406030204" pitchFamily="18" charset="0"/>
                          <a:ea typeface="Cambria Math" panose="02040503050406030204" pitchFamily="18" charset="0"/>
                        </a:rPr>
                        <m:t>≈</m:t>
                      </m:r>
                      <m:sSub>
                        <m:sSubPr>
                          <m:ctrlPr>
                            <a:rPr lang="en-US" i="1">
                              <a:solidFill>
                                <a:schemeClr val="tx2"/>
                              </a:solidFill>
                              <a:latin typeface="Cambria Math" panose="02040503050406030204" pitchFamily="18" charset="0"/>
                              <a:ea typeface="Cambria Math" panose="02040503050406030204" pitchFamily="18" charset="0"/>
                            </a:rPr>
                          </m:ctrlPr>
                        </m:sSubPr>
                        <m:e>
                          <m:r>
                            <a:rPr lang="en-US" i="1">
                              <a:solidFill>
                                <a:schemeClr val="tx2"/>
                              </a:solidFill>
                              <a:latin typeface="Cambria Math" panose="02040503050406030204" pitchFamily="18" charset="0"/>
                              <a:ea typeface="Cambria Math" panose="02040503050406030204" pitchFamily="18" charset="0"/>
                            </a:rPr>
                            <m:t>𝐸</m:t>
                          </m:r>
                        </m:e>
                        <m:sub>
                          <m:r>
                            <a:rPr lang="en-US" i="1">
                              <a:solidFill>
                                <a:schemeClr val="tx2"/>
                              </a:solidFill>
                              <a:latin typeface="Cambria Math" panose="02040503050406030204" pitchFamily="18" charset="0"/>
                              <a:ea typeface="Cambria Math" panose="02040503050406030204" pitchFamily="18" charset="0"/>
                            </a:rPr>
                            <m:t>𝑔</m:t>
                          </m:r>
                        </m:sub>
                      </m:sSub>
                      <m:r>
                        <a:rPr lang="en-US" i="1">
                          <a:solidFill>
                            <a:schemeClr val="tx2"/>
                          </a:solidFill>
                          <a:latin typeface="Cambria Math" panose="02040503050406030204" pitchFamily="18" charset="0"/>
                          <a:ea typeface="Cambria Math" panose="02040503050406030204" pitchFamily="18" charset="0"/>
                        </a:rPr>
                        <m:t> →</m:t>
                      </m:r>
                      <m:r>
                        <a:rPr lang="en-US" b="0" i="0" smtClean="0">
                          <a:solidFill>
                            <a:schemeClr val="tx2"/>
                          </a:solidFill>
                          <a:latin typeface="Cambria Math" panose="02040503050406030204" pitchFamily="18" charset="0"/>
                          <a:ea typeface="Cambria Math" panose="02040503050406030204" pitchFamily="18" charset="0"/>
                        </a:rPr>
                        <m:t>  </m:t>
                      </m:r>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𝐸𝑆𝑃</m:t>
                          </m:r>
                        </m:e>
                        <m:sub>
                          <m:r>
                            <a:rPr lang="en-US" b="0" i="1" smtClean="0">
                              <a:solidFill>
                                <a:schemeClr val="tx2"/>
                              </a:solidFill>
                              <a:latin typeface="Cambria Math" panose="02040503050406030204" pitchFamily="18" charset="0"/>
                            </a:rPr>
                            <m:t>0</m:t>
                          </m:r>
                        </m:sub>
                      </m:sSub>
                      <m:r>
                        <a:rPr lang="en-US" b="0" i="1" smtClean="0">
                          <a:solidFill>
                            <a:schemeClr val="tx2"/>
                          </a:solidFill>
                          <a:latin typeface="Cambria Math" panose="02040503050406030204" pitchFamily="18" charset="0"/>
                        </a:rPr>
                        <m:t>=</m:t>
                      </m:r>
                      <m:d>
                        <m:dPr>
                          <m:begChr m:val="|"/>
                          <m:endChr m:val="|"/>
                          <m:ctrlPr>
                            <a:rPr lang="en-US" b="0" i="1" smtClean="0">
                              <a:solidFill>
                                <a:schemeClr val="tx2"/>
                              </a:solidFill>
                              <a:latin typeface="Cambria Math" panose="02040503050406030204" pitchFamily="18" charset="0"/>
                            </a:rPr>
                          </m:ctrlPr>
                        </m:dPr>
                        <m:e>
                          <m:f>
                            <m:fPr>
                              <m:ctrlPr>
                                <a:rPr lang="en-US" b="0" i="1" smtClean="0">
                                  <a:solidFill>
                                    <a:schemeClr val="tx2"/>
                                  </a:solidFill>
                                  <a:latin typeface="Cambria Math" panose="02040503050406030204" pitchFamily="18" charset="0"/>
                                </a:rPr>
                              </m:ctrlPr>
                            </m:fPr>
                            <m:num>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𝑁</m:t>
                                  </m:r>
                                </m:e>
                                <m:sub>
                                  <m:r>
                                    <a:rPr lang="en-US" b="0" i="1" smtClean="0">
                                      <a:solidFill>
                                        <a:schemeClr val="tx2"/>
                                      </a:solidFill>
                                      <a:latin typeface="Cambria Math" panose="02040503050406030204" pitchFamily="18" charset="0"/>
                                      <a:ea typeface="Cambria Math" panose="02040503050406030204" pitchFamily="18" charset="0"/>
                                    </a:rPr>
                                    <m:t>↑</m:t>
                                  </m:r>
                                </m:sub>
                              </m:sSub>
                              <m:r>
                                <a:rPr lang="en-US" b="0" i="1" smtClean="0">
                                  <a:solidFill>
                                    <a:schemeClr val="tx2"/>
                                  </a:solidFill>
                                  <a:latin typeface="Cambria Math" panose="02040503050406030204" pitchFamily="18" charset="0"/>
                                </a:rPr>
                                <m:t>−</m:t>
                              </m:r>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𝑁</m:t>
                                  </m:r>
                                </m:e>
                                <m:sub>
                                  <m:r>
                                    <a:rPr lang="en-US" b="0" i="1" smtClean="0">
                                      <a:solidFill>
                                        <a:schemeClr val="tx2"/>
                                      </a:solidFill>
                                      <a:latin typeface="Cambria Math" panose="02040503050406030204" pitchFamily="18" charset="0"/>
                                      <a:ea typeface="Cambria Math" panose="02040503050406030204" pitchFamily="18" charset="0"/>
                                    </a:rPr>
                                    <m:t>↓</m:t>
                                  </m:r>
                                </m:sub>
                              </m:sSub>
                            </m:num>
                            <m:den>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𝑁</m:t>
                                  </m:r>
                                </m:e>
                                <m:sub>
                                  <m:r>
                                    <a:rPr lang="en-US" i="1">
                                      <a:solidFill>
                                        <a:schemeClr val="tx2"/>
                                      </a:solidFill>
                                      <a:latin typeface="Cambria Math" panose="02040503050406030204" pitchFamily="18" charset="0"/>
                                      <a:ea typeface="Cambria Math" panose="02040503050406030204" pitchFamily="18" charset="0"/>
                                    </a:rPr>
                                    <m:t>↑</m:t>
                                  </m:r>
                                </m:sub>
                              </m:sSub>
                              <m:r>
                                <a:rPr lang="en-US" b="0" i="1" smtClean="0">
                                  <a:solidFill>
                                    <a:schemeClr val="tx2"/>
                                  </a:solidFill>
                                  <a:latin typeface="Cambria Math" panose="02040503050406030204" pitchFamily="18" charset="0"/>
                                  <a:ea typeface="Cambria Math" panose="02040503050406030204" pitchFamily="18" charset="0"/>
                                </a:rPr>
                                <m:t>+</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𝑁</m:t>
                                  </m:r>
                                </m:e>
                                <m:sub>
                                  <m:r>
                                    <a:rPr lang="en-US" i="1">
                                      <a:solidFill>
                                        <a:schemeClr val="tx2"/>
                                      </a:solidFill>
                                      <a:latin typeface="Cambria Math" panose="02040503050406030204" pitchFamily="18" charset="0"/>
                                      <a:ea typeface="Cambria Math" panose="02040503050406030204" pitchFamily="18" charset="0"/>
                                    </a:rPr>
                                    <m:t>↓</m:t>
                                  </m:r>
                                </m:sub>
                              </m:sSub>
                            </m:den>
                          </m:f>
                        </m:e>
                      </m:d>
                      <m:r>
                        <a:rPr lang="en-US" b="0" i="1" smtClean="0">
                          <a:solidFill>
                            <a:schemeClr val="tx2"/>
                          </a:solidFill>
                          <a:latin typeface="Cambria Math" panose="02040503050406030204" pitchFamily="18" charset="0"/>
                        </a:rPr>
                        <m:t>=</m:t>
                      </m:r>
                      <m:d>
                        <m:dPr>
                          <m:begChr m:val="|"/>
                          <m:endChr m:val="|"/>
                          <m:ctrlPr>
                            <a:rPr lang="en-US" i="1">
                              <a:solidFill>
                                <a:schemeClr val="tx2"/>
                              </a:solidFill>
                              <a:latin typeface="Cambria Math" panose="02040503050406030204" pitchFamily="18" charset="0"/>
                            </a:rPr>
                          </m:ctrlPr>
                        </m:dPr>
                        <m:e>
                          <m:f>
                            <m:fPr>
                              <m:ctrlPr>
                                <a:rPr lang="en-US" i="1">
                                  <a:solidFill>
                                    <a:schemeClr val="tx2"/>
                                  </a:solidFill>
                                  <a:latin typeface="Cambria Math" panose="02040503050406030204" pitchFamily="18" charset="0"/>
                                </a:rPr>
                              </m:ctrlPr>
                            </m:fPr>
                            <m:num>
                              <m:r>
                                <a:rPr lang="en-US" b="0" i="1" smtClean="0">
                                  <a:solidFill>
                                    <a:schemeClr val="tx2"/>
                                  </a:solidFill>
                                  <a:latin typeface="Cambria Math" panose="02040503050406030204" pitchFamily="18" charset="0"/>
                                </a:rPr>
                                <m:t>3</m:t>
                              </m:r>
                              <m:r>
                                <a:rPr lang="en-US" i="1">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1</m:t>
                              </m:r>
                            </m:num>
                            <m:den>
                              <m:r>
                                <a:rPr lang="en-US" b="0" i="1" smtClean="0">
                                  <a:solidFill>
                                    <a:schemeClr val="tx2"/>
                                  </a:solidFill>
                                  <a:latin typeface="Cambria Math" panose="02040503050406030204" pitchFamily="18" charset="0"/>
                                  <a:ea typeface="Cambria Math" panose="02040503050406030204" pitchFamily="18" charset="0"/>
                                </a:rPr>
                                <m:t>3+</m:t>
                              </m:r>
                              <m:r>
                                <a:rPr lang="en-US" b="0" i="1" smtClean="0">
                                  <a:solidFill>
                                    <a:schemeClr val="tx2"/>
                                  </a:solidFill>
                                  <a:latin typeface="Cambria Math" panose="02040503050406030204" pitchFamily="18" charset="0"/>
                                </a:rPr>
                                <m:t>1</m:t>
                              </m:r>
                            </m:den>
                          </m:f>
                        </m:e>
                      </m:d>
                      <m:r>
                        <a:rPr lang="en-US" b="0" i="1" smtClean="0">
                          <a:solidFill>
                            <a:schemeClr val="tx2"/>
                          </a:solidFill>
                          <a:latin typeface="Cambria Math" panose="02040503050406030204" pitchFamily="18" charset="0"/>
                          <a:ea typeface="Cambria Math" panose="02040503050406030204" pitchFamily="18" charset="0"/>
                        </a:rPr>
                        <m:t>=50%</m:t>
                      </m:r>
                    </m:oMath>
                  </m:oMathPara>
                </a14:m>
                <a:endParaRPr lang="en-US" dirty="0">
                  <a:solidFill>
                    <a:schemeClr val="tx2"/>
                  </a:solidFill>
                </a:endParaRPr>
              </a:p>
            </p:txBody>
          </p:sp>
        </mc:Choice>
        <mc:Fallback xmlns="">
          <p:sp>
            <p:nvSpPr>
              <p:cNvPr id="2" name="TextBox 1">
                <a:extLst>
                  <a:ext uri="{FF2B5EF4-FFF2-40B4-BE49-F238E27FC236}">
                    <a16:creationId xmlns:a16="http://schemas.microsoft.com/office/drawing/2014/main" id="{7FB8F3F1-BB35-978B-B442-27FAC86E4C80}"/>
                  </a:ext>
                </a:extLst>
              </p:cNvPr>
              <p:cNvSpPr txBox="1">
                <a:spLocks noRot="1" noChangeAspect="1" noMove="1" noResize="1" noEditPoints="1" noAdjustHandles="1" noChangeArrowheads="1" noChangeShapeType="1" noTextEdit="1"/>
              </p:cNvSpPr>
              <p:nvPr/>
            </p:nvSpPr>
            <p:spPr>
              <a:xfrm>
                <a:off x="360840" y="5909922"/>
                <a:ext cx="5125560" cy="567078"/>
              </a:xfrm>
              <a:prstGeom prst="rect">
                <a:avLst/>
              </a:prstGeom>
              <a:blipFill>
                <a:blip r:embed="rId3"/>
                <a:stretch>
                  <a:fillRect t="-4348" b="-6522"/>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0BC407D9-5CF4-C766-64F8-9B182583C408}"/>
              </a:ext>
            </a:extLst>
          </p:cNvPr>
          <p:cNvPicPr>
            <a:picLocks noChangeAspect="1"/>
          </p:cNvPicPr>
          <p:nvPr/>
        </p:nvPicPr>
        <p:blipFill>
          <a:blip r:embed="rId4"/>
          <a:stretch>
            <a:fillRect/>
          </a:stretch>
        </p:blipFill>
        <p:spPr>
          <a:xfrm>
            <a:off x="456368" y="2608011"/>
            <a:ext cx="5030031" cy="3322758"/>
          </a:xfrm>
          <a:prstGeom prst="rect">
            <a:avLst/>
          </a:prstGeom>
        </p:spPr>
      </p:pic>
      <p:sp>
        <p:nvSpPr>
          <p:cNvPr id="11" name="TextBox 10">
            <a:extLst>
              <a:ext uri="{FF2B5EF4-FFF2-40B4-BE49-F238E27FC236}">
                <a16:creationId xmlns:a16="http://schemas.microsoft.com/office/drawing/2014/main" id="{C85B54CE-EFF2-1F28-46DD-DF94BA56E186}"/>
              </a:ext>
            </a:extLst>
          </p:cNvPr>
          <p:cNvSpPr txBox="1"/>
          <p:nvPr/>
        </p:nvSpPr>
        <p:spPr>
          <a:xfrm>
            <a:off x="304800" y="2247034"/>
            <a:ext cx="2011702" cy="336590"/>
          </a:xfrm>
          <a:prstGeom prst="rect">
            <a:avLst/>
          </a:prstGeom>
          <a:noFill/>
        </p:spPr>
        <p:txBody>
          <a:bodyPr wrap="square" rtlCol="0">
            <a:spAutoFit/>
          </a:bodyPr>
          <a:lstStyle/>
          <a:p>
            <a:r>
              <a:rPr lang="en-US" sz="1600" b="1" u="sng" dirty="0">
                <a:solidFill>
                  <a:schemeClr val="tx2"/>
                </a:solidFill>
              </a:rPr>
              <a:t>Unstrained GaAs: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FD7E7B9-8DD1-A5C6-2D08-77B54466A54B}"/>
                  </a:ext>
                </a:extLst>
              </p:cNvPr>
              <p:cNvSpPr txBox="1"/>
              <p:nvPr/>
            </p:nvSpPr>
            <p:spPr>
              <a:xfrm>
                <a:off x="4463541" y="1349873"/>
                <a:ext cx="5125560" cy="5670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𝐸𝑆𝑃</m:t>
                          </m:r>
                        </m:e>
                        <m:sub>
                          <m:r>
                            <a:rPr lang="en-US" b="0" i="1" smtClean="0">
                              <a:solidFill>
                                <a:schemeClr val="tx2"/>
                              </a:solidFill>
                              <a:latin typeface="Cambria Math" panose="02040503050406030204" pitchFamily="18" charset="0"/>
                            </a:rPr>
                            <m:t>0</m:t>
                          </m:r>
                        </m:sub>
                      </m:sSub>
                      <m:r>
                        <a:rPr lang="en-US" b="0" i="1" smtClean="0">
                          <a:solidFill>
                            <a:schemeClr val="tx2"/>
                          </a:solidFill>
                          <a:latin typeface="Cambria Math" panose="02040503050406030204" pitchFamily="18" charset="0"/>
                        </a:rPr>
                        <m:t>=</m:t>
                      </m:r>
                      <m:d>
                        <m:dPr>
                          <m:begChr m:val="|"/>
                          <m:endChr m:val="|"/>
                          <m:ctrlPr>
                            <a:rPr lang="en-US" b="0" i="1" smtClean="0">
                              <a:solidFill>
                                <a:schemeClr val="tx2"/>
                              </a:solidFill>
                              <a:latin typeface="Cambria Math" panose="02040503050406030204" pitchFamily="18" charset="0"/>
                            </a:rPr>
                          </m:ctrlPr>
                        </m:dPr>
                        <m:e>
                          <m:f>
                            <m:fPr>
                              <m:ctrlPr>
                                <a:rPr lang="en-US" b="0" i="1" smtClean="0">
                                  <a:solidFill>
                                    <a:schemeClr val="tx2"/>
                                  </a:solidFill>
                                  <a:latin typeface="Cambria Math" panose="02040503050406030204" pitchFamily="18" charset="0"/>
                                </a:rPr>
                              </m:ctrlPr>
                            </m:fPr>
                            <m:num>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𝑁</m:t>
                                  </m:r>
                                </m:e>
                                <m:sub>
                                  <m:r>
                                    <a:rPr lang="en-US" b="0" i="1" smtClean="0">
                                      <a:solidFill>
                                        <a:schemeClr val="tx2"/>
                                      </a:solidFill>
                                      <a:latin typeface="Cambria Math" panose="02040503050406030204" pitchFamily="18" charset="0"/>
                                      <a:ea typeface="Cambria Math" panose="02040503050406030204" pitchFamily="18" charset="0"/>
                                    </a:rPr>
                                    <m:t>↑</m:t>
                                  </m:r>
                                </m:sub>
                              </m:sSub>
                              <m:r>
                                <a:rPr lang="en-US" b="0" i="1" smtClean="0">
                                  <a:solidFill>
                                    <a:schemeClr val="tx2"/>
                                  </a:solidFill>
                                  <a:latin typeface="Cambria Math" panose="02040503050406030204" pitchFamily="18" charset="0"/>
                                </a:rPr>
                                <m:t>−</m:t>
                              </m:r>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𝑁</m:t>
                                  </m:r>
                                </m:e>
                                <m:sub>
                                  <m:r>
                                    <a:rPr lang="en-US" b="0" i="1" smtClean="0">
                                      <a:solidFill>
                                        <a:schemeClr val="tx2"/>
                                      </a:solidFill>
                                      <a:latin typeface="Cambria Math" panose="02040503050406030204" pitchFamily="18" charset="0"/>
                                      <a:ea typeface="Cambria Math" panose="02040503050406030204" pitchFamily="18" charset="0"/>
                                    </a:rPr>
                                    <m:t>↓</m:t>
                                  </m:r>
                                </m:sub>
                              </m:sSub>
                            </m:num>
                            <m:den>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𝑁</m:t>
                                  </m:r>
                                </m:e>
                                <m:sub>
                                  <m:r>
                                    <a:rPr lang="en-US" i="1">
                                      <a:solidFill>
                                        <a:schemeClr val="tx2"/>
                                      </a:solidFill>
                                      <a:latin typeface="Cambria Math" panose="02040503050406030204" pitchFamily="18" charset="0"/>
                                      <a:ea typeface="Cambria Math" panose="02040503050406030204" pitchFamily="18" charset="0"/>
                                    </a:rPr>
                                    <m:t>↑</m:t>
                                  </m:r>
                                </m:sub>
                              </m:sSub>
                              <m:r>
                                <a:rPr lang="en-US" b="0" i="1" smtClean="0">
                                  <a:solidFill>
                                    <a:schemeClr val="tx2"/>
                                  </a:solidFill>
                                  <a:latin typeface="Cambria Math" panose="02040503050406030204" pitchFamily="18" charset="0"/>
                                  <a:ea typeface="Cambria Math" panose="02040503050406030204" pitchFamily="18" charset="0"/>
                                </a:rPr>
                                <m:t>+</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𝑁</m:t>
                                  </m:r>
                                </m:e>
                                <m:sub>
                                  <m:r>
                                    <a:rPr lang="en-US" i="1">
                                      <a:solidFill>
                                        <a:schemeClr val="tx2"/>
                                      </a:solidFill>
                                      <a:latin typeface="Cambria Math" panose="02040503050406030204" pitchFamily="18" charset="0"/>
                                      <a:ea typeface="Cambria Math" panose="02040503050406030204" pitchFamily="18" charset="0"/>
                                    </a:rPr>
                                    <m:t>↓</m:t>
                                  </m:r>
                                </m:sub>
                              </m:sSub>
                            </m:den>
                          </m:f>
                        </m:e>
                      </m:d>
                    </m:oMath>
                  </m:oMathPara>
                </a14:m>
                <a:endParaRPr lang="en-US" dirty="0">
                  <a:solidFill>
                    <a:schemeClr val="tx2"/>
                  </a:solidFill>
                </a:endParaRPr>
              </a:p>
            </p:txBody>
          </p:sp>
        </mc:Choice>
        <mc:Fallback xmlns="">
          <p:sp>
            <p:nvSpPr>
              <p:cNvPr id="14" name="TextBox 13">
                <a:extLst>
                  <a:ext uri="{FF2B5EF4-FFF2-40B4-BE49-F238E27FC236}">
                    <a16:creationId xmlns:a16="http://schemas.microsoft.com/office/drawing/2014/main" id="{7FD7E7B9-8DD1-A5C6-2D08-77B54466A54B}"/>
                  </a:ext>
                </a:extLst>
              </p:cNvPr>
              <p:cNvSpPr txBox="1">
                <a:spLocks noRot="1" noChangeAspect="1" noMove="1" noResize="1" noEditPoints="1" noAdjustHandles="1" noChangeArrowheads="1" noChangeShapeType="1" noTextEdit="1"/>
              </p:cNvSpPr>
              <p:nvPr/>
            </p:nvSpPr>
            <p:spPr>
              <a:xfrm>
                <a:off x="4463541" y="1349873"/>
                <a:ext cx="5125560" cy="567078"/>
              </a:xfrm>
              <a:prstGeom prst="rect">
                <a:avLst/>
              </a:prstGeom>
              <a:blipFill>
                <a:blip r:embed="rId5"/>
                <a:stretch>
                  <a:fillRect t="-2222" b="-888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A13BC78E-D8C1-8AC2-4EE9-00BD3C6CD18A}"/>
              </a:ext>
            </a:extLst>
          </p:cNvPr>
          <p:cNvPicPr>
            <a:picLocks noChangeAspect="1"/>
          </p:cNvPicPr>
          <p:nvPr/>
        </p:nvPicPr>
        <p:blipFill>
          <a:blip r:embed="rId6"/>
          <a:stretch>
            <a:fillRect/>
          </a:stretch>
        </p:blipFill>
        <p:spPr>
          <a:xfrm>
            <a:off x="6854080" y="2883312"/>
            <a:ext cx="4448311" cy="3039679"/>
          </a:xfrm>
          <a:prstGeom prst="rect">
            <a:avLst/>
          </a:prstGeom>
        </p:spPr>
      </p:pic>
      <p:sp>
        <p:nvSpPr>
          <p:cNvPr id="16" name="TextBox 15">
            <a:extLst>
              <a:ext uri="{FF2B5EF4-FFF2-40B4-BE49-F238E27FC236}">
                <a16:creationId xmlns:a16="http://schemas.microsoft.com/office/drawing/2014/main" id="{C4A8E6D3-CD5F-C947-91DB-87ADA2B3D485}"/>
              </a:ext>
            </a:extLst>
          </p:cNvPr>
          <p:cNvSpPr txBox="1"/>
          <p:nvPr/>
        </p:nvSpPr>
        <p:spPr>
          <a:xfrm>
            <a:off x="8077200" y="6019800"/>
            <a:ext cx="3701206" cy="276999"/>
          </a:xfrm>
          <a:prstGeom prst="rect">
            <a:avLst/>
          </a:prstGeom>
          <a:noFill/>
        </p:spPr>
        <p:txBody>
          <a:bodyPr wrap="none" rtlCol="0">
            <a:spAutoFit/>
          </a:bodyPr>
          <a:lstStyle/>
          <a:p>
            <a:r>
              <a:rPr lang="en-US" sz="1200" dirty="0">
                <a:solidFill>
                  <a:schemeClr val="tx2"/>
                </a:solidFill>
              </a:rPr>
              <a:t>Chubenko et al. J. Appl. Phys. </a:t>
            </a:r>
            <a:r>
              <a:rPr lang="en-US" sz="1200" b="1" dirty="0">
                <a:solidFill>
                  <a:schemeClr val="tx2"/>
                </a:solidFill>
              </a:rPr>
              <a:t>130</a:t>
            </a:r>
            <a:r>
              <a:rPr lang="en-US" sz="1200" dirty="0">
                <a:solidFill>
                  <a:schemeClr val="tx2"/>
                </a:solidFill>
              </a:rPr>
              <a:t>, 063101 (2021) </a:t>
            </a:r>
          </a:p>
        </p:txBody>
      </p:sp>
      <p:sp>
        <p:nvSpPr>
          <p:cNvPr id="17" name="TextBox 16">
            <a:extLst>
              <a:ext uri="{FF2B5EF4-FFF2-40B4-BE49-F238E27FC236}">
                <a16:creationId xmlns:a16="http://schemas.microsoft.com/office/drawing/2014/main" id="{6B1A9F2B-BDF2-2B0E-86B6-4FA30E9A35BD}"/>
              </a:ext>
            </a:extLst>
          </p:cNvPr>
          <p:cNvSpPr txBox="1"/>
          <p:nvPr/>
        </p:nvSpPr>
        <p:spPr>
          <a:xfrm>
            <a:off x="8100924" y="6248400"/>
            <a:ext cx="3985643" cy="276999"/>
          </a:xfrm>
          <a:prstGeom prst="rect">
            <a:avLst/>
          </a:prstGeom>
          <a:noFill/>
        </p:spPr>
        <p:txBody>
          <a:bodyPr wrap="none" rtlCol="0">
            <a:spAutoFit/>
          </a:bodyPr>
          <a:lstStyle/>
          <a:p>
            <a:r>
              <a:rPr lang="en-US" sz="1200" dirty="0" err="1">
                <a:solidFill>
                  <a:schemeClr val="tx2"/>
                </a:solidFill>
              </a:rPr>
              <a:t>D’yakonov</a:t>
            </a:r>
            <a:r>
              <a:rPr lang="en-US" sz="1200" dirty="0">
                <a:solidFill>
                  <a:schemeClr val="tx2"/>
                </a:solidFill>
              </a:rPr>
              <a:t> and </a:t>
            </a:r>
            <a:r>
              <a:rPr lang="en-US" sz="1200" dirty="0" err="1">
                <a:solidFill>
                  <a:schemeClr val="tx2"/>
                </a:solidFill>
              </a:rPr>
              <a:t>Perel</a:t>
            </a:r>
            <a:r>
              <a:rPr lang="en-US" sz="1200" dirty="0">
                <a:solidFill>
                  <a:schemeClr val="tx2"/>
                </a:solidFill>
              </a:rPr>
              <a:t>’, </a:t>
            </a:r>
            <a:r>
              <a:rPr lang="en-US" sz="1200" dirty="0" err="1">
                <a:solidFill>
                  <a:schemeClr val="tx2"/>
                </a:solidFill>
              </a:rPr>
              <a:t>Sov</a:t>
            </a:r>
            <a:r>
              <a:rPr lang="en-US" sz="1200" dirty="0">
                <a:solidFill>
                  <a:schemeClr val="tx2"/>
                </a:solidFill>
              </a:rPr>
              <a:t>. Phys. JETP </a:t>
            </a:r>
            <a:r>
              <a:rPr lang="en-US" sz="1200" b="1" dirty="0">
                <a:solidFill>
                  <a:schemeClr val="tx2"/>
                </a:solidFill>
              </a:rPr>
              <a:t>33</a:t>
            </a:r>
            <a:r>
              <a:rPr lang="en-US" sz="1200" dirty="0">
                <a:solidFill>
                  <a:schemeClr val="tx2"/>
                </a:solidFill>
              </a:rPr>
              <a:t>, 1053 (1971)</a:t>
            </a:r>
          </a:p>
        </p:txBody>
      </p:sp>
    </p:spTree>
    <p:extLst>
      <p:ext uri="{BB962C8B-B14F-4D97-AF65-F5344CB8AC3E}">
        <p14:creationId xmlns:p14="http://schemas.microsoft.com/office/powerpoint/2010/main" val="291833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AD6CAF-E48E-6F45-997F-11FB2DF6DDD8}"/>
              </a:ext>
            </a:extLst>
          </p:cNvPr>
          <p:cNvSpPr>
            <a:spLocks noGrp="1"/>
          </p:cNvSpPr>
          <p:nvPr>
            <p:ph type="sldNum" sz="quarter" idx="11"/>
          </p:nvPr>
        </p:nvSpPr>
        <p:spPr/>
        <p:txBody>
          <a:bodyPr/>
          <a:lstStyle/>
          <a:p>
            <a:fld id="{D97BF1E1-F9E4-1D4B-AA7A-44BEA219CAC9}" type="slidenum">
              <a:rPr lang="en-US" smtClean="0"/>
              <a:pPr/>
              <a:t>5</a:t>
            </a:fld>
            <a:endParaRPr lang="en-US"/>
          </a:p>
        </p:txBody>
      </p:sp>
      <p:grpSp>
        <p:nvGrpSpPr>
          <p:cNvPr id="42" name="Group 41">
            <a:extLst>
              <a:ext uri="{FF2B5EF4-FFF2-40B4-BE49-F238E27FC236}">
                <a16:creationId xmlns:a16="http://schemas.microsoft.com/office/drawing/2014/main" id="{09CCF33F-5424-7C40-B84B-5864A7FA4D67}"/>
              </a:ext>
            </a:extLst>
          </p:cNvPr>
          <p:cNvGrpSpPr>
            <a:grpSpLocks noChangeAspect="1"/>
          </p:cNvGrpSpPr>
          <p:nvPr/>
        </p:nvGrpSpPr>
        <p:grpSpPr>
          <a:xfrm>
            <a:off x="9525000" y="1221803"/>
            <a:ext cx="1143000" cy="1368997"/>
            <a:chOff x="7772400" y="2663743"/>
            <a:chExt cx="990600" cy="1317234"/>
          </a:xfrm>
        </p:grpSpPr>
        <p:grpSp>
          <p:nvGrpSpPr>
            <p:cNvPr id="43" name="Group 42">
              <a:extLst>
                <a:ext uri="{FF2B5EF4-FFF2-40B4-BE49-F238E27FC236}">
                  <a16:creationId xmlns:a16="http://schemas.microsoft.com/office/drawing/2014/main" id="{1E0BE39F-CCB8-9B4C-87E6-CEC9F9FE0B31}"/>
                </a:ext>
              </a:extLst>
            </p:cNvPr>
            <p:cNvGrpSpPr>
              <a:grpSpLocks noChangeAspect="1"/>
            </p:cNvGrpSpPr>
            <p:nvPr/>
          </p:nvGrpSpPr>
          <p:grpSpPr>
            <a:xfrm rot="16200000">
              <a:off x="7541584" y="2897815"/>
              <a:ext cx="1223631" cy="762000"/>
              <a:chOff x="1547923" y="4061275"/>
              <a:chExt cx="1752899" cy="1091595"/>
            </a:xfrm>
            <a:solidFill>
              <a:schemeClr val="tx1">
                <a:lumMod val="60000"/>
                <a:lumOff val="40000"/>
              </a:schemeClr>
            </a:solidFill>
          </p:grpSpPr>
          <p:cxnSp>
            <p:nvCxnSpPr>
              <p:cNvPr id="45" name="Straight Arrow Connector 44">
                <a:extLst>
                  <a:ext uri="{FF2B5EF4-FFF2-40B4-BE49-F238E27FC236}">
                    <a16:creationId xmlns:a16="http://schemas.microsoft.com/office/drawing/2014/main" id="{72C3C004-2047-CE49-9508-5C01FF44C287}"/>
                  </a:ext>
                </a:extLst>
              </p:cNvPr>
              <p:cNvCxnSpPr/>
              <p:nvPr/>
            </p:nvCxnSpPr>
            <p:spPr bwMode="auto">
              <a:xfrm rot="5400000" flipV="1">
                <a:off x="2148912" y="4069300"/>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46" name="Oval 45">
                <a:extLst>
                  <a:ext uri="{FF2B5EF4-FFF2-40B4-BE49-F238E27FC236}">
                    <a16:creationId xmlns:a16="http://schemas.microsoft.com/office/drawing/2014/main" id="{14ABBB32-1A05-2B42-BE3E-BA181C6C4412}"/>
                  </a:ext>
                </a:extLst>
              </p:cNvPr>
              <p:cNvSpPr/>
              <p:nvPr/>
            </p:nvSpPr>
            <p:spPr bwMode="auto">
              <a:xfrm rot="5400000">
                <a:off x="2042661" y="4232770"/>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47" name="Straight Arrow Connector 46">
                <a:extLst>
                  <a:ext uri="{FF2B5EF4-FFF2-40B4-BE49-F238E27FC236}">
                    <a16:creationId xmlns:a16="http://schemas.microsoft.com/office/drawing/2014/main" id="{61A1D2E8-F3A6-1F48-83A5-A5CC7D01A95D}"/>
                  </a:ext>
                </a:extLst>
              </p:cNvPr>
              <p:cNvCxnSpPr/>
              <p:nvPr/>
            </p:nvCxnSpPr>
            <p:spPr bwMode="auto">
              <a:xfrm rot="16200000" flipH="1" flipV="1">
                <a:off x="2248393" y="4457798"/>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48" name="Oval 47">
                <a:extLst>
                  <a:ext uri="{FF2B5EF4-FFF2-40B4-BE49-F238E27FC236}">
                    <a16:creationId xmlns:a16="http://schemas.microsoft.com/office/drawing/2014/main" id="{05EF3B8C-B5A5-6D41-B1F7-5298126DF898}"/>
                  </a:ext>
                </a:extLst>
              </p:cNvPr>
              <p:cNvSpPr/>
              <p:nvPr/>
            </p:nvSpPr>
            <p:spPr bwMode="auto">
              <a:xfrm rot="5400000">
                <a:off x="2160541" y="4614502"/>
                <a:ext cx="177195" cy="177220"/>
              </a:xfrm>
              <a:prstGeom prst="ellipse">
                <a:avLst/>
              </a:prstGeom>
              <a:solidFill>
                <a:srgbClr val="FF6600"/>
              </a:solid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accent2">
                      <a:lumMod val="75000"/>
                    </a:schemeClr>
                  </a:solidFill>
                  <a:effectLst/>
                  <a:latin typeface="Arial" charset="0"/>
                  <a:ea typeface="ＭＳ Ｐゴシック" charset="0"/>
                </a:endParaRPr>
              </a:p>
            </p:txBody>
          </p:sp>
          <p:cxnSp>
            <p:nvCxnSpPr>
              <p:cNvPr id="49" name="Straight Arrow Connector 48">
                <a:extLst>
                  <a:ext uri="{FF2B5EF4-FFF2-40B4-BE49-F238E27FC236}">
                    <a16:creationId xmlns:a16="http://schemas.microsoft.com/office/drawing/2014/main" id="{C868E075-6594-5C44-BA94-49ADAC28CAF2}"/>
                  </a:ext>
                </a:extLst>
              </p:cNvPr>
              <p:cNvCxnSpPr/>
              <p:nvPr/>
            </p:nvCxnSpPr>
            <p:spPr bwMode="auto">
              <a:xfrm rot="5400000" flipV="1">
                <a:off x="2524273" y="3904559"/>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50" name="Oval 49">
                <a:extLst>
                  <a:ext uri="{FF2B5EF4-FFF2-40B4-BE49-F238E27FC236}">
                    <a16:creationId xmlns:a16="http://schemas.microsoft.com/office/drawing/2014/main" id="{0551FAEC-3E05-434D-BCE7-4A27BFE1F298}"/>
                  </a:ext>
                </a:extLst>
              </p:cNvPr>
              <p:cNvSpPr/>
              <p:nvPr/>
            </p:nvSpPr>
            <p:spPr bwMode="auto">
              <a:xfrm rot="5400000">
                <a:off x="2418021" y="4061263"/>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51" name="Straight Arrow Connector 50">
                <a:extLst>
                  <a:ext uri="{FF2B5EF4-FFF2-40B4-BE49-F238E27FC236}">
                    <a16:creationId xmlns:a16="http://schemas.microsoft.com/office/drawing/2014/main" id="{5830D320-2B9F-A645-BE0E-4454040210C7}"/>
                  </a:ext>
                </a:extLst>
              </p:cNvPr>
              <p:cNvCxnSpPr/>
              <p:nvPr/>
            </p:nvCxnSpPr>
            <p:spPr bwMode="auto">
              <a:xfrm rot="5400000" flipV="1">
                <a:off x="2641393" y="4251010"/>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52" name="Oval 51">
                <a:extLst>
                  <a:ext uri="{FF2B5EF4-FFF2-40B4-BE49-F238E27FC236}">
                    <a16:creationId xmlns:a16="http://schemas.microsoft.com/office/drawing/2014/main" id="{20935B81-1122-8D42-BA1F-2C139F7803BD}"/>
                  </a:ext>
                </a:extLst>
              </p:cNvPr>
              <p:cNvSpPr/>
              <p:nvPr/>
            </p:nvSpPr>
            <p:spPr bwMode="auto">
              <a:xfrm rot="5400000">
                <a:off x="2535141" y="4407714"/>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53" name="Straight Arrow Connector 52">
                <a:extLst>
                  <a:ext uri="{FF2B5EF4-FFF2-40B4-BE49-F238E27FC236}">
                    <a16:creationId xmlns:a16="http://schemas.microsoft.com/office/drawing/2014/main" id="{BF2BE17F-27D2-5244-9794-7EB07C2D17D5}"/>
                  </a:ext>
                </a:extLst>
              </p:cNvPr>
              <p:cNvCxnSpPr/>
              <p:nvPr/>
            </p:nvCxnSpPr>
            <p:spPr bwMode="auto">
              <a:xfrm rot="5400000" flipV="1">
                <a:off x="2705593" y="4668025"/>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54" name="Oval 53">
                <a:extLst>
                  <a:ext uri="{FF2B5EF4-FFF2-40B4-BE49-F238E27FC236}">
                    <a16:creationId xmlns:a16="http://schemas.microsoft.com/office/drawing/2014/main" id="{E500D03B-C4DF-B445-8ECA-D6DD216779EF}"/>
                  </a:ext>
                </a:extLst>
              </p:cNvPr>
              <p:cNvSpPr/>
              <p:nvPr/>
            </p:nvSpPr>
            <p:spPr bwMode="auto">
              <a:xfrm rot="5400000">
                <a:off x="2599341" y="4824729"/>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55" name="Straight Arrow Connector 54">
                <a:extLst>
                  <a:ext uri="{FF2B5EF4-FFF2-40B4-BE49-F238E27FC236}">
                    <a16:creationId xmlns:a16="http://schemas.microsoft.com/office/drawing/2014/main" id="{D0966E09-38AD-5046-BFF8-225B6029F267}"/>
                  </a:ext>
                </a:extLst>
              </p:cNvPr>
              <p:cNvCxnSpPr/>
              <p:nvPr/>
            </p:nvCxnSpPr>
            <p:spPr bwMode="auto">
              <a:xfrm rot="5400000" flipV="1">
                <a:off x="1810873" y="4690569"/>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56" name="Oval 55">
                <a:extLst>
                  <a:ext uri="{FF2B5EF4-FFF2-40B4-BE49-F238E27FC236}">
                    <a16:creationId xmlns:a16="http://schemas.microsoft.com/office/drawing/2014/main" id="{2118329B-DC06-9646-A59B-1BAD647A2A28}"/>
                  </a:ext>
                </a:extLst>
              </p:cNvPr>
              <p:cNvSpPr/>
              <p:nvPr/>
            </p:nvSpPr>
            <p:spPr bwMode="auto">
              <a:xfrm rot="5400000">
                <a:off x="1704621" y="4847273"/>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57" name="Straight Arrow Connector 56">
                <a:extLst>
                  <a:ext uri="{FF2B5EF4-FFF2-40B4-BE49-F238E27FC236}">
                    <a16:creationId xmlns:a16="http://schemas.microsoft.com/office/drawing/2014/main" id="{2EA16F75-75FE-3E44-B69B-17A213FBF954}"/>
                  </a:ext>
                </a:extLst>
              </p:cNvPr>
              <p:cNvCxnSpPr/>
              <p:nvPr/>
            </p:nvCxnSpPr>
            <p:spPr bwMode="auto">
              <a:xfrm rot="5400000" flipV="1">
                <a:off x="1786873" y="4278457"/>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58" name="Oval 57">
                <a:extLst>
                  <a:ext uri="{FF2B5EF4-FFF2-40B4-BE49-F238E27FC236}">
                    <a16:creationId xmlns:a16="http://schemas.microsoft.com/office/drawing/2014/main" id="{30959FCF-A832-7A42-954F-29717C5EA72B}"/>
                  </a:ext>
                </a:extLst>
              </p:cNvPr>
              <p:cNvSpPr/>
              <p:nvPr/>
            </p:nvSpPr>
            <p:spPr bwMode="auto">
              <a:xfrm rot="5400000">
                <a:off x="1681408" y="4435160"/>
                <a:ext cx="177195" cy="177220"/>
              </a:xfrm>
              <a:prstGeom prst="ellipse">
                <a:avLst/>
              </a:prstGeom>
              <a:grpFill/>
              <a:ln w="9525" cap="flat" cmpd="sng" algn="ctr">
                <a:solidFill>
                  <a:schemeClr val="tx1">
                    <a:lumMod val="75000"/>
                  </a:schemeClr>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59" name="Straight Arrow Connector 58">
                <a:extLst>
                  <a:ext uri="{FF2B5EF4-FFF2-40B4-BE49-F238E27FC236}">
                    <a16:creationId xmlns:a16="http://schemas.microsoft.com/office/drawing/2014/main" id="{792E3091-CB31-3047-AF5F-20FEF84650FF}"/>
                  </a:ext>
                </a:extLst>
              </p:cNvPr>
              <p:cNvCxnSpPr/>
              <p:nvPr/>
            </p:nvCxnSpPr>
            <p:spPr bwMode="auto">
              <a:xfrm rot="5400000" flipV="1">
                <a:off x="2256793" y="4818959"/>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60" name="Oval 59">
                <a:extLst>
                  <a:ext uri="{FF2B5EF4-FFF2-40B4-BE49-F238E27FC236}">
                    <a16:creationId xmlns:a16="http://schemas.microsoft.com/office/drawing/2014/main" id="{AF3E6FC4-91FA-6645-83EF-DAA81D3AC9B4}"/>
                  </a:ext>
                </a:extLst>
              </p:cNvPr>
              <p:cNvSpPr/>
              <p:nvPr/>
            </p:nvSpPr>
            <p:spPr bwMode="auto">
              <a:xfrm rot="5400000">
                <a:off x="2150541" y="4975663"/>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61" name="Straight Arrow Connector 60">
                <a:extLst>
                  <a:ext uri="{FF2B5EF4-FFF2-40B4-BE49-F238E27FC236}">
                    <a16:creationId xmlns:a16="http://schemas.microsoft.com/office/drawing/2014/main" id="{7C12ECBF-F169-C347-A341-BD0177538FD6}"/>
                  </a:ext>
                </a:extLst>
              </p:cNvPr>
              <p:cNvCxnSpPr/>
              <p:nvPr/>
            </p:nvCxnSpPr>
            <p:spPr bwMode="auto">
              <a:xfrm rot="5400000" flipV="1">
                <a:off x="3061873" y="4459770"/>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62" name="Oval 61">
                <a:extLst>
                  <a:ext uri="{FF2B5EF4-FFF2-40B4-BE49-F238E27FC236}">
                    <a16:creationId xmlns:a16="http://schemas.microsoft.com/office/drawing/2014/main" id="{1D96CE5D-C004-F54A-BC57-25E4E281F1FD}"/>
                  </a:ext>
                </a:extLst>
              </p:cNvPr>
              <p:cNvSpPr/>
              <p:nvPr/>
            </p:nvSpPr>
            <p:spPr bwMode="auto">
              <a:xfrm rot="5400000">
                <a:off x="2955621" y="4616474"/>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cxnSp>
            <p:nvCxnSpPr>
              <p:cNvPr id="63" name="Straight Arrow Connector 62">
                <a:extLst>
                  <a:ext uri="{FF2B5EF4-FFF2-40B4-BE49-F238E27FC236}">
                    <a16:creationId xmlns:a16="http://schemas.microsoft.com/office/drawing/2014/main" id="{D8D93858-6667-7242-BC90-0E2DB2771914}"/>
                  </a:ext>
                </a:extLst>
              </p:cNvPr>
              <p:cNvCxnSpPr/>
              <p:nvPr/>
            </p:nvCxnSpPr>
            <p:spPr bwMode="auto">
              <a:xfrm rot="5400000" flipV="1">
                <a:off x="3061873" y="4071668"/>
                <a:ext cx="0" cy="477899"/>
              </a:xfrm>
              <a:prstGeom prst="straightConnector1">
                <a:avLst/>
              </a:prstGeom>
              <a:grpFill/>
              <a:ln w="9525" cmpd="sng">
                <a:solidFill>
                  <a:schemeClr val="tx1"/>
                </a:solidFill>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64" name="Oval 63">
                <a:extLst>
                  <a:ext uri="{FF2B5EF4-FFF2-40B4-BE49-F238E27FC236}">
                    <a16:creationId xmlns:a16="http://schemas.microsoft.com/office/drawing/2014/main" id="{AB1AE18B-58EE-2948-A583-386E36CCFF73}"/>
                  </a:ext>
                </a:extLst>
              </p:cNvPr>
              <p:cNvSpPr/>
              <p:nvPr/>
            </p:nvSpPr>
            <p:spPr bwMode="auto">
              <a:xfrm rot="5400000">
                <a:off x="2955621" y="4228372"/>
                <a:ext cx="177195" cy="177219"/>
              </a:xfrm>
              <a:prstGeom prst="ellipse">
                <a:avLst/>
              </a:prstGeom>
              <a:grpFill/>
              <a:ln w="9525" cap="flat" cmpd="sng" algn="ctr">
                <a:solidFill>
                  <a:schemeClr val="tx1"/>
                </a:solidFill>
                <a:prstDash val="solid"/>
                <a:round/>
                <a:headEnd type="none" w="med" len="med"/>
                <a:tailEnd type="triangle" w="med" len="med"/>
              </a:ln>
              <a:effectLst>
                <a:glow rad="190500">
                  <a:schemeClr val="bg1">
                    <a:lumMod val="50000"/>
                    <a:alpha val="50000"/>
                  </a:schemeClr>
                </a:glo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p:txBody>
          </p:sp>
        </p:grpSp>
        <p:cxnSp>
          <p:nvCxnSpPr>
            <p:cNvPr id="44" name="Straight Arrow Connector 43">
              <a:extLst>
                <a:ext uri="{FF2B5EF4-FFF2-40B4-BE49-F238E27FC236}">
                  <a16:creationId xmlns:a16="http://schemas.microsoft.com/office/drawing/2014/main" id="{D6BFD028-18D3-8A49-8C14-4374620DB0F5}"/>
                </a:ext>
              </a:extLst>
            </p:cNvPr>
            <p:cNvCxnSpPr/>
            <p:nvPr/>
          </p:nvCxnSpPr>
          <p:spPr bwMode="auto">
            <a:xfrm flipH="1" flipV="1">
              <a:off x="8763000" y="2663743"/>
              <a:ext cx="0" cy="1317234"/>
            </a:xfrm>
            <a:prstGeom prst="straightConnector1">
              <a:avLst/>
            </a:prstGeom>
            <a:ln w="9525" cmpd="sng">
              <a:headEnd type="none" w="med" len="med"/>
              <a:tailEnd type="triangle"/>
            </a:ln>
          </p:spPr>
          <p:style>
            <a:lnRef idx="3">
              <a:schemeClr val="dk1"/>
            </a:lnRef>
            <a:fillRef idx="0">
              <a:schemeClr val="dk1"/>
            </a:fillRef>
            <a:effectRef idx="2">
              <a:schemeClr val="dk1"/>
            </a:effectRef>
            <a:fontRef idx="minor">
              <a:schemeClr val="tx1"/>
            </a:fontRef>
          </p:style>
        </p:cxnSp>
      </p:grpSp>
      <p:sp>
        <p:nvSpPr>
          <p:cNvPr id="65" name="Title 1">
            <a:extLst>
              <a:ext uri="{FF2B5EF4-FFF2-40B4-BE49-F238E27FC236}">
                <a16:creationId xmlns:a16="http://schemas.microsoft.com/office/drawing/2014/main" id="{0B92A6C1-8B27-9248-9C76-5545603F1EAB}"/>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Requirements for efficient spin-polarized electron sources</a:t>
            </a:r>
          </a:p>
        </p:txBody>
      </p:sp>
      <p:sp>
        <p:nvSpPr>
          <p:cNvPr id="68" name="TextBox 67">
            <a:extLst>
              <a:ext uri="{FF2B5EF4-FFF2-40B4-BE49-F238E27FC236}">
                <a16:creationId xmlns:a16="http://schemas.microsoft.com/office/drawing/2014/main" id="{60574636-B4A9-BB4C-BEE8-80C91307CB35}"/>
              </a:ext>
            </a:extLst>
          </p:cNvPr>
          <p:cNvSpPr txBox="1"/>
          <p:nvPr/>
        </p:nvSpPr>
        <p:spPr>
          <a:xfrm>
            <a:off x="297500" y="1395968"/>
            <a:ext cx="4589718" cy="369332"/>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b="1" i="1" dirty="0"/>
              <a:t>High Electron Spin Polarization (ESP)</a:t>
            </a:r>
            <a:endParaRPr lang="en-US" b="1" i="1" dirty="0">
              <a:solidFill>
                <a:schemeClr val="tx2"/>
              </a:solidFill>
            </a:endParaRPr>
          </a:p>
        </p:txBody>
      </p:sp>
      <p:sp>
        <p:nvSpPr>
          <p:cNvPr id="5" name="Date Placeholder 4">
            <a:extLst>
              <a:ext uri="{FF2B5EF4-FFF2-40B4-BE49-F238E27FC236}">
                <a16:creationId xmlns:a16="http://schemas.microsoft.com/office/drawing/2014/main" id="{714B717F-5549-9B40-8605-755C2BF8874D}"/>
              </a:ext>
            </a:extLst>
          </p:cNvPr>
          <p:cNvSpPr>
            <a:spLocks noGrp="1"/>
          </p:cNvSpPr>
          <p:nvPr>
            <p:ph type="dt" sz="half" idx="12"/>
          </p:nvPr>
        </p:nvSpPr>
        <p:spPr/>
        <p:txBody>
          <a:bodyPr/>
          <a:lstStyle/>
          <a:p>
            <a:r>
              <a:rPr lang="en-US"/>
              <a:t>Photocathode Physics for Photoinjectors (P3) Workshop at BNL                                        October 3, 2023                                                     chubenko@niu.edu</a:t>
            </a:r>
          </a:p>
        </p:txBody>
      </p:sp>
      <p:pic>
        <p:nvPicPr>
          <p:cNvPr id="10" name="Picture 9">
            <a:extLst>
              <a:ext uri="{FF2B5EF4-FFF2-40B4-BE49-F238E27FC236}">
                <a16:creationId xmlns:a16="http://schemas.microsoft.com/office/drawing/2014/main" id="{A6A70A9E-53D9-70EF-4C77-03DE9D208265}"/>
              </a:ext>
            </a:extLst>
          </p:cNvPr>
          <p:cNvPicPr>
            <a:picLocks noChangeAspect="1"/>
          </p:cNvPicPr>
          <p:nvPr/>
        </p:nvPicPr>
        <p:blipFill>
          <a:blip r:embed="rId3"/>
          <a:stretch>
            <a:fillRect/>
          </a:stretch>
        </p:blipFill>
        <p:spPr>
          <a:xfrm>
            <a:off x="436227" y="2588199"/>
            <a:ext cx="5030013" cy="3355401"/>
          </a:xfrm>
          <a:prstGeom prst="rect">
            <a:avLst/>
          </a:prstGeom>
        </p:spPr>
      </p:pic>
      <p:sp>
        <p:nvSpPr>
          <p:cNvPr id="12" name="TextBox 11">
            <a:extLst>
              <a:ext uri="{FF2B5EF4-FFF2-40B4-BE49-F238E27FC236}">
                <a16:creationId xmlns:a16="http://schemas.microsoft.com/office/drawing/2014/main" id="{5FA297C3-22FE-2EBF-F800-1BC0E6FF9AEE}"/>
              </a:ext>
            </a:extLst>
          </p:cNvPr>
          <p:cNvSpPr txBox="1"/>
          <p:nvPr/>
        </p:nvSpPr>
        <p:spPr>
          <a:xfrm>
            <a:off x="254138" y="2254210"/>
            <a:ext cx="2011702" cy="336590"/>
          </a:xfrm>
          <a:prstGeom prst="rect">
            <a:avLst/>
          </a:prstGeom>
          <a:noFill/>
        </p:spPr>
        <p:txBody>
          <a:bodyPr wrap="square" rtlCol="0">
            <a:spAutoFit/>
          </a:bodyPr>
          <a:lstStyle/>
          <a:p>
            <a:r>
              <a:rPr lang="en-US" sz="1600" b="1" u="sng" dirty="0">
                <a:solidFill>
                  <a:schemeClr val="tx2"/>
                </a:solidFill>
              </a:rPr>
              <a:t>Strained GaAs: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DE023C-F838-01B2-80E4-20210162D042}"/>
                  </a:ext>
                </a:extLst>
              </p:cNvPr>
              <p:cNvSpPr txBox="1"/>
              <p:nvPr/>
            </p:nvSpPr>
            <p:spPr>
              <a:xfrm>
                <a:off x="437040" y="5869462"/>
                <a:ext cx="5125560" cy="5279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ea typeface="Cambria Math" panose="02040503050406030204" pitchFamily="18" charset="0"/>
                            </a:rPr>
                            <m:t>ℏ</m:t>
                          </m:r>
                          <m:r>
                            <a:rPr lang="en-US" i="1">
                              <a:solidFill>
                                <a:schemeClr val="tx2"/>
                              </a:solidFill>
                              <a:latin typeface="Cambria Math" panose="02040503050406030204" pitchFamily="18" charset="0"/>
                              <a:ea typeface="Cambria Math" panose="02040503050406030204" pitchFamily="18" charset="0"/>
                            </a:rPr>
                            <m:t>𝜔</m:t>
                          </m:r>
                          <m:r>
                            <a:rPr lang="en-US" i="1">
                              <a:solidFill>
                                <a:schemeClr val="tx2"/>
                              </a:solidFill>
                              <a:latin typeface="Cambria Math" panose="02040503050406030204" pitchFamily="18" charset="0"/>
                              <a:ea typeface="Cambria Math" panose="02040503050406030204" pitchFamily="18" charset="0"/>
                            </a:rPr>
                            <m:t>≈</m:t>
                          </m:r>
                          <m:sSub>
                            <m:sSubPr>
                              <m:ctrlPr>
                                <a:rPr lang="en-US" i="1">
                                  <a:solidFill>
                                    <a:schemeClr val="tx2"/>
                                  </a:solidFill>
                                  <a:latin typeface="Cambria Math" panose="02040503050406030204" pitchFamily="18" charset="0"/>
                                  <a:ea typeface="Cambria Math" panose="02040503050406030204" pitchFamily="18" charset="0"/>
                                </a:rPr>
                              </m:ctrlPr>
                            </m:sSubPr>
                            <m:e>
                              <m:r>
                                <a:rPr lang="en-US" i="1">
                                  <a:solidFill>
                                    <a:schemeClr val="tx2"/>
                                  </a:solidFill>
                                  <a:latin typeface="Cambria Math" panose="02040503050406030204" pitchFamily="18" charset="0"/>
                                  <a:ea typeface="Cambria Math" panose="02040503050406030204" pitchFamily="18" charset="0"/>
                                </a:rPr>
                                <m:t>𝐸</m:t>
                              </m:r>
                            </m:e>
                            <m:sub>
                              <m:r>
                                <a:rPr lang="en-US" i="1">
                                  <a:solidFill>
                                    <a:schemeClr val="tx2"/>
                                  </a:solidFill>
                                  <a:latin typeface="Cambria Math" panose="02040503050406030204" pitchFamily="18" charset="0"/>
                                  <a:ea typeface="Cambria Math" panose="02040503050406030204" pitchFamily="18" charset="0"/>
                                </a:rPr>
                                <m:t>𝑔</m:t>
                              </m:r>
                            </m:sub>
                          </m:sSub>
                          <m:r>
                            <a:rPr lang="en-US" i="1">
                              <a:solidFill>
                                <a:schemeClr val="tx2"/>
                              </a:solidFill>
                              <a:latin typeface="Cambria Math" panose="02040503050406030204" pitchFamily="18" charset="0"/>
                              <a:ea typeface="Cambria Math" panose="02040503050406030204" pitchFamily="18" charset="0"/>
                            </a:rPr>
                            <m:t> →</m:t>
                          </m:r>
                          <m:r>
                            <a:rPr lang="en-US" b="0" i="1" smtClean="0">
                              <a:solidFill>
                                <a:schemeClr val="tx2"/>
                              </a:solidFill>
                              <a:latin typeface="Cambria Math" panose="02040503050406030204" pitchFamily="18" charset="0"/>
                              <a:ea typeface="Cambria Math" panose="02040503050406030204" pitchFamily="18" charset="0"/>
                            </a:rPr>
                            <m:t>  </m:t>
                          </m:r>
                          <m:r>
                            <a:rPr lang="en-US" b="0" i="1" smtClean="0">
                              <a:solidFill>
                                <a:schemeClr val="tx2"/>
                              </a:solidFill>
                              <a:latin typeface="Cambria Math" panose="02040503050406030204" pitchFamily="18" charset="0"/>
                            </a:rPr>
                            <m:t>𝐸𝑆𝑃</m:t>
                          </m:r>
                        </m:e>
                        <m:sub>
                          <m:r>
                            <a:rPr lang="en-US" b="0" i="1" smtClean="0">
                              <a:solidFill>
                                <a:schemeClr val="tx2"/>
                              </a:solidFill>
                              <a:latin typeface="Cambria Math" panose="02040503050406030204" pitchFamily="18" charset="0"/>
                            </a:rPr>
                            <m:t>0</m:t>
                          </m:r>
                        </m:sub>
                      </m:sSub>
                      <m:r>
                        <a:rPr lang="en-US" b="0" i="1" smtClean="0">
                          <a:solidFill>
                            <a:schemeClr val="tx2"/>
                          </a:solidFill>
                          <a:latin typeface="Cambria Math" panose="02040503050406030204" pitchFamily="18" charset="0"/>
                        </a:rPr>
                        <m:t>=</m:t>
                      </m:r>
                      <m:d>
                        <m:dPr>
                          <m:begChr m:val="|"/>
                          <m:endChr m:val="|"/>
                          <m:ctrlPr>
                            <a:rPr lang="en-US" i="1">
                              <a:solidFill>
                                <a:schemeClr val="tx2"/>
                              </a:solidFill>
                              <a:latin typeface="Cambria Math" panose="02040503050406030204" pitchFamily="18" charset="0"/>
                            </a:rPr>
                          </m:ctrlPr>
                        </m:dPr>
                        <m:e>
                          <m:f>
                            <m:fPr>
                              <m:ctrlPr>
                                <a:rPr lang="en-US" i="1">
                                  <a:solidFill>
                                    <a:schemeClr val="tx2"/>
                                  </a:solidFill>
                                  <a:latin typeface="Cambria Math" panose="02040503050406030204" pitchFamily="18" charset="0"/>
                                </a:rPr>
                              </m:ctrlPr>
                            </m:fPr>
                            <m:num>
                              <m:r>
                                <a:rPr lang="en-US" b="0" i="1" smtClean="0">
                                  <a:solidFill>
                                    <a:schemeClr val="tx2"/>
                                  </a:solidFill>
                                  <a:latin typeface="Cambria Math" panose="02040503050406030204" pitchFamily="18" charset="0"/>
                                </a:rPr>
                                <m:t>3−0</m:t>
                              </m:r>
                            </m:num>
                            <m:den>
                              <m:r>
                                <a:rPr lang="en-US" b="0" i="1" smtClean="0">
                                  <a:solidFill>
                                    <a:schemeClr val="tx2"/>
                                  </a:solidFill>
                                  <a:latin typeface="Cambria Math" panose="02040503050406030204" pitchFamily="18" charset="0"/>
                                  <a:ea typeface="Cambria Math" panose="02040503050406030204" pitchFamily="18" charset="0"/>
                                </a:rPr>
                                <m:t>3−0</m:t>
                              </m:r>
                            </m:den>
                          </m:f>
                        </m:e>
                      </m:d>
                      <m:r>
                        <a:rPr lang="en-US" b="0" i="1" smtClean="0">
                          <a:solidFill>
                            <a:schemeClr val="tx2"/>
                          </a:solidFill>
                          <a:latin typeface="Cambria Math" panose="02040503050406030204" pitchFamily="18" charset="0"/>
                          <a:ea typeface="Cambria Math" panose="02040503050406030204" pitchFamily="18" charset="0"/>
                        </a:rPr>
                        <m:t>=100%</m:t>
                      </m:r>
                    </m:oMath>
                  </m:oMathPara>
                </a14:m>
                <a:endParaRPr lang="en-US" dirty="0">
                  <a:solidFill>
                    <a:schemeClr val="tx2"/>
                  </a:solidFill>
                </a:endParaRPr>
              </a:p>
            </p:txBody>
          </p:sp>
        </mc:Choice>
        <mc:Fallback xmlns="">
          <p:sp>
            <p:nvSpPr>
              <p:cNvPr id="13" name="TextBox 12">
                <a:extLst>
                  <a:ext uri="{FF2B5EF4-FFF2-40B4-BE49-F238E27FC236}">
                    <a16:creationId xmlns:a16="http://schemas.microsoft.com/office/drawing/2014/main" id="{5ADE023C-F838-01B2-80E4-20210162D042}"/>
                  </a:ext>
                </a:extLst>
              </p:cNvPr>
              <p:cNvSpPr txBox="1">
                <a:spLocks noRot="1" noChangeAspect="1" noMove="1" noResize="1" noEditPoints="1" noAdjustHandles="1" noChangeArrowheads="1" noChangeShapeType="1" noTextEdit="1"/>
              </p:cNvSpPr>
              <p:nvPr/>
            </p:nvSpPr>
            <p:spPr>
              <a:xfrm>
                <a:off x="437040" y="5869462"/>
                <a:ext cx="5125560" cy="527901"/>
              </a:xfrm>
              <a:prstGeom prst="rect">
                <a:avLst/>
              </a:prstGeom>
              <a:blipFill>
                <a:blip r:embed="rId4"/>
                <a:stretch>
                  <a:fillRect t="-7143"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FD7E7B9-8DD1-A5C6-2D08-77B54466A54B}"/>
                  </a:ext>
                </a:extLst>
              </p:cNvPr>
              <p:cNvSpPr txBox="1"/>
              <p:nvPr/>
            </p:nvSpPr>
            <p:spPr>
              <a:xfrm>
                <a:off x="5486400" y="1349873"/>
                <a:ext cx="2702079" cy="5670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𝐸𝑆𝑃</m:t>
                          </m:r>
                        </m:e>
                        <m:sub>
                          <m:r>
                            <a:rPr lang="en-US" b="0" i="1" smtClean="0">
                              <a:solidFill>
                                <a:schemeClr val="tx2"/>
                              </a:solidFill>
                              <a:latin typeface="Cambria Math" panose="02040503050406030204" pitchFamily="18" charset="0"/>
                            </a:rPr>
                            <m:t>0</m:t>
                          </m:r>
                        </m:sub>
                      </m:sSub>
                      <m:r>
                        <a:rPr lang="en-US" b="0" i="1" smtClean="0">
                          <a:solidFill>
                            <a:schemeClr val="tx2"/>
                          </a:solidFill>
                          <a:latin typeface="Cambria Math" panose="02040503050406030204" pitchFamily="18" charset="0"/>
                        </a:rPr>
                        <m:t>=</m:t>
                      </m:r>
                      <m:d>
                        <m:dPr>
                          <m:begChr m:val="|"/>
                          <m:endChr m:val="|"/>
                          <m:ctrlPr>
                            <a:rPr lang="en-US" b="0" i="1" smtClean="0">
                              <a:solidFill>
                                <a:schemeClr val="tx2"/>
                              </a:solidFill>
                              <a:latin typeface="Cambria Math" panose="02040503050406030204" pitchFamily="18" charset="0"/>
                            </a:rPr>
                          </m:ctrlPr>
                        </m:dPr>
                        <m:e>
                          <m:f>
                            <m:fPr>
                              <m:ctrlPr>
                                <a:rPr lang="en-US" b="0" i="1" smtClean="0">
                                  <a:solidFill>
                                    <a:schemeClr val="tx2"/>
                                  </a:solidFill>
                                  <a:latin typeface="Cambria Math" panose="02040503050406030204" pitchFamily="18" charset="0"/>
                                </a:rPr>
                              </m:ctrlPr>
                            </m:fPr>
                            <m:num>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𝑁</m:t>
                                  </m:r>
                                </m:e>
                                <m:sub>
                                  <m:r>
                                    <a:rPr lang="en-US" b="0" i="1" smtClean="0">
                                      <a:solidFill>
                                        <a:schemeClr val="tx2"/>
                                      </a:solidFill>
                                      <a:latin typeface="Cambria Math" panose="02040503050406030204" pitchFamily="18" charset="0"/>
                                      <a:ea typeface="Cambria Math" panose="02040503050406030204" pitchFamily="18" charset="0"/>
                                    </a:rPr>
                                    <m:t>↑</m:t>
                                  </m:r>
                                </m:sub>
                              </m:sSub>
                              <m:r>
                                <a:rPr lang="en-US" b="0" i="1" smtClean="0">
                                  <a:solidFill>
                                    <a:schemeClr val="tx2"/>
                                  </a:solidFill>
                                  <a:latin typeface="Cambria Math" panose="02040503050406030204" pitchFamily="18" charset="0"/>
                                </a:rPr>
                                <m:t>−</m:t>
                              </m:r>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𝑁</m:t>
                                  </m:r>
                                </m:e>
                                <m:sub>
                                  <m:r>
                                    <a:rPr lang="en-US" b="0" i="1" smtClean="0">
                                      <a:solidFill>
                                        <a:schemeClr val="tx2"/>
                                      </a:solidFill>
                                      <a:latin typeface="Cambria Math" panose="02040503050406030204" pitchFamily="18" charset="0"/>
                                      <a:ea typeface="Cambria Math" panose="02040503050406030204" pitchFamily="18" charset="0"/>
                                    </a:rPr>
                                    <m:t>↓</m:t>
                                  </m:r>
                                </m:sub>
                              </m:sSub>
                            </m:num>
                            <m:den>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𝑁</m:t>
                                  </m:r>
                                </m:e>
                                <m:sub>
                                  <m:r>
                                    <a:rPr lang="en-US" i="1">
                                      <a:solidFill>
                                        <a:schemeClr val="tx2"/>
                                      </a:solidFill>
                                      <a:latin typeface="Cambria Math" panose="02040503050406030204" pitchFamily="18" charset="0"/>
                                      <a:ea typeface="Cambria Math" panose="02040503050406030204" pitchFamily="18" charset="0"/>
                                    </a:rPr>
                                    <m:t>↑</m:t>
                                  </m:r>
                                </m:sub>
                              </m:sSub>
                              <m:r>
                                <a:rPr lang="en-US" b="0" i="1" smtClean="0">
                                  <a:solidFill>
                                    <a:schemeClr val="tx2"/>
                                  </a:solidFill>
                                  <a:latin typeface="Cambria Math" panose="02040503050406030204" pitchFamily="18" charset="0"/>
                                  <a:ea typeface="Cambria Math" panose="02040503050406030204" pitchFamily="18" charset="0"/>
                                </a:rPr>
                                <m:t>+</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𝑁</m:t>
                                  </m:r>
                                </m:e>
                                <m:sub>
                                  <m:r>
                                    <a:rPr lang="en-US" i="1">
                                      <a:solidFill>
                                        <a:schemeClr val="tx2"/>
                                      </a:solidFill>
                                      <a:latin typeface="Cambria Math" panose="02040503050406030204" pitchFamily="18" charset="0"/>
                                      <a:ea typeface="Cambria Math" panose="02040503050406030204" pitchFamily="18" charset="0"/>
                                    </a:rPr>
                                    <m:t>↓</m:t>
                                  </m:r>
                                </m:sub>
                              </m:sSub>
                            </m:den>
                          </m:f>
                        </m:e>
                      </m:d>
                    </m:oMath>
                  </m:oMathPara>
                </a14:m>
                <a:endParaRPr lang="en-US" dirty="0">
                  <a:solidFill>
                    <a:schemeClr val="tx2"/>
                  </a:solidFill>
                </a:endParaRPr>
              </a:p>
            </p:txBody>
          </p:sp>
        </mc:Choice>
        <mc:Fallback xmlns="">
          <p:sp>
            <p:nvSpPr>
              <p:cNvPr id="14" name="TextBox 13">
                <a:extLst>
                  <a:ext uri="{FF2B5EF4-FFF2-40B4-BE49-F238E27FC236}">
                    <a16:creationId xmlns:a16="http://schemas.microsoft.com/office/drawing/2014/main" id="{7FD7E7B9-8DD1-A5C6-2D08-77B54466A54B}"/>
                  </a:ext>
                </a:extLst>
              </p:cNvPr>
              <p:cNvSpPr txBox="1">
                <a:spLocks noRot="1" noChangeAspect="1" noMove="1" noResize="1" noEditPoints="1" noAdjustHandles="1" noChangeArrowheads="1" noChangeShapeType="1" noTextEdit="1"/>
              </p:cNvSpPr>
              <p:nvPr/>
            </p:nvSpPr>
            <p:spPr>
              <a:xfrm>
                <a:off x="5486400" y="1349873"/>
                <a:ext cx="2702079" cy="567078"/>
              </a:xfrm>
              <a:prstGeom prst="rect">
                <a:avLst/>
              </a:prstGeom>
              <a:blipFill>
                <a:blip r:embed="rId5"/>
                <a:stretch>
                  <a:fillRect t="-2222" b="-888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55CEBBF-9E2D-7DC0-A2BC-746804735EC4}"/>
              </a:ext>
            </a:extLst>
          </p:cNvPr>
          <p:cNvPicPr>
            <a:picLocks noChangeAspect="1"/>
          </p:cNvPicPr>
          <p:nvPr/>
        </p:nvPicPr>
        <p:blipFill>
          <a:blip r:embed="rId6"/>
          <a:stretch>
            <a:fillRect/>
          </a:stretch>
        </p:blipFill>
        <p:spPr>
          <a:xfrm>
            <a:off x="7366512" y="3228846"/>
            <a:ext cx="3149085" cy="2818596"/>
          </a:xfrm>
          <a:prstGeom prst="rect">
            <a:avLst/>
          </a:prstGeom>
        </p:spPr>
      </p:pic>
    </p:spTree>
    <p:extLst>
      <p:ext uri="{BB962C8B-B14F-4D97-AF65-F5344CB8AC3E}">
        <p14:creationId xmlns:p14="http://schemas.microsoft.com/office/powerpoint/2010/main" val="1871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AD6CAF-E48E-6F45-997F-11FB2DF6DDD8}"/>
              </a:ext>
            </a:extLst>
          </p:cNvPr>
          <p:cNvSpPr>
            <a:spLocks noGrp="1"/>
          </p:cNvSpPr>
          <p:nvPr>
            <p:ph type="sldNum" sz="quarter" idx="11"/>
          </p:nvPr>
        </p:nvSpPr>
        <p:spPr/>
        <p:txBody>
          <a:bodyPr/>
          <a:lstStyle/>
          <a:p>
            <a:fld id="{D97BF1E1-F9E4-1D4B-AA7A-44BEA219CAC9}" type="slidenum">
              <a:rPr lang="en-US" smtClean="0"/>
              <a:pPr/>
              <a:t>6</a:t>
            </a:fld>
            <a:endParaRPr lang="en-US"/>
          </a:p>
        </p:txBody>
      </p:sp>
      <p:sp>
        <p:nvSpPr>
          <p:cNvPr id="65" name="Title 1">
            <a:extLst>
              <a:ext uri="{FF2B5EF4-FFF2-40B4-BE49-F238E27FC236}">
                <a16:creationId xmlns:a16="http://schemas.microsoft.com/office/drawing/2014/main" id="{0B92A6C1-8B27-9248-9C76-5545603F1EAB}"/>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Requirements for efficient spin-polarized electron sources</a:t>
            </a:r>
          </a:p>
        </p:txBody>
      </p:sp>
      <p:sp>
        <p:nvSpPr>
          <p:cNvPr id="68" name="TextBox 67">
            <a:extLst>
              <a:ext uri="{FF2B5EF4-FFF2-40B4-BE49-F238E27FC236}">
                <a16:creationId xmlns:a16="http://schemas.microsoft.com/office/drawing/2014/main" id="{60574636-B4A9-BB4C-BEE8-80C91307CB35}"/>
              </a:ext>
            </a:extLst>
          </p:cNvPr>
          <p:cNvSpPr txBox="1"/>
          <p:nvPr/>
        </p:nvSpPr>
        <p:spPr>
          <a:xfrm>
            <a:off x="290629" y="3288268"/>
            <a:ext cx="2909771" cy="369332"/>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b="1" i="1" dirty="0"/>
              <a:t>Prompt response time</a:t>
            </a:r>
            <a:endParaRPr lang="en-US" b="1" i="1" dirty="0">
              <a:solidFill>
                <a:schemeClr val="tx2"/>
              </a:solidFill>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5A93800-3333-434A-85D1-7D2F316BDE61}"/>
                  </a:ext>
                </a:extLst>
              </p:cNvPr>
              <p:cNvSpPr txBox="1"/>
              <p:nvPr/>
            </p:nvSpPr>
            <p:spPr>
              <a:xfrm>
                <a:off x="6357908" y="1784788"/>
                <a:ext cx="1628586" cy="6303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panose="02040503050406030204" pitchFamily="18" charset="0"/>
                        </a:rPr>
                        <m:t>𝑀𝑇𝐸</m:t>
                      </m:r>
                      <m:r>
                        <a:rPr lang="en-US" sz="2000" b="0" i="1" smtClean="0">
                          <a:solidFill>
                            <a:schemeClr val="tx2"/>
                          </a:solidFill>
                          <a:latin typeface="Cambria Math" panose="02040503050406030204" pitchFamily="18" charset="0"/>
                        </a:rPr>
                        <m:t>=</m:t>
                      </m:r>
                      <m:f>
                        <m:fPr>
                          <m:ctrlPr>
                            <a:rPr lang="en-US" sz="2000" b="0" i="1" smtClean="0">
                              <a:solidFill>
                                <a:schemeClr val="tx2"/>
                              </a:solidFill>
                              <a:latin typeface="Cambria Math" panose="02040503050406030204" pitchFamily="18" charset="0"/>
                            </a:rPr>
                          </m:ctrlPr>
                        </m:fPr>
                        <m:num>
                          <m:r>
                            <a:rPr lang="en-US" sz="2000" b="0" i="1" smtClean="0">
                              <a:solidFill>
                                <a:schemeClr val="tx2"/>
                              </a:solidFill>
                              <a:latin typeface="Cambria Math" panose="02040503050406030204" pitchFamily="18" charset="0"/>
                            </a:rPr>
                            <m:t>𝑚</m:t>
                          </m:r>
                          <m:d>
                            <m:dPr>
                              <m:begChr m:val="⟨"/>
                              <m:endChr m:val="⟩"/>
                              <m:ctrlPr>
                                <a:rPr lang="en-US" sz="2000" b="0" i="1" smtClean="0">
                                  <a:solidFill>
                                    <a:schemeClr val="tx2"/>
                                  </a:solidFill>
                                  <a:latin typeface="Cambria Math" panose="02040503050406030204" pitchFamily="18" charset="0"/>
                                </a:rPr>
                              </m:ctrlPr>
                            </m:dPr>
                            <m:e>
                              <m:sSubSup>
                                <m:sSubSupPr>
                                  <m:ctrlPr>
                                    <a:rPr lang="en-US" sz="2000" b="0" i="1" smtClean="0">
                                      <a:solidFill>
                                        <a:schemeClr val="tx2"/>
                                      </a:solidFill>
                                      <a:latin typeface="Cambria Math" panose="02040503050406030204" pitchFamily="18" charset="0"/>
                                    </a:rPr>
                                  </m:ctrlPr>
                                </m:sSubSupPr>
                                <m:e>
                                  <m:r>
                                    <a:rPr lang="en-US" sz="2000" b="0" i="1" smtClean="0">
                                      <a:solidFill>
                                        <a:schemeClr val="tx2"/>
                                      </a:solidFill>
                                      <a:latin typeface="Cambria Math" panose="02040503050406030204" pitchFamily="18" charset="0"/>
                                    </a:rPr>
                                    <m:t>𝑣</m:t>
                                  </m:r>
                                </m:e>
                                <m:sub>
                                  <m:r>
                                    <a:rPr lang="en-US" sz="2000" b="0" i="1" smtClean="0">
                                      <a:solidFill>
                                        <a:schemeClr val="tx2"/>
                                      </a:solidFill>
                                      <a:latin typeface="Cambria Math" panose="02040503050406030204" pitchFamily="18" charset="0"/>
                                      <a:ea typeface="Cambria Math" panose="02040503050406030204" pitchFamily="18" charset="0"/>
                                    </a:rPr>
                                    <m:t>⊥</m:t>
                                  </m:r>
                                </m:sub>
                                <m:sup>
                                  <m:r>
                                    <a:rPr lang="en-US" sz="2000" b="0" i="1" smtClean="0">
                                      <a:solidFill>
                                        <a:schemeClr val="tx2"/>
                                      </a:solidFill>
                                      <a:latin typeface="Cambria Math" panose="02040503050406030204" pitchFamily="18" charset="0"/>
                                    </a:rPr>
                                    <m:t>2</m:t>
                                  </m:r>
                                </m:sup>
                              </m:sSubSup>
                            </m:e>
                          </m:d>
                        </m:num>
                        <m:den>
                          <m:r>
                            <a:rPr lang="en-US" sz="2000" b="0" i="1" smtClean="0">
                              <a:solidFill>
                                <a:schemeClr val="tx2"/>
                              </a:solidFill>
                              <a:latin typeface="Cambria Math" panose="02040503050406030204" pitchFamily="18" charset="0"/>
                            </a:rPr>
                            <m:t>2</m:t>
                          </m:r>
                        </m:den>
                      </m:f>
                    </m:oMath>
                  </m:oMathPara>
                </a14:m>
                <a:endParaRPr lang="en-US" sz="2000" dirty="0">
                  <a:solidFill>
                    <a:schemeClr val="tx2"/>
                  </a:solidFill>
                </a:endParaRPr>
              </a:p>
            </p:txBody>
          </p:sp>
        </mc:Choice>
        <mc:Fallback xmlns="">
          <p:sp>
            <p:nvSpPr>
              <p:cNvPr id="70" name="TextBox 69">
                <a:extLst>
                  <a:ext uri="{FF2B5EF4-FFF2-40B4-BE49-F238E27FC236}">
                    <a16:creationId xmlns:a16="http://schemas.microsoft.com/office/drawing/2014/main" id="{95A93800-3333-434A-85D1-7D2F316BDE61}"/>
                  </a:ext>
                </a:extLst>
              </p:cNvPr>
              <p:cNvSpPr txBox="1">
                <a:spLocks noRot="1" noChangeAspect="1" noMove="1" noResize="1" noEditPoints="1" noAdjustHandles="1" noChangeArrowheads="1" noChangeShapeType="1" noTextEdit="1"/>
              </p:cNvSpPr>
              <p:nvPr/>
            </p:nvSpPr>
            <p:spPr>
              <a:xfrm>
                <a:off x="6357908" y="1784788"/>
                <a:ext cx="1628586" cy="630301"/>
              </a:xfrm>
              <a:prstGeom prst="rect">
                <a:avLst/>
              </a:prstGeom>
              <a:blipFill>
                <a:blip r:embed="rId3"/>
                <a:stretch>
                  <a:fillRect l="-2326" b="-13725"/>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714B717F-5549-9B40-8605-755C2BF8874D}"/>
              </a:ext>
            </a:extLst>
          </p:cNvPr>
          <p:cNvSpPr>
            <a:spLocks noGrp="1"/>
          </p:cNvSpPr>
          <p:nvPr>
            <p:ph type="dt" sz="half" idx="12"/>
          </p:nvPr>
        </p:nvSpPr>
        <p:spPr/>
        <p:txBody>
          <a:bodyPr/>
          <a:lstStyle/>
          <a:p>
            <a:r>
              <a:rPr lang="en-US"/>
              <a:t>Photocathode Physics for Photoinjectors (P3) Workshop at BNL                                        October 3, 2023                                                     chubenko@niu.edu</a:t>
            </a:r>
          </a:p>
        </p:txBody>
      </p:sp>
      <p:sp>
        <p:nvSpPr>
          <p:cNvPr id="4" name="TextBox 3">
            <a:extLst>
              <a:ext uri="{FF2B5EF4-FFF2-40B4-BE49-F238E27FC236}">
                <a16:creationId xmlns:a16="http://schemas.microsoft.com/office/drawing/2014/main" id="{60A14494-194C-C5A3-21C2-1514B833CFE2}"/>
              </a:ext>
            </a:extLst>
          </p:cNvPr>
          <p:cNvSpPr txBox="1"/>
          <p:nvPr/>
        </p:nvSpPr>
        <p:spPr>
          <a:xfrm>
            <a:off x="297500" y="4812268"/>
            <a:ext cx="4724370" cy="369332"/>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b="1" i="1" dirty="0"/>
              <a:t>Robustness + long operational lifetime</a:t>
            </a:r>
            <a:endParaRPr lang="en-US" b="1" i="1" dirty="0">
              <a:solidFill>
                <a:schemeClr val="tx2"/>
              </a:solidFill>
            </a:endParaRPr>
          </a:p>
        </p:txBody>
      </p:sp>
      <p:sp>
        <p:nvSpPr>
          <p:cNvPr id="6" name="TextBox 5">
            <a:extLst>
              <a:ext uri="{FF2B5EF4-FFF2-40B4-BE49-F238E27FC236}">
                <a16:creationId xmlns:a16="http://schemas.microsoft.com/office/drawing/2014/main" id="{A8B60F2E-61BE-5A8C-03DD-58314C6ACA46}"/>
              </a:ext>
            </a:extLst>
          </p:cNvPr>
          <p:cNvSpPr txBox="1"/>
          <p:nvPr/>
        </p:nvSpPr>
        <p:spPr>
          <a:xfrm>
            <a:off x="290629" y="5879068"/>
            <a:ext cx="1883849" cy="369332"/>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b="1" i="1" dirty="0"/>
              <a:t>Accessibility</a:t>
            </a:r>
            <a:endParaRPr lang="en-US" b="1" i="1" dirty="0">
              <a:solidFill>
                <a:schemeClr val="tx2"/>
              </a:solidFill>
            </a:endParaRPr>
          </a:p>
        </p:txBody>
      </p:sp>
      <p:sp>
        <p:nvSpPr>
          <p:cNvPr id="8" name="TextBox 7">
            <a:extLst>
              <a:ext uri="{FF2B5EF4-FFF2-40B4-BE49-F238E27FC236}">
                <a16:creationId xmlns:a16="http://schemas.microsoft.com/office/drawing/2014/main" id="{CE8251C3-4711-FB2E-FF9C-DB2F2279D40A}"/>
              </a:ext>
            </a:extLst>
          </p:cNvPr>
          <p:cNvSpPr txBox="1"/>
          <p:nvPr/>
        </p:nvSpPr>
        <p:spPr>
          <a:xfrm>
            <a:off x="297500" y="1295400"/>
            <a:ext cx="8009565" cy="369332"/>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b="1" i="1" dirty="0"/>
              <a:t>High Brightness = high current + low Mean Transverse Energy (MTE)</a:t>
            </a:r>
            <a:endParaRPr lang="en-US" b="1" i="1" dirty="0">
              <a:solidFill>
                <a:schemeClr val="tx2"/>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B09BE7-879B-C008-AB36-06EA148B32EA}"/>
                  </a:ext>
                </a:extLst>
              </p:cNvPr>
              <p:cNvSpPr txBox="1"/>
              <p:nvPr/>
            </p:nvSpPr>
            <p:spPr>
              <a:xfrm>
                <a:off x="2256839" y="1752600"/>
                <a:ext cx="3209981"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2"/>
                              </a:solidFill>
                              <a:latin typeface="Cambria Math" panose="02040503050406030204" pitchFamily="18" charset="0"/>
                              <a:ea typeface="Cambria Math" panose="02040503050406030204" pitchFamily="18" charset="0"/>
                            </a:rPr>
                          </m:ctrlPr>
                        </m:sSubPr>
                        <m:e>
                          <m:r>
                            <a:rPr lang="en-US" sz="2000" b="0" i="1" smtClean="0">
                              <a:solidFill>
                                <a:schemeClr val="tx2"/>
                              </a:solidFill>
                              <a:latin typeface="Cambria Math" panose="02040503050406030204" pitchFamily="18" charset="0"/>
                              <a:ea typeface="Cambria Math" panose="02040503050406030204" pitchFamily="18" charset="0"/>
                            </a:rPr>
                            <m:t>𝐵</m:t>
                          </m:r>
                        </m:e>
                        <m:sub>
                          <m:r>
                            <a:rPr lang="en-US" sz="2000" b="0" i="1" smtClean="0">
                              <a:solidFill>
                                <a:schemeClr val="tx2"/>
                              </a:solidFill>
                              <a:latin typeface="Cambria Math" panose="02040503050406030204" pitchFamily="18" charset="0"/>
                              <a:ea typeface="Cambria Math" panose="02040503050406030204" pitchFamily="18" charset="0"/>
                            </a:rPr>
                            <m:t>5</m:t>
                          </m:r>
                          <m:r>
                            <a:rPr lang="en-US" sz="2000" b="0" i="1" smtClean="0">
                              <a:solidFill>
                                <a:schemeClr val="tx2"/>
                              </a:solidFill>
                              <a:latin typeface="Cambria Math" panose="02040503050406030204" pitchFamily="18" charset="0"/>
                              <a:ea typeface="Cambria Math" panose="02040503050406030204" pitchFamily="18" charset="0"/>
                            </a:rPr>
                            <m:t>𝐷</m:t>
                          </m:r>
                          <m:r>
                            <a:rPr lang="en-US" sz="2000" b="0" i="1" smtClean="0">
                              <a:solidFill>
                                <a:schemeClr val="tx2"/>
                              </a:solidFill>
                              <a:latin typeface="Cambria Math" panose="02040503050406030204" pitchFamily="18" charset="0"/>
                              <a:ea typeface="Cambria Math" panose="02040503050406030204" pitchFamily="18" charset="0"/>
                            </a:rPr>
                            <m:t>, </m:t>
                          </m:r>
                          <m:r>
                            <a:rPr lang="en-US" sz="2000" b="0" i="1" smtClean="0">
                              <a:solidFill>
                                <a:schemeClr val="tx2"/>
                              </a:solidFill>
                              <a:latin typeface="Cambria Math" panose="02040503050406030204" pitchFamily="18" charset="0"/>
                              <a:ea typeface="Cambria Math" panose="02040503050406030204" pitchFamily="18" charset="0"/>
                            </a:rPr>
                            <m:t>𝑚𝑎𝑥</m:t>
                          </m:r>
                        </m:sub>
                      </m:sSub>
                      <m:r>
                        <a:rPr lang="en-US" sz="2000" i="1">
                          <a:solidFill>
                            <a:schemeClr val="tx2"/>
                          </a:solidFill>
                          <a:latin typeface="Cambria Math" panose="02040503050406030204" pitchFamily="18" charset="0"/>
                          <a:ea typeface="Cambria Math" panose="02040503050406030204" pitchFamily="18" charset="0"/>
                        </a:rPr>
                        <m:t>∝</m:t>
                      </m:r>
                      <m:f>
                        <m:fPr>
                          <m:ctrlPr>
                            <a:rPr lang="en-US" sz="2000" i="1" smtClean="0">
                              <a:solidFill>
                                <a:schemeClr val="tx2"/>
                              </a:solidFill>
                              <a:latin typeface="Cambria Math" panose="02040503050406030204" pitchFamily="18" charset="0"/>
                              <a:ea typeface="Cambria Math" panose="02040503050406030204" pitchFamily="18" charset="0"/>
                            </a:rPr>
                          </m:ctrlPr>
                        </m:fPr>
                        <m:num>
                          <m:r>
                            <a:rPr lang="en-US" sz="2000" i="1" smtClean="0">
                              <a:solidFill>
                                <a:schemeClr val="tx2"/>
                              </a:solidFill>
                              <a:latin typeface="Cambria Math" panose="02040503050406030204" pitchFamily="18" charset="0"/>
                              <a:ea typeface="Cambria Math" panose="02040503050406030204" pitchFamily="18" charset="0"/>
                            </a:rPr>
                            <m:t>𝐼</m:t>
                          </m:r>
                        </m:num>
                        <m:den>
                          <m:sSub>
                            <m:sSubPr>
                              <m:ctrlPr>
                                <a:rPr lang="en-US" sz="2000" i="1" smtClean="0">
                                  <a:solidFill>
                                    <a:schemeClr val="tx2"/>
                                  </a:solidFill>
                                  <a:latin typeface="Cambria Math" panose="02040503050406030204" pitchFamily="18" charset="0"/>
                                  <a:ea typeface="Cambria Math" panose="02040503050406030204" pitchFamily="18" charset="0"/>
                                </a:rPr>
                              </m:ctrlPr>
                            </m:sSubPr>
                            <m:e>
                              <m:r>
                                <a:rPr lang="en-US" sz="2000" i="1" smtClean="0">
                                  <a:solidFill>
                                    <a:schemeClr val="tx2"/>
                                  </a:solidFill>
                                  <a:latin typeface="Cambria Math" panose="02040503050406030204" pitchFamily="18" charset="0"/>
                                  <a:ea typeface="Cambria Math" panose="02040503050406030204" pitchFamily="18" charset="0"/>
                                </a:rPr>
                                <m:t>𝜖</m:t>
                              </m:r>
                            </m:e>
                            <m:sub>
                              <m:r>
                                <a:rPr lang="en-US" sz="2000" b="0" i="1" smtClean="0">
                                  <a:solidFill>
                                    <a:schemeClr val="tx2"/>
                                  </a:solidFill>
                                  <a:latin typeface="Cambria Math" panose="02040503050406030204" pitchFamily="18" charset="0"/>
                                  <a:ea typeface="Cambria Math" panose="02040503050406030204" pitchFamily="18" charset="0"/>
                                </a:rPr>
                                <m:t>𝑥</m:t>
                              </m:r>
                            </m:sub>
                          </m:sSub>
                          <m:sSub>
                            <m:sSubPr>
                              <m:ctrlPr>
                                <a:rPr lang="en-US" sz="2000" i="1" smtClean="0">
                                  <a:solidFill>
                                    <a:schemeClr val="tx2"/>
                                  </a:solidFill>
                                  <a:latin typeface="Cambria Math" panose="02040503050406030204" pitchFamily="18" charset="0"/>
                                  <a:ea typeface="Cambria Math" panose="02040503050406030204" pitchFamily="18" charset="0"/>
                                </a:rPr>
                              </m:ctrlPr>
                            </m:sSubPr>
                            <m:e>
                              <m:r>
                                <a:rPr lang="en-US" sz="2000" i="1" smtClean="0">
                                  <a:solidFill>
                                    <a:schemeClr val="tx2"/>
                                  </a:solidFill>
                                  <a:latin typeface="Cambria Math" panose="02040503050406030204" pitchFamily="18" charset="0"/>
                                  <a:ea typeface="Cambria Math" panose="02040503050406030204" pitchFamily="18" charset="0"/>
                                </a:rPr>
                                <m:t>𝜖</m:t>
                              </m:r>
                            </m:e>
                            <m:sub>
                              <m:r>
                                <a:rPr lang="en-US" sz="2000" b="0" i="1" smtClean="0">
                                  <a:solidFill>
                                    <a:schemeClr val="tx2"/>
                                  </a:solidFill>
                                  <a:latin typeface="Cambria Math" panose="02040503050406030204" pitchFamily="18" charset="0"/>
                                  <a:ea typeface="Cambria Math" panose="02040503050406030204" pitchFamily="18" charset="0"/>
                                </a:rPr>
                                <m:t>𝑦</m:t>
                              </m:r>
                            </m:sub>
                          </m:sSub>
                        </m:den>
                      </m:f>
                      <m:r>
                        <a:rPr lang="en-US" sz="2000" i="1">
                          <a:solidFill>
                            <a:schemeClr val="tx2"/>
                          </a:solidFill>
                          <a:latin typeface="Cambria Math" panose="02040503050406030204" pitchFamily="18" charset="0"/>
                          <a:ea typeface="Cambria Math" panose="02040503050406030204" pitchFamily="18" charset="0"/>
                        </a:rPr>
                        <m:t>∝</m:t>
                      </m:r>
                      <m:f>
                        <m:fPr>
                          <m:ctrlPr>
                            <a:rPr lang="en-US" sz="2000" i="1">
                              <a:solidFill>
                                <a:schemeClr val="tx2"/>
                              </a:solidFill>
                              <a:latin typeface="Cambria Math" panose="02040503050406030204" pitchFamily="18" charset="0"/>
                              <a:ea typeface="Cambria Math" panose="02040503050406030204" pitchFamily="18" charset="0"/>
                            </a:rPr>
                          </m:ctrlPr>
                        </m:fPr>
                        <m:num>
                          <m:r>
                            <a:rPr lang="en-US" sz="2000" b="0" i="1" smtClean="0">
                              <a:solidFill>
                                <a:schemeClr val="tx2"/>
                              </a:solidFill>
                              <a:latin typeface="Cambria Math" panose="02040503050406030204" pitchFamily="18" charset="0"/>
                              <a:ea typeface="Cambria Math" panose="02040503050406030204" pitchFamily="18" charset="0"/>
                            </a:rPr>
                            <m:t>𝐼</m:t>
                          </m:r>
                        </m:num>
                        <m:den>
                          <m:sSub>
                            <m:sSubPr>
                              <m:ctrlPr>
                                <a:rPr lang="en-US" sz="2000" i="1">
                                  <a:solidFill>
                                    <a:schemeClr val="tx2"/>
                                  </a:solidFill>
                                  <a:latin typeface="Cambria Math" panose="02040503050406030204" pitchFamily="18" charset="0"/>
                                  <a:ea typeface="Cambria Math" panose="02040503050406030204" pitchFamily="18" charset="0"/>
                                </a:rPr>
                              </m:ctrlPr>
                            </m:sSubPr>
                            <m:e>
                              <m:r>
                                <a:rPr lang="en-US" sz="2000" i="1">
                                  <a:solidFill>
                                    <a:schemeClr val="tx2"/>
                                  </a:solidFill>
                                  <a:latin typeface="Cambria Math" panose="02040503050406030204" pitchFamily="18" charset="0"/>
                                  <a:ea typeface="Cambria Math" panose="02040503050406030204" pitchFamily="18" charset="0"/>
                                </a:rPr>
                                <m:t>𝜎</m:t>
                              </m:r>
                            </m:e>
                            <m:sub>
                              <m:r>
                                <a:rPr lang="en-US" sz="2000" i="1">
                                  <a:solidFill>
                                    <a:schemeClr val="tx2"/>
                                  </a:solidFill>
                                  <a:latin typeface="Cambria Math" panose="02040503050406030204" pitchFamily="18" charset="0"/>
                                  <a:ea typeface="Cambria Math" panose="02040503050406030204" pitchFamily="18" charset="0"/>
                                </a:rPr>
                                <m:t>𝑥</m:t>
                              </m:r>
                            </m:sub>
                          </m:sSub>
                          <m:sSub>
                            <m:sSubPr>
                              <m:ctrlPr>
                                <a:rPr lang="en-US" sz="2000" i="1">
                                  <a:solidFill>
                                    <a:schemeClr val="tx2"/>
                                  </a:solidFill>
                                  <a:latin typeface="Cambria Math" panose="02040503050406030204" pitchFamily="18" charset="0"/>
                                  <a:ea typeface="Cambria Math" panose="02040503050406030204" pitchFamily="18" charset="0"/>
                                </a:rPr>
                              </m:ctrlPr>
                            </m:sSubPr>
                            <m:e>
                              <m:r>
                                <a:rPr lang="en-US" sz="2000" i="1">
                                  <a:solidFill>
                                    <a:schemeClr val="tx2"/>
                                  </a:solidFill>
                                  <a:latin typeface="Cambria Math" panose="02040503050406030204" pitchFamily="18" charset="0"/>
                                  <a:ea typeface="Cambria Math" panose="02040503050406030204" pitchFamily="18" charset="0"/>
                                </a:rPr>
                                <m:t>𝜎</m:t>
                              </m:r>
                            </m:e>
                            <m:sub>
                              <m:r>
                                <a:rPr lang="en-US" sz="2000" b="0" i="1" smtClean="0">
                                  <a:solidFill>
                                    <a:schemeClr val="tx2"/>
                                  </a:solidFill>
                                  <a:latin typeface="Cambria Math" panose="02040503050406030204" pitchFamily="18" charset="0"/>
                                  <a:ea typeface="Cambria Math" panose="02040503050406030204" pitchFamily="18" charset="0"/>
                                </a:rPr>
                                <m:t>𝑦</m:t>
                              </m:r>
                            </m:sub>
                          </m:sSub>
                          <m:r>
                            <a:rPr lang="en-US" sz="2000" i="1">
                              <a:solidFill>
                                <a:schemeClr val="tx2"/>
                              </a:solidFill>
                              <a:latin typeface="Cambria Math" panose="02040503050406030204" pitchFamily="18" charset="0"/>
                              <a:ea typeface="Cambria Math" panose="02040503050406030204" pitchFamily="18" charset="0"/>
                            </a:rPr>
                            <m:t>𝑀𝑇𝐸</m:t>
                          </m:r>
                        </m:den>
                      </m:f>
                    </m:oMath>
                  </m:oMathPara>
                </a14:m>
                <a:endParaRPr lang="en-US" sz="2000" dirty="0">
                  <a:solidFill>
                    <a:schemeClr val="tx2"/>
                  </a:solidFill>
                </a:endParaRPr>
              </a:p>
            </p:txBody>
          </p:sp>
        </mc:Choice>
        <mc:Fallback xmlns="">
          <p:sp>
            <p:nvSpPr>
              <p:cNvPr id="9" name="TextBox 8">
                <a:extLst>
                  <a:ext uri="{FF2B5EF4-FFF2-40B4-BE49-F238E27FC236}">
                    <a16:creationId xmlns:a16="http://schemas.microsoft.com/office/drawing/2014/main" id="{36B09BE7-879B-C008-AB36-06EA148B32EA}"/>
                  </a:ext>
                </a:extLst>
              </p:cNvPr>
              <p:cNvSpPr txBox="1">
                <a:spLocks noRot="1" noChangeAspect="1" noMove="1" noResize="1" noEditPoints="1" noAdjustHandles="1" noChangeArrowheads="1" noChangeShapeType="1" noTextEdit="1"/>
              </p:cNvSpPr>
              <p:nvPr/>
            </p:nvSpPr>
            <p:spPr>
              <a:xfrm>
                <a:off x="2256839" y="1752600"/>
                <a:ext cx="3209981" cy="662489"/>
              </a:xfrm>
              <a:prstGeom prst="rect">
                <a:avLst/>
              </a:prstGeom>
              <a:blipFill>
                <a:blip r:embed="rId4"/>
                <a:stretch>
                  <a:fillRect t="-1887" b="-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E1319D3-5322-031B-3710-1096AE9B7D15}"/>
                  </a:ext>
                </a:extLst>
              </p:cNvPr>
              <p:cNvSpPr txBox="1"/>
              <p:nvPr/>
            </p:nvSpPr>
            <p:spPr>
              <a:xfrm>
                <a:off x="9735457" y="2362200"/>
                <a:ext cx="2151743" cy="3182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2"/>
                              </a:solidFill>
                              <a:latin typeface="Cambria Math" panose="02040503050406030204" pitchFamily="18" charset="0"/>
                            </a:rPr>
                          </m:ctrlPr>
                        </m:sSubPr>
                        <m:e>
                          <m:r>
                            <a:rPr lang="en-US" sz="1600" i="1" smtClean="0">
                              <a:solidFill>
                                <a:schemeClr val="tx2"/>
                              </a:solidFill>
                              <a:latin typeface="Cambria Math" panose="02040503050406030204" pitchFamily="18" charset="0"/>
                              <a:ea typeface="Cambria Math" panose="02040503050406030204" pitchFamily="18" charset="0"/>
                            </a:rPr>
                            <m:t>𝜖</m:t>
                          </m:r>
                        </m:e>
                        <m:sub>
                          <m:r>
                            <a:rPr lang="en-US" sz="1600" b="0" i="1" smtClean="0">
                              <a:solidFill>
                                <a:schemeClr val="tx2"/>
                              </a:solidFill>
                              <a:latin typeface="Cambria Math" panose="02040503050406030204" pitchFamily="18" charset="0"/>
                            </a:rPr>
                            <m:t>𝑥</m:t>
                          </m:r>
                          <m:r>
                            <a:rPr lang="en-US" sz="1600" b="0" i="1" smtClean="0">
                              <a:solidFill>
                                <a:schemeClr val="tx2"/>
                              </a:solidFill>
                              <a:latin typeface="Cambria Math" panose="02040503050406030204" pitchFamily="18" charset="0"/>
                            </a:rPr>
                            <m:t>,</m:t>
                          </m:r>
                          <m:r>
                            <a:rPr lang="en-US" sz="1600" b="0" i="1" smtClean="0">
                              <a:solidFill>
                                <a:schemeClr val="tx2"/>
                              </a:solidFill>
                              <a:latin typeface="Cambria Math" panose="02040503050406030204" pitchFamily="18" charset="0"/>
                            </a:rPr>
                            <m:t>𝑦</m:t>
                          </m:r>
                        </m:sub>
                      </m:sSub>
                      <m:r>
                        <a:rPr lang="en-US" sz="1600" b="0" i="1" smtClean="0">
                          <a:solidFill>
                            <a:schemeClr val="tx2"/>
                          </a:solidFill>
                          <a:latin typeface="Cambria Math" panose="02040503050406030204" pitchFamily="18" charset="0"/>
                        </a:rPr>
                        <m:t>=</m:t>
                      </m:r>
                      <m:sSub>
                        <m:sSubPr>
                          <m:ctrlPr>
                            <a:rPr lang="en-US" sz="1600" b="0" i="1" smtClean="0">
                              <a:solidFill>
                                <a:schemeClr val="tx2"/>
                              </a:solidFill>
                              <a:latin typeface="Cambria Math" panose="02040503050406030204" pitchFamily="18" charset="0"/>
                            </a:rPr>
                          </m:ctrlPr>
                        </m:sSubPr>
                        <m:e>
                          <m:r>
                            <a:rPr lang="en-US" sz="1600" b="0" i="1" smtClean="0">
                              <a:solidFill>
                                <a:schemeClr val="tx2"/>
                              </a:solidFill>
                              <a:latin typeface="Cambria Math" panose="02040503050406030204" pitchFamily="18" charset="0"/>
                              <a:ea typeface="Cambria Math" panose="02040503050406030204" pitchFamily="18" charset="0"/>
                            </a:rPr>
                            <m:t>𝜎</m:t>
                          </m:r>
                        </m:e>
                        <m:sub>
                          <m:r>
                            <a:rPr lang="en-US" sz="1600" b="0" i="1" smtClean="0">
                              <a:solidFill>
                                <a:schemeClr val="tx2"/>
                              </a:solidFill>
                              <a:latin typeface="Cambria Math" panose="02040503050406030204" pitchFamily="18" charset="0"/>
                            </a:rPr>
                            <m:t>𝑥</m:t>
                          </m:r>
                          <m:r>
                            <a:rPr lang="en-US" sz="1600" b="0" i="1" smtClean="0">
                              <a:solidFill>
                                <a:schemeClr val="tx2"/>
                              </a:solidFill>
                              <a:latin typeface="Cambria Math" panose="02040503050406030204" pitchFamily="18" charset="0"/>
                            </a:rPr>
                            <m:t>,</m:t>
                          </m:r>
                          <m:r>
                            <a:rPr lang="en-US" sz="1600" b="0" i="1" smtClean="0">
                              <a:solidFill>
                                <a:schemeClr val="tx2"/>
                              </a:solidFill>
                              <a:latin typeface="Cambria Math" panose="02040503050406030204" pitchFamily="18" charset="0"/>
                            </a:rPr>
                            <m:t>𝑦</m:t>
                          </m:r>
                        </m:sub>
                      </m:sSub>
                      <m:rad>
                        <m:radPr>
                          <m:degHide m:val="on"/>
                          <m:ctrlPr>
                            <a:rPr lang="en-US" sz="1600" b="0" i="1" smtClean="0">
                              <a:solidFill>
                                <a:schemeClr val="tx2"/>
                              </a:solidFill>
                              <a:latin typeface="Cambria Math" panose="02040503050406030204" pitchFamily="18" charset="0"/>
                            </a:rPr>
                          </m:ctrlPr>
                        </m:radPr>
                        <m:deg/>
                        <m:e>
                          <m:f>
                            <m:fPr>
                              <m:type m:val="lin"/>
                              <m:ctrlPr>
                                <a:rPr lang="en-US" sz="1600" b="0" i="1" smtClean="0">
                                  <a:solidFill>
                                    <a:schemeClr val="tx2"/>
                                  </a:solidFill>
                                  <a:latin typeface="Cambria Math" panose="02040503050406030204" pitchFamily="18" charset="0"/>
                                </a:rPr>
                              </m:ctrlPr>
                            </m:fPr>
                            <m:num>
                              <m:r>
                                <a:rPr lang="en-US" sz="1600" b="0" i="1" smtClean="0">
                                  <a:solidFill>
                                    <a:schemeClr val="tx2"/>
                                  </a:solidFill>
                                  <a:latin typeface="Cambria Math" panose="02040503050406030204" pitchFamily="18" charset="0"/>
                                </a:rPr>
                                <m:t>𝑀𝑇𝐸</m:t>
                              </m:r>
                            </m:num>
                            <m:den>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𝑚</m:t>
                                  </m:r>
                                </m:e>
                                <m:sub>
                                  <m:r>
                                    <a:rPr lang="en-US" sz="1600" i="1">
                                      <a:solidFill>
                                        <a:schemeClr val="tx2"/>
                                      </a:solidFill>
                                      <a:latin typeface="Cambria Math" panose="02040503050406030204" pitchFamily="18" charset="0"/>
                                    </a:rPr>
                                    <m:t>𝑒</m:t>
                                  </m:r>
                                </m:sub>
                              </m:sSub>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rPr>
                                    <m:t>𝑐</m:t>
                                  </m:r>
                                </m:e>
                                <m:sup>
                                  <m:r>
                                    <a:rPr lang="en-US" sz="1600" i="1">
                                      <a:solidFill>
                                        <a:schemeClr val="tx2"/>
                                      </a:solidFill>
                                      <a:latin typeface="Cambria Math" panose="02040503050406030204" pitchFamily="18" charset="0"/>
                                    </a:rPr>
                                    <m:t>2</m:t>
                                  </m:r>
                                </m:sup>
                              </m:sSup>
                            </m:den>
                          </m:f>
                        </m:e>
                      </m:rad>
                    </m:oMath>
                  </m:oMathPara>
                </a14:m>
                <a:endParaRPr lang="en-US" sz="1600" dirty="0">
                  <a:solidFill>
                    <a:schemeClr val="tx2"/>
                  </a:solidFill>
                </a:endParaRPr>
              </a:p>
            </p:txBody>
          </p:sp>
        </mc:Choice>
        <mc:Fallback xmlns="">
          <p:sp>
            <p:nvSpPr>
              <p:cNvPr id="11" name="TextBox 10">
                <a:extLst>
                  <a:ext uri="{FF2B5EF4-FFF2-40B4-BE49-F238E27FC236}">
                    <a16:creationId xmlns:a16="http://schemas.microsoft.com/office/drawing/2014/main" id="{7E1319D3-5322-031B-3710-1096AE9B7D15}"/>
                  </a:ext>
                </a:extLst>
              </p:cNvPr>
              <p:cNvSpPr txBox="1">
                <a:spLocks noRot="1" noChangeAspect="1" noMove="1" noResize="1" noEditPoints="1" noAdjustHandles="1" noChangeArrowheads="1" noChangeShapeType="1" noTextEdit="1"/>
              </p:cNvSpPr>
              <p:nvPr/>
            </p:nvSpPr>
            <p:spPr>
              <a:xfrm>
                <a:off x="9735457" y="2362200"/>
                <a:ext cx="2151743" cy="318292"/>
              </a:xfrm>
              <a:prstGeom prst="rect">
                <a:avLst/>
              </a:prstGeom>
              <a:blipFill>
                <a:blip r:embed="rId5"/>
                <a:stretch>
                  <a:fillRect l="-585" t="-115385" b="-192308"/>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F1CC626C-DEDA-795B-4BD6-863452598897}"/>
              </a:ext>
            </a:extLst>
          </p:cNvPr>
          <p:cNvGrpSpPr/>
          <p:nvPr/>
        </p:nvGrpSpPr>
        <p:grpSpPr>
          <a:xfrm>
            <a:off x="9706927" y="1141105"/>
            <a:ext cx="2201428" cy="1080278"/>
            <a:chOff x="6866372" y="1104327"/>
            <a:chExt cx="2201428" cy="1080278"/>
          </a:xfrm>
        </p:grpSpPr>
        <p:grpSp>
          <p:nvGrpSpPr>
            <p:cNvPr id="17" name="Group 16">
              <a:extLst>
                <a:ext uri="{FF2B5EF4-FFF2-40B4-BE49-F238E27FC236}">
                  <a16:creationId xmlns:a16="http://schemas.microsoft.com/office/drawing/2014/main" id="{A158685B-2C38-EE9F-F0A3-E950414FF4AA}"/>
                </a:ext>
              </a:extLst>
            </p:cNvPr>
            <p:cNvGrpSpPr/>
            <p:nvPr/>
          </p:nvGrpSpPr>
          <p:grpSpPr>
            <a:xfrm>
              <a:off x="7208167" y="1104327"/>
              <a:ext cx="1859633" cy="1080278"/>
              <a:chOff x="9549876" y="3384139"/>
              <a:chExt cx="2954151" cy="1716094"/>
            </a:xfrm>
          </p:grpSpPr>
          <p:cxnSp>
            <p:nvCxnSpPr>
              <p:cNvPr id="19" name="Straight Arrow Connector 18">
                <a:extLst>
                  <a:ext uri="{FF2B5EF4-FFF2-40B4-BE49-F238E27FC236}">
                    <a16:creationId xmlns:a16="http://schemas.microsoft.com/office/drawing/2014/main" id="{C80F4250-9F01-4C5C-7BB2-D5EC84CB19B4}"/>
                  </a:ext>
                </a:extLst>
              </p:cNvPr>
              <p:cNvCxnSpPr>
                <a:cxnSpLocks/>
              </p:cNvCxnSpPr>
              <p:nvPr/>
            </p:nvCxnSpPr>
            <p:spPr bwMode="auto">
              <a:xfrm>
                <a:off x="11127568" y="4284022"/>
                <a:ext cx="1376459" cy="0"/>
              </a:xfrm>
              <a:prstGeom prst="straightConnector1">
                <a:avLst/>
              </a:prstGeom>
              <a:ln w="12700" cmpd="sng">
                <a:solidFill>
                  <a:schemeClr val="tx1"/>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20" name="Can 19">
                <a:extLst>
                  <a:ext uri="{FF2B5EF4-FFF2-40B4-BE49-F238E27FC236}">
                    <a16:creationId xmlns:a16="http://schemas.microsoft.com/office/drawing/2014/main" id="{D90A383D-BCAC-3EF6-4B00-CC72E17CC802}"/>
                  </a:ext>
                </a:extLst>
              </p:cNvPr>
              <p:cNvSpPr/>
              <p:nvPr/>
            </p:nvSpPr>
            <p:spPr>
              <a:xfrm rot="5400000">
                <a:off x="8886274" y="4070511"/>
                <a:ext cx="1693324" cy="366120"/>
              </a:xfrm>
              <a:prstGeom prst="can">
                <a:avLst/>
              </a:prstGeom>
              <a:solidFill>
                <a:schemeClr val="bg2">
                  <a:lumMod val="75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21" name="TextBox 20">
                <a:extLst>
                  <a:ext uri="{FF2B5EF4-FFF2-40B4-BE49-F238E27FC236}">
                    <a16:creationId xmlns:a16="http://schemas.microsoft.com/office/drawing/2014/main" id="{164D2F09-B0C1-E243-4E2C-539494A11A6D}"/>
                  </a:ext>
                </a:extLst>
              </p:cNvPr>
              <p:cNvSpPr txBox="1"/>
              <p:nvPr/>
            </p:nvSpPr>
            <p:spPr>
              <a:xfrm>
                <a:off x="11777734" y="3566622"/>
                <a:ext cx="244388" cy="266608"/>
              </a:xfrm>
              <a:prstGeom prst="rect">
                <a:avLst/>
              </a:prstGeom>
              <a:noFill/>
            </p:spPr>
            <p:txBody>
              <a:bodyPr wrap="none" rtlCol="0">
                <a:spAutoFit/>
              </a:bodyPr>
              <a:lstStyle/>
              <a:p>
                <a:r>
                  <a:rPr lang="en-US" i="1" dirty="0">
                    <a:solidFill>
                      <a:schemeClr val="tx2"/>
                    </a:solidFill>
                    <a:latin typeface="Times New Roman" panose="02020603050405020304" pitchFamily="18" charset="0"/>
                    <a:cs typeface="Times New Roman" panose="02020603050405020304" pitchFamily="18" charset="0"/>
                  </a:rPr>
                  <a:t>e</a:t>
                </a:r>
                <a:r>
                  <a:rPr lang="en-US" i="1" baseline="30000" dirty="0">
                    <a:solidFill>
                      <a:schemeClr val="tx2"/>
                    </a:solidFill>
                    <a:latin typeface="Times New Roman" panose="02020603050405020304" pitchFamily="18" charset="0"/>
                    <a:cs typeface="Times New Roman" panose="02020603050405020304" pitchFamily="18" charset="0"/>
                  </a:rPr>
                  <a:t>-</a:t>
                </a:r>
                <a:endParaRPr lang="en-US" i="1" dirty="0">
                  <a:solidFill>
                    <a:schemeClr val="tx2"/>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9A14D151-0A66-D66D-A29B-FF93BFCCCFC4}"/>
                  </a:ext>
                </a:extLst>
              </p:cNvPr>
              <p:cNvGrpSpPr/>
              <p:nvPr/>
            </p:nvGrpSpPr>
            <p:grpSpPr>
              <a:xfrm>
                <a:off x="10000197" y="3668005"/>
                <a:ext cx="527944" cy="333399"/>
                <a:chOff x="8443207" y="3831256"/>
                <a:chExt cx="527944" cy="333399"/>
              </a:xfrm>
            </p:grpSpPr>
            <p:sp>
              <p:nvSpPr>
                <p:cNvPr id="48" name="Freeform 47">
                  <a:extLst>
                    <a:ext uri="{FF2B5EF4-FFF2-40B4-BE49-F238E27FC236}">
                      <a16:creationId xmlns:a16="http://schemas.microsoft.com/office/drawing/2014/main" id="{84567D53-E1D2-808A-B88B-D5686DFE09F1}"/>
                    </a:ext>
                  </a:extLst>
                </p:cNvPr>
                <p:cNvSpPr/>
                <p:nvPr/>
              </p:nvSpPr>
              <p:spPr bwMode="auto">
                <a:xfrm rot="8461362" flipH="1" flipV="1">
                  <a:off x="8455548" y="3831256"/>
                  <a:ext cx="515603" cy="102479"/>
                </a:xfrm>
                <a:custGeom>
                  <a:avLst/>
                  <a:gdLst>
                    <a:gd name="connsiteX0" fmla="*/ 0 w 904875"/>
                    <a:gd name="connsiteY0" fmla="*/ 190535 h 190535"/>
                    <a:gd name="connsiteX1" fmla="*/ 111125 w 904875"/>
                    <a:gd name="connsiteY1" fmla="*/ 31785 h 190535"/>
                    <a:gd name="connsiteX2" fmla="*/ 222250 w 904875"/>
                    <a:gd name="connsiteY2" fmla="*/ 174660 h 190535"/>
                    <a:gd name="connsiteX3" fmla="*/ 333375 w 904875"/>
                    <a:gd name="connsiteY3" fmla="*/ 15910 h 190535"/>
                    <a:gd name="connsiteX4" fmla="*/ 428625 w 904875"/>
                    <a:gd name="connsiteY4" fmla="*/ 174660 h 190535"/>
                    <a:gd name="connsiteX5" fmla="*/ 539750 w 904875"/>
                    <a:gd name="connsiteY5" fmla="*/ 35 h 190535"/>
                    <a:gd name="connsiteX6" fmla="*/ 619125 w 904875"/>
                    <a:gd name="connsiteY6" fmla="*/ 174660 h 190535"/>
                    <a:gd name="connsiteX7" fmla="*/ 730250 w 904875"/>
                    <a:gd name="connsiteY7" fmla="*/ 35 h 190535"/>
                    <a:gd name="connsiteX8" fmla="*/ 809625 w 904875"/>
                    <a:gd name="connsiteY8" fmla="*/ 158785 h 190535"/>
                    <a:gd name="connsiteX9" fmla="*/ 904875 w 904875"/>
                    <a:gd name="connsiteY9" fmla="*/ 79410 h 190535"/>
                    <a:gd name="connsiteX10" fmla="*/ 904875 w 904875"/>
                    <a:gd name="connsiteY10" fmla="*/ 79410 h 19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875" h="190535">
                      <a:moveTo>
                        <a:pt x="0" y="190535"/>
                      </a:moveTo>
                      <a:cubicBezTo>
                        <a:pt x="37041" y="112483"/>
                        <a:pt x="74083" y="34431"/>
                        <a:pt x="111125" y="31785"/>
                      </a:cubicBezTo>
                      <a:cubicBezTo>
                        <a:pt x="148167" y="29139"/>
                        <a:pt x="185208" y="177306"/>
                        <a:pt x="222250" y="174660"/>
                      </a:cubicBezTo>
                      <a:cubicBezTo>
                        <a:pt x="259292" y="172014"/>
                        <a:pt x="298979" y="15910"/>
                        <a:pt x="333375" y="15910"/>
                      </a:cubicBezTo>
                      <a:cubicBezTo>
                        <a:pt x="367771" y="15910"/>
                        <a:pt x="394229" y="177306"/>
                        <a:pt x="428625" y="174660"/>
                      </a:cubicBezTo>
                      <a:cubicBezTo>
                        <a:pt x="463021" y="172014"/>
                        <a:pt x="508000" y="35"/>
                        <a:pt x="539750" y="35"/>
                      </a:cubicBezTo>
                      <a:cubicBezTo>
                        <a:pt x="571500" y="35"/>
                        <a:pt x="587375" y="174660"/>
                        <a:pt x="619125" y="174660"/>
                      </a:cubicBezTo>
                      <a:cubicBezTo>
                        <a:pt x="650875" y="174660"/>
                        <a:pt x="698500" y="2681"/>
                        <a:pt x="730250" y="35"/>
                      </a:cubicBezTo>
                      <a:cubicBezTo>
                        <a:pt x="762000" y="-2611"/>
                        <a:pt x="780521" y="145556"/>
                        <a:pt x="809625" y="158785"/>
                      </a:cubicBezTo>
                      <a:cubicBezTo>
                        <a:pt x="838729" y="172014"/>
                        <a:pt x="904875" y="79410"/>
                        <a:pt x="904875" y="79410"/>
                      </a:cubicBezTo>
                      <a:lnTo>
                        <a:pt x="904875" y="79410"/>
                      </a:lnTo>
                    </a:path>
                  </a:pathLst>
                </a:custGeom>
                <a:ln w="19050" cmpd="sng">
                  <a:solidFill>
                    <a:srgbClr val="00B050"/>
                  </a:solidFill>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anchor="ctr"/>
                <a:lstStyle/>
                <a:p>
                  <a:pPr algn="ctr">
                    <a:defRPr/>
                  </a:pPr>
                  <a:endParaRPr lang="en-US" dirty="0">
                    <a:solidFill>
                      <a:schemeClr val="tx2"/>
                    </a:solidFill>
                  </a:endParaRPr>
                </a:p>
              </p:txBody>
            </p:sp>
            <p:cxnSp>
              <p:nvCxnSpPr>
                <p:cNvPr id="49" name="Straight Arrow Connector 48">
                  <a:extLst>
                    <a:ext uri="{FF2B5EF4-FFF2-40B4-BE49-F238E27FC236}">
                      <a16:creationId xmlns:a16="http://schemas.microsoft.com/office/drawing/2014/main" id="{8F0DBF18-966E-7F04-D971-46C4F7F25B67}"/>
                    </a:ext>
                  </a:extLst>
                </p:cNvPr>
                <p:cNvCxnSpPr>
                  <a:cxnSpLocks/>
                </p:cNvCxnSpPr>
                <p:nvPr/>
              </p:nvCxnSpPr>
              <p:spPr bwMode="auto">
                <a:xfrm flipH="1">
                  <a:off x="8443207" y="4089156"/>
                  <a:ext cx="64461" cy="75499"/>
                </a:xfrm>
                <a:prstGeom prst="straightConnector1">
                  <a:avLst/>
                </a:prstGeom>
                <a:ln w="19050" cmpd="sng">
                  <a:solidFill>
                    <a:srgbClr val="00B050"/>
                  </a:solidFill>
                  <a:tailEnd type="arrow" w="lg" len="lg"/>
                </a:ln>
              </p:spPr>
              <p:style>
                <a:lnRef idx="2">
                  <a:schemeClr val="accent1"/>
                </a:lnRef>
                <a:fillRef idx="0">
                  <a:schemeClr val="accent1"/>
                </a:fillRef>
                <a:effectRef idx="1">
                  <a:schemeClr val="accent1"/>
                </a:effectRef>
                <a:fontRef idx="minor">
                  <a:schemeClr val="tx1"/>
                </a:fontRef>
              </p:style>
            </p:cxnSp>
          </p:grpSp>
          <p:sp>
            <p:nvSpPr>
              <p:cNvPr id="23" name="TextBox 22">
                <a:extLst>
                  <a:ext uri="{FF2B5EF4-FFF2-40B4-BE49-F238E27FC236}">
                    <a16:creationId xmlns:a16="http://schemas.microsoft.com/office/drawing/2014/main" id="{C3A6BD75-5136-9F57-CA1C-23B2A9FA024C}"/>
                  </a:ext>
                </a:extLst>
              </p:cNvPr>
              <p:cNvSpPr txBox="1"/>
              <p:nvPr/>
            </p:nvSpPr>
            <p:spPr>
              <a:xfrm>
                <a:off x="10489509" y="3384139"/>
                <a:ext cx="339275" cy="266605"/>
              </a:xfrm>
              <a:prstGeom prst="rect">
                <a:avLst/>
              </a:prstGeom>
              <a:noFill/>
            </p:spPr>
            <p:txBody>
              <a:bodyPr wrap="none" rtlCol="0">
                <a:spAutoFit/>
              </a:bodyPr>
              <a:lstStyle/>
              <a:p>
                <a:r>
                  <a:rPr lang="en-US" dirty="0" err="1">
                    <a:solidFill>
                      <a:schemeClr val="tx2"/>
                    </a:solidFill>
                    <a:latin typeface="Times New Roman" charset="0"/>
                    <a:cs typeface="Times New Roman" charset="0"/>
                  </a:rPr>
                  <a:t>ℏ</a:t>
                </a:r>
                <a:r>
                  <a:rPr lang="en-US" dirty="0">
                    <a:solidFill>
                      <a:schemeClr val="tx2"/>
                    </a:solidFill>
                    <a:latin typeface="Times New Roman" charset="0"/>
                    <a:cs typeface="Times New Roman" charset="0"/>
                  </a:rPr>
                  <a:t>𝑤</a:t>
                </a:r>
              </a:p>
            </p:txBody>
          </p:sp>
          <p:grpSp>
            <p:nvGrpSpPr>
              <p:cNvPr id="24" name="Group 23">
                <a:extLst>
                  <a:ext uri="{FF2B5EF4-FFF2-40B4-BE49-F238E27FC236}">
                    <a16:creationId xmlns:a16="http://schemas.microsoft.com/office/drawing/2014/main" id="{5679934A-A0CD-DF92-CFB3-078AD338F63B}"/>
                  </a:ext>
                </a:extLst>
              </p:cNvPr>
              <p:cNvGrpSpPr>
                <a:grpSpLocks noChangeAspect="1"/>
              </p:cNvGrpSpPr>
              <p:nvPr/>
            </p:nvGrpSpPr>
            <p:grpSpPr>
              <a:xfrm>
                <a:off x="9959462" y="3909798"/>
                <a:ext cx="2037477" cy="721925"/>
                <a:chOff x="7280892" y="2971800"/>
                <a:chExt cx="2857500" cy="1012478"/>
              </a:xfrm>
            </p:grpSpPr>
            <p:grpSp>
              <p:nvGrpSpPr>
                <p:cNvPr id="31" name="Group 30">
                  <a:extLst>
                    <a:ext uri="{FF2B5EF4-FFF2-40B4-BE49-F238E27FC236}">
                      <a16:creationId xmlns:a16="http://schemas.microsoft.com/office/drawing/2014/main" id="{987665A5-F712-0D4B-3460-55CAFCB558AF}"/>
                    </a:ext>
                  </a:extLst>
                </p:cNvPr>
                <p:cNvGrpSpPr/>
                <p:nvPr/>
              </p:nvGrpSpPr>
              <p:grpSpPr>
                <a:xfrm>
                  <a:off x="7280892" y="2971800"/>
                  <a:ext cx="2857500" cy="1012478"/>
                  <a:chOff x="805597" y="2286000"/>
                  <a:chExt cx="3886200" cy="1600200"/>
                </a:xfrm>
              </p:grpSpPr>
              <p:sp>
                <p:nvSpPr>
                  <p:cNvPr id="37" name="Oval 36">
                    <a:extLst>
                      <a:ext uri="{FF2B5EF4-FFF2-40B4-BE49-F238E27FC236}">
                        <a16:creationId xmlns:a16="http://schemas.microsoft.com/office/drawing/2014/main" id="{92CC6DBE-DA61-5747-1E1D-AAD4B29E08B1}"/>
                      </a:ext>
                    </a:extLst>
                  </p:cNvPr>
                  <p:cNvSpPr/>
                  <p:nvPr/>
                </p:nvSpPr>
                <p:spPr>
                  <a:xfrm>
                    <a:off x="805597" y="2286000"/>
                    <a:ext cx="3886200" cy="1600200"/>
                  </a:xfrm>
                  <a:prstGeom prst="ellipse">
                    <a:avLst/>
                  </a:prstGeom>
                  <a:gradFill flip="none" rotWithShape="1">
                    <a:gsLst>
                      <a:gs pos="0">
                        <a:srgbClr val="C00000"/>
                      </a:gs>
                      <a:gs pos="95000">
                        <a:srgbClr val="C00000">
                          <a:tint val="44500"/>
                          <a:satMod val="160000"/>
                          <a:lumMod val="98078"/>
                        </a:srgbClr>
                      </a:gs>
                      <a:gs pos="100000">
                        <a:srgbClr val="C00000">
                          <a:tint val="23500"/>
                          <a:satMod val="160000"/>
                        </a:srgb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B01803C-B86F-0D5D-6023-31009783E254}"/>
                      </a:ext>
                    </a:extLst>
                  </p:cNvPr>
                  <p:cNvCxnSpPr>
                    <a:cxnSpLocks/>
                  </p:cNvCxnSpPr>
                  <p:nvPr/>
                </p:nvCxnSpPr>
                <p:spPr>
                  <a:xfrm flipV="1">
                    <a:off x="1427819" y="2760314"/>
                    <a:ext cx="539109" cy="11293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42670C8-0989-F499-088E-7F871E1B6E92}"/>
                      </a:ext>
                    </a:extLst>
                  </p:cNvPr>
                  <p:cNvCxnSpPr>
                    <a:cxnSpLocks/>
                  </p:cNvCxnSpPr>
                  <p:nvPr/>
                </p:nvCxnSpPr>
                <p:spPr>
                  <a:xfrm>
                    <a:off x="1174625" y="3276622"/>
                    <a:ext cx="661350" cy="13627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BBDEF48-16CF-F590-2B96-E8F61F9BA52F}"/>
                      </a:ext>
                    </a:extLst>
                  </p:cNvPr>
                  <p:cNvCxnSpPr>
                    <a:cxnSpLocks/>
                  </p:cNvCxnSpPr>
                  <p:nvPr/>
                </p:nvCxnSpPr>
                <p:spPr>
                  <a:xfrm flipV="1">
                    <a:off x="1930355" y="3356360"/>
                    <a:ext cx="596514" cy="1353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49806061-5AA4-B746-A220-F42D972D7722}"/>
                      </a:ext>
                    </a:extLst>
                  </p:cNvPr>
                  <p:cNvCxnSpPr>
                    <a:cxnSpLocks/>
                  </p:cNvCxnSpPr>
                  <p:nvPr/>
                </p:nvCxnSpPr>
                <p:spPr>
                  <a:xfrm flipV="1">
                    <a:off x="2044037" y="2888162"/>
                    <a:ext cx="839338" cy="7968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83917CC1-B906-0B23-2CAF-D1E1F9A7F84B}"/>
                      </a:ext>
                    </a:extLst>
                  </p:cNvPr>
                  <p:cNvCxnSpPr>
                    <a:cxnSpLocks/>
                  </p:cNvCxnSpPr>
                  <p:nvPr/>
                </p:nvCxnSpPr>
                <p:spPr>
                  <a:xfrm flipV="1">
                    <a:off x="2314577" y="2667347"/>
                    <a:ext cx="641439" cy="4016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A643AE30-8ADA-1301-FB9E-5367E248A89C}"/>
                      </a:ext>
                    </a:extLst>
                  </p:cNvPr>
                  <p:cNvCxnSpPr>
                    <a:cxnSpLocks/>
                  </p:cNvCxnSpPr>
                  <p:nvPr/>
                </p:nvCxnSpPr>
                <p:spPr>
                  <a:xfrm>
                    <a:off x="1992208" y="3610757"/>
                    <a:ext cx="943591" cy="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EC376261-D526-9EEA-3584-627C005FB940}"/>
                      </a:ext>
                    </a:extLst>
                  </p:cNvPr>
                  <p:cNvCxnSpPr>
                    <a:cxnSpLocks/>
                  </p:cNvCxnSpPr>
                  <p:nvPr/>
                </p:nvCxnSpPr>
                <p:spPr>
                  <a:xfrm flipV="1">
                    <a:off x="2653637" y="3203228"/>
                    <a:ext cx="659309" cy="9525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085191D-B796-6072-2064-B66FD661F428}"/>
                      </a:ext>
                    </a:extLst>
                  </p:cNvPr>
                  <p:cNvCxnSpPr>
                    <a:cxnSpLocks/>
                  </p:cNvCxnSpPr>
                  <p:nvPr/>
                </p:nvCxnSpPr>
                <p:spPr>
                  <a:xfrm flipV="1">
                    <a:off x="3033594" y="2782830"/>
                    <a:ext cx="767876" cy="90419"/>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1F8D307A-E878-B40A-5491-A3B9ABC89794}"/>
                      </a:ext>
                    </a:extLst>
                  </p:cNvPr>
                  <p:cNvCxnSpPr>
                    <a:cxnSpLocks/>
                  </p:cNvCxnSpPr>
                  <p:nvPr/>
                </p:nvCxnSpPr>
                <p:spPr>
                  <a:xfrm>
                    <a:off x="3312946" y="3397012"/>
                    <a:ext cx="809862" cy="3397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0D0B0283-1C23-A808-B046-724A66984FC4}"/>
                      </a:ext>
                    </a:extLst>
                  </p:cNvPr>
                  <p:cNvCxnSpPr>
                    <a:cxnSpLocks/>
                  </p:cNvCxnSpPr>
                  <p:nvPr/>
                </p:nvCxnSpPr>
                <p:spPr>
                  <a:xfrm flipV="1">
                    <a:off x="3801470" y="2971782"/>
                    <a:ext cx="660166" cy="76217"/>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141D6FAE-79A2-C2CF-0E15-CDE58BF7A5DD}"/>
                    </a:ext>
                  </a:extLst>
                </p:cNvPr>
                <p:cNvCxnSpPr>
                  <a:cxnSpLocks/>
                </p:cNvCxnSpPr>
                <p:nvPr/>
              </p:nvCxnSpPr>
              <p:spPr>
                <a:xfrm flipV="1">
                  <a:off x="8933987" y="3429000"/>
                  <a:ext cx="438613" cy="856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D024846-429E-6A21-2E1B-F9D896DF15F8}"/>
                    </a:ext>
                  </a:extLst>
                </p:cNvPr>
                <p:cNvCxnSpPr>
                  <a:cxnSpLocks/>
                </p:cNvCxnSpPr>
                <p:nvPr/>
              </p:nvCxnSpPr>
              <p:spPr>
                <a:xfrm flipV="1">
                  <a:off x="8260320" y="3505200"/>
                  <a:ext cx="438613" cy="856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41954FA-E375-50ED-1F09-EB935733964C}"/>
                    </a:ext>
                  </a:extLst>
                </p:cNvPr>
                <p:cNvCxnSpPr>
                  <a:cxnSpLocks/>
                </p:cNvCxnSpPr>
                <p:nvPr/>
              </p:nvCxnSpPr>
              <p:spPr>
                <a:xfrm flipV="1">
                  <a:off x="7696200" y="3496638"/>
                  <a:ext cx="438613" cy="856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9E2D1725-0B44-4D1F-A19D-F4B7A25F8D79}"/>
                    </a:ext>
                  </a:extLst>
                </p:cNvPr>
                <p:cNvCxnSpPr>
                  <a:cxnSpLocks/>
                </p:cNvCxnSpPr>
                <p:nvPr/>
              </p:nvCxnSpPr>
              <p:spPr>
                <a:xfrm flipV="1">
                  <a:off x="9238787" y="3572838"/>
                  <a:ext cx="438613" cy="856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408A06EF-A8A4-B062-309C-18AFE7744299}"/>
                    </a:ext>
                  </a:extLst>
                </p:cNvPr>
                <p:cNvCxnSpPr>
                  <a:cxnSpLocks/>
                </p:cNvCxnSpPr>
                <p:nvPr/>
              </p:nvCxnSpPr>
              <p:spPr>
                <a:xfrm flipV="1">
                  <a:off x="8552987" y="3725238"/>
                  <a:ext cx="438613" cy="8562"/>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5" name="Straight Arrow Connector 24">
                <a:extLst>
                  <a:ext uri="{FF2B5EF4-FFF2-40B4-BE49-F238E27FC236}">
                    <a16:creationId xmlns:a16="http://schemas.microsoft.com/office/drawing/2014/main" id="{CAA0264D-1AF3-BFE1-27DD-66BE9614EA27}"/>
                  </a:ext>
                </a:extLst>
              </p:cNvPr>
              <p:cNvCxnSpPr>
                <a:cxnSpLocks/>
              </p:cNvCxnSpPr>
              <p:nvPr/>
            </p:nvCxnSpPr>
            <p:spPr bwMode="auto">
              <a:xfrm>
                <a:off x="10152938" y="4351162"/>
                <a:ext cx="0" cy="174123"/>
              </a:xfrm>
              <a:prstGeom prst="straightConnector1">
                <a:avLst/>
              </a:prstGeom>
              <a:ln w="12700" cmpd="sng">
                <a:solidFill>
                  <a:schemeClr val="tx1"/>
                </a:solidFill>
                <a:headEnd type="none" w="med" len="med"/>
                <a:tailEnd type="triangle" w="med"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5FB2961-A667-6FD7-555A-48CBD18E8251}"/>
                      </a:ext>
                    </a:extLst>
                  </p:cNvPr>
                  <p:cNvSpPr txBox="1"/>
                  <p:nvPr/>
                </p:nvSpPr>
                <p:spPr>
                  <a:xfrm>
                    <a:off x="10078747" y="4524445"/>
                    <a:ext cx="227448" cy="199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𝑣</m:t>
                              </m:r>
                            </m:e>
                            <m:sub>
                              <m:r>
                                <a:rPr lang="en-US" i="1">
                                  <a:solidFill>
                                    <a:schemeClr val="tx2"/>
                                  </a:solidFill>
                                  <a:latin typeface="Cambria Math" panose="02040503050406030204" pitchFamily="18" charset="0"/>
                                  <a:ea typeface="Cambria Math" panose="02040503050406030204" pitchFamily="18" charset="0"/>
                                </a:rPr>
                                <m:t>⊥</m:t>
                              </m:r>
                            </m:sub>
                          </m:sSub>
                        </m:oMath>
                      </m:oMathPara>
                    </a14:m>
                    <a:endParaRPr lang="en-US" dirty="0">
                      <a:solidFill>
                        <a:schemeClr val="tx2"/>
                      </a:solidFill>
                    </a:endParaRPr>
                  </a:p>
                </p:txBody>
              </p:sp>
            </mc:Choice>
            <mc:Fallback xmlns="">
              <p:sp>
                <p:nvSpPr>
                  <p:cNvPr id="49" name="TextBox 48">
                    <a:extLst>
                      <a:ext uri="{FF2B5EF4-FFF2-40B4-BE49-F238E27FC236}">
                        <a16:creationId xmlns:a16="http://schemas.microsoft.com/office/drawing/2014/main" id="{0FDCB0F0-99B9-524B-A151-8856147BC8DA}"/>
                      </a:ext>
                    </a:extLst>
                  </p:cNvPr>
                  <p:cNvSpPr txBox="1">
                    <a:spLocks noRot="1" noChangeAspect="1" noMove="1" noResize="1" noEditPoints="1" noAdjustHandles="1" noChangeArrowheads="1" noChangeShapeType="1" noTextEdit="1"/>
                  </p:cNvSpPr>
                  <p:nvPr/>
                </p:nvSpPr>
                <p:spPr>
                  <a:xfrm>
                    <a:off x="10078747" y="4524445"/>
                    <a:ext cx="227448" cy="199955"/>
                  </a:xfrm>
                  <a:prstGeom prst="rect">
                    <a:avLst/>
                  </a:prstGeom>
                  <a:blipFill>
                    <a:blip r:embed="rId14"/>
                    <a:stretch>
                      <a:fillRect l="-26316" r="-26316" b="-58824"/>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AB87C5B3-97DA-2057-E05D-E795AEFC02CC}"/>
                  </a:ext>
                </a:extLst>
              </p:cNvPr>
              <p:cNvPicPr>
                <a:picLocks noChangeAspect="1"/>
              </p:cNvPicPr>
              <p:nvPr/>
            </p:nvPicPr>
            <p:blipFill>
              <a:blip r:embed="rId15"/>
              <a:stretch>
                <a:fillRect/>
              </a:stretch>
            </p:blipFill>
            <p:spPr>
              <a:xfrm>
                <a:off x="9807975" y="3987104"/>
                <a:ext cx="250425" cy="612150"/>
              </a:xfrm>
              <a:prstGeom prst="rect">
                <a:avLst/>
              </a:prstGeom>
            </p:spPr>
          </p:pic>
          <p:grpSp>
            <p:nvGrpSpPr>
              <p:cNvPr id="28" name="Group 27">
                <a:extLst>
                  <a:ext uri="{FF2B5EF4-FFF2-40B4-BE49-F238E27FC236}">
                    <a16:creationId xmlns:a16="http://schemas.microsoft.com/office/drawing/2014/main" id="{AA411C9D-3603-DA0A-A3F8-9F54ABA078A6}"/>
                  </a:ext>
                </a:extLst>
              </p:cNvPr>
              <p:cNvGrpSpPr/>
              <p:nvPr/>
            </p:nvGrpSpPr>
            <p:grpSpPr>
              <a:xfrm>
                <a:off x="10032427" y="4004898"/>
                <a:ext cx="517019" cy="331419"/>
                <a:chOff x="8470892" y="4101800"/>
                <a:chExt cx="517019" cy="331419"/>
              </a:xfrm>
            </p:grpSpPr>
            <p:cxnSp>
              <p:nvCxnSpPr>
                <p:cNvPr id="29" name="Straight Arrow Connector 28">
                  <a:extLst>
                    <a:ext uri="{FF2B5EF4-FFF2-40B4-BE49-F238E27FC236}">
                      <a16:creationId xmlns:a16="http://schemas.microsoft.com/office/drawing/2014/main" id="{4F256F33-8143-5C7D-E86F-B31F84CC4623}"/>
                    </a:ext>
                  </a:extLst>
                </p:cNvPr>
                <p:cNvCxnSpPr>
                  <a:cxnSpLocks/>
                </p:cNvCxnSpPr>
                <p:nvPr/>
              </p:nvCxnSpPr>
              <p:spPr bwMode="auto">
                <a:xfrm flipH="1">
                  <a:off x="8470892" y="4357720"/>
                  <a:ext cx="64461" cy="75499"/>
                </a:xfrm>
                <a:prstGeom prst="straightConnector1">
                  <a:avLst/>
                </a:prstGeom>
                <a:ln w="19050" cmpd="sng">
                  <a:solidFill>
                    <a:srgbClr val="00B050"/>
                  </a:solidFill>
                  <a:tailEnd type="arrow" w="lg" len="lg"/>
                </a:ln>
              </p:spPr>
              <p:style>
                <a:lnRef idx="2">
                  <a:schemeClr val="accent1"/>
                </a:lnRef>
                <a:fillRef idx="0">
                  <a:schemeClr val="accent1"/>
                </a:fillRef>
                <a:effectRef idx="1">
                  <a:schemeClr val="accent1"/>
                </a:effectRef>
                <a:fontRef idx="minor">
                  <a:schemeClr val="tx1"/>
                </a:fontRef>
              </p:style>
            </p:cxnSp>
            <p:sp>
              <p:nvSpPr>
                <p:cNvPr id="30" name="Freeform 29">
                  <a:extLst>
                    <a:ext uri="{FF2B5EF4-FFF2-40B4-BE49-F238E27FC236}">
                      <a16:creationId xmlns:a16="http://schemas.microsoft.com/office/drawing/2014/main" id="{44A21CFE-F6A4-A977-BA4F-C6DD12EC16E0}"/>
                    </a:ext>
                  </a:extLst>
                </p:cNvPr>
                <p:cNvSpPr/>
                <p:nvPr/>
              </p:nvSpPr>
              <p:spPr bwMode="auto">
                <a:xfrm rot="8461362" flipH="1" flipV="1">
                  <a:off x="8472309" y="4101800"/>
                  <a:ext cx="515602" cy="102480"/>
                </a:xfrm>
                <a:custGeom>
                  <a:avLst/>
                  <a:gdLst>
                    <a:gd name="connsiteX0" fmla="*/ 0 w 904875"/>
                    <a:gd name="connsiteY0" fmla="*/ 190535 h 190535"/>
                    <a:gd name="connsiteX1" fmla="*/ 111125 w 904875"/>
                    <a:gd name="connsiteY1" fmla="*/ 31785 h 190535"/>
                    <a:gd name="connsiteX2" fmla="*/ 222250 w 904875"/>
                    <a:gd name="connsiteY2" fmla="*/ 174660 h 190535"/>
                    <a:gd name="connsiteX3" fmla="*/ 333375 w 904875"/>
                    <a:gd name="connsiteY3" fmla="*/ 15910 h 190535"/>
                    <a:gd name="connsiteX4" fmla="*/ 428625 w 904875"/>
                    <a:gd name="connsiteY4" fmla="*/ 174660 h 190535"/>
                    <a:gd name="connsiteX5" fmla="*/ 539750 w 904875"/>
                    <a:gd name="connsiteY5" fmla="*/ 35 h 190535"/>
                    <a:gd name="connsiteX6" fmla="*/ 619125 w 904875"/>
                    <a:gd name="connsiteY6" fmla="*/ 174660 h 190535"/>
                    <a:gd name="connsiteX7" fmla="*/ 730250 w 904875"/>
                    <a:gd name="connsiteY7" fmla="*/ 35 h 190535"/>
                    <a:gd name="connsiteX8" fmla="*/ 809625 w 904875"/>
                    <a:gd name="connsiteY8" fmla="*/ 158785 h 190535"/>
                    <a:gd name="connsiteX9" fmla="*/ 904875 w 904875"/>
                    <a:gd name="connsiteY9" fmla="*/ 79410 h 190535"/>
                    <a:gd name="connsiteX10" fmla="*/ 904875 w 904875"/>
                    <a:gd name="connsiteY10" fmla="*/ 79410 h 19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875" h="190535">
                      <a:moveTo>
                        <a:pt x="0" y="190535"/>
                      </a:moveTo>
                      <a:cubicBezTo>
                        <a:pt x="37041" y="112483"/>
                        <a:pt x="74083" y="34431"/>
                        <a:pt x="111125" y="31785"/>
                      </a:cubicBezTo>
                      <a:cubicBezTo>
                        <a:pt x="148167" y="29139"/>
                        <a:pt x="185208" y="177306"/>
                        <a:pt x="222250" y="174660"/>
                      </a:cubicBezTo>
                      <a:cubicBezTo>
                        <a:pt x="259292" y="172014"/>
                        <a:pt x="298979" y="15910"/>
                        <a:pt x="333375" y="15910"/>
                      </a:cubicBezTo>
                      <a:cubicBezTo>
                        <a:pt x="367771" y="15910"/>
                        <a:pt x="394229" y="177306"/>
                        <a:pt x="428625" y="174660"/>
                      </a:cubicBezTo>
                      <a:cubicBezTo>
                        <a:pt x="463021" y="172014"/>
                        <a:pt x="508000" y="35"/>
                        <a:pt x="539750" y="35"/>
                      </a:cubicBezTo>
                      <a:cubicBezTo>
                        <a:pt x="571500" y="35"/>
                        <a:pt x="587375" y="174660"/>
                        <a:pt x="619125" y="174660"/>
                      </a:cubicBezTo>
                      <a:cubicBezTo>
                        <a:pt x="650875" y="174660"/>
                        <a:pt x="698500" y="2681"/>
                        <a:pt x="730250" y="35"/>
                      </a:cubicBezTo>
                      <a:cubicBezTo>
                        <a:pt x="762000" y="-2611"/>
                        <a:pt x="780521" y="145556"/>
                        <a:pt x="809625" y="158785"/>
                      </a:cubicBezTo>
                      <a:cubicBezTo>
                        <a:pt x="838729" y="172014"/>
                        <a:pt x="904875" y="79410"/>
                        <a:pt x="904875" y="79410"/>
                      </a:cubicBezTo>
                      <a:lnTo>
                        <a:pt x="904875" y="79410"/>
                      </a:lnTo>
                    </a:path>
                  </a:pathLst>
                </a:custGeom>
                <a:ln w="19050" cmpd="sng">
                  <a:solidFill>
                    <a:srgbClr val="00B050"/>
                  </a:solidFill>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anchor="ctr"/>
                <a:lstStyle/>
                <a:p>
                  <a:pPr algn="ctr">
                    <a:defRPr/>
                  </a:pPr>
                  <a:endParaRPr lang="en-US" dirty="0">
                    <a:solidFill>
                      <a:schemeClr val="tx2"/>
                    </a:solidFill>
                  </a:endParaRPr>
                </a:p>
              </p:txBody>
            </p:sp>
          </p:grpSp>
        </p:grpSp>
        <p:sp>
          <p:nvSpPr>
            <p:cNvPr id="14" name="TextBox 13">
              <a:extLst>
                <a:ext uri="{FF2B5EF4-FFF2-40B4-BE49-F238E27FC236}">
                  <a16:creationId xmlns:a16="http://schemas.microsoft.com/office/drawing/2014/main" id="{9394BE4B-8859-9485-B33D-6D4252DB5B58}"/>
                </a:ext>
              </a:extLst>
            </p:cNvPr>
            <p:cNvSpPr txBox="1"/>
            <p:nvPr/>
          </p:nvSpPr>
          <p:spPr>
            <a:xfrm>
              <a:off x="8740371" y="1667343"/>
              <a:ext cx="287258" cy="338554"/>
            </a:xfrm>
            <a:prstGeom prst="rect">
              <a:avLst/>
            </a:prstGeom>
            <a:noFill/>
          </p:spPr>
          <p:txBody>
            <a:bodyPr wrap="none" rtlCol="0">
              <a:spAutoFit/>
            </a:bodyPr>
            <a:lstStyle/>
            <a:p>
              <a:r>
                <a:rPr lang="en-US" sz="1600" i="1" dirty="0">
                  <a:solidFill>
                    <a:schemeClr val="tx2"/>
                  </a:solidFill>
                </a:rPr>
                <a:t>z</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110A417-E8E3-5124-2CA5-D901D034D6FD}"/>
                    </a:ext>
                  </a:extLst>
                </p:cNvPr>
                <p:cNvSpPr txBox="1"/>
                <p:nvPr/>
              </p:nvSpPr>
              <p:spPr>
                <a:xfrm>
                  <a:off x="6866372" y="1475601"/>
                  <a:ext cx="2964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2"/>
                                </a:solidFill>
                                <a:latin typeface="Cambria Math" panose="02040503050406030204" pitchFamily="18" charset="0"/>
                                <a:ea typeface="Cambria Math" panose="02040503050406030204" pitchFamily="18" charset="0"/>
                              </a:rPr>
                            </m:ctrlPr>
                          </m:sSubPr>
                          <m:e>
                            <m:r>
                              <a:rPr lang="en-US" i="1" smtClean="0">
                                <a:solidFill>
                                  <a:schemeClr val="tx2"/>
                                </a:solidFill>
                                <a:latin typeface="Cambria Math" panose="02040503050406030204" pitchFamily="18" charset="0"/>
                                <a:ea typeface="Cambria Math" panose="02040503050406030204" pitchFamily="18" charset="0"/>
                              </a:rPr>
                              <m:t>𝜎</m:t>
                            </m:r>
                          </m:e>
                          <m:sub>
                            <m:r>
                              <a:rPr lang="en-US" b="0" i="1" smtClean="0">
                                <a:solidFill>
                                  <a:schemeClr val="tx2"/>
                                </a:solidFill>
                                <a:latin typeface="Cambria Math" panose="02040503050406030204" pitchFamily="18" charset="0"/>
                                <a:ea typeface="Cambria Math" panose="02040503050406030204" pitchFamily="18" charset="0"/>
                              </a:rPr>
                              <m:t>𝑥</m:t>
                            </m:r>
                          </m:sub>
                        </m:sSub>
                      </m:oMath>
                    </m:oMathPara>
                  </a14:m>
                  <a:endParaRPr lang="en-US" dirty="0">
                    <a:solidFill>
                      <a:schemeClr val="tx2"/>
                    </a:solidFill>
                  </a:endParaRPr>
                </a:p>
              </p:txBody>
            </p:sp>
          </mc:Choice>
          <mc:Fallback xmlns="">
            <p:sp>
              <p:nvSpPr>
                <p:cNvPr id="151" name="TextBox 150">
                  <a:extLst>
                    <a:ext uri="{FF2B5EF4-FFF2-40B4-BE49-F238E27FC236}">
                      <a16:creationId xmlns:a16="http://schemas.microsoft.com/office/drawing/2014/main" id="{7AA4E50A-8109-294F-826B-CB0F5A891F6B}"/>
                    </a:ext>
                  </a:extLst>
                </p:cNvPr>
                <p:cNvSpPr txBox="1">
                  <a:spLocks noRot="1" noChangeAspect="1" noMove="1" noResize="1" noEditPoints="1" noAdjustHandles="1" noChangeArrowheads="1" noChangeShapeType="1" noTextEdit="1"/>
                </p:cNvSpPr>
                <p:nvPr/>
              </p:nvSpPr>
              <p:spPr>
                <a:xfrm>
                  <a:off x="6866372" y="1475601"/>
                  <a:ext cx="296428" cy="276999"/>
                </a:xfrm>
                <a:prstGeom prst="rect">
                  <a:avLst/>
                </a:prstGeom>
                <a:blipFill>
                  <a:blip r:embed="rId16"/>
                  <a:stretch>
                    <a:fillRect l="-8333" b="-1304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0B774D8D-4519-38F9-66E6-AA93570DBA24}"/>
                </a:ext>
              </a:extLst>
            </p:cNvPr>
            <p:cNvCxnSpPr/>
            <p:nvPr/>
          </p:nvCxnSpPr>
          <p:spPr>
            <a:xfrm>
              <a:off x="7162800" y="1524000"/>
              <a:ext cx="0" cy="292608"/>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53" name="TextBox 52">
            <a:extLst>
              <a:ext uri="{FF2B5EF4-FFF2-40B4-BE49-F238E27FC236}">
                <a16:creationId xmlns:a16="http://schemas.microsoft.com/office/drawing/2014/main" id="{71E3AF0C-D792-E894-4E12-1F0D28599F1B}"/>
              </a:ext>
            </a:extLst>
          </p:cNvPr>
          <p:cNvSpPr txBox="1"/>
          <p:nvPr/>
        </p:nvSpPr>
        <p:spPr>
          <a:xfrm>
            <a:off x="176228" y="2438400"/>
            <a:ext cx="3233129" cy="276999"/>
          </a:xfrm>
          <a:prstGeom prst="rect">
            <a:avLst/>
          </a:prstGeom>
          <a:noFill/>
        </p:spPr>
        <p:txBody>
          <a:bodyPr wrap="none" rtlCol="0">
            <a:spAutoFit/>
          </a:bodyPr>
          <a:lstStyle/>
          <a:p>
            <a:r>
              <a:rPr lang="en-US" sz="1200" dirty="0">
                <a:solidFill>
                  <a:srgbClr val="000000"/>
                </a:solidFill>
              </a:rPr>
              <a:t>Bae et al. J. Appl. Phys. 124, 244903 (2018).</a:t>
            </a:r>
          </a:p>
        </p:txBody>
      </p:sp>
      <p:pic>
        <p:nvPicPr>
          <p:cNvPr id="55" name="Picture 54">
            <a:extLst>
              <a:ext uri="{FF2B5EF4-FFF2-40B4-BE49-F238E27FC236}">
                <a16:creationId xmlns:a16="http://schemas.microsoft.com/office/drawing/2014/main" id="{3CE5D322-53FC-218B-79D2-BC84FA0FC433}"/>
              </a:ext>
            </a:extLst>
          </p:cNvPr>
          <p:cNvPicPr>
            <a:picLocks noChangeAspect="1"/>
          </p:cNvPicPr>
          <p:nvPr/>
        </p:nvPicPr>
        <p:blipFill>
          <a:blip r:embed="rId17"/>
          <a:stretch>
            <a:fillRect/>
          </a:stretch>
        </p:blipFill>
        <p:spPr>
          <a:xfrm>
            <a:off x="4061261" y="2563480"/>
            <a:ext cx="2491939" cy="2214604"/>
          </a:xfrm>
          <a:prstGeom prst="rect">
            <a:avLst/>
          </a:prstGeom>
        </p:spPr>
      </p:pic>
      <p:grpSp>
        <p:nvGrpSpPr>
          <p:cNvPr id="59" name="Group 58">
            <a:extLst>
              <a:ext uri="{FF2B5EF4-FFF2-40B4-BE49-F238E27FC236}">
                <a16:creationId xmlns:a16="http://schemas.microsoft.com/office/drawing/2014/main" id="{EC39A043-3580-9FFD-A9C9-7D4BE92BAF18}"/>
              </a:ext>
            </a:extLst>
          </p:cNvPr>
          <p:cNvGrpSpPr/>
          <p:nvPr/>
        </p:nvGrpSpPr>
        <p:grpSpPr>
          <a:xfrm>
            <a:off x="6817255" y="4043436"/>
            <a:ext cx="3994073" cy="2253363"/>
            <a:chOff x="6817255" y="4043436"/>
            <a:chExt cx="3994073" cy="2253363"/>
          </a:xfrm>
        </p:grpSpPr>
        <p:pic>
          <p:nvPicPr>
            <p:cNvPr id="57" name="Picture 56" descr="A graph of numbers and a line&#10;&#10;Description automatically generated with medium confidence">
              <a:extLst>
                <a:ext uri="{FF2B5EF4-FFF2-40B4-BE49-F238E27FC236}">
                  <a16:creationId xmlns:a16="http://schemas.microsoft.com/office/drawing/2014/main" id="{D9355E84-BF72-5CDC-DEBA-8A356B66F829}"/>
                </a:ext>
              </a:extLst>
            </p:cNvPr>
            <p:cNvPicPr>
              <a:picLocks noChangeAspect="1"/>
            </p:cNvPicPr>
            <p:nvPr/>
          </p:nvPicPr>
          <p:blipFill>
            <a:blip r:embed="rId18"/>
            <a:stretch>
              <a:fillRect/>
            </a:stretch>
          </p:blipFill>
          <p:spPr>
            <a:xfrm>
              <a:off x="6817255" y="4043436"/>
              <a:ext cx="2670886" cy="1922064"/>
            </a:xfrm>
            <a:prstGeom prst="rect">
              <a:avLst/>
            </a:prstGeom>
          </p:spPr>
        </p:pic>
        <p:sp>
          <p:nvSpPr>
            <p:cNvPr id="58" name="TextBox 57">
              <a:extLst>
                <a:ext uri="{FF2B5EF4-FFF2-40B4-BE49-F238E27FC236}">
                  <a16:creationId xmlns:a16="http://schemas.microsoft.com/office/drawing/2014/main" id="{E159CBB3-28FA-3971-804F-7F44AF2D35D4}"/>
                </a:ext>
              </a:extLst>
            </p:cNvPr>
            <p:cNvSpPr txBox="1"/>
            <p:nvPr/>
          </p:nvSpPr>
          <p:spPr>
            <a:xfrm>
              <a:off x="7578199" y="6019800"/>
              <a:ext cx="3233129" cy="276999"/>
            </a:xfrm>
            <a:prstGeom prst="rect">
              <a:avLst/>
            </a:prstGeom>
            <a:noFill/>
          </p:spPr>
          <p:txBody>
            <a:bodyPr wrap="none" rtlCol="0">
              <a:spAutoFit/>
            </a:bodyPr>
            <a:lstStyle/>
            <a:p>
              <a:r>
                <a:rPr lang="en-US" sz="1200" dirty="0">
                  <a:solidFill>
                    <a:srgbClr val="000000"/>
                  </a:solidFill>
                </a:rPr>
                <a:t>Bae et al. J. Appl. Phys. 127, 124901 (2020).</a:t>
              </a:r>
            </a:p>
          </p:txBody>
        </p:sp>
      </p:grpSp>
    </p:spTree>
    <p:extLst>
      <p:ext uri="{BB962C8B-B14F-4D97-AF65-F5344CB8AC3E}">
        <p14:creationId xmlns:p14="http://schemas.microsoft.com/office/powerpoint/2010/main" val="31660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01D772-89D5-164A-8674-330AE7C5502A}"/>
              </a:ext>
            </a:extLst>
          </p:cNvPr>
          <p:cNvSpPr>
            <a:spLocks noGrp="1"/>
          </p:cNvSpPr>
          <p:nvPr>
            <p:ph type="sldNum" sz="quarter" idx="11"/>
          </p:nvPr>
        </p:nvSpPr>
        <p:spPr/>
        <p:txBody>
          <a:bodyPr/>
          <a:lstStyle/>
          <a:p>
            <a:fld id="{D97BF1E1-F9E4-1D4B-AA7A-44BEA219CAC9}" type="slidenum">
              <a:rPr lang="en-US" smtClean="0"/>
              <a:pPr/>
              <a:t>7</a:t>
            </a:fld>
            <a:endParaRPr lang="en-US"/>
          </a:p>
        </p:txBody>
      </p:sp>
      <p:sp>
        <p:nvSpPr>
          <p:cNvPr id="4" name="Date Placeholder 3">
            <a:extLst>
              <a:ext uri="{FF2B5EF4-FFF2-40B4-BE49-F238E27FC236}">
                <a16:creationId xmlns:a16="http://schemas.microsoft.com/office/drawing/2014/main" id="{278E7151-62C6-CB43-BFC5-AE69B2C3E0E3}"/>
              </a:ext>
            </a:extLst>
          </p:cNvPr>
          <p:cNvSpPr>
            <a:spLocks noGrp="1"/>
          </p:cNvSpPr>
          <p:nvPr>
            <p:ph type="dt" sz="half" idx="12"/>
          </p:nvPr>
        </p:nvSpPr>
        <p:spPr/>
        <p:txBody>
          <a:bodyPr/>
          <a:lstStyle/>
          <a:p>
            <a:r>
              <a:rPr lang="en-US"/>
              <a:t>Photocathode Physics for Photoinjectors (P3) Workshop at BNL                                        October 3, 2023                                                     chubenko@niu.edu</a:t>
            </a:r>
          </a:p>
        </p:txBody>
      </p:sp>
      <p:sp>
        <p:nvSpPr>
          <p:cNvPr id="5" name="TextBox 4">
            <a:extLst>
              <a:ext uri="{FF2B5EF4-FFF2-40B4-BE49-F238E27FC236}">
                <a16:creationId xmlns:a16="http://schemas.microsoft.com/office/drawing/2014/main" id="{3D2F7F0C-985E-EC4A-A1C1-2FBBB2AE0340}"/>
              </a:ext>
            </a:extLst>
          </p:cNvPr>
          <p:cNvSpPr txBox="1"/>
          <p:nvPr/>
        </p:nvSpPr>
        <p:spPr>
          <a:xfrm>
            <a:off x="76200" y="1066800"/>
            <a:ext cx="11887200" cy="966418"/>
          </a:xfrm>
          <a:prstGeom prst="rect">
            <a:avLst/>
          </a:prstGeom>
          <a:noFill/>
        </p:spPr>
        <p:txBody>
          <a:bodyPr wrap="square" rtlCol="0">
            <a:spAutoFit/>
          </a:bodyPr>
          <a:lstStyle/>
          <a:p>
            <a:pPr lvl="0">
              <a:lnSpc>
                <a:spcPct val="150000"/>
              </a:lnSpc>
            </a:pPr>
            <a:r>
              <a:rPr lang="en-US" sz="2000" b="1" i="1" dirty="0">
                <a:latin typeface="Arial" panose="020B0604020202020204" pitchFamily="34" charset="0"/>
                <a:cs typeface="Arial" panose="020B0604020202020204" pitchFamily="34" charset="0"/>
              </a:rPr>
              <a:t>Advantages of Monte Carlo approach:</a:t>
            </a:r>
          </a:p>
          <a:p>
            <a:pPr marL="342900" indent="-342900">
              <a:lnSpc>
                <a:spcPct val="150000"/>
              </a:lnSpc>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QE, ESP, MTE, response time = </a:t>
            </a:r>
            <a:r>
              <a:rPr lang="en-US" sz="2000" i="1" dirty="0">
                <a:solidFill>
                  <a:schemeClr val="tx2"/>
                </a:solidFill>
                <a:latin typeface="Arial" panose="020B0604020202020204" pitchFamily="34" charset="0"/>
                <a:cs typeface="Arial" panose="020B0604020202020204" pitchFamily="34" charset="0"/>
              </a:rPr>
              <a:t>f</a:t>
            </a:r>
            <a:r>
              <a:rPr lang="en-US" sz="2000" dirty="0">
                <a:solidFill>
                  <a:schemeClr val="tx2"/>
                </a:solidFill>
                <a:latin typeface="Arial" panose="020B0604020202020204" pitchFamily="34" charset="0"/>
                <a:cs typeface="Arial" panose="020B0604020202020204" pitchFamily="34" charset="0"/>
              </a:rPr>
              <a:t>(</a:t>
            </a:r>
            <a:r>
              <a:rPr lang="en-US" sz="2000" dirty="0" err="1">
                <a:solidFill>
                  <a:schemeClr val="tx2"/>
                </a:solidFill>
                <a:latin typeface="Times New Roman" charset="0"/>
                <a:cs typeface="Times New Roman" charset="0"/>
              </a:rPr>
              <a:t>ℏ</a:t>
            </a:r>
            <a:r>
              <a:rPr lang="en-US" sz="2000" dirty="0">
                <a:solidFill>
                  <a:schemeClr val="tx2"/>
                </a:solidFill>
                <a:latin typeface="Times New Roman" charset="0"/>
                <a:cs typeface="Times New Roman" charset="0"/>
              </a:rPr>
              <a:t>𝜔, </a:t>
            </a:r>
            <a:r>
              <a:rPr lang="en-US" sz="2000" i="1" dirty="0">
                <a:solidFill>
                  <a:schemeClr val="tx2"/>
                </a:solidFill>
                <a:latin typeface="Times New Roman" charset="0"/>
                <a:cs typeface="Times New Roman" charset="0"/>
              </a:rPr>
              <a:t>p</a:t>
            </a:r>
            <a:r>
              <a:rPr lang="en-US" sz="2000" dirty="0">
                <a:solidFill>
                  <a:schemeClr val="tx2"/>
                </a:solidFill>
                <a:latin typeface="Times New Roman" charset="0"/>
                <a:cs typeface="Times New Roman" charset="0"/>
              </a:rPr>
              <a:t>, 𝜒, </a:t>
            </a:r>
            <a:r>
              <a:rPr lang="en-US" sz="2000" i="1" dirty="0">
                <a:solidFill>
                  <a:schemeClr val="tx2"/>
                </a:solidFill>
                <a:latin typeface="Times New Roman" charset="0"/>
                <a:cs typeface="Times New Roman" charset="0"/>
              </a:rPr>
              <a:t>T)</a:t>
            </a:r>
            <a:r>
              <a:rPr lang="en-US" sz="2000" dirty="0">
                <a:solidFill>
                  <a:schemeClr val="tx2"/>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D19A08D2-4943-BC4D-800E-9B54B9AEA70F}"/>
              </a:ext>
            </a:extLst>
          </p:cNvPr>
          <p:cNvPicPr>
            <a:picLocks noChangeAspect="1"/>
          </p:cNvPicPr>
          <p:nvPr/>
        </p:nvPicPr>
        <p:blipFill rotWithShape="1">
          <a:blip r:embed="rId3"/>
          <a:srcRect l="1646" t="3333" r="53663" b="4446"/>
          <a:stretch/>
        </p:blipFill>
        <p:spPr>
          <a:xfrm>
            <a:off x="6400800" y="1994078"/>
            <a:ext cx="1596839" cy="2172748"/>
          </a:xfrm>
          <a:prstGeom prst="rect">
            <a:avLst/>
          </a:prstGeom>
        </p:spPr>
      </p:pic>
      <p:sp>
        <p:nvSpPr>
          <p:cNvPr id="7" name="TextBox 6">
            <a:extLst>
              <a:ext uri="{FF2B5EF4-FFF2-40B4-BE49-F238E27FC236}">
                <a16:creationId xmlns:a16="http://schemas.microsoft.com/office/drawing/2014/main" id="{105E6723-77A6-CE4A-A0A2-E5D49555B48D}"/>
              </a:ext>
            </a:extLst>
          </p:cNvPr>
          <p:cNvSpPr txBox="1"/>
          <p:nvPr/>
        </p:nvSpPr>
        <p:spPr>
          <a:xfrm>
            <a:off x="76200" y="2895486"/>
            <a:ext cx="6365845" cy="456472"/>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Accounts for the subtleties of the material band structure.</a:t>
            </a:r>
          </a:p>
        </p:txBody>
      </p:sp>
      <p:sp>
        <p:nvSpPr>
          <p:cNvPr id="8" name="TextBox 7">
            <a:extLst>
              <a:ext uri="{FF2B5EF4-FFF2-40B4-BE49-F238E27FC236}">
                <a16:creationId xmlns:a16="http://schemas.microsoft.com/office/drawing/2014/main" id="{4506DDED-031A-3D4C-92A5-7C2DDF24720B}"/>
              </a:ext>
            </a:extLst>
          </p:cNvPr>
          <p:cNvSpPr txBox="1"/>
          <p:nvPr/>
        </p:nvSpPr>
        <p:spPr>
          <a:xfrm>
            <a:off x="76200" y="4038111"/>
            <a:ext cx="8610600" cy="128746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solidFill>
                  <a:schemeClr val="tx2"/>
                </a:solidFill>
              </a:rPr>
              <a:t>Does not require </a:t>
            </a:r>
            <a:r>
              <a:rPr lang="en-US" i="1" dirty="0">
                <a:solidFill>
                  <a:schemeClr val="tx2"/>
                </a:solidFill>
                <a:latin typeface="Times New Roman" panose="02020603050405020304" pitchFamily="18" charset="0"/>
                <a:cs typeface="Times New Roman" panose="02020603050405020304" pitchFamily="18" charset="0"/>
              </a:rPr>
              <a:t>a priori </a:t>
            </a:r>
            <a:r>
              <a:rPr lang="en-US" dirty="0">
                <a:solidFill>
                  <a:schemeClr val="tx2"/>
                </a:solidFill>
              </a:rPr>
              <a:t>assumption about the particle distribution functions.</a:t>
            </a:r>
          </a:p>
          <a:p>
            <a:pPr marL="342900" indent="-342900">
              <a:lnSpc>
                <a:spcPct val="150000"/>
              </a:lnSpc>
              <a:buFont typeface="Arial" panose="020B0604020202020204" pitchFamily="34" charset="0"/>
              <a:buChar char="•"/>
            </a:pPr>
            <a:r>
              <a:rPr lang="en-US" dirty="0">
                <a:solidFill>
                  <a:schemeClr val="tx2"/>
                </a:solidFill>
              </a:rPr>
              <a:t>Can be easily modified to include different scattering mechanisms to           model both steady-state and non-equilibrium conditions.</a:t>
            </a:r>
            <a:endParaRPr lang="en-US" dirty="0">
              <a:solidFill>
                <a:schemeClr val="tx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5E4CE40-E4D2-2D48-8F7E-808D12022259}"/>
              </a:ext>
            </a:extLst>
          </p:cNvPr>
          <p:cNvSpPr txBox="1"/>
          <p:nvPr/>
        </p:nvSpPr>
        <p:spPr>
          <a:xfrm>
            <a:off x="76200" y="5562600"/>
            <a:ext cx="6293222" cy="87197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Accounts for the surface effects.</a:t>
            </a:r>
          </a:p>
          <a:p>
            <a:pPr marL="342900" indent="-342900">
              <a:lnSpc>
                <a:spcPct val="150000"/>
              </a:lnSpc>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Can be applied to both bulk and thin layers.</a:t>
            </a:r>
          </a:p>
        </p:txBody>
      </p:sp>
      <p:pic>
        <p:nvPicPr>
          <p:cNvPr id="10" name="Picture 9">
            <a:extLst>
              <a:ext uri="{FF2B5EF4-FFF2-40B4-BE49-F238E27FC236}">
                <a16:creationId xmlns:a16="http://schemas.microsoft.com/office/drawing/2014/main" id="{4EB09CB5-43C0-454F-B63D-F9E496523521}"/>
              </a:ext>
            </a:extLst>
          </p:cNvPr>
          <p:cNvPicPr>
            <a:picLocks noChangeAspect="1"/>
          </p:cNvPicPr>
          <p:nvPr/>
        </p:nvPicPr>
        <p:blipFill>
          <a:blip r:embed="rId4"/>
          <a:stretch>
            <a:fillRect/>
          </a:stretch>
        </p:blipFill>
        <p:spPr>
          <a:xfrm>
            <a:off x="6705600" y="5087008"/>
            <a:ext cx="1968500" cy="1770992"/>
          </a:xfrm>
          <a:prstGeom prst="rect">
            <a:avLst/>
          </a:prstGeom>
        </p:spPr>
      </p:pic>
      <p:pic>
        <p:nvPicPr>
          <p:cNvPr id="11" name="Picture 10">
            <a:extLst>
              <a:ext uri="{FF2B5EF4-FFF2-40B4-BE49-F238E27FC236}">
                <a16:creationId xmlns:a16="http://schemas.microsoft.com/office/drawing/2014/main" id="{4292215C-55D0-174B-91B8-E4824066BF0C}"/>
              </a:ext>
            </a:extLst>
          </p:cNvPr>
          <p:cNvPicPr>
            <a:picLocks noChangeAspect="1"/>
          </p:cNvPicPr>
          <p:nvPr/>
        </p:nvPicPr>
        <p:blipFill>
          <a:blip r:embed="rId5"/>
          <a:stretch>
            <a:fillRect/>
          </a:stretch>
        </p:blipFill>
        <p:spPr>
          <a:xfrm>
            <a:off x="9073841" y="5309830"/>
            <a:ext cx="1862115" cy="1420476"/>
          </a:xfrm>
          <a:prstGeom prst="rect">
            <a:avLst/>
          </a:prstGeom>
        </p:spPr>
      </p:pic>
      <p:pic>
        <p:nvPicPr>
          <p:cNvPr id="12" name="Picture 11">
            <a:extLst>
              <a:ext uri="{FF2B5EF4-FFF2-40B4-BE49-F238E27FC236}">
                <a16:creationId xmlns:a16="http://schemas.microsoft.com/office/drawing/2014/main" id="{56F21F83-CE15-DC4A-92BF-F48C79BCEF42}"/>
              </a:ext>
            </a:extLst>
          </p:cNvPr>
          <p:cNvPicPr>
            <a:picLocks noChangeAspect="1"/>
          </p:cNvPicPr>
          <p:nvPr/>
        </p:nvPicPr>
        <p:blipFill rotWithShape="1">
          <a:blip r:embed="rId6"/>
          <a:srcRect l="50000" b="50000"/>
          <a:stretch/>
        </p:blipFill>
        <p:spPr>
          <a:xfrm>
            <a:off x="8835248" y="3657600"/>
            <a:ext cx="1985152" cy="1473109"/>
          </a:xfrm>
          <a:prstGeom prst="rect">
            <a:avLst/>
          </a:prstGeom>
        </p:spPr>
      </p:pic>
      <p:sp>
        <p:nvSpPr>
          <p:cNvPr id="14" name="Title 1">
            <a:extLst>
              <a:ext uri="{FF2B5EF4-FFF2-40B4-BE49-F238E27FC236}">
                <a16:creationId xmlns:a16="http://schemas.microsoft.com/office/drawing/2014/main" id="{0AE6ADE5-22C5-534B-9A90-B86C0CBD579D}"/>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Monte Carlo approach for modeling spin-polarized photoemission from semiconductors </a:t>
            </a:r>
          </a:p>
        </p:txBody>
      </p:sp>
    </p:spTree>
    <p:extLst>
      <p:ext uri="{BB962C8B-B14F-4D97-AF65-F5344CB8AC3E}">
        <p14:creationId xmlns:p14="http://schemas.microsoft.com/office/powerpoint/2010/main" val="333385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a:extLst>
              <a:ext uri="{FF2B5EF4-FFF2-40B4-BE49-F238E27FC236}">
                <a16:creationId xmlns:a16="http://schemas.microsoft.com/office/drawing/2014/main" id="{85311285-B8AB-4F2C-D66B-24A925748E6D}"/>
              </a:ext>
            </a:extLst>
          </p:cNvPr>
          <p:cNvPicPr>
            <a:picLocks noChangeAspect="1"/>
          </p:cNvPicPr>
          <p:nvPr/>
        </p:nvPicPr>
        <p:blipFill>
          <a:blip r:embed="rId3"/>
          <a:stretch>
            <a:fillRect/>
          </a:stretch>
        </p:blipFill>
        <p:spPr>
          <a:xfrm>
            <a:off x="4191000" y="3276600"/>
            <a:ext cx="4587222" cy="2979645"/>
          </a:xfrm>
          <a:prstGeom prst="rect">
            <a:avLst/>
          </a:prstGeom>
        </p:spPr>
      </p:pic>
      <p:sp>
        <p:nvSpPr>
          <p:cNvPr id="3" name="Slide Number Placeholder 2">
            <a:extLst>
              <a:ext uri="{FF2B5EF4-FFF2-40B4-BE49-F238E27FC236}">
                <a16:creationId xmlns:a16="http://schemas.microsoft.com/office/drawing/2014/main" id="{35DF92AB-1EE3-8841-86D5-307682745635}"/>
              </a:ext>
            </a:extLst>
          </p:cNvPr>
          <p:cNvSpPr>
            <a:spLocks noGrp="1"/>
          </p:cNvSpPr>
          <p:nvPr>
            <p:ph type="sldNum" sz="quarter" idx="11"/>
          </p:nvPr>
        </p:nvSpPr>
        <p:spPr/>
        <p:txBody>
          <a:bodyPr/>
          <a:lstStyle/>
          <a:p>
            <a:fld id="{D97BF1E1-F9E4-1D4B-AA7A-44BEA219CAC9}" type="slidenum">
              <a:rPr lang="en-US" smtClean="0"/>
              <a:pPr/>
              <a:t>8</a:t>
            </a:fld>
            <a:endParaRPr lang="en-US"/>
          </a:p>
        </p:txBody>
      </p:sp>
      <p:sp>
        <p:nvSpPr>
          <p:cNvPr id="14" name="Title 1">
            <a:extLst>
              <a:ext uri="{FF2B5EF4-FFF2-40B4-BE49-F238E27FC236}">
                <a16:creationId xmlns:a16="http://schemas.microsoft.com/office/drawing/2014/main" id="{1E69AF3F-2AFF-9D43-B022-6152C100B80E}"/>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Monte Carlo approach for modeling spin-polarized photoemission from semiconductors </a:t>
            </a:r>
          </a:p>
        </p:txBody>
      </p:sp>
      <p:grpSp>
        <p:nvGrpSpPr>
          <p:cNvPr id="18" name="Group 17">
            <a:extLst>
              <a:ext uri="{FF2B5EF4-FFF2-40B4-BE49-F238E27FC236}">
                <a16:creationId xmlns:a16="http://schemas.microsoft.com/office/drawing/2014/main" id="{B2AD7FBB-7583-0349-B273-88474DCA0069}"/>
              </a:ext>
            </a:extLst>
          </p:cNvPr>
          <p:cNvGrpSpPr>
            <a:grpSpLocks noChangeAspect="1"/>
          </p:cNvGrpSpPr>
          <p:nvPr/>
        </p:nvGrpSpPr>
        <p:grpSpPr>
          <a:xfrm>
            <a:off x="9296400" y="1244732"/>
            <a:ext cx="2667000" cy="1727068"/>
            <a:chOff x="5821443" y="1768746"/>
            <a:chExt cx="6051463" cy="3918742"/>
          </a:xfrm>
        </p:grpSpPr>
        <p:pic>
          <p:nvPicPr>
            <p:cNvPr id="19" name="Picture 18">
              <a:extLst>
                <a:ext uri="{FF2B5EF4-FFF2-40B4-BE49-F238E27FC236}">
                  <a16:creationId xmlns:a16="http://schemas.microsoft.com/office/drawing/2014/main" id="{046A86DE-4F25-3648-8C7E-6C862DB12C79}"/>
                </a:ext>
              </a:extLst>
            </p:cNvPr>
            <p:cNvPicPr>
              <a:picLocks noChangeAspect="1"/>
            </p:cNvPicPr>
            <p:nvPr/>
          </p:nvPicPr>
          <p:blipFill>
            <a:blip r:embed="rId4"/>
            <a:stretch>
              <a:fillRect/>
            </a:stretch>
          </p:blipFill>
          <p:spPr>
            <a:xfrm>
              <a:off x="5821443" y="1768746"/>
              <a:ext cx="6051463" cy="3918742"/>
            </a:xfrm>
            <a:prstGeom prst="rect">
              <a:avLst/>
            </a:prstGeom>
          </p:spPr>
        </p:pic>
        <p:cxnSp>
          <p:nvCxnSpPr>
            <p:cNvPr id="20" name="Straight Connector 19">
              <a:extLst>
                <a:ext uri="{FF2B5EF4-FFF2-40B4-BE49-F238E27FC236}">
                  <a16:creationId xmlns:a16="http://schemas.microsoft.com/office/drawing/2014/main" id="{9061231D-95B1-F247-BB3A-3A0D5DF78FC5}"/>
                </a:ext>
              </a:extLst>
            </p:cNvPr>
            <p:cNvCxnSpPr/>
            <p:nvPr/>
          </p:nvCxnSpPr>
          <p:spPr>
            <a:xfrm>
              <a:off x="10015538" y="2185988"/>
              <a:ext cx="0" cy="2800350"/>
            </a:xfrm>
            <a:prstGeom prst="line">
              <a:avLst/>
            </a:prstGeom>
            <a:ln w="12700">
              <a:solidFill>
                <a:schemeClr val="tx1"/>
              </a:solidFill>
              <a:prstDash val="lgDashDot"/>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8550659E-6B6E-7B45-AAED-1F4F57FED37E}"/>
                </a:ext>
              </a:extLst>
            </p:cNvPr>
            <p:cNvSpPr txBox="1"/>
            <p:nvPr/>
          </p:nvSpPr>
          <p:spPr>
            <a:xfrm>
              <a:off x="7723331" y="1961027"/>
              <a:ext cx="1397323" cy="791400"/>
            </a:xfrm>
            <a:prstGeom prst="rect">
              <a:avLst/>
            </a:prstGeom>
            <a:noFill/>
          </p:spPr>
          <p:txBody>
            <a:bodyPr wrap="none" rtlCol="0">
              <a:spAutoFit/>
            </a:bodyPr>
            <a:lstStyle/>
            <a:p>
              <a:r>
                <a:rPr lang="en-US" sz="1000" i="1" dirty="0">
                  <a:solidFill>
                    <a:schemeClr val="tx2"/>
                  </a:solidFill>
                </a:rPr>
                <a:t>p</a:t>
              </a:r>
              <a:r>
                <a:rPr lang="en-US" sz="1000" dirty="0">
                  <a:solidFill>
                    <a:schemeClr val="tx2"/>
                  </a:solidFill>
                </a:rPr>
                <a:t> = 10</a:t>
              </a:r>
              <a:r>
                <a:rPr lang="en-US" sz="1000" baseline="30000" dirty="0">
                  <a:solidFill>
                    <a:schemeClr val="tx2"/>
                  </a:solidFill>
                </a:rPr>
                <a:t>19</a:t>
              </a:r>
              <a:r>
                <a:rPr lang="en-US" sz="1000" dirty="0">
                  <a:solidFill>
                    <a:schemeClr val="tx2"/>
                  </a:solidFill>
                </a:rPr>
                <a:t> cm</a:t>
              </a:r>
              <a:r>
                <a:rPr lang="en-US" sz="1000" baseline="30000" dirty="0">
                  <a:solidFill>
                    <a:schemeClr val="tx2"/>
                  </a:solidFill>
                </a:rPr>
                <a:t>-3</a:t>
              </a:r>
              <a:r>
                <a:rPr lang="en-US" sz="1000" dirty="0">
                  <a:solidFill>
                    <a:schemeClr val="tx2"/>
                  </a:solidFill>
                </a:rPr>
                <a:t>:</a:t>
              </a:r>
            </a:p>
            <a:p>
              <a:r>
                <a:rPr lang="en-US" sz="1000" i="1" dirty="0">
                  <a:solidFill>
                    <a:schemeClr val="tx2"/>
                  </a:solidFill>
                </a:rPr>
                <a:t>W</a:t>
              </a:r>
              <a:r>
                <a:rPr lang="en-US" sz="1000" baseline="-25000" dirty="0">
                  <a:solidFill>
                    <a:schemeClr val="tx2"/>
                  </a:solidFill>
                </a:rPr>
                <a:t>b-b</a:t>
              </a:r>
              <a:r>
                <a:rPr lang="en-US" sz="1000" dirty="0">
                  <a:solidFill>
                    <a:schemeClr val="tx2"/>
                  </a:solidFill>
                </a:rPr>
                <a:t> = 8 nm</a:t>
              </a:r>
            </a:p>
            <a:p>
              <a:r>
                <a:rPr lang="en-US" sz="1000" i="1" dirty="0">
                  <a:solidFill>
                    <a:schemeClr val="tx2"/>
                  </a:solidFill>
                </a:rPr>
                <a:t>E</a:t>
              </a:r>
              <a:r>
                <a:rPr lang="en-US" sz="1000" baseline="-25000" dirty="0">
                  <a:solidFill>
                    <a:schemeClr val="tx2"/>
                  </a:solidFill>
                </a:rPr>
                <a:t>b-b</a:t>
              </a:r>
              <a:r>
                <a:rPr lang="en-US" sz="1000" dirty="0">
                  <a:solidFill>
                    <a:schemeClr val="tx2"/>
                  </a:solidFill>
                </a:rPr>
                <a:t> = 0.47 eV</a:t>
              </a:r>
            </a:p>
          </p:txBody>
        </p:sp>
        <p:sp>
          <p:nvSpPr>
            <p:cNvPr id="22" name="Oval 21">
              <a:extLst>
                <a:ext uri="{FF2B5EF4-FFF2-40B4-BE49-F238E27FC236}">
                  <a16:creationId xmlns:a16="http://schemas.microsoft.com/office/drawing/2014/main" id="{38D2F8EB-6E09-BE44-90B6-2F42A8C5EAD4}"/>
                </a:ext>
              </a:extLst>
            </p:cNvPr>
            <p:cNvSpPr>
              <a:spLocks noChangeAspect="1"/>
            </p:cNvSpPr>
            <p:nvPr/>
          </p:nvSpPr>
          <p:spPr>
            <a:xfrm>
              <a:off x="9972675" y="4672012"/>
              <a:ext cx="109728" cy="10972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38EB59C-0B80-4F4D-AFC9-E9A46EC2E02D}"/>
                </a:ext>
              </a:extLst>
            </p:cNvPr>
            <p:cNvSpPr>
              <a:spLocks noChangeAspect="1"/>
            </p:cNvSpPr>
            <p:nvPr/>
          </p:nvSpPr>
          <p:spPr>
            <a:xfrm>
              <a:off x="9967908" y="2766993"/>
              <a:ext cx="109728" cy="109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D67148BF-CEA9-364B-B739-6025FFA081EB}"/>
              </a:ext>
            </a:extLst>
          </p:cNvPr>
          <p:cNvSpPr txBox="1"/>
          <p:nvPr/>
        </p:nvSpPr>
        <p:spPr>
          <a:xfrm>
            <a:off x="0" y="6172200"/>
            <a:ext cx="12192000" cy="369332"/>
          </a:xfrm>
          <a:prstGeom prst="rect">
            <a:avLst/>
          </a:prstGeom>
          <a:noFill/>
        </p:spPr>
        <p:txBody>
          <a:bodyPr wrap="square" rtlCol="0">
            <a:spAutoFit/>
          </a:bodyPr>
          <a:lstStyle/>
          <a:p>
            <a:pPr algn="ctr"/>
            <a:r>
              <a:rPr lang="en-US" dirty="0">
                <a:solidFill>
                  <a:schemeClr val="tx2"/>
                </a:solidFill>
              </a:rPr>
              <a:t>Spin-polarized photoemission from p-type NEA GaAs: I – photoexcitation, II – transport, III – emission.</a:t>
            </a:r>
          </a:p>
        </p:txBody>
      </p:sp>
      <p:grpSp>
        <p:nvGrpSpPr>
          <p:cNvPr id="144" name="Group 143">
            <a:extLst>
              <a:ext uri="{FF2B5EF4-FFF2-40B4-BE49-F238E27FC236}">
                <a16:creationId xmlns:a16="http://schemas.microsoft.com/office/drawing/2014/main" id="{ECB94423-ACC5-31A9-56EF-923D5998FB9F}"/>
              </a:ext>
            </a:extLst>
          </p:cNvPr>
          <p:cNvGrpSpPr/>
          <p:nvPr/>
        </p:nvGrpSpPr>
        <p:grpSpPr>
          <a:xfrm>
            <a:off x="1" y="3181937"/>
            <a:ext cx="2133599" cy="1747791"/>
            <a:chOff x="76201" y="3200400"/>
            <a:chExt cx="2133599" cy="1747791"/>
          </a:xfrm>
        </p:grpSpPr>
        <p:grpSp>
          <p:nvGrpSpPr>
            <p:cNvPr id="140" name="Group 139">
              <a:extLst>
                <a:ext uri="{FF2B5EF4-FFF2-40B4-BE49-F238E27FC236}">
                  <a16:creationId xmlns:a16="http://schemas.microsoft.com/office/drawing/2014/main" id="{A6B1E8D8-A815-B778-CB2B-EC23D221CA27}"/>
                </a:ext>
              </a:extLst>
            </p:cNvPr>
            <p:cNvGrpSpPr/>
            <p:nvPr/>
          </p:nvGrpSpPr>
          <p:grpSpPr>
            <a:xfrm>
              <a:off x="76201" y="3605625"/>
              <a:ext cx="2050862" cy="1342566"/>
              <a:chOff x="76201" y="3605625"/>
              <a:chExt cx="2050862" cy="1342566"/>
            </a:xfrm>
          </p:grpSpPr>
          <p:pic>
            <p:nvPicPr>
              <p:cNvPr id="8" name="Picture 7">
                <a:extLst>
                  <a:ext uri="{FF2B5EF4-FFF2-40B4-BE49-F238E27FC236}">
                    <a16:creationId xmlns:a16="http://schemas.microsoft.com/office/drawing/2014/main" id="{BF71C084-F7B6-5C49-9B10-145210C0CAE2}"/>
                  </a:ext>
                </a:extLst>
              </p:cNvPr>
              <p:cNvPicPr>
                <a:picLocks noChangeAspect="1"/>
              </p:cNvPicPr>
              <p:nvPr/>
            </p:nvPicPr>
            <p:blipFill rotWithShape="1">
              <a:blip r:embed="rId5"/>
              <a:srcRect t="-1" r="50000" b="50072"/>
              <a:stretch/>
            </p:blipFill>
            <p:spPr>
              <a:xfrm>
                <a:off x="76201" y="3605625"/>
                <a:ext cx="1570638" cy="1194975"/>
              </a:xfrm>
              <a:prstGeom prst="rect">
                <a:avLst/>
              </a:prstGeom>
            </p:spPr>
          </p:pic>
          <p:grpSp>
            <p:nvGrpSpPr>
              <p:cNvPr id="138" name="Group 137">
                <a:extLst>
                  <a:ext uri="{FF2B5EF4-FFF2-40B4-BE49-F238E27FC236}">
                    <a16:creationId xmlns:a16="http://schemas.microsoft.com/office/drawing/2014/main" id="{7961E606-A1B5-7574-33F6-FE719BAEF293}"/>
                  </a:ext>
                </a:extLst>
              </p:cNvPr>
              <p:cNvGrpSpPr/>
              <p:nvPr/>
            </p:nvGrpSpPr>
            <p:grpSpPr>
              <a:xfrm>
                <a:off x="609600" y="3733800"/>
                <a:ext cx="1517463" cy="1214391"/>
                <a:chOff x="-2414667" y="1947212"/>
                <a:chExt cx="1517463" cy="1214391"/>
              </a:xfrm>
            </p:grpSpPr>
            <p:sp>
              <p:nvSpPr>
                <p:cNvPr id="135" name="Rectangle 134">
                  <a:extLst>
                    <a:ext uri="{FF2B5EF4-FFF2-40B4-BE49-F238E27FC236}">
                      <a16:creationId xmlns:a16="http://schemas.microsoft.com/office/drawing/2014/main" id="{AAB10BFF-E0AE-BE0D-E5A1-91150DA0F1F6}"/>
                    </a:ext>
                  </a:extLst>
                </p:cNvPr>
                <p:cNvSpPr/>
                <p:nvPr/>
              </p:nvSpPr>
              <p:spPr>
                <a:xfrm>
                  <a:off x="-2414667" y="2005961"/>
                  <a:ext cx="1517463" cy="11556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6E1D858-28D8-E741-8A22-7F273CFA8BD3}"/>
                    </a:ext>
                  </a:extLst>
                </p:cNvPr>
                <p:cNvPicPr>
                  <a:picLocks noChangeAspect="1"/>
                </p:cNvPicPr>
                <p:nvPr/>
              </p:nvPicPr>
              <p:blipFill rotWithShape="1">
                <a:blip r:embed="rId6"/>
                <a:srcRect l="50000" t="49459"/>
                <a:stretch/>
              </p:blipFill>
              <p:spPr>
                <a:xfrm>
                  <a:off x="-2414667" y="1947212"/>
                  <a:ext cx="1517463" cy="1168666"/>
                </a:xfrm>
                <a:prstGeom prst="rect">
                  <a:avLst/>
                </a:prstGeom>
              </p:spPr>
            </p:pic>
          </p:grpSp>
        </p:grpSp>
        <p:sp>
          <p:nvSpPr>
            <p:cNvPr id="33" name="TextBox 32">
              <a:extLst>
                <a:ext uri="{FF2B5EF4-FFF2-40B4-BE49-F238E27FC236}">
                  <a16:creationId xmlns:a16="http://schemas.microsoft.com/office/drawing/2014/main" id="{35C28725-B1C4-6447-A3FD-425B134A3135}"/>
                </a:ext>
              </a:extLst>
            </p:cNvPr>
            <p:cNvSpPr txBox="1"/>
            <p:nvPr/>
          </p:nvSpPr>
          <p:spPr>
            <a:xfrm>
              <a:off x="157635" y="3200400"/>
              <a:ext cx="2052165" cy="461665"/>
            </a:xfrm>
            <a:prstGeom prst="rect">
              <a:avLst/>
            </a:prstGeom>
            <a:noFill/>
          </p:spPr>
          <p:txBody>
            <a:bodyPr wrap="none" rtlCol="0">
              <a:spAutoFit/>
            </a:bodyPr>
            <a:lstStyle/>
            <a:p>
              <a:r>
                <a:rPr lang="en-US" sz="1200" dirty="0"/>
                <a:t>Initial energy distribution of </a:t>
              </a:r>
            </a:p>
            <a:p>
              <a:r>
                <a:rPr lang="en-US" sz="1200" dirty="0"/>
                <a:t>photoexcited electrons</a:t>
              </a:r>
            </a:p>
          </p:txBody>
        </p:sp>
      </p:grpSp>
      <p:sp>
        <p:nvSpPr>
          <p:cNvPr id="2" name="Date Placeholder 1">
            <a:extLst>
              <a:ext uri="{FF2B5EF4-FFF2-40B4-BE49-F238E27FC236}">
                <a16:creationId xmlns:a16="http://schemas.microsoft.com/office/drawing/2014/main" id="{1CE6F5BA-FF2D-B240-9279-97B6670A211D}"/>
              </a:ext>
            </a:extLst>
          </p:cNvPr>
          <p:cNvSpPr>
            <a:spLocks noGrp="1"/>
          </p:cNvSpPr>
          <p:nvPr>
            <p:ph type="dt" sz="half" idx="12"/>
          </p:nvPr>
        </p:nvSpPr>
        <p:spPr/>
        <p:txBody>
          <a:bodyPr/>
          <a:lstStyle/>
          <a:p>
            <a:r>
              <a:rPr lang="en-US"/>
              <a:t>Photocathode Physics for Photoinjectors (P3) Workshop at BNL                                        October 3, 2023                                                     chubenko@niu.edu</a:t>
            </a:r>
          </a:p>
        </p:txBody>
      </p:sp>
      <p:grpSp>
        <p:nvGrpSpPr>
          <p:cNvPr id="5" name="Group 4">
            <a:extLst>
              <a:ext uri="{FF2B5EF4-FFF2-40B4-BE49-F238E27FC236}">
                <a16:creationId xmlns:a16="http://schemas.microsoft.com/office/drawing/2014/main" id="{263FC19C-9219-C642-9EB0-D7DF9356C76B}"/>
              </a:ext>
            </a:extLst>
          </p:cNvPr>
          <p:cNvGrpSpPr/>
          <p:nvPr/>
        </p:nvGrpSpPr>
        <p:grpSpPr>
          <a:xfrm>
            <a:off x="3015649" y="1241125"/>
            <a:ext cx="3735389" cy="1654475"/>
            <a:chOff x="5057503" y="1143000"/>
            <a:chExt cx="3735389" cy="1654475"/>
          </a:xfrm>
        </p:grpSpPr>
        <p:grpSp>
          <p:nvGrpSpPr>
            <p:cNvPr id="13" name="Group 12">
              <a:extLst>
                <a:ext uri="{FF2B5EF4-FFF2-40B4-BE49-F238E27FC236}">
                  <a16:creationId xmlns:a16="http://schemas.microsoft.com/office/drawing/2014/main" id="{9020760A-28C7-CB4D-932E-5790970F41A6}"/>
                </a:ext>
              </a:extLst>
            </p:cNvPr>
            <p:cNvGrpSpPr>
              <a:grpSpLocks noChangeAspect="1"/>
            </p:cNvGrpSpPr>
            <p:nvPr/>
          </p:nvGrpSpPr>
          <p:grpSpPr>
            <a:xfrm>
              <a:off x="5057503" y="1143000"/>
              <a:ext cx="3735389" cy="1654475"/>
              <a:chOff x="5729916" y="2084615"/>
              <a:chExt cx="10580488" cy="4686300"/>
            </a:xfrm>
          </p:grpSpPr>
          <p:pic>
            <p:nvPicPr>
              <p:cNvPr id="10" name="Picture 9">
                <a:extLst>
                  <a:ext uri="{FF2B5EF4-FFF2-40B4-BE49-F238E27FC236}">
                    <a16:creationId xmlns:a16="http://schemas.microsoft.com/office/drawing/2014/main" id="{88E11B73-25BD-F341-94C9-AF1234946CE0}"/>
                  </a:ext>
                </a:extLst>
              </p:cNvPr>
              <p:cNvPicPr>
                <a:picLocks noChangeAspect="1"/>
              </p:cNvPicPr>
              <p:nvPr/>
            </p:nvPicPr>
            <p:blipFill>
              <a:blip r:embed="rId7"/>
              <a:stretch>
                <a:fillRect/>
              </a:stretch>
            </p:blipFill>
            <p:spPr>
              <a:xfrm>
                <a:off x="5729916" y="2084615"/>
                <a:ext cx="6858000" cy="4686300"/>
              </a:xfrm>
              <a:prstGeom prst="rect">
                <a:avLst/>
              </a:prstGeom>
            </p:spPr>
          </p:pic>
          <p:pic>
            <p:nvPicPr>
              <p:cNvPr id="12" name="Picture 11">
                <a:extLst>
                  <a:ext uri="{FF2B5EF4-FFF2-40B4-BE49-F238E27FC236}">
                    <a16:creationId xmlns:a16="http://schemas.microsoft.com/office/drawing/2014/main" id="{9EE5F632-B608-324D-AE3C-9ECA88EFDC88}"/>
                  </a:ext>
                </a:extLst>
              </p:cNvPr>
              <p:cNvPicPr>
                <a:picLocks noChangeAspect="1"/>
              </p:cNvPicPr>
              <p:nvPr/>
            </p:nvPicPr>
            <p:blipFill rotWithShape="1">
              <a:blip r:embed="rId8"/>
              <a:srcRect t="78981" r="47217"/>
              <a:stretch/>
            </p:blipFill>
            <p:spPr>
              <a:xfrm>
                <a:off x="12556515" y="2947961"/>
                <a:ext cx="3753889" cy="1257296"/>
              </a:xfrm>
              <a:prstGeom prst="rect">
                <a:avLst/>
              </a:prstGeom>
            </p:spPr>
          </p:pic>
        </p:grpSp>
        <p:pic>
          <p:nvPicPr>
            <p:cNvPr id="37" name="Picture 36">
              <a:extLst>
                <a:ext uri="{FF2B5EF4-FFF2-40B4-BE49-F238E27FC236}">
                  <a16:creationId xmlns:a16="http://schemas.microsoft.com/office/drawing/2014/main" id="{A650B7A9-91D1-5C45-B8E6-C5CC1B75D849}"/>
                </a:ext>
              </a:extLst>
            </p:cNvPr>
            <p:cNvPicPr>
              <a:picLocks noChangeAspect="1"/>
            </p:cNvPicPr>
            <p:nvPr/>
          </p:nvPicPr>
          <p:blipFill rotWithShape="1">
            <a:blip r:embed="rId8"/>
            <a:srcRect l="53541" t="78981" b="-4253"/>
            <a:stretch/>
          </p:blipFill>
          <p:spPr>
            <a:xfrm>
              <a:off x="7467600" y="1864681"/>
              <a:ext cx="1167970" cy="534353"/>
            </a:xfrm>
            <a:prstGeom prst="rect">
              <a:avLst/>
            </a:prstGeom>
          </p:spPr>
        </p:pic>
      </p:grpSp>
      <p:sp>
        <p:nvSpPr>
          <p:cNvPr id="6" name="TextBox 5">
            <a:extLst>
              <a:ext uri="{FF2B5EF4-FFF2-40B4-BE49-F238E27FC236}">
                <a16:creationId xmlns:a16="http://schemas.microsoft.com/office/drawing/2014/main" id="{81BC9320-F758-A848-BD6E-1330667A1308}"/>
              </a:ext>
            </a:extLst>
          </p:cNvPr>
          <p:cNvSpPr txBox="1"/>
          <p:nvPr/>
        </p:nvSpPr>
        <p:spPr>
          <a:xfrm>
            <a:off x="826997" y="2895600"/>
            <a:ext cx="1915909" cy="369332"/>
          </a:xfrm>
          <a:prstGeom prst="rect">
            <a:avLst/>
          </a:prstGeom>
          <a:noFill/>
        </p:spPr>
        <p:txBody>
          <a:bodyPr wrap="none" rtlCol="0">
            <a:spAutoFit/>
          </a:bodyPr>
          <a:lstStyle/>
          <a:p>
            <a:r>
              <a:rPr lang="en-US" b="1" i="1" u="sng" dirty="0">
                <a:solidFill>
                  <a:srgbClr val="FF0000"/>
                </a:solidFill>
              </a:rPr>
              <a:t>Photoexcitation</a:t>
            </a:r>
          </a:p>
        </p:txBody>
      </p:sp>
      <p:sp>
        <p:nvSpPr>
          <p:cNvPr id="39" name="TextBox 38">
            <a:extLst>
              <a:ext uri="{FF2B5EF4-FFF2-40B4-BE49-F238E27FC236}">
                <a16:creationId xmlns:a16="http://schemas.microsoft.com/office/drawing/2014/main" id="{41482312-B2B2-6548-9EE4-85774AF8CE7F}"/>
              </a:ext>
            </a:extLst>
          </p:cNvPr>
          <p:cNvSpPr txBox="1"/>
          <p:nvPr/>
        </p:nvSpPr>
        <p:spPr>
          <a:xfrm>
            <a:off x="5459553" y="1066800"/>
            <a:ext cx="1257717" cy="369332"/>
          </a:xfrm>
          <a:prstGeom prst="rect">
            <a:avLst/>
          </a:prstGeom>
          <a:noFill/>
        </p:spPr>
        <p:txBody>
          <a:bodyPr wrap="none" rtlCol="0">
            <a:spAutoFit/>
          </a:bodyPr>
          <a:lstStyle/>
          <a:p>
            <a:r>
              <a:rPr lang="en-US" b="1" i="1" u="sng" dirty="0">
                <a:solidFill>
                  <a:srgbClr val="00B050"/>
                </a:solidFill>
              </a:rPr>
              <a:t>Transport</a:t>
            </a:r>
          </a:p>
        </p:txBody>
      </p:sp>
      <p:grpSp>
        <p:nvGrpSpPr>
          <p:cNvPr id="166" name="Group 165">
            <a:extLst>
              <a:ext uri="{FF2B5EF4-FFF2-40B4-BE49-F238E27FC236}">
                <a16:creationId xmlns:a16="http://schemas.microsoft.com/office/drawing/2014/main" id="{3EF3E272-8D72-51E2-2F08-F6189E9DF01E}"/>
              </a:ext>
            </a:extLst>
          </p:cNvPr>
          <p:cNvGrpSpPr/>
          <p:nvPr/>
        </p:nvGrpSpPr>
        <p:grpSpPr>
          <a:xfrm>
            <a:off x="8763000" y="3052466"/>
            <a:ext cx="3411940" cy="2738734"/>
            <a:chOff x="8763000" y="2971800"/>
            <a:chExt cx="3411940" cy="2738734"/>
          </a:xfrm>
        </p:grpSpPr>
        <p:grpSp>
          <p:nvGrpSpPr>
            <p:cNvPr id="32" name="Group 31">
              <a:extLst>
                <a:ext uri="{FF2B5EF4-FFF2-40B4-BE49-F238E27FC236}">
                  <a16:creationId xmlns:a16="http://schemas.microsoft.com/office/drawing/2014/main" id="{4AA79608-BF76-134C-8671-501F6DF6DCC5}"/>
                </a:ext>
              </a:extLst>
            </p:cNvPr>
            <p:cNvGrpSpPr>
              <a:grpSpLocks noChangeAspect="1"/>
            </p:cNvGrpSpPr>
            <p:nvPr/>
          </p:nvGrpSpPr>
          <p:grpSpPr>
            <a:xfrm>
              <a:off x="8763000" y="3341131"/>
              <a:ext cx="3411940" cy="2369403"/>
              <a:chOff x="8878956" y="3884175"/>
              <a:chExt cx="2855844" cy="1983225"/>
            </a:xfrm>
          </p:grpSpPr>
          <p:pic>
            <p:nvPicPr>
              <p:cNvPr id="29" name="Picture 28">
                <a:extLst>
                  <a:ext uri="{FF2B5EF4-FFF2-40B4-BE49-F238E27FC236}">
                    <a16:creationId xmlns:a16="http://schemas.microsoft.com/office/drawing/2014/main" id="{AEA9D2ED-2336-B643-A0E3-2B8593AB2ACD}"/>
                  </a:ext>
                </a:extLst>
              </p:cNvPr>
              <p:cNvPicPr>
                <a:picLocks noChangeAspect="1"/>
              </p:cNvPicPr>
              <p:nvPr/>
            </p:nvPicPr>
            <p:blipFill>
              <a:blip r:embed="rId9"/>
              <a:stretch>
                <a:fillRect/>
              </a:stretch>
            </p:blipFill>
            <p:spPr>
              <a:xfrm>
                <a:off x="8878956" y="3884175"/>
                <a:ext cx="2855844" cy="1983225"/>
              </a:xfrm>
              <a:prstGeom prst="rect">
                <a:avLst/>
              </a:prstGeom>
            </p:spPr>
          </p:pic>
          <p:sp>
            <p:nvSpPr>
              <p:cNvPr id="30" name="TextBox 29">
                <a:extLst>
                  <a:ext uri="{FF2B5EF4-FFF2-40B4-BE49-F238E27FC236}">
                    <a16:creationId xmlns:a16="http://schemas.microsoft.com/office/drawing/2014/main" id="{382D6346-E412-7B4D-A732-E32F02873A71}"/>
                  </a:ext>
                </a:extLst>
              </p:cNvPr>
              <p:cNvSpPr txBox="1"/>
              <p:nvPr/>
            </p:nvSpPr>
            <p:spPr>
              <a:xfrm>
                <a:off x="9122776" y="3925784"/>
                <a:ext cx="1047467" cy="240311"/>
              </a:xfrm>
              <a:prstGeom prst="rect">
                <a:avLst/>
              </a:prstGeom>
              <a:noFill/>
            </p:spPr>
            <p:txBody>
              <a:bodyPr wrap="none" rtlCol="0">
                <a:spAutoFit/>
              </a:bodyPr>
              <a:lstStyle/>
              <a:p>
                <a:r>
                  <a:rPr lang="en-US" sz="1200" dirty="0"/>
                  <a:t>Semiconductor</a:t>
                </a:r>
              </a:p>
            </p:txBody>
          </p:sp>
          <p:sp>
            <p:nvSpPr>
              <p:cNvPr id="31" name="TextBox 30">
                <a:extLst>
                  <a:ext uri="{FF2B5EF4-FFF2-40B4-BE49-F238E27FC236}">
                    <a16:creationId xmlns:a16="http://schemas.microsoft.com/office/drawing/2014/main" id="{8F0C378C-BD32-1B45-BD75-A9849909DC97}"/>
                  </a:ext>
                </a:extLst>
              </p:cNvPr>
              <p:cNvSpPr txBox="1"/>
              <p:nvPr/>
            </p:nvSpPr>
            <p:spPr>
              <a:xfrm>
                <a:off x="10972800" y="3921168"/>
                <a:ext cx="638438" cy="240311"/>
              </a:xfrm>
              <a:prstGeom prst="rect">
                <a:avLst/>
              </a:prstGeom>
              <a:noFill/>
            </p:spPr>
            <p:txBody>
              <a:bodyPr wrap="none" rtlCol="0">
                <a:spAutoFit/>
              </a:bodyPr>
              <a:lstStyle/>
              <a:p>
                <a:r>
                  <a:rPr lang="en-US" sz="1200" dirty="0"/>
                  <a:t>Vacuum</a:t>
                </a:r>
              </a:p>
            </p:txBody>
          </p:sp>
        </p:grpSp>
        <p:sp>
          <p:nvSpPr>
            <p:cNvPr id="40" name="TextBox 39">
              <a:extLst>
                <a:ext uri="{FF2B5EF4-FFF2-40B4-BE49-F238E27FC236}">
                  <a16:creationId xmlns:a16="http://schemas.microsoft.com/office/drawing/2014/main" id="{F2300ADE-1468-F349-BA73-ED0C3951A579}"/>
                </a:ext>
              </a:extLst>
            </p:cNvPr>
            <p:cNvSpPr txBox="1"/>
            <p:nvPr/>
          </p:nvSpPr>
          <p:spPr>
            <a:xfrm>
              <a:off x="9990812" y="2971800"/>
              <a:ext cx="1210588" cy="369332"/>
            </a:xfrm>
            <a:prstGeom prst="rect">
              <a:avLst/>
            </a:prstGeom>
            <a:noFill/>
          </p:spPr>
          <p:txBody>
            <a:bodyPr wrap="none" rtlCol="0">
              <a:spAutoFit/>
            </a:bodyPr>
            <a:lstStyle/>
            <a:p>
              <a:r>
                <a:rPr lang="en-US" b="1" i="1" u="sng" dirty="0">
                  <a:solidFill>
                    <a:srgbClr val="7030A0"/>
                  </a:solidFill>
                </a:rPr>
                <a:t>Emission</a:t>
              </a:r>
            </a:p>
          </p:txBody>
        </p:sp>
      </p:grpSp>
      <p:pic>
        <p:nvPicPr>
          <p:cNvPr id="117" name="Picture 116">
            <a:extLst>
              <a:ext uri="{FF2B5EF4-FFF2-40B4-BE49-F238E27FC236}">
                <a16:creationId xmlns:a16="http://schemas.microsoft.com/office/drawing/2014/main" id="{4B32CA12-B6D2-5721-E9A1-AD8C14341BDF}"/>
              </a:ext>
            </a:extLst>
          </p:cNvPr>
          <p:cNvPicPr>
            <a:picLocks noChangeAspect="1"/>
          </p:cNvPicPr>
          <p:nvPr/>
        </p:nvPicPr>
        <p:blipFill>
          <a:blip r:embed="rId10"/>
          <a:stretch>
            <a:fillRect/>
          </a:stretch>
        </p:blipFill>
        <p:spPr>
          <a:xfrm>
            <a:off x="381000" y="1237395"/>
            <a:ext cx="2595710" cy="1466503"/>
          </a:xfrm>
          <a:prstGeom prst="rect">
            <a:avLst/>
          </a:prstGeom>
        </p:spPr>
      </p:pic>
      <p:pic>
        <p:nvPicPr>
          <p:cNvPr id="129" name="Picture 128" descr="A red letter on a black background&#10;&#10;Description automatically generated">
            <a:extLst>
              <a:ext uri="{FF2B5EF4-FFF2-40B4-BE49-F238E27FC236}">
                <a16:creationId xmlns:a16="http://schemas.microsoft.com/office/drawing/2014/main" id="{29C1404F-460C-E779-0E43-FCC252D2D509}"/>
              </a:ext>
            </a:extLst>
          </p:cNvPr>
          <p:cNvPicPr>
            <a:picLocks noChangeAspect="1"/>
          </p:cNvPicPr>
          <p:nvPr/>
        </p:nvPicPr>
        <p:blipFill>
          <a:blip r:embed="rId11"/>
          <a:stretch>
            <a:fillRect/>
          </a:stretch>
        </p:blipFill>
        <p:spPr>
          <a:xfrm>
            <a:off x="5108081" y="3698921"/>
            <a:ext cx="378319" cy="1498908"/>
          </a:xfrm>
          <a:prstGeom prst="rect">
            <a:avLst/>
          </a:prstGeom>
        </p:spPr>
      </p:pic>
      <p:pic>
        <p:nvPicPr>
          <p:cNvPr id="131" name="Picture 130" descr="A black background with arrows and numbers&#10;&#10;Description automatically generated">
            <a:extLst>
              <a:ext uri="{FF2B5EF4-FFF2-40B4-BE49-F238E27FC236}">
                <a16:creationId xmlns:a16="http://schemas.microsoft.com/office/drawing/2014/main" id="{972F074D-26E0-AE46-ED78-6DE236356014}"/>
              </a:ext>
            </a:extLst>
          </p:cNvPr>
          <p:cNvPicPr>
            <a:picLocks noChangeAspect="1"/>
          </p:cNvPicPr>
          <p:nvPr/>
        </p:nvPicPr>
        <p:blipFill>
          <a:blip r:embed="rId12"/>
          <a:stretch>
            <a:fillRect/>
          </a:stretch>
        </p:blipFill>
        <p:spPr>
          <a:xfrm>
            <a:off x="5297240" y="3694155"/>
            <a:ext cx="1972454" cy="708851"/>
          </a:xfrm>
          <a:prstGeom prst="rect">
            <a:avLst/>
          </a:prstGeom>
        </p:spPr>
      </p:pic>
      <p:pic>
        <p:nvPicPr>
          <p:cNvPr id="133" name="Picture 132" descr="A purple number on a black background&#10;&#10;Description automatically generated">
            <a:extLst>
              <a:ext uri="{FF2B5EF4-FFF2-40B4-BE49-F238E27FC236}">
                <a16:creationId xmlns:a16="http://schemas.microsoft.com/office/drawing/2014/main" id="{3493A11C-F080-0E28-C8E4-C096DED6C5CA}"/>
              </a:ext>
            </a:extLst>
          </p:cNvPr>
          <p:cNvPicPr>
            <a:picLocks noChangeAspect="1"/>
          </p:cNvPicPr>
          <p:nvPr/>
        </p:nvPicPr>
        <p:blipFill>
          <a:blip r:embed="rId13"/>
          <a:stretch>
            <a:fillRect/>
          </a:stretch>
        </p:blipFill>
        <p:spPr>
          <a:xfrm>
            <a:off x="7207312" y="3653909"/>
            <a:ext cx="641288" cy="476108"/>
          </a:xfrm>
          <a:prstGeom prst="rect">
            <a:avLst/>
          </a:prstGeom>
        </p:spPr>
      </p:pic>
      <p:grpSp>
        <p:nvGrpSpPr>
          <p:cNvPr id="143" name="Group 142">
            <a:extLst>
              <a:ext uri="{FF2B5EF4-FFF2-40B4-BE49-F238E27FC236}">
                <a16:creationId xmlns:a16="http://schemas.microsoft.com/office/drawing/2014/main" id="{F2954774-D54A-CE01-C916-659D93C865BA}"/>
              </a:ext>
            </a:extLst>
          </p:cNvPr>
          <p:cNvGrpSpPr/>
          <p:nvPr/>
        </p:nvGrpSpPr>
        <p:grpSpPr>
          <a:xfrm>
            <a:off x="2057400" y="3181937"/>
            <a:ext cx="2209800" cy="1725606"/>
            <a:chOff x="927890" y="4601409"/>
            <a:chExt cx="2209800" cy="1725606"/>
          </a:xfrm>
        </p:grpSpPr>
        <p:sp>
          <p:nvSpPr>
            <p:cNvPr id="34" name="TextBox 33">
              <a:extLst>
                <a:ext uri="{FF2B5EF4-FFF2-40B4-BE49-F238E27FC236}">
                  <a16:creationId xmlns:a16="http://schemas.microsoft.com/office/drawing/2014/main" id="{61180B47-2B01-9543-A371-12CDB28EEE4D}"/>
                </a:ext>
              </a:extLst>
            </p:cNvPr>
            <p:cNvSpPr txBox="1"/>
            <p:nvPr/>
          </p:nvSpPr>
          <p:spPr>
            <a:xfrm>
              <a:off x="1018199" y="4601409"/>
              <a:ext cx="2119491" cy="461665"/>
            </a:xfrm>
            <a:prstGeom prst="rect">
              <a:avLst/>
            </a:prstGeom>
            <a:noFill/>
          </p:spPr>
          <p:txBody>
            <a:bodyPr wrap="none" rtlCol="0">
              <a:spAutoFit/>
            </a:bodyPr>
            <a:lstStyle/>
            <a:p>
              <a:r>
                <a:rPr lang="en-US" sz="1200" dirty="0"/>
                <a:t>Initial electron distribution in </a:t>
              </a:r>
            </a:p>
            <a:p>
              <a:r>
                <a:rPr lang="en-US" sz="1200" dirty="0"/>
                <a:t>real space</a:t>
              </a:r>
            </a:p>
          </p:txBody>
        </p:sp>
        <p:grpSp>
          <p:nvGrpSpPr>
            <p:cNvPr id="142" name="Group 141">
              <a:extLst>
                <a:ext uri="{FF2B5EF4-FFF2-40B4-BE49-F238E27FC236}">
                  <a16:creationId xmlns:a16="http://schemas.microsoft.com/office/drawing/2014/main" id="{E6554808-1CA8-01C1-3878-2FAB31A74032}"/>
                </a:ext>
              </a:extLst>
            </p:cNvPr>
            <p:cNvGrpSpPr/>
            <p:nvPr/>
          </p:nvGrpSpPr>
          <p:grpSpPr>
            <a:xfrm>
              <a:off x="927890" y="4985268"/>
              <a:ext cx="2094721" cy="1341747"/>
              <a:chOff x="927890" y="4985268"/>
              <a:chExt cx="2094721" cy="1341747"/>
            </a:xfrm>
          </p:grpSpPr>
          <p:pic>
            <p:nvPicPr>
              <p:cNvPr id="11" name="Picture 10">
                <a:extLst>
                  <a:ext uri="{FF2B5EF4-FFF2-40B4-BE49-F238E27FC236}">
                    <a16:creationId xmlns:a16="http://schemas.microsoft.com/office/drawing/2014/main" id="{9490FAFF-916F-9D44-ACA2-A6F1EA371D42}"/>
                  </a:ext>
                </a:extLst>
              </p:cNvPr>
              <p:cNvPicPr>
                <a:picLocks noChangeAspect="1"/>
              </p:cNvPicPr>
              <p:nvPr/>
            </p:nvPicPr>
            <p:blipFill rotWithShape="1">
              <a:blip r:embed="rId14"/>
              <a:srcRect r="49461" b="49901"/>
              <a:stretch/>
            </p:blipFill>
            <p:spPr>
              <a:xfrm>
                <a:off x="927890" y="4985268"/>
                <a:ext cx="1578145" cy="1179520"/>
              </a:xfrm>
              <a:prstGeom prst="rect">
                <a:avLst/>
              </a:prstGeom>
            </p:spPr>
          </p:pic>
          <p:grpSp>
            <p:nvGrpSpPr>
              <p:cNvPr id="141" name="Group 140">
                <a:extLst>
                  <a:ext uri="{FF2B5EF4-FFF2-40B4-BE49-F238E27FC236}">
                    <a16:creationId xmlns:a16="http://schemas.microsoft.com/office/drawing/2014/main" id="{A0F5B31B-C714-D24B-90EA-1EB73135CF90}"/>
                  </a:ext>
                </a:extLst>
              </p:cNvPr>
              <p:cNvGrpSpPr/>
              <p:nvPr/>
            </p:nvGrpSpPr>
            <p:grpSpPr>
              <a:xfrm>
                <a:off x="1461290" y="5134809"/>
                <a:ext cx="1561321" cy="1192206"/>
                <a:chOff x="-2373898" y="437551"/>
                <a:chExt cx="1561321" cy="1192206"/>
              </a:xfrm>
            </p:grpSpPr>
            <p:sp>
              <p:nvSpPr>
                <p:cNvPr id="139" name="Rectangle 138">
                  <a:extLst>
                    <a:ext uri="{FF2B5EF4-FFF2-40B4-BE49-F238E27FC236}">
                      <a16:creationId xmlns:a16="http://schemas.microsoft.com/office/drawing/2014/main" id="{3C8AB6DA-9319-E27B-B747-C00425D5AB92}"/>
                    </a:ext>
                  </a:extLst>
                </p:cNvPr>
                <p:cNvSpPr/>
                <p:nvPr/>
              </p:nvSpPr>
              <p:spPr>
                <a:xfrm>
                  <a:off x="-2367361" y="474115"/>
                  <a:ext cx="1517463" cy="11556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F784B290-EADC-C946-BBE3-23C391EBE36B}"/>
                    </a:ext>
                  </a:extLst>
                </p:cNvPr>
                <p:cNvPicPr>
                  <a:picLocks noChangeAspect="1"/>
                </p:cNvPicPr>
                <p:nvPr/>
              </p:nvPicPr>
              <p:blipFill rotWithShape="1">
                <a:blip r:embed="rId15"/>
                <a:srcRect l="50000" t="49525"/>
                <a:stretch/>
              </p:blipFill>
              <p:spPr>
                <a:xfrm>
                  <a:off x="-2373898" y="437551"/>
                  <a:ext cx="1561321" cy="1188375"/>
                </a:xfrm>
                <a:prstGeom prst="rect">
                  <a:avLst/>
                </a:prstGeom>
              </p:spPr>
            </p:pic>
          </p:grpSp>
        </p:grpSp>
      </p:grpSp>
      <p:grpSp>
        <p:nvGrpSpPr>
          <p:cNvPr id="165" name="Group 164">
            <a:extLst>
              <a:ext uri="{FF2B5EF4-FFF2-40B4-BE49-F238E27FC236}">
                <a16:creationId xmlns:a16="http://schemas.microsoft.com/office/drawing/2014/main" id="{06AC52DA-F61B-70D8-5E23-226B50DF62AC}"/>
              </a:ext>
            </a:extLst>
          </p:cNvPr>
          <p:cNvGrpSpPr/>
          <p:nvPr/>
        </p:nvGrpSpPr>
        <p:grpSpPr>
          <a:xfrm>
            <a:off x="228600" y="4914738"/>
            <a:ext cx="3657600" cy="1208174"/>
            <a:chOff x="228600" y="5085601"/>
            <a:chExt cx="3657600" cy="1208174"/>
          </a:xfrm>
        </p:grpSpPr>
        <p:pic>
          <p:nvPicPr>
            <p:cNvPr id="134" name="Picture 133">
              <a:extLst>
                <a:ext uri="{FF2B5EF4-FFF2-40B4-BE49-F238E27FC236}">
                  <a16:creationId xmlns:a16="http://schemas.microsoft.com/office/drawing/2014/main" id="{85DF5AF5-7C8A-9F8A-0FE2-E1ECB1AB43AD}"/>
                </a:ext>
              </a:extLst>
            </p:cNvPr>
            <p:cNvPicPr>
              <a:picLocks noChangeAspect="1"/>
            </p:cNvPicPr>
            <p:nvPr/>
          </p:nvPicPr>
          <p:blipFill>
            <a:blip r:embed="rId16"/>
            <a:stretch>
              <a:fillRect/>
            </a:stretch>
          </p:blipFill>
          <p:spPr>
            <a:xfrm>
              <a:off x="2118140" y="5085601"/>
              <a:ext cx="1768060" cy="1208174"/>
            </a:xfrm>
            <a:prstGeom prst="rect">
              <a:avLst/>
            </a:prstGeom>
          </p:spPr>
        </p:pic>
        <p:sp>
          <p:nvSpPr>
            <p:cNvPr id="145" name="TextBox 144">
              <a:extLst>
                <a:ext uri="{FF2B5EF4-FFF2-40B4-BE49-F238E27FC236}">
                  <a16:creationId xmlns:a16="http://schemas.microsoft.com/office/drawing/2014/main" id="{115AF785-C62A-33DE-2B05-D19EDC340EAF}"/>
                </a:ext>
              </a:extLst>
            </p:cNvPr>
            <p:cNvSpPr txBox="1"/>
            <p:nvPr/>
          </p:nvSpPr>
          <p:spPr>
            <a:xfrm>
              <a:off x="228600" y="5257800"/>
              <a:ext cx="1838965" cy="461665"/>
            </a:xfrm>
            <a:prstGeom prst="rect">
              <a:avLst/>
            </a:prstGeom>
            <a:noFill/>
          </p:spPr>
          <p:txBody>
            <a:bodyPr wrap="none" rtlCol="0">
              <a:spAutoFit/>
            </a:bodyPr>
            <a:lstStyle/>
            <a:p>
              <a:r>
                <a:rPr lang="en-US" sz="1200" dirty="0"/>
                <a:t>Initial spin orientation of </a:t>
              </a:r>
            </a:p>
            <a:p>
              <a:r>
                <a:rPr lang="en-US" sz="1200" dirty="0"/>
                <a:t>photoexcited electrons</a:t>
              </a:r>
            </a:p>
          </p:txBody>
        </p: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1B497D5E-E6C9-FAEC-ECC0-44C68210A2B3}"/>
                    </a:ext>
                  </a:extLst>
                </p:cNvPr>
                <p:cNvSpPr txBox="1"/>
                <p:nvPr/>
              </p:nvSpPr>
              <p:spPr>
                <a:xfrm>
                  <a:off x="609600" y="5705803"/>
                  <a:ext cx="933874" cy="31399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solidFill>
                                  <a:schemeClr val="tx2"/>
                                </a:solidFill>
                                <a:latin typeface="Cambria Math" panose="02040503050406030204" pitchFamily="18" charset="0"/>
                              </a:rPr>
                            </m:ctrlPr>
                          </m:sSubPr>
                          <m:e>
                            <m:r>
                              <a:rPr lang="en-US" sz="1000" b="0" i="1" smtClean="0">
                                <a:solidFill>
                                  <a:schemeClr val="tx2"/>
                                </a:solidFill>
                                <a:latin typeface="Cambria Math" panose="02040503050406030204" pitchFamily="18" charset="0"/>
                              </a:rPr>
                              <m:t>𝐸𝑆𝑃</m:t>
                            </m:r>
                          </m:e>
                          <m:sub>
                            <m:r>
                              <a:rPr lang="en-US" sz="1000" b="0" i="1" smtClean="0">
                                <a:solidFill>
                                  <a:schemeClr val="tx2"/>
                                </a:solidFill>
                                <a:latin typeface="Cambria Math" panose="02040503050406030204" pitchFamily="18" charset="0"/>
                              </a:rPr>
                              <m:t>0</m:t>
                            </m:r>
                          </m:sub>
                        </m:sSub>
                        <m:r>
                          <a:rPr lang="en-US" sz="1000" b="0" i="1" smtClean="0">
                            <a:solidFill>
                              <a:schemeClr val="tx2"/>
                            </a:solidFill>
                            <a:latin typeface="Cambria Math" panose="02040503050406030204" pitchFamily="18" charset="0"/>
                          </a:rPr>
                          <m:t>=</m:t>
                        </m:r>
                        <m:d>
                          <m:dPr>
                            <m:begChr m:val="|"/>
                            <m:endChr m:val="|"/>
                            <m:ctrlPr>
                              <a:rPr lang="en-US" sz="1000" b="0" i="1" smtClean="0">
                                <a:solidFill>
                                  <a:schemeClr val="tx2"/>
                                </a:solidFill>
                                <a:latin typeface="Cambria Math" panose="02040503050406030204" pitchFamily="18" charset="0"/>
                              </a:rPr>
                            </m:ctrlPr>
                          </m:dPr>
                          <m:e>
                            <m:f>
                              <m:fPr>
                                <m:ctrlPr>
                                  <a:rPr lang="en-US" sz="1000" b="0" i="1" smtClean="0">
                                    <a:solidFill>
                                      <a:schemeClr val="tx2"/>
                                    </a:solidFill>
                                    <a:latin typeface="Cambria Math" panose="02040503050406030204" pitchFamily="18" charset="0"/>
                                  </a:rPr>
                                </m:ctrlPr>
                              </m:fPr>
                              <m:num>
                                <m:sSub>
                                  <m:sSubPr>
                                    <m:ctrlPr>
                                      <a:rPr lang="en-US" sz="1000" b="0" i="1" smtClean="0">
                                        <a:solidFill>
                                          <a:schemeClr val="tx2"/>
                                        </a:solidFill>
                                        <a:latin typeface="Cambria Math" panose="02040503050406030204" pitchFamily="18" charset="0"/>
                                      </a:rPr>
                                    </m:ctrlPr>
                                  </m:sSubPr>
                                  <m:e>
                                    <m:r>
                                      <a:rPr lang="en-US" sz="1000" b="0" i="1" smtClean="0">
                                        <a:solidFill>
                                          <a:schemeClr val="tx2"/>
                                        </a:solidFill>
                                        <a:latin typeface="Cambria Math" panose="02040503050406030204" pitchFamily="18" charset="0"/>
                                      </a:rPr>
                                      <m:t>𝑁</m:t>
                                    </m:r>
                                  </m:e>
                                  <m:sub>
                                    <m:r>
                                      <a:rPr lang="en-US" sz="1000" b="0" i="1" smtClean="0">
                                        <a:solidFill>
                                          <a:schemeClr val="tx2"/>
                                        </a:solidFill>
                                        <a:latin typeface="Cambria Math" panose="02040503050406030204" pitchFamily="18" charset="0"/>
                                        <a:ea typeface="Cambria Math" panose="02040503050406030204" pitchFamily="18" charset="0"/>
                                      </a:rPr>
                                      <m:t>↑</m:t>
                                    </m:r>
                                  </m:sub>
                                </m:sSub>
                                <m:r>
                                  <a:rPr lang="en-US" sz="1000" b="0" i="1" smtClean="0">
                                    <a:solidFill>
                                      <a:schemeClr val="tx2"/>
                                    </a:solidFill>
                                    <a:latin typeface="Cambria Math" panose="02040503050406030204" pitchFamily="18" charset="0"/>
                                  </a:rPr>
                                  <m:t>−</m:t>
                                </m:r>
                                <m:sSub>
                                  <m:sSubPr>
                                    <m:ctrlPr>
                                      <a:rPr lang="en-US" sz="1000" b="0" i="1" smtClean="0">
                                        <a:solidFill>
                                          <a:schemeClr val="tx2"/>
                                        </a:solidFill>
                                        <a:latin typeface="Cambria Math" panose="02040503050406030204" pitchFamily="18" charset="0"/>
                                      </a:rPr>
                                    </m:ctrlPr>
                                  </m:sSubPr>
                                  <m:e>
                                    <m:r>
                                      <a:rPr lang="en-US" sz="1000" b="0" i="1" smtClean="0">
                                        <a:solidFill>
                                          <a:schemeClr val="tx2"/>
                                        </a:solidFill>
                                        <a:latin typeface="Cambria Math" panose="02040503050406030204" pitchFamily="18" charset="0"/>
                                      </a:rPr>
                                      <m:t>𝑁</m:t>
                                    </m:r>
                                  </m:e>
                                  <m:sub>
                                    <m:r>
                                      <a:rPr lang="en-US" sz="1000" b="0" i="1" smtClean="0">
                                        <a:solidFill>
                                          <a:schemeClr val="tx2"/>
                                        </a:solidFill>
                                        <a:latin typeface="Cambria Math" panose="02040503050406030204" pitchFamily="18" charset="0"/>
                                        <a:ea typeface="Cambria Math" panose="02040503050406030204" pitchFamily="18" charset="0"/>
                                      </a:rPr>
                                      <m:t>↓</m:t>
                                    </m:r>
                                  </m:sub>
                                </m:sSub>
                              </m:num>
                              <m:den>
                                <m:sSub>
                                  <m:sSubPr>
                                    <m:ctrlPr>
                                      <a:rPr lang="en-US" sz="1000" i="1">
                                        <a:solidFill>
                                          <a:schemeClr val="tx2"/>
                                        </a:solidFill>
                                        <a:latin typeface="Cambria Math" panose="02040503050406030204" pitchFamily="18" charset="0"/>
                                      </a:rPr>
                                    </m:ctrlPr>
                                  </m:sSubPr>
                                  <m:e>
                                    <m:r>
                                      <a:rPr lang="en-US" sz="1000" i="1">
                                        <a:solidFill>
                                          <a:schemeClr val="tx2"/>
                                        </a:solidFill>
                                        <a:latin typeface="Cambria Math" panose="02040503050406030204" pitchFamily="18" charset="0"/>
                                      </a:rPr>
                                      <m:t>𝑁</m:t>
                                    </m:r>
                                  </m:e>
                                  <m:sub>
                                    <m:r>
                                      <a:rPr lang="en-US" sz="1000" i="1">
                                        <a:solidFill>
                                          <a:schemeClr val="tx2"/>
                                        </a:solidFill>
                                        <a:latin typeface="Cambria Math" panose="02040503050406030204" pitchFamily="18" charset="0"/>
                                        <a:ea typeface="Cambria Math" panose="02040503050406030204" pitchFamily="18" charset="0"/>
                                      </a:rPr>
                                      <m:t>↑</m:t>
                                    </m:r>
                                  </m:sub>
                                </m:sSub>
                                <m:r>
                                  <a:rPr lang="en-US" sz="1000" b="0" i="1" smtClean="0">
                                    <a:solidFill>
                                      <a:schemeClr val="tx2"/>
                                    </a:solidFill>
                                    <a:latin typeface="Cambria Math" panose="02040503050406030204" pitchFamily="18" charset="0"/>
                                    <a:ea typeface="Cambria Math" panose="02040503050406030204" pitchFamily="18" charset="0"/>
                                  </a:rPr>
                                  <m:t>+</m:t>
                                </m:r>
                                <m:sSub>
                                  <m:sSubPr>
                                    <m:ctrlPr>
                                      <a:rPr lang="en-US" sz="1000" i="1">
                                        <a:solidFill>
                                          <a:schemeClr val="tx2"/>
                                        </a:solidFill>
                                        <a:latin typeface="Cambria Math" panose="02040503050406030204" pitchFamily="18" charset="0"/>
                                      </a:rPr>
                                    </m:ctrlPr>
                                  </m:sSubPr>
                                  <m:e>
                                    <m:r>
                                      <a:rPr lang="en-US" sz="1000" i="1">
                                        <a:solidFill>
                                          <a:schemeClr val="tx2"/>
                                        </a:solidFill>
                                        <a:latin typeface="Cambria Math" panose="02040503050406030204" pitchFamily="18" charset="0"/>
                                      </a:rPr>
                                      <m:t>𝑁</m:t>
                                    </m:r>
                                  </m:e>
                                  <m:sub>
                                    <m:r>
                                      <a:rPr lang="en-US" sz="1000" i="1">
                                        <a:solidFill>
                                          <a:schemeClr val="tx2"/>
                                        </a:solidFill>
                                        <a:latin typeface="Cambria Math" panose="02040503050406030204" pitchFamily="18" charset="0"/>
                                        <a:ea typeface="Cambria Math" panose="02040503050406030204" pitchFamily="18" charset="0"/>
                                      </a:rPr>
                                      <m:t>↓</m:t>
                                    </m:r>
                                  </m:sub>
                                </m:sSub>
                              </m:den>
                            </m:f>
                          </m:e>
                        </m:d>
                      </m:oMath>
                    </m:oMathPara>
                  </a14:m>
                  <a:endParaRPr lang="en-US" sz="1000" dirty="0">
                    <a:solidFill>
                      <a:schemeClr val="tx2"/>
                    </a:solidFill>
                  </a:endParaRPr>
                </a:p>
              </p:txBody>
            </p:sp>
          </mc:Choice>
          <mc:Fallback xmlns="">
            <p:sp>
              <p:nvSpPr>
                <p:cNvPr id="146" name="TextBox 145">
                  <a:extLst>
                    <a:ext uri="{FF2B5EF4-FFF2-40B4-BE49-F238E27FC236}">
                      <a16:creationId xmlns:a16="http://schemas.microsoft.com/office/drawing/2014/main" id="{1B497D5E-E6C9-FAEC-ECC0-44C68210A2B3}"/>
                    </a:ext>
                  </a:extLst>
                </p:cNvPr>
                <p:cNvSpPr txBox="1">
                  <a:spLocks noRot="1" noChangeAspect="1" noMove="1" noResize="1" noEditPoints="1" noAdjustHandles="1" noChangeArrowheads="1" noChangeShapeType="1" noTextEdit="1"/>
                </p:cNvSpPr>
                <p:nvPr/>
              </p:nvSpPr>
              <p:spPr>
                <a:xfrm>
                  <a:off x="609600" y="5705803"/>
                  <a:ext cx="933874" cy="313997"/>
                </a:xfrm>
                <a:prstGeom prst="rect">
                  <a:avLst/>
                </a:prstGeom>
                <a:blipFill>
                  <a:blip r:embed="rId17"/>
                  <a:stretch>
                    <a:fillRect l="-5405" b="-11538"/>
                  </a:stretch>
                </a:blipFill>
              </p:spPr>
              <p:txBody>
                <a:bodyPr/>
                <a:lstStyle/>
                <a:p>
                  <a:r>
                    <a:rPr lang="en-US">
                      <a:noFill/>
                    </a:rPr>
                    <a:t> </a:t>
                  </a:r>
                </a:p>
              </p:txBody>
            </p:sp>
          </mc:Fallback>
        </mc:AlternateContent>
      </p:grpSp>
      <p:grpSp>
        <p:nvGrpSpPr>
          <p:cNvPr id="164" name="Group 163">
            <a:extLst>
              <a:ext uri="{FF2B5EF4-FFF2-40B4-BE49-F238E27FC236}">
                <a16:creationId xmlns:a16="http://schemas.microsoft.com/office/drawing/2014/main" id="{2AC6B957-22CE-D044-9D9B-D22E1A99AF26}"/>
              </a:ext>
            </a:extLst>
          </p:cNvPr>
          <p:cNvGrpSpPr/>
          <p:nvPr/>
        </p:nvGrpSpPr>
        <p:grpSpPr>
          <a:xfrm>
            <a:off x="6869202" y="1234463"/>
            <a:ext cx="2427198" cy="1667798"/>
            <a:chOff x="6847850" y="1463063"/>
            <a:chExt cx="2427198" cy="1667798"/>
          </a:xfrm>
        </p:grpSpPr>
        <p:pic>
          <p:nvPicPr>
            <p:cNvPr id="148" name="Picture 147">
              <a:extLst>
                <a:ext uri="{FF2B5EF4-FFF2-40B4-BE49-F238E27FC236}">
                  <a16:creationId xmlns:a16="http://schemas.microsoft.com/office/drawing/2014/main" id="{42AF72F4-C05E-8443-0A98-93075C6F15E3}"/>
                </a:ext>
              </a:extLst>
            </p:cNvPr>
            <p:cNvPicPr>
              <a:picLocks noChangeAspect="1"/>
            </p:cNvPicPr>
            <p:nvPr/>
          </p:nvPicPr>
          <p:blipFill>
            <a:blip r:embed="rId18"/>
            <a:stretch>
              <a:fillRect/>
            </a:stretch>
          </p:blipFill>
          <p:spPr>
            <a:xfrm>
              <a:off x="6847850" y="1463063"/>
              <a:ext cx="2421183" cy="1667798"/>
            </a:xfrm>
            <a:prstGeom prst="rect">
              <a:avLst/>
            </a:prstGeom>
          </p:spPr>
        </p:pic>
        <p:grpSp>
          <p:nvGrpSpPr>
            <p:cNvPr id="163" name="Group 162">
              <a:extLst>
                <a:ext uri="{FF2B5EF4-FFF2-40B4-BE49-F238E27FC236}">
                  <a16:creationId xmlns:a16="http://schemas.microsoft.com/office/drawing/2014/main" id="{83F0B42A-6309-10D1-C93A-D20C023B60E6}"/>
                </a:ext>
              </a:extLst>
            </p:cNvPr>
            <p:cNvGrpSpPr/>
            <p:nvPr/>
          </p:nvGrpSpPr>
          <p:grpSpPr>
            <a:xfrm>
              <a:off x="7620000" y="1981200"/>
              <a:ext cx="1655048" cy="800488"/>
              <a:chOff x="7696200" y="2022672"/>
              <a:chExt cx="1655048" cy="800488"/>
            </a:xfrm>
          </p:grpSpPr>
          <p:grpSp>
            <p:nvGrpSpPr>
              <p:cNvPr id="156" name="Group 155">
                <a:extLst>
                  <a:ext uri="{FF2B5EF4-FFF2-40B4-BE49-F238E27FC236}">
                    <a16:creationId xmlns:a16="http://schemas.microsoft.com/office/drawing/2014/main" id="{F8D89351-8677-A826-D39D-0CFB282CFC24}"/>
                  </a:ext>
                </a:extLst>
              </p:cNvPr>
              <p:cNvGrpSpPr/>
              <p:nvPr/>
            </p:nvGrpSpPr>
            <p:grpSpPr>
              <a:xfrm>
                <a:off x="7732587" y="2204221"/>
                <a:ext cx="1524000" cy="246221"/>
                <a:chOff x="8018836" y="2346541"/>
                <a:chExt cx="1524000" cy="246221"/>
              </a:xfrm>
            </p:grpSpPr>
            <p:pic>
              <p:nvPicPr>
                <p:cNvPr id="151" name="Picture 150">
                  <a:extLst>
                    <a:ext uri="{FF2B5EF4-FFF2-40B4-BE49-F238E27FC236}">
                      <a16:creationId xmlns:a16="http://schemas.microsoft.com/office/drawing/2014/main" id="{C003FDA4-16AC-CC6E-B0C1-9F9AF8ED2472}"/>
                    </a:ext>
                  </a:extLst>
                </p:cNvPr>
                <p:cNvPicPr>
                  <a:picLocks noChangeAspect="1"/>
                </p:cNvPicPr>
                <p:nvPr/>
              </p:nvPicPr>
              <p:blipFill rotWithShape="1">
                <a:blip r:embed="rId19"/>
                <a:srcRect l="22428" t="29646" r="69843" b="2499"/>
                <a:stretch/>
              </p:blipFill>
              <p:spPr>
                <a:xfrm>
                  <a:off x="8018836" y="2438400"/>
                  <a:ext cx="81508" cy="95416"/>
                </a:xfrm>
                <a:prstGeom prst="rect">
                  <a:avLst/>
                </a:prstGeom>
              </p:spPr>
            </p:pic>
            <p:sp>
              <p:nvSpPr>
                <p:cNvPr id="155" name="TextBox 154">
                  <a:extLst>
                    <a:ext uri="{FF2B5EF4-FFF2-40B4-BE49-F238E27FC236}">
                      <a16:creationId xmlns:a16="http://schemas.microsoft.com/office/drawing/2014/main" id="{A5FCB53C-0615-C26A-799C-5F54057F4AF3}"/>
                    </a:ext>
                  </a:extLst>
                </p:cNvPr>
                <p:cNvSpPr txBox="1"/>
                <p:nvPr/>
              </p:nvSpPr>
              <p:spPr>
                <a:xfrm>
                  <a:off x="8064546" y="2346541"/>
                  <a:ext cx="1478290" cy="246221"/>
                </a:xfrm>
                <a:prstGeom prst="rect">
                  <a:avLst/>
                </a:prstGeom>
                <a:noFill/>
              </p:spPr>
              <p:txBody>
                <a:bodyPr wrap="none" rtlCol="0">
                  <a:spAutoFit/>
                </a:bodyPr>
                <a:lstStyle/>
                <a:p>
                  <a:r>
                    <a:rPr lang="en-US" sz="1000" dirty="0" err="1">
                      <a:solidFill>
                        <a:srgbClr val="000000"/>
                      </a:solidFill>
                      <a:effectLst/>
                      <a:latin typeface="+mn-lt"/>
                    </a:rPr>
                    <a:t>D’yakonov</a:t>
                  </a:r>
                  <a:r>
                    <a:rPr lang="en-US" sz="1000" dirty="0">
                      <a:solidFill>
                        <a:srgbClr val="000000"/>
                      </a:solidFill>
                      <a:effectLst/>
                      <a:latin typeface="+mn-lt"/>
                    </a:rPr>
                    <a:t>–</a:t>
                  </a:r>
                  <a:r>
                    <a:rPr lang="en-US" sz="1000" dirty="0" err="1">
                      <a:solidFill>
                        <a:srgbClr val="000000"/>
                      </a:solidFill>
                      <a:effectLst/>
                      <a:latin typeface="+mn-lt"/>
                    </a:rPr>
                    <a:t>Perel</a:t>
                  </a:r>
                  <a:r>
                    <a:rPr lang="en-US" sz="1000" dirty="0">
                      <a:solidFill>
                        <a:srgbClr val="000000"/>
                      </a:solidFill>
                      <a:effectLst/>
                      <a:latin typeface="+mn-lt"/>
                    </a:rPr>
                    <a:t>’ (DP)</a:t>
                  </a:r>
                </a:p>
              </p:txBody>
            </p:sp>
          </p:grpSp>
          <p:grpSp>
            <p:nvGrpSpPr>
              <p:cNvPr id="162" name="Group 161">
                <a:extLst>
                  <a:ext uri="{FF2B5EF4-FFF2-40B4-BE49-F238E27FC236}">
                    <a16:creationId xmlns:a16="http://schemas.microsoft.com/office/drawing/2014/main" id="{B05D1448-7AB2-2FFD-F1C1-A1CE9E0BBAF6}"/>
                  </a:ext>
                </a:extLst>
              </p:cNvPr>
              <p:cNvGrpSpPr/>
              <p:nvPr/>
            </p:nvGrpSpPr>
            <p:grpSpPr>
              <a:xfrm>
                <a:off x="7696200" y="2022672"/>
                <a:ext cx="1655048" cy="800488"/>
                <a:chOff x="7742851" y="2022672"/>
                <a:chExt cx="1655048" cy="800488"/>
              </a:xfrm>
            </p:grpSpPr>
            <p:grpSp>
              <p:nvGrpSpPr>
                <p:cNvPr id="153" name="Group 152">
                  <a:extLst>
                    <a:ext uri="{FF2B5EF4-FFF2-40B4-BE49-F238E27FC236}">
                      <a16:creationId xmlns:a16="http://schemas.microsoft.com/office/drawing/2014/main" id="{280E334D-7ED3-D5CF-FC0F-E0BF8AEE8C25}"/>
                    </a:ext>
                  </a:extLst>
                </p:cNvPr>
                <p:cNvGrpSpPr/>
                <p:nvPr/>
              </p:nvGrpSpPr>
              <p:grpSpPr>
                <a:xfrm>
                  <a:off x="7772400" y="2022672"/>
                  <a:ext cx="1185311" cy="246221"/>
                  <a:chOff x="8229600" y="2022672"/>
                  <a:chExt cx="1185311" cy="246221"/>
                </a:xfrm>
              </p:grpSpPr>
              <p:pic>
                <p:nvPicPr>
                  <p:cNvPr id="150" name="Picture 149">
                    <a:extLst>
                      <a:ext uri="{FF2B5EF4-FFF2-40B4-BE49-F238E27FC236}">
                        <a16:creationId xmlns:a16="http://schemas.microsoft.com/office/drawing/2014/main" id="{40B306A5-841C-1613-D2F0-B9D9545062DC}"/>
                      </a:ext>
                    </a:extLst>
                  </p:cNvPr>
                  <p:cNvPicPr>
                    <a:picLocks noChangeAspect="1"/>
                  </p:cNvPicPr>
                  <p:nvPr/>
                </p:nvPicPr>
                <p:blipFill rotWithShape="1">
                  <a:blip r:embed="rId19"/>
                  <a:srcRect t="-1" r="93044" b="-2529"/>
                  <a:stretch/>
                </p:blipFill>
                <p:spPr>
                  <a:xfrm>
                    <a:off x="8229600" y="2049623"/>
                    <a:ext cx="81508" cy="160177"/>
                  </a:xfrm>
                  <a:prstGeom prst="rect">
                    <a:avLst/>
                  </a:prstGeom>
                </p:spPr>
              </p:pic>
              <p:sp>
                <p:nvSpPr>
                  <p:cNvPr id="152" name="TextBox 151">
                    <a:extLst>
                      <a:ext uri="{FF2B5EF4-FFF2-40B4-BE49-F238E27FC236}">
                        <a16:creationId xmlns:a16="http://schemas.microsoft.com/office/drawing/2014/main" id="{BD1EC704-742A-3469-5CC3-26A80D756E69}"/>
                      </a:ext>
                    </a:extLst>
                  </p:cNvPr>
                  <p:cNvSpPr txBox="1"/>
                  <p:nvPr/>
                </p:nvSpPr>
                <p:spPr>
                  <a:xfrm>
                    <a:off x="8258825" y="2022672"/>
                    <a:ext cx="1156086" cy="246221"/>
                  </a:xfrm>
                  <a:prstGeom prst="rect">
                    <a:avLst/>
                  </a:prstGeom>
                  <a:noFill/>
                </p:spPr>
                <p:txBody>
                  <a:bodyPr wrap="none" rtlCol="0">
                    <a:spAutoFit/>
                  </a:bodyPr>
                  <a:lstStyle/>
                  <a:p>
                    <a:r>
                      <a:rPr lang="en-US" sz="1000" dirty="0">
                        <a:solidFill>
                          <a:srgbClr val="000000"/>
                        </a:solidFill>
                        <a:effectLst/>
                        <a:latin typeface="+mn-lt"/>
                      </a:rPr>
                      <a:t>Elliott–</a:t>
                    </a:r>
                    <a:r>
                      <a:rPr lang="en-US" sz="1000" dirty="0" err="1">
                        <a:solidFill>
                          <a:srgbClr val="000000"/>
                        </a:solidFill>
                        <a:effectLst/>
                        <a:latin typeface="+mn-lt"/>
                      </a:rPr>
                      <a:t>Yafet</a:t>
                    </a:r>
                    <a:r>
                      <a:rPr lang="en-US" sz="1000" dirty="0">
                        <a:solidFill>
                          <a:srgbClr val="000000"/>
                        </a:solidFill>
                        <a:effectLst/>
                        <a:latin typeface="+mn-lt"/>
                      </a:rPr>
                      <a:t> (EY)</a:t>
                    </a:r>
                  </a:p>
                </p:txBody>
              </p:sp>
            </p:grpSp>
            <p:grpSp>
              <p:nvGrpSpPr>
                <p:cNvPr id="159" name="Group 158">
                  <a:extLst>
                    <a:ext uri="{FF2B5EF4-FFF2-40B4-BE49-F238E27FC236}">
                      <a16:creationId xmlns:a16="http://schemas.microsoft.com/office/drawing/2014/main" id="{546C2E19-6388-4FE6-BCEC-F03B3CC7D84E}"/>
                    </a:ext>
                  </a:extLst>
                </p:cNvPr>
                <p:cNvGrpSpPr/>
                <p:nvPr/>
              </p:nvGrpSpPr>
              <p:grpSpPr>
                <a:xfrm>
                  <a:off x="7772400" y="2396792"/>
                  <a:ext cx="1625499" cy="246221"/>
                  <a:chOff x="7772400" y="2396792"/>
                  <a:chExt cx="1625499" cy="246221"/>
                </a:xfrm>
              </p:grpSpPr>
              <p:pic>
                <p:nvPicPr>
                  <p:cNvPr id="154" name="Picture 153">
                    <a:extLst>
                      <a:ext uri="{FF2B5EF4-FFF2-40B4-BE49-F238E27FC236}">
                        <a16:creationId xmlns:a16="http://schemas.microsoft.com/office/drawing/2014/main" id="{E21EF106-C4CB-E5FE-6067-5F5C1A7D371C}"/>
                      </a:ext>
                    </a:extLst>
                  </p:cNvPr>
                  <p:cNvPicPr>
                    <a:picLocks noChangeAspect="1"/>
                  </p:cNvPicPr>
                  <p:nvPr/>
                </p:nvPicPr>
                <p:blipFill rotWithShape="1">
                  <a:blip r:embed="rId19"/>
                  <a:srcRect l="47302" t="38191" r="45940"/>
                  <a:stretch/>
                </p:blipFill>
                <p:spPr>
                  <a:xfrm>
                    <a:off x="7772400" y="2467895"/>
                    <a:ext cx="100787" cy="122905"/>
                  </a:xfrm>
                  <a:prstGeom prst="rect">
                    <a:avLst/>
                  </a:prstGeom>
                </p:spPr>
              </p:pic>
              <p:sp>
                <p:nvSpPr>
                  <p:cNvPr id="158" name="TextBox 157">
                    <a:extLst>
                      <a:ext uri="{FF2B5EF4-FFF2-40B4-BE49-F238E27FC236}">
                        <a16:creationId xmlns:a16="http://schemas.microsoft.com/office/drawing/2014/main" id="{2A199DBE-08F2-E862-2801-28A55F16EC2E}"/>
                      </a:ext>
                    </a:extLst>
                  </p:cNvPr>
                  <p:cNvSpPr txBox="1"/>
                  <p:nvPr/>
                </p:nvSpPr>
                <p:spPr>
                  <a:xfrm>
                    <a:off x="7806605" y="2396792"/>
                    <a:ext cx="1591294" cy="246221"/>
                  </a:xfrm>
                  <a:prstGeom prst="rect">
                    <a:avLst/>
                  </a:prstGeom>
                  <a:noFill/>
                </p:spPr>
                <p:txBody>
                  <a:bodyPr wrap="square" rtlCol="0">
                    <a:spAutoFit/>
                  </a:bodyPr>
                  <a:lstStyle/>
                  <a:p>
                    <a:r>
                      <a:rPr lang="en-US" sz="1000" dirty="0">
                        <a:solidFill>
                          <a:srgbClr val="000000"/>
                        </a:solidFill>
                        <a:effectLst/>
                        <a:latin typeface="+mn-lt"/>
                      </a:rPr>
                      <a:t>Bir–</a:t>
                    </a:r>
                    <a:r>
                      <a:rPr lang="en-US" sz="1000" dirty="0" err="1">
                        <a:solidFill>
                          <a:srgbClr val="000000"/>
                        </a:solidFill>
                        <a:effectLst/>
                        <a:latin typeface="+mn-lt"/>
                      </a:rPr>
                      <a:t>Aronov</a:t>
                    </a:r>
                    <a:r>
                      <a:rPr lang="en-US" sz="1000" dirty="0">
                        <a:solidFill>
                          <a:srgbClr val="000000"/>
                        </a:solidFill>
                        <a:effectLst/>
                        <a:latin typeface="+mn-lt"/>
                      </a:rPr>
                      <a:t>–</a:t>
                    </a:r>
                    <a:r>
                      <a:rPr lang="en-US" sz="1000" dirty="0" err="1">
                        <a:solidFill>
                          <a:srgbClr val="000000"/>
                        </a:solidFill>
                        <a:effectLst/>
                        <a:latin typeface="+mn-lt"/>
                      </a:rPr>
                      <a:t>Pikus</a:t>
                    </a:r>
                    <a:r>
                      <a:rPr lang="en-US" sz="1000" dirty="0">
                        <a:solidFill>
                          <a:srgbClr val="000000"/>
                        </a:solidFill>
                        <a:effectLst/>
                        <a:latin typeface="+mn-lt"/>
                      </a:rPr>
                      <a:t> (BAP)</a:t>
                    </a:r>
                  </a:p>
                </p:txBody>
              </p:sp>
            </p:grpSp>
            <p:grpSp>
              <p:nvGrpSpPr>
                <p:cNvPr id="161" name="Group 160">
                  <a:extLst>
                    <a:ext uri="{FF2B5EF4-FFF2-40B4-BE49-F238E27FC236}">
                      <a16:creationId xmlns:a16="http://schemas.microsoft.com/office/drawing/2014/main" id="{A9EE1604-D18C-AE77-571C-F0653376DDC4}"/>
                    </a:ext>
                  </a:extLst>
                </p:cNvPr>
                <p:cNvGrpSpPr/>
                <p:nvPr/>
              </p:nvGrpSpPr>
              <p:grpSpPr>
                <a:xfrm>
                  <a:off x="7742851" y="2576939"/>
                  <a:ext cx="538701" cy="246221"/>
                  <a:chOff x="7742851" y="2576939"/>
                  <a:chExt cx="538701" cy="246221"/>
                </a:xfrm>
              </p:grpSpPr>
              <p:pic>
                <p:nvPicPr>
                  <p:cNvPr id="157" name="Picture 156">
                    <a:extLst>
                      <a:ext uri="{FF2B5EF4-FFF2-40B4-BE49-F238E27FC236}">
                        <a16:creationId xmlns:a16="http://schemas.microsoft.com/office/drawing/2014/main" id="{5EAFDDAD-3133-0ED6-866E-AABBA99A6967}"/>
                      </a:ext>
                    </a:extLst>
                  </p:cNvPr>
                  <p:cNvPicPr>
                    <a:picLocks noChangeAspect="1"/>
                  </p:cNvPicPr>
                  <p:nvPr/>
                </p:nvPicPr>
                <p:blipFill rotWithShape="1">
                  <a:blip r:embed="rId19"/>
                  <a:srcRect l="72440" t="49463" r="20561" b="2046"/>
                  <a:stretch/>
                </p:blipFill>
                <p:spPr>
                  <a:xfrm>
                    <a:off x="7742851" y="2654759"/>
                    <a:ext cx="117548" cy="108578"/>
                  </a:xfrm>
                  <a:prstGeom prst="rect">
                    <a:avLst/>
                  </a:prstGeom>
                </p:spPr>
              </p:pic>
              <p:sp>
                <p:nvSpPr>
                  <p:cNvPr id="160" name="TextBox 159">
                    <a:extLst>
                      <a:ext uri="{FF2B5EF4-FFF2-40B4-BE49-F238E27FC236}">
                        <a16:creationId xmlns:a16="http://schemas.microsoft.com/office/drawing/2014/main" id="{DE5D0EFD-B401-20AE-737C-3809642B8304}"/>
                      </a:ext>
                    </a:extLst>
                  </p:cNvPr>
                  <p:cNvSpPr txBox="1"/>
                  <p:nvPr/>
                </p:nvSpPr>
                <p:spPr>
                  <a:xfrm>
                    <a:off x="7813154" y="2576939"/>
                    <a:ext cx="468398" cy="246221"/>
                  </a:xfrm>
                  <a:prstGeom prst="rect">
                    <a:avLst/>
                  </a:prstGeom>
                  <a:noFill/>
                </p:spPr>
                <p:txBody>
                  <a:bodyPr wrap="none" rtlCol="0">
                    <a:spAutoFit/>
                  </a:bodyPr>
                  <a:lstStyle/>
                  <a:p>
                    <a:r>
                      <a:rPr lang="en-US" sz="1000" dirty="0">
                        <a:solidFill>
                          <a:srgbClr val="000000"/>
                        </a:solidFill>
                      </a:rPr>
                      <a:t>Total</a:t>
                    </a:r>
                  </a:p>
                </p:txBody>
              </p:sp>
            </p:grpSp>
          </p:grpSp>
        </p:grpSp>
      </p:grpSp>
    </p:spTree>
    <p:extLst>
      <p:ext uri="{BB962C8B-B14F-4D97-AF65-F5344CB8AC3E}">
        <p14:creationId xmlns:p14="http://schemas.microsoft.com/office/powerpoint/2010/main" val="24375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202086-FADB-474B-BD4B-073C875BDA17}"/>
              </a:ext>
            </a:extLst>
          </p:cNvPr>
          <p:cNvSpPr>
            <a:spLocks noGrp="1"/>
          </p:cNvSpPr>
          <p:nvPr>
            <p:ph type="sldNum" sz="quarter" idx="11"/>
          </p:nvPr>
        </p:nvSpPr>
        <p:spPr/>
        <p:txBody>
          <a:bodyPr/>
          <a:lstStyle/>
          <a:p>
            <a:fld id="{D97BF1E1-F9E4-1D4B-AA7A-44BEA219CAC9}" type="slidenum">
              <a:rPr lang="en-US" smtClean="0"/>
              <a:pPr/>
              <a:t>9</a:t>
            </a:fld>
            <a:endParaRPr lang="en-US"/>
          </a:p>
        </p:txBody>
      </p:sp>
      <p:sp>
        <p:nvSpPr>
          <p:cNvPr id="6" name="TextBox 5">
            <a:extLst>
              <a:ext uri="{FF2B5EF4-FFF2-40B4-BE49-F238E27FC236}">
                <a16:creationId xmlns:a16="http://schemas.microsoft.com/office/drawing/2014/main" id="{3E14F29B-2A97-324D-BBAD-DE5B95CBC294}"/>
              </a:ext>
            </a:extLst>
          </p:cNvPr>
          <p:cNvSpPr txBox="1"/>
          <p:nvPr/>
        </p:nvSpPr>
        <p:spPr>
          <a:xfrm>
            <a:off x="2347415" y="5865911"/>
            <a:ext cx="7482385" cy="369332"/>
          </a:xfrm>
          <a:prstGeom prst="rect">
            <a:avLst/>
          </a:prstGeom>
          <a:noFill/>
        </p:spPr>
        <p:txBody>
          <a:bodyPr wrap="square" rtlCol="0">
            <a:spAutoFit/>
          </a:bodyPr>
          <a:lstStyle/>
          <a:p>
            <a:pPr algn="ctr"/>
            <a:r>
              <a:rPr lang="en-US" dirty="0">
                <a:solidFill>
                  <a:schemeClr val="tx2">
                    <a:lumMod val="95000"/>
                    <a:lumOff val="5000"/>
                  </a:schemeClr>
                </a:solidFill>
              </a:rPr>
              <a:t>Characteristic behavior of experimental QE and ESP from NEA GaAs.</a:t>
            </a:r>
          </a:p>
        </p:txBody>
      </p:sp>
      <p:sp>
        <p:nvSpPr>
          <p:cNvPr id="10" name="Title 1">
            <a:extLst>
              <a:ext uri="{FF2B5EF4-FFF2-40B4-BE49-F238E27FC236}">
                <a16:creationId xmlns:a16="http://schemas.microsoft.com/office/drawing/2014/main" id="{2A213CC4-CB69-1E44-9D3E-00F6B5674EE0}"/>
              </a:ext>
            </a:extLst>
          </p:cNvPr>
          <p:cNvSpPr txBox="1">
            <a:spLocks/>
          </p:cNvSpPr>
          <p:nvPr/>
        </p:nvSpPr>
        <p:spPr>
          <a:xfrm>
            <a:off x="1" y="0"/>
            <a:ext cx="12172948" cy="838200"/>
          </a:xfrm>
          <a:prstGeom prst="rect">
            <a:avLst/>
          </a:prstGeom>
        </p:spPr>
        <p:txBody>
          <a:bodyPr anchor="ct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charset="0"/>
                <a:ea typeface="ＭＳ Ｐゴシック" charset="0"/>
              </a:defRPr>
            </a:lvl2pPr>
            <a:lvl3pPr algn="ctr" rtl="0" eaLnBrk="1" fontAlgn="base" hangingPunct="1">
              <a:spcBef>
                <a:spcPct val="0"/>
              </a:spcBef>
              <a:spcAft>
                <a:spcPct val="0"/>
              </a:spcAft>
              <a:defRPr sz="3200" b="1">
                <a:solidFill>
                  <a:schemeClr val="bg1"/>
                </a:solidFill>
                <a:latin typeface="Verdana" charset="0"/>
                <a:ea typeface="ＭＳ Ｐゴシック" charset="0"/>
              </a:defRPr>
            </a:lvl3pPr>
            <a:lvl4pPr algn="ctr" rtl="0" eaLnBrk="1" fontAlgn="base" hangingPunct="1">
              <a:spcBef>
                <a:spcPct val="0"/>
              </a:spcBef>
              <a:spcAft>
                <a:spcPct val="0"/>
              </a:spcAft>
              <a:defRPr sz="3200" b="1">
                <a:solidFill>
                  <a:schemeClr val="bg1"/>
                </a:solidFill>
                <a:latin typeface="Verdana" charset="0"/>
                <a:ea typeface="ＭＳ Ｐゴシック" charset="0"/>
              </a:defRPr>
            </a:lvl4pPr>
            <a:lvl5pPr algn="ctr" rtl="0" eaLnBrk="1" fontAlgn="base" hangingPunct="1">
              <a:spcBef>
                <a:spcPct val="0"/>
              </a:spcBef>
              <a:spcAft>
                <a:spcPct val="0"/>
              </a:spcAft>
              <a:defRPr sz="3200" b="1">
                <a:solidFill>
                  <a:schemeClr val="bg1"/>
                </a:solidFill>
                <a:latin typeface="Verdana" charset="0"/>
                <a:ea typeface="ＭＳ Ｐゴシック" charset="0"/>
              </a:defRPr>
            </a:lvl5pPr>
            <a:lvl6pPr marL="457200" algn="ctr" rtl="0" eaLnBrk="1" fontAlgn="base" hangingPunct="1">
              <a:spcBef>
                <a:spcPct val="0"/>
              </a:spcBef>
              <a:spcAft>
                <a:spcPct val="0"/>
              </a:spcAft>
              <a:defRPr sz="3200" b="1">
                <a:solidFill>
                  <a:schemeClr val="bg1"/>
                </a:solidFill>
                <a:latin typeface="Verdana" charset="0"/>
                <a:ea typeface="ＭＳ Ｐゴシック" charset="0"/>
              </a:defRPr>
            </a:lvl6pPr>
            <a:lvl7pPr marL="914400" algn="ctr" rtl="0" eaLnBrk="1" fontAlgn="base" hangingPunct="1">
              <a:spcBef>
                <a:spcPct val="0"/>
              </a:spcBef>
              <a:spcAft>
                <a:spcPct val="0"/>
              </a:spcAft>
              <a:defRPr sz="3200" b="1">
                <a:solidFill>
                  <a:schemeClr val="bg1"/>
                </a:solidFill>
                <a:latin typeface="Verdana" charset="0"/>
                <a:ea typeface="ＭＳ Ｐゴシック" charset="0"/>
              </a:defRPr>
            </a:lvl7pPr>
            <a:lvl8pPr marL="1371600" algn="ctr" rtl="0" eaLnBrk="1" fontAlgn="base" hangingPunct="1">
              <a:spcBef>
                <a:spcPct val="0"/>
              </a:spcBef>
              <a:spcAft>
                <a:spcPct val="0"/>
              </a:spcAft>
              <a:defRPr sz="3200" b="1">
                <a:solidFill>
                  <a:schemeClr val="bg1"/>
                </a:solidFill>
                <a:latin typeface="Verdana" charset="0"/>
                <a:ea typeface="ＭＳ Ｐゴシック" charset="0"/>
              </a:defRPr>
            </a:lvl8pPr>
            <a:lvl9pPr marL="1828800" algn="ctr" rtl="0" eaLnBrk="1" fontAlgn="base" hangingPunct="1">
              <a:spcBef>
                <a:spcPct val="0"/>
              </a:spcBef>
              <a:spcAft>
                <a:spcPct val="0"/>
              </a:spcAft>
              <a:defRPr sz="3200" b="1">
                <a:solidFill>
                  <a:schemeClr val="bg1"/>
                </a:solidFill>
                <a:latin typeface="Verdana" charset="0"/>
                <a:ea typeface="ＭＳ Ｐゴシック" charset="0"/>
              </a:defRPr>
            </a:lvl9pPr>
          </a:lstStyle>
          <a:p>
            <a:r>
              <a:rPr lang="en-US" sz="2200" dirty="0"/>
              <a:t>Monte Carlo study of spin-polarized photoemission from GaAs</a:t>
            </a:r>
          </a:p>
        </p:txBody>
      </p:sp>
      <p:grpSp>
        <p:nvGrpSpPr>
          <p:cNvPr id="14" name="Group 13">
            <a:extLst>
              <a:ext uri="{FF2B5EF4-FFF2-40B4-BE49-F238E27FC236}">
                <a16:creationId xmlns:a16="http://schemas.microsoft.com/office/drawing/2014/main" id="{EBB1673D-7610-7B48-9343-6708C3107418}"/>
              </a:ext>
            </a:extLst>
          </p:cNvPr>
          <p:cNvGrpSpPr>
            <a:grpSpLocks noChangeAspect="1"/>
          </p:cNvGrpSpPr>
          <p:nvPr/>
        </p:nvGrpSpPr>
        <p:grpSpPr>
          <a:xfrm>
            <a:off x="2939919" y="1938315"/>
            <a:ext cx="6356481" cy="3842708"/>
            <a:chOff x="1842468" y="3733800"/>
            <a:chExt cx="3782665" cy="2286750"/>
          </a:xfrm>
        </p:grpSpPr>
        <p:pic>
          <p:nvPicPr>
            <p:cNvPr id="7" name="Picture 6" descr="JLab_logo_white1.jpg">
              <a:extLst>
                <a:ext uri="{FF2B5EF4-FFF2-40B4-BE49-F238E27FC236}">
                  <a16:creationId xmlns:a16="http://schemas.microsoft.com/office/drawing/2014/main" id="{9C47529D-86FC-2848-B2F2-A2AF30479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396" y="3733800"/>
              <a:ext cx="1295400" cy="404813"/>
            </a:xfrm>
            <a:prstGeom prst="rect">
              <a:avLst/>
            </a:prstGeom>
          </p:spPr>
        </p:pic>
        <p:grpSp>
          <p:nvGrpSpPr>
            <p:cNvPr id="13" name="Group 12">
              <a:extLst>
                <a:ext uri="{FF2B5EF4-FFF2-40B4-BE49-F238E27FC236}">
                  <a16:creationId xmlns:a16="http://schemas.microsoft.com/office/drawing/2014/main" id="{0C3E0215-7E12-5744-ACE1-6A90E2CDB305}"/>
                </a:ext>
              </a:extLst>
            </p:cNvPr>
            <p:cNvGrpSpPr>
              <a:grpSpLocks noChangeAspect="1"/>
            </p:cNvGrpSpPr>
            <p:nvPr/>
          </p:nvGrpSpPr>
          <p:grpSpPr>
            <a:xfrm>
              <a:off x="1842468" y="3740568"/>
              <a:ext cx="3782665" cy="2279982"/>
              <a:chOff x="1676399" y="2654985"/>
              <a:chExt cx="5240366" cy="3158605"/>
            </a:xfrm>
          </p:grpSpPr>
          <p:pic>
            <p:nvPicPr>
              <p:cNvPr id="5" name="Picture 4" descr="QE_P_exp.pdf">
                <a:extLst>
                  <a:ext uri="{FF2B5EF4-FFF2-40B4-BE49-F238E27FC236}">
                    <a16:creationId xmlns:a16="http://schemas.microsoft.com/office/drawing/2014/main" id="{11777CE4-EF41-7945-9F25-C37CF58D93C9}"/>
                  </a:ext>
                </a:extLst>
              </p:cNvPr>
              <p:cNvPicPr>
                <a:picLocks noChangeAspect="1"/>
              </p:cNvPicPr>
              <p:nvPr/>
            </p:nvPicPr>
            <p:blipFill rotWithShape="1">
              <a:blip r:embed="rId4">
                <a:extLst>
                  <a:ext uri="{28A0092B-C50C-407E-A947-70E740481C1C}">
                    <a14:useLocalDpi xmlns:a14="http://schemas.microsoft.com/office/drawing/2010/main" val="0"/>
                  </a:ext>
                </a:extLst>
              </a:blip>
              <a:srcRect t="13276"/>
              <a:stretch/>
            </p:blipFill>
            <p:spPr>
              <a:xfrm>
                <a:off x="1676399" y="2654985"/>
                <a:ext cx="5214870" cy="3158605"/>
              </a:xfrm>
              <a:prstGeom prst="rect">
                <a:avLst/>
              </a:prstGeom>
            </p:spPr>
          </p:pic>
          <p:sp>
            <p:nvSpPr>
              <p:cNvPr id="11" name="TextBox 10">
                <a:extLst>
                  <a:ext uri="{FF2B5EF4-FFF2-40B4-BE49-F238E27FC236}">
                    <a16:creationId xmlns:a16="http://schemas.microsoft.com/office/drawing/2014/main" id="{4495C545-EEFD-634E-96DC-3C264EF2C7A0}"/>
                  </a:ext>
                </a:extLst>
              </p:cNvPr>
              <p:cNvSpPr txBox="1"/>
              <p:nvPr/>
            </p:nvSpPr>
            <p:spPr>
              <a:xfrm rot="16200000">
                <a:off x="6371936" y="3766547"/>
                <a:ext cx="781881" cy="307777"/>
              </a:xfrm>
              <a:prstGeom prst="rect">
                <a:avLst/>
              </a:prstGeom>
              <a:solidFill>
                <a:schemeClr val="bg1"/>
              </a:solidFill>
            </p:spPr>
            <p:txBody>
              <a:bodyPr wrap="none" rtlCol="0">
                <a:spAutoFit/>
              </a:bodyPr>
              <a:lstStyle/>
              <a:p>
                <a:r>
                  <a:rPr lang="en-US" dirty="0">
                    <a:solidFill>
                      <a:srgbClr val="FF0000"/>
                    </a:solidFill>
                  </a:rPr>
                  <a:t>ESP, %</a:t>
                </a:r>
              </a:p>
            </p:txBody>
          </p:sp>
        </p:grpSp>
      </p:grpSp>
      <p:sp>
        <p:nvSpPr>
          <p:cNvPr id="2" name="Date Placeholder 1">
            <a:extLst>
              <a:ext uri="{FF2B5EF4-FFF2-40B4-BE49-F238E27FC236}">
                <a16:creationId xmlns:a16="http://schemas.microsoft.com/office/drawing/2014/main" id="{EA662A1F-975F-2C48-AA79-B41E24F3DCF0}"/>
              </a:ext>
            </a:extLst>
          </p:cNvPr>
          <p:cNvSpPr>
            <a:spLocks noGrp="1"/>
          </p:cNvSpPr>
          <p:nvPr>
            <p:ph type="dt" sz="half" idx="12"/>
          </p:nvPr>
        </p:nvSpPr>
        <p:spPr/>
        <p:txBody>
          <a:bodyPr/>
          <a:lstStyle/>
          <a:p>
            <a:r>
              <a:rPr lang="en-US"/>
              <a:t>Photocathode Physics for Photoinjectors (P3) Workshop at BNL                                        October 3, 2023                                                     chubenko@niu.edu</a:t>
            </a:r>
          </a:p>
        </p:txBody>
      </p:sp>
    </p:spTree>
    <p:extLst>
      <p:ext uri="{BB962C8B-B14F-4D97-AF65-F5344CB8AC3E}">
        <p14:creationId xmlns:p14="http://schemas.microsoft.com/office/powerpoint/2010/main" val="1296713074"/>
      </p:ext>
    </p:extLst>
  </p:cSld>
  <p:clrMapOvr>
    <a:masterClrMapping/>
  </p:clrMapOvr>
</p:sld>
</file>

<file path=ppt/theme/theme1.xml><?xml version="1.0" encoding="utf-8"?>
<a:theme xmlns:a="http://schemas.openxmlformats.org/drawingml/2006/main" name="cdb2004c003l">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cdb2004c003l.pot</Template>
  <TotalTime>75180</TotalTime>
  <Words>1548</Words>
  <Application>Microsoft Macintosh PowerPoint</Application>
  <PresentationFormat>Widescreen</PresentationFormat>
  <Paragraphs>251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Cambria Math</vt:lpstr>
      <vt:lpstr>Söhne</vt:lpstr>
      <vt:lpstr>Times New Roman</vt:lpstr>
      <vt:lpstr>Verdana</vt:lpstr>
      <vt:lpstr>Wingdings</vt:lpstr>
      <vt:lpstr>cdb2004c003l</vt:lpstr>
      <vt:lpstr>Monte Carlo Modeling of Spin-Polarized Photoemission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Guilddesign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Oksana Chubenko</cp:lastModifiedBy>
  <cp:revision>1391</cp:revision>
  <cp:lastPrinted>2018-08-29T23:21:54Z</cp:lastPrinted>
  <dcterms:created xsi:type="dcterms:W3CDTF">2004-08-26T06:30:40Z</dcterms:created>
  <dcterms:modified xsi:type="dcterms:W3CDTF">2023-10-03T17:47:13Z</dcterms:modified>
</cp:coreProperties>
</file>