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640" r:id="rId3"/>
    <p:sldId id="620" r:id="rId4"/>
    <p:sldId id="679" r:id="rId5"/>
    <p:sldId id="680" r:id="rId6"/>
    <p:sldId id="681" r:id="rId7"/>
    <p:sldId id="594" r:id="rId8"/>
    <p:sldId id="638" r:id="rId9"/>
    <p:sldId id="639" r:id="rId10"/>
    <p:sldId id="634" r:id="rId11"/>
    <p:sldId id="568" r:id="rId12"/>
    <p:sldId id="667" r:id="rId13"/>
    <p:sldId id="280" r:id="rId14"/>
    <p:sldId id="672" r:id="rId15"/>
    <p:sldId id="682" r:id="rId16"/>
    <p:sldId id="685" r:id="rId17"/>
    <p:sldId id="686" r:id="rId18"/>
    <p:sldId id="669" r:id="rId19"/>
    <p:sldId id="670" r:id="rId20"/>
    <p:sldId id="671" r:id="rId21"/>
    <p:sldId id="284" r:id="rId22"/>
    <p:sldId id="677" r:id="rId23"/>
    <p:sldId id="688" r:id="rId24"/>
    <p:sldId id="689" r:id="rId25"/>
    <p:sldId id="690" r:id="rId26"/>
    <p:sldId id="691" r:id="rId27"/>
    <p:sldId id="678" r:id="rId28"/>
    <p:sldId id="258" r:id="rId29"/>
    <p:sldId id="260" r:id="rId30"/>
    <p:sldId id="261" r:id="rId31"/>
    <p:sldId id="666" r:id="rId32"/>
    <p:sldId id="593" r:id="rId33"/>
    <p:sldId id="673" r:id="rId34"/>
    <p:sldId id="674" r:id="rId35"/>
    <p:sldId id="271" r:id="rId36"/>
    <p:sldId id="692" r:id="rId37"/>
    <p:sldId id="26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B096"/>
    <a:srgbClr val="00E1C1"/>
    <a:srgbClr val="282A6E"/>
    <a:srgbClr val="ED6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12CA7-8BD0-4202-AFA7-051ACF8EAB32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4F57B-6A70-48BF-8F8F-11BF0D1B3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9F09-A950-47C5-8F82-6A073B794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BC4EC-C3D6-40D2-9A26-CDEFD2CCC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1DC39-F075-4191-B359-BB465D8D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D337-6171-4BCE-A857-AE922A379024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72E8B-319C-43FB-9C71-094ED7097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2D3E8-E4A5-4FF4-A30A-7A14DDDD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1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7E94-0E43-4DF6-AA6D-20183B7D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55536-E32A-4944-AC39-AAD67E3DE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ABE10-08F3-4230-A043-6BC7C345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F6B9F-27BC-4B10-851C-477480B41078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833FD-6916-482B-B35A-146F46E8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F1264-9F40-40BC-A3EA-6CB76857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83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29A-241A-4DEF-88C8-1011D2E3EF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7E230-9A87-4246-88EB-975476F85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38C53-924C-4672-A37E-D2BAE642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F6A7-2B11-473B-BE19-EBDFA63F424F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93FE5-81A3-4146-89C2-07B69D48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3E99B-68EC-4439-B1B0-A425B4B16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9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EB4D6-7CBF-4D41-AD53-85DBE4A7E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F8EB4-0066-4D0F-A5A1-82C932FBA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85044-1E6D-4CA5-9D35-E3D16C8C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7667-1EF7-45EE-B03B-02A0164681C3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C80D-3058-4E9C-A428-12690740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19DEB-3BC8-488C-B46A-6366C44F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99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76F6-B850-434A-9FE7-C283C8D69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D955E-FF08-4DD3-804E-6705028F3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BE544-CEDE-4CE0-84BD-691EBD298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A949-9C82-4874-B677-8601C3305907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90ACB-901B-4067-82CF-2A18E762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0835D-BB9D-4380-B9DF-BE7FD5331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4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F47CD-1F93-4293-ADD6-3116BA3B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E0D0D-00FD-48C0-9CCB-AE9432A3E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8FD64-568D-432B-A87B-84FA1924E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3CB57-8315-4648-A964-EB0F59E5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5FE5F-D30F-4E0B-B429-5B04D3F586ED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AB8AF-6A23-4D93-8F0A-FD65D0874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506E2-6BD7-488D-A328-67E92BA4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5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F1C0F-0291-4583-A8D4-88712C16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2ED32-1E2D-4E66-BC10-8756D98B7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6E0F8-E5C8-4FE2-B293-26E646258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C8073D-81C7-45C1-BBEE-FE1098C9E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01B69-9B7F-45D4-B329-95B1C4CB1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0FDCD3-0745-49A0-9126-F7672958A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7A7C-B6D8-422F-AFA8-C08BA0F46F5A}" type="datetime1">
              <a:rPr lang="en-US" smtClean="0"/>
              <a:t>10/3/23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C252A-A63A-45AD-81BE-CED1E642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66B24-98D5-4875-9B48-DFDF5087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48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63F0-9CFC-4E98-84B3-177C8A417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C9CF0-836F-4C33-8303-6F5C78C0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DAC40-4C69-4CD6-8FA9-39714C0A9B5E}" type="datetime1">
              <a:rPr lang="en-US" smtClean="0"/>
              <a:t>10/3/23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445D0-DC5F-4999-8D79-A9CC9F00D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8F314-65BB-45BA-867D-B56D40A28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3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3CE2A6-EDCC-4529-B879-68477DAA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0DD1-E478-4674-8DED-44424C666661}" type="datetime1">
              <a:rPr lang="en-US" smtClean="0"/>
              <a:t>10/3/23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D79501-36C5-4F1B-8B75-81C303E4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3E347-08E0-4942-B8D1-A1013ADE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55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CF35-4098-4500-B1A9-EFA1B7B1F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868EA-D154-437F-92A7-20140D801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52500-F435-42D2-BF4C-AE79BF33A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AB427-80EA-494D-95E8-4E42E6B3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7747-F34B-4144-A9FF-86C6F3B68357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DF985-5DC1-4480-9C90-6D522926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C4F69-2B8B-4E2C-BAA4-BF5564BF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8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BE2A-9EA4-4810-923D-BC5066F52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0B9721-3FFB-422E-A397-6A9FAD26C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20AD4-0540-4060-964B-46C2A179D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82640-F4E5-4766-A702-7A0C960A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944B-1100-4D2D-B3A0-A5B49D3DE6FE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1ADAB-3F1D-42D6-89D4-6F567328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AFFFE-6F58-462C-9768-17F8E010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1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2B177-C5EA-4A73-B5D9-B5ABD3E8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1AB3F-FE60-44E5-8813-B5F528818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63165-5D33-4134-8971-9D013C032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6F950-2E3F-4AC4-814B-BD41D1088C12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853C2-FAA1-496F-BB00-5EFEE7577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F. Rezaeifar, R. Ahsan et al (under review)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61152-6C64-4C8D-8654-13CE588F8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643A2-C8E7-4301-A168-092D4A244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2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AA24-FEDD-43FD-88D0-AD6DAE4C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010"/>
            <a:ext cx="9144000" cy="1036238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On Chip Waveguide Integrated Photocathodes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5B505-F34B-4566-9318-EF0F54414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276" y="4465238"/>
            <a:ext cx="9653448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dirty="0">
                <a:latin typeface="Helvetica Light" panose="020B0403020202020204" pitchFamily="34" charset="0"/>
                <a:cs typeface="Arial" panose="020B0604020202020204" pitchFamily="34" charset="0"/>
              </a:rPr>
              <a:t>Hyun Uk Chae</a:t>
            </a:r>
            <a:r>
              <a:rPr lang="en-US" sz="1800" dirty="0">
                <a:latin typeface="Helvetica Light" panose="020B0403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Helvetica Light" panose="020B0403020202020204" pitchFamily="34" charset="0"/>
                <a:cs typeface="Arial" panose="020B0604020202020204" pitchFamily="34" charset="0"/>
              </a:rPr>
              <a:t>Alimohammed</a:t>
            </a:r>
            <a:r>
              <a:rPr lang="en-US" sz="1800" dirty="0">
                <a:latin typeface="Helvetica Light" panose="020B0403020202020204" pitchFamily="34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latin typeface="Helvetica Light" panose="020B0403020202020204" pitchFamily="34" charset="0"/>
                <a:cs typeface="Arial" panose="020B0604020202020204" pitchFamily="34" charset="0"/>
              </a:rPr>
              <a:t>Kachwala</a:t>
            </a:r>
            <a:r>
              <a:rPr lang="en-US" sz="1800" dirty="0">
                <a:latin typeface="Helvetica Light" panose="020B0403020202020204" pitchFamily="34" charset="0"/>
                <a:cs typeface="Arial" panose="020B0604020202020204" pitchFamily="34" charset="0"/>
              </a:rPr>
              <a:t> (ASU), </a:t>
            </a:r>
            <a:r>
              <a:rPr lang="en-US" sz="1800" dirty="0" err="1">
                <a:latin typeface="Helvetica Light" panose="020B0403020202020204" pitchFamily="34" charset="0"/>
                <a:cs typeface="Arial" panose="020B0604020202020204" pitchFamily="34" charset="0"/>
              </a:rPr>
              <a:t>Ragib</a:t>
            </a:r>
            <a:r>
              <a:rPr lang="en-US" sz="1800" dirty="0">
                <a:latin typeface="Helvetica Light" panose="020B0403020202020204" pitchFamily="34" charset="0"/>
                <a:cs typeface="Arial" panose="020B0604020202020204" pitchFamily="34" charset="0"/>
              </a:rPr>
              <a:t> Ahsan (USC),</a:t>
            </a:r>
            <a:r>
              <a:rPr lang="en-US" sz="2000" dirty="0">
                <a:latin typeface="Helvetica Light" panose="020B0403020202020204" pitchFamily="34" charset="0"/>
              </a:rPr>
              <a:t> </a:t>
            </a:r>
            <a:r>
              <a:rPr lang="en-US" sz="1800" dirty="0">
                <a:latin typeface="Helvetica Light" panose="020B0403020202020204" pitchFamily="34" charset="0"/>
              </a:rPr>
              <a:t>Oksana </a:t>
            </a:r>
            <a:r>
              <a:rPr lang="en-US" sz="1800" dirty="0" err="1">
                <a:latin typeface="Helvetica Light" panose="020B0403020202020204" pitchFamily="34" charset="0"/>
              </a:rPr>
              <a:t>Chubenko</a:t>
            </a:r>
            <a:r>
              <a:rPr lang="en-US" sz="1800" dirty="0">
                <a:latin typeface="Helvetica Light" panose="020B0403020202020204" pitchFamily="34" charset="0"/>
              </a:rPr>
              <a:t> (NIU),</a:t>
            </a:r>
          </a:p>
          <a:p>
            <a:r>
              <a:rPr lang="en-US" sz="1800" dirty="0">
                <a:latin typeface="Helvetica Light" panose="020B0403020202020204" pitchFamily="34" charset="0"/>
                <a:cs typeface="Arial" panose="020B0604020202020204" pitchFamily="34" charset="0"/>
              </a:rPr>
              <a:t>Siddharth Karkare (ASU), </a:t>
            </a:r>
            <a:r>
              <a:rPr lang="en-US" sz="1800" dirty="0" err="1">
                <a:latin typeface="Helvetica Light" panose="020B0403020202020204" pitchFamily="34" charset="0"/>
              </a:rPr>
              <a:t>Rehan</a:t>
            </a:r>
            <a:r>
              <a:rPr lang="en-US" sz="1800" dirty="0">
                <a:latin typeface="Helvetica Light" panose="020B0403020202020204" pitchFamily="34" charset="0"/>
              </a:rPr>
              <a:t> Kapadia (USC)</a:t>
            </a:r>
          </a:p>
          <a:p>
            <a:endParaRPr lang="en-US" sz="1800" dirty="0">
              <a:latin typeface="Helvetica Light" panose="020B0403020202020204" pitchFamily="34" charset="0"/>
            </a:endParaRPr>
          </a:p>
          <a:p>
            <a:r>
              <a:rPr lang="en-US" sz="21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Department of Electrical and Computer Engineering</a:t>
            </a:r>
          </a:p>
          <a:p>
            <a:r>
              <a:rPr lang="en-US" sz="21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University of Southern California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6CDA4C-A4B7-4215-9757-C9422E7E7EB3}"/>
              </a:ext>
            </a:extLst>
          </p:cNvPr>
          <p:cNvSpPr txBox="1"/>
          <p:nvPr/>
        </p:nvSpPr>
        <p:spPr>
          <a:xfrm>
            <a:off x="9218101" y="649020"/>
            <a:ext cx="3409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Photocathode Physics </a:t>
            </a:r>
            <a:b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Photoinjectors (P3)</a:t>
            </a:r>
          </a:p>
        </p:txBody>
      </p:sp>
      <p:pic>
        <p:nvPicPr>
          <p:cNvPr id="1028" name="Picture 4" descr="Image result for usc logo">
            <a:extLst>
              <a:ext uri="{FF2B5EF4-FFF2-40B4-BE49-F238E27FC236}">
                <a16:creationId xmlns:a16="http://schemas.microsoft.com/office/drawing/2014/main" id="{28AEA195-5D29-4A47-95A6-11C6B2B9B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21000"/>
            <a:ext cx="1762178" cy="6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F80823-3601-5C65-3F62-99B43CC33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32" y="575665"/>
            <a:ext cx="2809586" cy="1114622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221D36D-A2A7-C2A9-5BE7-E5267B15A0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447" y="5486362"/>
            <a:ext cx="1269276" cy="1269276"/>
          </a:xfrm>
          <a:prstGeom prst="rect">
            <a:avLst/>
          </a:prstGeom>
        </p:spPr>
      </p:pic>
      <p:pic>
        <p:nvPicPr>
          <p:cNvPr id="7" name="Picture 6" descr="NIU Housing | School | DeKalb IL">
            <a:extLst>
              <a:ext uri="{FF2B5EF4-FFF2-40B4-BE49-F238E27FC236}">
                <a16:creationId xmlns:a16="http://schemas.microsoft.com/office/drawing/2014/main" id="{C363CD74-26C5-602F-E3BE-BF8986C15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436" y="5486362"/>
            <a:ext cx="132556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279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05CD8-89C1-4E6D-9340-37CC7223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1974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GaAs: Negative Electron Affinity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5222B-D1EE-49C6-9580-056610C66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31262-D1E6-4D45-BE19-F9D61803E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273" y="1445897"/>
            <a:ext cx="4874347" cy="49104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C08505-8FB2-2045-A441-603284FB54CC}"/>
              </a:ext>
            </a:extLst>
          </p:cNvPr>
          <p:cNvSpPr/>
          <p:nvPr/>
        </p:nvSpPr>
        <p:spPr>
          <a:xfrm>
            <a:off x="1395574" y="6432096"/>
            <a:ext cx="9737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Hernandez-Garcia, Carlos, Patrick G. O Shea, and Marcy L. Stutzman. "Electron sources for accelerators." Physics today61.2 (2008): 44.</a:t>
            </a:r>
          </a:p>
        </p:txBody>
      </p:sp>
    </p:spTree>
    <p:extLst>
      <p:ext uri="{BB962C8B-B14F-4D97-AF65-F5344CB8AC3E}">
        <p14:creationId xmlns:p14="http://schemas.microsoft.com/office/powerpoint/2010/main" val="3996172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05CD8-89C1-4E6D-9340-37CC7223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1974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Limitations; GaAs: Negative Electron Affinity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5222B-D1EE-49C6-9580-056610C66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F05EE-2E8E-E74E-BCA8-079653BD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43" y="1488340"/>
            <a:ext cx="4701416" cy="47362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3E90A8-B732-4B48-9C18-BB37A35F475E}"/>
              </a:ext>
            </a:extLst>
          </p:cNvPr>
          <p:cNvSpPr/>
          <p:nvPr/>
        </p:nvSpPr>
        <p:spPr>
          <a:xfrm>
            <a:off x="1395574" y="6276731"/>
            <a:ext cx="9737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Hernandez-Garcia, Carlos, Patrick G. O Shea, and Marcy L. Stutzman. "Electron sources for accelerators." Physics today61.2 (2008): 44.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C585B-38A9-47E4-2400-5B5B8394A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537" y="1667537"/>
            <a:ext cx="4886546" cy="4515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56267A-F35D-2E0B-5140-21688FCB87E2}"/>
              </a:ext>
            </a:extLst>
          </p:cNvPr>
          <p:cNvSpPr txBox="1"/>
          <p:nvPr/>
        </p:nvSpPr>
        <p:spPr>
          <a:xfrm>
            <a:off x="1395574" y="6553730"/>
            <a:ext cx="2895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Helvetica Light" panose="020B0403020202020204" pitchFamily="34" charset="0"/>
              </a:rPr>
              <a:t>Blankemeier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Helvetica Light" panose="020B0403020202020204" pitchFamily="34" charset="0"/>
              </a:rPr>
              <a:t>, L., et al., 2019.</a:t>
            </a:r>
          </a:p>
        </p:txBody>
      </p:sp>
    </p:spTree>
    <p:extLst>
      <p:ext uri="{BB962C8B-B14F-4D97-AF65-F5344CB8AC3E}">
        <p14:creationId xmlns:p14="http://schemas.microsoft.com/office/powerpoint/2010/main" val="1559317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F920E-89E4-1AC4-0EE1-7BBFE4555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1225"/>
            <a:ext cx="10515600" cy="866775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</a:rPr>
              <a:t>Integrated photonic circuits to manipulate, modulate and direct light on wafers are widely used in the telecommunication industry. </a:t>
            </a:r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7D4B4-A71B-CAC5-2BA8-4E8EFB0BE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33401E-C747-A4E4-92DB-50CC0145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Background: Integrated Photonics</a:t>
            </a:r>
          </a:p>
        </p:txBody>
      </p:sp>
      <p:pic>
        <p:nvPicPr>
          <p:cNvPr id="2050" name="Picture 2" descr="Integrated microwave photonics | Nature Photonics">
            <a:extLst>
              <a:ext uri="{FF2B5EF4-FFF2-40B4-BE49-F238E27FC236}">
                <a16:creationId xmlns:a16="http://schemas.microsoft.com/office/drawing/2014/main" id="{4CDC5563-15D8-A930-85DE-BCB072203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42" y="1362702"/>
            <a:ext cx="6884958" cy="44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0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E7D851F-ED28-100A-CD4F-40D596336450}"/>
              </a:ext>
            </a:extLst>
          </p:cNvPr>
          <p:cNvSpPr txBox="1"/>
          <p:nvPr/>
        </p:nvSpPr>
        <p:spPr>
          <a:xfrm>
            <a:off x="101600" y="6526071"/>
            <a:ext cx="19665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Blankemeier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L., et al.,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D8C410D-DAC0-A1FD-7A4D-8BD3836F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1974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Limitations; GaAs: Negative Electron Affinity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E035EE-82CE-B69F-8DE8-F649C85BE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004645"/>
            <a:ext cx="4141177" cy="3826891"/>
          </a:xfrm>
          <a:prstGeom prst="rect">
            <a:avLst/>
          </a:prstGeom>
        </p:spPr>
      </p:pic>
      <p:sp>
        <p:nvSpPr>
          <p:cNvPr id="24" name="Down Arrow 23">
            <a:extLst>
              <a:ext uri="{FF2B5EF4-FFF2-40B4-BE49-F238E27FC236}">
                <a16:creationId xmlns:a16="http://schemas.microsoft.com/office/drawing/2014/main" id="{B48D8079-AE92-137D-2094-D4B074A11AAC}"/>
              </a:ext>
            </a:extLst>
          </p:cNvPr>
          <p:cNvSpPr/>
          <p:nvPr/>
        </p:nvSpPr>
        <p:spPr>
          <a:xfrm rot="16200000">
            <a:off x="5530574" y="3082740"/>
            <a:ext cx="316523" cy="132556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564933B-92B0-4AEC-A319-A66C6CBF7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104" y="2352431"/>
            <a:ext cx="5298135" cy="27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80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E7D851F-ED28-100A-CD4F-40D596336450}"/>
              </a:ext>
            </a:extLst>
          </p:cNvPr>
          <p:cNvSpPr txBox="1"/>
          <p:nvPr/>
        </p:nvSpPr>
        <p:spPr>
          <a:xfrm>
            <a:off x="101600" y="6526071"/>
            <a:ext cx="19665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Blankemeier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L., et al.,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D8C410D-DAC0-A1FD-7A4D-8BD3836F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1974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Integrated Photoemitter Simulation Result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17A58-E888-509C-6AF8-A7470AEEA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833792"/>
            <a:ext cx="7629946" cy="3625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58BA18-D635-EBCE-121E-DAB4641B7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6"/>
          <a:stretch/>
        </p:blipFill>
        <p:spPr>
          <a:xfrm>
            <a:off x="7908192" y="1613562"/>
            <a:ext cx="3864708" cy="38454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26F7E5-E6E3-A741-4560-7C1AFC8FC6DF}"/>
              </a:ext>
            </a:extLst>
          </p:cNvPr>
          <p:cNvSpPr/>
          <p:nvPr/>
        </p:nvSpPr>
        <p:spPr>
          <a:xfrm>
            <a:off x="101600" y="1667537"/>
            <a:ext cx="461108" cy="442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E61234-0FA0-9066-EC68-DD4CF5A051F5}"/>
              </a:ext>
            </a:extLst>
          </p:cNvPr>
          <p:cNvSpPr/>
          <p:nvPr/>
        </p:nvSpPr>
        <p:spPr>
          <a:xfrm>
            <a:off x="3933092" y="1720291"/>
            <a:ext cx="461108" cy="442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5EF82-5DD0-5CFF-433D-C957D064DCB3}"/>
              </a:ext>
            </a:extLst>
          </p:cNvPr>
          <p:cNvSpPr/>
          <p:nvPr/>
        </p:nvSpPr>
        <p:spPr>
          <a:xfrm>
            <a:off x="7992784" y="1416559"/>
            <a:ext cx="461108" cy="442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C6FCF-B88B-CF8A-E222-A9B3B1B3BF0A}"/>
              </a:ext>
            </a:extLst>
          </p:cNvPr>
          <p:cNvSpPr txBox="1"/>
          <p:nvPr/>
        </p:nvSpPr>
        <p:spPr>
          <a:xfrm>
            <a:off x="5542262" y="5569115"/>
            <a:ext cx="1561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cs typeface="Times New Roman" panose="02020603050405020304" pitchFamily="18" charset="0"/>
              </a:rPr>
              <a:t>Low MTE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D4E002-63F0-BD58-72E4-C0196FFAB939}"/>
              </a:ext>
            </a:extLst>
          </p:cNvPr>
          <p:cNvSpPr txBox="1"/>
          <p:nvPr/>
        </p:nvSpPr>
        <p:spPr>
          <a:xfrm>
            <a:off x="684113" y="5569115"/>
            <a:ext cx="3232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  <a:t>High Quantum efficiency (QE)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1029B-63F6-24AF-5C4C-5E5519BE5D94}"/>
              </a:ext>
            </a:extLst>
          </p:cNvPr>
          <p:cNvSpPr txBox="1"/>
          <p:nvPr/>
        </p:nvSpPr>
        <p:spPr>
          <a:xfrm>
            <a:off x="9006431" y="5569115"/>
            <a:ext cx="6101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  <a:t>Quick response time</a:t>
            </a:r>
          </a:p>
        </p:txBody>
      </p:sp>
    </p:spTree>
    <p:extLst>
      <p:ext uri="{BB962C8B-B14F-4D97-AF65-F5344CB8AC3E}">
        <p14:creationId xmlns:p14="http://schemas.microsoft.com/office/powerpoint/2010/main" val="3302925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A032C-E9A5-4D74-9E2B-CDA4083D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15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59C1741-EBF9-3040-AB20-44B36BF04BA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Key factors of designing good Photocathode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A7468B-BD0E-6C8B-66D2-B1BECC36AA00}"/>
              </a:ext>
            </a:extLst>
          </p:cNvPr>
          <p:cNvGrpSpPr/>
          <p:nvPr/>
        </p:nvGrpSpPr>
        <p:grpSpPr>
          <a:xfrm>
            <a:off x="1625438" y="1638518"/>
            <a:ext cx="8941123" cy="4701957"/>
            <a:chOff x="1625438" y="1654393"/>
            <a:chExt cx="8941123" cy="470195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A2E2A2-369D-72BB-8ADA-E84EDE810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438" y="1654393"/>
              <a:ext cx="8941123" cy="470195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87CE59-C0A2-A5E3-AB3A-A637B8D66E0C}"/>
                </a:ext>
              </a:extLst>
            </p:cNvPr>
            <p:cNvSpPr/>
            <p:nvPr/>
          </p:nvSpPr>
          <p:spPr>
            <a:xfrm>
              <a:off x="4415117" y="2979956"/>
              <a:ext cx="4195483" cy="591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BB09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Absorber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9051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A032C-E9A5-4D74-9E2B-CDA4083D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16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59C1741-EBF9-3040-AB20-44B36BF04BA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Key factors of designing good Photocathode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A7468B-BD0E-6C8B-66D2-B1BECC36AA00}"/>
              </a:ext>
            </a:extLst>
          </p:cNvPr>
          <p:cNvGrpSpPr/>
          <p:nvPr/>
        </p:nvGrpSpPr>
        <p:grpSpPr>
          <a:xfrm>
            <a:off x="1625438" y="1638518"/>
            <a:ext cx="8941123" cy="4701957"/>
            <a:chOff x="1625438" y="1654393"/>
            <a:chExt cx="8941123" cy="470195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A2E2A2-369D-72BB-8ADA-E84EDE810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438" y="1654393"/>
              <a:ext cx="8941123" cy="470195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87CE59-C0A2-A5E3-AB3A-A637B8D66E0C}"/>
                </a:ext>
              </a:extLst>
            </p:cNvPr>
            <p:cNvSpPr/>
            <p:nvPr/>
          </p:nvSpPr>
          <p:spPr>
            <a:xfrm>
              <a:off x="4415117" y="2979956"/>
              <a:ext cx="4195483" cy="591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BB09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Absorber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C27DA94-2F15-5EE7-D8F3-77F25D1843E1}"/>
              </a:ext>
            </a:extLst>
          </p:cNvPr>
          <p:cNvSpPr/>
          <p:nvPr/>
        </p:nvSpPr>
        <p:spPr>
          <a:xfrm>
            <a:off x="1828799" y="1654393"/>
            <a:ext cx="2241177" cy="4387819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A4E2F-AF5D-31B9-30E5-1B06D5AC6143}"/>
              </a:ext>
            </a:extLst>
          </p:cNvPr>
          <p:cNvSpPr txBox="1"/>
          <p:nvPr/>
        </p:nvSpPr>
        <p:spPr>
          <a:xfrm>
            <a:off x="282853" y="6058087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1. Efficient Light Coupling </a:t>
            </a:r>
          </a:p>
        </p:txBody>
      </p:sp>
    </p:spTree>
    <p:extLst>
      <p:ext uri="{BB962C8B-B14F-4D97-AF65-F5344CB8AC3E}">
        <p14:creationId xmlns:p14="http://schemas.microsoft.com/office/powerpoint/2010/main" val="549605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A032C-E9A5-4D74-9E2B-CDA4083D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17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59C1741-EBF9-3040-AB20-44B36BF04BA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Key factors of designing good Photocathode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DDC8B1-F6F5-222F-9F38-E815258243E1}"/>
              </a:ext>
            </a:extLst>
          </p:cNvPr>
          <p:cNvGrpSpPr/>
          <p:nvPr/>
        </p:nvGrpSpPr>
        <p:grpSpPr>
          <a:xfrm>
            <a:off x="1625438" y="1638518"/>
            <a:ext cx="8941123" cy="4701957"/>
            <a:chOff x="1625438" y="1638518"/>
            <a:chExt cx="8941123" cy="470195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A2E2A2-369D-72BB-8ADA-E84EDE810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438" y="1638518"/>
              <a:ext cx="8941123" cy="470195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87CE59-C0A2-A5E3-AB3A-A637B8D66E0C}"/>
                </a:ext>
              </a:extLst>
            </p:cNvPr>
            <p:cNvSpPr/>
            <p:nvPr/>
          </p:nvSpPr>
          <p:spPr>
            <a:xfrm>
              <a:off x="4415117" y="2964081"/>
              <a:ext cx="4195483" cy="591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BB09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Absorber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C27DA94-2F15-5EE7-D8F3-77F25D1843E1}"/>
              </a:ext>
            </a:extLst>
          </p:cNvPr>
          <p:cNvSpPr/>
          <p:nvPr/>
        </p:nvSpPr>
        <p:spPr>
          <a:xfrm>
            <a:off x="1828799" y="1654393"/>
            <a:ext cx="2241177" cy="4387819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A4E2F-AF5D-31B9-30E5-1B06D5AC6143}"/>
              </a:ext>
            </a:extLst>
          </p:cNvPr>
          <p:cNvSpPr txBox="1"/>
          <p:nvPr/>
        </p:nvSpPr>
        <p:spPr>
          <a:xfrm>
            <a:off x="282853" y="6058087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1. Efficient Light Coupling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A061447-3169-EF88-7291-407F37FE59FC}"/>
              </a:ext>
            </a:extLst>
          </p:cNvPr>
          <p:cNvSpPr/>
          <p:nvPr/>
        </p:nvSpPr>
        <p:spPr>
          <a:xfrm>
            <a:off x="4069976" y="2761129"/>
            <a:ext cx="6078071" cy="1071298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6F863-D8F7-6568-5A38-B719BC3FA11D}"/>
              </a:ext>
            </a:extLst>
          </p:cNvPr>
          <p:cNvSpPr txBox="1"/>
          <p:nvPr/>
        </p:nvSpPr>
        <p:spPr>
          <a:xfrm>
            <a:off x="5670641" y="2175318"/>
            <a:ext cx="304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2. Chose Proper Light Absorber</a:t>
            </a:r>
          </a:p>
        </p:txBody>
      </p:sp>
    </p:spTree>
    <p:extLst>
      <p:ext uri="{BB962C8B-B14F-4D97-AF65-F5344CB8AC3E}">
        <p14:creationId xmlns:p14="http://schemas.microsoft.com/office/powerpoint/2010/main" val="72682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CF7E5C1-B0C8-A49E-68CE-2C563F57E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Design Grating Coupler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FC04A-AF26-2E45-1F42-FA3B3196C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b="17937"/>
          <a:stretch/>
        </p:blipFill>
        <p:spPr>
          <a:xfrm>
            <a:off x="1015682" y="4584347"/>
            <a:ext cx="9886780" cy="138473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C3659C-4F54-C478-7243-6C1B71D84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1225"/>
            <a:ext cx="10515600" cy="866775"/>
          </a:xfrm>
        </p:spPr>
        <p:txBody>
          <a:bodyPr>
            <a:norm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</a:rPr>
              <a:t>Lumerical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 FDTD simulation was used to track</a:t>
            </a:r>
            <a:r>
              <a:rPr lang="ko-KR" altLang="en-US" sz="20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ko-KR" sz="2000" dirty="0">
                <a:effectLst/>
                <a:latin typeface="Times New Roman" panose="02020603050405020304" pitchFamily="18" charset="0"/>
              </a:rPr>
              <a:t>the </a:t>
            </a:r>
            <a:r>
              <a:rPr lang="en-US" altLang="ko-KR" sz="2000" dirty="0">
                <a:latin typeface="Times New Roman" panose="02020603050405020304" pitchFamily="18" charset="0"/>
              </a:rPr>
              <a:t>transmission profile of designed grating coupler while traveling across the waveguide structure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 </a:t>
            </a:r>
          </a:p>
          <a:p>
            <a:endParaRPr lang="en-US" sz="2000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D671249-3962-26CC-3874-1A8CCF5D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18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76AA9F-B27E-7119-987D-3D4C3BAD9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425" y="1565358"/>
            <a:ext cx="5541155" cy="2868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4EA82B-8CF9-01EC-61F8-A6EFB0F6B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82" y="1565359"/>
            <a:ext cx="4349262" cy="29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CF7E5C1-B0C8-A49E-68CE-2C563F57E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Design Grating Coupler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C3659C-4F54-C478-7243-6C1B71D84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62625"/>
            <a:ext cx="10515600" cy="866775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</a:rPr>
              <a:t>Micro/Nano semiconductor fabrication technique used to build a Si</a:t>
            </a:r>
            <a:r>
              <a:rPr lang="en-US" sz="2000" baseline="-25000" dirty="0">
                <a:effectLst/>
                <a:latin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N</a:t>
            </a:r>
            <a:r>
              <a:rPr lang="en-US" sz="2000" baseline="-25000" dirty="0">
                <a:effectLst/>
                <a:latin typeface="Times New Roman" panose="02020603050405020304" pitchFamily="18" charset="0"/>
              </a:rPr>
              <a:t>4 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grating coupler with waveguide structure </a:t>
            </a:r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64D8EA-E781-9F08-CB0B-21FA460CB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650" y="1530877"/>
            <a:ext cx="5360705" cy="3539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0C2FA-2324-FA3B-8C4C-DD02BB024119}"/>
              </a:ext>
            </a:extLst>
          </p:cNvPr>
          <p:cNvSpPr txBox="1"/>
          <p:nvPr/>
        </p:nvSpPr>
        <p:spPr>
          <a:xfrm>
            <a:off x="10480517" y="4223671"/>
            <a:ext cx="127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Waveguide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F6432-C231-371E-62FE-72AB91A6AAC3}"/>
              </a:ext>
            </a:extLst>
          </p:cNvPr>
          <p:cNvSpPr txBox="1"/>
          <p:nvPr/>
        </p:nvSpPr>
        <p:spPr>
          <a:xfrm>
            <a:off x="7290750" y="2858336"/>
            <a:ext cx="166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Grating Coupler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8FFDEA-3FFE-4A48-B102-20AF67C9C0D5}"/>
              </a:ext>
            </a:extLst>
          </p:cNvPr>
          <p:cNvCxnSpPr>
            <a:cxnSpLocks/>
          </p:cNvCxnSpPr>
          <p:nvPr/>
        </p:nvCxnSpPr>
        <p:spPr>
          <a:xfrm>
            <a:off x="10654570" y="4826435"/>
            <a:ext cx="82756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5A4DD1-4915-15C6-B085-BB5D2121F3E0}"/>
              </a:ext>
            </a:extLst>
          </p:cNvPr>
          <p:cNvSpPr txBox="1"/>
          <p:nvPr/>
        </p:nvSpPr>
        <p:spPr>
          <a:xfrm>
            <a:off x="10808711" y="477824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5um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F95F60-2DC1-83CE-022B-62D96798D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70" r="6473"/>
          <a:stretch/>
        </p:blipFill>
        <p:spPr>
          <a:xfrm rot="5400000">
            <a:off x="1949400" y="397813"/>
            <a:ext cx="2436299" cy="57629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0C30EE-E120-1F28-5A49-8D77B31188F9}"/>
              </a:ext>
            </a:extLst>
          </p:cNvPr>
          <p:cNvSpPr/>
          <p:nvPr/>
        </p:nvSpPr>
        <p:spPr>
          <a:xfrm>
            <a:off x="1199491" y="2116786"/>
            <a:ext cx="1306286" cy="123952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016F98-380A-78C2-4113-8042231B90C1}"/>
              </a:ext>
            </a:extLst>
          </p:cNvPr>
          <p:cNvCxnSpPr/>
          <p:nvPr/>
        </p:nvCxnSpPr>
        <p:spPr>
          <a:xfrm flipV="1">
            <a:off x="2505777" y="1530877"/>
            <a:ext cx="3893873" cy="5859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A9D22F-C3E4-5F75-E9E1-7D34B9645451}"/>
              </a:ext>
            </a:extLst>
          </p:cNvPr>
          <p:cNvCxnSpPr>
            <a:cxnSpLocks/>
          </p:cNvCxnSpPr>
          <p:nvPr/>
        </p:nvCxnSpPr>
        <p:spPr>
          <a:xfrm>
            <a:off x="2505776" y="3340870"/>
            <a:ext cx="3893874" cy="17295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E43B861-A389-B57F-C350-F7AC72D3427F}"/>
              </a:ext>
            </a:extLst>
          </p:cNvPr>
          <p:cNvSpPr txBox="1"/>
          <p:nvPr/>
        </p:nvSpPr>
        <p:spPr>
          <a:xfrm>
            <a:off x="1605370" y="4683222"/>
            <a:ext cx="270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Optical Microscope image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CD8C3-F66D-51CB-D773-68C8E58C75E3}"/>
              </a:ext>
            </a:extLst>
          </p:cNvPr>
          <p:cNvSpPr txBox="1"/>
          <p:nvPr/>
        </p:nvSpPr>
        <p:spPr>
          <a:xfrm>
            <a:off x="7448836" y="5142457"/>
            <a:ext cx="366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Scanning Electron Microscope image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07407FC-B68C-1514-5535-28524DAAD51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C643A2-C8E7-4301-A168-092D4A244BF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547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3825-6997-4CE4-A4A3-766AC6F7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Why do we care about electron emitters?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78369A-E12A-5D47-8CB2-7A82F2255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95552"/>
            <a:ext cx="5720107" cy="2935318"/>
          </a:xfrm>
          <a:prstGeom prst="rect">
            <a:avLst/>
          </a:prstGeom>
        </p:spPr>
      </p:pic>
      <p:pic>
        <p:nvPicPr>
          <p:cNvPr id="1026" name="Picture 2" descr="포항패싱..청주 간 다목적 방사광 가속기는 무엇..? &lt; 경제 &lt; 종합뉴스 &lt; 기사본문 - 경북탑뉴스">
            <a:extLst>
              <a:ext uri="{FF2B5EF4-FFF2-40B4-BE49-F238E27FC236}">
                <a16:creationId xmlns:a16="http://schemas.microsoft.com/office/drawing/2014/main" id="{14787C46-59B2-4948-B339-A9A81393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8" y="2119378"/>
            <a:ext cx="5523358" cy="311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997811-FF7C-D046-A1FE-3FCAD55A7740}"/>
              </a:ext>
            </a:extLst>
          </p:cNvPr>
          <p:cNvSpPr txBox="1"/>
          <p:nvPr/>
        </p:nvSpPr>
        <p:spPr>
          <a:xfrm>
            <a:off x="2281572" y="1558210"/>
            <a:ext cx="134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80ABB3-BFE9-C241-B260-8895271E29C1}"/>
              </a:ext>
            </a:extLst>
          </p:cNvPr>
          <p:cNvSpPr txBox="1"/>
          <p:nvPr/>
        </p:nvSpPr>
        <p:spPr>
          <a:xfrm>
            <a:off x="7710612" y="1565127"/>
            <a:ext cx="253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Electron Devices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EDB31A-12E8-284C-82C4-7F46F55A0729}"/>
              </a:ext>
            </a:extLst>
          </p:cNvPr>
          <p:cNvSpPr txBox="1"/>
          <p:nvPr/>
        </p:nvSpPr>
        <p:spPr>
          <a:xfrm>
            <a:off x="685349" y="5572020"/>
            <a:ext cx="464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Bright coherent source for scientific application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FFCAC9-6240-A54B-96C4-838883BB78DE}"/>
              </a:ext>
            </a:extLst>
          </p:cNvPr>
          <p:cNvSpPr txBox="1"/>
          <p:nvPr/>
        </p:nvSpPr>
        <p:spPr>
          <a:xfrm>
            <a:off x="5767036" y="5591963"/>
            <a:ext cx="642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power and high frequency wave generation and amplification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46519B1-88FB-6118-722F-2644CEC0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64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CF7E5C1-B0C8-A49E-68CE-2C563F57E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Transferring GaAs epitaxial layer on waveguide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0C2FA-2324-FA3B-8C4C-DD02BB024119}"/>
              </a:ext>
            </a:extLst>
          </p:cNvPr>
          <p:cNvSpPr txBox="1"/>
          <p:nvPr/>
        </p:nvSpPr>
        <p:spPr>
          <a:xfrm>
            <a:off x="10352180" y="4352008"/>
            <a:ext cx="127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Waveguide</a:t>
            </a:r>
            <a:r>
              <a:rPr lang="en-US" dirty="0"/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8FFDEA-3FFE-4A48-B102-20AF67C9C0D5}"/>
              </a:ext>
            </a:extLst>
          </p:cNvPr>
          <p:cNvCxnSpPr>
            <a:cxnSpLocks/>
          </p:cNvCxnSpPr>
          <p:nvPr/>
        </p:nvCxnSpPr>
        <p:spPr>
          <a:xfrm>
            <a:off x="10526233" y="4954772"/>
            <a:ext cx="82756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5A4DD1-4915-15C6-B085-BB5D2121F3E0}"/>
              </a:ext>
            </a:extLst>
          </p:cNvPr>
          <p:cNvSpPr txBox="1"/>
          <p:nvPr/>
        </p:nvSpPr>
        <p:spPr>
          <a:xfrm>
            <a:off x="10680374" y="490658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5um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FC96ED-5F9F-057F-5DA9-A0B183ED8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775546"/>
            <a:ext cx="6703237" cy="35003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8E8460A-8799-5DED-B740-CDDF9ECA8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70" r="6473"/>
          <a:stretch/>
        </p:blipFill>
        <p:spPr>
          <a:xfrm rot="5400000">
            <a:off x="8386176" y="123779"/>
            <a:ext cx="2038162" cy="4821176"/>
          </a:xfrm>
          <a:prstGeom prst="rect">
            <a:avLst/>
          </a:prstGeom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7F2F6F78-3228-605A-A992-0610A7334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5379497"/>
            <a:ext cx="6527800" cy="1150161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</a:rPr>
              <a:t>Thin layer of p-GaAs was grown by Metal Organic Chemical Vapor Deposition (MOCVD). </a:t>
            </a:r>
          </a:p>
          <a:p>
            <a:r>
              <a:rPr lang="en-US" sz="2000" dirty="0">
                <a:latin typeface="Times New Roman" panose="02020603050405020304" pitchFamily="18" charset="0"/>
              </a:rPr>
              <a:t>Epitaxial lift-off process was processed to transfer GaAs on waveguide</a:t>
            </a:r>
            <a:endParaRPr lang="en-US" sz="2000" dirty="0">
              <a:effectLst/>
              <a:latin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5F54DC0-5901-965D-A4C7-411804299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51" t="6120" r="29376" b="38291"/>
          <a:stretch/>
        </p:blipFill>
        <p:spPr>
          <a:xfrm rot="16200000">
            <a:off x="8250213" y="2625951"/>
            <a:ext cx="2316106" cy="482719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8263EEE-F280-EABF-E2F6-45C8FEEC0B7A}"/>
              </a:ext>
            </a:extLst>
          </p:cNvPr>
          <p:cNvSpPr txBox="1"/>
          <p:nvPr/>
        </p:nvSpPr>
        <p:spPr>
          <a:xfrm>
            <a:off x="6994669" y="2926263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Transfer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FA6290-1434-4AA5-314D-C35CEED9BF03}"/>
              </a:ext>
            </a:extLst>
          </p:cNvPr>
          <p:cNvSpPr txBox="1"/>
          <p:nvPr/>
        </p:nvSpPr>
        <p:spPr>
          <a:xfrm>
            <a:off x="6994669" y="5559587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Transfer</a:t>
            </a:r>
          </a:p>
        </p:txBody>
      </p:sp>
      <p:sp>
        <p:nvSpPr>
          <p:cNvPr id="52" name="Slide Number Placeholder 3">
            <a:extLst>
              <a:ext uri="{FF2B5EF4-FFF2-40B4-BE49-F238E27FC236}">
                <a16:creationId xmlns:a16="http://schemas.microsoft.com/office/drawing/2014/main" id="{DC397ED7-3F62-DCF3-E2B2-643971749CB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C643A2-C8E7-4301-A168-092D4A244BF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73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81428A-71A6-65A4-2E0E-2D34C529D4F9}"/>
              </a:ext>
            </a:extLst>
          </p:cNvPr>
          <p:cNvSpPr txBox="1">
            <a:spLocks/>
          </p:cNvSpPr>
          <p:nvPr/>
        </p:nvSpPr>
        <p:spPr>
          <a:xfrm>
            <a:off x="902363" y="229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Confined Emission using PEEM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33B536-AFDB-DDC4-1D19-BC1D85558289}"/>
              </a:ext>
            </a:extLst>
          </p:cNvPr>
          <p:cNvGrpSpPr/>
          <p:nvPr/>
        </p:nvGrpSpPr>
        <p:grpSpPr>
          <a:xfrm>
            <a:off x="1418955" y="1228868"/>
            <a:ext cx="9354089" cy="4687476"/>
            <a:chOff x="1418955" y="1317358"/>
            <a:chExt cx="9354089" cy="4687476"/>
          </a:xfrm>
        </p:grpSpPr>
        <p:pic>
          <p:nvPicPr>
            <p:cNvPr id="2" name="Picture 1" descr="Diagram&#10;&#10;Description automatically generated">
              <a:hlinkClick r:id="" action="ppaction://noaction"/>
              <a:extLst>
                <a:ext uri="{FF2B5EF4-FFF2-40B4-BE49-F238E27FC236}">
                  <a16:creationId xmlns:a16="http://schemas.microsoft.com/office/drawing/2014/main" id="{EE330B02-20ED-E386-6799-5ED07E744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5" y="1317358"/>
              <a:ext cx="9354089" cy="468747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970043-5A44-7117-C070-76BA2BA73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7849" y="1412354"/>
              <a:ext cx="438149" cy="47987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45CD95-2B42-4291-A758-A6974DED1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663790" y="1391676"/>
              <a:ext cx="300475" cy="333862"/>
            </a:xfrm>
            <a:prstGeom prst="rect">
              <a:avLst/>
            </a:prstGeom>
          </p:spPr>
        </p:pic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E1E615A-22DF-2B94-9AA2-E44A702C7A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C643A2-C8E7-4301-A168-092D4A244BF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1D2FA-C496-DFA3-7D98-098C6BD5FC3D}"/>
              </a:ext>
            </a:extLst>
          </p:cNvPr>
          <p:cNvSpPr txBox="1"/>
          <p:nvPr/>
        </p:nvSpPr>
        <p:spPr>
          <a:xfrm>
            <a:off x="1532890" y="6011340"/>
            <a:ext cx="91262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Photoemission Electron Microscopy was used to observed the photoemission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Photoemission confinement can be found at the waveguide region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BAF120F-D5A3-E78F-E008-402429800B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0532"/>
            <a:ext cx="1157468" cy="1157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B04F28-923A-FDC1-5C52-88B56D3B95E1}"/>
              </a:ext>
            </a:extLst>
          </p:cNvPr>
          <p:cNvSpPr txBox="1"/>
          <p:nvPr/>
        </p:nvSpPr>
        <p:spPr>
          <a:xfrm>
            <a:off x="60275" y="5700532"/>
            <a:ext cx="1284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Measurement by </a:t>
            </a:r>
          </a:p>
        </p:txBody>
      </p:sp>
    </p:spTree>
    <p:extLst>
      <p:ext uri="{BB962C8B-B14F-4D97-AF65-F5344CB8AC3E}">
        <p14:creationId xmlns:p14="http://schemas.microsoft.com/office/powerpoint/2010/main" val="2811557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9B4E3-0F68-0D37-B1A5-5DB25D0C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 descr="Chart, line chart, histogram&#10;&#10;Description automatically generated">
            <a:extLst>
              <a:ext uri="{FF2B5EF4-FFF2-40B4-BE49-F238E27FC236}">
                <a16:creationId xmlns:a16="http://schemas.microsoft.com/office/drawing/2014/main" id="{225F38AA-E87B-4F29-D402-4CAD5C685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68" t="31539" r="18869" b="28976"/>
          <a:stretch/>
        </p:blipFill>
        <p:spPr>
          <a:xfrm>
            <a:off x="194000" y="1300163"/>
            <a:ext cx="6536923" cy="5056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BA7E18-EA2E-03B7-72D7-D069A04F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In-situ Cs</a:t>
            </a:r>
            <a:r>
              <a:rPr lang="en-US" sz="3200" baseline="-250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Sb growth on top of waveguide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6BB167-2315-B3C9-714F-0C6E5FA26AA6}"/>
              </a:ext>
            </a:extLst>
          </p:cNvPr>
          <p:cNvSpPr txBox="1"/>
          <p:nvPr/>
        </p:nvSpPr>
        <p:spPr>
          <a:xfrm>
            <a:off x="6730923" y="2136338"/>
            <a:ext cx="5142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Instead of transferring thin epitaxial GaAs film, thin Cs3Sb was grown on top of waveguide structure in-situ.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 thin films were grown via co-deposition of Cs and Sb onto the substrates.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20nm of thin film was grown having ~ 1% Quantum efficiency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551771F-946F-C552-859F-480B72228B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0532"/>
            <a:ext cx="1157468" cy="1157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837343-7239-A84E-A90D-58AC10648D44}"/>
              </a:ext>
            </a:extLst>
          </p:cNvPr>
          <p:cNvSpPr txBox="1"/>
          <p:nvPr/>
        </p:nvSpPr>
        <p:spPr>
          <a:xfrm>
            <a:off x="60275" y="5700532"/>
            <a:ext cx="1284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Measurement by </a:t>
            </a:r>
          </a:p>
        </p:txBody>
      </p:sp>
    </p:spTree>
    <p:extLst>
      <p:ext uri="{BB962C8B-B14F-4D97-AF65-F5344CB8AC3E}">
        <p14:creationId xmlns:p14="http://schemas.microsoft.com/office/powerpoint/2010/main" val="1004567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9B4E3-0F68-0D37-B1A5-5DB25D0C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23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AD075-D230-1A98-2EB9-815D365B06B5}"/>
              </a:ext>
            </a:extLst>
          </p:cNvPr>
          <p:cNvSpPr txBox="1"/>
          <p:nvPr/>
        </p:nvSpPr>
        <p:spPr>
          <a:xfrm>
            <a:off x="977900" y="957367"/>
            <a:ext cx="1617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Patterned Emission Using PEEM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39330-09AB-A753-6E57-8E08697C6EAF}"/>
              </a:ext>
            </a:extLst>
          </p:cNvPr>
          <p:cNvSpPr txBox="1">
            <a:spLocks/>
          </p:cNvSpPr>
          <p:nvPr/>
        </p:nvSpPr>
        <p:spPr>
          <a:xfrm>
            <a:off x="902363" y="229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Confined Emission using PEEM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631488D-2F39-B1D7-3491-E4E9A16C6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10864"/>
          <a:stretch/>
        </p:blipFill>
        <p:spPr>
          <a:xfrm>
            <a:off x="410094" y="1250066"/>
            <a:ext cx="5685906" cy="5029200"/>
          </a:xfrm>
          <a:prstGeom prst="rect">
            <a:avLst/>
          </a:prstGeom>
        </p:spPr>
      </p:pic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79AD4822-AFAD-5249-7300-C7FEFE8C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89" y="1413605"/>
            <a:ext cx="4285022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CD27AB-D9AC-8D83-B9BA-314DB28790D6}"/>
              </a:ext>
            </a:extLst>
          </p:cNvPr>
          <p:cNvSpPr txBox="1"/>
          <p:nvPr/>
        </p:nvSpPr>
        <p:spPr>
          <a:xfrm>
            <a:off x="7934498" y="2282930"/>
            <a:ext cx="13522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~100 </a:t>
            </a:r>
            <a:r>
              <a:rPr lang="el-GR" sz="2400" b="1" dirty="0"/>
              <a:t>μ</a:t>
            </a:r>
            <a:r>
              <a:rPr lang="en-US" sz="2400" b="1" dirty="0"/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B5A99-DE7B-D7E1-25CB-A75A28DE1525}"/>
              </a:ext>
            </a:extLst>
          </p:cNvPr>
          <p:cNvSpPr txBox="1"/>
          <p:nvPr/>
        </p:nvSpPr>
        <p:spPr>
          <a:xfrm>
            <a:off x="6096000" y="4700911"/>
            <a:ext cx="53219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PEEM image showing confined emission from a ∼20 nm thick Cs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 film at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𝜆 = 520 nm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period of the beating pattern shows with ~100 um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B7AC405-7EA1-8CC5-DA18-F135C408EE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0532"/>
            <a:ext cx="1157468" cy="11574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B93AE-1A93-D87C-334D-DD7241507602}"/>
              </a:ext>
            </a:extLst>
          </p:cNvPr>
          <p:cNvSpPr txBox="1"/>
          <p:nvPr/>
        </p:nvSpPr>
        <p:spPr>
          <a:xfrm>
            <a:off x="60275" y="5700532"/>
            <a:ext cx="1284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Measurement by </a:t>
            </a:r>
          </a:p>
        </p:txBody>
      </p:sp>
    </p:spTree>
    <p:extLst>
      <p:ext uri="{BB962C8B-B14F-4D97-AF65-F5344CB8AC3E}">
        <p14:creationId xmlns:p14="http://schemas.microsoft.com/office/powerpoint/2010/main" val="4160004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9B4E3-0F68-0D37-B1A5-5DB25D0C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24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AD075-D230-1A98-2EB9-815D365B06B5}"/>
              </a:ext>
            </a:extLst>
          </p:cNvPr>
          <p:cNvSpPr txBox="1"/>
          <p:nvPr/>
        </p:nvSpPr>
        <p:spPr>
          <a:xfrm>
            <a:off x="977900" y="957367"/>
            <a:ext cx="1617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Patterned Emission Using PEEM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39330-09AB-A753-6E57-8E08697C6EAF}"/>
              </a:ext>
            </a:extLst>
          </p:cNvPr>
          <p:cNvSpPr txBox="1">
            <a:spLocks/>
          </p:cNvSpPr>
          <p:nvPr/>
        </p:nvSpPr>
        <p:spPr>
          <a:xfrm>
            <a:off x="902363" y="229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Confined Emission using PEEM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0D9787-0240-C510-1C48-AF9CDE3E2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r="11029"/>
          <a:stretch/>
        </p:blipFill>
        <p:spPr>
          <a:xfrm>
            <a:off x="387927" y="1250066"/>
            <a:ext cx="5708073" cy="5029200"/>
          </a:xfrm>
          <a:prstGeom prst="rect">
            <a:avLst/>
          </a:prstGeom>
        </p:spPr>
      </p:pic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17790665-B949-2EF8-594C-84FC2AEB9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90" y="1555394"/>
            <a:ext cx="4274820" cy="320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854C6-8F7D-D8B8-5FAB-22325102A8B2}"/>
              </a:ext>
            </a:extLst>
          </p:cNvPr>
          <p:cNvSpPr txBox="1"/>
          <p:nvPr/>
        </p:nvSpPr>
        <p:spPr>
          <a:xfrm>
            <a:off x="8080879" y="1926256"/>
            <a:ext cx="13522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~150 </a:t>
            </a:r>
            <a:r>
              <a:rPr lang="el-GR" sz="2400" b="1" dirty="0"/>
              <a:t>μ</a:t>
            </a:r>
            <a:r>
              <a:rPr lang="en-US" sz="2400" b="1" dirty="0"/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F6C71E-A5C7-AA08-BDA6-3AD18D8C58FC}"/>
              </a:ext>
            </a:extLst>
          </p:cNvPr>
          <p:cNvSpPr txBox="1"/>
          <p:nvPr/>
        </p:nvSpPr>
        <p:spPr>
          <a:xfrm>
            <a:off x="6096000" y="4787544"/>
            <a:ext cx="53219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PEEM image showing confined emission from a ∼20 nm thick Cs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 film at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𝜆 = 528 nm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period of the beating pattern shows with ~150 um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9B5948F-AFF3-7FB7-D556-06BDA13638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0532"/>
            <a:ext cx="1157468" cy="1157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5AA36-97D3-D1A6-9CB4-226E594CBBC5}"/>
              </a:ext>
            </a:extLst>
          </p:cNvPr>
          <p:cNvSpPr txBox="1"/>
          <p:nvPr/>
        </p:nvSpPr>
        <p:spPr>
          <a:xfrm>
            <a:off x="60275" y="5700532"/>
            <a:ext cx="1284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Measurement by </a:t>
            </a:r>
          </a:p>
        </p:txBody>
      </p:sp>
    </p:spTree>
    <p:extLst>
      <p:ext uri="{BB962C8B-B14F-4D97-AF65-F5344CB8AC3E}">
        <p14:creationId xmlns:p14="http://schemas.microsoft.com/office/powerpoint/2010/main" val="723145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9B4E3-0F68-0D37-B1A5-5DB25D0C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25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AD075-D230-1A98-2EB9-815D365B06B5}"/>
              </a:ext>
            </a:extLst>
          </p:cNvPr>
          <p:cNvSpPr txBox="1"/>
          <p:nvPr/>
        </p:nvSpPr>
        <p:spPr>
          <a:xfrm>
            <a:off x="977900" y="957367"/>
            <a:ext cx="1617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Patterned Emission Using PEEM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39330-09AB-A753-6E57-8E08697C6EAF}"/>
              </a:ext>
            </a:extLst>
          </p:cNvPr>
          <p:cNvSpPr txBox="1">
            <a:spLocks/>
          </p:cNvSpPr>
          <p:nvPr/>
        </p:nvSpPr>
        <p:spPr>
          <a:xfrm>
            <a:off x="902363" y="229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Confined Emission using PEEM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3A26846-6F1F-6322-B700-DFA07FF8A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r="11443"/>
          <a:stretch/>
        </p:blipFill>
        <p:spPr>
          <a:xfrm>
            <a:off x="626290" y="1142033"/>
            <a:ext cx="5636030" cy="5029200"/>
          </a:xfrm>
          <a:prstGeom prst="rect">
            <a:avLst/>
          </a:prstGeom>
        </p:spPr>
      </p:pic>
      <p:pic>
        <p:nvPicPr>
          <p:cNvPr id="4" name="Picture 3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4538D283-D818-386B-A1FF-0B9EC646D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85" y="1509712"/>
            <a:ext cx="4274820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AFE04-C72E-02EE-14F4-FA49DBDBCBED}"/>
              </a:ext>
            </a:extLst>
          </p:cNvPr>
          <p:cNvSpPr txBox="1"/>
          <p:nvPr/>
        </p:nvSpPr>
        <p:spPr>
          <a:xfrm>
            <a:off x="8461349" y="1924808"/>
            <a:ext cx="13522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~250 </a:t>
            </a:r>
            <a:r>
              <a:rPr lang="el-GR" sz="2400" b="1" dirty="0"/>
              <a:t>μ</a:t>
            </a:r>
            <a:r>
              <a:rPr lang="en-US" sz="2400" b="1" dirty="0"/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1EA85-FB62-EBD6-1D70-DE967B4D559C}"/>
              </a:ext>
            </a:extLst>
          </p:cNvPr>
          <p:cNvSpPr txBox="1"/>
          <p:nvPr/>
        </p:nvSpPr>
        <p:spPr>
          <a:xfrm>
            <a:off x="6096000" y="4787544"/>
            <a:ext cx="53219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PEEM image showing confined emission from a ∼20 nm thick Cs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 film at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𝜆 = 532 nm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period of the beating pattern shows with ~250 um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E9E868A-121B-BA64-80A1-FA56B85789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0532"/>
            <a:ext cx="1157468" cy="11574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3B5A-530C-DB96-97E4-C1EB28A426D8}"/>
              </a:ext>
            </a:extLst>
          </p:cNvPr>
          <p:cNvSpPr txBox="1"/>
          <p:nvPr/>
        </p:nvSpPr>
        <p:spPr>
          <a:xfrm>
            <a:off x="60275" y="5700532"/>
            <a:ext cx="1284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Measurement by </a:t>
            </a:r>
          </a:p>
        </p:txBody>
      </p:sp>
    </p:spTree>
    <p:extLst>
      <p:ext uri="{BB962C8B-B14F-4D97-AF65-F5344CB8AC3E}">
        <p14:creationId xmlns:p14="http://schemas.microsoft.com/office/powerpoint/2010/main" val="2422492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9B4E3-0F68-0D37-B1A5-5DB25D0C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26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AD075-D230-1A98-2EB9-815D365B06B5}"/>
              </a:ext>
            </a:extLst>
          </p:cNvPr>
          <p:cNvSpPr txBox="1"/>
          <p:nvPr/>
        </p:nvSpPr>
        <p:spPr>
          <a:xfrm>
            <a:off x="977900" y="957367"/>
            <a:ext cx="1617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Patterned Emission Using PEEM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39330-09AB-A753-6E57-8E08697C6EAF}"/>
              </a:ext>
            </a:extLst>
          </p:cNvPr>
          <p:cNvSpPr txBox="1">
            <a:spLocks/>
          </p:cNvSpPr>
          <p:nvPr/>
        </p:nvSpPr>
        <p:spPr>
          <a:xfrm>
            <a:off x="902363" y="229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Confined Emission using PEEM</a:t>
            </a:r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0CD3D13-51EF-1F3C-A130-E0B73D21A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r="11195"/>
          <a:stretch/>
        </p:blipFill>
        <p:spPr>
          <a:xfrm>
            <a:off x="576822" y="1142033"/>
            <a:ext cx="5663738" cy="50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921A55-C034-CFF0-D891-7BC6297B7B12}"/>
              </a:ext>
            </a:extLst>
          </p:cNvPr>
          <p:cNvSpPr txBox="1"/>
          <p:nvPr/>
        </p:nvSpPr>
        <p:spPr>
          <a:xfrm>
            <a:off x="6293215" y="2872254"/>
            <a:ext cx="53219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PEEM image showing no significant emission from a ∼20 nm thick Cs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 film at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𝜆 = 538 nm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Wavelength out of range where the grating coupler cannot support does not support any modes in the waveguide. 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614498C-3E13-2A42-3833-A4C0F40A32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0532"/>
            <a:ext cx="1157468" cy="1157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9C9D87-E3B4-2268-BDC4-7B3E740045A5}"/>
              </a:ext>
            </a:extLst>
          </p:cNvPr>
          <p:cNvSpPr txBox="1"/>
          <p:nvPr/>
        </p:nvSpPr>
        <p:spPr>
          <a:xfrm>
            <a:off x="60275" y="5700532"/>
            <a:ext cx="1284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Measurement by </a:t>
            </a:r>
          </a:p>
        </p:txBody>
      </p:sp>
    </p:spTree>
    <p:extLst>
      <p:ext uri="{BB962C8B-B14F-4D97-AF65-F5344CB8AC3E}">
        <p14:creationId xmlns:p14="http://schemas.microsoft.com/office/powerpoint/2010/main" val="3959669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9B4E3-0F68-0D37-B1A5-5DB25D0C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27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AD075-D230-1A98-2EB9-815D365B06B5}"/>
              </a:ext>
            </a:extLst>
          </p:cNvPr>
          <p:cNvSpPr txBox="1"/>
          <p:nvPr/>
        </p:nvSpPr>
        <p:spPr>
          <a:xfrm>
            <a:off x="977900" y="957367"/>
            <a:ext cx="1617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Patterned Emission Using PEEM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39330-09AB-A753-6E57-8E08697C6EAF}"/>
              </a:ext>
            </a:extLst>
          </p:cNvPr>
          <p:cNvSpPr txBox="1">
            <a:spLocks/>
          </p:cNvSpPr>
          <p:nvPr/>
        </p:nvSpPr>
        <p:spPr>
          <a:xfrm>
            <a:off x="902363" y="229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Wavelength Dependent Photoemission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3F9FEC-8338-3098-C696-D02E6F1CFEB5}"/>
              </a:ext>
            </a:extLst>
          </p:cNvPr>
          <p:cNvGrpSpPr/>
          <p:nvPr/>
        </p:nvGrpSpPr>
        <p:grpSpPr>
          <a:xfrm>
            <a:off x="319187" y="1555394"/>
            <a:ext cx="11553626" cy="2623347"/>
            <a:chOff x="272405" y="1555394"/>
            <a:chExt cx="11553626" cy="2623347"/>
          </a:xfrm>
        </p:grpSpPr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FE18F68-240D-3F7F-254F-CE3070712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 r="10864"/>
            <a:stretch/>
          </p:blipFill>
          <p:spPr>
            <a:xfrm>
              <a:off x="272405" y="1555394"/>
              <a:ext cx="2849316" cy="2520228"/>
            </a:xfrm>
            <a:prstGeom prst="rect">
              <a:avLst/>
            </a:prstGeom>
          </p:spPr>
        </p:pic>
        <p:pic>
          <p:nvPicPr>
            <p:cNvPr id="7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6A297242-6D04-C50A-1A5E-D9ABCB14B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9" r="11029"/>
            <a:stretch/>
          </p:blipFill>
          <p:spPr>
            <a:xfrm>
              <a:off x="3118353" y="1555394"/>
              <a:ext cx="2897158" cy="2552593"/>
            </a:xfrm>
            <a:prstGeom prst="rect">
              <a:avLst/>
            </a:prstGeom>
          </p:spPr>
        </p:pic>
        <p:pic>
          <p:nvPicPr>
            <p:cNvPr id="9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0B415B3-5091-F062-F49C-81868EED1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r="11443"/>
            <a:stretch/>
          </p:blipFill>
          <p:spPr>
            <a:xfrm>
              <a:off x="5967669" y="1555395"/>
              <a:ext cx="2860591" cy="2552592"/>
            </a:xfrm>
            <a:prstGeom prst="rect">
              <a:avLst/>
            </a:prstGeom>
          </p:spPr>
        </p:pic>
        <p:pic>
          <p:nvPicPr>
            <p:cNvPr id="11" name="Picture 10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1A5386C2-AFE4-379D-1718-B30078456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4" r="11195"/>
            <a:stretch/>
          </p:blipFill>
          <p:spPr>
            <a:xfrm>
              <a:off x="8871694" y="1555394"/>
              <a:ext cx="2954337" cy="262334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3D8BB37-FB66-6547-59E6-B353EED886F9}"/>
              </a:ext>
            </a:extLst>
          </p:cNvPr>
          <p:cNvSpPr txBox="1"/>
          <p:nvPr/>
        </p:nvSpPr>
        <p:spPr>
          <a:xfrm>
            <a:off x="688071" y="5127128"/>
            <a:ext cx="102847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period of the pattern increases as we go from 𝜆 = 520 nm to 𝜆 = 532 nm.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transverse patterns are formed due to interference between these co-propagating modes thereby generating beating patterns with significant evanescent intensities that cause the electron emission.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0571BF6-A8B1-CC30-7D70-C775ECDE92FD}"/>
              </a:ext>
            </a:extLst>
          </p:cNvPr>
          <p:cNvSpPr/>
          <p:nvPr/>
        </p:nvSpPr>
        <p:spPr>
          <a:xfrm>
            <a:off x="688071" y="4169436"/>
            <a:ext cx="10985769" cy="378082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2F674-8114-68FB-7FCA-0C7B86B569E9}"/>
              </a:ext>
            </a:extLst>
          </p:cNvPr>
          <p:cNvSpPr txBox="1"/>
          <p:nvPr/>
        </p:nvSpPr>
        <p:spPr>
          <a:xfrm>
            <a:off x="5337791" y="4173811"/>
            <a:ext cx="135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Wavelength </a:t>
            </a:r>
          </a:p>
        </p:txBody>
      </p:sp>
    </p:spTree>
    <p:extLst>
      <p:ext uri="{BB962C8B-B14F-4D97-AF65-F5344CB8AC3E}">
        <p14:creationId xmlns:p14="http://schemas.microsoft.com/office/powerpoint/2010/main" val="224992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DC2ED-F0B1-7B85-A29B-07CBB0481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099" y="2225947"/>
            <a:ext cx="6045679" cy="4351338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calculate the modes, we assume that there is a symmetric SiO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/Si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/SiO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waveguide where the cladding layers are infinitely thick. The asymmetry of upper and lower cladding layers in actual waveguide will modify the modes. 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we assume that the mode profiles are not significantly altered when we have a 20 nm absorber on top of the waveguide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ADDA85-77A4-8694-5ACC-7A5A4B5D2EB9}"/>
              </a:ext>
            </a:extLst>
          </p:cNvPr>
          <p:cNvSpPr/>
          <p:nvPr/>
        </p:nvSpPr>
        <p:spPr>
          <a:xfrm>
            <a:off x="1557971" y="2055490"/>
            <a:ext cx="2553419" cy="11214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8F5EFB-B582-D35A-C1D8-E46DF85566FC}"/>
              </a:ext>
            </a:extLst>
          </p:cNvPr>
          <p:cNvSpPr/>
          <p:nvPr/>
        </p:nvSpPr>
        <p:spPr>
          <a:xfrm>
            <a:off x="1557973" y="4522851"/>
            <a:ext cx="2553419" cy="11214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65E924-8B50-1615-6607-BBF67C90613A}"/>
              </a:ext>
            </a:extLst>
          </p:cNvPr>
          <p:cNvSpPr/>
          <p:nvPr/>
        </p:nvSpPr>
        <p:spPr>
          <a:xfrm>
            <a:off x="1557971" y="4270456"/>
            <a:ext cx="2553419" cy="2406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</a:t>
            </a:r>
            <a:r>
              <a:rPr lang="en-US" baseline="-25000" dirty="0"/>
              <a:t>3</a:t>
            </a:r>
            <a:r>
              <a:rPr lang="en-US" dirty="0"/>
              <a:t>Sb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19F7F7-A562-515D-8B82-EF9F2745BDDB}"/>
              </a:ext>
            </a:extLst>
          </p:cNvPr>
          <p:cNvSpPr/>
          <p:nvPr/>
        </p:nvSpPr>
        <p:spPr>
          <a:xfrm>
            <a:off x="902363" y="1502388"/>
            <a:ext cx="3830128" cy="226874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54561-1C09-99CE-E094-9B0F5D277D1E}"/>
              </a:ext>
            </a:extLst>
          </p:cNvPr>
          <p:cNvSpPr txBox="1"/>
          <p:nvPr/>
        </p:nvSpPr>
        <p:spPr>
          <a:xfrm>
            <a:off x="2127314" y="3370007"/>
            <a:ext cx="143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SiO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6F7B00-35ED-8942-E6FC-588602BDEF1B}"/>
              </a:ext>
            </a:extLst>
          </p:cNvPr>
          <p:cNvSpPr/>
          <p:nvPr/>
        </p:nvSpPr>
        <p:spPr>
          <a:xfrm>
            <a:off x="902363" y="3932422"/>
            <a:ext cx="3830128" cy="226874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8C097-50E3-CECF-8420-2FD41F3F8E34}"/>
              </a:ext>
            </a:extLst>
          </p:cNvPr>
          <p:cNvSpPr txBox="1"/>
          <p:nvPr/>
        </p:nvSpPr>
        <p:spPr>
          <a:xfrm>
            <a:off x="2127314" y="5800041"/>
            <a:ext cx="143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SiO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60B4FC-3D0F-B7E4-4A71-34AB5DD91397}"/>
              </a:ext>
            </a:extLst>
          </p:cNvPr>
          <p:cNvCxnSpPr/>
          <p:nvPr/>
        </p:nvCxnSpPr>
        <p:spPr>
          <a:xfrm>
            <a:off x="1557971" y="1631695"/>
            <a:ext cx="6642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853396E-0DC0-CED7-12BC-875B16CE4453}"/>
              </a:ext>
            </a:extLst>
          </p:cNvPr>
          <p:cNvSpPr txBox="1"/>
          <p:nvPr/>
        </p:nvSpPr>
        <p:spPr>
          <a:xfrm>
            <a:off x="2222204" y="1443842"/>
            <a:ext cx="40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02C984-5E15-99F5-5297-FCF6718735BA}"/>
              </a:ext>
            </a:extLst>
          </p:cNvPr>
          <p:cNvSpPr txBox="1"/>
          <p:nvPr/>
        </p:nvSpPr>
        <p:spPr>
          <a:xfrm>
            <a:off x="1273299" y="1987697"/>
            <a:ext cx="40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1168A6-B2E1-360A-DD2D-59962EF4CE80}"/>
              </a:ext>
            </a:extLst>
          </p:cNvPr>
          <p:cNvCxnSpPr>
            <a:cxnSpLocks/>
          </p:cNvCxnSpPr>
          <p:nvPr/>
        </p:nvCxnSpPr>
        <p:spPr>
          <a:xfrm flipV="1">
            <a:off x="1373941" y="2425415"/>
            <a:ext cx="0" cy="6353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5F32FA-D394-FF45-8293-74105A2D2ECA}"/>
              </a:ext>
            </a:extLst>
          </p:cNvPr>
          <p:cNvCxnSpPr>
            <a:cxnSpLocks/>
          </p:cNvCxnSpPr>
          <p:nvPr/>
        </p:nvCxnSpPr>
        <p:spPr>
          <a:xfrm>
            <a:off x="4318423" y="2021593"/>
            <a:ext cx="0" cy="11553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512AFF7-B72C-B3EE-9F50-FAA5B468F0BB}"/>
              </a:ext>
            </a:extLst>
          </p:cNvPr>
          <p:cNvSpPr txBox="1"/>
          <p:nvPr/>
        </p:nvSpPr>
        <p:spPr>
          <a:xfrm>
            <a:off x="4327049" y="2413232"/>
            <a:ext cx="40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6E3DE9-0CE7-1E76-FE37-6158E551446D}"/>
              </a:ext>
            </a:extLst>
          </p:cNvPr>
          <p:cNvSpPr txBox="1">
            <a:spLocks/>
          </p:cNvSpPr>
          <p:nvPr/>
        </p:nvSpPr>
        <p:spPr>
          <a:xfrm>
            <a:off x="902363" y="229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Simulation study on beating pattern in waveguide</a:t>
            </a:r>
          </a:p>
        </p:txBody>
      </p:sp>
    </p:spTree>
    <p:extLst>
      <p:ext uri="{BB962C8B-B14F-4D97-AF65-F5344CB8AC3E}">
        <p14:creationId xmlns:p14="http://schemas.microsoft.com/office/powerpoint/2010/main" val="2059017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533A47-9E0F-249F-F136-51ACE45DA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7" y="1860917"/>
            <a:ext cx="5494143" cy="4382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EDA2AC-AF0C-8354-631D-CDF2D6B0420C}"/>
              </a:ext>
            </a:extLst>
          </p:cNvPr>
          <p:cNvSpPr txBox="1"/>
          <p:nvPr/>
        </p:nvSpPr>
        <p:spPr>
          <a:xfrm>
            <a:off x="1470162" y="2564906"/>
            <a:ext cx="218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TE and TM mode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56597E-074D-3DF3-2E98-12B4C8709BB0}"/>
              </a:ext>
            </a:extLst>
          </p:cNvPr>
          <p:cNvSpPr/>
          <p:nvPr/>
        </p:nvSpPr>
        <p:spPr>
          <a:xfrm>
            <a:off x="1119354" y="1958892"/>
            <a:ext cx="3579962" cy="3795623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8D5C3D-7F3B-4BB9-78DA-A431E69476F5}"/>
              </a:ext>
            </a:extLst>
          </p:cNvPr>
          <p:cNvSpPr/>
          <p:nvPr/>
        </p:nvSpPr>
        <p:spPr>
          <a:xfrm>
            <a:off x="4699316" y="1958891"/>
            <a:ext cx="1251527" cy="3795623"/>
          </a:xfrm>
          <a:prstGeom prst="rect">
            <a:avLst/>
          </a:prstGeom>
          <a:solidFill>
            <a:schemeClr val="accent2">
              <a:alpha val="4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98B556-720E-328E-E9DF-15FC180D4632}"/>
              </a:ext>
            </a:extLst>
          </p:cNvPr>
          <p:cNvSpPr txBox="1"/>
          <p:nvPr/>
        </p:nvSpPr>
        <p:spPr>
          <a:xfrm>
            <a:off x="4743188" y="2452688"/>
            <a:ext cx="1308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Fundamental TE and TM modes</a:t>
            </a:r>
          </a:p>
          <a:p>
            <a:r>
              <a:rPr lang="en-US" dirty="0"/>
              <a:t>(3</a:t>
            </a:r>
            <a:r>
              <a:rPr lang="en-US" baseline="30000" dirty="0"/>
              <a:t>rd</a:t>
            </a:r>
            <a:r>
              <a:rPr lang="en-US" dirty="0"/>
              <a:t> mode doesn’t exist)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F95F23-9980-967D-11DF-70771DF8BC89}"/>
                  </a:ext>
                </a:extLst>
              </p:cNvPr>
              <p:cNvSpPr txBox="1"/>
              <p:nvPr/>
            </p:nvSpPr>
            <p:spPr>
              <a:xfrm>
                <a:off x="6446808" y="1847314"/>
                <a:ext cx="5270728" cy="425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Propagation vector decides the periodicity of the wave in z direction. For two modes with wavevectors 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interfered wave will have an envelope of wavevector </a:t>
                </a:r>
                <a:r>
                  <a:rPr lang="en-US" sz="2000" dirty="0"/>
                  <a:t>|</a:t>
                </a:r>
                <a:r>
                  <a:rPr lang="el-GR" sz="2000" dirty="0"/>
                  <a:t>β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-</a:t>
                </a:r>
                <a:r>
                  <a:rPr lang="el-GR" sz="2000" dirty="0"/>
                  <a:t> β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|/2.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will have a spatial periodicity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en-US" sz="2000" dirty="0"/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sweeping the wavelength, it is possible to get the beating patterns by having overlapping 3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rd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 and TM modes.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higher wavelengths, we don’t get 3 modes and such a beating pattern probably cannot be observed.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F95F23-9980-967D-11DF-70771DF8B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808" y="1847314"/>
                <a:ext cx="5270728" cy="4258923"/>
              </a:xfrm>
              <a:prstGeom prst="rect">
                <a:avLst/>
              </a:prstGeom>
              <a:blipFill>
                <a:blip r:embed="rId3"/>
                <a:stretch>
                  <a:fillRect l="-962" t="-595" r="-1202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82EF0B3B-777D-17C3-5398-D1935AF8E4C9}"/>
              </a:ext>
            </a:extLst>
          </p:cNvPr>
          <p:cNvSpPr txBox="1">
            <a:spLocks/>
          </p:cNvSpPr>
          <p:nvPr/>
        </p:nvSpPr>
        <p:spPr>
          <a:xfrm>
            <a:off x="902363" y="229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Simulation study on beating pattern in waveguide</a:t>
            </a:r>
          </a:p>
        </p:txBody>
      </p:sp>
    </p:spTree>
    <p:extLst>
      <p:ext uri="{BB962C8B-B14F-4D97-AF65-F5344CB8AC3E}">
        <p14:creationId xmlns:p14="http://schemas.microsoft.com/office/powerpoint/2010/main" val="3694131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3825-6997-4CE4-A4A3-766AC6F7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USC Semiconductor Photoemitters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B48F4F-A4B0-C3EA-9B6C-41680CEC7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69" y="1690688"/>
            <a:ext cx="5712390" cy="4347248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9BAC912-6363-E4B4-0487-16E957407EEE}"/>
              </a:ext>
            </a:extLst>
          </p:cNvPr>
          <p:cNvSpPr/>
          <p:nvPr/>
        </p:nvSpPr>
        <p:spPr>
          <a:xfrm>
            <a:off x="71451" y="1518135"/>
            <a:ext cx="5920208" cy="451980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8CFC73-33FB-AEF8-ABF9-2481C1F71A16}"/>
              </a:ext>
            </a:extLst>
          </p:cNvPr>
          <p:cNvSpPr txBox="1"/>
          <p:nvPr/>
        </p:nvSpPr>
        <p:spPr>
          <a:xfrm>
            <a:off x="971377" y="5412099"/>
            <a:ext cx="456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 Electron Light Assisted Cathode (HELAC)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FB4691F6-4268-314F-CC0F-E96BBB71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87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6BC53F-77FA-94DF-F40B-FBBAF24F0CA2}"/>
              </a:ext>
            </a:extLst>
          </p:cNvPr>
          <p:cNvSpPr txBox="1">
            <a:spLocks/>
          </p:cNvSpPr>
          <p:nvPr/>
        </p:nvSpPr>
        <p:spPr>
          <a:xfrm>
            <a:off x="902363" y="229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Reproducing the beating patterns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23662-25CD-11ED-1663-BECA6027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20" y="1292560"/>
            <a:ext cx="4776270" cy="379128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2C9D52-14E7-9107-C1CE-68B80421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63" y="5285550"/>
            <a:ext cx="10515600" cy="155473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Beating pattern emission was reproduced by weighting each mode by the coupling and sum them to get the emission profile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get a periodicity of ~30 um while having 250um for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experiement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absorber may change the modes significantly so that the propagation constants have much smaller difference and leads to a longer (250 um in experiments) periodicity.</a:t>
            </a:r>
          </a:p>
        </p:txBody>
      </p:sp>
      <p:pic>
        <p:nvPicPr>
          <p:cNvPr id="11" name="Picture 10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4CF1A668-FEAE-B954-2E95-62453DCDE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072" y="1143952"/>
            <a:ext cx="5262565" cy="39398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5410AF-D8A2-0EC0-33A9-0C912C2C5EE2}"/>
              </a:ext>
            </a:extLst>
          </p:cNvPr>
          <p:cNvSpPr txBox="1"/>
          <p:nvPr/>
        </p:nvSpPr>
        <p:spPr>
          <a:xfrm>
            <a:off x="2039567" y="1551619"/>
            <a:ext cx="222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Simulation at 532 nm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7416E-8B4F-B452-754B-482F194CCBF6}"/>
              </a:ext>
            </a:extLst>
          </p:cNvPr>
          <p:cNvSpPr txBox="1"/>
          <p:nvPr/>
        </p:nvSpPr>
        <p:spPr>
          <a:xfrm>
            <a:off x="7678367" y="1587572"/>
            <a:ext cx="229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Experiment at 532 nm</a:t>
            </a:r>
          </a:p>
        </p:txBody>
      </p:sp>
    </p:spTree>
    <p:extLst>
      <p:ext uri="{BB962C8B-B14F-4D97-AF65-F5344CB8AC3E}">
        <p14:creationId xmlns:p14="http://schemas.microsoft.com/office/powerpoint/2010/main" val="3218139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5222B-D1EE-49C6-9580-056610C66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31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E7AF52-D8FF-7449-883E-5109D9BDEC00}"/>
              </a:ext>
            </a:extLst>
          </p:cNvPr>
          <p:cNvSpPr txBox="1">
            <a:spLocks/>
          </p:cNvSpPr>
          <p:nvPr/>
        </p:nvSpPr>
        <p:spPr>
          <a:xfrm>
            <a:off x="419100" y="341974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Future Work in experiments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9C6AAA6-E4C6-D55D-10C1-E32ABDFF3FD4}"/>
              </a:ext>
            </a:extLst>
          </p:cNvPr>
          <p:cNvSpPr/>
          <p:nvPr/>
        </p:nvSpPr>
        <p:spPr>
          <a:xfrm>
            <a:off x="76200" y="1667537"/>
            <a:ext cx="5920208" cy="451980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6E215F-0AE1-E8BB-DDB5-78394ED08527}"/>
              </a:ext>
            </a:extLst>
          </p:cNvPr>
          <p:cNvSpPr/>
          <p:nvPr/>
        </p:nvSpPr>
        <p:spPr>
          <a:xfrm>
            <a:off x="6157901" y="1667537"/>
            <a:ext cx="5920208" cy="451980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CFFF4-2F06-881C-2574-3DDF3E7BAE3D}"/>
              </a:ext>
            </a:extLst>
          </p:cNvPr>
          <p:cNvSpPr txBox="1"/>
          <p:nvPr/>
        </p:nvSpPr>
        <p:spPr>
          <a:xfrm>
            <a:off x="976126" y="5561501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Patternable Electron Emission Beam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A7114-872A-B4A0-237D-F734A6A62DDC}"/>
              </a:ext>
            </a:extLst>
          </p:cNvPr>
          <p:cNvSpPr txBox="1"/>
          <p:nvPr/>
        </p:nvSpPr>
        <p:spPr>
          <a:xfrm>
            <a:off x="6772365" y="5441174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Patterned /Split waveguide for beam shaping</a:t>
            </a:r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972A727-2F17-522C-A5BC-FF8750A3A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31" y="1833583"/>
            <a:ext cx="4588784" cy="3635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E338F3-0297-B7E5-C31B-066B7B93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365" y="2006082"/>
            <a:ext cx="4262706" cy="28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15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7F0A-9DB9-3744-9D35-F4857229E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Helvetica Light" panose="020B0403020202020204" pitchFamily="34" charset="0"/>
              </a:rPr>
              <a:t>On Chip Waveguide Integrated GaAs</a:t>
            </a:r>
            <a:r>
              <a:rPr lang="ko-KR" altLang="en-US" dirty="0">
                <a:latin typeface="Helvetica Light" panose="020B0403020202020204" pitchFamily="34" charset="0"/>
              </a:rPr>
              <a:t> </a:t>
            </a:r>
            <a:r>
              <a:rPr lang="en-US" altLang="ko-KR" dirty="0">
                <a:latin typeface="Helvetica Light" panose="020B0403020202020204" pitchFamily="34" charset="0"/>
              </a:rPr>
              <a:t>/</a:t>
            </a:r>
            <a:r>
              <a:rPr lang="ko-KR" altLang="en-US" dirty="0">
                <a:latin typeface="Helvetica Light" panose="020B0403020202020204" pitchFamily="34" charset="0"/>
              </a:rPr>
              <a:t> </a:t>
            </a:r>
            <a:r>
              <a:rPr lang="en-US" altLang="ko-KR" dirty="0" err="1">
                <a:latin typeface="Helvetica Light" panose="020B0403020202020204" pitchFamily="34" charset="0"/>
              </a:rPr>
              <a:t>CsSb</a:t>
            </a:r>
            <a:r>
              <a:rPr lang="en-US" dirty="0">
                <a:latin typeface="Helvetica Light" panose="020B0403020202020204" pitchFamily="34" charset="0"/>
              </a:rPr>
              <a:t> Photocathode has been introduced as a new type of photoemitter</a:t>
            </a:r>
          </a:p>
          <a:p>
            <a:pPr marL="0" indent="0"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 Light" panose="020B0403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0A4B92-5EC2-B04C-B682-AFA8322360B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98329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7F0A-9DB9-3744-9D35-F4857229E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On Chip Waveguide Integrated GaAs /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CsSb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Photocathode has been introduced as a new type of photoemitter</a:t>
            </a:r>
          </a:p>
          <a:p>
            <a:pPr marL="0" indent="0"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 Light" panose="020B0403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Helvetica Light" panose="020B0403020202020204" pitchFamily="34" charset="0"/>
              </a:rPr>
              <a:t>This approach is general and proof of concept, can be improved by tuning each component of the device</a:t>
            </a: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0A4B92-5EC2-B04C-B682-AFA8322360B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52211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7F0A-9DB9-3744-9D35-F4857229E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On Chip Waveguide Integrated GaAs /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CsSb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Photocathode has been introduced as a new type of photoemitter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  <a:latin typeface="Helvetica Light" panose="020B0403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This approach is general and proof of concept, can be improved by tuning each component of the device</a:t>
            </a: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Helvetica Light" panose="020B0403020202020204" pitchFamily="34" charset="0"/>
              </a:rPr>
              <a:t>Can be extended to other works by using other emitting material or patterning the electron emission</a:t>
            </a: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0A4B92-5EC2-B04C-B682-AFA8322360B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975984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DAE6F3-8203-4A7F-981E-D974B7F9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Acknowledgements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A882C8-E0CD-4F91-AFA4-92AC57557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97" y="1468837"/>
            <a:ext cx="11496040" cy="4351338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Principal investigator: Prof. Rehan Kapadia</a:t>
            </a:r>
          </a:p>
          <a:p>
            <a:r>
              <a:rPr lang="en-US" dirty="0">
                <a:latin typeface="Helvetica Light" panose="020B0403020202020204" pitchFamily="34" charset="0"/>
              </a:rPr>
              <a:t>Graduate students: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panose="020B0403020202020204" pitchFamily="34" charset="0"/>
              </a:rPr>
              <a:t>Hyun Uk Chae</a:t>
            </a:r>
            <a:r>
              <a:rPr lang="en-US" dirty="0">
                <a:latin typeface="Helvetica Light" panose="020B0403020202020204" pitchFamily="34" charset="0"/>
              </a:rPr>
              <a:t>, </a:t>
            </a:r>
            <a:r>
              <a:rPr lang="en-US" dirty="0" err="1">
                <a:latin typeface="Helvetica Light" panose="020B0403020202020204" pitchFamily="34" charset="0"/>
              </a:rPr>
              <a:t>Ragib</a:t>
            </a:r>
            <a:r>
              <a:rPr lang="en-US" dirty="0">
                <a:latin typeface="Helvetica Light" panose="020B0403020202020204" pitchFamily="34" charset="0"/>
              </a:rPr>
              <a:t> Ahsan, </a:t>
            </a:r>
            <a:r>
              <a:rPr lang="en-US" altLang="ko-KR" dirty="0">
                <a:latin typeface="Helvetica Light" panose="020B0403020202020204" pitchFamily="34" charset="0"/>
              </a:rPr>
              <a:t>Anika Tabassum </a:t>
            </a:r>
            <a:r>
              <a:rPr lang="en-US" altLang="ko-KR" dirty="0" err="1">
                <a:latin typeface="Helvetica Light" panose="020B0403020202020204" pitchFamily="34" charset="0"/>
              </a:rPr>
              <a:t>Priyoti</a:t>
            </a:r>
            <a:r>
              <a:rPr lang="en-US" altLang="ko-KR" dirty="0">
                <a:latin typeface="Helvetica Light" panose="020B0403020202020204" pitchFamily="34" charset="0"/>
              </a:rPr>
              <a:t>, Juan Sanchez Vazquez</a:t>
            </a:r>
          </a:p>
          <a:p>
            <a:r>
              <a:rPr lang="en-US" dirty="0">
                <a:latin typeface="Helvetica Light" panose="020B0403020202020204" pitchFamily="34" charset="0"/>
              </a:rPr>
              <a:t>ASU: Prof. Siddharth Karkare, </a:t>
            </a:r>
            <a:r>
              <a:rPr lang="en-US" dirty="0" err="1">
                <a:latin typeface="Helvetica Light" panose="020B0403020202020204" pitchFamily="34" charset="0"/>
              </a:rPr>
              <a:t>Alimohammed</a:t>
            </a:r>
            <a:r>
              <a:rPr lang="en-US" dirty="0">
                <a:latin typeface="Helvetica Light" panose="020B0403020202020204" pitchFamily="34" charset="0"/>
              </a:rPr>
              <a:t> </a:t>
            </a:r>
            <a:r>
              <a:rPr lang="en-US" dirty="0" err="1">
                <a:latin typeface="Helvetica Light" panose="020B0403020202020204" pitchFamily="34" charset="0"/>
              </a:rPr>
              <a:t>Kachwala</a:t>
            </a:r>
            <a:endParaRPr lang="en-US" dirty="0">
              <a:latin typeface="Helvetica Light" panose="020B0403020202020204" pitchFamily="34" charset="0"/>
            </a:endParaRPr>
          </a:p>
          <a:p>
            <a:r>
              <a:rPr lang="en-US" dirty="0">
                <a:latin typeface="Helvetica Light" panose="020B0403020202020204" pitchFamily="34" charset="0"/>
              </a:rPr>
              <a:t>NIU: Oksana </a:t>
            </a:r>
            <a:r>
              <a:rPr lang="en-US" dirty="0" err="1">
                <a:latin typeface="Helvetica Light" panose="020B0403020202020204" pitchFamily="34" charset="0"/>
              </a:rPr>
              <a:t>Chubenko</a:t>
            </a:r>
            <a:endParaRPr lang="en-US" dirty="0">
              <a:latin typeface="Helvetica Light" panose="020B0403020202020204" pitchFamily="34" charset="0"/>
            </a:endParaRPr>
          </a:p>
          <a:p>
            <a:r>
              <a:rPr lang="en-US" dirty="0">
                <a:latin typeface="Helvetica Light" panose="020B0403020202020204" pitchFamily="34" charset="0"/>
              </a:rPr>
              <a:t>Sponsors: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3E6CD8-FCA5-4539-87B1-CD6B4810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0CF179-1692-7947-B5E8-90228DF6D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039" y="4212831"/>
            <a:ext cx="1317625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11788-3BDB-7F4A-8149-56DA8ADD1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820" y="5892735"/>
            <a:ext cx="2068320" cy="689440"/>
          </a:xfrm>
          <a:prstGeom prst="rect">
            <a:avLst/>
          </a:prstGeom>
        </p:spPr>
      </p:pic>
      <p:pic>
        <p:nvPicPr>
          <p:cNvPr id="14" name="Picture 13" descr="Image result for src logo">
            <a:extLst>
              <a:ext uri="{FF2B5EF4-FFF2-40B4-BE49-F238E27FC236}">
                <a16:creationId xmlns:a16="http://schemas.microsoft.com/office/drawing/2014/main" id="{14A5AFA5-16FC-9741-A875-39844B4C7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8" y="4546065"/>
            <a:ext cx="2463690" cy="9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18A955-1D14-6747-9CD6-2BDFF2F46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140" y="4212831"/>
            <a:ext cx="1348645" cy="1325563"/>
          </a:xfrm>
          <a:prstGeom prst="rect">
            <a:avLst/>
          </a:prstGeom>
        </p:spPr>
      </p:pic>
      <p:pic>
        <p:nvPicPr>
          <p:cNvPr id="1026" name="Picture 2" descr="Office of Naval Research - Wikipedia">
            <a:extLst>
              <a:ext uri="{FF2B5EF4-FFF2-40B4-BE49-F238E27FC236}">
                <a16:creationId xmlns:a16="http://schemas.microsoft.com/office/drawing/2014/main" id="{6E9A6EF1-7660-2A44-ADEE-1F3E1F7DB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64" y="5698633"/>
            <a:ext cx="2363305" cy="107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ted States Department of Energy - Wikipedia">
            <a:extLst>
              <a:ext uri="{FF2B5EF4-FFF2-40B4-BE49-F238E27FC236}">
                <a16:creationId xmlns:a16="http://schemas.microsoft.com/office/drawing/2014/main" id="{8B48F525-34DB-C04F-91E8-AC5B5FD7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18" y="4212831"/>
            <a:ext cx="132556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E9EAEEC-3BC9-6146-5960-514ABD6CE3E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415" y="3942276"/>
            <a:ext cx="1866671" cy="1866671"/>
          </a:xfrm>
          <a:prstGeom prst="rect">
            <a:avLst/>
          </a:prstGeom>
        </p:spPr>
      </p:pic>
      <p:pic>
        <p:nvPicPr>
          <p:cNvPr id="3" name="Picture 2" descr="NIU Housing | School | DeKalb IL">
            <a:extLst>
              <a:ext uri="{FF2B5EF4-FFF2-40B4-BE49-F238E27FC236}">
                <a16:creationId xmlns:a16="http://schemas.microsoft.com/office/drawing/2014/main" id="{FC90D243-7059-A178-73B4-ED0F895E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86" y="4212831"/>
            <a:ext cx="132556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45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89AA-C8DE-08E1-45F3-A1FB31207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766218"/>
            <a:ext cx="10515600" cy="1325563"/>
          </a:xfrm>
        </p:spPr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F2C34-8784-F177-5481-205D296A0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70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DC19-846A-A14E-9A08-DC30A850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Reproducing the beating patterns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814174-3630-3F3B-A8B1-29BE8C6E580D}"/>
                  </a:ext>
                </a:extLst>
              </p:cNvPr>
              <p:cNvSpPr txBox="1"/>
              <p:nvPr/>
            </p:nvSpPr>
            <p:spPr>
              <a:xfrm>
                <a:off x="921398" y="1690688"/>
                <a:ext cx="10349204" cy="336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dirty="0"/>
                  <a:t>We combine the decay length and propagation wavevector, exp(-(</a:t>
                </a:r>
                <a:r>
                  <a:rPr lang="el-GR" dirty="0"/>
                  <a:t>α</a:t>
                </a:r>
                <a:r>
                  <a:rPr lang="en-US" baseline="-25000" dirty="0"/>
                  <a:t>z </a:t>
                </a:r>
                <a:r>
                  <a:rPr lang="en-US" dirty="0"/>
                  <a:t>+ j*</a:t>
                </a:r>
                <a:r>
                  <a:rPr lang="el-GR" dirty="0"/>
                  <a:t>β</a:t>
                </a:r>
                <a:r>
                  <a:rPr lang="en-US" dirty="0"/>
                  <a:t>)z) to get the wave</a:t>
                </a:r>
              </a:p>
              <a:p>
                <a:endParaRPr lang="en-US" dirty="0"/>
              </a:p>
              <a:p>
                <a:r>
                  <a:rPr lang="en-US" dirty="0"/>
                  <a:t>Then we weight each mode by the coupling and sum them to get the emission profile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dirty="0"/>
                  <a:t>Here A is the intensity </a:t>
                </a:r>
                <a:r>
                  <a:rPr lang="en-US" dirty="0" err="1"/>
                  <a:t>prefactor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coupling for the </a:t>
                </a:r>
                <a:r>
                  <a:rPr lang="en-US" dirty="0" err="1"/>
                  <a:t>i</a:t>
                </a:r>
                <a:r>
                  <a:rPr lang="en-US" baseline="-25000" dirty="0" err="1"/>
                  <a:t>th</a:t>
                </a:r>
                <a:r>
                  <a:rPr lang="en-US" dirty="0"/>
                  <a:t> mode.</a:t>
                </a:r>
              </a:p>
              <a:p>
                <a:endParaRPr lang="en-US" dirty="0"/>
              </a:p>
              <a:p>
                <a:r>
                  <a:rPr lang="en-US" dirty="0"/>
                  <a:t>We change imaginary part of epsilon for absorber to fit our decay length from experiments.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814174-3630-3F3B-A8B1-29BE8C6E5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398" y="1690688"/>
                <a:ext cx="10349204" cy="3364254"/>
              </a:xfrm>
              <a:prstGeom prst="rect">
                <a:avLst/>
              </a:prstGeom>
              <a:blipFill>
                <a:blip r:embed="rId2"/>
                <a:stretch>
                  <a:fillRect l="-490" b="-6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945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3825-6997-4CE4-A4A3-766AC6F7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USC Semiconductor Photoemitters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B48F4F-A4B0-C3EA-9B6C-41680CEC7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69" y="1690688"/>
            <a:ext cx="5712390" cy="434724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502FAD8-016F-BCEC-0030-CC795AC5C31D}"/>
              </a:ext>
            </a:extLst>
          </p:cNvPr>
          <p:cNvGrpSpPr/>
          <p:nvPr/>
        </p:nvGrpSpPr>
        <p:grpSpPr>
          <a:xfrm>
            <a:off x="6850754" y="1588168"/>
            <a:ext cx="4126899" cy="4108250"/>
            <a:chOff x="6710362" y="1673181"/>
            <a:chExt cx="4126899" cy="41082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159306-2079-E25B-0C49-0DD9E58EE67B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359" b="47180"/>
            <a:stretch/>
          </p:blipFill>
          <p:spPr bwMode="auto">
            <a:xfrm>
              <a:off x="6710362" y="1673181"/>
              <a:ext cx="4126899" cy="410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536B33-9D5F-B631-451F-C9C05E2CD909}"/>
                </a:ext>
              </a:extLst>
            </p:cNvPr>
            <p:cNvSpPr/>
            <p:nvPr/>
          </p:nvSpPr>
          <p:spPr>
            <a:xfrm>
              <a:off x="6918180" y="1976410"/>
              <a:ext cx="521711" cy="330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9BAC912-6363-E4B4-0487-16E957407EEE}"/>
              </a:ext>
            </a:extLst>
          </p:cNvPr>
          <p:cNvSpPr/>
          <p:nvPr/>
        </p:nvSpPr>
        <p:spPr>
          <a:xfrm>
            <a:off x="71451" y="1518135"/>
            <a:ext cx="5920208" cy="451980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EC5360A-6D51-E89E-DE1C-78D34C5FF36C}"/>
              </a:ext>
            </a:extLst>
          </p:cNvPr>
          <p:cNvSpPr/>
          <p:nvPr/>
        </p:nvSpPr>
        <p:spPr>
          <a:xfrm>
            <a:off x="6153152" y="1518135"/>
            <a:ext cx="5920208" cy="451980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8CFC73-33FB-AEF8-ABF9-2481C1F71A16}"/>
              </a:ext>
            </a:extLst>
          </p:cNvPr>
          <p:cNvSpPr txBox="1"/>
          <p:nvPr/>
        </p:nvSpPr>
        <p:spPr>
          <a:xfrm>
            <a:off x="971377" y="5412099"/>
            <a:ext cx="456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 Electron Light Assisted Cathode (HELAC)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311672-FC16-8620-482F-FAFBAD0ACD8C}"/>
              </a:ext>
            </a:extLst>
          </p:cNvPr>
          <p:cNvSpPr txBox="1"/>
          <p:nvPr/>
        </p:nvSpPr>
        <p:spPr>
          <a:xfrm>
            <a:off x="7074694" y="5375406"/>
            <a:ext cx="431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Waveguide Integrated Hot Electron Cathode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FB4691F6-4268-314F-CC0F-E96BBB71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24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3825-6997-4CE4-A4A3-766AC6F7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USC Semiconductor Photoemitters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B48F4F-A4B0-C3EA-9B6C-41680CEC7E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79269" y="1690688"/>
            <a:ext cx="5712390" cy="434724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502FAD8-016F-BCEC-0030-CC795AC5C31D}"/>
              </a:ext>
            </a:extLst>
          </p:cNvPr>
          <p:cNvGrpSpPr/>
          <p:nvPr/>
        </p:nvGrpSpPr>
        <p:grpSpPr>
          <a:xfrm>
            <a:off x="6850754" y="1588168"/>
            <a:ext cx="4126899" cy="4108250"/>
            <a:chOff x="6710362" y="1673181"/>
            <a:chExt cx="4126899" cy="41082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159306-2079-E25B-0C49-0DD9E58EE67B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359" b="47180"/>
            <a:stretch/>
          </p:blipFill>
          <p:spPr bwMode="auto">
            <a:xfrm>
              <a:off x="6710362" y="1673181"/>
              <a:ext cx="4126899" cy="410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536B33-9D5F-B631-451F-C9C05E2CD909}"/>
                </a:ext>
              </a:extLst>
            </p:cNvPr>
            <p:cNvSpPr/>
            <p:nvPr/>
          </p:nvSpPr>
          <p:spPr>
            <a:xfrm>
              <a:off x="6918180" y="1976410"/>
              <a:ext cx="521711" cy="330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9BAC912-6363-E4B4-0487-16E957407EEE}"/>
              </a:ext>
            </a:extLst>
          </p:cNvPr>
          <p:cNvSpPr/>
          <p:nvPr/>
        </p:nvSpPr>
        <p:spPr>
          <a:xfrm>
            <a:off x="71451" y="1518135"/>
            <a:ext cx="5920208" cy="451980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EC5360A-6D51-E89E-DE1C-78D34C5FF36C}"/>
              </a:ext>
            </a:extLst>
          </p:cNvPr>
          <p:cNvSpPr/>
          <p:nvPr/>
        </p:nvSpPr>
        <p:spPr>
          <a:xfrm>
            <a:off x="6153152" y="1518135"/>
            <a:ext cx="5920208" cy="4519801"/>
          </a:xfrm>
          <a:prstGeom prst="roundRect">
            <a:avLst/>
          </a:prstGeom>
          <a:noFill/>
          <a:ln w="539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8CFC73-33FB-AEF8-ABF9-2481C1F71A16}"/>
              </a:ext>
            </a:extLst>
          </p:cNvPr>
          <p:cNvSpPr txBox="1"/>
          <p:nvPr/>
        </p:nvSpPr>
        <p:spPr>
          <a:xfrm>
            <a:off x="971377" y="5412099"/>
            <a:ext cx="4328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Hot Electron Light Assisted Cathode (HELAC)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311672-FC16-8620-482F-FAFBAD0ACD8C}"/>
              </a:ext>
            </a:extLst>
          </p:cNvPr>
          <p:cNvSpPr txBox="1"/>
          <p:nvPr/>
        </p:nvSpPr>
        <p:spPr>
          <a:xfrm>
            <a:off x="7074694" y="5375406"/>
            <a:ext cx="431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Waveguide Integrated Hot Electron Cathode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FB4691F6-4268-314F-CC0F-E96BBB71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78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7D4B4-A71B-CAC5-2BA8-4E8EFB0BE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43A2-C8E7-4301-A168-092D4A244BF5}" type="slidenum">
              <a:rPr lang="en-US" smtClean="0"/>
              <a:t>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33401E-C747-A4E4-92DB-50CC0145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138"/>
            <a:ext cx="10515600" cy="1325563"/>
          </a:xfrm>
        </p:spPr>
        <p:txBody>
          <a:bodyPr>
            <a:normAutofit/>
          </a:bodyPr>
          <a:lstStyle/>
          <a:p>
            <a:pPr marL="109538" indent="0" algn="ctr">
              <a:buNone/>
              <a:defRPr/>
            </a:pPr>
            <a:r>
              <a:rPr lang="en-US" sz="3200" dirty="0">
                <a:latin typeface="Helvetica Light" panose="020B0403020202020204" pitchFamily="34" charset="0"/>
                <a:cs typeface="Arial" pitchFamily="34" charset="0"/>
              </a:rPr>
              <a:t>Can we couple light into a semiconductor device to maximize the light coupling into an absorber?</a:t>
            </a:r>
          </a:p>
        </p:txBody>
      </p:sp>
    </p:spTree>
    <p:extLst>
      <p:ext uri="{BB962C8B-B14F-4D97-AF65-F5344CB8AC3E}">
        <p14:creationId xmlns:p14="http://schemas.microsoft.com/office/powerpoint/2010/main" val="186269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A032C-E9A5-4D74-9E2B-CDA4083D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84381-1BCC-7640-8560-EF1D0B9D3408}"/>
              </a:ext>
            </a:extLst>
          </p:cNvPr>
          <p:cNvSpPr txBox="1"/>
          <p:nvPr/>
        </p:nvSpPr>
        <p:spPr>
          <a:xfrm>
            <a:off x="990600" y="2459504"/>
            <a:ext cx="803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Helvetica Light" panose="020B0403020202020204" pitchFamily="34" charset="0"/>
              </a:rPr>
              <a:t>Rapid response Time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59C1741-EBF9-3040-AB20-44B36BF04BA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Key factors of good photoemitter</a:t>
            </a:r>
          </a:p>
        </p:txBody>
      </p:sp>
    </p:spTree>
    <p:extLst>
      <p:ext uri="{BB962C8B-B14F-4D97-AF65-F5344CB8AC3E}">
        <p14:creationId xmlns:p14="http://schemas.microsoft.com/office/powerpoint/2010/main" val="3150261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A032C-E9A5-4D74-9E2B-CDA4083D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84381-1BCC-7640-8560-EF1D0B9D3408}"/>
              </a:ext>
            </a:extLst>
          </p:cNvPr>
          <p:cNvSpPr txBox="1"/>
          <p:nvPr/>
        </p:nvSpPr>
        <p:spPr>
          <a:xfrm>
            <a:off x="990600" y="2459504"/>
            <a:ext cx="803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Rapid response Time</a:t>
            </a:r>
          </a:p>
          <a:p>
            <a:pPr marL="342900" indent="-342900">
              <a:buAutoNum type="arabicPeriod"/>
            </a:pPr>
            <a:endParaRPr lang="en-US" sz="2400" dirty="0">
              <a:latin typeface="Helvetica Light" panose="020B0403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Helvetica Light" panose="020B0403020202020204" pitchFamily="34" charset="0"/>
              </a:rPr>
              <a:t>Low Mean transverse Energies (MTE)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59C1741-EBF9-3040-AB20-44B36BF04BA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Key factors of good photoemitter</a:t>
            </a:r>
          </a:p>
        </p:txBody>
      </p:sp>
    </p:spTree>
    <p:extLst>
      <p:ext uri="{BB962C8B-B14F-4D97-AF65-F5344CB8AC3E}">
        <p14:creationId xmlns:p14="http://schemas.microsoft.com/office/powerpoint/2010/main" val="553493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A032C-E9A5-4D74-9E2B-CDA4083D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C643A2-C8E7-4301-A168-092D4A244BF5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84381-1BCC-7640-8560-EF1D0B9D3408}"/>
              </a:ext>
            </a:extLst>
          </p:cNvPr>
          <p:cNvSpPr txBox="1"/>
          <p:nvPr/>
        </p:nvSpPr>
        <p:spPr>
          <a:xfrm>
            <a:off x="990600" y="2459504"/>
            <a:ext cx="8030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Rapid response Time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elvetica Light" panose="020B0403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Low Mean transverse Energies (MTE)</a:t>
            </a:r>
          </a:p>
          <a:p>
            <a:pPr marL="342900" indent="-342900">
              <a:buAutoNum type="arabicPeriod"/>
            </a:pPr>
            <a:endParaRPr lang="en-US" sz="2400" dirty="0">
              <a:latin typeface="Helvetica Light" panose="020B0403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Helvetica Light" panose="020B0403020202020204" pitchFamily="34" charset="0"/>
              </a:rPr>
              <a:t>High Quantum Efficiency (QE)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59C1741-EBF9-3040-AB20-44B36BF04BA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282A6E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Key factors of good photoemitter</a:t>
            </a:r>
          </a:p>
        </p:txBody>
      </p:sp>
    </p:spTree>
    <p:extLst>
      <p:ext uri="{BB962C8B-B14F-4D97-AF65-F5344CB8AC3E}">
        <p14:creationId xmlns:p14="http://schemas.microsoft.com/office/powerpoint/2010/main" val="1218765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50372</TotalTime>
  <Words>1306</Words>
  <Application>Microsoft Macintosh PowerPoint</Application>
  <PresentationFormat>Widescreen</PresentationFormat>
  <Paragraphs>203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Narrow</vt:lpstr>
      <vt:lpstr>Calibri</vt:lpstr>
      <vt:lpstr>Calibri Light</vt:lpstr>
      <vt:lpstr>Cambria Math</vt:lpstr>
      <vt:lpstr>Helvetica</vt:lpstr>
      <vt:lpstr>Helvetica Light</vt:lpstr>
      <vt:lpstr>Times New Roman</vt:lpstr>
      <vt:lpstr>Office Theme</vt:lpstr>
      <vt:lpstr>On Chip Waveguide Integrated Photocathodes</vt:lpstr>
      <vt:lpstr>Why do we care about electron emitters?</vt:lpstr>
      <vt:lpstr>USC Semiconductor Photoemitters</vt:lpstr>
      <vt:lpstr>USC Semiconductor Photoemitters</vt:lpstr>
      <vt:lpstr>USC Semiconductor Photoemitters</vt:lpstr>
      <vt:lpstr>Can we couple light into a semiconductor device to maximize the light coupling into an absorber?</vt:lpstr>
      <vt:lpstr>PowerPoint Presentation</vt:lpstr>
      <vt:lpstr>PowerPoint Presentation</vt:lpstr>
      <vt:lpstr>PowerPoint Presentation</vt:lpstr>
      <vt:lpstr>GaAs: Negative Electron Affinity </vt:lpstr>
      <vt:lpstr>Limitations; GaAs: Negative Electron Affinity </vt:lpstr>
      <vt:lpstr>Background: Integrated Photonics</vt:lpstr>
      <vt:lpstr>Limitations; GaAs: Negative Electron Affinity </vt:lpstr>
      <vt:lpstr>Integrated Photoemitter Simulation Result</vt:lpstr>
      <vt:lpstr>PowerPoint Presentation</vt:lpstr>
      <vt:lpstr>PowerPoint Presentation</vt:lpstr>
      <vt:lpstr>PowerPoint Presentation</vt:lpstr>
      <vt:lpstr>Design Grating Coupler</vt:lpstr>
      <vt:lpstr>Design Grating Coupler</vt:lpstr>
      <vt:lpstr>Transferring GaAs epitaxial layer on waveguide</vt:lpstr>
      <vt:lpstr>PowerPoint Presentation</vt:lpstr>
      <vt:lpstr>In-situ Cs3Sb growth on top of waveguide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BACK UP SLIDES</vt:lpstr>
      <vt:lpstr>Reproducing the beating patterns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Coupled Optical and Electronic Simulation of Integrated Photonics based Hot-Electron Graphene Photoemitters using a 2-D Ensemble Monte Carlo Boltzmann Transport Equation Solver and a Finite-Difference Time-Domain Maxwell’s Equation Solver</dc:title>
  <dc:creator>Ragib Ahsan</dc:creator>
  <cp:lastModifiedBy>Hyun Uk Chae</cp:lastModifiedBy>
  <cp:revision>246</cp:revision>
  <dcterms:created xsi:type="dcterms:W3CDTF">2019-06-13T06:22:29Z</dcterms:created>
  <dcterms:modified xsi:type="dcterms:W3CDTF">2023-10-04T12:09:17Z</dcterms:modified>
</cp:coreProperties>
</file>