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489" r:id="rId3"/>
    <p:sldId id="630" r:id="rId4"/>
    <p:sldId id="663" r:id="rId5"/>
    <p:sldId id="631" r:id="rId6"/>
    <p:sldId id="647" r:id="rId7"/>
    <p:sldId id="665" r:id="rId8"/>
    <p:sldId id="669" r:id="rId9"/>
    <p:sldId id="664" r:id="rId10"/>
    <p:sldId id="670" r:id="rId11"/>
    <p:sldId id="671" r:id="rId12"/>
    <p:sldId id="678" r:id="rId13"/>
    <p:sldId id="672" r:id="rId14"/>
    <p:sldId id="676" r:id="rId15"/>
    <p:sldId id="677" r:id="rId16"/>
    <p:sldId id="673" r:id="rId17"/>
    <p:sldId id="674" r:id="rId18"/>
    <p:sldId id="675" r:id="rId19"/>
    <p:sldId id="66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A6E"/>
    <a:srgbClr val="ED6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1769B-BD4D-4717-9E3E-A53027BDB257}" v="2" dt="2023-10-04T12:02:14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ib Ahsan" userId="6b1383974ba46417" providerId="LiveId" clId="{4161769B-BD4D-4717-9E3E-A53027BDB257}"/>
    <pc:docChg chg="custSel addSld delSld modSld">
      <pc:chgData name="Ragib Ahsan" userId="6b1383974ba46417" providerId="LiveId" clId="{4161769B-BD4D-4717-9E3E-A53027BDB257}" dt="2023-10-04T12:04:30.892" v="38" actId="47"/>
      <pc:docMkLst>
        <pc:docMk/>
      </pc:docMkLst>
      <pc:sldChg chg="addSp modSp mod">
        <pc:chgData name="Ragib Ahsan" userId="6b1383974ba46417" providerId="LiveId" clId="{4161769B-BD4D-4717-9E3E-A53027BDB257}" dt="2023-10-04T11:54:55.942" v="2" actId="1076"/>
        <pc:sldMkLst>
          <pc:docMk/>
          <pc:sldMk cId="2957238587" sldId="672"/>
        </pc:sldMkLst>
        <pc:picChg chg="add mod">
          <ac:chgData name="Ragib Ahsan" userId="6b1383974ba46417" providerId="LiveId" clId="{4161769B-BD4D-4717-9E3E-A53027BDB257}" dt="2023-10-04T11:54:55.942" v="2" actId="1076"/>
          <ac:picMkLst>
            <pc:docMk/>
            <pc:sldMk cId="2957238587" sldId="672"/>
            <ac:picMk id="6" creationId="{47DE117E-3774-4E4F-31B5-9C667467F0CA}"/>
          </ac:picMkLst>
        </pc:picChg>
      </pc:sldChg>
      <pc:sldChg chg="addSp delSp modSp new del mod">
        <pc:chgData name="Ragib Ahsan" userId="6b1383974ba46417" providerId="LiveId" clId="{4161769B-BD4D-4717-9E3E-A53027BDB257}" dt="2023-10-04T12:04:30.892" v="38" actId="47"/>
        <pc:sldMkLst>
          <pc:docMk/>
          <pc:sldMk cId="307240841" sldId="679"/>
        </pc:sldMkLst>
        <pc:spChg chg="del">
          <ac:chgData name="Ragib Ahsan" userId="6b1383974ba46417" providerId="LiveId" clId="{4161769B-BD4D-4717-9E3E-A53027BDB257}" dt="2023-10-04T12:01:23.191" v="4" actId="478"/>
          <ac:spMkLst>
            <pc:docMk/>
            <pc:sldMk cId="307240841" sldId="679"/>
            <ac:spMk id="3" creationId="{8091CC2F-C347-15D1-E897-4764EC001985}"/>
          </ac:spMkLst>
        </pc:spChg>
        <pc:spChg chg="del">
          <ac:chgData name="Ragib Ahsan" userId="6b1383974ba46417" providerId="LiveId" clId="{4161769B-BD4D-4717-9E3E-A53027BDB257}" dt="2023-10-04T12:01:26.260" v="5" actId="478"/>
          <ac:spMkLst>
            <pc:docMk/>
            <pc:sldMk cId="307240841" sldId="679"/>
            <ac:spMk id="4" creationId="{A44D97E5-0E9D-0363-3E2E-1E16326A1EF7}"/>
          </ac:spMkLst>
        </pc:spChg>
        <pc:spChg chg="add del">
          <ac:chgData name="Ragib Ahsan" userId="6b1383974ba46417" providerId="LiveId" clId="{4161769B-BD4D-4717-9E3E-A53027BDB257}" dt="2023-10-04T12:01:39.751" v="7" actId="478"/>
          <ac:spMkLst>
            <pc:docMk/>
            <pc:sldMk cId="307240841" sldId="679"/>
            <ac:spMk id="6" creationId="{37106461-C91C-E0A0-BD19-5E1F57FC15AA}"/>
          </ac:spMkLst>
        </pc:spChg>
        <pc:spChg chg="add del mod">
          <ac:chgData name="Ragib Ahsan" userId="6b1383974ba46417" providerId="LiveId" clId="{4161769B-BD4D-4717-9E3E-A53027BDB257}" dt="2023-10-04T12:04:12.808" v="36" actId="478"/>
          <ac:spMkLst>
            <pc:docMk/>
            <pc:sldMk cId="307240841" sldId="679"/>
            <ac:spMk id="7" creationId="{A8FB5D7D-E62C-CDAE-543E-6FC0174E6D63}"/>
          </ac:spMkLst>
        </pc:spChg>
        <pc:spChg chg="add del mod">
          <ac:chgData name="Ragib Ahsan" userId="6b1383974ba46417" providerId="LiveId" clId="{4161769B-BD4D-4717-9E3E-A53027BDB257}" dt="2023-10-04T12:04:12.808" v="36" actId="478"/>
          <ac:spMkLst>
            <pc:docMk/>
            <pc:sldMk cId="307240841" sldId="679"/>
            <ac:spMk id="8" creationId="{58C2C662-1624-935A-AEE1-FB6A9874ABCE}"/>
          </ac:spMkLst>
        </pc:spChg>
        <pc:spChg chg="add del mod">
          <ac:chgData name="Ragib Ahsan" userId="6b1383974ba46417" providerId="LiveId" clId="{4161769B-BD4D-4717-9E3E-A53027BDB257}" dt="2023-10-04T12:04:12.808" v="36" actId="478"/>
          <ac:spMkLst>
            <pc:docMk/>
            <pc:sldMk cId="307240841" sldId="679"/>
            <ac:spMk id="9" creationId="{CA800597-D1FA-2E3D-626F-85191BD7A519}"/>
          </ac:spMkLst>
        </pc:spChg>
        <pc:cxnChg chg="add del mod">
          <ac:chgData name="Ragib Ahsan" userId="6b1383974ba46417" providerId="LiveId" clId="{4161769B-BD4D-4717-9E3E-A53027BDB257}" dt="2023-10-04T12:04:12.808" v="36" actId="478"/>
          <ac:cxnSpMkLst>
            <pc:docMk/>
            <pc:sldMk cId="307240841" sldId="679"/>
            <ac:cxnSpMk id="11" creationId="{8F94D2CD-1F35-0698-447D-AB10DFEBD93D}"/>
          </ac:cxnSpMkLst>
        </pc:cxnChg>
        <pc:cxnChg chg="add">
          <ac:chgData name="Ragib Ahsan" userId="6b1383974ba46417" providerId="LiveId" clId="{4161769B-BD4D-4717-9E3E-A53027BDB257}" dt="2023-10-04T12:04:22.912" v="37" actId="11529"/>
          <ac:cxnSpMkLst>
            <pc:docMk/>
            <pc:sldMk cId="307240841" sldId="679"/>
            <ac:cxnSpMk id="13" creationId="{C65D9CD6-D655-7057-BAC0-22FF54D265B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12CA7-8BD0-4202-AFA7-051ACF8EAB3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F57B-6A70-48BF-8F8F-11BF0D1B3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9F09-A950-47C5-8F82-6A073B794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BC4EC-C3D6-40D2-9A26-CDEFD2CCC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1DC39-F075-4191-B359-BB465D8D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D337-6171-4BCE-A857-AE922A37902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72E8B-319C-43FB-9C71-094ED709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2D3E8-E4A5-4FF4-A30A-7A14DDDD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1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7E94-0E43-4DF6-AA6D-20183B7D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55536-E32A-4944-AC39-AAD67E3DE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ABE10-08F3-4230-A043-6BC7C345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6B9F-27BC-4B10-851C-477480B410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833FD-6916-482B-B35A-146F46E8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1264-9F40-40BC-A3EA-6CB76857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B629A-241A-4DEF-88C8-1011D2E3E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7E230-9A87-4246-88EB-975476F85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38C53-924C-4672-A37E-D2BAE642E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F6A7-2B11-473B-BE19-EBDFA63F424F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93FE5-81A3-4146-89C2-07B69D48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3E99B-68EC-4439-B1B0-A425B4B1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B4D6-7CBF-4D41-AD53-85DBE4A7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F8EB4-0066-4D0F-A5A1-82C932FB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85044-1E6D-4CA5-9D35-E3D16C8C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7667-1EF7-45EE-B03B-02A0164681C3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FC80D-3058-4E9C-A428-1269074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9DEB-3BC8-488C-B46A-6366C44F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9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76F6-B850-434A-9FE7-C283C8D6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D955E-FF08-4DD3-804E-6705028F3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E544-CEDE-4CE0-84BD-691EBD29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A949-9C82-4874-B677-8601C3305907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90ACB-901B-4067-82CF-2A18E762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0835D-BB9D-4380-B9DF-BE7FD533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47CD-1F93-4293-ADD6-3116BA3B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E0D0D-00FD-48C0-9CCB-AE9432A3E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8FD64-568D-432B-A87B-84FA1924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3CB57-8315-4648-A964-EB0F59E5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FE5F-D30F-4E0B-B429-5B04D3F586ED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B8AF-6A23-4D93-8F0A-FD65D087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506E2-6BD7-488D-A328-67E92BA4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1C0F-0291-4583-A8D4-88712C16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2ED32-1E2D-4E66-BC10-8756D98B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6E0F8-E5C8-4FE2-B293-26E646258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8073D-81C7-45C1-BBEE-FE1098C9E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01B69-9B7F-45D4-B329-95B1C4CB1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0FDCD3-0745-49A0-9126-F7672958A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7A7C-B6D8-422F-AFA8-C08BA0F46F5A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C252A-A63A-45AD-81BE-CED1E642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66B24-98D5-4875-9B48-DFDF5087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4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63F0-9CFC-4E98-84B3-177C8A41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C9CF0-836F-4C33-8303-6F5C78C0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AC40-4C69-4CD6-8FA9-39714C0A9B5E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445D0-DC5F-4999-8D79-A9CC9F00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8F314-65BB-45BA-867D-B56D40A2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CE2A6-EDCC-4529-B879-68477DAA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10DD1-E478-4674-8DED-44424C666661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79501-36C5-4F1B-8B75-81C303E4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3E347-08E0-4942-B8D1-A1013ADE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5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CF35-4098-4500-B1A9-EFA1B7B1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68EA-D154-437F-92A7-20140D80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52500-F435-42D2-BF4C-AE79BF33A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AB427-80EA-494D-95E8-4E42E6B3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7747-F34B-4144-A9FF-86C6F3B68357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DF985-5DC1-4480-9C90-6D522926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C4F69-2B8B-4E2C-BAA4-BF5564BF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BE2A-9EA4-4810-923D-BC5066F5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B9721-3FFB-422E-A397-6A9FAD26C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20AD4-0540-4060-964B-46C2A179D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82640-F4E5-4766-A702-7A0C960A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944B-1100-4D2D-B3A0-A5B49D3DE6FE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1ADAB-3F1D-42D6-89D4-6F567328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AFFFE-6F58-462C-9768-17F8E010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2B177-C5EA-4A73-B5D9-B5ABD3E8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1AB3F-FE60-44E5-8813-B5F528818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63165-5D33-4134-8971-9D013C032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6F950-2E3F-4AC4-814B-BD41D1088C12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853C2-FAA1-496F-BB00-5EFEE7577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F. Rezaeifar, R. Ahsan et al (under review)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1152-6C64-4C8D-8654-13CE588F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43A2-C8E7-4301-A168-092D4A24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AA24-FEDD-43FD-88D0-AD6DAE4C3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effectLst/>
                <a:latin typeface="Helvetica" pitchFamily="2" charset="0"/>
              </a:rPr>
              <a:t>Development of Air Stable Silicon Photoemitter with Electronically Tunable Negative Electron Affinity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5B505-F34B-4566-9318-EF0F54414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276" y="4465238"/>
            <a:ext cx="9653448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Ragib Ahsan</a:t>
            </a:r>
            <a:r>
              <a:rPr lang="en-US" sz="2600" dirty="0">
                <a:latin typeface="Helvetica Light" panose="020B0403020202020204" pitchFamily="34" charset="0"/>
                <a:cs typeface="Arial" panose="020B0604020202020204" pitchFamily="34" charset="0"/>
              </a:rPr>
              <a:t>, Hyun </a:t>
            </a:r>
            <a:r>
              <a:rPr lang="en-US" sz="2600" dirty="0" err="1">
                <a:latin typeface="Helvetica Light" panose="020B0403020202020204" pitchFamily="34" charset="0"/>
                <a:cs typeface="Arial" panose="020B0604020202020204" pitchFamily="34" charset="0"/>
              </a:rPr>
              <a:t>Uk</a:t>
            </a:r>
            <a:r>
              <a:rPr lang="en-US" sz="2600" dirty="0">
                <a:latin typeface="Helvetica Light" panose="020B0403020202020204" pitchFamily="34" charset="0"/>
                <a:cs typeface="Arial" panose="020B0604020202020204" pitchFamily="34" charset="0"/>
              </a:rPr>
              <a:t> Chae, Anika Tabassum Priyoti, Juan Sanchez Vazquez, Rehan Kapadia</a:t>
            </a:r>
          </a:p>
          <a:p>
            <a:endParaRPr lang="en-US" sz="2600" dirty="0">
              <a:latin typeface="Helvetica Light" panose="020B0403020202020204" pitchFamily="34" charset="0"/>
            </a:endParaRPr>
          </a:p>
          <a:p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Department of Electrical and Computer Engineering</a:t>
            </a:r>
          </a:p>
          <a:p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University of Southern California</a:t>
            </a:r>
          </a:p>
        </p:txBody>
      </p:sp>
      <p:pic>
        <p:nvPicPr>
          <p:cNvPr id="1028" name="Picture 4" descr="Image result for usc logo">
            <a:extLst>
              <a:ext uri="{FF2B5EF4-FFF2-40B4-BE49-F238E27FC236}">
                <a16:creationId xmlns:a16="http://schemas.microsoft.com/office/drawing/2014/main" id="{28AEA195-5D29-4A47-95A6-11C6B2B9B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0474" y="737000"/>
            <a:ext cx="2413454" cy="8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B1F97-ED09-7203-0611-731126BA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37001"/>
            <a:ext cx="3029339" cy="8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7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A978-2F0B-179A-736D-8E500AF5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Key emission characteristics</a:t>
            </a:r>
            <a:endParaRPr lang="en-US" sz="3200" dirty="0">
              <a:latin typeface="Helvetica Light" panose="020B0403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4E9D-8CA6-E360-A2C4-E5AC8B69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/>
              </a:rPr>
              <a:t>Existence of a threshold </a:t>
            </a:r>
            <a:r>
              <a:rPr lang="en-US" dirty="0" err="1">
                <a:latin typeface="Helvetica Light" panose="020B0403020202020204"/>
              </a:rPr>
              <a:t>V</a:t>
            </a:r>
            <a:r>
              <a:rPr lang="en-US" baseline="-25000" dirty="0" err="1">
                <a:latin typeface="Helvetica Light" panose="020B0403020202020204"/>
              </a:rPr>
              <a:t>Gr</a:t>
            </a:r>
            <a:r>
              <a:rPr lang="en-US" baseline="-25000" dirty="0">
                <a:latin typeface="Helvetica Light" panose="020B0403020202020204"/>
              </a:rPr>
              <a:t>-Si</a:t>
            </a:r>
            <a:r>
              <a:rPr lang="en-US" dirty="0">
                <a:latin typeface="Helvetica Light" panose="020B0403020202020204"/>
              </a:rPr>
              <a:t> to emit electrons</a:t>
            </a:r>
          </a:p>
          <a:p>
            <a:r>
              <a:rPr lang="en-US" dirty="0">
                <a:latin typeface="Helvetica Light" panose="020B0403020202020204"/>
              </a:rPr>
              <a:t>Energy distribution of emitted electrons is broad</a:t>
            </a:r>
          </a:p>
          <a:p>
            <a:r>
              <a:rPr lang="en-US" dirty="0">
                <a:latin typeface="Helvetica Light" panose="020B0403020202020204"/>
              </a:rPr>
              <a:t>Emission current shows a highly nonlinear dependence on optical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4736C-46B9-F8CE-1C68-BC57DFA1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BB2A-6D89-DD22-3714-B4AC2C1D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Existence of a threshold </a:t>
            </a:r>
            <a:r>
              <a:rPr lang="en-US" altLang="ko-KR" sz="3200" dirty="0" err="1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V</a:t>
            </a:r>
            <a:r>
              <a:rPr lang="en-US" altLang="ko-KR" sz="3200" baseline="-25000" dirty="0" err="1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Gr</a:t>
            </a:r>
            <a:r>
              <a:rPr lang="en-US" altLang="ko-KR" sz="3200" baseline="-250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-Si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FA7D-D212-AFA9-7C97-1BB11A63C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electrons tunneling into/through SiO</a:t>
            </a:r>
            <a:r>
              <a:rPr lang="en-US" baseline="-25000" dirty="0"/>
              <a:t>2</a:t>
            </a:r>
            <a:r>
              <a:rPr lang="en-US" dirty="0"/>
              <a:t> must gain higher energy than the vacuum level (0.9 eV higher than SiO</a:t>
            </a:r>
            <a:r>
              <a:rPr lang="en-US" baseline="-25000" dirty="0"/>
              <a:t>2</a:t>
            </a:r>
            <a:r>
              <a:rPr lang="en-US" dirty="0"/>
              <a:t> conduction band minima)</a:t>
            </a:r>
          </a:p>
          <a:p>
            <a:r>
              <a:rPr lang="en-US" dirty="0"/>
              <a:t>Direct tunneling of electrons through SiO</a:t>
            </a:r>
            <a:r>
              <a:rPr lang="en-US" baseline="-25000" dirty="0"/>
              <a:t>2</a:t>
            </a:r>
            <a:r>
              <a:rPr lang="en-US" dirty="0"/>
              <a:t> will never allow this</a:t>
            </a:r>
          </a:p>
          <a:p>
            <a:r>
              <a:rPr lang="en-US" dirty="0"/>
              <a:t>Electrons must tunnel into SiO</a:t>
            </a:r>
            <a:r>
              <a:rPr lang="en-US" baseline="-25000" dirty="0"/>
              <a:t>2</a:t>
            </a:r>
            <a:r>
              <a:rPr lang="en-US" dirty="0"/>
              <a:t> conduction band (FN tunneling)</a:t>
            </a:r>
          </a:p>
          <a:p>
            <a:r>
              <a:rPr lang="en-US" dirty="0"/>
              <a:t>These electrons must gain at least 0.9 eV energy from electric 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C7193-55EC-E36F-D1E0-5A9F2E15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0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5CD8-89C1-4E6D-9340-37CC7223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1974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Threshold for applied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222B-D1EE-49C6-9580-056610C6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C643A2-C8E7-4301-A168-092D4A244BF5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4F66886-EBA4-985F-794E-71EC1F1D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47" y="1416087"/>
            <a:ext cx="7336784" cy="4025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1328B0-38F8-80D1-56E9-AAEDAE3D8D78}"/>
              </a:ext>
            </a:extLst>
          </p:cNvPr>
          <p:cNvSpPr/>
          <p:nvPr/>
        </p:nvSpPr>
        <p:spPr>
          <a:xfrm>
            <a:off x="4669653" y="4918229"/>
            <a:ext cx="790113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F67F0-9F65-0776-3978-1F837236196F}"/>
              </a:ext>
            </a:extLst>
          </p:cNvPr>
          <p:cNvSpPr/>
          <p:nvPr/>
        </p:nvSpPr>
        <p:spPr>
          <a:xfrm>
            <a:off x="8213323" y="4932659"/>
            <a:ext cx="790113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F9F3C-3136-7BF4-1E21-255D7A76560F}"/>
              </a:ext>
            </a:extLst>
          </p:cNvPr>
          <p:cNvSpPr/>
          <p:nvPr/>
        </p:nvSpPr>
        <p:spPr>
          <a:xfrm>
            <a:off x="5799136" y="1416087"/>
            <a:ext cx="465753" cy="4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B8C58F-E5DA-59A2-DF77-F217D5E19053}"/>
              </a:ext>
            </a:extLst>
          </p:cNvPr>
          <p:cNvSpPr/>
          <p:nvPr/>
        </p:nvSpPr>
        <p:spPr>
          <a:xfrm>
            <a:off x="2112016" y="1541812"/>
            <a:ext cx="465753" cy="4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9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BB2A-6D89-DD22-3714-B4AC2C1D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Broad energy distribution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FA7D-D212-AFA9-7C97-1BB11A63C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have a broad energy distribution, electrons must scatter at SiO</a:t>
            </a:r>
            <a:r>
              <a:rPr lang="en-US" baseline="-25000" dirty="0"/>
              <a:t>2</a:t>
            </a:r>
            <a:r>
              <a:rPr lang="en-US" dirty="0"/>
              <a:t> conduction band</a:t>
            </a:r>
          </a:p>
          <a:p>
            <a:r>
              <a:rPr lang="en-US" dirty="0"/>
              <a:t>Possible scattering mechanisms for SiO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Longitudinal polar optical phonon scattering</a:t>
            </a:r>
          </a:p>
          <a:p>
            <a:pPr lvl="1"/>
            <a:r>
              <a:rPr lang="en-US" dirty="0"/>
              <a:t>Acoustic phonon scattering</a:t>
            </a:r>
          </a:p>
          <a:p>
            <a:pPr lvl="1"/>
            <a:r>
              <a:rPr lang="en-US" dirty="0"/>
              <a:t>Impact ionization scattering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C7193-55EC-E36F-D1E0-5A9F2E15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47DE117E-3774-4E4F-31B5-9C667467F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00" y="2339681"/>
            <a:ext cx="3144523" cy="38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3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241F-50D3-F905-A330-6C53F080D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Monte Carlo simulation: Transport at SiO</a:t>
            </a:r>
            <a:r>
              <a:rPr lang="en-US" altLang="ko-KR" sz="3200" baseline="-250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FBE35-55DA-40C7-3F5F-E56EBDF2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FA1543-5E6E-0645-9670-E1C0039A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5" y="1690687"/>
            <a:ext cx="4599120" cy="4541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031309-6600-7421-C54B-71DBEE35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0482" y="1690686"/>
            <a:ext cx="4711726" cy="4665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89218D-749F-AAAE-592A-06DDDAA9A8AC}"/>
              </a:ext>
            </a:extLst>
          </p:cNvPr>
          <p:cNvSpPr txBox="1"/>
          <p:nvPr/>
        </p:nvSpPr>
        <p:spPr>
          <a:xfrm>
            <a:off x="6745448" y="2010549"/>
            <a:ext cx="176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 V/nm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4AD57-CCD6-9E0D-A188-A7D2AC7A3A1F}"/>
              </a:ext>
            </a:extLst>
          </p:cNvPr>
          <p:cNvSpPr txBox="1"/>
          <p:nvPr/>
        </p:nvSpPr>
        <p:spPr>
          <a:xfrm>
            <a:off x="6448425" y="6232158"/>
            <a:ext cx="411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Parabolic band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74956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FBE35-55DA-40C7-3F5F-E56EBDF2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9274C-3913-E10B-70F5-134FAD94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37" y="1690687"/>
            <a:ext cx="4493463" cy="44186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89218D-749F-AAAE-592A-06DDDAA9A8AC}"/>
              </a:ext>
            </a:extLst>
          </p:cNvPr>
          <p:cNvSpPr txBox="1"/>
          <p:nvPr/>
        </p:nvSpPr>
        <p:spPr>
          <a:xfrm>
            <a:off x="2849723" y="2001024"/>
            <a:ext cx="176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 V/nm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0A42B-BAC5-B7D4-722B-B3217EF6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99" y="1690687"/>
            <a:ext cx="4355476" cy="4276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22F2AE-9558-F412-0D19-60A0B46F393D}"/>
              </a:ext>
            </a:extLst>
          </p:cNvPr>
          <p:cNvSpPr txBox="1"/>
          <p:nvPr/>
        </p:nvSpPr>
        <p:spPr>
          <a:xfrm>
            <a:off x="8217870" y="2933565"/>
            <a:ext cx="12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512F8-BB48-735C-FAEB-601CF4E58E74}"/>
              </a:ext>
            </a:extLst>
          </p:cNvPr>
          <p:cNvSpPr/>
          <p:nvPr/>
        </p:nvSpPr>
        <p:spPr>
          <a:xfrm>
            <a:off x="8904922" y="2152651"/>
            <a:ext cx="1248728" cy="217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V/nm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527323-1B87-F15E-6CE0-74BD0E34457C}"/>
              </a:ext>
            </a:extLst>
          </p:cNvPr>
          <p:cNvSpPr/>
          <p:nvPr/>
        </p:nvSpPr>
        <p:spPr>
          <a:xfrm>
            <a:off x="8895397" y="2326186"/>
            <a:ext cx="113442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1.0 V/nm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4B215-7155-8E84-175C-B18DF10E7D5F}"/>
              </a:ext>
            </a:extLst>
          </p:cNvPr>
          <p:cNvSpPr txBox="1"/>
          <p:nvPr/>
        </p:nvSpPr>
        <p:spPr>
          <a:xfrm>
            <a:off x="7934325" y="39158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energy tail heating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26E8FE-27D8-04D7-1DF8-241EAEF7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Monte Carlo simulation: Transport at SiO</a:t>
            </a:r>
            <a:r>
              <a:rPr lang="en-US" altLang="ko-KR" sz="3200" baseline="-250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840205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FBB2A-6D89-DD22-3714-B4AC2C1D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Nonlinear emission current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FA7D-D212-AFA9-7C97-1BB11A63C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Multiphoton absorption is highly unlikely in silicon for the optical power densities we have (10</a:t>
            </a:r>
            <a:r>
              <a:rPr lang="en-US" baseline="30000" dirty="0"/>
              <a:t>3</a:t>
            </a:r>
            <a:r>
              <a:rPr lang="en-US" dirty="0"/>
              <a:t>-10</a:t>
            </a:r>
            <a:r>
              <a:rPr lang="en-US" baseline="30000" dirty="0"/>
              <a:t>4</a:t>
            </a:r>
            <a:r>
              <a:rPr lang="en-US" dirty="0"/>
              <a:t> W/m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There is no dominant scattering mechanism for SiO</a:t>
            </a:r>
            <a:r>
              <a:rPr lang="en-US" baseline="-25000" dirty="0"/>
              <a:t>2</a:t>
            </a:r>
            <a:r>
              <a:rPr lang="en-US" dirty="0"/>
              <a:t> that is nonlinear to electron injection rate/optical power </a:t>
            </a:r>
          </a:p>
          <a:p>
            <a:r>
              <a:rPr lang="en-US" dirty="0"/>
              <a:t>Optical power must modify the voltage distribution within the device</a:t>
            </a:r>
          </a:p>
          <a:p>
            <a:pPr lvl="1"/>
            <a:r>
              <a:rPr lang="en-US" dirty="0"/>
              <a:t>Voltage dropped at depletion region at silicon</a:t>
            </a:r>
          </a:p>
          <a:p>
            <a:pPr lvl="1"/>
            <a:r>
              <a:rPr lang="en-US" dirty="0"/>
              <a:t>Voltage dropped at oxide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C7193-55EC-E36F-D1E0-5A9F2E15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4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4EEE-35AA-7D78-E0C1-E8828A2E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Voltage distribution between oxide and silicon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538A85-B609-EB84-A0D6-8E6E9F7C1D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Extremely small electron generation rate (dark/low optical power)</a:t>
                </a:r>
              </a:p>
              <a:p>
                <a:pPr lvl="1"/>
                <a:r>
                  <a:rPr lang="en-US" dirty="0"/>
                  <a:t>No inversion layer can be formed at Si/SiO</a:t>
                </a:r>
                <a:r>
                  <a:rPr lang="en-US" baseline="-25000" dirty="0"/>
                  <a:t>2</a:t>
                </a:r>
                <a:r>
                  <a:rPr lang="en-US" dirty="0"/>
                  <a:t> interface</a:t>
                </a:r>
              </a:p>
              <a:p>
                <a:pPr lvl="1"/>
                <a:r>
                  <a:rPr lang="en-US" dirty="0"/>
                  <a:t>Majority voltage is dropped at silicon depletion layer (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Gr</a:t>
                </a:r>
                <a:r>
                  <a:rPr lang="en-US" baseline="-25000" dirty="0"/>
                  <a:t>-Si</a:t>
                </a:r>
                <a:r>
                  <a:rPr lang="en-US" dirty="0"/>
                  <a:t> ≈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si</a:t>
                </a:r>
                <a:r>
                  <a:rPr lang="en-US" dirty="0"/>
                  <a:t> &gt;&gt; V</a:t>
                </a:r>
                <a:r>
                  <a:rPr lang="en-US" baseline="-25000" dirty="0"/>
                  <a:t>ox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Moderate electron generation rate (moderate optical power)</a:t>
                </a:r>
              </a:p>
              <a:p>
                <a:pPr lvl="1"/>
                <a:r>
                  <a:rPr lang="en-US" dirty="0"/>
                  <a:t>Incomplete generation of inversion layer</a:t>
                </a:r>
              </a:p>
              <a:p>
                <a:pPr lvl="1"/>
                <a:r>
                  <a:rPr lang="en-US" dirty="0"/>
                  <a:t>Appreciable voltage drop across oxide</a:t>
                </a:r>
              </a:p>
              <a:p>
                <a:r>
                  <a:rPr lang="en-US" dirty="0"/>
                  <a:t>High electron generation rate (high optical power)</a:t>
                </a:r>
              </a:p>
              <a:p>
                <a:pPr lvl="1"/>
                <a:r>
                  <a:rPr lang="en-US" dirty="0"/>
                  <a:t>Complete inversion</a:t>
                </a:r>
              </a:p>
              <a:p>
                <a:pPr lvl="1"/>
                <a:r>
                  <a:rPr lang="en-US" dirty="0"/>
                  <a:t>Majority voltage drop across oxide (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Gr</a:t>
                </a:r>
                <a:r>
                  <a:rPr lang="en-US" baseline="-25000" dirty="0"/>
                  <a:t>-Si</a:t>
                </a:r>
                <a:r>
                  <a:rPr lang="en-US" dirty="0"/>
                  <a:t> ≈ V</a:t>
                </a:r>
                <a:r>
                  <a:rPr lang="en-US" baseline="-25000" dirty="0"/>
                  <a:t>ox</a:t>
                </a:r>
                <a:r>
                  <a:rPr lang="en-US" dirty="0"/>
                  <a:t> &gt;&gt;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si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Poisson’s equation determines how much voltage drops across different parts of the device (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Gr</a:t>
                </a:r>
                <a:r>
                  <a:rPr lang="en-US" baseline="-25000" dirty="0"/>
                  <a:t>-Si</a:t>
                </a:r>
                <a:r>
                  <a:rPr lang="en-US" dirty="0"/>
                  <a:t> =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Si</a:t>
                </a:r>
                <a:r>
                  <a:rPr lang="en-US" dirty="0"/>
                  <a:t> + V</a:t>
                </a:r>
                <a:r>
                  <a:rPr lang="en-US" baseline="-25000" dirty="0"/>
                  <a:t>ox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</m:t>
                        </m:r>
                      </m:sub>
                    </m:sSub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</m:t>
                            </m:r>
                          </m:sub>
                        </m:sSub>
                      </m:den>
                    </m:f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sSub>
                      <m:sSub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𝑑𝑒𝑝</m:t>
                            </m:r>
                          </m:sub>
                        </m:sSub>
                      </m:e>
                      <m:sup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</m:t>
                            </m:r>
                          </m:sub>
                        </m:sSub>
                      </m:den>
                    </m:f>
                    <m:r>
                      <a:rPr lang="en-US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d>
                      <m:d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𝑑𝑎𝑟𝑘</m:t>
                            </m:r>
                          </m:sub>
                        </m:sSub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𝑝h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𝑑𝑒𝑝</m:t>
                        </m:r>
                      </m:sub>
                    </m:sSub>
                    <m:sSub>
                      <m:sSubPr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538A85-B609-EB84-A0D6-8E6E9F7C1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736C9-5329-477C-D192-D69C4662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9659-D56F-DEC5-20DB-3FA6FE11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Voltage redistribution by optical power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A38ED-33B1-C85D-F6CC-0BA83B08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8FCFE6-E804-B1E9-7E70-558BB6604DEE}"/>
              </a:ext>
            </a:extLst>
          </p:cNvPr>
          <p:cNvGrpSpPr/>
          <p:nvPr/>
        </p:nvGrpSpPr>
        <p:grpSpPr>
          <a:xfrm>
            <a:off x="879928" y="1321177"/>
            <a:ext cx="5034382" cy="4850949"/>
            <a:chOff x="382138" y="5014895"/>
            <a:chExt cx="4706648" cy="43902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F7D784-3020-A953-5776-BFA3A77A7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138" y="5014895"/>
              <a:ext cx="4706648" cy="439023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EF0708-E17E-138C-01BF-399BA0626DF2}"/>
                </a:ext>
              </a:extLst>
            </p:cNvPr>
            <p:cNvSpPr txBox="1"/>
            <p:nvPr/>
          </p:nvSpPr>
          <p:spPr>
            <a:xfrm>
              <a:off x="1614148" y="6222757"/>
              <a:ext cx="1627755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600" baseline="-25000">
                  <a:latin typeface="Arial" panose="020B0604020202020204" pitchFamily="34" charset="0"/>
                  <a:cs typeface="Arial" panose="020B0604020202020204" pitchFamily="34" charset="0"/>
                </a:rPr>
                <a:t>Gr-Si</a:t>
              </a:r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 = 26V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325D53-7DF8-7018-CCB1-D484F420D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4541" y="5195046"/>
              <a:ext cx="0" cy="328476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DE5DDB-091C-5426-E580-D68E3C66CF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1909" y="5181575"/>
              <a:ext cx="0" cy="328476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981AB4-EA27-0D3B-C4C3-D5A975838D6E}"/>
                </a:ext>
              </a:extLst>
            </p:cNvPr>
            <p:cNvSpPr txBox="1"/>
            <p:nvPr/>
          </p:nvSpPr>
          <p:spPr>
            <a:xfrm rot="16200000">
              <a:off x="2306832" y="6852482"/>
              <a:ext cx="1420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 = P</a:t>
              </a:r>
              <a:r>
                <a:rPr 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5FAEF9-CB80-84F7-B2C0-EB2B23A6A095}"/>
                </a:ext>
              </a:extLst>
            </p:cNvPr>
            <p:cNvSpPr txBox="1"/>
            <p:nvPr/>
          </p:nvSpPr>
          <p:spPr>
            <a:xfrm rot="16200000">
              <a:off x="3669688" y="6846928"/>
              <a:ext cx="1420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 = P</a:t>
              </a:r>
              <a:r>
                <a:rPr 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F9A049-0490-1E5B-90F4-55710D08ED72}"/>
              </a:ext>
            </a:extLst>
          </p:cNvPr>
          <p:cNvSpPr txBox="1"/>
          <p:nvPr/>
        </p:nvSpPr>
        <p:spPr>
          <a:xfrm>
            <a:off x="1406006" y="5963935"/>
            <a:ext cx="439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Generation current density is proportional to optical power density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1696F4-B395-95FE-4F9E-3B94CF0842AE}"/>
              </a:ext>
            </a:extLst>
          </p:cNvPr>
          <p:cNvSpPr txBox="1"/>
          <p:nvPr/>
        </p:nvSpPr>
        <p:spPr>
          <a:xfrm>
            <a:off x="7330722" y="1505349"/>
            <a:ext cx="223315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 optical power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576A9-8154-F7C2-301F-7D8F0064090F}"/>
              </a:ext>
            </a:extLst>
          </p:cNvPr>
          <p:cNvSpPr txBox="1"/>
          <p:nvPr/>
        </p:nvSpPr>
        <p:spPr>
          <a:xfrm>
            <a:off x="6666302" y="2249147"/>
            <a:ext cx="369418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 voltage/electric field at oxide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1BEEF-387D-E73E-6853-9D933FFB0FEE}"/>
              </a:ext>
            </a:extLst>
          </p:cNvPr>
          <p:cNvSpPr txBox="1"/>
          <p:nvPr/>
        </p:nvSpPr>
        <p:spPr>
          <a:xfrm>
            <a:off x="5636457" y="3363738"/>
            <a:ext cx="240365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Higher tunneling rates (Nonlinear)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186B6-F312-01D3-BDA1-3A9BB89D2252}"/>
              </a:ext>
            </a:extLst>
          </p:cNvPr>
          <p:cNvSpPr txBox="1"/>
          <p:nvPr/>
        </p:nvSpPr>
        <p:spPr>
          <a:xfrm>
            <a:off x="8908416" y="3363738"/>
            <a:ext cx="290413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Electron distribution heating (Nonlinear)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28073A-C105-8115-770D-6B969DE6D541}"/>
              </a:ext>
            </a:extLst>
          </p:cNvPr>
          <p:cNvSpPr txBox="1"/>
          <p:nvPr/>
        </p:nvSpPr>
        <p:spPr>
          <a:xfrm>
            <a:off x="7181986" y="4618199"/>
            <a:ext cx="290413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Nonlinear emission current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623562-ACFB-60E0-B7C7-7C98F74A4C87}"/>
              </a:ext>
            </a:extLst>
          </p:cNvPr>
          <p:cNvCxnSpPr/>
          <p:nvPr/>
        </p:nvCxnSpPr>
        <p:spPr>
          <a:xfrm>
            <a:off x="8378890" y="1874681"/>
            <a:ext cx="0" cy="374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8122DD-E35C-ACCE-A6FD-477030ADD59B}"/>
              </a:ext>
            </a:extLst>
          </p:cNvPr>
          <p:cNvCxnSpPr>
            <a:cxnSpLocks/>
          </p:cNvCxnSpPr>
          <p:nvPr/>
        </p:nvCxnSpPr>
        <p:spPr>
          <a:xfrm flipH="1">
            <a:off x="7085045" y="2764631"/>
            <a:ext cx="843187" cy="474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6AED2B-7057-224E-5371-CAADF0416025}"/>
              </a:ext>
            </a:extLst>
          </p:cNvPr>
          <p:cNvCxnSpPr>
            <a:cxnSpLocks/>
          </p:cNvCxnSpPr>
          <p:nvPr/>
        </p:nvCxnSpPr>
        <p:spPr>
          <a:xfrm>
            <a:off x="8845799" y="2764631"/>
            <a:ext cx="882919" cy="4524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71448A1-BB81-3429-6DFC-76EC61D391A2}"/>
              </a:ext>
            </a:extLst>
          </p:cNvPr>
          <p:cNvCxnSpPr>
            <a:cxnSpLocks/>
          </p:cNvCxnSpPr>
          <p:nvPr/>
        </p:nvCxnSpPr>
        <p:spPr>
          <a:xfrm>
            <a:off x="7358713" y="4147154"/>
            <a:ext cx="395026" cy="4710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BA1A32-EFB1-47A2-84D0-C635538F8E8C}"/>
              </a:ext>
            </a:extLst>
          </p:cNvPr>
          <p:cNvCxnSpPr>
            <a:cxnSpLocks/>
          </p:cNvCxnSpPr>
          <p:nvPr/>
        </p:nvCxnSpPr>
        <p:spPr>
          <a:xfrm flipH="1">
            <a:off x="9349273" y="4078611"/>
            <a:ext cx="399792" cy="539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87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607F0A-9DB9-3744-9D35-F4857229E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Helvetica Light" panose="020B0403020202020204" pitchFamily="34" charset="0"/>
                  </a:rPr>
                  <a:t>This is a silicon photocathode</a:t>
                </a:r>
              </a:p>
              <a:p>
                <a:pPr lvl="1"/>
                <a:r>
                  <a:rPr lang="en-US" dirty="0">
                    <a:latin typeface="Helvetica Light" panose="020B0403020202020204" pitchFamily="34" charset="0"/>
                  </a:rPr>
                  <a:t>Fabrication is easier and cheaper</a:t>
                </a:r>
              </a:p>
              <a:p>
                <a:r>
                  <a:rPr lang="en-US" dirty="0">
                    <a:latin typeface="Helvetica Light" panose="020B0403020202020204" pitchFamily="34" charset="0"/>
                  </a:rPr>
                  <a:t>NEA surface is controlled by voltage</a:t>
                </a:r>
              </a:p>
              <a:p>
                <a:pPr lvl="1"/>
                <a:r>
                  <a:rPr lang="en-US" dirty="0">
                    <a:latin typeface="Helvetica Light" panose="020B0403020202020204" pitchFamily="34" charset="0"/>
                  </a:rPr>
                  <a:t>Can be turned on and off</a:t>
                </a:r>
              </a:p>
              <a:p>
                <a:pPr lvl="1"/>
                <a:r>
                  <a:rPr lang="en-US" dirty="0">
                    <a:latin typeface="Helvetica Light" panose="020B0403020202020204" pitchFamily="34" charset="0"/>
                  </a:rPr>
                  <a:t>Stable at atmospheric conditions</a:t>
                </a:r>
              </a:p>
              <a:p>
                <a:r>
                  <a:rPr lang="en-US" dirty="0">
                    <a:latin typeface="Helvetica Light" panose="020B0403020202020204" pitchFamily="34" charset="0"/>
                  </a:rPr>
                  <a:t>Photons need to have energy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latin typeface="Helvetica Light" panose="020B0403020202020204" pitchFamily="34" charset="0"/>
                  </a:rPr>
                  <a:t> silicon bandgap</a:t>
                </a:r>
              </a:p>
              <a:p>
                <a:pPr lvl="1"/>
                <a:r>
                  <a:rPr lang="en-US" dirty="0">
                    <a:latin typeface="Helvetica Light" panose="020B0403020202020204" pitchFamily="34" charset="0"/>
                  </a:rPr>
                  <a:t>Visible lasers are enough for emission</a:t>
                </a:r>
              </a:p>
              <a:p>
                <a:pPr marL="0" indent="0">
                  <a:buNone/>
                </a:pPr>
                <a:endParaRPr lang="en-US" dirty="0">
                  <a:latin typeface="Helvetica Light" panose="020B0403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607F0A-9DB9-3744-9D35-F4857229E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E50A4B92-5EC2-B04C-B682-AFA8322360B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9049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1DEF1-CC48-4639-A783-BF1F682DD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2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chemeClr val="tx1"/>
                </a:solidFill>
              </a:rPr>
              <a:t>Can we operate a negative electron affinity photocathode without ultrahigh vacuum?</a:t>
            </a: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4D111-6151-445B-B82D-F16872DC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864-9C5D-41CC-8781-16F268CECC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34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DAE6F3-8203-4A7F-981E-D974B7F9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Acknowledgements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A882C8-E0CD-4F91-AFA4-92AC5755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790"/>
            <a:ext cx="10515600" cy="4351338"/>
          </a:xfrm>
        </p:spPr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Principal investigator: Prof. Rehan Kapadia</a:t>
            </a:r>
          </a:p>
          <a:p>
            <a:r>
              <a:rPr lang="en-US" dirty="0">
                <a:latin typeface="Helvetica Light" panose="020B0403020202020204" pitchFamily="34" charset="0"/>
              </a:rPr>
              <a:t>Graduate students: Hyun </a:t>
            </a:r>
            <a:r>
              <a:rPr lang="en-US" dirty="0" err="1">
                <a:latin typeface="Helvetica Light" panose="020B0403020202020204" pitchFamily="34" charset="0"/>
              </a:rPr>
              <a:t>Uk</a:t>
            </a:r>
            <a:r>
              <a:rPr lang="en-US" dirty="0">
                <a:latin typeface="Helvetica Light" panose="020B0403020202020204" pitchFamily="34" charset="0"/>
              </a:rPr>
              <a:t> Chae, </a:t>
            </a:r>
            <a:r>
              <a:rPr lang="en-US" altLang="ko-KR" dirty="0">
                <a:latin typeface="Helvetica Light" panose="020B0403020202020204" pitchFamily="34" charset="0"/>
              </a:rPr>
              <a:t>Anika Tabassum Priyoti, Juan Sanchez Vazquez, </a:t>
            </a:r>
            <a:r>
              <a:rPr lang="en-US" altLang="ko-KR" dirty="0" err="1">
                <a:latin typeface="Helvetica Light" panose="020B0403020202020204" pitchFamily="34" charset="0"/>
              </a:rPr>
              <a:t>Zezhi</a:t>
            </a:r>
            <a:r>
              <a:rPr lang="ko-KR" altLang="en-US" dirty="0">
                <a:latin typeface="Helvetica Light" panose="020B0403020202020204" pitchFamily="34" charset="0"/>
              </a:rPr>
              <a:t> </a:t>
            </a:r>
            <a:r>
              <a:rPr lang="en-US" altLang="ko-KR" dirty="0">
                <a:latin typeface="Helvetica Light" panose="020B0403020202020204" pitchFamily="34" charset="0"/>
              </a:rPr>
              <a:t>Wu</a:t>
            </a:r>
            <a:endParaRPr lang="en-US" dirty="0">
              <a:solidFill>
                <a:srgbClr val="0070C0"/>
              </a:solidFill>
              <a:latin typeface="Helvetica Light" panose="020B0403020202020204" pitchFamily="34" charset="0"/>
            </a:endParaRPr>
          </a:p>
          <a:p>
            <a:r>
              <a:rPr lang="en-US" dirty="0">
                <a:latin typeface="Helvetica Light" panose="020B0403020202020204" pitchFamily="34" charset="0"/>
              </a:rPr>
              <a:t>Sponsors: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3E6CD8-FCA5-4539-87B1-CD6B4810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D11788-3BDB-7F4A-8149-56DA8ADD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532" y="5868691"/>
            <a:ext cx="22860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18A955-1D14-6747-9CD6-2BDFF2F4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07" y="3763472"/>
            <a:ext cx="1709794" cy="1680531"/>
          </a:xfrm>
          <a:prstGeom prst="rect">
            <a:avLst/>
          </a:prstGeom>
        </p:spPr>
      </p:pic>
      <p:pic>
        <p:nvPicPr>
          <p:cNvPr id="1026" name="Picture 2" descr="Office of Naval Research - Wikipedia">
            <a:extLst>
              <a:ext uri="{FF2B5EF4-FFF2-40B4-BE49-F238E27FC236}">
                <a16:creationId xmlns:a16="http://schemas.microsoft.com/office/drawing/2014/main" id="{6E9A6EF1-7660-2A44-ADEE-1F3E1F7D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34" y="3907056"/>
            <a:ext cx="2743200" cy="12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ted States Department of Energy - Wikipedia">
            <a:extLst>
              <a:ext uri="{FF2B5EF4-FFF2-40B4-BE49-F238E27FC236}">
                <a16:creationId xmlns:a16="http://schemas.microsoft.com/office/drawing/2014/main" id="{8B48F525-34DB-C04F-91E8-AC5B5FD7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58" y="3763472"/>
            <a:ext cx="1538040" cy="153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4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222B-D1EE-49C6-9580-056610C6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C643A2-C8E7-4301-A168-092D4A244BF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0082B-E11C-4A4D-92BE-F9A6A144A689}"/>
              </a:ext>
            </a:extLst>
          </p:cNvPr>
          <p:cNvSpPr txBox="1"/>
          <p:nvPr/>
        </p:nvSpPr>
        <p:spPr>
          <a:xfrm>
            <a:off x="6433459" y="1859340"/>
            <a:ext cx="4189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Pros: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 Light" panose="020B0403020202020204" pitchFamily="34" charset="0"/>
              </a:rPr>
              <a:t>High quantum efficiency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 Light" panose="020B0403020202020204" pitchFamily="34" charset="0"/>
              </a:rPr>
              <a:t>Visible photon excitation</a:t>
            </a:r>
          </a:p>
          <a:p>
            <a:pPr marL="457200" indent="-457200">
              <a:buAutoNum type="arabicPeriod"/>
            </a:pPr>
            <a:endParaRPr lang="en-US" sz="2400" dirty="0">
              <a:latin typeface="Helvetica Light" panose="020B0403020202020204" pitchFamily="34" charset="0"/>
            </a:endParaRPr>
          </a:p>
          <a:p>
            <a:r>
              <a:rPr lang="en-US" sz="2400" dirty="0">
                <a:latin typeface="Helvetica Light" panose="020B0403020202020204" pitchFamily="34" charset="0"/>
              </a:rPr>
              <a:t>Cons: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 Light" panose="020B0403020202020204" pitchFamily="34" charset="0"/>
              </a:rPr>
              <a:t>Requires ultrahigh vacuum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FEA61-E93E-B348-9661-141A7D77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5801"/>
            <a:ext cx="4920343" cy="49567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0025A5-9C35-C940-8A3D-6C2D2B7BB4F7}"/>
              </a:ext>
            </a:extLst>
          </p:cNvPr>
          <p:cNvSpPr/>
          <p:nvPr/>
        </p:nvSpPr>
        <p:spPr>
          <a:xfrm>
            <a:off x="1395574" y="6432096"/>
            <a:ext cx="9737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Hernandez-Garcia, Carlos, Patrick G. O Shea, and Marcy L. Stutzman. "Electron sources for accelerators." Physics today61.2 (2008): 44.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E7AF52-D8FF-7449-883E-5109D9BDEC00}"/>
              </a:ext>
            </a:extLst>
          </p:cNvPr>
          <p:cNvSpPr txBox="1">
            <a:spLocks/>
          </p:cNvSpPr>
          <p:nvPr/>
        </p:nvSpPr>
        <p:spPr>
          <a:xfrm>
            <a:off x="419100" y="34197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Traditional Negative Electron Affinity Photocathode</a:t>
            </a:r>
          </a:p>
        </p:txBody>
      </p:sp>
    </p:spTree>
    <p:extLst>
      <p:ext uri="{BB962C8B-B14F-4D97-AF65-F5344CB8AC3E}">
        <p14:creationId xmlns:p14="http://schemas.microsoft.com/office/powerpoint/2010/main" val="361086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5CD8-89C1-4E6D-9340-37CC7223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1974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Electronically Tunable NEA Photocathode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222B-D1EE-49C6-9580-056610C6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C643A2-C8E7-4301-A168-092D4A244BF5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B70AA-1F6B-AD77-046E-A505555236F0}"/>
              </a:ext>
            </a:extLst>
          </p:cNvPr>
          <p:cNvGrpSpPr/>
          <p:nvPr/>
        </p:nvGrpSpPr>
        <p:grpSpPr>
          <a:xfrm>
            <a:off x="1876121" y="1344321"/>
            <a:ext cx="7258550" cy="5082209"/>
            <a:chOff x="1876121" y="1344321"/>
            <a:chExt cx="7258550" cy="5082209"/>
          </a:xfrm>
        </p:grpSpPr>
        <p:pic>
          <p:nvPicPr>
            <p:cNvPr id="12" name="Picture 1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04917A03-8A87-6D2B-23E6-EB41BC0B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121" y="1344321"/>
              <a:ext cx="7258550" cy="508220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01B926-15F6-6F77-8346-A749B775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099755" y="2240479"/>
              <a:ext cx="835897" cy="14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40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5CD8-89C1-4E6D-9340-37CC7223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1974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Working Principle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222B-D1EE-49C6-9580-056610C6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C643A2-C8E7-4301-A168-092D4A244BF5}" type="slidenum">
              <a:rPr lang="en-US" smtClean="0"/>
              <a:t>5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C129CF-361C-624E-B970-38CC82DECB48}"/>
              </a:ext>
            </a:extLst>
          </p:cNvPr>
          <p:cNvSpPr/>
          <p:nvPr/>
        </p:nvSpPr>
        <p:spPr>
          <a:xfrm>
            <a:off x="245116" y="5507836"/>
            <a:ext cx="11065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dirty="0">
                <a:latin typeface="Helvetica Light" panose="020B0403020202020204" pitchFamily="34" charset="0"/>
                <a:cs typeface="Arial" panose="020B0604020202020204" pitchFamily="34" charset="0"/>
              </a:rPr>
              <a:t>Voltage is applied between the semiconductor and graphene, generating an electric field which mimics the surface dipole field in an NEA photocathode.</a:t>
            </a:r>
          </a:p>
          <a:p>
            <a:pPr marL="342900" indent="-342900" algn="just">
              <a:buFontTx/>
              <a:buChar char="-"/>
            </a:pPr>
            <a:r>
              <a:rPr lang="en-US" dirty="0">
                <a:latin typeface="Helvetica Light" panose="020B0403020202020204" pitchFamily="34" charset="0"/>
                <a:cs typeface="Arial" panose="020B0604020202020204" pitchFamily="34" charset="0"/>
              </a:rPr>
              <a:t>Photo-excited electrons tunnel through the barrier and introduced into graphene with higher energy than </a:t>
            </a:r>
            <a:r>
              <a:rPr lang="en-US" dirty="0" err="1">
                <a:latin typeface="Helvetica Light" panose="020B0403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Helvetica Light" panose="020B0403020202020204" pitchFamily="34" charset="0"/>
                <a:cs typeface="Arial" panose="020B0604020202020204" pitchFamily="34" charset="0"/>
              </a:rPr>
              <a:t>F,Gr</a:t>
            </a:r>
            <a:endParaRPr lang="en-US" baseline="-25000" dirty="0">
              <a:latin typeface="Helvetica Light" panose="020B0403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n-US" dirty="0"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4F66886-EBA4-985F-794E-71EC1F1D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447" y="1416087"/>
            <a:ext cx="7336784" cy="4025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1328B0-38F8-80D1-56E9-AAEDAE3D8D78}"/>
              </a:ext>
            </a:extLst>
          </p:cNvPr>
          <p:cNvSpPr/>
          <p:nvPr/>
        </p:nvSpPr>
        <p:spPr>
          <a:xfrm>
            <a:off x="4669653" y="4918229"/>
            <a:ext cx="790113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F67F0-9F65-0776-3978-1F837236196F}"/>
              </a:ext>
            </a:extLst>
          </p:cNvPr>
          <p:cNvSpPr/>
          <p:nvPr/>
        </p:nvSpPr>
        <p:spPr>
          <a:xfrm>
            <a:off x="8213323" y="4932659"/>
            <a:ext cx="790113" cy="301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C4521-3B2E-6A31-13E3-B0A2E312F19B}"/>
              </a:ext>
            </a:extLst>
          </p:cNvPr>
          <p:cNvSpPr/>
          <p:nvPr/>
        </p:nvSpPr>
        <p:spPr>
          <a:xfrm>
            <a:off x="2277447" y="1416087"/>
            <a:ext cx="465753" cy="4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7A2FC7-D680-44BB-7706-BD751A1EE202}"/>
              </a:ext>
            </a:extLst>
          </p:cNvPr>
          <p:cNvSpPr/>
          <p:nvPr/>
        </p:nvSpPr>
        <p:spPr>
          <a:xfrm>
            <a:off x="5799136" y="1416087"/>
            <a:ext cx="465753" cy="43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0D287-C2BD-4336-929D-F5BE2DEA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C643A2-C8E7-4301-A168-092D4A244BF5}" type="slidenum">
              <a:rPr lang="en-US" smtClean="0"/>
              <a:t>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C621ECA-6250-6C41-9919-4C02B415F94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Experimental results: Emission current vs </a:t>
            </a:r>
            <a:r>
              <a:rPr lang="en-US" sz="3200" dirty="0" err="1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V</a:t>
            </a:r>
            <a:r>
              <a:rPr lang="en-US" sz="3200" baseline="-25000" dirty="0" err="1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Gr</a:t>
            </a:r>
            <a:r>
              <a:rPr lang="en-US" sz="3200" baseline="-250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-Si</a:t>
            </a:r>
            <a:endParaRPr lang="en-US" sz="3200" dirty="0">
              <a:solidFill>
                <a:srgbClr val="282A6E"/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1603E6D0-C692-9D43-1B81-18818C9C8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8" b="-1946"/>
          <a:stretch/>
        </p:blipFill>
        <p:spPr>
          <a:xfrm>
            <a:off x="685800" y="1748998"/>
            <a:ext cx="9933643" cy="4701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D64CA-DD22-0B8A-69B4-3C1BE0C28A74}"/>
              </a:ext>
            </a:extLst>
          </p:cNvPr>
          <p:cNvSpPr/>
          <p:nvPr/>
        </p:nvSpPr>
        <p:spPr>
          <a:xfrm>
            <a:off x="531845" y="1642188"/>
            <a:ext cx="634482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0467B-4522-F7BA-00AC-A63CB0EB6AEF}"/>
              </a:ext>
            </a:extLst>
          </p:cNvPr>
          <p:cNvSpPr/>
          <p:nvPr/>
        </p:nvSpPr>
        <p:spPr>
          <a:xfrm>
            <a:off x="5613918" y="1642188"/>
            <a:ext cx="634482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0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E6B7-A4A5-4274-AEF9-81D8B307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9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Experimental results: Emission current vs Anode voltage</a:t>
            </a:r>
            <a:endParaRPr lang="en-US" sz="3200" dirty="0">
              <a:solidFill>
                <a:srgbClr val="282A6E"/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0D287-C2BD-4336-929D-F5BE2DEA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C643A2-C8E7-4301-A168-092D4A244BF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A01FD0-658B-E1CF-A464-A163EC5C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49" y="1762726"/>
            <a:ext cx="5429276" cy="4776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F308B-2C4D-0C8A-E4AB-97A73E0B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3245"/>
            <a:ext cx="4886131" cy="47310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534CCC-6CCD-03F8-5630-A3E29CE591DE}"/>
              </a:ext>
            </a:extLst>
          </p:cNvPr>
          <p:cNvSpPr/>
          <p:nvPr/>
        </p:nvSpPr>
        <p:spPr>
          <a:xfrm>
            <a:off x="2827176" y="1978090"/>
            <a:ext cx="914400" cy="3657600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BB7B2-F925-7042-E4D4-B9D1D2A09AC7}"/>
              </a:ext>
            </a:extLst>
          </p:cNvPr>
          <p:cNvSpPr txBox="1"/>
          <p:nvPr/>
        </p:nvSpPr>
        <p:spPr>
          <a:xfrm rot="18512639">
            <a:off x="2234552" y="2541989"/>
            <a:ext cx="193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Energy broadening by scattering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F25A5-E4AD-DAA2-C4F6-743F7EF4376A}"/>
              </a:ext>
            </a:extLst>
          </p:cNvPr>
          <p:cNvSpPr txBox="1"/>
          <p:nvPr/>
        </p:nvSpPr>
        <p:spPr>
          <a:xfrm rot="19450283">
            <a:off x="7249886" y="2906744"/>
            <a:ext cx="323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Carrier heating by electric field</a:t>
            </a:r>
          </a:p>
        </p:txBody>
      </p:sp>
    </p:spTree>
    <p:extLst>
      <p:ext uri="{BB962C8B-B14F-4D97-AF65-F5344CB8AC3E}">
        <p14:creationId xmlns:p14="http://schemas.microsoft.com/office/powerpoint/2010/main" val="322668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-up of a graph&#10;&#10;Description automatically generated">
            <a:extLst>
              <a:ext uri="{FF2B5EF4-FFF2-40B4-BE49-F238E27FC236}">
                <a16:creationId xmlns:a16="http://schemas.microsoft.com/office/drawing/2014/main" id="{BF2CDEB1-E69D-E774-38DF-E021CA513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758672" cy="45814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D527D-3E0B-4A3E-F533-C7002FBB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43A2-C8E7-4301-A168-092D4A244BF5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45F3F-2674-2AD7-7DFC-02A881EB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Stability at higher vacuum pressures</a:t>
            </a:r>
            <a:endParaRPr lang="en-US" sz="3200" dirty="0">
              <a:solidFill>
                <a:srgbClr val="282A6E"/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2D790-56DF-D5EA-71B4-D167524722EB}"/>
              </a:ext>
            </a:extLst>
          </p:cNvPr>
          <p:cNvSpPr/>
          <p:nvPr/>
        </p:nvSpPr>
        <p:spPr>
          <a:xfrm>
            <a:off x="755781" y="1642188"/>
            <a:ext cx="634482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F1E375-BDBA-FCD6-9211-F8CA09DEB4C1}"/>
              </a:ext>
            </a:extLst>
          </p:cNvPr>
          <p:cNvSpPr/>
          <p:nvPr/>
        </p:nvSpPr>
        <p:spPr>
          <a:xfrm>
            <a:off x="5778759" y="1739188"/>
            <a:ext cx="634482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E6B7-A4A5-4274-AEF9-81D8B307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200" dirty="0">
                <a:solidFill>
                  <a:srgbClr val="282A6E"/>
                </a:solidFill>
                <a:latin typeface="Helvetica Light" panose="020B0403020202020204" pitchFamily="34" charset="0"/>
                <a:cs typeface="Arial" panose="020B0604020202020204" pitchFamily="34" charset="0"/>
              </a:rPr>
              <a:t>Experimental results: Emission current vs Optical power</a:t>
            </a:r>
            <a:endParaRPr lang="en-US" sz="3200" dirty="0">
              <a:solidFill>
                <a:srgbClr val="282A6E"/>
              </a:solidFill>
              <a:latin typeface="Helvetica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0D287-C2BD-4336-929D-F5BE2DEA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1C643A2-C8E7-4301-A168-092D4A244BF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99BFB-A847-27D3-628F-735FE6701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079304" y="1570320"/>
            <a:ext cx="9853878" cy="4665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42592C-AFFC-7E9B-EEC9-D3DAACBA30DB}"/>
                  </a:ext>
                </a:extLst>
              </p:cNvPr>
              <p:cNvSpPr txBox="1"/>
              <p:nvPr/>
            </p:nvSpPr>
            <p:spPr>
              <a:xfrm>
                <a:off x="2780522" y="3533819"/>
                <a:ext cx="171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𝑑𝑖𝑜𝑑𝑒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42592C-AFFC-7E9B-EEC9-D3DAACBA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522" y="3533819"/>
                <a:ext cx="171061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8EAF2F-B608-B460-D3ED-E4E975A37615}"/>
                  </a:ext>
                </a:extLst>
              </p:cNvPr>
              <p:cNvSpPr txBox="1"/>
              <p:nvPr/>
            </p:nvSpPr>
            <p:spPr>
              <a:xfrm>
                <a:off x="7847045" y="3533819"/>
                <a:ext cx="1710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𝑒𝑚𝑖𝑠𝑠𝑖𝑜𝑛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8EAF2F-B608-B460-D3ED-E4E975A3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045" y="3533819"/>
                <a:ext cx="1710612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7E3C82A-5EE2-8491-8CC0-B391BEDED2E2}"/>
              </a:ext>
            </a:extLst>
          </p:cNvPr>
          <p:cNvSpPr/>
          <p:nvPr/>
        </p:nvSpPr>
        <p:spPr>
          <a:xfrm>
            <a:off x="895744" y="1642188"/>
            <a:ext cx="634482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234C5-F351-DD76-F4BC-C15E4D9D8D6B}"/>
              </a:ext>
            </a:extLst>
          </p:cNvPr>
          <p:cNvSpPr/>
          <p:nvPr/>
        </p:nvSpPr>
        <p:spPr>
          <a:xfrm>
            <a:off x="5914463" y="1642188"/>
            <a:ext cx="634482" cy="64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1AFF1-A8CF-23CC-6091-CE68EBD86FC4}"/>
              </a:ext>
            </a:extLst>
          </p:cNvPr>
          <p:cNvSpPr txBox="1"/>
          <p:nvPr/>
        </p:nvSpPr>
        <p:spPr>
          <a:xfrm>
            <a:off x="7668208" y="3908589"/>
            <a:ext cx="18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EQE = 0.1%</a:t>
            </a:r>
          </a:p>
        </p:txBody>
      </p:sp>
    </p:spTree>
    <p:extLst>
      <p:ext uri="{BB962C8B-B14F-4D97-AF65-F5344CB8AC3E}">
        <p14:creationId xmlns:p14="http://schemas.microsoft.com/office/powerpoint/2010/main" val="354222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29732</TotalTime>
  <Words>688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</vt:lpstr>
      <vt:lpstr>Helvetica Light</vt:lpstr>
      <vt:lpstr>Office Theme</vt:lpstr>
      <vt:lpstr>Development of Air Stable Silicon Photoemitter with Electronically Tunable Negative Electron Affinity</vt:lpstr>
      <vt:lpstr>PowerPoint Presentation</vt:lpstr>
      <vt:lpstr>PowerPoint Presentation</vt:lpstr>
      <vt:lpstr>Electronically Tunable NEA Photocathode</vt:lpstr>
      <vt:lpstr>Working Principle</vt:lpstr>
      <vt:lpstr>PowerPoint Presentation</vt:lpstr>
      <vt:lpstr>Experimental results: Emission current vs Anode voltage</vt:lpstr>
      <vt:lpstr>Stability at higher vacuum pressures</vt:lpstr>
      <vt:lpstr>Experimental results: Emission current vs Optical power</vt:lpstr>
      <vt:lpstr>Key emission characteristics</vt:lpstr>
      <vt:lpstr>Existence of a threshold VGr-Si</vt:lpstr>
      <vt:lpstr>Threshold for applied voltage</vt:lpstr>
      <vt:lpstr>Broad energy distribution</vt:lpstr>
      <vt:lpstr>Monte Carlo simulation: Transport at SiO2</vt:lpstr>
      <vt:lpstr>Monte Carlo simulation: Transport at SiO2</vt:lpstr>
      <vt:lpstr>Nonlinear emission current</vt:lpstr>
      <vt:lpstr>Voltage distribution between oxide and silicon</vt:lpstr>
      <vt:lpstr>Voltage redistribution by optical power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Coupled Optical and Electronic Simulation of Integrated Photonics based Hot-Electron Graphene Photoemitters using a 2-D Ensemble Monte Carlo Boltzmann Transport Equation Solver and a Finite-Difference Time-Domain Maxwell’s Equation Solver</dc:title>
  <dc:creator>Ragib Ahsan</dc:creator>
  <cp:lastModifiedBy>Ragib Ahsan</cp:lastModifiedBy>
  <cp:revision>185</cp:revision>
  <dcterms:created xsi:type="dcterms:W3CDTF">2019-06-13T06:22:29Z</dcterms:created>
  <dcterms:modified xsi:type="dcterms:W3CDTF">2023-10-04T12:04:33Z</dcterms:modified>
</cp:coreProperties>
</file>