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57" r:id="rId4"/>
    <p:sldId id="262" r:id="rId5"/>
    <p:sldId id="264" r:id="rId6"/>
    <p:sldId id="265" r:id="rId7"/>
    <p:sldId id="268" r:id="rId8"/>
    <p:sldId id="261" r:id="rId9"/>
    <p:sldId id="260" r:id="rId10"/>
    <p:sldId id="26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2"/>
    <a:srgbClr val="215968"/>
    <a:srgbClr val="953735"/>
    <a:srgbClr val="948A54"/>
    <a:srgbClr val="31859C"/>
    <a:srgbClr val="77933C"/>
    <a:srgbClr val="F79646"/>
    <a:srgbClr val="C0504D"/>
    <a:srgbClr val="6D2F1C"/>
    <a:srgbClr val="E6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45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E287-AF22-B24F-A686-69D992297AD5}" type="datetimeFigureOut">
              <a:rPr lang="ja-JP" altLang="en-US" smtClean="0"/>
              <a:t>2023/10/4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04706-0B96-C34E-89CC-CBE708F37B42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984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59450-672F-BD48-823F-7F89C98AA8F1}" type="datetimeFigureOut">
              <a:rPr lang="ja-JP" altLang="en-US" smtClean="0"/>
              <a:t>2023/10/4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E76C3-518C-7C46-BF4F-3A082AF0FF15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360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E76C3-518C-7C46-BF4F-3A082AF0FF15}" type="slidenum">
              <a:rPr lang="ja-JP" altLang="en-US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126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E9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257" y="1748692"/>
            <a:ext cx="10954563" cy="18394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3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258" y="4217494"/>
            <a:ext cx="10967591" cy="18296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" y="1417473"/>
            <a:ext cx="12192000" cy="25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79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rgbClr val="E9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229" y="215602"/>
            <a:ext cx="10993643" cy="643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33" y="1082842"/>
            <a:ext cx="10993641" cy="52366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247" y="6559297"/>
            <a:ext cx="776973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fld id="{1F09A733-2CF0-49AA-9281-D333DC9D23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23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gradFill flip="none" rotWithShape="1">
          <a:gsLst>
            <a:gs pos="0">
              <a:srgbClr val="052C4F"/>
            </a:gs>
            <a:gs pos="100000">
              <a:srgbClr val="00121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2" y="6568548"/>
            <a:ext cx="10638367" cy="0"/>
          </a:xfrm>
          <a:prstGeom prst="line">
            <a:avLst/>
          </a:prstGeom>
          <a:ln w="6350" cmpd="sng">
            <a:solidFill>
              <a:srgbClr val="E9ED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209868" y="6566354"/>
            <a:ext cx="982133" cy="2194"/>
          </a:xfrm>
          <a:prstGeom prst="line">
            <a:avLst/>
          </a:prstGeom>
          <a:ln w="6350" cmpd="sng">
            <a:solidFill>
              <a:srgbClr val="E9ED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247" y="6559297"/>
            <a:ext cx="776973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fld id="{1F09A733-2CF0-49AA-9281-D333DC9D23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25229" y="215602"/>
            <a:ext cx="10993643" cy="643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233" y="1082842"/>
            <a:ext cx="10993641" cy="52366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2865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rgbClr val="E9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247" y="6559297"/>
            <a:ext cx="776973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fld id="{1F09A733-2CF0-49AA-9281-D333DC9D23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0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6584951"/>
            <a:ext cx="12192000" cy="273050"/>
          </a:xfrm>
          <a:prstGeom prst="rect">
            <a:avLst/>
          </a:prstGeom>
          <a:solidFill>
            <a:srgbClr val="052C4F"/>
          </a:solidFill>
          <a:ln>
            <a:solidFill>
              <a:srgbClr val="052C4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図 24" descr="Logo_FAU_DinA4_RGB_Negativ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908" b="-1"/>
          <a:stretch/>
        </p:blipFill>
        <p:spPr>
          <a:xfrm>
            <a:off x="633718" y="6616274"/>
            <a:ext cx="670039" cy="200425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247" y="6559297"/>
            <a:ext cx="776973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fld id="{1F09A733-2CF0-49AA-9281-D333DC9D23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Footer Placeholder 4"/>
          <p:cNvSpPr txBox="1">
            <a:spLocks/>
          </p:cNvSpPr>
          <p:nvPr/>
        </p:nvSpPr>
        <p:spPr>
          <a:xfrm>
            <a:off x="3098670" y="6530228"/>
            <a:ext cx="725485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/>
              <a:t>Group Seminar, January</a:t>
            </a:r>
            <a:r>
              <a:rPr lang="en-GB" sz="900" baseline="0" dirty="0"/>
              <a:t> 21</a:t>
            </a:r>
            <a:r>
              <a:rPr lang="en-GB" sz="900" baseline="30000" dirty="0"/>
              <a:t>st</a:t>
            </a:r>
            <a:r>
              <a:rPr lang="en-GB" sz="900" baseline="0" dirty="0"/>
              <a:t> 2021</a:t>
            </a:r>
            <a:endParaRPr lang="en-GB" sz="900" dirty="0"/>
          </a:p>
        </p:txBody>
      </p:sp>
      <p:sp>
        <p:nvSpPr>
          <p:cNvPr id="28" name="Footer Placeholder 4"/>
          <p:cNvSpPr txBox="1">
            <a:spLocks/>
          </p:cNvSpPr>
          <p:nvPr/>
        </p:nvSpPr>
        <p:spPr>
          <a:xfrm>
            <a:off x="1455303" y="6530228"/>
            <a:ext cx="416912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/>
              <a:t>M.</a:t>
            </a:r>
            <a:r>
              <a:rPr lang="en-GB" sz="900" baseline="0" dirty="0"/>
              <a:t> Seidling</a:t>
            </a:r>
            <a:endParaRPr lang="en-GB" sz="900" dirty="0"/>
          </a:p>
        </p:txBody>
      </p:sp>
      <p:sp>
        <p:nvSpPr>
          <p:cNvPr id="8" name="正方形/長方形 22"/>
          <p:cNvSpPr/>
          <p:nvPr userDrawn="1"/>
        </p:nvSpPr>
        <p:spPr>
          <a:xfrm>
            <a:off x="0" y="6590797"/>
            <a:ext cx="12192000" cy="273050"/>
          </a:xfrm>
          <a:prstGeom prst="rect">
            <a:avLst/>
          </a:prstGeom>
          <a:solidFill>
            <a:srgbClr val="052C4F"/>
          </a:solidFill>
          <a:ln>
            <a:solidFill>
              <a:srgbClr val="052C4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98669" y="6544761"/>
            <a:ext cx="7254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/>
              <a:t>P3-2023</a:t>
            </a:r>
            <a:endParaRPr lang="en-GB" sz="12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455304" y="6544761"/>
            <a:ext cx="1895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dirty="0"/>
              <a:t>Tomáš Chlouba</a:t>
            </a:r>
            <a:endParaRPr lang="en-GB" sz="1200" dirty="0"/>
          </a:p>
        </p:txBody>
      </p:sp>
      <p:pic>
        <p:nvPicPr>
          <p:cNvPr id="13" name="図 23" descr="Logo-English-DarkBackGround-Transparent.pd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057" y="6107450"/>
            <a:ext cx="904390" cy="7505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" y="6602623"/>
            <a:ext cx="669049" cy="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3" Type="http://schemas.openxmlformats.org/officeDocument/2006/relationships/image" Target="../media/image34.jpe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tiff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image" Target="../media/image35.jp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2" y="1750787"/>
            <a:ext cx="11147343" cy="626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Times New Roman" panose="02020603050405020304" pitchFamily="18" charset="0"/>
              </a:rPr>
              <a:t>Ultrafast two-electron correlations from metal needle tips </a:t>
            </a:r>
            <a:endParaRPr lang="en-GB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6572" y="5383502"/>
            <a:ext cx="10967591" cy="1829660"/>
          </a:xfrm>
        </p:spPr>
        <p:txBody>
          <a:bodyPr/>
          <a:lstStyle/>
          <a:p>
            <a:endParaRPr lang="en-GB" sz="24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Friedrich-Alexander-</a:t>
            </a:r>
            <a:r>
              <a:rPr lang="en-GB" sz="2000" dirty="0" err="1">
                <a:latin typeface="Calibri"/>
                <a:cs typeface="Calibri"/>
              </a:rPr>
              <a:t>Universität</a:t>
            </a:r>
            <a:r>
              <a:rPr lang="en-GB" sz="2000" dirty="0">
                <a:latin typeface="Calibri"/>
                <a:cs typeface="Calibri"/>
              </a:rPr>
              <a:t> Erlangen-</a:t>
            </a:r>
            <a:r>
              <a:rPr lang="en-GB" sz="2000" dirty="0" err="1">
                <a:latin typeface="Calibri"/>
                <a:cs typeface="Calibri"/>
              </a:rPr>
              <a:t>Nürnberg</a:t>
            </a:r>
            <a:r>
              <a:rPr lang="en-GB" sz="2000" dirty="0">
                <a:latin typeface="Calibri"/>
                <a:cs typeface="Calibri"/>
              </a:rPr>
              <a:t> (FAU)</a:t>
            </a:r>
          </a:p>
          <a:p>
            <a:r>
              <a:rPr lang="cs-CZ" sz="2000" dirty="0">
                <a:latin typeface="Calibri"/>
                <a:cs typeface="Calibri"/>
              </a:rPr>
              <a:t>Tomas.Chlouba</a:t>
            </a:r>
            <a:r>
              <a:rPr lang="en-GB" sz="2000" dirty="0">
                <a:latin typeface="Calibri"/>
                <a:cs typeface="Calibri"/>
              </a:rPr>
              <a:t>@fau.de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3" b="59218"/>
          <a:stretch/>
        </p:blipFill>
        <p:spPr>
          <a:xfrm>
            <a:off x="203102" y="-50005"/>
            <a:ext cx="3193242" cy="159109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3" b="60138"/>
          <a:stretch/>
        </p:blipFill>
        <p:spPr>
          <a:xfrm>
            <a:off x="10501019" y="-64940"/>
            <a:ext cx="1865915" cy="1568653"/>
          </a:xfrm>
          <a:prstGeom prst="rect">
            <a:avLst/>
          </a:prstGeom>
        </p:spPr>
      </p:pic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C8B5463-F698-D45E-B5E6-39000DC33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68" y="74073"/>
            <a:ext cx="1338706" cy="1342942"/>
          </a:xfrm>
          <a:prstGeom prst="rect">
            <a:avLst/>
          </a:prstGeom>
        </p:spPr>
      </p:pic>
      <p:pic>
        <p:nvPicPr>
          <p:cNvPr id="11" name="Obrázek 6">
            <a:extLst>
              <a:ext uri="{FF2B5EF4-FFF2-40B4-BE49-F238E27FC236}">
                <a16:creationId xmlns:a16="http://schemas.microsoft.com/office/drawing/2014/main" id="{3D0A3582-0DB0-82B0-894D-F156E1F50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91" y="-822833"/>
            <a:ext cx="3136754" cy="3136754"/>
          </a:xfrm>
          <a:prstGeom prst="rect">
            <a:avLst/>
          </a:prstGeom>
        </p:spPr>
      </p:pic>
      <p:pic>
        <p:nvPicPr>
          <p:cNvPr id="12" name="Grafik 43">
            <a:extLst>
              <a:ext uri="{FF2B5EF4-FFF2-40B4-BE49-F238E27FC236}">
                <a16:creationId xmlns:a16="http://schemas.microsoft.com/office/drawing/2014/main" id="{0A7F5037-297F-87DE-C901-67112E12D5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/>
          <a:stretch/>
        </p:blipFill>
        <p:spPr>
          <a:xfrm>
            <a:off x="1032277" y="3966280"/>
            <a:ext cx="2521625" cy="25216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D15E82-78DE-1E6B-410D-2F2CE973D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725" y="3990608"/>
            <a:ext cx="4623035" cy="18296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11117C-4F21-7CA2-0155-CD522C30FE19}"/>
              </a:ext>
            </a:extLst>
          </p:cNvPr>
          <p:cNvSpPr txBox="1"/>
          <p:nvPr/>
        </p:nvSpPr>
        <p:spPr>
          <a:xfrm>
            <a:off x="2293090" y="3019733"/>
            <a:ext cx="8629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bg1"/>
                </a:solidFill>
                <a:cs typeface="Calibri"/>
              </a:rPr>
              <a:t>Tomáš Chlouba</a:t>
            </a:r>
            <a:r>
              <a:rPr lang="cs-CZ" sz="24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GB" sz="2400" dirty="0">
                <a:solidFill>
                  <a:schemeClr val="bg1"/>
                </a:solidFill>
                <a:cs typeface="Calibri"/>
              </a:rPr>
              <a:t>Jonas </a:t>
            </a:r>
            <a:r>
              <a:rPr lang="en-GB" sz="2400" dirty="0" err="1">
                <a:solidFill>
                  <a:schemeClr val="bg1"/>
                </a:solidFill>
                <a:cs typeface="Calibri"/>
              </a:rPr>
              <a:t>Heimerl</a:t>
            </a:r>
            <a:r>
              <a:rPr lang="en-GB" sz="2400" dirty="0">
                <a:solidFill>
                  <a:schemeClr val="bg1"/>
                </a:solidFill>
                <a:cs typeface="Calibri"/>
              </a:rPr>
              <a:t>, Stefan Meier, Peter </a:t>
            </a:r>
            <a:r>
              <a:rPr lang="en-GB" sz="2400" dirty="0" err="1">
                <a:solidFill>
                  <a:schemeClr val="bg1"/>
                </a:solidFill>
                <a:cs typeface="Calibri"/>
              </a:rPr>
              <a:t>Hommelhoff</a:t>
            </a:r>
            <a:endParaRPr lang="en-GB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21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3CDFF-6554-35B8-12C8-1BB127D7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perturbative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strong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regime</a:t>
            </a:r>
            <a:endParaRPr lang="en-US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8EA1D5B-7291-0164-DA43-CEA9DB162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21" y="956879"/>
            <a:ext cx="6903351" cy="5237163"/>
          </a:xfrm>
          <a:solidFill>
            <a:schemeClr val="bg1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89CB35-E673-2180-BB49-128C4C02F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4353488-32DA-D5C6-113B-441F8FB76036}"/>
              </a:ext>
            </a:extLst>
          </p:cNvPr>
          <p:cNvSpPr/>
          <p:nvPr/>
        </p:nvSpPr>
        <p:spPr>
          <a:xfrm>
            <a:off x="910103" y="1384779"/>
            <a:ext cx="2971800" cy="13144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Visibility of the gap is reduced in the strong field regime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EE383FC-1848-7D90-1FBF-AE93B284B27B}"/>
              </a:ext>
            </a:extLst>
          </p:cNvPr>
          <p:cNvSpPr/>
          <p:nvPr/>
        </p:nvSpPr>
        <p:spPr>
          <a:xfrm>
            <a:off x="910103" y="3779972"/>
            <a:ext cx="2971800" cy="13144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Visibility depends on four emitted two-electron class</a:t>
            </a:r>
            <a:r>
              <a:rPr lang="de-DE" dirty="0">
                <a:solidFill>
                  <a:schemeClr val="tx1"/>
                </a:solidFill>
              </a:rPr>
              <a:t>es</a:t>
            </a:r>
            <a:r>
              <a:rPr lang="en-US" dirty="0">
                <a:solidFill>
                  <a:schemeClr val="tx1"/>
                </a:solidFill>
              </a:rPr>
              <a:t> (direct/ </a:t>
            </a:r>
            <a:r>
              <a:rPr lang="en-US" dirty="0" err="1">
                <a:solidFill>
                  <a:schemeClr val="tx1"/>
                </a:solidFill>
              </a:rPr>
              <a:t>rescattered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FB9963-7EBD-5779-7D99-78622CA0C111}"/>
              </a:ext>
            </a:extLst>
          </p:cNvPr>
          <p:cNvSpPr txBox="1"/>
          <p:nvPr/>
        </p:nvSpPr>
        <p:spPr>
          <a:xfrm>
            <a:off x="3547049" y="6175165"/>
            <a:ext cx="3289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Emission time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difference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7B9DBDC-5C69-81E2-A734-75FEA0EFCDA3}"/>
              </a:ext>
            </a:extLst>
          </p:cNvPr>
          <p:cNvCxnSpPr>
            <a:cxnSpLocks/>
          </p:cNvCxnSpPr>
          <p:nvPr/>
        </p:nvCxnSpPr>
        <p:spPr>
          <a:xfrm flipH="1">
            <a:off x="6395877" y="6383401"/>
            <a:ext cx="533861" cy="3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FA4208A-9E5E-A130-4E13-11DDD56B9C5D}"/>
              </a:ext>
            </a:extLst>
          </p:cNvPr>
          <p:cNvSpPr txBox="1"/>
          <p:nvPr/>
        </p:nvSpPr>
        <p:spPr>
          <a:xfrm>
            <a:off x="5447795" y="4267920"/>
            <a:ext cx="1215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Coulomb off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F9E6EA9-5099-6FFC-D6EF-10B6574FA0CB}"/>
              </a:ext>
            </a:extLst>
          </p:cNvPr>
          <p:cNvSpPr txBox="1"/>
          <p:nvPr/>
        </p:nvSpPr>
        <p:spPr>
          <a:xfrm>
            <a:off x="9678957" y="426792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Coulomb 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18" y="59864"/>
            <a:ext cx="5811014" cy="290306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14048" r="1354" b="7739"/>
          <a:stretch/>
        </p:blipFill>
        <p:spPr>
          <a:xfrm>
            <a:off x="9218677" y="-3626297"/>
            <a:ext cx="5393340" cy="3015371"/>
          </a:xfrm>
          <a:prstGeom prst="rect">
            <a:avLst/>
          </a:prstGeom>
        </p:spPr>
      </p:pic>
      <p:pic>
        <p:nvPicPr>
          <p:cNvPr id="29698" name="Picture 2" descr="Gruppenbild Juni 20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 b="1611"/>
          <a:stretch/>
        </p:blipFill>
        <p:spPr bwMode="auto">
          <a:xfrm>
            <a:off x="3884326" y="-4165777"/>
            <a:ext cx="5034750" cy="34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99942" y="2769130"/>
            <a:ext cx="3261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Calibri" pitchFamily="34" charset="0"/>
                <a:cs typeface="Calibri" pitchFamily="34" charset="0"/>
              </a:rPr>
              <a:t>Partners/</a:t>
            </a:r>
          </a:p>
          <a:p>
            <a:pPr algn="r"/>
            <a:r>
              <a:rPr lang="en-US" sz="1200" b="1" dirty="0">
                <a:latin typeface="Calibri" pitchFamily="34" charset="0"/>
                <a:cs typeface="Calibri" pitchFamily="34" charset="0"/>
              </a:rPr>
              <a:t>collaborations: 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ACHIP collaboration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iQCE collaboration</a:t>
            </a:r>
          </a:p>
          <a:p>
            <a:pPr algn="r"/>
            <a:r>
              <a:rPr lang="en-US" sz="1200" dirty="0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J. </a:t>
            </a:r>
            <a:r>
              <a:rPr lang="en-US" sz="1200" dirty="0" err="1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Rosenzweig</a:t>
            </a:r>
            <a:r>
              <a:rPr lang="en-US" sz="1200" dirty="0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, UCLA</a:t>
            </a:r>
          </a:p>
          <a:p>
            <a:pPr algn="r"/>
            <a:r>
              <a:rPr lang="en-US" sz="1200" dirty="0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I. Franco, Rochester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I. Kaminer, Technion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Ph. Russell, MPL</a:t>
            </a:r>
          </a:p>
          <a:p>
            <a:pPr algn="r"/>
            <a:r>
              <a:rPr lang="en-US" sz="1200" dirty="0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Th. Fennel, Rostock</a:t>
            </a:r>
          </a:p>
          <a:p>
            <a:pPr algn="r"/>
            <a:r>
              <a:rPr lang="en-US" sz="1200" dirty="0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en-US" sz="1200" dirty="0" err="1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Leitensdorfer</a:t>
            </a:r>
            <a:r>
              <a:rPr lang="en-US" sz="1200" dirty="0">
                <a:solidFill>
                  <a:srgbClr val="B31219"/>
                </a:solidFill>
                <a:latin typeface="Calibri" pitchFamily="34" charset="0"/>
                <a:cs typeface="Calibri" pitchFamily="34" charset="0"/>
              </a:rPr>
              <a:t>, Konstanz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FAU Applied Physics: H. Weber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M. Kling, LMU/MPQ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R. L. Byer + coll., Stanford / SLAC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C. Lemell, J. Burgdörfer, TU Vienna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M.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Stockman</a:t>
            </a:r>
            <a:r>
              <a:rPr lang="en-US" sz="1200" baseline="30000" dirty="0" err="1">
                <a:latin typeface="Calibri" pitchFamily="34" charset="0"/>
                <a:cs typeface="Calibri" pitchFamily="34" charset="0"/>
              </a:rPr>
              <a:t>Ϯ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Georgia State</a:t>
            </a:r>
          </a:p>
          <a:p>
            <a:pPr algn="r"/>
            <a:r>
              <a:rPr lang="en-US" sz="1200" dirty="0">
                <a:latin typeface="Calibri" pitchFamily="34" charset="0"/>
                <a:cs typeface="Calibri" pitchFamily="34" charset="0"/>
              </a:rPr>
              <a:t>G. G. Paulus, Jena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671357" y="382332"/>
            <a:ext cx="1150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B31219"/>
                </a:solidFill>
              </a:rPr>
              <a:t>Open</a:t>
            </a:r>
          </a:p>
          <a:p>
            <a:r>
              <a:rPr lang="en-US" sz="1600" b="1" i="1" dirty="0">
                <a:solidFill>
                  <a:srgbClr val="B31219"/>
                </a:solidFill>
              </a:rPr>
              <a:t>PhD student and postdoc positions! Pls. get in touch.</a:t>
            </a:r>
          </a:p>
        </p:txBody>
      </p:sp>
      <p:pic>
        <p:nvPicPr>
          <p:cNvPr id="16390" name="Picture 6" descr="C:\Users\PHommelhoff\Präsentationen\Vorlagen\Bayern_Wappe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1806" y="5800741"/>
            <a:ext cx="513745" cy="6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PHommelhoff\Präsentationen\Vorlagen\european_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9252" y="3277265"/>
            <a:ext cx="675653" cy="44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PHommelhoff\Präsentationen\Vorlagen\CD_MAP_Logo_v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6896" y="6203878"/>
            <a:ext cx="1188788" cy="4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C:\Users\PHommelhoff\Präsentationen\Vorlagen\imprs-aps_ss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7138" y="5807833"/>
            <a:ext cx="1202602" cy="2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PHommelhoff\Präsentationen\Vorlagen\DARP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6866" y="5330497"/>
            <a:ext cx="526900" cy="2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PHommelhoff\Präsentationen\erc_logo_long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6112" y="5558677"/>
            <a:ext cx="1015302" cy="9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PHommelhoff\Präsentationen\Vorlagen\MPG\LOGO_328_gw_s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30" y="5544139"/>
            <a:ext cx="607798" cy="4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feld 15"/>
          <p:cNvSpPr txBox="1">
            <a:spLocks noChangeArrowheads="1"/>
          </p:cNvSpPr>
          <p:nvPr/>
        </p:nvSpPr>
        <p:spPr bwMode="auto">
          <a:xfrm>
            <a:off x="1553659" y="1"/>
            <a:ext cx="22669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Tobias Boolakee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Leon Brückner</a:t>
            </a:r>
          </a:p>
          <a:p>
            <a:pPr algn="r">
              <a:defRPr/>
            </a:pP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Tomás</a:t>
            </a: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 Chlouba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Julian 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Freier</a:t>
            </a:r>
            <a:endParaRPr lang="en-US" sz="1600" b="1" dirty="0">
              <a:solidFill>
                <a:srgbClr val="05447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Jonas Heimerl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Martin Hundhausen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Johannes Illmer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Manuel Konrad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Stefanie Kraus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Julian 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Litzel</a:t>
            </a:r>
            <a:endParaRPr lang="en-US" sz="1600" b="1" dirty="0">
              <a:solidFill>
                <a:srgbClr val="05447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Bastian 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Löhrl</a:t>
            </a:r>
            <a:endParaRPr lang="en-US" sz="1600" b="1" dirty="0">
              <a:solidFill>
                <a:srgbClr val="05447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Felix 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Lopéz</a:t>
            </a: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 Hoffmann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Matthias Meier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Stefan Meier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Annika 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Michalak</a:t>
            </a:r>
            <a:endParaRPr lang="en-US" sz="1600" b="1" dirty="0">
              <a:solidFill>
                <a:srgbClr val="05447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Jonathan 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Pölloth</a:t>
            </a:r>
            <a:endParaRPr lang="en-US" sz="1600" b="1" dirty="0">
              <a:solidFill>
                <a:srgbClr val="05447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Jürgen Ristein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Roy Shiloh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Franz Schmidt-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Kaler</a:t>
            </a:r>
            <a:endParaRPr lang="en-US" sz="1600" b="1" dirty="0">
              <a:solidFill>
                <a:srgbClr val="054472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Timo</a:t>
            </a: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 Wirth</a:t>
            </a:r>
          </a:p>
          <a:p>
            <a:pPr algn="r">
              <a:defRPr/>
            </a:pPr>
            <a:r>
              <a:rPr lang="en-US" sz="1600" b="1" dirty="0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Simon </a:t>
            </a:r>
            <a:r>
              <a:rPr lang="en-US" sz="1600" b="1" dirty="0" err="1">
                <a:solidFill>
                  <a:srgbClr val="054472"/>
                </a:solidFill>
                <a:latin typeface="Calibri" pitchFamily="34" charset="0"/>
                <a:cs typeface="Calibri" pitchFamily="34" charset="0"/>
              </a:rPr>
              <a:t>Wittigschlager</a:t>
            </a:r>
            <a:endParaRPr lang="en-US" sz="1600" b="1" dirty="0">
              <a:solidFill>
                <a:srgbClr val="05447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feld 15"/>
          <p:cNvSpPr txBox="1">
            <a:spLocks noChangeArrowheads="1"/>
          </p:cNvSpPr>
          <p:nvPr/>
        </p:nvSpPr>
        <p:spPr bwMode="auto">
          <a:xfrm>
            <a:off x="4164514" y="3901986"/>
            <a:ext cx="2428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32349" y="3057739"/>
            <a:ext cx="4539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Former members:</a:t>
            </a:r>
          </a:p>
          <a:p>
            <a:pPr>
              <a:defRPr/>
            </a:pPr>
            <a:r>
              <a:rPr lang="en-US" sz="1200" i="1" dirty="0">
                <a:latin typeface="Calibri" pitchFamily="34" charset="0"/>
                <a:cs typeface="Calibri" pitchFamily="34" charset="0"/>
              </a:rPr>
              <a:t>PhDs: J. Breuer   Ph.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Dienstbier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M.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Förster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C.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Gerner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J. Hammer  C. Heide  J.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Hoffrogge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M. Krüger  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Ang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Li   M. Schenk  M.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Seidling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T.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Paschen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A.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Tafel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N. Schönenberger  S. Thomas  (Ph. Weber)  P. Yousefi </a:t>
            </a:r>
            <a:r>
              <a:rPr lang="en-US" sz="1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R. Zimmermann</a:t>
            </a:r>
            <a:r>
              <a:rPr lang="cs-CZ" sz="1200" i="1" dirty="0">
                <a:latin typeface="Calibri" pitchFamily="34" charset="0"/>
                <a:cs typeface="Calibri" pitchFamily="34" charset="0"/>
              </a:rPr>
              <a:t> M. </a:t>
            </a:r>
            <a:r>
              <a:rPr lang="cs-CZ" sz="1200" i="1" dirty="0" err="1">
                <a:latin typeface="Calibri" pitchFamily="34" charset="0"/>
                <a:cs typeface="Calibri" pitchFamily="34" charset="0"/>
              </a:rPr>
              <a:t>Sirotin</a:t>
            </a:r>
            <a:endParaRPr lang="en-US" sz="1200" i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200" i="1" dirty="0">
                <a:latin typeface="Calibri" pitchFamily="34" charset="0"/>
                <a:cs typeface="Calibri" pitchFamily="34" charset="0"/>
              </a:rPr>
              <a:t>Postdocs: A.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Aghajani-Talesh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P. Dombi  M. Kozák  J.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McNeur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 Y. Morimoto  T. Higuchi</a:t>
            </a:r>
            <a:r>
              <a:rPr lang="cs-CZ" sz="1200" i="1" dirty="0">
                <a:latin typeface="Calibri" pitchFamily="34" charset="0"/>
                <a:cs typeface="Calibri" pitchFamily="34" charset="0"/>
              </a:rPr>
              <a:t> </a:t>
            </a:r>
            <a:endParaRPr lang="en-US" sz="1200" i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Master students: D. Ehberger  T. Eckstein  M.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Eisele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R. Fröhlich  U. Häusler  R.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Heinreich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S. Heinrich   H.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Kaupp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A. Kirchner  M.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Knauft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A. Liehl  L.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Maisenbacher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 J.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Martinek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A. Mittelbach  F.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Najafi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 C. Nauk   H.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Ramadas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T. Sattler  E. Schmidt  J.-P. Stein  H.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Strzalka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Y.-H. M. Tan  Di Zhang</a:t>
            </a:r>
          </a:p>
        </p:txBody>
      </p:sp>
      <p:pic>
        <p:nvPicPr>
          <p:cNvPr id="27652" name="Picture 4" descr="https://encrypted-tbn2.gstatic.com/images?q=tbn:ANd9GcTT6liVKryzVbeFeTeizeKPj9JAVCxtldcGcf2MNFThG4xAQlVH8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9" b="23694"/>
          <a:stretch/>
        </p:blipFill>
        <p:spPr bwMode="auto">
          <a:xfrm>
            <a:off x="-1583908" y="4591779"/>
            <a:ext cx="1371600" cy="5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892" y="5678141"/>
            <a:ext cx="960213" cy="3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logo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40" y="5776996"/>
            <a:ext cx="1290226" cy="5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6"/>
          <a:srcRect l="59286" t="13694" r="34855" b="82263"/>
          <a:stretch/>
        </p:blipFill>
        <p:spPr>
          <a:xfrm>
            <a:off x="7959157" y="6127666"/>
            <a:ext cx="926621" cy="3596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33640"/>
          <a:stretch/>
        </p:blipFill>
        <p:spPr>
          <a:xfrm>
            <a:off x="6613097" y="6108324"/>
            <a:ext cx="1231948" cy="41308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8750095" y="6953272"/>
            <a:ext cx="215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achip.fau.de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990825" y="6899050"/>
            <a:ext cx="389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Former members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master thesis,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PhDs; </a:t>
            </a:r>
            <a:r>
              <a:rPr lang="en-US" sz="1400" i="1" u="sng" dirty="0">
                <a:latin typeface="Calibri" pitchFamily="34" charset="0"/>
                <a:cs typeface="Calibri" pitchFamily="34" charset="0"/>
              </a:rPr>
              <a:t>postdocs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):</a:t>
            </a:r>
          </a:p>
          <a:p>
            <a:pPr>
              <a:defRPr/>
            </a:pPr>
            <a:r>
              <a:rPr lang="en-US" sz="1400" i="1" u="sng" dirty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1400" i="1" u="sng" dirty="0" err="1">
                <a:latin typeface="Calibri" pitchFamily="34" charset="0"/>
                <a:cs typeface="Calibri" pitchFamily="34" charset="0"/>
              </a:rPr>
              <a:t>Aghajani-Talesh</a:t>
            </a:r>
            <a:r>
              <a:rPr lang="en-US" sz="1400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J. Breuer   </a:t>
            </a:r>
            <a:r>
              <a:rPr lang="en-US" sz="1400" i="1" u="sng" dirty="0">
                <a:latin typeface="Calibri" pitchFamily="34" charset="0"/>
                <a:cs typeface="Calibri" pitchFamily="34" charset="0"/>
              </a:rPr>
              <a:t>P. Dombi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D. Ehberger  M.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Eisele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M. Förster 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R.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Fröhlich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J. Hammer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S. Heinrich  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J. Hoffrogge 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H.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Kaupp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i="1" u="sng" dirty="0">
                <a:latin typeface="Calibri" pitchFamily="34" charset="0"/>
                <a:cs typeface="Calibri" pitchFamily="34" charset="0"/>
              </a:rPr>
              <a:t>M. Kozák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M. Krüger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A. Liehl   </a:t>
            </a:r>
            <a:r>
              <a:rPr lang="en-US" sz="1400" i="1" u="sng" dirty="0">
                <a:latin typeface="Calibri" pitchFamily="34" charset="0"/>
                <a:cs typeface="Calibri" pitchFamily="34" charset="0"/>
              </a:rPr>
              <a:t>J. McNeur</a:t>
            </a:r>
          </a:p>
          <a:p>
            <a:pPr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L. Maisenbacher   F.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Najafi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   H.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Ramadas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 T. Sattler  Ella Schmidt  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M. Schenk  </a:t>
            </a:r>
            <a:r>
              <a:rPr lang="en-US" sz="1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L. Seitz  J.-P. Stein H.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Strzalka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  Y.-H. M. Tan 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S. Thomas 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Di Zhang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78" y="5778230"/>
            <a:ext cx="660084" cy="6662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98" y="5674903"/>
            <a:ext cx="1246725" cy="3116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095" y="507258"/>
            <a:ext cx="2889401" cy="1473594"/>
          </a:xfrm>
          <a:prstGeom prst="rect">
            <a:avLst/>
          </a:prstGeom>
        </p:spPr>
      </p:pic>
      <p:pic>
        <p:nvPicPr>
          <p:cNvPr id="1026" name="Picture 2" descr="QuCoLiMa - Quantum Cooperativity of Light and Matter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41" y="6145535"/>
            <a:ext cx="1302718" cy="35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/>
          <p:cNvSpPr txBox="1">
            <a:spLocks/>
          </p:cNvSpPr>
          <p:nvPr/>
        </p:nvSpPr>
        <p:spPr bwMode="auto">
          <a:xfrm>
            <a:off x="3758105" y="2484303"/>
            <a:ext cx="3235247" cy="5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A"/>
                </a:solidFill>
                <a:effectLst>
                  <a:outerShdw blurRad="76200" dist="25400" dir="24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A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A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A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A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Tahoma" pitchFamily="34" charset="0"/>
              </a:defRPr>
            </a:lvl9pPr>
          </a:lstStyle>
          <a:p>
            <a:pPr>
              <a:tabLst>
                <a:tab pos="1257300" algn="l"/>
              </a:tabLst>
              <a:defRPr/>
            </a:pPr>
            <a:r>
              <a:rPr lang="en-US" b="1" kern="0" dirty="0">
                <a:solidFill>
                  <a:srgbClr val="E9FEE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FAU’s Laser Physics</a:t>
            </a:r>
          </a:p>
        </p:txBody>
      </p:sp>
    </p:spTree>
    <p:extLst>
      <p:ext uri="{BB962C8B-B14F-4D97-AF65-F5344CB8AC3E}">
        <p14:creationId xmlns:p14="http://schemas.microsoft.com/office/powerpoint/2010/main" val="38294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0DD4D-D572-1EB1-87F3-D3FB946F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photoemission experiments at gases and surfaces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93D27-0A29-AD02-56E5-417C36D4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1</a:t>
            </a:fld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1393516-019D-BDE6-7C07-7F2D4F940700}"/>
              </a:ext>
            </a:extLst>
          </p:cNvPr>
          <p:cNvGrpSpPr/>
          <p:nvPr/>
        </p:nvGrpSpPr>
        <p:grpSpPr>
          <a:xfrm>
            <a:off x="219075" y="1039694"/>
            <a:ext cx="5917536" cy="2880117"/>
            <a:chOff x="6426200" y="1085851"/>
            <a:chExt cx="5917536" cy="2880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bgerundetes Rechteck 16">
              <a:extLst>
                <a:ext uri="{FF2B5EF4-FFF2-40B4-BE49-F238E27FC236}">
                  <a16:creationId xmlns:a16="http://schemas.microsoft.com/office/drawing/2014/main" id="{2C5EA486-FDFA-3511-7697-C607E83A9633}"/>
                </a:ext>
              </a:extLst>
            </p:cNvPr>
            <p:cNvSpPr/>
            <p:nvPr/>
          </p:nvSpPr>
          <p:spPr>
            <a:xfrm>
              <a:off x="6426200" y="1085851"/>
              <a:ext cx="5657850" cy="28801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B53C9D2-D735-F043-931C-40FBE9F78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6211" y="1122128"/>
              <a:ext cx="2615194" cy="18280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feld 4">
              <a:extLst>
                <a:ext uri="{FF2B5EF4-FFF2-40B4-BE49-F238E27FC236}">
                  <a16:creationId xmlns:a16="http://schemas.microsoft.com/office/drawing/2014/main" id="{35B84F1F-B98C-1D16-B66D-69DD6CAD5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1216" y="3027249"/>
              <a:ext cx="3212520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M. Krüger et al. </a:t>
              </a: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</a:rPr>
                <a:t>475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, 78–81 (2011)</a:t>
              </a:r>
              <a:endParaRPr lang="da-DK" sz="1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M. Krüger et al., NJP </a:t>
              </a:r>
              <a:r>
                <a:rPr lang="da-DK" sz="1100" b="1" dirty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085019 (2012), </a:t>
              </a:r>
            </a:p>
            <a:p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G. Herink et al., </a:t>
              </a:r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Nature </a:t>
              </a:r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</a:rPr>
                <a:t>483</a:t>
              </a:r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, 190–193 (2012),</a:t>
              </a:r>
            </a:p>
            <a:p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B. </a:t>
              </a:r>
              <a:r>
                <a:rPr lang="fr-FR" sz="1100" dirty="0" err="1">
                  <a:solidFill>
                    <a:schemeClr val="bg1">
                      <a:lumMod val="50000"/>
                    </a:schemeClr>
                  </a:solidFill>
                </a:rPr>
                <a:t>Piglosiewicz</a:t>
              </a:r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, Nat. Photon. </a:t>
              </a:r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, 37–42 (2014)</a:t>
              </a:r>
            </a:p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M.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</a:rPr>
                <a:t>Krüger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 et al., J. Phys. B. </a:t>
              </a: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</a:rPr>
                <a:t>51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, 172001 (2018)</a:t>
              </a:r>
              <a:endParaRPr lang="da-DK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ADD3D19-AB28-3DD6-EC45-FE4EE5A0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0987" y="2460626"/>
              <a:ext cx="2035442" cy="113324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DEB1FD4-482D-ADF1-35B1-51C54A544E13}"/>
                </a:ext>
              </a:extLst>
            </p:cNvPr>
            <p:cNvSpPr txBox="1"/>
            <p:nvPr/>
          </p:nvSpPr>
          <p:spPr>
            <a:xfrm>
              <a:off x="6833300" y="1269891"/>
              <a:ext cx="215998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Electrons emitted from metal needle tips by femtosecond laser pulses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65DA854-95CE-CF1A-2CDA-F9F9498084A9}"/>
              </a:ext>
            </a:extLst>
          </p:cNvPr>
          <p:cNvGrpSpPr/>
          <p:nvPr/>
        </p:nvGrpSpPr>
        <p:grpSpPr>
          <a:xfrm>
            <a:off x="6411221" y="1038538"/>
            <a:ext cx="5780779" cy="2880117"/>
            <a:chOff x="219075" y="970672"/>
            <a:chExt cx="5780779" cy="2880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6896A57-0E20-39E1-0962-978009DE7DCB}"/>
                </a:ext>
              </a:extLst>
            </p:cNvPr>
            <p:cNvGrpSpPr/>
            <p:nvPr/>
          </p:nvGrpSpPr>
          <p:grpSpPr>
            <a:xfrm>
              <a:off x="219075" y="970672"/>
              <a:ext cx="5780779" cy="2880117"/>
              <a:chOff x="219075" y="970672"/>
              <a:chExt cx="5780779" cy="2880117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300EC788-31F9-6D0A-FBA6-3769F2804829}"/>
                  </a:ext>
                </a:extLst>
              </p:cNvPr>
              <p:cNvGrpSpPr/>
              <p:nvPr/>
            </p:nvGrpSpPr>
            <p:grpSpPr>
              <a:xfrm>
                <a:off x="219075" y="970672"/>
                <a:ext cx="5780779" cy="2880117"/>
                <a:chOff x="219075" y="970672"/>
                <a:chExt cx="5780779" cy="2880117"/>
              </a:xfrm>
            </p:grpSpPr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33654522-C208-6B9E-7770-80737ECE119A}"/>
                    </a:ext>
                  </a:extLst>
                </p:cNvPr>
                <p:cNvGrpSpPr/>
                <p:nvPr/>
              </p:nvGrpSpPr>
              <p:grpSpPr>
                <a:xfrm>
                  <a:off x="219075" y="970672"/>
                  <a:ext cx="5780779" cy="2880117"/>
                  <a:chOff x="219075" y="1085851"/>
                  <a:chExt cx="5780779" cy="2880117"/>
                </a:xfrm>
              </p:grpSpPr>
              <p:sp>
                <p:nvSpPr>
                  <p:cNvPr id="19" name="Abgerundetes Rechteck 13">
                    <a:extLst>
                      <a:ext uri="{FF2B5EF4-FFF2-40B4-BE49-F238E27FC236}">
                        <a16:creationId xmlns:a16="http://schemas.microsoft.com/office/drawing/2014/main" id="{BBC1CB30-12C1-62AF-956D-8D4FFBCF347A}"/>
                      </a:ext>
                    </a:extLst>
                  </p:cNvPr>
                  <p:cNvSpPr/>
                  <p:nvPr/>
                </p:nvSpPr>
                <p:spPr>
                  <a:xfrm>
                    <a:off x="219075" y="1085851"/>
                    <a:ext cx="5657850" cy="2880117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feld 19">
                    <a:extLst>
                      <a:ext uri="{FF2B5EF4-FFF2-40B4-BE49-F238E27FC236}">
                        <a16:creationId xmlns:a16="http://schemas.microsoft.com/office/drawing/2014/main" id="{16F3006A-0CAE-8E5A-A897-8645F41C22D7}"/>
                      </a:ext>
                    </a:extLst>
                  </p:cNvPr>
                  <p:cNvSpPr txBox="1"/>
                  <p:nvPr/>
                </p:nvSpPr>
                <p:spPr>
                  <a:xfrm>
                    <a:off x="556825" y="1085851"/>
                    <a:ext cx="5443029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High harmonic generation (HHG) in gases:</a:t>
                    </a:r>
                    <a:b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</a:b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Three step model– electrons driven in strong laser fields</a:t>
                    </a:r>
                  </a:p>
                </p:txBody>
              </p:sp>
            </p:grpSp>
            <p:sp>
              <p:nvSpPr>
                <p:cNvPr id="18" name="Rechteck 17">
                  <a:extLst>
                    <a:ext uri="{FF2B5EF4-FFF2-40B4-BE49-F238E27FC236}">
                      <a16:creationId xmlns:a16="http://schemas.microsoft.com/office/drawing/2014/main" id="{F1B71104-94C6-D5B0-E362-CC59E981676D}"/>
                    </a:ext>
                  </a:extLst>
                </p:cNvPr>
                <p:cNvSpPr/>
                <p:nvPr/>
              </p:nvSpPr>
              <p:spPr>
                <a:xfrm>
                  <a:off x="3193214" y="1512616"/>
                  <a:ext cx="145350" cy="1335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370E840-1708-A811-F9A8-3DB9A79B8B56}"/>
                  </a:ext>
                </a:extLst>
              </p:cNvPr>
              <p:cNvSpPr/>
              <p:nvPr/>
            </p:nvSpPr>
            <p:spPr>
              <a:xfrm>
                <a:off x="1415777" y="3011759"/>
                <a:ext cx="3225563" cy="76944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A. L´Huillier &amp; </a:t>
                </a:r>
                <a:r>
                  <a:rPr lang="de-DE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Ph</a:t>
                </a:r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  <a:r>
                  <a:rPr lang="de-DE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Balcou</a:t>
                </a:r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, Phys. </a:t>
                </a:r>
                <a:r>
                  <a:rPr lang="de-DE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Rev</a:t>
                </a:r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  <a:r>
                  <a:rPr lang="de-DE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Lett</a:t>
                </a:r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  <a:r>
                  <a:rPr lang="de-DE" sz="1100" b="1" dirty="0">
                    <a:solidFill>
                      <a:schemeClr val="bg1">
                        <a:lumMod val="50000"/>
                      </a:schemeClr>
                    </a:solidFill>
                  </a:rPr>
                  <a:t>70 </a:t>
                </a:r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r>
                  <a:rPr lang="de-DE" sz="11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(1992)</a:t>
                </a:r>
                <a:endParaRPr lang="en-US" sz="11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P. B. </a:t>
                </a:r>
                <a:r>
                  <a:rPr lang="en-US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Corkum</a:t>
                </a: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, Phys. Rev. Lett. </a:t>
                </a:r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71</a:t>
                </a: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, 1994 (1993)</a:t>
                </a:r>
              </a:p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K. J. </a:t>
                </a:r>
                <a:r>
                  <a:rPr lang="de-DE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Schafer</a:t>
                </a:r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 et al., </a:t>
                </a: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Phys. Rev. Lett. </a:t>
                </a:r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70</a:t>
                </a: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 1599 (1993)</a:t>
                </a:r>
              </a:p>
              <a:p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P. </a:t>
                </a:r>
                <a:r>
                  <a:rPr lang="en-US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Corkum</a:t>
                </a: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 &amp; F. </a:t>
                </a:r>
                <a:r>
                  <a:rPr lang="en-US" sz="1100" dirty="0" err="1">
                    <a:solidFill>
                      <a:schemeClr val="bg1">
                        <a:lumMod val="50000"/>
                      </a:schemeClr>
                    </a:solidFill>
                  </a:rPr>
                  <a:t>Krausz</a:t>
                </a: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, Nat. Phys. </a:t>
                </a:r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, 381 (2007.</a:t>
                </a:r>
              </a:p>
            </p:txBody>
          </p:sp>
        </p:grp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B3D3431-DB90-DA5D-63B6-147B2FA4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7244" y="1579396"/>
              <a:ext cx="3729406" cy="146577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BDDB903-BEF4-959A-FA01-AA90FF0B9398}"/>
              </a:ext>
            </a:extLst>
          </p:cNvPr>
          <p:cNvGrpSpPr/>
          <p:nvPr/>
        </p:nvGrpSpPr>
        <p:grpSpPr>
          <a:xfrm>
            <a:off x="219075" y="4100689"/>
            <a:ext cx="5660356" cy="2527080"/>
            <a:chOff x="219075" y="4100689"/>
            <a:chExt cx="5660356" cy="2527080"/>
          </a:xfrm>
        </p:grpSpPr>
        <p:sp>
          <p:nvSpPr>
            <p:cNvPr id="24" name="Abgerundetes Rechteck 41">
              <a:extLst>
                <a:ext uri="{FF2B5EF4-FFF2-40B4-BE49-F238E27FC236}">
                  <a16:creationId xmlns:a16="http://schemas.microsoft.com/office/drawing/2014/main" id="{615E1C74-3AB8-CE34-C099-0E26E911A6EF}"/>
                </a:ext>
              </a:extLst>
            </p:cNvPr>
            <p:cNvSpPr/>
            <p:nvPr/>
          </p:nvSpPr>
          <p:spPr>
            <a:xfrm>
              <a:off x="219075" y="4100689"/>
              <a:ext cx="5660356" cy="24128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feld 4">
              <a:extLst>
                <a:ext uri="{FF2B5EF4-FFF2-40B4-BE49-F238E27FC236}">
                  <a16:creationId xmlns:a16="http://schemas.microsoft.com/office/drawing/2014/main" id="{175E6C12-885A-E29D-6433-05167EEE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696" y="6027605"/>
              <a:ext cx="3054041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M. Krüger </a:t>
              </a:r>
              <a:r>
                <a:rPr lang="da-DK" sz="1100" i="1" dirty="0">
                  <a:solidFill>
                    <a:schemeClr val="bg1">
                      <a:lumMod val="50000"/>
                    </a:schemeClr>
                  </a:solidFill>
                </a:rPr>
                <a:t>et al.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NJP </a:t>
              </a:r>
              <a:r>
                <a:rPr lang="da-DK" sz="1100" b="1" dirty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085019 (2012).</a:t>
              </a:r>
            </a:p>
            <a:p>
              <a:r>
                <a:rPr lang="nb-NO" sz="1100" dirty="0">
                  <a:solidFill>
                    <a:schemeClr val="bg1">
                      <a:lumMod val="50000"/>
                    </a:schemeClr>
                  </a:solidFill>
                </a:rPr>
                <a:t>S. Thomas </a:t>
              </a:r>
              <a:r>
                <a:rPr lang="da-DK" sz="1100" i="1" dirty="0">
                  <a:solidFill>
                    <a:schemeClr val="bg1">
                      <a:lumMod val="50000"/>
                    </a:schemeClr>
                  </a:solidFill>
                </a:rPr>
                <a:t>et al.</a:t>
              </a:r>
              <a:r>
                <a:rPr lang="nb-NO" sz="1100" dirty="0">
                  <a:solidFill>
                    <a:schemeClr val="bg1">
                      <a:lumMod val="50000"/>
                    </a:schemeClr>
                  </a:solidFill>
                </a:rPr>
                <a:t>, Nano Lett</a:t>
              </a:r>
              <a:r>
                <a:rPr lang="nb-NO" sz="1100" i="1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nb-NO" sz="1100" b="1" dirty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r>
                <a:rPr lang="nb-NO" sz="1100" dirty="0">
                  <a:solidFill>
                    <a:schemeClr val="bg1">
                      <a:lumMod val="50000"/>
                    </a:schemeClr>
                  </a:solidFill>
                </a:rPr>
                <a:t>, 4790-4794 (2013).</a:t>
              </a:r>
            </a:p>
            <a:p>
              <a:endParaRPr lang="da-DK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52A46C8-D174-90A2-91DF-BC4FDEB1B026}"/>
                </a:ext>
              </a:extLst>
            </p:cNvPr>
            <p:cNvSpPr txBox="1"/>
            <p:nvPr/>
          </p:nvSpPr>
          <p:spPr>
            <a:xfrm>
              <a:off x="1943624" y="4100689"/>
              <a:ext cx="2754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Near-field enhancement</a:t>
              </a:r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3F94E4D-CEA3-5A04-ABA5-5C387728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860" y="4426667"/>
              <a:ext cx="3226040" cy="1642781"/>
            </a:xfrm>
            <a:prstGeom prst="rect">
              <a:avLst/>
            </a:prstGeom>
            <a:effectLst/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BD6BD2B-67DF-8B79-A296-8C10A868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75" y="4522454"/>
              <a:ext cx="1448632" cy="1462905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A8986DF-2E1F-FCCE-484C-64BEAAF83B23}"/>
              </a:ext>
            </a:extLst>
          </p:cNvPr>
          <p:cNvGrpSpPr/>
          <p:nvPr/>
        </p:nvGrpSpPr>
        <p:grpSpPr>
          <a:xfrm>
            <a:off x="6365179" y="4100689"/>
            <a:ext cx="5703892" cy="2412824"/>
            <a:chOff x="6365179" y="4100689"/>
            <a:chExt cx="5703892" cy="2412824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679F2659-FC96-ED02-AFF6-4D068D6ADE16}"/>
                </a:ext>
              </a:extLst>
            </p:cNvPr>
            <p:cNvGrpSpPr/>
            <p:nvPr/>
          </p:nvGrpSpPr>
          <p:grpSpPr>
            <a:xfrm>
              <a:off x="6365179" y="4100689"/>
              <a:ext cx="5703892" cy="2412824"/>
              <a:chOff x="6365179" y="4100689"/>
              <a:chExt cx="5703892" cy="2412824"/>
            </a:xfrm>
          </p:grpSpPr>
          <p:sp>
            <p:nvSpPr>
              <p:cNvPr id="32" name="Abgerundetes Rechteck 41">
                <a:extLst>
                  <a:ext uri="{FF2B5EF4-FFF2-40B4-BE49-F238E27FC236}">
                    <a16:creationId xmlns:a16="http://schemas.microsoft.com/office/drawing/2014/main" id="{52BEC006-31BE-41D0-DC42-802F53042E2E}"/>
                  </a:ext>
                </a:extLst>
              </p:cNvPr>
              <p:cNvSpPr/>
              <p:nvPr/>
            </p:nvSpPr>
            <p:spPr>
              <a:xfrm>
                <a:off x="6365179" y="4100689"/>
                <a:ext cx="5703892" cy="24128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FD05B074-D166-8170-E089-0F2FC3FDD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286" y="4420197"/>
                <a:ext cx="2054517" cy="1827209"/>
              </a:xfrm>
              <a:prstGeom prst="rect">
                <a:avLst/>
              </a:prstGeom>
            </p:spPr>
          </p:pic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C372A20C-201E-2336-746E-9AA3D0099A64}"/>
                  </a:ext>
                </a:extLst>
              </p:cNvPr>
              <p:cNvSpPr txBox="1"/>
              <p:nvPr/>
            </p:nvSpPr>
            <p:spPr>
              <a:xfrm>
                <a:off x="6524280" y="6247407"/>
                <a:ext cx="22958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</a:rPr>
                  <a:t>Weber et al., Nature 405, 658 (2000)</a:t>
                </a:r>
                <a:endParaRPr lang="en-US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8FA545CD-A471-D5BE-3E9F-4A1DBF19991D}"/>
                  </a:ext>
                </a:extLst>
              </p:cNvPr>
              <p:cNvSpPr txBox="1"/>
              <p:nvPr/>
            </p:nvSpPr>
            <p:spPr>
              <a:xfrm>
                <a:off x="6604859" y="4100689"/>
                <a:ext cx="2229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Correlations in Argon</a:t>
                </a:r>
              </a:p>
            </p:txBody>
          </p:sp>
        </p:grpSp>
        <p:sp>
          <p:nvSpPr>
            <p:cNvPr id="40" name="Pfeil: nach rechts 39">
              <a:extLst>
                <a:ext uri="{FF2B5EF4-FFF2-40B4-BE49-F238E27FC236}">
                  <a16:creationId xmlns:a16="http://schemas.microsoft.com/office/drawing/2014/main" id="{79A45BD9-BD75-EFDA-C8EA-C0CCFDFF6A28}"/>
                </a:ext>
              </a:extLst>
            </p:cNvPr>
            <p:cNvSpPr/>
            <p:nvPr/>
          </p:nvSpPr>
          <p:spPr>
            <a:xfrm>
              <a:off x="8735408" y="5063549"/>
              <a:ext cx="694919" cy="42556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E215497E-B142-5112-E92B-55FF71096051}"/>
                </a:ext>
              </a:extLst>
            </p:cNvPr>
            <p:cNvSpPr txBox="1"/>
            <p:nvPr/>
          </p:nvSpPr>
          <p:spPr>
            <a:xfrm>
              <a:off x="9529898" y="4883871"/>
              <a:ext cx="2140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What about solid state systems?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0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27DA98-F1E9-2D00-62EF-B3FBEE56A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F361B27A-BC43-3DF4-B3F1-79985A31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 the verge of multi-electron dynamics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24A2FB-68C4-B61B-2CB8-2E9A2EAE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" t="5926" b="2469"/>
          <a:stretch/>
        </p:blipFill>
        <p:spPr>
          <a:xfrm>
            <a:off x="4834286" y="1533382"/>
            <a:ext cx="2884213" cy="2623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38187DC-D7EE-5425-BDCC-9BF6471DD9BE}"/>
              </a:ext>
            </a:extLst>
          </p:cNvPr>
          <p:cNvSpPr/>
          <p:nvPr/>
        </p:nvSpPr>
        <p:spPr>
          <a:xfrm>
            <a:off x="534193" y="2313686"/>
            <a:ext cx="3467100" cy="106310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Can we measure more than one electron from the same laser pulse?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1C655D0-CDA1-6E46-25FF-80B27FC5A111}"/>
              </a:ext>
            </a:extLst>
          </p:cNvPr>
          <p:cNvSpPr/>
          <p:nvPr/>
        </p:nvSpPr>
        <p:spPr>
          <a:xfrm>
            <a:off x="8253372" y="2324602"/>
            <a:ext cx="3467100" cy="106310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 there any correlation between these two electrons?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CE4F0E-8030-9989-413C-1E6450785423}"/>
              </a:ext>
            </a:extLst>
          </p:cNvPr>
          <p:cNvSpPr txBox="1"/>
          <p:nvPr/>
        </p:nvSpPr>
        <p:spPr>
          <a:xfrm>
            <a:off x="1244193" y="1659777"/>
            <a:ext cx="204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Experimentally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0D51E6-12E1-1E4C-9C38-0289F308731E}"/>
              </a:ext>
            </a:extLst>
          </p:cNvPr>
          <p:cNvSpPr txBox="1"/>
          <p:nvPr/>
        </p:nvSpPr>
        <p:spPr>
          <a:xfrm>
            <a:off x="9448441" y="1659776"/>
            <a:ext cx="10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>
                <a:solidFill>
                  <a:schemeClr val="bg1"/>
                </a:solidFill>
              </a:rPr>
              <a:t>Physics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EB2D835-4969-1DE4-A9B1-82903D9BDA57}"/>
              </a:ext>
            </a:extLst>
          </p:cNvPr>
          <p:cNvSpPr txBox="1"/>
          <p:nvPr/>
        </p:nvSpPr>
        <p:spPr>
          <a:xfrm>
            <a:off x="1142592" y="5231773"/>
            <a:ext cx="924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Similar works</a:t>
            </a:r>
            <a:r>
              <a:rPr lang="de-DE" dirty="0"/>
              <a:t>:</a:t>
            </a:r>
            <a:endParaRPr lang="en-US" sz="2800" dirty="0"/>
          </a:p>
          <a:p>
            <a:r>
              <a:rPr lang="de-DE" dirty="0"/>
              <a:t>S. </a:t>
            </a:r>
            <a:r>
              <a:rPr lang="de-DE" dirty="0" err="1"/>
              <a:t>Keramati</a:t>
            </a:r>
            <a:r>
              <a:rPr lang="de-DE" dirty="0"/>
              <a:t> et al., Phys. Rev. Lett. 127, 180602 (2021): </a:t>
            </a:r>
            <a:r>
              <a:rPr lang="en-US" dirty="0"/>
              <a:t>two pixel coincidence detection</a:t>
            </a:r>
          </a:p>
          <a:p>
            <a:r>
              <a:rPr lang="de-DE" dirty="0"/>
              <a:t>R. Haindl et al., </a:t>
            </a:r>
            <a:r>
              <a:rPr lang="en-US" altLang="en-US" dirty="0"/>
              <a:t>arXiv:2209.12300 (2022): ultrafast TEM environment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09974E-AB92-95B4-E815-9CCAC9AC8284}"/>
              </a:ext>
            </a:extLst>
          </p:cNvPr>
          <p:cNvSpPr txBox="1"/>
          <p:nvPr/>
        </p:nvSpPr>
        <p:spPr>
          <a:xfrm>
            <a:off x="1016000" y="4431552"/>
            <a:ext cx="1051524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Few-electron correlations after ultrafast photoemission from nanometric needle tips</a:t>
            </a:r>
            <a:r>
              <a:rPr lang="cs-CZ" sz="2000" dirty="0"/>
              <a:t>,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S. Meier, J. Heimerl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P. Hommelhoff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Nature Physics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(2023). </a:t>
            </a:r>
            <a:r>
              <a:rPr lang="cs-CZ" sz="2000" dirty="0">
                <a:solidFill>
                  <a:srgbClr val="222222"/>
                </a:solidFill>
                <a:latin typeface="-apple-system"/>
              </a:rPr>
              <a:t>https://doi.org/10.1038/s41567-023-02059-7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36E91-8D52-2CEB-9E9A-C3B656EF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3435C9-08F8-A975-F40C-18F3BDE1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Grafik 5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CE291824-9E81-EE0A-6267-847C1CEEAD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57" y="1566102"/>
            <a:ext cx="6260726" cy="42060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0D008A-2577-564D-8AD8-9348AA872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97" y="1085851"/>
            <a:ext cx="1480158" cy="1494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79A0794A-FE65-0828-A830-3A4897CFD1D3}"/>
                  </a:ext>
                </a:extLst>
              </p:cNvPr>
              <p:cNvSpPr/>
              <p:nvPr/>
            </p:nvSpPr>
            <p:spPr>
              <a:xfrm>
                <a:off x="90206" y="2306996"/>
                <a:ext cx="3143250" cy="141922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u="sng" dirty="0"/>
                  <a:t>Optics</a:t>
                </a:r>
                <a:endParaRPr lang="de-DE" u="sng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𝑐𝑒𝑛𝑡𝑟𝑎𝑙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</m:sSub>
                  </m:oMath>
                </a14:m>
                <a:r>
                  <a:rPr lang="en-US" dirty="0"/>
                  <a:t>  = 200 kHz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𝑓𝑜𝑐𝑢𝑠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≈2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79A0794A-FE65-0828-A830-3A4897CFD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6" y="2306996"/>
                <a:ext cx="3143250" cy="14192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: abgerundete Ecken 10">
                <a:extLst>
                  <a:ext uri="{FF2B5EF4-FFF2-40B4-BE49-F238E27FC236}">
                    <a16:creationId xmlns:a16="http://schemas.microsoft.com/office/drawing/2014/main" id="{33561E49-AC00-58F3-5E3B-E2D108EE9FDA}"/>
                  </a:ext>
                </a:extLst>
              </p:cNvPr>
              <p:cNvSpPr/>
              <p:nvPr/>
            </p:nvSpPr>
            <p:spPr>
              <a:xfrm>
                <a:off x="90206" y="1089299"/>
                <a:ext cx="3143250" cy="110543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u="sng" dirty="0"/>
                  <a:t>Electron source</a:t>
                </a:r>
                <a:endParaRPr lang="de-DE" u="sng" dirty="0"/>
              </a:p>
              <a:p>
                <a:pPr algn="ctr"/>
                <a:r>
                  <a:rPr lang="en-US" dirty="0"/>
                  <a:t>Tip radius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10 nm</a:t>
                </a:r>
              </a:p>
              <a:p>
                <a:pPr algn="ctr"/>
                <a:r>
                  <a:rPr lang="en-US" dirty="0"/>
                  <a:t>Bias voltage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≈40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UHV environment</a:t>
                </a:r>
              </a:p>
            </p:txBody>
          </p:sp>
        </mc:Choice>
        <mc:Fallback xmlns="">
          <p:sp>
            <p:nvSpPr>
              <p:cNvPr id="11" name="Rechteck: abgerundete Ecken 10">
                <a:extLst>
                  <a:ext uri="{FF2B5EF4-FFF2-40B4-BE49-F238E27FC236}">
                    <a16:creationId xmlns:a16="http://schemas.microsoft.com/office/drawing/2014/main" id="{33561E49-AC00-58F3-5E3B-E2D108EE9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6" y="1089299"/>
                <a:ext cx="3143250" cy="11054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5601DED-B19A-A757-427D-88A3A74378C2}"/>
              </a:ext>
            </a:extLst>
          </p:cNvPr>
          <p:cNvSpPr/>
          <p:nvPr/>
        </p:nvSpPr>
        <p:spPr>
          <a:xfrm>
            <a:off x="90206" y="3826642"/>
            <a:ext cx="3143250" cy="14192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Detection system</a:t>
            </a:r>
            <a:endParaRPr lang="en-US" u="sng" dirty="0"/>
          </a:p>
          <a:p>
            <a:pPr algn="ctr"/>
            <a:r>
              <a:rPr lang="en-US" dirty="0"/>
              <a:t>Multi-hit capable delay-line detector</a:t>
            </a:r>
            <a:br>
              <a:rPr lang="en-US" dirty="0"/>
            </a:br>
            <a:r>
              <a:rPr lang="en-US" dirty="0"/>
              <a:t> (</a:t>
            </a:r>
            <a:r>
              <a:rPr lang="en-US" dirty="0" err="1"/>
              <a:t>Hexanode</a:t>
            </a:r>
            <a:r>
              <a:rPr lang="en-US" dirty="0"/>
              <a:t> from </a:t>
            </a:r>
            <a:r>
              <a:rPr lang="en-US" dirty="0" err="1"/>
              <a:t>Roentdek</a:t>
            </a:r>
            <a:r>
              <a:rPr lang="en-US" dirty="0"/>
              <a:t>)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75F2567-5997-7EB9-8981-2FCC9A41C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84" y="1085851"/>
            <a:ext cx="1646919" cy="3020450"/>
          </a:xfrm>
          <a:prstGeom prst="rect">
            <a:avLst/>
          </a:prstGeom>
        </p:spPr>
      </p:pic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F894DEFD-563B-4CA7-D002-182AA6D7BC8E}"/>
              </a:ext>
            </a:extLst>
          </p:cNvPr>
          <p:cNvSpPr/>
          <p:nvPr/>
        </p:nvSpPr>
        <p:spPr>
          <a:xfrm>
            <a:off x="90206" y="5346288"/>
            <a:ext cx="3143250" cy="10269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Electron optics</a:t>
            </a:r>
            <a:endParaRPr lang="en-US" u="sng" dirty="0"/>
          </a:p>
          <a:p>
            <a:pPr algn="ctr"/>
            <a:r>
              <a:rPr lang="en-US" dirty="0"/>
              <a:t>Two quadrupoles to zoom into inner part of electron beam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6E7DC2C-5516-3DF8-61ED-4C261DA0084B}"/>
              </a:ext>
            </a:extLst>
          </p:cNvPr>
          <p:cNvSpPr/>
          <p:nvPr/>
        </p:nvSpPr>
        <p:spPr>
          <a:xfrm>
            <a:off x="4657725" y="3789582"/>
            <a:ext cx="1743075" cy="1502316"/>
          </a:xfrm>
          <a:prstGeom prst="ellipse">
            <a:avLst/>
          </a:prstGeom>
          <a:solidFill>
            <a:srgbClr val="77933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566ABFD-B580-45A0-2C9B-888EB9B83F6D}"/>
              </a:ext>
            </a:extLst>
          </p:cNvPr>
          <p:cNvSpPr/>
          <p:nvPr/>
        </p:nvSpPr>
        <p:spPr>
          <a:xfrm rot="4916862">
            <a:off x="4689616" y="3390998"/>
            <a:ext cx="3276602" cy="1331495"/>
          </a:xfrm>
          <a:prstGeom prst="ellipse">
            <a:avLst/>
          </a:prstGeom>
          <a:solidFill>
            <a:srgbClr val="31859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9AAC983-7482-7B78-281E-2FF3AED68D96}"/>
              </a:ext>
            </a:extLst>
          </p:cNvPr>
          <p:cNvSpPr/>
          <p:nvPr/>
        </p:nvSpPr>
        <p:spPr>
          <a:xfrm>
            <a:off x="6494118" y="3551889"/>
            <a:ext cx="1600583" cy="1502316"/>
          </a:xfrm>
          <a:prstGeom prst="ellipse">
            <a:avLst/>
          </a:prstGeom>
          <a:solidFill>
            <a:srgbClr val="948A5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BD91DEC-0F10-2BBA-C82A-D1A5853D203A}"/>
              </a:ext>
            </a:extLst>
          </p:cNvPr>
          <p:cNvSpPr/>
          <p:nvPr/>
        </p:nvSpPr>
        <p:spPr>
          <a:xfrm>
            <a:off x="8094701" y="1283702"/>
            <a:ext cx="3906799" cy="4784571"/>
          </a:xfrm>
          <a:prstGeom prst="ellipse">
            <a:avLst/>
          </a:prstGeom>
          <a:solidFill>
            <a:srgbClr val="95373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1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E845E4B-87D1-F931-327C-AE043B571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4" y="1420961"/>
            <a:ext cx="7871637" cy="28741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6714ED-2156-8257-640D-7B4FED25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anti-correlation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61171D-3F34-8DA3-9EF4-E5F6B758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D78B0DE-6DA2-A950-EE6E-6258802E8CFE}"/>
              </a:ext>
            </a:extLst>
          </p:cNvPr>
          <p:cNvSpPr/>
          <p:nvPr/>
        </p:nvSpPr>
        <p:spPr>
          <a:xfrm>
            <a:off x="2815155" y="4377442"/>
            <a:ext cx="2872714" cy="8332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Anticorrelation</a:t>
            </a:r>
            <a:r>
              <a:rPr lang="en-US" sz="2000" dirty="0">
                <a:solidFill>
                  <a:schemeClr val="bg1"/>
                </a:solidFill>
              </a:rPr>
              <a:t> gap!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06B8979-37EE-8EE7-1ADE-60F743192F45}"/>
              </a:ext>
            </a:extLst>
          </p:cNvPr>
          <p:cNvSpPr/>
          <p:nvPr/>
        </p:nvSpPr>
        <p:spPr>
          <a:xfrm>
            <a:off x="6569044" y="1457495"/>
            <a:ext cx="3826348" cy="2888266"/>
          </a:xfrm>
          <a:prstGeom prst="rect">
            <a:avLst/>
          </a:prstGeom>
          <a:solidFill>
            <a:srgbClr val="E9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0EA94300-560F-0E95-4492-B3F13BC65D00}"/>
                  </a:ext>
                </a:extLst>
              </p:cNvPr>
              <p:cNvSpPr/>
              <p:nvPr/>
            </p:nvSpPr>
            <p:spPr>
              <a:xfrm>
                <a:off x="7115685" y="4388692"/>
                <a:ext cx="2872714" cy="83324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=3.3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eV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=0.56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(visibility)</a:t>
                </a:r>
              </a:p>
            </p:txBody>
          </p:sp>
        </mc:Choice>
        <mc:Fallback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0EA94300-560F-0E95-4492-B3F13BC65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85" y="4388692"/>
                <a:ext cx="2872714" cy="83324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27F71514-B27F-45A3-D8B1-8ED6CAEB9B79}"/>
              </a:ext>
            </a:extLst>
          </p:cNvPr>
          <p:cNvSpPr/>
          <p:nvPr/>
        </p:nvSpPr>
        <p:spPr>
          <a:xfrm>
            <a:off x="3556220" y="5465606"/>
            <a:ext cx="912482" cy="485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21BEB39-4C21-2BCF-0E60-AEFCF6FC7BFB}"/>
              </a:ext>
            </a:extLst>
          </p:cNvPr>
          <p:cNvSpPr/>
          <p:nvPr/>
        </p:nvSpPr>
        <p:spPr>
          <a:xfrm>
            <a:off x="4685693" y="5292983"/>
            <a:ext cx="2872714" cy="8332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Anticorrelation based on </a:t>
            </a:r>
            <a:r>
              <a:rPr lang="en-US" sz="2000" b="1" dirty="0">
                <a:solidFill>
                  <a:schemeClr val="bg1"/>
                </a:solidFill>
              </a:rPr>
              <a:t>Coulomb repulsion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7924E370-6567-7D9C-2AEA-70C26757F4EC}"/>
                  </a:ext>
                </a:extLst>
              </p:cNvPr>
              <p:cNvSpPr txBox="1"/>
              <p:nvPr/>
            </p:nvSpPr>
            <p:spPr>
              <a:xfrm>
                <a:off x="9674564" y="5341976"/>
                <a:ext cx="217170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  <m:r>
                        <a:rPr lang="de-DE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7924E370-6567-7D9C-2AEA-70C26757F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564" y="5341976"/>
                <a:ext cx="217170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8F8201F8-DB94-178D-B3E6-90A72C656E9C}"/>
              </a:ext>
            </a:extLst>
          </p:cNvPr>
          <p:cNvSpPr txBox="1"/>
          <p:nvPr/>
        </p:nvSpPr>
        <p:spPr>
          <a:xfrm>
            <a:off x="3827723" y="6172000"/>
            <a:ext cx="4536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Yudin, G.L., Ivanov, M.Y., Physical Review A 64(1) (2001)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219DA31-560A-796C-6242-2ABC1A10D775}"/>
              </a:ext>
            </a:extLst>
          </p:cNvPr>
          <p:cNvSpPr/>
          <p:nvPr/>
        </p:nvSpPr>
        <p:spPr>
          <a:xfrm>
            <a:off x="3473264" y="1541829"/>
            <a:ext cx="2149694" cy="175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?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2FD1D647-E158-B38F-337F-1CF4F8C5EB6F}"/>
              </a:ext>
            </a:extLst>
          </p:cNvPr>
          <p:cNvSpPr/>
          <p:nvPr/>
        </p:nvSpPr>
        <p:spPr>
          <a:xfrm>
            <a:off x="6049211" y="1410285"/>
            <a:ext cx="1912074" cy="526779"/>
          </a:xfrm>
          <a:prstGeom prst="roundRect">
            <a:avLst/>
          </a:prstGeom>
          <a:solidFill>
            <a:srgbClr val="E9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Uncorrelated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case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5E2C32D-D019-E41C-8FB2-3F5C027E54E3}"/>
              </a:ext>
            </a:extLst>
          </p:cNvPr>
          <p:cNvCxnSpPr>
            <a:cxnSpLocks/>
          </p:cNvCxnSpPr>
          <p:nvPr/>
        </p:nvCxnSpPr>
        <p:spPr>
          <a:xfrm flipH="1">
            <a:off x="5503437" y="1673674"/>
            <a:ext cx="545774" cy="84278"/>
          </a:xfrm>
          <a:prstGeom prst="straightConnector1">
            <a:avLst/>
          </a:prstGeom>
          <a:ln w="476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1766053-17E4-D816-5BD5-DA605AC0F08B}"/>
              </a:ext>
            </a:extLst>
          </p:cNvPr>
          <p:cNvCxnSpPr>
            <a:cxnSpLocks/>
          </p:cNvCxnSpPr>
          <p:nvPr/>
        </p:nvCxnSpPr>
        <p:spPr>
          <a:xfrm>
            <a:off x="7920942" y="1636567"/>
            <a:ext cx="246212" cy="215971"/>
          </a:xfrm>
          <a:prstGeom prst="straightConnector1">
            <a:avLst/>
          </a:prstGeom>
          <a:ln w="476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6" grpId="0"/>
      <p:bldP spid="10" grpId="0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2F8F7-0211-CFEA-8096-4C584091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the anticorrelation be used for?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C27072-D97D-79A0-4A33-35FD0EE0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0AA044-4F10-6153-AEC5-9AFCF4371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73" y="1190336"/>
            <a:ext cx="3898676" cy="27056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354A24-717F-1ACF-C6F1-B79236011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6"/>
          <a:stretch/>
        </p:blipFill>
        <p:spPr>
          <a:xfrm>
            <a:off x="723901" y="1190337"/>
            <a:ext cx="3477944" cy="2705681"/>
          </a:xfrm>
          <a:prstGeom prst="rect">
            <a:avLst/>
          </a:prstGeom>
        </p:spPr>
      </p:pic>
      <p:sp>
        <p:nvSpPr>
          <p:cNvPr id="7" name="Pfeil nach rechts 8">
            <a:extLst>
              <a:ext uri="{FF2B5EF4-FFF2-40B4-BE49-F238E27FC236}">
                <a16:creationId xmlns:a16="http://schemas.microsoft.com/office/drawing/2014/main" id="{D364A714-9EFB-FA97-9F18-46A3B787A68F}"/>
              </a:ext>
            </a:extLst>
          </p:cNvPr>
          <p:cNvSpPr/>
          <p:nvPr/>
        </p:nvSpPr>
        <p:spPr>
          <a:xfrm>
            <a:off x="4378599" y="2266949"/>
            <a:ext cx="923925" cy="552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3C1E3FA-A882-DA96-9996-C618BA36E7CB}"/>
              </a:ext>
            </a:extLst>
          </p:cNvPr>
          <p:cNvGrpSpPr/>
          <p:nvPr/>
        </p:nvGrpSpPr>
        <p:grpSpPr>
          <a:xfrm>
            <a:off x="6113480" y="1284491"/>
            <a:ext cx="2571750" cy="2124079"/>
            <a:chOff x="5667375" y="2009774"/>
            <a:chExt cx="2571750" cy="212407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3122112-3231-E8B8-3871-AB6B5654DC21}"/>
                </a:ext>
              </a:extLst>
            </p:cNvPr>
            <p:cNvSpPr/>
            <p:nvPr/>
          </p:nvSpPr>
          <p:spPr>
            <a:xfrm>
              <a:off x="5667375" y="2619374"/>
              <a:ext cx="2571750" cy="7905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1B32D00-C17D-2258-94CD-9AC88BF90138}"/>
                </a:ext>
              </a:extLst>
            </p:cNvPr>
            <p:cNvSpPr/>
            <p:nvPr/>
          </p:nvSpPr>
          <p:spPr>
            <a:xfrm rot="5400000">
              <a:off x="6036021" y="2568925"/>
              <a:ext cx="2124079" cy="1005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8896EB-61E5-6CEE-FE4C-5E24613184BC}"/>
              </a:ext>
            </a:extLst>
          </p:cNvPr>
          <p:cNvGrpSpPr/>
          <p:nvPr/>
        </p:nvGrpSpPr>
        <p:grpSpPr>
          <a:xfrm>
            <a:off x="6110717" y="1288322"/>
            <a:ext cx="2571750" cy="2066386"/>
            <a:chOff x="5667375" y="2055087"/>
            <a:chExt cx="2571750" cy="206638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D4CD9D0-C253-F0B0-4867-27326C3FDAE7}"/>
                </a:ext>
              </a:extLst>
            </p:cNvPr>
            <p:cNvSpPr/>
            <p:nvPr/>
          </p:nvSpPr>
          <p:spPr>
            <a:xfrm>
              <a:off x="5667375" y="2977995"/>
              <a:ext cx="2571750" cy="20240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DA18C99-77C8-46E0-BC5B-25AFFDB64011}"/>
                </a:ext>
              </a:extLst>
            </p:cNvPr>
            <p:cNvSpPr/>
            <p:nvPr/>
          </p:nvSpPr>
          <p:spPr>
            <a:xfrm rot="5400000">
              <a:off x="5929152" y="2959692"/>
              <a:ext cx="2066386" cy="257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63E79708-EFD6-1A6C-44E0-C6A538950CF2}"/>
              </a:ext>
            </a:extLst>
          </p:cNvPr>
          <p:cNvSpPr txBox="1"/>
          <p:nvPr/>
        </p:nvSpPr>
        <p:spPr>
          <a:xfrm>
            <a:off x="11163562" y="1960797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eV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9119671-754C-C4D4-AA89-90058915F1F3}"/>
                  </a:ext>
                </a:extLst>
              </p:cNvPr>
              <p:cNvSpPr txBox="1"/>
              <p:nvPr/>
            </p:nvSpPr>
            <p:spPr>
              <a:xfrm>
                <a:off x="5626751" y="3899297"/>
                <a:ext cx="3055716" cy="73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de-DE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e-DE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de-DE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9119671-754C-C4D4-AA89-90058915F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51" y="3899297"/>
                <a:ext cx="3055716" cy="731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>
            <a:extLst>
              <a:ext uri="{FF2B5EF4-FFF2-40B4-BE49-F238E27FC236}">
                <a16:creationId xmlns:a16="http://schemas.microsoft.com/office/drawing/2014/main" id="{28723B68-D0C6-1410-532A-7A0922451960}"/>
              </a:ext>
            </a:extLst>
          </p:cNvPr>
          <p:cNvSpPr txBox="1"/>
          <p:nvPr/>
        </p:nvSpPr>
        <p:spPr>
          <a:xfrm>
            <a:off x="11144933" y="1960797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eV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B5C1CC9-16A8-F0DA-F29A-BD876AB6798E}"/>
              </a:ext>
            </a:extLst>
          </p:cNvPr>
          <p:cNvSpPr txBox="1"/>
          <p:nvPr/>
        </p:nvSpPr>
        <p:spPr>
          <a:xfrm>
            <a:off x="9609058" y="1949620"/>
            <a:ext cx="247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Filter window:</a:t>
            </a:r>
          </a:p>
        </p:txBody>
      </p:sp>
    </p:spTree>
    <p:extLst>
      <p:ext uri="{BB962C8B-B14F-4D97-AF65-F5344CB8AC3E}">
        <p14:creationId xmlns:p14="http://schemas.microsoft.com/office/powerpoint/2010/main" val="1770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2F8F7-0211-CFEA-8096-4C584091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the anticorrelation used for?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C27072-D97D-79A0-4A33-35FD0EE0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0AA044-4F10-6153-AEC5-9AFCF4371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4" y="3295650"/>
            <a:ext cx="2649298" cy="18386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354A24-717F-1ACF-C6F1-B79236011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6"/>
          <a:stretch/>
        </p:blipFill>
        <p:spPr>
          <a:xfrm>
            <a:off x="171374" y="1095087"/>
            <a:ext cx="2657243" cy="206721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B239741-CDBD-65CA-633C-A9242DE07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208" y="1023793"/>
            <a:ext cx="5391561" cy="4277013"/>
          </a:xfrm>
          <a:prstGeom prst="rect">
            <a:avLst/>
          </a:prstGeom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DB3A4140-BF90-CE53-3DE1-0AA96FE09D71}"/>
              </a:ext>
            </a:extLst>
          </p:cNvPr>
          <p:cNvSpPr/>
          <p:nvPr/>
        </p:nvSpPr>
        <p:spPr>
          <a:xfrm>
            <a:off x="1653930" y="5847205"/>
            <a:ext cx="1680419" cy="7120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See e.g.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DC452AFE-77E5-C970-F10F-5B3BDC0DC2BE}"/>
              </a:ext>
            </a:extLst>
          </p:cNvPr>
          <p:cNvSpPr/>
          <p:nvPr/>
        </p:nvSpPr>
        <p:spPr>
          <a:xfrm>
            <a:off x="3449950" y="5376557"/>
            <a:ext cx="8168922" cy="5017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Sub-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Poissonian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electron beams relevant for beating the shot noise limit in imaging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CCEB3D1D-35C5-F493-CB2B-256B649BDF28}"/>
              </a:ext>
            </a:extLst>
          </p:cNvPr>
          <p:cNvSpPr/>
          <p:nvPr/>
        </p:nvSpPr>
        <p:spPr>
          <a:xfrm>
            <a:off x="3449950" y="5954078"/>
            <a:ext cx="8168922" cy="5017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>
                <a:solidFill>
                  <a:schemeClr val="tx1"/>
                </a:solidFill>
              </a:rPr>
              <a:t>R. </a:t>
            </a:r>
            <a:r>
              <a:rPr lang="it-IT" sz="1800" dirty="0" err="1">
                <a:solidFill>
                  <a:schemeClr val="tx1"/>
                </a:solidFill>
              </a:rPr>
              <a:t>Berchera</a:t>
            </a:r>
            <a:r>
              <a:rPr lang="it-IT" sz="1800" dirty="0">
                <a:solidFill>
                  <a:schemeClr val="tx1"/>
                </a:solidFill>
              </a:rPr>
              <a:t> and P. Degiovanni</a:t>
            </a:r>
            <a:r>
              <a:rPr lang="it-IT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Quantum imaging with sub-</a:t>
            </a:r>
            <a:r>
              <a:rPr lang="en-US" sz="1800" i="1" dirty="0" err="1">
                <a:solidFill>
                  <a:schemeClr val="tx1"/>
                </a:solidFill>
              </a:rPr>
              <a:t>Poissonian</a:t>
            </a:r>
            <a:r>
              <a:rPr lang="en-US" sz="1800" i="1" dirty="0">
                <a:solidFill>
                  <a:schemeClr val="tx1"/>
                </a:solidFill>
              </a:rPr>
              <a:t> light: challenges and perspectives in optical metrology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it-IT" sz="1800" dirty="0">
                <a:solidFill>
                  <a:schemeClr val="tx1"/>
                </a:solidFill>
              </a:rPr>
              <a:t> Metrologia </a:t>
            </a:r>
            <a:r>
              <a:rPr lang="it-IT" sz="1800" b="1" dirty="0">
                <a:solidFill>
                  <a:schemeClr val="tx1"/>
                </a:solidFill>
              </a:rPr>
              <a:t>56</a:t>
            </a:r>
            <a:r>
              <a:rPr lang="it-IT" sz="1800" dirty="0">
                <a:solidFill>
                  <a:schemeClr val="tx1"/>
                </a:solidFill>
              </a:rPr>
              <a:t> 024001 (2019)</a:t>
            </a:r>
            <a:endParaRPr lang="de-DE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27F79B58-7186-CAF3-8B78-0D054308E1DB}"/>
                  </a:ext>
                </a:extLst>
              </p:cNvPr>
              <p:cNvSpPr/>
              <p:nvPr/>
            </p:nvSpPr>
            <p:spPr>
              <a:xfrm>
                <a:off x="10242626" y="2948932"/>
                <a:ext cx="1778000" cy="480068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d>
                            <m:dPr>
                              <m:ctrlPr>
                                <a:rPr lang="de-DE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=0.34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27F79B58-7186-CAF3-8B78-0D054308E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626" y="2948932"/>
                <a:ext cx="1778000" cy="48006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11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27DA98-F1E9-2D00-62EF-B3FBEE56A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270097-996B-BA4E-E879-6BC2A71A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15602"/>
            <a:ext cx="10961647" cy="717848"/>
          </a:xfrm>
        </p:spPr>
        <p:txBody>
          <a:bodyPr/>
          <a:lstStyle/>
          <a:p>
            <a:pPr algn="ctr"/>
            <a:r>
              <a:rPr lang="en-US" dirty="0"/>
              <a:t>Which experimental parameters determine the energy gap?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D26F325-2DC1-5597-98C0-25FDBF4BED5C}"/>
              </a:ext>
            </a:extLst>
          </p:cNvPr>
          <p:cNvSpPr/>
          <p:nvPr/>
        </p:nvSpPr>
        <p:spPr>
          <a:xfrm>
            <a:off x="1378858" y="1300268"/>
            <a:ext cx="4383314" cy="4460888"/>
          </a:xfrm>
          <a:prstGeom prst="roundRect">
            <a:avLst/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Correlation decay time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F01E795-3301-7781-921C-EC8DE3DDAAFC}"/>
              </a:ext>
            </a:extLst>
          </p:cNvPr>
          <p:cNvSpPr/>
          <p:nvPr/>
        </p:nvSpPr>
        <p:spPr>
          <a:xfrm>
            <a:off x="6429828" y="1300266"/>
            <a:ext cx="4383314" cy="4460889"/>
          </a:xfrm>
          <a:prstGeom prst="roundRect">
            <a:avLst/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Perturbative vs.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strong field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3B6969-3CBF-959D-7824-647290A30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92" y="2867025"/>
            <a:ext cx="3135629" cy="21843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45FD6CB-30AE-780D-91BB-455CDAD40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98" y="2554806"/>
            <a:ext cx="2201374" cy="2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9F0E6A3C-6FFC-E5E0-353F-E38682062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67" y="1093924"/>
            <a:ext cx="8542042" cy="53198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160C9C-D2F3-2401-BD50-DDA49B22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Anticorrelation gap as function of time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46B3BA-9218-2B9E-E7B2-03CCE294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09A733-2CF0-49AA-9281-D333DC9D233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BC9C18-9887-82AE-EB80-C1305C861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6" y="1090476"/>
            <a:ext cx="2726743" cy="1899468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9B4C1FA-6E35-3C7A-8F92-7561F7B0A303}"/>
              </a:ext>
            </a:extLst>
          </p:cNvPr>
          <p:cNvSpPr/>
          <p:nvPr/>
        </p:nvSpPr>
        <p:spPr>
          <a:xfrm>
            <a:off x="148171" y="3744116"/>
            <a:ext cx="2928149" cy="6432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Two delayed pulse copies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2942035-9B27-15D7-ACFE-55807A97A054}"/>
              </a:ext>
            </a:extLst>
          </p:cNvPr>
          <p:cNvSpPr/>
          <p:nvPr/>
        </p:nvSpPr>
        <p:spPr>
          <a:xfrm>
            <a:off x="148171" y="4522924"/>
            <a:ext cx="2928149" cy="91267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Correlation decay time 82 fs! 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D03129E-5A0A-A191-138C-474C352AEEBD}"/>
              </a:ext>
            </a:extLst>
          </p:cNvPr>
          <p:cNvCxnSpPr>
            <a:cxnSpLocks/>
          </p:cNvCxnSpPr>
          <p:nvPr/>
        </p:nvCxnSpPr>
        <p:spPr>
          <a:xfrm>
            <a:off x="9658350" y="4457700"/>
            <a:ext cx="685800" cy="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54AA7C6E-B7A5-51B0-2AE6-98F3CEFDB5B1}"/>
              </a:ext>
            </a:extLst>
          </p:cNvPr>
          <p:cNvSpPr/>
          <p:nvPr/>
        </p:nvSpPr>
        <p:spPr>
          <a:xfrm>
            <a:off x="3432067" y="3562349"/>
            <a:ext cx="8542042" cy="2996948"/>
          </a:xfrm>
          <a:prstGeom prst="rect">
            <a:avLst/>
          </a:prstGeom>
          <a:solidFill>
            <a:srgbClr val="E9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Lehrtuhl_FAU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hrtuhl_FAU 16-9" id="{66CFE6CE-A45C-4DCE-A401-A9E6BF8BC732}" vid="{22C1DCB4-8850-477D-A140-23351F052863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1042</Words>
  <Application>Microsoft Office PowerPoint</Application>
  <PresentationFormat>Širokoúhlá obrazovka</PresentationFormat>
  <Paragraphs>147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Cambria Math</vt:lpstr>
      <vt:lpstr>Century Gothic</vt:lpstr>
      <vt:lpstr>Lehrtuhl_FAU 16-9</vt:lpstr>
      <vt:lpstr>Ultrafast two-electron correlations from metal needle tips </vt:lpstr>
      <vt:lpstr>The evolution of photoemission experiments at gases and surfaces</vt:lpstr>
      <vt:lpstr>At the verge of multi-electron dynamics</vt:lpstr>
      <vt:lpstr>Experiment</vt:lpstr>
      <vt:lpstr>Energy anti-correlation</vt:lpstr>
      <vt:lpstr>What can the anticorrelation be used for?</vt:lpstr>
      <vt:lpstr>What can the anticorrelation used for?</vt:lpstr>
      <vt:lpstr>Which experimental parameters determine the energy gap?</vt:lpstr>
      <vt:lpstr>Anticorrelation gap as function of time</vt:lpstr>
      <vt:lpstr>From the perturbative to the strong field regime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SimPC</dc:creator>
  <cp:lastModifiedBy>Tomáš Chlouba</cp:lastModifiedBy>
  <cp:revision>302</cp:revision>
  <dcterms:created xsi:type="dcterms:W3CDTF">2018-02-22T14:31:40Z</dcterms:created>
  <dcterms:modified xsi:type="dcterms:W3CDTF">2023-10-04T03:26:30Z</dcterms:modified>
</cp:coreProperties>
</file>