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sldIdLst>
    <p:sldId id="257" r:id="rId3"/>
    <p:sldId id="321" r:id="rId4"/>
    <p:sldId id="287" r:id="rId5"/>
    <p:sldId id="263" r:id="rId6"/>
    <p:sldId id="269" r:id="rId7"/>
    <p:sldId id="270" r:id="rId8"/>
    <p:sldId id="272" r:id="rId9"/>
    <p:sldId id="271" r:id="rId10"/>
    <p:sldId id="273" r:id="rId11"/>
    <p:sldId id="274" r:id="rId12"/>
    <p:sldId id="275" r:id="rId13"/>
    <p:sldId id="278" r:id="rId14"/>
    <p:sldId id="285" r:id="rId15"/>
    <p:sldId id="279" r:id="rId16"/>
    <p:sldId id="280" r:id="rId17"/>
    <p:sldId id="328" r:id="rId18"/>
    <p:sldId id="281" r:id="rId19"/>
    <p:sldId id="282" r:id="rId20"/>
    <p:sldId id="283" r:id="rId21"/>
    <p:sldId id="284" r:id="rId22"/>
    <p:sldId id="288" r:id="rId23"/>
    <p:sldId id="289" r:id="rId24"/>
    <p:sldId id="300" r:id="rId25"/>
    <p:sldId id="322" r:id="rId26"/>
    <p:sldId id="265" r:id="rId27"/>
    <p:sldId id="323" r:id="rId28"/>
    <p:sldId id="324" r:id="rId29"/>
    <p:sldId id="325" r:id="rId30"/>
    <p:sldId id="326" r:id="rId31"/>
    <p:sldId id="320" r:id="rId32"/>
    <p:sldId id="315" r:id="rId33"/>
    <p:sldId id="316" r:id="rId34"/>
    <p:sldId id="329" r:id="rId35"/>
    <p:sldId id="267" r:id="rId36"/>
    <p:sldId id="327" r:id="rId37"/>
    <p:sldId id="26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2C5"/>
    <a:srgbClr val="33CC33"/>
    <a:srgbClr val="9B9629"/>
    <a:srgbClr val="DBD529"/>
    <a:srgbClr val="F753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99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6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A590B-AA00-4AF4-A86E-B9554429CBDE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5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FDF08-C985-43F8-8788-C1C9E54C3943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12C3E-595B-4C46-8279-518FBEA28F9B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6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5D19F-2900-4711-9826-EBB7EEFF08B6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38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9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1ADA3-04C1-4E45-8D43-3B05FF15F53F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9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A8017-197A-454E-9D37-DB331BDDF838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93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BC16CA-C108-4ECB-9A2B-93100D29954C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49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656957-57F3-4DB4-A89A-9F04FC378EAC}" type="datetime1">
              <a:rPr lang="en-US" smtClean="0"/>
              <a:t>10/3/23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31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191661-0B8A-49F9-9E16-A5A0CFDCA9B5}" type="datetime1">
              <a:rPr lang="en-US" smtClean="0"/>
              <a:t>10/3/23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5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500" b="1"/>
            </a:lvl1pPr>
          </a:lstStyle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500" b="1"/>
            </a:lvl1pPr>
          </a:lstStyle>
          <a:p>
            <a:r>
              <a:rPr lang="en-US" dirty="0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500" b="1"/>
            </a:lvl1pPr>
          </a:lstStyle>
          <a:p>
            <a:fld id="{921CBE81-14BD-7343-B359-01BCBA3179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658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8EA014-0044-44FF-918C-1F944AD3A60E}" type="datetime1">
              <a:rPr lang="en-US" smtClean="0"/>
              <a:t>10/3/23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47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A1FE3-E91B-46BD-B1FC-6F11247D5365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61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3C84C-3703-457D-B3BC-8B5117134584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50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2516A-06B5-403F-84D5-25D5F640453C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48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16B25-A028-42F4-927C-24C2C48BB6F2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3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5B412-5442-409F-B70F-E82A790864A2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5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A9567-21CA-4033-8E5F-E7D43C9F31A7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05C59-BD5C-4158-8688-AB8235EB0D47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3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3425E-DE9C-4BB1-BE58-3EFE39B0EBEC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9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2FF41-E6F2-4549-AE5E-D9A20221DBC0}" type="datetime1">
              <a:rPr lang="en-US" smtClean="0"/>
              <a:t>10/3/23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34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CB384-F83E-4BF9-B555-1CE38BF0B82C}" type="datetime1">
              <a:rPr lang="en-US" smtClean="0"/>
              <a:t>10/3/23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02410-7E74-4740-8687-8D196010763B}" type="datetime1">
              <a:rPr lang="en-US" smtClean="0"/>
              <a:t>10/3/23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3DCA-9B7C-4008-AF10-1ED9976A4124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2AB6B-173C-4100-B1C6-6F4125E42E95}" type="datetime1">
              <a:rPr lang="en-US" smtClean="0"/>
              <a:t>10/3/23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5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500" b="1" i="1" smtClean="0">
                <a:latin typeface="+mn-lt"/>
              </a:defRPr>
            </a:lvl1pPr>
          </a:lstStyle>
          <a:p>
            <a:fld id="{7F11DE0F-9AC5-4E1B-AD8E-5C1FC0D01884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500" b="1" i="1" smtClean="0">
                <a:latin typeface="+mn-lt"/>
              </a:defRPr>
            </a:lvl1pPr>
          </a:lstStyle>
          <a:p>
            <a:r>
              <a:rPr lang="en-US" dirty="0"/>
              <a:t>akachwal@asu.edu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 b="1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75" i="1" smtClean="0">
                <a:latin typeface="+mn-lt"/>
              </a:defRPr>
            </a:lvl1pPr>
          </a:lstStyle>
          <a:p>
            <a:fld id="{B82AC857-D8E3-4279-8D35-4EF6365D428E}" type="datetime1">
              <a:rPr lang="en-US" smtClean="0"/>
              <a:t>10/3/23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i="1" smtClean="0">
                <a:latin typeface="+mn-lt"/>
              </a:defRPr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6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5.jpg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9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jp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53.jpe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10" Type="http://schemas.openxmlformats.org/officeDocument/2006/relationships/image" Target="../media/image4.png"/><Relationship Id="rId4" Type="http://schemas.openxmlformats.org/officeDocument/2006/relationships/image" Target="../media/image210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1.png"/><Relationship Id="rId10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1.emf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2.emf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27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tif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259" y="2294977"/>
            <a:ext cx="11815482" cy="3368761"/>
          </a:xfrm>
        </p:spPr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Bright Electron Beams from Plasmonic Spiral Photocathode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Alimohammed Kachwala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Arizona State University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43AFAD9-1F25-8560-230C-9C828D94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50" y="311150"/>
            <a:ext cx="1733550" cy="9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54D3AE-A667-DCB1-8DEE-3792F7DB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Fabrication: SEM Images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03FDE-F3C1-419C-3115-DB9F0F01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AD4B5-7D3A-5666-C4BD-152EFF15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81847-F06D-733A-6F65-AAE197515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circular object with lines in it&#10;&#10;Description automatically generated">
            <a:extLst>
              <a:ext uri="{FF2B5EF4-FFF2-40B4-BE49-F238E27FC236}">
                <a16:creationId xmlns:a16="http://schemas.microsoft.com/office/drawing/2014/main" id="{1C6BBFA8-A3A6-148F-0D10-B2376F20C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98224"/>
            <a:ext cx="5963985" cy="5486400"/>
          </a:xfrm>
          <a:prstGeom prst="rect">
            <a:avLst/>
          </a:prstGeom>
        </p:spPr>
      </p:pic>
      <p:pic>
        <p:nvPicPr>
          <p:cNvPr id="10" name="Picture 9" descr="A circular object with black lines&#10;&#10;Description automatically generated">
            <a:extLst>
              <a:ext uri="{FF2B5EF4-FFF2-40B4-BE49-F238E27FC236}">
                <a16:creationId xmlns:a16="http://schemas.microsoft.com/office/drawing/2014/main" id="{1C52C7BB-8743-E180-A5CB-6AF370FF4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998224"/>
            <a:ext cx="5963985" cy="5486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F86BC4-0183-CC10-3132-9C52B7FEFE66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F72409-2752-4C75-8F7E-B20BD1823755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6D89B06-6C55-9438-C55E-DB364F126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502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8BA9DB-7AE6-F146-D406-697E6C1B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FDTD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A9A70-801A-24D4-A754-5FC2ACB7B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3C97C-D650-6F84-DBBC-06D9DB9E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DCFBF-5FEA-D5D9-EB7D-149526CD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993DD4-3C4A-A601-5647-B69960F4EAB4}"/>
              </a:ext>
            </a:extLst>
          </p:cNvPr>
          <p:cNvGrpSpPr/>
          <p:nvPr/>
        </p:nvGrpSpPr>
        <p:grpSpPr>
          <a:xfrm>
            <a:off x="294511" y="1051274"/>
            <a:ext cx="7112000" cy="5334000"/>
            <a:chOff x="294511" y="1051274"/>
            <a:chExt cx="7112000" cy="5334000"/>
          </a:xfrm>
        </p:grpSpPr>
        <p:pic>
          <p:nvPicPr>
            <p:cNvPr id="10" name="Picture 9" descr="A graph of a normal distribution&#10;&#10;Description automatically generated">
              <a:extLst>
                <a:ext uri="{FF2B5EF4-FFF2-40B4-BE49-F238E27FC236}">
                  <a16:creationId xmlns:a16="http://schemas.microsoft.com/office/drawing/2014/main" id="{3ED1D43B-6B80-4C06-0448-181FAADA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11" y="1051274"/>
              <a:ext cx="7112000" cy="533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1863D7-1A39-1AED-1585-D1F9B1A11876}"/>
                </a:ext>
              </a:extLst>
            </p:cNvPr>
            <p:cNvSpPr txBox="1"/>
            <p:nvPr/>
          </p:nvSpPr>
          <p:spPr>
            <a:xfrm>
              <a:off x="1284788" y="2765338"/>
              <a:ext cx="20577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b="1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order photoemission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DA18B2-EF76-24C2-5865-5BE07DF3BDF7}"/>
                  </a:ext>
                </a:extLst>
              </p:cNvPr>
              <p:cNvSpPr txBox="1"/>
              <p:nvPr/>
            </p:nvSpPr>
            <p:spPr>
              <a:xfrm>
                <a:off x="7406511" y="1458410"/>
                <a:ext cx="4064000" cy="344485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constructive interference at the center of the spiral,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𝑠𝑝𝑝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pitch of the spiral</a:t>
                </a: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Hence, interference at the center of the spiral is totally independent on the starting radius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DA18B2-EF76-24C2-5865-5BE07DF3B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6511" y="1458410"/>
                <a:ext cx="4064000" cy="34448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820166C-2E3F-DCC8-3596-0F59DDC82740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BFEB50-B7F2-4F87-BC93-F7303AFE6922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E2EF1DA3-D5D8-B46A-CB18-3A1C2AB4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04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7248C-A889-5E5A-037A-C5C845E0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 Photocathode: Study &amp; Characterization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FE1CB-9A04-C23E-FA3C-7A7BDE31D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786F8-FD54-0053-0AA5-76F644B24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59A7A-D9CC-512D-5EA8-255A9486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18090E-75B4-9DBD-2FE8-2CA9766D8CD6}"/>
              </a:ext>
            </a:extLst>
          </p:cNvPr>
          <p:cNvGrpSpPr/>
          <p:nvPr/>
        </p:nvGrpSpPr>
        <p:grpSpPr>
          <a:xfrm>
            <a:off x="363868" y="1069793"/>
            <a:ext cx="5254907" cy="5284708"/>
            <a:chOff x="428263" y="1069793"/>
            <a:chExt cx="5254907" cy="5284708"/>
          </a:xfrm>
        </p:grpSpPr>
        <p:pic>
          <p:nvPicPr>
            <p:cNvPr id="7" name="Picture 6" descr="A close-up of a circular object&#10;&#10;Description automatically generated">
              <a:extLst>
                <a:ext uri="{FF2B5EF4-FFF2-40B4-BE49-F238E27FC236}">
                  <a16:creationId xmlns:a16="http://schemas.microsoft.com/office/drawing/2014/main" id="{51CED825-225C-6679-96B9-0E69D2E99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576" y="1141950"/>
              <a:ext cx="5050280" cy="46462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645CDF-1BA6-4738-EB36-08716A0490A2}"/>
                </a:ext>
              </a:extLst>
            </p:cNvPr>
            <p:cNvSpPr txBox="1"/>
            <p:nvPr/>
          </p:nvSpPr>
          <p:spPr>
            <a:xfrm>
              <a:off x="2469266" y="5832273"/>
              <a:ext cx="914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SEM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9277C0-BFEA-5F32-88C7-631054A4CEF8}"/>
                </a:ext>
              </a:extLst>
            </p:cNvPr>
            <p:cNvSpPr/>
            <p:nvPr/>
          </p:nvSpPr>
          <p:spPr>
            <a:xfrm>
              <a:off x="428263" y="1069793"/>
              <a:ext cx="5254907" cy="528470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E01748-0327-1749-9812-1E60FF140FA0}"/>
              </a:ext>
            </a:extLst>
          </p:cNvPr>
          <p:cNvCxnSpPr>
            <a:cxnSpLocks/>
          </p:cNvCxnSpPr>
          <p:nvPr/>
        </p:nvCxnSpPr>
        <p:spPr>
          <a:xfrm rot="16200000">
            <a:off x="7276269" y="1177539"/>
            <a:ext cx="0" cy="104241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circle with a chart&#10;&#10;Description automatically generated">
            <a:extLst>
              <a:ext uri="{FF2B5EF4-FFF2-40B4-BE49-F238E27FC236}">
                <a16:creationId xmlns:a16="http://schemas.microsoft.com/office/drawing/2014/main" id="{04AE41BF-CE58-DE09-7FCA-3191F6B5A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5" t="4524" r="10569"/>
          <a:stretch/>
        </p:blipFill>
        <p:spPr>
          <a:xfrm>
            <a:off x="5785483" y="1819646"/>
            <a:ext cx="3199423" cy="2743200"/>
          </a:xfrm>
          <a:prstGeom prst="rect">
            <a:avLst/>
          </a:prstGeom>
        </p:spPr>
      </p:pic>
      <p:pic>
        <p:nvPicPr>
          <p:cNvPr id="9" name="Picture 8" descr="A blue square with a rainbow colored square&#10;&#10;Description automatically generated with medium confidence">
            <a:extLst>
              <a:ext uri="{FF2B5EF4-FFF2-40B4-BE49-F238E27FC236}">
                <a16:creationId xmlns:a16="http://schemas.microsoft.com/office/drawing/2014/main" id="{548D2959-D151-FF39-5A64-04B7BF3874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15" r="11500"/>
          <a:stretch/>
        </p:blipFill>
        <p:spPr>
          <a:xfrm>
            <a:off x="8972387" y="1819646"/>
            <a:ext cx="3020630" cy="2743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AFAF26-46F0-C332-A0A8-F4E4BE78F97F}"/>
              </a:ext>
            </a:extLst>
          </p:cNvPr>
          <p:cNvSpPr txBox="1"/>
          <p:nvPr/>
        </p:nvSpPr>
        <p:spPr>
          <a:xfrm>
            <a:off x="7022911" y="984816"/>
            <a:ext cx="392399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cleaning of Hot-Spots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75CEB8FE-6D5D-0961-3815-FDB9EF6470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55741" y="4554027"/>
                <a:ext cx="6181776" cy="1889837"/>
              </a:xfr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accent4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0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LASER Parameters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800 nm; Pulse Length = 150 fs; Rep. Rate = 500 kHz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Overnight exposure of Average Power = 0.5 mW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Hot Spots disappeared after overnight exposure (Spiral Cleaned)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Content Placeholder 1">
                <a:extLst>
                  <a:ext uri="{FF2B5EF4-FFF2-40B4-BE49-F238E27FC236}">
                    <a16:creationId xmlns:a16="http://schemas.microsoft.com/office/drawing/2014/main" id="{75CEB8FE-6D5D-0961-3815-FDB9EF6470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5741" y="4554027"/>
                <a:ext cx="6181776" cy="1889837"/>
              </a:xfr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A184691-47DF-F611-D20F-1A7D691689DD}"/>
              </a:ext>
            </a:extLst>
          </p:cNvPr>
          <p:cNvSpPr txBox="1"/>
          <p:nvPr/>
        </p:nvSpPr>
        <p:spPr>
          <a:xfrm>
            <a:off x="6049337" y="1507956"/>
            <a:ext cx="271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PEEM Hg Lamp + LASER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9D92D6-2383-1F68-954B-EFE57C963371}"/>
              </a:ext>
            </a:extLst>
          </p:cNvPr>
          <p:cNvSpPr txBox="1"/>
          <p:nvPr/>
        </p:nvSpPr>
        <p:spPr>
          <a:xfrm>
            <a:off x="10025575" y="1507956"/>
            <a:ext cx="92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97EDF-6D74-3F51-4909-4CE40E632BA1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FFD566-36EB-3581-B8EE-0F6D69C25945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E4A4F66B-1C4B-7D11-E373-6845BE2B4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7779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uiExpand="1" build="p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97F0C4-CA30-DAF8-BCB0-5AA1D0D4A4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9667" y="1196504"/>
                <a:ext cx="6661479" cy="865812"/>
              </a:xfr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accent4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2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LASER Parameters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200" dirty="0"/>
                  <a:t> = 800 nm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Pulse Length = 150 fs Rep. Rate = 500 kHz</a:t>
                </a:r>
                <a:r>
                  <a:rPr lang="en-US" sz="2200" dirty="0"/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97F0C4-CA30-DAF8-BCB0-5AA1D0D4A4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9667" y="1196504"/>
                <a:ext cx="6661479" cy="865812"/>
              </a:xfr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942FF89-75E3-7225-08EF-BC6DAE31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 Photocathode: Study &amp; Characterization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AC41-4F7F-BA0A-1383-3A7A7511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A421B-0F20-C223-CA62-4112D171F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78BD9-2EAD-CDD6-E21E-571C13A4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3EAC3A-1E27-E440-DD24-D5570012E8D9}"/>
              </a:ext>
            </a:extLst>
          </p:cNvPr>
          <p:cNvSpPr txBox="1"/>
          <p:nvPr/>
        </p:nvSpPr>
        <p:spPr>
          <a:xfrm>
            <a:off x="640326" y="2622398"/>
            <a:ext cx="5912491" cy="430887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Photoemission Measurement: Spiral Activation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5F5F360-943E-DE48-B7CE-8764F9C3C937}"/>
              </a:ext>
            </a:extLst>
          </p:cNvPr>
          <p:cNvSpPr txBox="1"/>
          <p:nvPr/>
        </p:nvSpPr>
        <p:spPr>
          <a:xfrm>
            <a:off x="3415267" y="5224100"/>
            <a:ext cx="1378652" cy="338554"/>
          </a:xfrm>
          <a:prstGeom prst="rect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Activation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B25CFD8-9E7C-E1A1-D448-62542B477535}"/>
              </a:ext>
            </a:extLst>
          </p:cNvPr>
          <p:cNvGrpSpPr/>
          <p:nvPr/>
        </p:nvGrpSpPr>
        <p:grpSpPr>
          <a:xfrm>
            <a:off x="2626350" y="4064732"/>
            <a:ext cx="475777" cy="479445"/>
            <a:chOff x="3005512" y="3422212"/>
            <a:chExt cx="475777" cy="47944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FCAC91E-E5C1-4E3A-ACCF-567A6D32202E}"/>
                </a:ext>
              </a:extLst>
            </p:cNvPr>
            <p:cNvGrpSpPr/>
            <p:nvPr/>
          </p:nvGrpSpPr>
          <p:grpSpPr>
            <a:xfrm>
              <a:off x="3005512" y="3422212"/>
              <a:ext cx="475777" cy="479445"/>
              <a:chOff x="233127" y="3451209"/>
              <a:chExt cx="554805" cy="55480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2939594-81A6-A6EE-3EA0-F71CF97534E8}"/>
                  </a:ext>
                </a:extLst>
              </p:cNvPr>
              <p:cNvSpPr/>
              <p:nvPr/>
            </p:nvSpPr>
            <p:spPr>
              <a:xfrm>
                <a:off x="233127" y="3451209"/>
                <a:ext cx="554805" cy="554805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C671D090-9410-D8D2-448C-D23CE7DBDCE2}"/>
                  </a:ext>
                </a:extLst>
              </p:cNvPr>
              <p:cNvSpPr/>
              <p:nvPr/>
            </p:nvSpPr>
            <p:spPr>
              <a:xfrm>
                <a:off x="263950" y="3482032"/>
                <a:ext cx="493160" cy="493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5A9E553-E9EE-0ED8-1774-342D310B1B86}"/>
                  </a:ext>
                </a:extLst>
              </p:cNvPr>
              <p:cNvSpPr/>
              <p:nvPr/>
            </p:nvSpPr>
            <p:spPr>
              <a:xfrm>
                <a:off x="305046" y="3523128"/>
                <a:ext cx="410966" cy="41096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E3CA997-7151-112A-646B-4CD4BD10D6DA}"/>
                  </a:ext>
                </a:extLst>
              </p:cNvPr>
              <p:cNvSpPr/>
              <p:nvPr/>
            </p:nvSpPr>
            <p:spPr>
              <a:xfrm>
                <a:off x="351279" y="3569361"/>
                <a:ext cx="318500" cy="318500"/>
              </a:xfrm>
              <a:prstGeom prst="ellipse">
                <a:avLst/>
              </a:prstGeom>
              <a:solidFill>
                <a:srgbClr val="9B9629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1B16B84-AA3E-E5C0-25C4-C21348E22669}"/>
                </a:ext>
              </a:extLst>
            </p:cNvPr>
            <p:cNvSpPr/>
            <p:nvPr/>
          </p:nvSpPr>
          <p:spPr>
            <a:xfrm>
              <a:off x="3220541" y="3639075"/>
              <a:ext cx="45719" cy="45719"/>
            </a:xfrm>
            <a:prstGeom prst="ellipse">
              <a:avLst/>
            </a:prstGeom>
            <a:solidFill>
              <a:srgbClr val="FF0000">
                <a:alpha val="49947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6F65B0C-24BF-FFAC-DCA7-79E1A9973ADE}"/>
              </a:ext>
            </a:extLst>
          </p:cNvPr>
          <p:cNvSpPr txBox="1"/>
          <p:nvPr/>
        </p:nvSpPr>
        <p:spPr>
          <a:xfrm>
            <a:off x="2428553" y="3725158"/>
            <a:ext cx="873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Faint spot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39CEA3-5E10-ED4A-883F-DEA76596A5EE}"/>
              </a:ext>
            </a:extLst>
          </p:cNvPr>
          <p:cNvSpPr txBox="1"/>
          <p:nvPr/>
        </p:nvSpPr>
        <p:spPr>
          <a:xfrm>
            <a:off x="3071115" y="4055349"/>
            <a:ext cx="743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 5 min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D0ED59-75F7-7C8F-99F7-16747D96A30E}"/>
              </a:ext>
            </a:extLst>
          </p:cNvPr>
          <p:cNvSpPr txBox="1"/>
          <p:nvPr/>
        </p:nvSpPr>
        <p:spPr>
          <a:xfrm>
            <a:off x="1815415" y="4416063"/>
            <a:ext cx="7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ND 1.0</a:t>
            </a:r>
          </a:p>
          <a:p>
            <a:pPr algn="ctr"/>
            <a:r>
              <a:rPr lang="en-US" sz="1200" dirty="0"/>
              <a:t>~ 2 mW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7CF8429-036C-0CAB-1063-2F155C16B7B5}"/>
              </a:ext>
            </a:extLst>
          </p:cNvPr>
          <p:cNvGrpSpPr/>
          <p:nvPr/>
        </p:nvGrpSpPr>
        <p:grpSpPr>
          <a:xfrm>
            <a:off x="198868" y="4064732"/>
            <a:ext cx="475777" cy="479445"/>
            <a:chOff x="233127" y="3451209"/>
            <a:chExt cx="554805" cy="55480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767F2B3-0E2F-26D3-C01F-DE78B515D801}"/>
                </a:ext>
              </a:extLst>
            </p:cNvPr>
            <p:cNvSpPr/>
            <p:nvPr/>
          </p:nvSpPr>
          <p:spPr>
            <a:xfrm>
              <a:off x="233127" y="3451209"/>
              <a:ext cx="554805" cy="554805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80B3F17-7B5B-B184-FBFD-E45AA790BABE}"/>
                </a:ext>
              </a:extLst>
            </p:cNvPr>
            <p:cNvSpPr/>
            <p:nvPr/>
          </p:nvSpPr>
          <p:spPr>
            <a:xfrm>
              <a:off x="263950" y="3482032"/>
              <a:ext cx="493160" cy="4931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DBD529">
                  <a:alpha val="7098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35785D-D5FE-FCF8-49F5-1A4066DD93EF}"/>
                </a:ext>
              </a:extLst>
            </p:cNvPr>
            <p:cNvSpPr/>
            <p:nvPr/>
          </p:nvSpPr>
          <p:spPr>
            <a:xfrm>
              <a:off x="305046" y="3523128"/>
              <a:ext cx="410966" cy="41096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DBD529">
                  <a:alpha val="7098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AEE11F4-28A4-8ADC-F0D0-4C403A7CCA0F}"/>
                </a:ext>
              </a:extLst>
            </p:cNvPr>
            <p:cNvSpPr/>
            <p:nvPr/>
          </p:nvSpPr>
          <p:spPr>
            <a:xfrm>
              <a:off x="351279" y="3569361"/>
              <a:ext cx="318500" cy="318500"/>
            </a:xfrm>
            <a:prstGeom prst="ellipse">
              <a:avLst/>
            </a:prstGeom>
            <a:solidFill>
              <a:srgbClr val="9B9629"/>
            </a:solidFill>
            <a:ln w="9525">
              <a:solidFill>
                <a:srgbClr val="DBD529">
                  <a:alpha val="7098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C4A335C-6F64-7509-FE48-2A755078E0AA}"/>
              </a:ext>
            </a:extLst>
          </p:cNvPr>
          <p:cNvCxnSpPr>
            <a:cxnSpLocks/>
          </p:cNvCxnSpPr>
          <p:nvPr/>
        </p:nvCxnSpPr>
        <p:spPr>
          <a:xfrm>
            <a:off x="737257" y="4324996"/>
            <a:ext cx="635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360F348-31ED-E261-CCA2-59702BB9B977}"/>
              </a:ext>
            </a:extLst>
          </p:cNvPr>
          <p:cNvSpPr txBox="1"/>
          <p:nvPr/>
        </p:nvSpPr>
        <p:spPr>
          <a:xfrm>
            <a:off x="497932" y="4462049"/>
            <a:ext cx="103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Low LASER power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126B85-84F0-3807-2EAB-4A57CB538B00}"/>
              </a:ext>
            </a:extLst>
          </p:cNvPr>
          <p:cNvSpPr txBox="1"/>
          <p:nvPr/>
        </p:nvSpPr>
        <p:spPr>
          <a:xfrm>
            <a:off x="3053831" y="4416063"/>
            <a:ext cx="74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ND 1.0</a:t>
            </a:r>
          </a:p>
          <a:p>
            <a:pPr algn="ctr"/>
            <a:r>
              <a:rPr lang="en-US" sz="1200" dirty="0"/>
              <a:t>~ 2 mW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C0802AB-B27A-DC41-7BB7-B44D4AD347A4}"/>
              </a:ext>
            </a:extLst>
          </p:cNvPr>
          <p:cNvGrpSpPr/>
          <p:nvPr/>
        </p:nvGrpSpPr>
        <p:grpSpPr>
          <a:xfrm>
            <a:off x="3853989" y="4064732"/>
            <a:ext cx="475777" cy="479445"/>
            <a:chOff x="4409613" y="3407956"/>
            <a:chExt cx="475777" cy="47944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4E87B80-58A1-DA66-2EB7-507396E41414}"/>
                </a:ext>
              </a:extLst>
            </p:cNvPr>
            <p:cNvGrpSpPr/>
            <p:nvPr/>
          </p:nvGrpSpPr>
          <p:grpSpPr>
            <a:xfrm>
              <a:off x="4409613" y="3407956"/>
              <a:ext cx="475777" cy="479445"/>
              <a:chOff x="233127" y="3451209"/>
              <a:chExt cx="554805" cy="554805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B4E9430-E85A-3DD0-6EFC-3788C3A11E45}"/>
                  </a:ext>
                </a:extLst>
              </p:cNvPr>
              <p:cNvSpPr/>
              <p:nvPr/>
            </p:nvSpPr>
            <p:spPr>
              <a:xfrm>
                <a:off x="233127" y="3451209"/>
                <a:ext cx="554805" cy="554805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F70018F-8713-C8A2-C54C-8C961A344216}"/>
                  </a:ext>
                </a:extLst>
              </p:cNvPr>
              <p:cNvSpPr/>
              <p:nvPr/>
            </p:nvSpPr>
            <p:spPr>
              <a:xfrm>
                <a:off x="263950" y="3482032"/>
                <a:ext cx="493160" cy="493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4F0B044-1467-42FF-EB19-83616899418D}"/>
                  </a:ext>
                </a:extLst>
              </p:cNvPr>
              <p:cNvSpPr/>
              <p:nvPr/>
            </p:nvSpPr>
            <p:spPr>
              <a:xfrm>
                <a:off x="305046" y="3523128"/>
                <a:ext cx="410966" cy="41096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BAEE4E3-197D-C95B-D08C-09D656C33DF1}"/>
                  </a:ext>
                </a:extLst>
              </p:cNvPr>
              <p:cNvSpPr/>
              <p:nvPr/>
            </p:nvSpPr>
            <p:spPr>
              <a:xfrm>
                <a:off x="351279" y="3569361"/>
                <a:ext cx="318500" cy="318500"/>
              </a:xfrm>
              <a:prstGeom prst="ellipse">
                <a:avLst/>
              </a:prstGeom>
              <a:solidFill>
                <a:srgbClr val="9B9629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DC231F0-62AC-A4A4-2E0B-1DCC4A6809C7}"/>
                </a:ext>
              </a:extLst>
            </p:cNvPr>
            <p:cNvSpPr/>
            <p:nvPr/>
          </p:nvSpPr>
          <p:spPr>
            <a:xfrm>
              <a:off x="4624642" y="3624819"/>
              <a:ext cx="45719" cy="45719"/>
            </a:xfrm>
            <a:prstGeom prst="ellipse">
              <a:avLst/>
            </a:prstGeom>
            <a:solidFill>
              <a:srgbClr val="FF0000">
                <a:alpha val="65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F3E25C2-EA32-F104-F402-81EB5AB6932D}"/>
              </a:ext>
            </a:extLst>
          </p:cNvPr>
          <p:cNvSpPr txBox="1"/>
          <p:nvPr/>
        </p:nvSpPr>
        <p:spPr>
          <a:xfrm>
            <a:off x="3596572" y="3725158"/>
            <a:ext cx="1036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Bright spot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7F0DC0D-7025-5B6E-4823-46EE5DCC422D}"/>
              </a:ext>
            </a:extLst>
          </p:cNvPr>
          <p:cNvSpPr txBox="1"/>
          <p:nvPr/>
        </p:nvSpPr>
        <p:spPr>
          <a:xfrm>
            <a:off x="4230450" y="4416063"/>
            <a:ext cx="81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ND 1.5</a:t>
            </a:r>
          </a:p>
          <a:p>
            <a:pPr algn="ctr"/>
            <a:r>
              <a:rPr lang="en-US" sz="1200" dirty="0"/>
              <a:t>~0.5 mW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AFEE8B0-8033-B559-16F7-74C3BEA3105A}"/>
              </a:ext>
            </a:extLst>
          </p:cNvPr>
          <p:cNvGrpSpPr/>
          <p:nvPr/>
        </p:nvGrpSpPr>
        <p:grpSpPr>
          <a:xfrm>
            <a:off x="5047361" y="4064732"/>
            <a:ext cx="475777" cy="479445"/>
            <a:chOff x="5779447" y="3395213"/>
            <a:chExt cx="475777" cy="47944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C0D0E8F-CD61-313B-27B7-A05B30ED9279}"/>
                </a:ext>
              </a:extLst>
            </p:cNvPr>
            <p:cNvGrpSpPr/>
            <p:nvPr/>
          </p:nvGrpSpPr>
          <p:grpSpPr>
            <a:xfrm>
              <a:off x="5779447" y="3395213"/>
              <a:ext cx="475777" cy="479445"/>
              <a:chOff x="233127" y="3451209"/>
              <a:chExt cx="554805" cy="554805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51FAD00-53A0-0C24-21ED-D9AD11638128}"/>
                  </a:ext>
                </a:extLst>
              </p:cNvPr>
              <p:cNvSpPr/>
              <p:nvPr/>
            </p:nvSpPr>
            <p:spPr>
              <a:xfrm>
                <a:off x="233127" y="3451209"/>
                <a:ext cx="554805" cy="554805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2EC54B63-0972-3DF8-1D4B-F95C96B5C772}"/>
                  </a:ext>
                </a:extLst>
              </p:cNvPr>
              <p:cNvSpPr/>
              <p:nvPr/>
            </p:nvSpPr>
            <p:spPr>
              <a:xfrm>
                <a:off x="263950" y="3482032"/>
                <a:ext cx="493160" cy="493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6C4D6D8-1CC0-1A97-5997-9D5674CF85F5}"/>
                  </a:ext>
                </a:extLst>
              </p:cNvPr>
              <p:cNvSpPr/>
              <p:nvPr/>
            </p:nvSpPr>
            <p:spPr>
              <a:xfrm>
                <a:off x="305046" y="3523128"/>
                <a:ext cx="410966" cy="41096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6CDA804-349F-6929-5BC6-B5879A6C4B91}"/>
                  </a:ext>
                </a:extLst>
              </p:cNvPr>
              <p:cNvSpPr/>
              <p:nvPr/>
            </p:nvSpPr>
            <p:spPr>
              <a:xfrm>
                <a:off x="351279" y="3569361"/>
                <a:ext cx="318500" cy="318500"/>
              </a:xfrm>
              <a:prstGeom prst="ellipse">
                <a:avLst/>
              </a:prstGeom>
              <a:solidFill>
                <a:srgbClr val="9B9629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4B0411F-D3E5-C16E-B24B-A34CEF68C4AD}"/>
                </a:ext>
              </a:extLst>
            </p:cNvPr>
            <p:cNvSpPr/>
            <p:nvPr/>
          </p:nvSpPr>
          <p:spPr>
            <a:xfrm>
              <a:off x="5994476" y="3612076"/>
              <a:ext cx="45719" cy="45719"/>
            </a:xfrm>
            <a:prstGeom prst="ellipse">
              <a:avLst/>
            </a:prstGeom>
            <a:solidFill>
              <a:srgbClr val="FF0000">
                <a:alpha val="65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C54B79B-4009-9E32-FB36-ADB9ECE8492E}"/>
              </a:ext>
            </a:extLst>
          </p:cNvPr>
          <p:cNvCxnSpPr>
            <a:cxnSpLocks/>
          </p:cNvCxnSpPr>
          <p:nvPr/>
        </p:nvCxnSpPr>
        <p:spPr>
          <a:xfrm>
            <a:off x="1930673" y="4316974"/>
            <a:ext cx="635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4E0DE02-F058-A771-801D-47829AE8B132}"/>
              </a:ext>
            </a:extLst>
          </p:cNvPr>
          <p:cNvCxnSpPr>
            <a:cxnSpLocks/>
          </p:cNvCxnSpPr>
          <p:nvPr/>
        </p:nvCxnSpPr>
        <p:spPr>
          <a:xfrm>
            <a:off x="3162583" y="4318389"/>
            <a:ext cx="635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F61DE83-D25F-71C6-0A50-B9F399E5C7D5}"/>
              </a:ext>
            </a:extLst>
          </p:cNvPr>
          <p:cNvCxnSpPr>
            <a:cxnSpLocks/>
          </p:cNvCxnSpPr>
          <p:nvPr/>
        </p:nvCxnSpPr>
        <p:spPr>
          <a:xfrm>
            <a:off x="4375048" y="4295531"/>
            <a:ext cx="635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F9A90B-E38E-F56C-68DC-92E3EB53B1B5}"/>
              </a:ext>
            </a:extLst>
          </p:cNvPr>
          <p:cNvSpPr txBox="1"/>
          <p:nvPr/>
        </p:nvSpPr>
        <p:spPr>
          <a:xfrm>
            <a:off x="4762637" y="3725158"/>
            <a:ext cx="1036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Still bright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2E30AEB-2806-F208-40F3-C2081774B51F}"/>
              </a:ext>
            </a:extLst>
          </p:cNvPr>
          <p:cNvSpPr txBox="1"/>
          <p:nvPr/>
        </p:nvSpPr>
        <p:spPr>
          <a:xfrm>
            <a:off x="5575036" y="4026456"/>
            <a:ext cx="724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 5 min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6AF006B-FF0D-D403-B902-333BFF25B48D}"/>
              </a:ext>
            </a:extLst>
          </p:cNvPr>
          <p:cNvSpPr txBox="1"/>
          <p:nvPr/>
        </p:nvSpPr>
        <p:spPr>
          <a:xfrm>
            <a:off x="5513985" y="4416063"/>
            <a:ext cx="87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ND 1.5</a:t>
            </a:r>
          </a:p>
          <a:p>
            <a:pPr algn="ctr"/>
            <a:r>
              <a:rPr lang="en-US" sz="1200" dirty="0"/>
              <a:t>~0.5 mW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ECAB809-2B23-1A80-A369-BA7C16BB1661}"/>
              </a:ext>
            </a:extLst>
          </p:cNvPr>
          <p:cNvGrpSpPr/>
          <p:nvPr/>
        </p:nvGrpSpPr>
        <p:grpSpPr>
          <a:xfrm>
            <a:off x="6379945" y="4064732"/>
            <a:ext cx="475777" cy="479445"/>
            <a:chOff x="7144115" y="3399659"/>
            <a:chExt cx="475777" cy="47944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FE29C64-8594-43A7-4A80-3E4E8D6D7A26}"/>
                </a:ext>
              </a:extLst>
            </p:cNvPr>
            <p:cNvGrpSpPr/>
            <p:nvPr/>
          </p:nvGrpSpPr>
          <p:grpSpPr>
            <a:xfrm>
              <a:off x="7144115" y="3399659"/>
              <a:ext cx="475777" cy="479445"/>
              <a:chOff x="233127" y="3451209"/>
              <a:chExt cx="554805" cy="554805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5EA3D5F-8F6B-896B-0E7C-1E282A312859}"/>
                  </a:ext>
                </a:extLst>
              </p:cNvPr>
              <p:cNvSpPr/>
              <p:nvPr/>
            </p:nvSpPr>
            <p:spPr>
              <a:xfrm>
                <a:off x="233127" y="3451209"/>
                <a:ext cx="554805" cy="554805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1025227-6D10-5197-5091-F2E9924F7EAA}"/>
                  </a:ext>
                </a:extLst>
              </p:cNvPr>
              <p:cNvSpPr/>
              <p:nvPr/>
            </p:nvSpPr>
            <p:spPr>
              <a:xfrm>
                <a:off x="263950" y="3482032"/>
                <a:ext cx="493160" cy="493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BD500AC-1488-5F16-2CE8-ECB201E6B1E2}"/>
                  </a:ext>
                </a:extLst>
              </p:cNvPr>
              <p:cNvSpPr/>
              <p:nvPr/>
            </p:nvSpPr>
            <p:spPr>
              <a:xfrm>
                <a:off x="305046" y="3523128"/>
                <a:ext cx="410966" cy="41096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462B15D-EB1C-BB1B-2467-1CA4E931324F}"/>
                  </a:ext>
                </a:extLst>
              </p:cNvPr>
              <p:cNvSpPr/>
              <p:nvPr/>
            </p:nvSpPr>
            <p:spPr>
              <a:xfrm>
                <a:off x="351279" y="3569361"/>
                <a:ext cx="318500" cy="318500"/>
              </a:xfrm>
              <a:prstGeom prst="ellipse">
                <a:avLst/>
              </a:prstGeom>
              <a:solidFill>
                <a:srgbClr val="9B9629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AA460F0-D03A-BD63-8196-1035C9C94DB8}"/>
                </a:ext>
              </a:extLst>
            </p:cNvPr>
            <p:cNvSpPr/>
            <p:nvPr/>
          </p:nvSpPr>
          <p:spPr>
            <a:xfrm>
              <a:off x="7359144" y="3616522"/>
              <a:ext cx="45719" cy="45719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C38AB9E7-8E3C-F8A0-4C81-A34C7022AA02}"/>
              </a:ext>
            </a:extLst>
          </p:cNvPr>
          <p:cNvCxnSpPr>
            <a:cxnSpLocks/>
          </p:cNvCxnSpPr>
          <p:nvPr/>
        </p:nvCxnSpPr>
        <p:spPr>
          <a:xfrm>
            <a:off x="5587317" y="4283935"/>
            <a:ext cx="7372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AF7B0079-CF51-CA53-81BE-D96745DF7910}"/>
              </a:ext>
            </a:extLst>
          </p:cNvPr>
          <p:cNvSpPr txBox="1"/>
          <p:nvPr/>
        </p:nvSpPr>
        <p:spPr>
          <a:xfrm>
            <a:off x="6146062" y="3725158"/>
            <a:ext cx="94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Brighter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27E5773-2088-9CC7-F43D-284D2AD6FEDB}"/>
              </a:ext>
            </a:extLst>
          </p:cNvPr>
          <p:cNvSpPr txBox="1"/>
          <p:nvPr/>
        </p:nvSpPr>
        <p:spPr>
          <a:xfrm>
            <a:off x="1154867" y="3592549"/>
            <a:ext cx="103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Extremely faint spot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DE6E8B-9176-F302-F699-FCF4BD471B48}"/>
              </a:ext>
            </a:extLst>
          </p:cNvPr>
          <p:cNvGrpSpPr/>
          <p:nvPr/>
        </p:nvGrpSpPr>
        <p:grpSpPr>
          <a:xfrm>
            <a:off x="1412728" y="4064732"/>
            <a:ext cx="475777" cy="479445"/>
            <a:chOff x="1456796" y="3759269"/>
            <a:chExt cx="475777" cy="47944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22A46CD-82DC-2B03-F35F-F0EF7C9CDB57}"/>
                </a:ext>
              </a:extLst>
            </p:cNvPr>
            <p:cNvGrpSpPr/>
            <p:nvPr/>
          </p:nvGrpSpPr>
          <p:grpSpPr>
            <a:xfrm>
              <a:off x="1456796" y="3759269"/>
              <a:ext cx="475777" cy="479445"/>
              <a:chOff x="233127" y="3451209"/>
              <a:chExt cx="554805" cy="554805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25F7965-44F0-6D21-D5DD-0D8AB4707700}"/>
                  </a:ext>
                </a:extLst>
              </p:cNvPr>
              <p:cNvSpPr/>
              <p:nvPr/>
            </p:nvSpPr>
            <p:spPr>
              <a:xfrm>
                <a:off x="233127" y="3451209"/>
                <a:ext cx="554805" cy="554805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1FEFBCE-0F53-C46F-9CA2-BEEF9A015BCA}"/>
                  </a:ext>
                </a:extLst>
              </p:cNvPr>
              <p:cNvSpPr/>
              <p:nvPr/>
            </p:nvSpPr>
            <p:spPr>
              <a:xfrm>
                <a:off x="263950" y="3482032"/>
                <a:ext cx="493160" cy="493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65CD9A8-2604-673C-797B-68E342498BF5}"/>
                  </a:ext>
                </a:extLst>
              </p:cNvPr>
              <p:cNvSpPr/>
              <p:nvPr/>
            </p:nvSpPr>
            <p:spPr>
              <a:xfrm>
                <a:off x="305046" y="3523128"/>
                <a:ext cx="410966" cy="41096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F59CA24-35A0-9F95-6579-00E09FBB7BBF}"/>
                  </a:ext>
                </a:extLst>
              </p:cNvPr>
              <p:cNvSpPr/>
              <p:nvPr/>
            </p:nvSpPr>
            <p:spPr>
              <a:xfrm>
                <a:off x="351279" y="3569361"/>
                <a:ext cx="318500" cy="318500"/>
              </a:xfrm>
              <a:prstGeom prst="ellipse">
                <a:avLst/>
              </a:prstGeom>
              <a:solidFill>
                <a:srgbClr val="9B9629"/>
              </a:solidFill>
              <a:ln w="9525">
                <a:solidFill>
                  <a:srgbClr val="DBD529">
                    <a:alpha val="7098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763E629-5505-50A7-66E7-9FB6FFB38FB4}"/>
                </a:ext>
              </a:extLst>
            </p:cNvPr>
            <p:cNvSpPr/>
            <p:nvPr/>
          </p:nvSpPr>
          <p:spPr>
            <a:xfrm>
              <a:off x="1672634" y="3982931"/>
              <a:ext cx="45719" cy="4571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Left Brace 116">
            <a:extLst>
              <a:ext uri="{FF2B5EF4-FFF2-40B4-BE49-F238E27FC236}">
                <a16:creationId xmlns:a16="http://schemas.microsoft.com/office/drawing/2014/main" id="{BBDCC2E0-097E-CE05-BB57-3EBB3FC9309E}"/>
              </a:ext>
            </a:extLst>
          </p:cNvPr>
          <p:cNvSpPr/>
          <p:nvPr/>
        </p:nvSpPr>
        <p:spPr>
          <a:xfrm rot="16200000">
            <a:off x="3930401" y="4614742"/>
            <a:ext cx="358739" cy="747795"/>
          </a:xfrm>
          <a:prstGeom prst="leftBrac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BEEBDD8-CB55-7612-420C-3B70763E9A6C}"/>
              </a:ext>
            </a:extLst>
          </p:cNvPr>
          <p:cNvSpPr txBox="1"/>
          <p:nvPr/>
        </p:nvSpPr>
        <p:spPr>
          <a:xfrm>
            <a:off x="5837396" y="5247328"/>
            <a:ext cx="1378652" cy="33855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Activation</a:t>
            </a:r>
          </a:p>
        </p:txBody>
      </p:sp>
      <p:sp>
        <p:nvSpPr>
          <p:cNvPr id="119" name="Left Brace 118">
            <a:extLst>
              <a:ext uri="{FF2B5EF4-FFF2-40B4-BE49-F238E27FC236}">
                <a16:creationId xmlns:a16="http://schemas.microsoft.com/office/drawing/2014/main" id="{ED8C4077-A1E9-4C94-FA43-97F5F167E139}"/>
              </a:ext>
            </a:extLst>
          </p:cNvPr>
          <p:cNvSpPr/>
          <p:nvPr/>
        </p:nvSpPr>
        <p:spPr>
          <a:xfrm rot="16200000">
            <a:off x="6461323" y="4614741"/>
            <a:ext cx="358739" cy="747795"/>
          </a:xfrm>
          <a:prstGeom prst="leftBrace">
            <a:avLst/>
          </a:prstGeom>
          <a:noFill/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E993BE-173D-2D71-7573-EBA0CDC98FF2}"/>
              </a:ext>
            </a:extLst>
          </p:cNvPr>
          <p:cNvGrpSpPr/>
          <p:nvPr/>
        </p:nvGrpSpPr>
        <p:grpSpPr>
          <a:xfrm>
            <a:off x="7355043" y="986101"/>
            <a:ext cx="2331252" cy="2542032"/>
            <a:chOff x="7355043" y="986101"/>
            <a:chExt cx="2331252" cy="25409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23A488-505F-AEF6-4D11-F65136C50E78}"/>
                </a:ext>
              </a:extLst>
            </p:cNvPr>
            <p:cNvGrpSpPr/>
            <p:nvPr/>
          </p:nvGrpSpPr>
          <p:grpSpPr>
            <a:xfrm>
              <a:off x="7355043" y="986101"/>
              <a:ext cx="2331252" cy="2540972"/>
              <a:chOff x="7549732" y="1047375"/>
              <a:chExt cx="2331252" cy="2540972"/>
            </a:xfrm>
          </p:grpSpPr>
          <p:pic>
            <p:nvPicPr>
              <p:cNvPr id="9" name="Picture 8" descr="A black circle with green border&#10;&#10;Description automatically generated">
                <a:extLst>
                  <a:ext uri="{FF2B5EF4-FFF2-40B4-BE49-F238E27FC236}">
                    <a16:creationId xmlns:a16="http://schemas.microsoft.com/office/drawing/2014/main" id="{81B3A57C-4514-A9C3-A07A-0311A3AE33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2" t="2205" r="8539" b="27278"/>
              <a:stretch/>
            </p:blipFill>
            <p:spPr>
              <a:xfrm>
                <a:off x="7549732" y="1063878"/>
                <a:ext cx="2330740" cy="2216691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90A89CF-1D91-9510-DC37-CFB5CADA0A22}"/>
                  </a:ext>
                </a:extLst>
              </p:cNvPr>
              <p:cNvSpPr/>
              <p:nvPr/>
            </p:nvSpPr>
            <p:spPr>
              <a:xfrm>
                <a:off x="7549732" y="1047375"/>
                <a:ext cx="2331252" cy="2540971"/>
              </a:xfrm>
              <a:prstGeom prst="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55CB3E-13C5-2FBF-B013-B45B0F529307}"/>
                  </a:ext>
                </a:extLst>
              </p:cNvPr>
              <p:cNvSpPr txBox="1"/>
              <p:nvPr/>
            </p:nvSpPr>
            <p:spPr>
              <a:xfrm>
                <a:off x="7549732" y="3280570"/>
                <a:ext cx="2330740" cy="307777"/>
              </a:xfrm>
              <a:prstGeom prst="rect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PEEM Hg Lamp Image</a:t>
                </a:r>
              </a:p>
            </p:txBody>
          </p: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C6F22E-DADF-F788-6ABB-C94B2ED5687E}"/>
                </a:ext>
              </a:extLst>
            </p:cNvPr>
            <p:cNvCxnSpPr/>
            <p:nvPr/>
          </p:nvCxnSpPr>
          <p:spPr>
            <a:xfrm>
              <a:off x="7494661" y="3070719"/>
              <a:ext cx="530352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D62A942-4991-202B-3CD1-C4D597F8CDE0}"/>
                </a:ext>
              </a:extLst>
            </p:cNvPr>
            <p:cNvSpPr txBox="1"/>
            <p:nvPr/>
          </p:nvSpPr>
          <p:spPr>
            <a:xfrm>
              <a:off x="7383821" y="2706515"/>
              <a:ext cx="752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10 </a:t>
              </a:r>
              <a:r>
                <a:rPr lang="en-US" sz="1400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sz="1400" b="1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621D310-942B-BB7B-31FB-972F1B48A2D7}"/>
              </a:ext>
            </a:extLst>
          </p:cNvPr>
          <p:cNvGrpSpPr/>
          <p:nvPr/>
        </p:nvGrpSpPr>
        <p:grpSpPr>
          <a:xfrm>
            <a:off x="9764423" y="986102"/>
            <a:ext cx="2375469" cy="2540971"/>
            <a:chOff x="9764423" y="986102"/>
            <a:chExt cx="2375469" cy="254097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A3B49A-9304-7A1C-23FB-AA52C92D1E35}"/>
                </a:ext>
              </a:extLst>
            </p:cNvPr>
            <p:cNvSpPr/>
            <p:nvPr/>
          </p:nvSpPr>
          <p:spPr>
            <a:xfrm>
              <a:off x="9770301" y="986102"/>
              <a:ext cx="2369591" cy="2540971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C804232-A47A-B2C5-1A30-1F6A0E215F8D}"/>
                </a:ext>
              </a:extLst>
            </p:cNvPr>
            <p:cNvGrpSpPr/>
            <p:nvPr/>
          </p:nvGrpSpPr>
          <p:grpSpPr>
            <a:xfrm>
              <a:off x="9764423" y="1002267"/>
              <a:ext cx="2346995" cy="2524806"/>
              <a:chOff x="9764423" y="1002267"/>
              <a:chExt cx="2346995" cy="2524806"/>
            </a:xfrm>
          </p:grpSpPr>
          <p:pic>
            <p:nvPicPr>
              <p:cNvPr id="12" name="Picture 11" descr="A circular object with a green border&#10;&#10;Description automatically generated">
                <a:extLst>
                  <a:ext uri="{FF2B5EF4-FFF2-40B4-BE49-F238E27FC236}">
                    <a16:creationId xmlns:a16="http://schemas.microsoft.com/office/drawing/2014/main" id="{D032238C-0279-E91C-B9C8-A01BDD57B5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91" t="21568" r="22414" b="20531"/>
              <a:stretch/>
            </p:blipFill>
            <p:spPr>
              <a:xfrm>
                <a:off x="9774784" y="1002267"/>
                <a:ext cx="2331252" cy="221669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B3D894-16AB-3977-2D44-76ED70F175B2}"/>
                  </a:ext>
                </a:extLst>
              </p:cNvPr>
              <p:cNvSpPr txBox="1"/>
              <p:nvPr/>
            </p:nvSpPr>
            <p:spPr>
              <a:xfrm>
                <a:off x="9780678" y="3219296"/>
                <a:ext cx="2330740" cy="307777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PEEM Hg Lamp+ LASER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DDCA4BF-C699-8277-0FBA-7BAB90A4A400}"/>
                  </a:ext>
                </a:extLst>
              </p:cNvPr>
              <p:cNvCxnSpPr/>
              <p:nvPr/>
            </p:nvCxnSpPr>
            <p:spPr>
              <a:xfrm>
                <a:off x="9860421" y="3080619"/>
                <a:ext cx="530352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632E4D0-9F85-87A4-D4CA-1EDD013ADC53}"/>
                  </a:ext>
                </a:extLst>
              </p:cNvPr>
              <p:cNvSpPr txBox="1"/>
              <p:nvPr/>
            </p:nvSpPr>
            <p:spPr>
              <a:xfrm>
                <a:off x="9764423" y="2706515"/>
                <a:ext cx="7520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10 </a:t>
                </a:r>
                <a:r>
                  <a:rPr lang="en-US" sz="1400" b="1" dirty="0">
                    <a:solidFill>
                      <a:schemeClr val="bg1"/>
                    </a:solidFill>
                    <a:latin typeface="Symbol" pitchFamily="2" charset="2"/>
                  </a:rPr>
                  <a:t>m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D226E4B-0037-FECE-8DBE-9EA489364222}"/>
              </a:ext>
            </a:extLst>
          </p:cNvPr>
          <p:cNvGrpSpPr/>
          <p:nvPr/>
        </p:nvGrpSpPr>
        <p:grpSpPr>
          <a:xfrm>
            <a:off x="7330774" y="3654909"/>
            <a:ext cx="2370524" cy="2574022"/>
            <a:chOff x="7330774" y="3654909"/>
            <a:chExt cx="2370524" cy="257402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58A25AF-63C7-EBC3-D53F-1C5CC782ABC7}"/>
                </a:ext>
              </a:extLst>
            </p:cNvPr>
            <p:cNvGrpSpPr/>
            <p:nvPr/>
          </p:nvGrpSpPr>
          <p:grpSpPr>
            <a:xfrm>
              <a:off x="7330774" y="3654909"/>
              <a:ext cx="2370524" cy="2574022"/>
              <a:chOff x="7319757" y="3588807"/>
              <a:chExt cx="2370524" cy="2574022"/>
            </a:xfrm>
          </p:grpSpPr>
          <p:pic>
            <p:nvPicPr>
              <p:cNvPr id="29" name="Picture 28" descr="A green circle with a white dot in the middle&#10;&#10;Description automatically generated">
                <a:extLst>
                  <a:ext uri="{FF2B5EF4-FFF2-40B4-BE49-F238E27FC236}">
                    <a16:creationId xmlns:a16="http://schemas.microsoft.com/office/drawing/2014/main" id="{B9F8C14A-E892-2939-AA89-EF500194B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9757" y="3592550"/>
                <a:ext cx="2370524" cy="2279350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5F74E1-11AC-5FD0-0324-B41B66063967}"/>
                  </a:ext>
                </a:extLst>
              </p:cNvPr>
              <p:cNvSpPr/>
              <p:nvPr/>
            </p:nvSpPr>
            <p:spPr>
              <a:xfrm>
                <a:off x="7343064" y="3588807"/>
                <a:ext cx="2331252" cy="2565508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05EFA03-F848-1CB7-A1CE-C439ED12E2D9}"/>
                  </a:ext>
                </a:extLst>
              </p:cNvPr>
              <p:cNvSpPr txBox="1"/>
              <p:nvPr/>
            </p:nvSpPr>
            <p:spPr>
              <a:xfrm>
                <a:off x="7344026" y="5855052"/>
                <a:ext cx="2330740" cy="307777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LASER</a:t>
                </a:r>
              </a:p>
            </p:txBody>
          </p: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B0F4B48-FC97-001C-73B9-303AC13AD9D3}"/>
                </a:ext>
              </a:extLst>
            </p:cNvPr>
            <p:cNvCxnSpPr/>
            <p:nvPr/>
          </p:nvCxnSpPr>
          <p:spPr>
            <a:xfrm>
              <a:off x="7494661" y="5795403"/>
              <a:ext cx="530352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8A611DE-E9F2-ABC8-12EA-A9BE89217231}"/>
                </a:ext>
              </a:extLst>
            </p:cNvPr>
            <p:cNvSpPr txBox="1"/>
            <p:nvPr/>
          </p:nvSpPr>
          <p:spPr>
            <a:xfrm>
              <a:off x="7383820" y="5441280"/>
              <a:ext cx="752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10 </a:t>
              </a:r>
              <a:r>
                <a:rPr lang="en-US" sz="1400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sz="1400" b="1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7CF0D78-BCFB-4726-9B95-CAA0010E9066}"/>
              </a:ext>
            </a:extLst>
          </p:cNvPr>
          <p:cNvGrpSpPr/>
          <p:nvPr/>
        </p:nvGrpSpPr>
        <p:grpSpPr>
          <a:xfrm>
            <a:off x="9763447" y="3675892"/>
            <a:ext cx="2369591" cy="2540971"/>
            <a:chOff x="9763447" y="3675892"/>
            <a:chExt cx="2369591" cy="2540971"/>
          </a:xfrm>
        </p:grpSpPr>
        <p:pic>
          <p:nvPicPr>
            <p:cNvPr id="34" name="Picture 33" descr="A bright light in the sky&#10;&#10;Description automatically generated">
              <a:extLst>
                <a:ext uri="{FF2B5EF4-FFF2-40B4-BE49-F238E27FC236}">
                  <a16:creationId xmlns:a16="http://schemas.microsoft.com/office/drawing/2014/main" id="{6E49B8CF-E98D-6D85-EA3D-D04B65407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447" y="3682878"/>
              <a:ext cx="2369591" cy="221284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FF58128-7A10-4E62-5495-DECA35EAA300}"/>
                </a:ext>
              </a:extLst>
            </p:cNvPr>
            <p:cNvSpPr/>
            <p:nvPr/>
          </p:nvSpPr>
          <p:spPr>
            <a:xfrm>
              <a:off x="9774467" y="3675892"/>
              <a:ext cx="2331252" cy="2540971"/>
            </a:xfrm>
            <a:prstGeom prst="rect">
              <a:avLst/>
            </a:prstGeom>
            <a:noFill/>
            <a:ln w="57150">
              <a:solidFill>
                <a:srgbClr val="D672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4BAEC27-8EF6-F9AE-7C44-71A2396689AE}"/>
                </a:ext>
              </a:extLst>
            </p:cNvPr>
            <p:cNvSpPr txBox="1"/>
            <p:nvPr/>
          </p:nvSpPr>
          <p:spPr>
            <a:xfrm>
              <a:off x="9775242" y="5901528"/>
              <a:ext cx="2330740" cy="307777"/>
            </a:xfrm>
            <a:prstGeom prst="rect">
              <a:avLst/>
            </a:prstGeom>
            <a:gradFill flip="none" rotWithShape="1">
              <a:gsLst>
                <a:gs pos="0">
                  <a:srgbClr val="D672C5">
                    <a:tint val="66000"/>
                    <a:satMod val="160000"/>
                  </a:srgbClr>
                </a:gs>
                <a:gs pos="50000">
                  <a:srgbClr val="D672C5">
                    <a:tint val="44500"/>
                    <a:satMod val="160000"/>
                  </a:srgbClr>
                </a:gs>
                <a:gs pos="100000">
                  <a:srgbClr val="D672C5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LASER (Zoomed in)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7ABECDE-5551-BD38-23E6-EC493DA4AEB3}"/>
                </a:ext>
              </a:extLst>
            </p:cNvPr>
            <p:cNvCxnSpPr/>
            <p:nvPr/>
          </p:nvCxnSpPr>
          <p:spPr>
            <a:xfrm>
              <a:off x="9898316" y="5794589"/>
              <a:ext cx="530352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CCAF55-A91E-5FCB-1A98-04F891009AD2}"/>
                </a:ext>
              </a:extLst>
            </p:cNvPr>
            <p:cNvSpPr txBox="1"/>
            <p:nvPr/>
          </p:nvSpPr>
          <p:spPr>
            <a:xfrm>
              <a:off x="9780678" y="5436962"/>
              <a:ext cx="800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200 nm</a:t>
              </a:r>
            </a:p>
          </p:txBody>
        </p:sp>
      </p:grp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DB18FD6C-A26B-454B-621D-52DC3093BC67}"/>
              </a:ext>
            </a:extLst>
          </p:cNvPr>
          <p:cNvCxnSpPr>
            <a:cxnSpLocks/>
          </p:cNvCxnSpPr>
          <p:nvPr/>
        </p:nvCxnSpPr>
        <p:spPr>
          <a:xfrm flipH="1">
            <a:off x="10948416" y="1440873"/>
            <a:ext cx="227584" cy="5403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C6AE6D0-C03A-545B-922C-55439DD6453E}"/>
              </a:ext>
            </a:extLst>
          </p:cNvPr>
          <p:cNvSpPr/>
          <p:nvPr/>
        </p:nvSpPr>
        <p:spPr>
          <a:xfrm>
            <a:off x="8341172" y="4620126"/>
            <a:ext cx="393405" cy="37953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670C43D-D77F-BC7C-1033-B68465E95A44}"/>
              </a:ext>
            </a:extLst>
          </p:cNvPr>
          <p:cNvCxnSpPr>
            <a:cxnSpLocks/>
          </p:cNvCxnSpPr>
          <p:nvPr/>
        </p:nvCxnSpPr>
        <p:spPr>
          <a:xfrm flipV="1">
            <a:off x="8734577" y="3682878"/>
            <a:ext cx="1028607" cy="93724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E1E84AD-10AC-8442-ACC1-55B721DC9D5F}"/>
              </a:ext>
            </a:extLst>
          </p:cNvPr>
          <p:cNvCxnSpPr>
            <a:cxnSpLocks/>
          </p:cNvCxnSpPr>
          <p:nvPr/>
        </p:nvCxnSpPr>
        <p:spPr>
          <a:xfrm>
            <a:off x="8724993" y="5001393"/>
            <a:ext cx="1028607" cy="123128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F1CD86E-17A9-DF90-764E-2E546758B0B8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5BEE2EB-71C4-4C66-302C-5501FE72B01A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Picture 126" descr="Logo&#10;&#10;Description automatically generated">
              <a:extLst>
                <a:ext uri="{FF2B5EF4-FFF2-40B4-BE49-F238E27FC236}">
                  <a16:creationId xmlns:a16="http://schemas.microsoft.com/office/drawing/2014/main" id="{6D79535A-27ED-E8AB-1FDD-1B7DF05F9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54488E95-06F5-B789-1B79-0B2D75595DE9}"/>
              </a:ext>
            </a:extLst>
          </p:cNvPr>
          <p:cNvSpPr txBox="1"/>
          <p:nvPr/>
        </p:nvSpPr>
        <p:spPr>
          <a:xfrm>
            <a:off x="14109405" y="1531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11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16" grpId="0" animBg="1"/>
      <p:bldP spid="114" grpId="0" animBg="1"/>
      <p:bldP spid="25" grpId="0"/>
      <p:bldP spid="27" grpId="0"/>
      <p:bldP spid="28" grpId="0"/>
      <p:bldP spid="52" grpId="0"/>
      <p:bldP spid="53" grpId="0"/>
      <p:bldP spid="60" grpId="0"/>
      <p:bldP spid="63" grpId="0"/>
      <p:bldP spid="79" grpId="0"/>
      <p:bldP spid="80" grpId="0"/>
      <p:bldP spid="81" grpId="0"/>
      <p:bldP spid="89" grpId="0"/>
      <p:bldP spid="111" grpId="0"/>
      <p:bldP spid="117" grpId="0" animBg="1"/>
      <p:bldP spid="118" grpId="0" animBg="1"/>
      <p:bldP spid="119" grpId="0" animBg="1"/>
      <p:bldP spid="1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F0D2D7-2464-37E0-8A7C-475EE08C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Spiral Photocathode: Study &amp; Characterization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F59D3-A254-DE85-3D6E-12F03DA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11B2D-BE8B-1905-5140-E6961526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879-5890-E774-7265-AC5C0ABE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4" name="Picture 13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9AC5998D-EDA1-ED43-D6C3-B01E70119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0228"/>
            <a:ext cx="6096000" cy="4572000"/>
          </a:xfrm>
          <a:prstGeom prst="rect">
            <a:avLst/>
          </a:prstGeom>
        </p:spPr>
      </p:pic>
      <p:pic>
        <p:nvPicPr>
          <p:cNvPr id="16" name="Picture 15" descr="A blue and yellow dotted diagram&#10;&#10;Description automatically generated with medium confidence">
            <a:extLst>
              <a:ext uri="{FF2B5EF4-FFF2-40B4-BE49-F238E27FC236}">
                <a16:creationId xmlns:a16="http://schemas.microsoft.com/office/drawing/2014/main" id="{DEFBC671-FFA6-A45A-5FAC-04CCAE9CD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760228"/>
            <a:ext cx="6096000" cy="457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2A227C-FC36-22B5-627C-E0EF2398CDE1}"/>
              </a:ext>
            </a:extLst>
          </p:cNvPr>
          <p:cNvSpPr txBox="1"/>
          <p:nvPr/>
        </p:nvSpPr>
        <p:spPr>
          <a:xfrm>
            <a:off x="1349586" y="1088422"/>
            <a:ext cx="9826414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Emission spot; Average incident LASER power = 136 </a:t>
            </a:r>
            <a:r>
              <a:rPr lang="en-US" sz="2800" dirty="0">
                <a:latin typeface="Symbol" pitchFamily="2" charset="2"/>
              </a:rPr>
              <a:t>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154E9E-42CF-C99D-2F18-DA5285A680F2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72FEC5-255F-BD54-6FF9-362B8E5FB224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1DD615FB-0BDC-C5C6-E8C1-B343CBFC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92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F45847-D497-2DD4-E3D0-02984ACD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 Photocathode: Order of Emission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B1B37-BEAC-FA83-D87A-0BF27F49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2C10-ED7D-4DE0-D272-112505B7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A7046-AFE6-F4BF-FA0D-A82A8329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FBBC8-85DF-9987-90BF-9EC0B957F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40" y="1048666"/>
            <a:ext cx="7112000" cy="533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B8498F-4239-CCAC-1D86-300D0744385D}"/>
              </a:ext>
            </a:extLst>
          </p:cNvPr>
          <p:cNvSpPr txBox="1"/>
          <p:nvPr/>
        </p:nvSpPr>
        <p:spPr>
          <a:xfrm>
            <a:off x="7372440" y="1418413"/>
            <a:ext cx="4128393" cy="20621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~120 nm electron emission spot size makes sense as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 of Emission ~5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02E93F-8E58-77F6-0152-51E532ACCA55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2AFD72-709C-9E29-C934-8FE3857D3F99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6A748B1E-62EA-E7E9-797E-57E0DA9CE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977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F45847-D497-2DD4-E3D0-02984ACDC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 Photocathode: Order of Emission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B1B37-BEAC-FA83-D87A-0BF27F49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2C10-ED7D-4DE0-D272-112505B7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A7046-AFE6-F4BF-FA0D-A82A8329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FBBC8-85DF-9987-90BF-9EC0B957F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40" y="1048666"/>
            <a:ext cx="7112000" cy="5334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8FDFD39-08ED-51E3-5EF1-0D679942405E}"/>
              </a:ext>
            </a:extLst>
          </p:cNvPr>
          <p:cNvSpPr/>
          <p:nvPr/>
        </p:nvSpPr>
        <p:spPr>
          <a:xfrm>
            <a:off x="691662" y="1254369"/>
            <a:ext cx="6248400" cy="375139"/>
          </a:xfrm>
          <a:prstGeom prst="roundRect">
            <a:avLst/>
          </a:prstGeom>
          <a:solidFill>
            <a:srgbClr val="00B0F0">
              <a:alpha val="25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405FCD0-5CA0-BC65-3B00-596A027120F3}"/>
              </a:ext>
            </a:extLst>
          </p:cNvPr>
          <p:cNvSpPr/>
          <p:nvPr/>
        </p:nvSpPr>
        <p:spPr>
          <a:xfrm>
            <a:off x="691662" y="4688141"/>
            <a:ext cx="6248400" cy="37513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0962E3A-106C-6DBF-9973-64BB6EB8099C}"/>
              </a:ext>
            </a:extLst>
          </p:cNvPr>
          <p:cNvSpPr/>
          <p:nvPr/>
        </p:nvSpPr>
        <p:spPr>
          <a:xfrm>
            <a:off x="7643444" y="5012791"/>
            <a:ext cx="3856893" cy="134815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electrons/shot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158BA7D-1316-CBA9-A8FD-D9BF1013583F}"/>
              </a:ext>
            </a:extLst>
          </p:cNvPr>
          <p:cNvSpPr/>
          <p:nvPr/>
        </p:nvSpPr>
        <p:spPr>
          <a:xfrm>
            <a:off x="7643444" y="1100182"/>
            <a:ext cx="3856893" cy="134815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electron/shot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1F233-78DC-7D4E-4E74-A7496950CEEC}"/>
              </a:ext>
            </a:extLst>
          </p:cNvPr>
          <p:cNvCxnSpPr>
            <a:cxnSpLocks/>
          </p:cNvCxnSpPr>
          <p:nvPr/>
        </p:nvCxnSpPr>
        <p:spPr>
          <a:xfrm>
            <a:off x="6926312" y="1615758"/>
            <a:ext cx="780774" cy="75618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4B5763-9624-8B27-6C72-415DE8BD23A0}"/>
              </a:ext>
            </a:extLst>
          </p:cNvPr>
          <p:cNvCxnSpPr>
            <a:cxnSpLocks/>
          </p:cNvCxnSpPr>
          <p:nvPr/>
        </p:nvCxnSpPr>
        <p:spPr>
          <a:xfrm flipV="1">
            <a:off x="6926312" y="1100182"/>
            <a:ext cx="877350" cy="16825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1DAA70-B2FA-703A-BCBB-BA537B944B52}"/>
              </a:ext>
            </a:extLst>
          </p:cNvPr>
          <p:cNvCxnSpPr>
            <a:cxnSpLocks/>
          </p:cNvCxnSpPr>
          <p:nvPr/>
        </p:nvCxnSpPr>
        <p:spPr>
          <a:xfrm>
            <a:off x="6862293" y="5052647"/>
            <a:ext cx="844793" cy="122201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70F548-9625-2369-58EB-31FE3D2AD714}"/>
              </a:ext>
            </a:extLst>
          </p:cNvPr>
          <p:cNvCxnSpPr>
            <a:cxnSpLocks/>
          </p:cNvCxnSpPr>
          <p:nvPr/>
        </p:nvCxnSpPr>
        <p:spPr>
          <a:xfrm>
            <a:off x="6862293" y="4680385"/>
            <a:ext cx="941369" cy="34028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D923636-892A-D495-DAE3-EDD0ED3438F1}"/>
              </a:ext>
            </a:extLst>
          </p:cNvPr>
          <p:cNvSpPr txBox="1"/>
          <p:nvPr/>
        </p:nvSpPr>
        <p:spPr>
          <a:xfrm>
            <a:off x="7507693" y="2682233"/>
            <a:ext cx="4128393" cy="20621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~120 nm electron emission spot size makes sense as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 of Emission ~5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78FAD3-045C-E9D8-B40B-0AD4B127EE68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BA61A1-B54B-9780-8F90-F86EB395EDFB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Logo&#10;&#10;Description automatically generated">
              <a:extLst>
                <a:ext uri="{FF2B5EF4-FFF2-40B4-BE49-F238E27FC236}">
                  <a16:creationId xmlns:a16="http://schemas.microsoft.com/office/drawing/2014/main" id="{E41D2785-3F3F-19E9-6160-5AD008658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834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691328-BFAE-1CAB-BB67-1F25F751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 Photocathode: Spot Size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17B28-7425-D060-8C14-0E84C6B4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729AB-F607-445F-BA26-15BD9629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AE723-70E8-A6D4-995C-32867F42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 descr="A graph of a peak pulse power&#10;&#10;Description automatically generated">
            <a:extLst>
              <a:ext uri="{FF2B5EF4-FFF2-40B4-BE49-F238E27FC236}">
                <a16:creationId xmlns:a16="http://schemas.microsoft.com/office/drawing/2014/main" id="{6066E579-8A10-CECD-F0A4-FE2571F73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/>
          <a:stretch/>
        </p:blipFill>
        <p:spPr>
          <a:xfrm>
            <a:off x="247560" y="1197734"/>
            <a:ext cx="7112000" cy="50690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784C9E-0841-59D6-024F-4D23B754C16C}"/>
              </a:ext>
            </a:extLst>
          </p:cNvPr>
          <p:cNvSpPr txBox="1"/>
          <p:nvPr/>
        </p:nvSpPr>
        <p:spPr>
          <a:xfrm>
            <a:off x="7343312" y="1422762"/>
            <a:ext cx="4122253" cy="20621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~120 nm electron emission spot size over wide range of LASER power</a:t>
            </a:r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6577CB-A510-91D1-21ED-0C4A06EF2D65}"/>
              </a:ext>
            </a:extLst>
          </p:cNvPr>
          <p:cNvSpPr/>
          <p:nvPr/>
        </p:nvSpPr>
        <p:spPr>
          <a:xfrm>
            <a:off x="5756856" y="1339404"/>
            <a:ext cx="978795" cy="421139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8F4C02-1962-CE71-BF6E-FEFE0019BD8A}"/>
                  </a:ext>
                </a:extLst>
              </p:cNvPr>
              <p:cNvSpPr txBox="1"/>
              <p:nvPr/>
            </p:nvSpPr>
            <p:spPr>
              <a:xfrm>
                <a:off x="7343313" y="3732244"/>
                <a:ext cx="4122253" cy="2062103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Spot size increases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20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 of plasmonic fields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8F4C02-1962-CE71-BF6E-FEFE0019B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313" y="3732244"/>
                <a:ext cx="4122253" cy="2062103"/>
              </a:xfrm>
              <a:prstGeom prst="rect">
                <a:avLst/>
              </a:prstGeom>
              <a:blipFill>
                <a:blip r:embed="rId4"/>
                <a:stretch>
                  <a:fillRect l="-3364" t="-3659" b="-792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A4A48AC3-BE32-ACB8-4A6A-85BFDC0451CD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46B274-3D20-9239-E556-E546D01254A7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F2859892-5C81-2F5A-F0BB-2434FDCD0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602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6D2291-30B4-22EE-6B03-C03F1BF8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Photocathode: MTE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02997-943E-848D-2D57-5C818566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E60F8-D9B1-2F46-3449-414A027B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F5543-BA64-2C10-8FF7-9FC3EBB72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 descr="A graph of a peak pulse power&#10;&#10;Description automatically generated">
            <a:extLst>
              <a:ext uri="{FF2B5EF4-FFF2-40B4-BE49-F238E27FC236}">
                <a16:creationId xmlns:a16="http://schemas.microsoft.com/office/drawing/2014/main" id="{56FFA1D3-1DCC-C36E-B6C0-2573DACB02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r="5151"/>
          <a:stretch/>
        </p:blipFill>
        <p:spPr>
          <a:xfrm>
            <a:off x="28618" y="1171976"/>
            <a:ext cx="6745668" cy="51076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A7EAFA-4184-E4E5-35EA-3BC3787FCAC5}"/>
              </a:ext>
            </a:extLst>
          </p:cNvPr>
          <p:cNvSpPr/>
          <p:nvPr/>
        </p:nvSpPr>
        <p:spPr>
          <a:xfrm>
            <a:off x="5525034" y="1352283"/>
            <a:ext cx="978795" cy="421139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AB8DE5-2513-EB73-1489-F08B1AD25A93}"/>
                  </a:ext>
                </a:extLst>
              </p:cNvPr>
              <p:cNvSpPr txBox="1"/>
              <p:nvPr/>
            </p:nvSpPr>
            <p:spPr>
              <a:xfrm>
                <a:off x="1088116" y="1464477"/>
                <a:ext cx="3939043" cy="2062103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MTE increases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20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 of plasmonic fields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AB8DE5-2513-EB73-1489-F08B1AD25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116" y="1464477"/>
                <a:ext cx="3939043" cy="2062103"/>
              </a:xfrm>
              <a:prstGeom prst="rect">
                <a:avLst/>
              </a:prstGeom>
              <a:blipFill>
                <a:blip r:embed="rId4"/>
                <a:stretch>
                  <a:fillRect l="-3514" t="-3636" r="-3834" b="-787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Diamond 23">
            <a:extLst>
              <a:ext uri="{FF2B5EF4-FFF2-40B4-BE49-F238E27FC236}">
                <a16:creationId xmlns:a16="http://schemas.microsoft.com/office/drawing/2014/main" id="{58B0748F-BAE9-B421-D178-55DC7AF97A7B}"/>
              </a:ext>
            </a:extLst>
          </p:cNvPr>
          <p:cNvSpPr/>
          <p:nvPr/>
        </p:nvSpPr>
        <p:spPr>
          <a:xfrm>
            <a:off x="4180805" y="4607796"/>
            <a:ext cx="198475" cy="283464"/>
          </a:xfrm>
          <a:prstGeom prst="diamond">
            <a:avLst/>
          </a:prstGeom>
          <a:solidFill>
            <a:srgbClr val="33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68812E8-5FB9-AF93-1593-684E94DE6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648" y="1378251"/>
            <a:ext cx="2298700" cy="21082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A19FC0-DBED-066D-2A6B-8AB5AB668D10}"/>
              </a:ext>
            </a:extLst>
          </p:cNvPr>
          <p:cNvGrpSpPr/>
          <p:nvPr/>
        </p:nvGrpSpPr>
        <p:grpSpPr>
          <a:xfrm>
            <a:off x="8005919" y="2921109"/>
            <a:ext cx="823946" cy="379114"/>
            <a:chOff x="5476001" y="4364320"/>
            <a:chExt cx="823946" cy="37911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D6C4411-93B5-EB61-7C20-69A40202E601}"/>
                </a:ext>
              </a:extLst>
            </p:cNvPr>
            <p:cNvCxnSpPr/>
            <p:nvPr/>
          </p:nvCxnSpPr>
          <p:spPr>
            <a:xfrm>
              <a:off x="5609082" y="4743434"/>
              <a:ext cx="55778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6181D4-C870-D220-1841-8E6A6C342661}"/>
                </a:ext>
              </a:extLst>
            </p:cNvPr>
            <p:cNvSpPr txBox="1"/>
            <p:nvPr/>
          </p:nvSpPr>
          <p:spPr>
            <a:xfrm>
              <a:off x="5476001" y="4364320"/>
              <a:ext cx="823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0.5 </a:t>
              </a:r>
              <a:r>
                <a:rPr lang="en-US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Å</a:t>
              </a:r>
              <a:r>
                <a:rPr lang="en-US" b="1" i="0" baseline="30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8EA4043-D369-908B-2AB9-025194668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4227" y="1384331"/>
            <a:ext cx="2311400" cy="21209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39" name="Diamond 38">
            <a:extLst>
              <a:ext uri="{FF2B5EF4-FFF2-40B4-BE49-F238E27FC236}">
                <a16:creationId xmlns:a16="http://schemas.microsoft.com/office/drawing/2014/main" id="{9891E846-9AFA-C414-8CAD-6D466BD42F3A}"/>
              </a:ext>
            </a:extLst>
          </p:cNvPr>
          <p:cNvSpPr/>
          <p:nvPr/>
        </p:nvSpPr>
        <p:spPr>
          <a:xfrm>
            <a:off x="2611892" y="4348362"/>
            <a:ext cx="198475" cy="284597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9B773D2-1B9C-2E78-B46D-51F887A65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877" y="3683671"/>
            <a:ext cx="2324100" cy="2120900"/>
          </a:xfrm>
          <a:prstGeom prst="rect">
            <a:avLst/>
          </a:prstGeom>
          <a:ln w="57150">
            <a:solidFill>
              <a:srgbClr val="9B9629"/>
            </a:solidFill>
          </a:ln>
        </p:spPr>
      </p:pic>
      <p:sp>
        <p:nvSpPr>
          <p:cNvPr id="70" name="Diamond 69">
            <a:extLst>
              <a:ext uri="{FF2B5EF4-FFF2-40B4-BE49-F238E27FC236}">
                <a16:creationId xmlns:a16="http://schemas.microsoft.com/office/drawing/2014/main" id="{832DC774-A11C-85A1-570C-E0C239C72E03}"/>
              </a:ext>
            </a:extLst>
          </p:cNvPr>
          <p:cNvSpPr/>
          <p:nvPr/>
        </p:nvSpPr>
        <p:spPr>
          <a:xfrm>
            <a:off x="5452921" y="3458128"/>
            <a:ext cx="198475" cy="283464"/>
          </a:xfrm>
          <a:prstGeom prst="diamond">
            <a:avLst/>
          </a:prstGeom>
          <a:solidFill>
            <a:srgbClr val="9B9629"/>
          </a:solidFill>
          <a:ln>
            <a:solidFill>
              <a:srgbClr val="9B96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351BFB4-0BCF-AE37-1E83-5D8E7534A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948" y="3705179"/>
            <a:ext cx="2324100" cy="2133600"/>
          </a:xfrm>
          <a:prstGeom prst="rect">
            <a:avLst/>
          </a:prstGeom>
          <a:ln w="57150">
            <a:solidFill>
              <a:srgbClr val="D672C5"/>
            </a:solidFill>
          </a:ln>
        </p:spPr>
      </p:pic>
      <p:sp>
        <p:nvSpPr>
          <p:cNvPr id="80" name="Diamond 79">
            <a:extLst>
              <a:ext uri="{FF2B5EF4-FFF2-40B4-BE49-F238E27FC236}">
                <a16:creationId xmlns:a16="http://schemas.microsoft.com/office/drawing/2014/main" id="{0717EB00-A430-4377-EC29-88F7B439BFB7}"/>
              </a:ext>
            </a:extLst>
          </p:cNvPr>
          <p:cNvSpPr/>
          <p:nvPr/>
        </p:nvSpPr>
        <p:spPr>
          <a:xfrm>
            <a:off x="6334906" y="1594986"/>
            <a:ext cx="198475" cy="283464"/>
          </a:xfrm>
          <a:prstGeom prst="diamond">
            <a:avLst/>
          </a:prstGeom>
          <a:solidFill>
            <a:srgbClr val="D672C5"/>
          </a:solidFill>
          <a:ln>
            <a:solidFill>
              <a:srgbClr val="D672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FCAD7A-91C7-BFD5-E309-0E266290CB25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28D9AF-D323-B1EC-5AC6-5E69C2AC3FE5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EE7373F7-BFF5-D1AC-70BA-4B81784E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683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39" grpId="0" animBg="1"/>
      <p:bldP spid="70" grpId="0" animBg="1"/>
      <p:bldP spid="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E611B-0910-2EB2-4D04-54251262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F6563-DCA6-E17A-910F-6DA584EA5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96D2-62B5-8283-473F-5296921F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3AC467A-56BC-FDA1-70F5-5F465C2A3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Photocathode: Emittance</a:t>
            </a:r>
          </a:p>
        </p:txBody>
      </p:sp>
      <p:pic>
        <p:nvPicPr>
          <p:cNvPr id="9" name="Picture 8" descr="A graph of a peak pulse power&#10;&#10;Description automatically generated">
            <a:extLst>
              <a:ext uri="{FF2B5EF4-FFF2-40B4-BE49-F238E27FC236}">
                <a16:creationId xmlns:a16="http://schemas.microsoft.com/office/drawing/2014/main" id="{950F1698-02B6-51AD-0F01-2D3EA52EA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" r="5271"/>
          <a:stretch/>
        </p:blipFill>
        <p:spPr>
          <a:xfrm>
            <a:off x="101600" y="1146219"/>
            <a:ext cx="6737082" cy="5146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4776B5-E776-80DB-C68E-9A1E6069E790}"/>
                  </a:ext>
                </a:extLst>
              </p:cNvPr>
              <p:cNvSpPr txBox="1"/>
              <p:nvPr/>
            </p:nvSpPr>
            <p:spPr>
              <a:xfrm>
                <a:off x="6988895" y="917149"/>
                <a:ext cx="5067157" cy="120032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~30 pm rad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achieved from a flat metal photocathode without the use of any pinholes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4776B5-E776-80DB-C68E-9A1E6069E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895" y="917149"/>
                <a:ext cx="5067157" cy="1200329"/>
              </a:xfrm>
              <a:prstGeom prst="rect">
                <a:avLst/>
              </a:prstGeom>
              <a:blipFill>
                <a:blip r:embed="rId4"/>
                <a:stretch>
                  <a:fillRect l="-1746" t="-3093" r="-2993" b="-10309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B52FF9C-89BE-66B5-ECE0-B9F19F53ACF0}"/>
              </a:ext>
            </a:extLst>
          </p:cNvPr>
          <p:cNvSpPr/>
          <p:nvPr/>
        </p:nvSpPr>
        <p:spPr>
          <a:xfrm>
            <a:off x="5589429" y="1378041"/>
            <a:ext cx="978795" cy="421139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CD2277-3443-2DDA-A61A-6515B71E11E9}"/>
              </a:ext>
            </a:extLst>
          </p:cNvPr>
          <p:cNvSpPr txBox="1"/>
          <p:nvPr/>
        </p:nvSpPr>
        <p:spPr>
          <a:xfrm>
            <a:off x="6988896" y="2138824"/>
            <a:ext cx="5067156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pm rad from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ZrO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 emitter tip in an Electron Microscope [</a:t>
            </a:r>
            <a:r>
              <a:rPr lang="en-US" sz="20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Ultramicroscopy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176 (2017): 63-73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 pm rad from flat cathode in a photoinjector after the pinhole [</a:t>
            </a:r>
            <a:r>
              <a:rPr lang="en-US" sz="2000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Dynamics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9.2 (2022)]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C50591-5D16-B324-9735-729D9AD44E92}"/>
                  </a:ext>
                </a:extLst>
              </p:cNvPr>
              <p:cNvSpPr txBox="1"/>
              <p:nvPr/>
            </p:nvSpPr>
            <p:spPr>
              <a:xfrm>
                <a:off x="6988896" y="5320836"/>
                <a:ext cx="5067156" cy="1200329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b="0" i="0" dirty="0">
                    <a:solidFill>
                      <a:srgbClr val="222222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interaction could result in correlated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b="0" i="0" dirty="0">
                    <a:solidFill>
                      <a:srgbClr val="222222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growth so emittance could still be small</a:t>
                </a:r>
                <a:endPara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3C50591-5D16-B324-9735-729D9AD44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896" y="5320836"/>
                <a:ext cx="5067156" cy="1200329"/>
              </a:xfrm>
              <a:prstGeom prst="rect">
                <a:avLst/>
              </a:prstGeom>
              <a:blipFill>
                <a:blip r:embed="rId5"/>
                <a:stretch>
                  <a:fillRect l="-1746" t="-3093" b="-1030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9B5A9E-FA8B-7CAB-D187-AB922C449718}"/>
                  </a:ext>
                </a:extLst>
              </p:cNvPr>
              <p:cNvSpPr txBox="1"/>
              <p:nvPr/>
            </p:nvSpPr>
            <p:spPr>
              <a:xfrm>
                <a:off x="6988895" y="4099162"/>
                <a:ext cx="5067157" cy="1200329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increases </a:t>
                </a:r>
                <a:endParaRPr lang="en-US" sz="2400" i="1" dirty="0">
                  <a:solidFill>
                    <a:srgbClr val="222222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 of plasmonic fields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9B5A9E-FA8B-7CAB-D187-AB922C449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895" y="4099162"/>
                <a:ext cx="5067157" cy="1200329"/>
              </a:xfrm>
              <a:prstGeom prst="rect">
                <a:avLst/>
              </a:prstGeom>
              <a:blipFill>
                <a:blip r:embed="rId6"/>
                <a:stretch>
                  <a:fillRect l="-1496" t="-4167" b="-1145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B852CB-FD3A-EAD0-C88A-F5F0B825CBBF}"/>
                  </a:ext>
                </a:extLst>
              </p:cNvPr>
              <p:cNvSpPr/>
              <p:nvPr/>
            </p:nvSpPr>
            <p:spPr>
              <a:xfrm>
                <a:off x="1158826" y="2442324"/>
                <a:ext cx="2169165" cy="118352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MTE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B852CB-FD3A-EAD0-C88A-F5F0B825C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826" y="2442324"/>
                <a:ext cx="2169165" cy="11835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DB8F397-D794-67A1-274B-F5CF44D9BBED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AC1785-232B-D89C-8F9A-223A822B5FAC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F491B3E2-6B99-383F-7CF3-88C0B7CE6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62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CAA096-2D24-C47E-AEF2-2C4FF6BCA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Emittance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Plasmonic Spiral Photocathode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FDTD Simulation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Fabrication and Characterization: Past and Present Attempts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Using Photoemission Electron Microscope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Emission Spot Size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Transverse Energy (MTE)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4D-Brightness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BCE1FE-1A2B-A388-1568-9AE83103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C3522-45BB-D70D-7A1F-2781EF61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0F858-E9FC-5B8A-E496-81ED3F80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742A1-6C9D-2B22-6E31-BE8D1FDB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D6366D-A99E-9FCE-6CC6-8945A346DA79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D4344E-EAFF-C7F3-6405-D87AD42067BC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4CFB0ACD-33D8-ED9E-4D26-148DA5A3F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15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22DD52-C2A6-8671-2455-4296BD74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Photocathode: 4D-Brightness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87394-C59D-0888-12BD-B0D9B4DF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9ECC5-ACBD-DFF4-2DDF-4EED3246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71E39-119E-D7E7-87C8-7FC2D177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Picture 9" descr="A graph of a peak pulse power&#10;&#10;Description automatically generated">
            <a:extLst>
              <a:ext uri="{FF2B5EF4-FFF2-40B4-BE49-F238E27FC236}">
                <a16:creationId xmlns:a16="http://schemas.microsoft.com/office/drawing/2014/main" id="{ADD19290-1711-FF04-D8C6-1E09F050D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010029"/>
            <a:ext cx="7112000" cy="533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7284F1-99F2-3858-01EE-51568740565D}"/>
              </a:ext>
            </a:extLst>
          </p:cNvPr>
          <p:cNvSpPr txBox="1"/>
          <p:nvPr/>
        </p:nvSpPr>
        <p:spPr>
          <a:xfrm>
            <a:off x="6967992" y="1376815"/>
            <a:ext cx="4804313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4-D Brightness achieved: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electrons/nm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1BC37B-9493-1F5C-4A3B-A575068EE762}"/>
              </a:ext>
            </a:extLst>
          </p:cNvPr>
          <p:cNvSpPr/>
          <p:nvPr/>
        </p:nvSpPr>
        <p:spPr>
          <a:xfrm>
            <a:off x="6001555" y="1427245"/>
            <a:ext cx="566669" cy="421139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9B96A0-04EE-A728-C7B9-E74FF7A1D5D4}"/>
                  </a:ext>
                </a:extLst>
              </p:cNvPr>
              <p:cNvSpPr txBox="1"/>
              <p:nvPr/>
            </p:nvSpPr>
            <p:spPr>
              <a:xfrm>
                <a:off x="6967991" y="2748845"/>
                <a:ext cx="4804313" cy="1200329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Brightness decreases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2222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 of plasmonic fields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9B96A0-04EE-A728-C7B9-E74FF7A1D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991" y="2748845"/>
                <a:ext cx="4804313" cy="1200329"/>
              </a:xfrm>
              <a:prstGeom prst="rect">
                <a:avLst/>
              </a:prstGeom>
              <a:blipFill>
                <a:blip r:embed="rId4"/>
                <a:stretch>
                  <a:fillRect l="-2105" t="-4167" b="-1041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2D451E-2D4B-13C7-16B5-63F14A785001}"/>
                  </a:ext>
                </a:extLst>
              </p:cNvPr>
              <p:cNvSpPr txBox="1"/>
              <p:nvPr/>
            </p:nvSpPr>
            <p:spPr>
              <a:xfrm>
                <a:off x="6967992" y="4490206"/>
                <a:ext cx="4804312" cy="1569660"/>
              </a:xfrm>
              <a:prstGeom prst="rect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b="0" i="0" dirty="0">
                    <a:solidFill>
                      <a:srgbClr val="222222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interaction could result in correlated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b="0" i="0" dirty="0">
                    <a:solidFill>
                      <a:srgbClr val="222222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growth so emittance could still be small and brightness higher</a:t>
                </a:r>
                <a:endPara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2D451E-2D4B-13C7-16B5-63F14A7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992" y="4490206"/>
                <a:ext cx="4804312" cy="1569660"/>
              </a:xfrm>
              <a:prstGeom prst="rect">
                <a:avLst/>
              </a:prstGeom>
              <a:blipFill>
                <a:blip r:embed="rId5"/>
                <a:stretch>
                  <a:fillRect l="-2105" t="-3200" b="-800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BC16355F-C71B-715C-C503-7CD3201D1B53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C7734A-0634-78C3-0DC0-74151771D7D7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532AA7C3-6459-F3D5-CAE7-3F49DB5A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589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BB7C47-FD0A-F9BF-0D9B-53629A3C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3226E-27B6-2CC6-2E2E-F28C168A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40B25-06A2-A050-E910-5B4F5403C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07D0C-B53B-9E3F-F05B-3AB36B5A1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97E19D-CE3D-4324-94F5-210E75BFC77F}"/>
              </a:ext>
            </a:extLst>
          </p:cNvPr>
          <p:cNvGrpSpPr/>
          <p:nvPr/>
        </p:nvGrpSpPr>
        <p:grpSpPr>
          <a:xfrm>
            <a:off x="227720" y="828294"/>
            <a:ext cx="5200631" cy="2726161"/>
            <a:chOff x="367862" y="2170709"/>
            <a:chExt cx="5967887" cy="34018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4AE491-15C3-755B-71BA-2AAD1F2A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862" y="2829390"/>
              <a:ext cx="5967887" cy="2743200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20A33A-802C-8024-BC37-9FBC21A35238}"/>
                </a:ext>
              </a:extLst>
            </p:cNvPr>
            <p:cNvSpPr txBox="1"/>
            <p:nvPr/>
          </p:nvSpPr>
          <p:spPr>
            <a:xfrm>
              <a:off x="2141437" y="2170709"/>
              <a:ext cx="2438447" cy="652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Fabrication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7D7B1D-C2E7-5944-6A90-0590468EC22C}"/>
              </a:ext>
            </a:extLst>
          </p:cNvPr>
          <p:cNvGrpSpPr/>
          <p:nvPr/>
        </p:nvGrpSpPr>
        <p:grpSpPr>
          <a:xfrm>
            <a:off x="227720" y="3631270"/>
            <a:ext cx="5265326" cy="2699199"/>
            <a:chOff x="227720" y="3631270"/>
            <a:chExt cx="5265326" cy="26991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465EA6-0D2B-43C9-82DC-9CB02BA93F7E}"/>
                </a:ext>
              </a:extLst>
            </p:cNvPr>
            <p:cNvSpPr txBox="1"/>
            <p:nvPr/>
          </p:nvSpPr>
          <p:spPr>
            <a:xfrm>
              <a:off x="374685" y="3631270"/>
              <a:ext cx="49713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Spot Size ~120 nm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5D6FCC-0EA9-4138-C6F7-0C3378812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941"/>
            <a:stretch/>
          </p:blipFill>
          <p:spPr>
            <a:xfrm>
              <a:off x="227720" y="4273345"/>
              <a:ext cx="5265326" cy="2057124"/>
            </a:xfrm>
            <a:prstGeom prst="rect">
              <a:avLst/>
            </a:prstGeom>
            <a:ln w="57150">
              <a:solidFill>
                <a:srgbClr val="002060"/>
              </a:solidFill>
            </a:ln>
          </p:spPr>
        </p:pic>
      </p:grpSp>
      <p:pic>
        <p:nvPicPr>
          <p:cNvPr id="20" name="Picture 19" descr="A graph of a peak pulse power&#10;&#10;Description automatically generated">
            <a:extLst>
              <a:ext uri="{FF2B5EF4-FFF2-40B4-BE49-F238E27FC236}">
                <a16:creationId xmlns:a16="http://schemas.microsoft.com/office/drawing/2014/main" id="{BC7C57AB-AFCD-1558-829D-0731EBFBA3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" r="5271"/>
          <a:stretch/>
        </p:blipFill>
        <p:spPr>
          <a:xfrm>
            <a:off x="5671505" y="1002913"/>
            <a:ext cx="3471455" cy="265176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21" name="Picture 20" descr="A graph of a peak pulse power&#10;&#10;Description automatically generated">
            <a:extLst>
              <a:ext uri="{FF2B5EF4-FFF2-40B4-BE49-F238E27FC236}">
                <a16:creationId xmlns:a16="http://schemas.microsoft.com/office/drawing/2014/main" id="{6BA98C20-CB89-4FD9-0F29-9F6FF9822A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7"/>
          <a:stretch/>
        </p:blipFill>
        <p:spPr>
          <a:xfrm>
            <a:off x="5678666" y="3804138"/>
            <a:ext cx="3457131" cy="265176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7532AD6-0966-C289-0F47-44B9E7BEF2EC}"/>
                  </a:ext>
                </a:extLst>
              </p:cNvPr>
              <p:cNvSpPr txBox="1"/>
              <p:nvPr/>
            </p:nvSpPr>
            <p:spPr>
              <a:xfrm>
                <a:off x="9386114" y="1309957"/>
                <a:ext cx="2578166" cy="1569660"/>
              </a:xfrm>
              <a:prstGeom prst="rect">
                <a:avLst/>
              </a:prstGeom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~30 pm rad achieved from a flat metal photocathode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7532AD6-0966-C289-0F47-44B9E7BEF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114" y="1309957"/>
                <a:ext cx="2578166" cy="1569660"/>
              </a:xfrm>
              <a:prstGeom prst="rect">
                <a:avLst/>
              </a:prstGeom>
              <a:blipFill>
                <a:blip r:embed="rId7"/>
                <a:stretch>
                  <a:fillRect l="-3415" t="-2381" r="-5854" b="-7937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952D062-1C41-FD65-100E-7EB77467077D}"/>
              </a:ext>
            </a:extLst>
          </p:cNvPr>
          <p:cNvSpPr txBox="1"/>
          <p:nvPr/>
        </p:nvSpPr>
        <p:spPr>
          <a:xfrm>
            <a:off x="9386114" y="3242304"/>
            <a:ext cx="2578166" cy="156966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4-D Brightness achieved: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electrons/nm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FEC507-DB75-DFA2-7DE6-4E4FD8DA1769}"/>
                  </a:ext>
                </a:extLst>
              </p:cNvPr>
              <p:cNvSpPr txBox="1"/>
              <p:nvPr/>
            </p:nvSpPr>
            <p:spPr>
              <a:xfrm>
                <a:off x="9386114" y="5174651"/>
                <a:ext cx="2578166" cy="1200329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tint val="66000"/>
                      <a:satMod val="160000"/>
                    </a:srgbClr>
                  </a:gs>
                  <a:gs pos="50000">
                    <a:srgbClr val="00B050">
                      <a:tint val="44500"/>
                      <a:satMod val="160000"/>
                    </a:srgbClr>
                  </a:gs>
                  <a:gs pos="100000">
                    <a:srgbClr val="00B05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4D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120 electrons/nm</a:t>
                </a:r>
                <a:r>
                  <a:rPr lang="en-US" sz="2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&lt;60 pm rad</a:t>
                </a:r>
                <a:endParaRPr lang="en-US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FEC507-DB75-DFA2-7DE6-4E4FD8DA1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114" y="5174651"/>
                <a:ext cx="2578166" cy="1200329"/>
              </a:xfrm>
              <a:prstGeom prst="rect">
                <a:avLst/>
              </a:prstGeom>
              <a:blipFill>
                <a:blip r:embed="rId8"/>
                <a:stretch>
                  <a:fillRect l="-3415" t="-4167" b="-10417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1AF57047-608D-331E-8229-F27A661DD871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72BAB2-FAF4-DA7A-7EDA-54CD14D99AB8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BE501800-2CE0-062F-6663-F5F945BEC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4671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B5921DB-4231-FEB5-5CFB-C90EB48234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940908"/>
                <a:ext cx="12160102" cy="5612295"/>
              </a:xfrm>
            </p:spPr>
            <p:txBody>
              <a:bodyPr/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Explain the spiral activation process </a:t>
                </a: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Explain the ring like structure in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𝑠𝑝𝑎𝑐𝑒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images</a:t>
                </a: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 the spiral with small start radius (R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0.372 </a:t>
                </a:r>
                <a:r>
                  <a:rPr lang="en-US" sz="2800" dirty="0">
                    <a:latin typeface="Symbol" pitchFamily="2" charset="2"/>
                    <a:cs typeface="Times New Roman" panose="02020603050405020304" pitchFamily="18" charset="0"/>
                  </a:rPr>
                  <a:t>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 dependence on wavelength (design for multiphoton emission closer to threshold)</a:t>
                </a: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Integrate these spiral cathodes with high QE (low MTE) alkali antimonide films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B5921DB-4231-FEB5-5CFB-C90EB48234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940908"/>
                <a:ext cx="12160102" cy="5612295"/>
              </a:xfrm>
              <a:blipFill>
                <a:blip r:embed="rId3"/>
                <a:stretch>
                  <a:fillRect l="-939" t="-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BE203BD-750D-EC96-394C-A3C68F4AD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73B36-EC97-3EB3-7BA2-1D517DD6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CF7AF-5883-8D8B-A793-1FED37575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D4662-5EAE-0B8B-8F01-C7B656B6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7F6AF5-2327-CC87-55F9-34BA5F2D7223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C745BC-CAB7-E43D-F8E4-0D3FA34D3B4E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D7CD7E4B-708B-DC3A-C6E9-E299EE258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4284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F128AF-3C0B-8A4F-5E65-8918DED8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36046-C6BD-7E6F-AF3A-FCC286147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FA9-AFAC-466D-8171-14BBCA40E2B3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F5390-430F-3BB6-E895-2E6035F68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7F94B-EB7B-FF1E-33E1-9DB432C2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23</a:t>
            </a:fld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28596F5-8EA6-CDDE-0A42-23C5167B5F18}"/>
              </a:ext>
            </a:extLst>
          </p:cNvPr>
          <p:cNvSpPr txBox="1">
            <a:spLocks/>
          </p:cNvSpPr>
          <p:nvPr/>
        </p:nvSpPr>
        <p:spPr bwMode="auto">
          <a:xfrm>
            <a:off x="229304" y="3135293"/>
            <a:ext cx="4183207" cy="101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Chicago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Christopher Pierce</a:t>
            </a:r>
          </a:p>
          <a:p>
            <a:pPr marL="0" indent="0" defTabSz="914400">
              <a:buNone/>
            </a:pPr>
            <a:endParaRPr lang="en-US" sz="2800" kern="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>
              <a:buNone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1DCB0B9-1279-EF4C-AE73-DC52FF4E1736}"/>
              </a:ext>
            </a:extLst>
          </p:cNvPr>
          <p:cNvSpPr txBox="1">
            <a:spLocks/>
          </p:cNvSpPr>
          <p:nvPr/>
        </p:nvSpPr>
        <p:spPr bwMode="auto">
          <a:xfrm>
            <a:off x="185251" y="922063"/>
            <a:ext cx="4227261" cy="160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Arizona State University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Mansoure Rizi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Siddharth Karkare (PI)</a:t>
            </a:r>
          </a:p>
          <a:p>
            <a:pPr marL="0" indent="0" defTabSz="914400">
              <a:buNone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E5331883-38D8-7DE3-2C39-4DEEC3DFDC85}"/>
              </a:ext>
            </a:extLst>
          </p:cNvPr>
          <p:cNvSpPr txBox="1">
            <a:spLocks/>
          </p:cNvSpPr>
          <p:nvPr/>
        </p:nvSpPr>
        <p:spPr bwMode="auto">
          <a:xfrm>
            <a:off x="229305" y="4751879"/>
            <a:ext cx="4097438" cy="101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Cornell University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Jared Maxson</a:t>
            </a:r>
          </a:p>
          <a:p>
            <a:pPr marL="0" indent="0" defTabSz="914400">
              <a:buNone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the cbb banner reduced in size">
            <a:extLst>
              <a:ext uri="{FF2B5EF4-FFF2-40B4-BE49-F238E27FC236}">
                <a16:creationId xmlns:a16="http://schemas.microsoft.com/office/drawing/2014/main" id="{7A590321-C041-1D46-2DE1-7FE919486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05" y="4246016"/>
            <a:ext cx="4572000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E2599B8-7A89-6DED-F167-8CFC82F4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835" y="3743101"/>
            <a:ext cx="274256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B53D6C-9A2C-211B-F7E1-2823A22FD1B6}"/>
              </a:ext>
            </a:extLst>
          </p:cNvPr>
          <p:cNvSpPr txBox="1">
            <a:spLocks/>
          </p:cNvSpPr>
          <p:nvPr/>
        </p:nvSpPr>
        <p:spPr bwMode="auto">
          <a:xfrm>
            <a:off x="4507722" y="922063"/>
            <a:ext cx="5158538" cy="10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Lawrence Berkeley National Lab</a:t>
            </a:r>
          </a:p>
          <a:p>
            <a:pPr defTabSz="914400">
              <a:buFont typeface="Wingdings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Daniele Filippetto</a:t>
            </a:r>
          </a:p>
          <a:p>
            <a:pPr marL="0" indent="0" defTabSz="914400">
              <a:buNone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5FA0D-04FC-0EA9-0F67-66A1B72E3A54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D3AE82-F27D-E70B-CA39-56664156DF99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97BDACA8-09E5-64DE-E7DD-6FF1EECAE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0B3C6A24-CD8A-41DA-7EC3-761DAEE1F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84" y="9134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18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276F8-0FBE-2204-4C35-4EA75C430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b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 Comments?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B93C82-28FB-94DD-5053-5F2D29BE6E73}"/>
              </a:ext>
            </a:extLst>
          </p:cNvPr>
          <p:cNvGrpSpPr/>
          <p:nvPr/>
        </p:nvGrpSpPr>
        <p:grpSpPr>
          <a:xfrm>
            <a:off x="9586579" y="95693"/>
            <a:ext cx="2495107" cy="1403498"/>
            <a:chOff x="10458450" y="-34214"/>
            <a:chExt cx="1733550" cy="975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FFAC8C-F5A3-E7D8-7956-BFBA27FAE71A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C9461A5F-8E6D-BA94-EFBC-A5D74BB4A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9426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6ACB0-02DD-A2CC-9382-FF55F59C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2410-7E74-4740-8687-8D196010763B}" type="datetime1">
              <a:rPr lang="en-US" smtClean="0"/>
              <a:t>10/3/23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B0A673-CAF0-A333-8CC4-FB89868F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D7A17-B477-E5AB-B902-D2EB42EA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2245E-691C-7D35-8EF4-A1A84DF2E4AD}"/>
              </a:ext>
            </a:extLst>
          </p:cNvPr>
          <p:cNvSpPr txBox="1"/>
          <p:nvPr/>
        </p:nvSpPr>
        <p:spPr>
          <a:xfrm>
            <a:off x="1540625" y="1402080"/>
            <a:ext cx="87117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Up Slides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F00831-FA44-D2B6-1728-0F97F6AE3969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30999F-F4D5-8180-AE51-CA949EB00634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B957A44C-CB01-3302-8E01-F43093258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401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00B9D1C9-1C1B-219F-706A-BD603B475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" y="968366"/>
            <a:ext cx="5963984" cy="5486400"/>
          </a:xfrm>
          <a:prstGeom prst="rect">
            <a:avLst/>
          </a:prstGeom>
        </p:spPr>
      </p:pic>
      <p:pic>
        <p:nvPicPr>
          <p:cNvPr id="6" name="Picture 5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BEE7B9A1-C057-CE74-91C4-AA02CDF27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59" y="968366"/>
            <a:ext cx="5963984" cy="54864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CFBD154-E552-CE44-E9B2-F74206518680}"/>
              </a:ext>
            </a:extLst>
          </p:cNvPr>
          <p:cNvSpPr txBox="1">
            <a:spLocks/>
          </p:cNvSpPr>
          <p:nvPr/>
        </p:nvSpPr>
        <p:spPr>
          <a:xfrm>
            <a:off x="0" y="114925"/>
            <a:ext cx="12192000" cy="8534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5pPr>
            <a:lvl6pPr marL="257163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6pPr>
            <a:lvl7pPr marL="514324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Images: After LASER Exposure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83D6B5-7D0F-3D8A-223B-6A7A16FC95FE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9705CD-569B-0A0F-FB1E-3E5851599FFF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7166446D-2C4A-3B76-A726-85805A49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477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00B9D1C9-1C1B-219F-706A-BD603B475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" y="968366"/>
            <a:ext cx="5963984" cy="5486400"/>
          </a:xfrm>
          <a:prstGeom prst="rect">
            <a:avLst/>
          </a:prstGeom>
        </p:spPr>
      </p:pic>
      <p:pic>
        <p:nvPicPr>
          <p:cNvPr id="8" name="Picture 7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103B5C06-1916-49FC-777E-E637192F7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8366"/>
            <a:ext cx="5963984" cy="54864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CFBD154-E552-CE44-E9B2-F74206518680}"/>
              </a:ext>
            </a:extLst>
          </p:cNvPr>
          <p:cNvSpPr txBox="1">
            <a:spLocks/>
          </p:cNvSpPr>
          <p:nvPr/>
        </p:nvSpPr>
        <p:spPr>
          <a:xfrm>
            <a:off x="0" y="114925"/>
            <a:ext cx="12192000" cy="8534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5pPr>
            <a:lvl6pPr marL="257163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6pPr>
            <a:lvl7pPr marL="514324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Images: After LASER Exposure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91F3AE-BBA8-390F-7B29-7F6AB25C1DB7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B890CA-EC77-1FF6-13D3-8C82E6EE24D1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645FAEEF-21EA-606D-27D4-0A79242B5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732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00B9D1C9-1C1B-219F-706A-BD603B475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" y="968366"/>
            <a:ext cx="5963984" cy="54864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CFBD154-E552-CE44-E9B2-F74206518680}"/>
              </a:ext>
            </a:extLst>
          </p:cNvPr>
          <p:cNvSpPr txBox="1">
            <a:spLocks/>
          </p:cNvSpPr>
          <p:nvPr/>
        </p:nvSpPr>
        <p:spPr>
          <a:xfrm>
            <a:off x="0" y="114925"/>
            <a:ext cx="12192000" cy="8534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5pPr>
            <a:lvl6pPr marL="257163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6pPr>
            <a:lvl7pPr marL="514324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Images: After LASER Exposure</a:t>
            </a:r>
          </a:p>
        </p:txBody>
      </p:sp>
      <p:pic>
        <p:nvPicPr>
          <p:cNvPr id="2" name="Picture 1" descr="A close up of a circular object&#10;&#10;Description automatically generated">
            <a:extLst>
              <a:ext uri="{FF2B5EF4-FFF2-40B4-BE49-F238E27FC236}">
                <a16:creationId xmlns:a16="http://schemas.microsoft.com/office/drawing/2014/main" id="{9A4A7EBA-40A9-07B8-9FF3-E6B105C8D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8366"/>
            <a:ext cx="5963985" cy="548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7DF8C9-BD52-C75F-AE79-ACB8AE1873A7}"/>
              </a:ext>
            </a:extLst>
          </p:cNvPr>
          <p:cNvSpPr/>
          <p:nvPr/>
        </p:nvSpPr>
        <p:spPr>
          <a:xfrm>
            <a:off x="2796466" y="1518729"/>
            <a:ext cx="517712" cy="85986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FEFD18-0DBD-8E8D-9B7D-4705B09D427B}"/>
              </a:ext>
            </a:extLst>
          </p:cNvPr>
          <p:cNvCxnSpPr/>
          <p:nvPr/>
        </p:nvCxnSpPr>
        <p:spPr>
          <a:xfrm>
            <a:off x="3333509" y="2384385"/>
            <a:ext cx="2762491" cy="407038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0A8DF8-CD3A-1231-B7A2-993E0DBF5345}"/>
              </a:ext>
            </a:extLst>
          </p:cNvPr>
          <p:cNvCxnSpPr/>
          <p:nvPr/>
        </p:nvCxnSpPr>
        <p:spPr>
          <a:xfrm flipV="1">
            <a:off x="3314178" y="968366"/>
            <a:ext cx="2840510" cy="55036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F228450-1720-B7A5-8AB9-A89ADEA2D1FA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D74594-1294-D0DB-42DC-6FFC1CCE5084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DB38B93D-7B7D-CB46-2A9B-4B9FF63A1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546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CFBD154-E552-CE44-E9B2-F74206518680}"/>
              </a:ext>
            </a:extLst>
          </p:cNvPr>
          <p:cNvSpPr txBox="1">
            <a:spLocks/>
          </p:cNvSpPr>
          <p:nvPr/>
        </p:nvSpPr>
        <p:spPr>
          <a:xfrm>
            <a:off x="0" y="114925"/>
            <a:ext cx="12192000" cy="8534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5pPr>
            <a:lvl6pPr marL="257163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6pPr>
            <a:lvl7pPr marL="514324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Images: After LASER Exposure</a:t>
            </a:r>
          </a:p>
        </p:txBody>
      </p:sp>
      <p:pic>
        <p:nvPicPr>
          <p:cNvPr id="2" name="Picture 1" descr="A close up of a circular object&#10;&#10;Description automatically generated">
            <a:extLst>
              <a:ext uri="{FF2B5EF4-FFF2-40B4-BE49-F238E27FC236}">
                <a16:creationId xmlns:a16="http://schemas.microsoft.com/office/drawing/2014/main" id="{9A4A7EBA-40A9-07B8-9FF3-E6B105C8D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5" y="968366"/>
            <a:ext cx="5963985" cy="548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7DF8C9-BD52-C75F-AE79-ACB8AE1873A7}"/>
              </a:ext>
            </a:extLst>
          </p:cNvPr>
          <p:cNvSpPr/>
          <p:nvPr/>
        </p:nvSpPr>
        <p:spPr>
          <a:xfrm>
            <a:off x="3021019" y="3874472"/>
            <a:ext cx="517712" cy="85986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dot on a white surface&#10;&#10;Description automatically generated">
            <a:extLst>
              <a:ext uri="{FF2B5EF4-FFF2-40B4-BE49-F238E27FC236}">
                <a16:creationId xmlns:a16="http://schemas.microsoft.com/office/drawing/2014/main" id="{CB5B2326-87D6-7615-33EF-C904A2691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07" y="968366"/>
            <a:ext cx="5963985" cy="5486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2DE340-8F26-E7D4-48B8-DA0B985FA153}"/>
              </a:ext>
            </a:extLst>
          </p:cNvPr>
          <p:cNvCxnSpPr>
            <a:cxnSpLocks/>
          </p:cNvCxnSpPr>
          <p:nvPr/>
        </p:nvCxnSpPr>
        <p:spPr>
          <a:xfrm flipV="1">
            <a:off x="3538731" y="968366"/>
            <a:ext cx="2615957" cy="290610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A0A3D7-666B-77CA-AD03-B73DF4AE0399}"/>
              </a:ext>
            </a:extLst>
          </p:cNvPr>
          <p:cNvCxnSpPr>
            <a:cxnSpLocks/>
          </p:cNvCxnSpPr>
          <p:nvPr/>
        </p:nvCxnSpPr>
        <p:spPr>
          <a:xfrm>
            <a:off x="3538731" y="4734336"/>
            <a:ext cx="2557269" cy="172043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247FF453-D0E0-28CA-8B79-2BEB439878B5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693A00-BE01-2A56-F2E1-17E703870AE5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D4C407D8-1F18-5D26-745B-05FF854D2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319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E52C2C-DC32-36C1-C840-8F423CB91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38480-BA26-0D73-BD63-80E2EAFD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D03AB-2FD3-B174-B087-7D0B9759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51FA2-13F0-C659-D19E-29C8502D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380059-99E9-A728-BB41-A18EA887C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43" y="1678657"/>
            <a:ext cx="6550672" cy="42967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C4BD54-5373-A4DA-9B7E-2B593E1DDD55}"/>
              </a:ext>
            </a:extLst>
          </p:cNvPr>
          <p:cNvSpPr txBox="1"/>
          <p:nvPr/>
        </p:nvSpPr>
        <p:spPr>
          <a:xfrm>
            <a:off x="3063052" y="1024711"/>
            <a:ext cx="94705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E5EBFE-3C84-03B5-50B7-97A7D713793A}"/>
              </a:ext>
            </a:extLst>
          </p:cNvPr>
          <p:cNvSpPr txBox="1"/>
          <p:nvPr/>
        </p:nvSpPr>
        <p:spPr>
          <a:xfrm>
            <a:off x="261243" y="6190405"/>
            <a:ext cx="46968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Special Topics-Accelerators and Beams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17.12 (2014): 120701.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hlinkClick r:id="" action="ppaction://noaction"/>
                <a:extLst>
                  <a:ext uri="{FF2B5EF4-FFF2-40B4-BE49-F238E27FC236}">
                    <a16:creationId xmlns:a16="http://schemas.microsoft.com/office/drawing/2014/main" id="{5F253261-F5E3-0A46-BF53-96A21A4C394E}"/>
                  </a:ext>
                </a:extLst>
              </p:cNvPr>
              <p:cNvSpPr/>
              <p:nvPr/>
            </p:nvSpPr>
            <p:spPr>
              <a:xfrm>
                <a:off x="7373468" y="2368770"/>
                <a:ext cx="1571965" cy="8565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>
                  <a:defRPr/>
                </a:pP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28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=ƛ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</a:t>
                </a:r>
              </a:p>
            </p:txBody>
          </p:sp>
        </mc:Choice>
        <mc:Fallback xmlns="">
          <p:sp>
            <p:nvSpPr>
              <p:cNvPr id="7" name="Rectangle 6">
                <a:hlinkClick r:id="" action="ppaction://noaction"/>
                <a:extLst>
                  <a:ext uri="{FF2B5EF4-FFF2-40B4-BE49-F238E27FC236}">
                    <a16:creationId xmlns:a16="http://schemas.microsoft.com/office/drawing/2014/main" id="{5F253261-F5E3-0A46-BF53-96A21A4C39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468" y="2368770"/>
                <a:ext cx="1571965" cy="8565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C012758-1BAD-9D6E-F070-5DEE8E492025}"/>
              </a:ext>
            </a:extLst>
          </p:cNvPr>
          <p:cNvSpPr txBox="1">
            <a:spLocks/>
          </p:cNvSpPr>
          <p:nvPr/>
        </p:nvSpPr>
        <p:spPr bwMode="auto">
          <a:xfrm>
            <a:off x="7373468" y="1694811"/>
            <a:ext cx="3322885" cy="56004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Coherence Length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5CC7C8-7CF6-6305-953C-F00076E9E98F}"/>
                  </a:ext>
                </a:extLst>
              </p:cNvPr>
              <p:cNvSpPr txBox="1"/>
              <p:nvPr/>
            </p:nvSpPr>
            <p:spPr>
              <a:xfrm>
                <a:off x="7373468" y="3351884"/>
                <a:ext cx="395025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L = Coherence Length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ƛ = Reduced Compton Wavelength</a:t>
                </a:r>
              </a:p>
              <a:p>
                <a:pPr defTabSz="457200"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𝜎</a:t>
                </a:r>
                <a:r>
                  <a:rPr lang="en-US" sz="2000" baseline="-25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RMS electron beam size</a:t>
                </a:r>
              </a:p>
              <a:p>
                <a:pPr defTabSz="45720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= Normalized Emittance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5CC7C8-7CF6-6305-953C-F00076E9E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468" y="3351884"/>
                <a:ext cx="3950254" cy="1323439"/>
              </a:xfrm>
              <a:prstGeom prst="rect">
                <a:avLst/>
              </a:prstGeom>
              <a:blipFill>
                <a:blip r:embed="rId4"/>
                <a:stretch>
                  <a:fillRect l="-1603" t="-2857" r="-96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FC907F-D1D1-976F-C428-BF80D75C3694}"/>
                  </a:ext>
                </a:extLst>
              </p:cNvPr>
              <p:cNvSpPr txBox="1"/>
              <p:nvPr/>
            </p:nvSpPr>
            <p:spPr>
              <a:xfrm>
                <a:off x="7385282" y="4868097"/>
                <a:ext cx="4269183" cy="52322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increase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28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FC907F-D1D1-976F-C428-BF80D75C3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282" y="4868097"/>
                <a:ext cx="4269183" cy="523220"/>
              </a:xfrm>
              <a:prstGeom prst="rect">
                <a:avLst/>
              </a:prstGeom>
              <a:blipFill>
                <a:blip r:embed="rId5"/>
                <a:stretch>
                  <a:fillRect l="-2655" t="-11905" b="-33333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01BF3E1-A3C6-E39C-19F1-FA9AA184AD44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21575E-8595-C891-23CF-C1C2174F8796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876BDF9E-F029-28FF-1041-EFB139C7F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2381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846A71-FD06-D06E-23D8-C77641AE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 Tilt Compensation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C2D9D-E3B2-911A-5A41-6A6B35E9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F230C-37B5-4B4E-95E3-E30F70950ADA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3FD2C-E679-7006-6B6C-4872FDC6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767E2-5B2E-056D-3239-777A94C9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30</a:t>
            </a:fld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2A9B19D-3A1B-6D61-0F26-D877EF5F66AE}"/>
              </a:ext>
            </a:extLst>
          </p:cNvPr>
          <p:cNvGrpSpPr/>
          <p:nvPr/>
        </p:nvGrpSpPr>
        <p:grpSpPr>
          <a:xfrm>
            <a:off x="568627" y="3658249"/>
            <a:ext cx="5825305" cy="2506744"/>
            <a:chOff x="590109" y="3514670"/>
            <a:chExt cx="5825305" cy="25067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CB84F2-9D01-1388-1B53-5505F23548AE}"/>
                </a:ext>
              </a:extLst>
            </p:cNvPr>
            <p:cNvGrpSpPr/>
            <p:nvPr/>
          </p:nvGrpSpPr>
          <p:grpSpPr>
            <a:xfrm>
              <a:off x="590109" y="5623136"/>
              <a:ext cx="5825305" cy="387287"/>
              <a:chOff x="641496" y="2051192"/>
              <a:chExt cx="3840480" cy="25532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6459395-3D3C-301C-91B1-62A12E499309}"/>
                  </a:ext>
                </a:extLst>
              </p:cNvPr>
              <p:cNvSpPr/>
              <p:nvPr/>
            </p:nvSpPr>
            <p:spPr>
              <a:xfrm>
                <a:off x="641496" y="2077921"/>
                <a:ext cx="3840480" cy="228600"/>
              </a:xfrm>
              <a:prstGeom prst="rect">
                <a:avLst/>
              </a:prstGeom>
              <a:solidFill>
                <a:srgbClr val="CD990F"/>
              </a:solidFill>
              <a:ln>
                <a:solidFill>
                  <a:srgbClr val="CD99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3CA75F-6150-16BC-900A-272BEC22D3B5}"/>
                  </a:ext>
                </a:extLst>
              </p:cNvPr>
              <p:cNvSpPr/>
              <p:nvPr/>
            </p:nvSpPr>
            <p:spPr>
              <a:xfrm>
                <a:off x="882520" y="2051192"/>
                <a:ext cx="228600" cy="118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5FC960A-8409-DF51-A4DD-229280AF9053}"/>
                  </a:ext>
                </a:extLst>
              </p:cNvPr>
              <p:cNvSpPr/>
              <p:nvPr/>
            </p:nvSpPr>
            <p:spPr>
              <a:xfrm>
                <a:off x="1422400" y="2068777"/>
                <a:ext cx="228600" cy="118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0D4147-E2DB-42C7-D046-8B3A2354789D}"/>
                  </a:ext>
                </a:extLst>
              </p:cNvPr>
              <p:cNvSpPr/>
              <p:nvPr/>
            </p:nvSpPr>
            <p:spPr>
              <a:xfrm>
                <a:off x="1962280" y="2068777"/>
                <a:ext cx="228600" cy="118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BA5750B-DAE2-DC2F-5BD7-CAB80307D29B}"/>
                  </a:ext>
                </a:extLst>
              </p:cNvPr>
              <p:cNvSpPr/>
              <p:nvPr/>
            </p:nvSpPr>
            <p:spPr>
              <a:xfrm>
                <a:off x="2934059" y="2073349"/>
                <a:ext cx="228600" cy="118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3A90AD0-8E32-FC88-2F2D-380C3BEA8E64}"/>
                  </a:ext>
                </a:extLst>
              </p:cNvPr>
              <p:cNvSpPr/>
              <p:nvPr/>
            </p:nvSpPr>
            <p:spPr>
              <a:xfrm>
                <a:off x="3473939" y="2064629"/>
                <a:ext cx="228600" cy="118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47BF21E-2C18-FFDD-7225-8DAE9CE9B2D3}"/>
                  </a:ext>
                </a:extLst>
              </p:cNvPr>
              <p:cNvSpPr/>
              <p:nvPr/>
            </p:nvSpPr>
            <p:spPr>
              <a:xfrm>
                <a:off x="4013819" y="2064629"/>
                <a:ext cx="228600" cy="118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417F565-51F7-C069-28E9-6D310C5C2A9D}"/>
                </a:ext>
              </a:extLst>
            </p:cNvPr>
            <p:cNvCxnSpPr/>
            <p:nvPr/>
          </p:nvCxnSpPr>
          <p:spPr>
            <a:xfrm flipH="1">
              <a:off x="4478762" y="4405498"/>
              <a:ext cx="1034578" cy="12176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9747BB2-817C-59CD-F7B4-FE60C1B642F5}"/>
                </a:ext>
              </a:extLst>
            </p:cNvPr>
            <p:cNvCxnSpPr/>
            <p:nvPr/>
          </p:nvCxnSpPr>
          <p:spPr>
            <a:xfrm flipH="1">
              <a:off x="3292434" y="3514670"/>
              <a:ext cx="1034578" cy="12176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739E008-4AFE-A7A3-431E-D0AC79779DCE}"/>
                </a:ext>
              </a:extLst>
            </p:cNvPr>
            <p:cNvCxnSpPr>
              <a:cxnSpLocks/>
            </p:cNvCxnSpPr>
            <p:nvPr/>
          </p:nvCxnSpPr>
          <p:spPr>
            <a:xfrm>
              <a:off x="3326335" y="4744017"/>
              <a:ext cx="1152427" cy="88930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38635C-B0CF-5726-830C-FE9B5536C2B2}"/>
                </a:ext>
              </a:extLst>
            </p:cNvPr>
            <p:cNvCxnSpPr>
              <a:cxnSpLocks/>
            </p:cNvCxnSpPr>
            <p:nvPr/>
          </p:nvCxnSpPr>
          <p:spPr>
            <a:xfrm>
              <a:off x="2545330" y="5616741"/>
              <a:ext cx="1921916" cy="6395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D2D510B-ECB4-4D8A-C536-C5AAEE58F6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5330" y="4714877"/>
              <a:ext cx="787411" cy="88675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4A6FC7-AFB2-F54A-8127-0E12C9EB8095}"/>
                </a:ext>
              </a:extLst>
            </p:cNvPr>
            <p:cNvSpPr txBox="1"/>
            <p:nvPr/>
          </p:nvSpPr>
          <p:spPr>
            <a:xfrm>
              <a:off x="3496013" y="5132105"/>
              <a:ext cx="340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070C0"/>
                  </a:solidFill>
                </a:rPr>
                <a:t>θ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C06E75A-695E-61C7-FB0F-35164051FE1B}"/>
                </a:ext>
              </a:extLst>
            </p:cNvPr>
            <p:cNvSpPr/>
            <p:nvPr/>
          </p:nvSpPr>
          <p:spPr>
            <a:xfrm flipH="1">
              <a:off x="3861731" y="5362938"/>
              <a:ext cx="508021" cy="482327"/>
            </a:xfrm>
            <a:prstGeom prst="arc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39CFAD-4C44-5984-8087-B258E216D168}"/>
                </a:ext>
              </a:extLst>
            </p:cNvPr>
            <p:cNvSpPr txBox="1"/>
            <p:nvPr/>
          </p:nvSpPr>
          <p:spPr>
            <a:xfrm>
              <a:off x="2433598" y="4696589"/>
              <a:ext cx="598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i="1" dirty="0">
                  <a:solidFill>
                    <a:srgbClr val="0070C0"/>
                  </a:solidFill>
                </a:rPr>
                <a:t>Δ</a:t>
              </a:r>
              <a:r>
                <a:rPr lang="en-US" sz="2400" b="1" i="1" dirty="0">
                  <a:solidFill>
                    <a:srgbClr val="0070C0"/>
                  </a:solidFill>
                </a:rPr>
                <a:t>p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E3A71C-D739-738D-D45E-AB7CCF86D42E}"/>
                </a:ext>
              </a:extLst>
            </p:cNvPr>
            <p:cNvSpPr txBox="1"/>
            <p:nvPr/>
          </p:nvSpPr>
          <p:spPr>
            <a:xfrm>
              <a:off x="3180285" y="5559749"/>
              <a:ext cx="6617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i="1" dirty="0">
                  <a:solidFill>
                    <a:srgbClr val="0070C0"/>
                  </a:solidFill>
                </a:rPr>
                <a:t>Δ</a:t>
              </a:r>
              <a:r>
                <a:rPr lang="en-US" sz="2400" b="1" i="1" dirty="0">
                  <a:solidFill>
                    <a:srgbClr val="0070C0"/>
                  </a:solidFill>
                </a:rPr>
                <a:t>x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177AA6F-6DC8-A7E5-E5B2-B63D3893FF45}"/>
                </a:ext>
              </a:extLst>
            </p:cNvPr>
            <p:cNvGrpSpPr/>
            <p:nvPr/>
          </p:nvGrpSpPr>
          <p:grpSpPr>
            <a:xfrm>
              <a:off x="684852" y="3912631"/>
              <a:ext cx="1493861" cy="1484649"/>
              <a:chOff x="4746614" y="1384058"/>
              <a:chExt cx="984866" cy="978792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4B18EC5-BD0B-B4DE-D6EE-ABE1286F9FEA}"/>
                  </a:ext>
                </a:extLst>
              </p:cNvPr>
              <p:cNvCxnSpPr/>
              <p:nvPr/>
            </p:nvCxnSpPr>
            <p:spPr>
              <a:xfrm flipV="1">
                <a:off x="4953294" y="1622915"/>
                <a:ext cx="0" cy="718161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E3190FB-2F10-C8BA-917C-76A35D4A340C}"/>
                  </a:ext>
                </a:extLst>
              </p:cNvPr>
              <p:cNvSpPr txBox="1"/>
              <p:nvPr/>
            </p:nvSpPr>
            <p:spPr>
              <a:xfrm>
                <a:off x="4836301" y="1384058"/>
                <a:ext cx="312480" cy="243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z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DB161ED-0326-7F61-3582-684B7E51B95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105695" y="1775316"/>
                <a:ext cx="0" cy="718161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8B4FE2-CAEB-29F7-9C30-10AF7E55AD93}"/>
                  </a:ext>
                </a:extLst>
              </p:cNvPr>
              <p:cNvSpPr txBox="1"/>
              <p:nvPr/>
            </p:nvSpPr>
            <p:spPr>
              <a:xfrm>
                <a:off x="5419000" y="1981995"/>
                <a:ext cx="312480" cy="380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x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DDFF4B-9671-C0E7-64FE-8CC86D427724}"/>
                  </a:ext>
                </a:extLst>
              </p:cNvPr>
              <p:cNvSpPr txBox="1"/>
              <p:nvPr/>
            </p:nvSpPr>
            <p:spPr>
              <a:xfrm>
                <a:off x="6626887" y="1132458"/>
                <a:ext cx="5463513" cy="4869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𝑠𝑝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(∆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𝑠𝑝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2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22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(∆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𝑠𝑝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(∆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𝑥𝑠𝑖𝑛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))(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𝑠𝑝</m:t>
                            </m:r>
                          </m:sub>
                        </m:s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2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m:rPr>
                          <m:sty m:val="p"/>
                        </m:rPr>
                        <a:rPr lang="en-US" sz="2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m:rPr>
                          <m:sty m:val="p"/>
                        </m:rPr>
                        <a:rPr lang="en-US" sz="2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m:rPr>
                          <m:sty m:val="p"/>
                        </m:rPr>
                        <a:rPr lang="en-US" sz="2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DDFF4B-9671-C0E7-64FE-8CC86D427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887" y="1132458"/>
                <a:ext cx="5463513" cy="48696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5C40A7D7-C7FD-D990-D273-9FF066235EC1}"/>
              </a:ext>
            </a:extLst>
          </p:cNvPr>
          <p:cNvGrpSpPr/>
          <p:nvPr/>
        </p:nvGrpSpPr>
        <p:grpSpPr>
          <a:xfrm>
            <a:off x="1909242" y="1129655"/>
            <a:ext cx="3920474" cy="2023169"/>
            <a:chOff x="437976" y="1053778"/>
            <a:chExt cx="3920474" cy="202316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70F0E66-7A0B-A8F8-9A3B-362A7E2D583F}"/>
                </a:ext>
              </a:extLst>
            </p:cNvPr>
            <p:cNvGrpSpPr/>
            <p:nvPr/>
          </p:nvGrpSpPr>
          <p:grpSpPr>
            <a:xfrm>
              <a:off x="1408859" y="1053778"/>
              <a:ext cx="2023171" cy="2023169"/>
              <a:chOff x="4603715" y="983521"/>
              <a:chExt cx="2023171" cy="202316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835E562-8ED0-98E5-FA9B-D6612CCBC3FA}"/>
                  </a:ext>
                </a:extLst>
              </p:cNvPr>
              <p:cNvGrpSpPr/>
              <p:nvPr/>
            </p:nvGrpSpPr>
            <p:grpSpPr>
              <a:xfrm>
                <a:off x="4603715" y="983521"/>
                <a:ext cx="2023171" cy="2023169"/>
                <a:chOff x="4603716" y="983522"/>
                <a:chExt cx="1371600" cy="1371600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DC1F9E9-499D-CB0B-5A19-C6DC254A3310}"/>
                    </a:ext>
                  </a:extLst>
                </p:cNvPr>
                <p:cNvSpPr/>
                <p:nvPr/>
              </p:nvSpPr>
              <p:spPr>
                <a:xfrm>
                  <a:off x="4603716" y="983522"/>
                  <a:ext cx="1371600" cy="1371600"/>
                </a:xfrm>
                <a:prstGeom prst="ellipse">
                  <a:avLst/>
                </a:prstGeom>
                <a:solidFill>
                  <a:srgbClr val="CD990F"/>
                </a:solidFill>
                <a:ln>
                  <a:solidFill>
                    <a:srgbClr val="CD990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BA62CA62-17CE-E627-4DC7-5FEAB2A92969}"/>
                    </a:ext>
                  </a:extLst>
                </p:cNvPr>
                <p:cNvSpPr/>
                <p:nvPr/>
              </p:nvSpPr>
              <p:spPr>
                <a:xfrm>
                  <a:off x="4832316" y="1212122"/>
                  <a:ext cx="914400" cy="9144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9EB9B97A-B703-3E4D-B811-354A290D6031}"/>
                    </a:ext>
                  </a:extLst>
                </p:cNvPr>
                <p:cNvSpPr/>
                <p:nvPr/>
              </p:nvSpPr>
              <p:spPr>
                <a:xfrm>
                  <a:off x="5060916" y="1440722"/>
                  <a:ext cx="457200" cy="457200"/>
                </a:xfrm>
                <a:prstGeom prst="ellipse">
                  <a:avLst/>
                </a:prstGeom>
                <a:solidFill>
                  <a:srgbClr val="CD990F"/>
                </a:solidFill>
                <a:ln>
                  <a:solidFill>
                    <a:srgbClr val="CD990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500A7F16-BB3C-F7CA-3324-5D097A6019CF}"/>
                  </a:ext>
                </a:extLst>
              </p:cNvPr>
              <p:cNvGrpSpPr/>
              <p:nvPr/>
            </p:nvGrpSpPr>
            <p:grpSpPr>
              <a:xfrm>
                <a:off x="5283189" y="1666054"/>
                <a:ext cx="1109933" cy="668900"/>
                <a:chOff x="5283189" y="1666054"/>
                <a:chExt cx="1109933" cy="668900"/>
              </a:xfrm>
            </p:grpSpPr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1B14FE52-A9FF-880B-9285-B21BC1ADA7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1463" y="1981801"/>
                  <a:ext cx="0" cy="353153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531E0A21-4D26-9D4E-3C18-90DCED2846B4}"/>
                    </a:ext>
                  </a:extLst>
                </p:cNvPr>
                <p:cNvSpPr txBox="1"/>
                <p:nvPr/>
              </p:nvSpPr>
              <p:spPr>
                <a:xfrm>
                  <a:off x="5283189" y="1913597"/>
                  <a:ext cx="3764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r</a:t>
                  </a:r>
                </a:p>
              </p:txBody>
            </p: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6ED84259-7E9D-ABD6-2DCD-C286A8A01F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78336" y="1999200"/>
                  <a:ext cx="814786" cy="0"/>
                </a:xfrm>
                <a:prstGeom prst="straightConnector1">
                  <a:avLst/>
                </a:prstGeom>
                <a:ln w="571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604BA69-21A7-BBD0-B271-193A1B819878}"/>
                    </a:ext>
                  </a:extLst>
                </p:cNvPr>
                <p:cNvSpPr txBox="1"/>
                <p:nvPr/>
              </p:nvSpPr>
              <p:spPr>
                <a:xfrm>
                  <a:off x="5625158" y="1666054"/>
                  <a:ext cx="6872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r+</a:t>
                  </a:r>
                  <a:r>
                    <a:rPr lang="el-GR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Δ</a:t>
                  </a:r>
                  <a:r>
                    <a:rPr lang="en-US" b="1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r</a:t>
                  </a:r>
                </a:p>
              </p:txBody>
            </p: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A192C4B-03A1-C0D6-9C2F-FEFF80F6F4DD}"/>
                </a:ext>
              </a:extLst>
            </p:cNvPr>
            <p:cNvSpPr txBox="1"/>
            <p:nvPr/>
          </p:nvSpPr>
          <p:spPr>
            <a:xfrm>
              <a:off x="437976" y="1894818"/>
              <a:ext cx="1060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/>
                <a:t>Φ</a:t>
              </a:r>
              <a:r>
                <a:rPr lang="en-US" b="1" dirty="0"/>
                <a:t> = 180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90A30A9-767A-5CA3-8042-0308C8C82723}"/>
                </a:ext>
              </a:extLst>
            </p:cNvPr>
            <p:cNvSpPr txBox="1"/>
            <p:nvPr/>
          </p:nvSpPr>
          <p:spPr>
            <a:xfrm>
              <a:off x="3531460" y="1901841"/>
              <a:ext cx="826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/>
                <a:t>Φ</a:t>
              </a:r>
              <a:r>
                <a:rPr lang="en-US" b="1" dirty="0"/>
                <a:t> = 0 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A801279-75B7-0161-7099-4E29E15AE08D}"/>
              </a:ext>
            </a:extLst>
          </p:cNvPr>
          <p:cNvGrpSpPr/>
          <p:nvPr/>
        </p:nvGrpSpPr>
        <p:grpSpPr>
          <a:xfrm>
            <a:off x="484084" y="1144823"/>
            <a:ext cx="1493861" cy="1451622"/>
            <a:chOff x="4746614" y="1384058"/>
            <a:chExt cx="984866" cy="957018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4C9D80B-D354-C980-25F3-56B4337324A0}"/>
                </a:ext>
              </a:extLst>
            </p:cNvPr>
            <p:cNvCxnSpPr/>
            <p:nvPr/>
          </p:nvCxnSpPr>
          <p:spPr>
            <a:xfrm flipV="1">
              <a:off x="4953294" y="1622915"/>
              <a:ext cx="0" cy="718161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B398E5F-BB90-630F-D9C6-99F46FC9F12F}"/>
                </a:ext>
              </a:extLst>
            </p:cNvPr>
            <p:cNvSpPr txBox="1"/>
            <p:nvPr/>
          </p:nvSpPr>
          <p:spPr>
            <a:xfrm>
              <a:off x="4836301" y="1384058"/>
              <a:ext cx="312480" cy="243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y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4C84BD5-AF47-96C2-1FD6-9DE5B5E871F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05695" y="1775316"/>
              <a:ext cx="0" cy="718161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2A3D5CF-B19E-109D-C2DD-D6E58DF4EC71}"/>
                </a:ext>
              </a:extLst>
            </p:cNvPr>
            <p:cNvSpPr txBox="1"/>
            <p:nvPr/>
          </p:nvSpPr>
          <p:spPr>
            <a:xfrm>
              <a:off x="5419000" y="1981995"/>
              <a:ext cx="312480" cy="243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x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7CFD29-C907-AD61-E0A2-36ED0F2654E6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EBF02-F8F6-2B04-80B4-DD5E200A68B4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B34CF048-294C-AEE7-2DD6-CCE287722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242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D623D-1192-FA92-C7BF-1255D1869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Plasmonic Spiral: Tilt Compensation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A9B0A-4E50-BFE2-0DEE-B14BD25E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516B-8CD6-4DEA-B382-53292354312C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F0C47-9456-D017-E2A1-1E6EA9832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975B5-24CA-E112-B69A-B9E4DDC9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31</a:t>
            </a:fld>
            <a:endParaRPr lang="en-US"/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224F660-358C-C23D-64C1-BA23F6F6C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2" y="1235370"/>
            <a:ext cx="5849679" cy="43872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C45D1E90-FC9C-0E48-D260-B92736248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839" y="1230539"/>
            <a:ext cx="5849679" cy="43872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49C33D-0743-4637-F7EE-8C721D0A7C61}"/>
              </a:ext>
            </a:extLst>
          </p:cNvPr>
          <p:cNvSpPr/>
          <p:nvPr/>
        </p:nvSpPr>
        <p:spPr>
          <a:xfrm>
            <a:off x="6735726" y="4864395"/>
            <a:ext cx="467832" cy="499731"/>
          </a:xfrm>
          <a:prstGeom prst="ellipse">
            <a:avLst/>
          </a:prstGeom>
          <a:solidFill>
            <a:schemeClr val="accent1">
              <a:lumMod val="75000"/>
              <a:alpha val="40000"/>
            </a:schemeClr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BF831F7-B744-37BC-92E7-177F9DA6E2E2}"/>
              </a:ext>
            </a:extLst>
          </p:cNvPr>
          <p:cNvSpPr/>
          <p:nvPr/>
        </p:nvSpPr>
        <p:spPr>
          <a:xfrm>
            <a:off x="11252791" y="4864394"/>
            <a:ext cx="467832" cy="499731"/>
          </a:xfrm>
          <a:prstGeom prst="ellipse">
            <a:avLst/>
          </a:prstGeom>
          <a:solidFill>
            <a:schemeClr val="accent1">
              <a:lumMod val="75000"/>
              <a:alpha val="40000"/>
            </a:schemeClr>
          </a:solidFill>
          <a:ln w="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E2B9FE-8788-8C50-15DA-7283E6823404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086A66-3BA9-C0E2-9C7B-72E0097E07B0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76ABC790-960D-AC91-6A60-64FB31499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166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D623D-1192-FA92-C7BF-1255D1869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Plasmonic Spiral: Tilt Compensation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A9B0A-4E50-BFE2-0DEE-B14BD25E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385F-3D2A-45C8-B326-9744EE5FA6C9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F0C47-9456-D017-E2A1-1E6EA9832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975B5-24CA-E112-B69A-B9E4DDC9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47DF2B47-A3EF-317B-7583-63317AD0E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8" r="4190"/>
          <a:stretch/>
        </p:blipFill>
        <p:spPr>
          <a:xfrm>
            <a:off x="292395" y="1030030"/>
            <a:ext cx="6469912" cy="5278086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2AFF4-12A1-CA4C-F050-CA65506F57AA}"/>
              </a:ext>
            </a:extLst>
          </p:cNvPr>
          <p:cNvSpPr txBox="1"/>
          <p:nvPr/>
        </p:nvSpPr>
        <p:spPr>
          <a:xfrm>
            <a:off x="6996814" y="1030030"/>
            <a:ext cx="4902791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/>
              <a:t>FWHM ~ 140 nm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D7E1CE-D879-11DA-7652-B5961DBBC955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53D3E-E5EB-81C7-AC0E-78481585B539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7D1B610D-4E6D-B649-0A00-45405F786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322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466831-D13A-DEE2-3EB1-EAB52C99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Plasmonic Spiral: Response Time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42768-24A4-07DA-A6D7-71735361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6AB75-DFB6-1555-CD7F-43E73C030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49C80-4772-6CF5-060C-01776D41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D4DFF-3B7F-7D6B-03E8-D9A3A2568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98773"/>
            <a:ext cx="6695032" cy="5021274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79FB49-5033-CB53-9306-F2A0091F3ED0}"/>
              </a:ext>
            </a:extLst>
          </p:cNvPr>
          <p:cNvSpPr txBox="1"/>
          <p:nvPr/>
        </p:nvSpPr>
        <p:spPr>
          <a:xfrm>
            <a:off x="7213600" y="1198773"/>
            <a:ext cx="4876800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Time: FDTD Simulation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Incident Pulse Length: 150 fs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Polarization: Circular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DE7DAA-9DB7-FBEA-B654-32A84A1916C9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1369F7-04D8-6B35-EB1F-E0CEF6180A73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D988D06A-6948-5FF8-5E11-CD3327006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518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73B5C-2E1B-B13E-8D0C-7F5C9765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Description of PEEM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BE23B-B2C9-6516-E953-A9192BCD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1DA8-3DF1-430D-A9D2-79FD646B194F}" type="datetime1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7FD2D-FD82-EFFB-AAD2-F481EDF8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F34E6-67C7-3BD0-BD8D-EC462B90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1B4D-33B2-EAA4-7B8F-52AA9C1AD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6" t="21926" r="69188" b="17408"/>
          <a:stretch/>
        </p:blipFill>
        <p:spPr>
          <a:xfrm>
            <a:off x="436880" y="998224"/>
            <a:ext cx="1614435" cy="5486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351DB7-F3C3-3454-81E6-101D4AC18ACE}"/>
              </a:ext>
            </a:extLst>
          </p:cNvPr>
          <p:cNvCxnSpPr/>
          <p:nvPr/>
        </p:nvCxnSpPr>
        <p:spPr>
          <a:xfrm>
            <a:off x="1518920" y="1041400"/>
            <a:ext cx="9144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B4E018-C5D2-88AE-F75E-DFB3797BD75A}"/>
              </a:ext>
            </a:extLst>
          </p:cNvPr>
          <p:cNvCxnSpPr/>
          <p:nvPr/>
        </p:nvCxnSpPr>
        <p:spPr>
          <a:xfrm>
            <a:off x="1884680" y="1317867"/>
            <a:ext cx="54864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7BA9C2C-96D2-6CD8-A5B9-AF7684A48571}"/>
              </a:ext>
            </a:extLst>
          </p:cNvPr>
          <p:cNvCxnSpPr/>
          <p:nvPr/>
        </p:nvCxnSpPr>
        <p:spPr>
          <a:xfrm>
            <a:off x="1752600" y="2595880"/>
            <a:ext cx="6858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786C7C-0985-9547-228A-5A7970BB4C6E}"/>
              </a:ext>
            </a:extLst>
          </p:cNvPr>
          <p:cNvCxnSpPr/>
          <p:nvPr/>
        </p:nvCxnSpPr>
        <p:spPr>
          <a:xfrm>
            <a:off x="1747520" y="1808480"/>
            <a:ext cx="6858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DA118C-5ED7-32B4-6FB0-2B1E20E59A76}"/>
              </a:ext>
            </a:extLst>
          </p:cNvPr>
          <p:cNvCxnSpPr/>
          <p:nvPr/>
        </p:nvCxnSpPr>
        <p:spPr>
          <a:xfrm>
            <a:off x="1889760" y="1624616"/>
            <a:ext cx="54864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E4D996-5501-7E5F-4B20-DBBA9473BE8D}"/>
              </a:ext>
            </a:extLst>
          </p:cNvPr>
          <p:cNvCxnSpPr/>
          <p:nvPr/>
        </p:nvCxnSpPr>
        <p:spPr>
          <a:xfrm>
            <a:off x="1889760" y="2206932"/>
            <a:ext cx="54864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8067F4-2808-B79B-A835-5694FC9A18EA}"/>
              </a:ext>
            </a:extLst>
          </p:cNvPr>
          <p:cNvCxnSpPr/>
          <p:nvPr/>
        </p:nvCxnSpPr>
        <p:spPr>
          <a:xfrm>
            <a:off x="1889760" y="2772878"/>
            <a:ext cx="54864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455558-9726-74D5-0436-9862EC0DAC0C}"/>
              </a:ext>
            </a:extLst>
          </p:cNvPr>
          <p:cNvCxnSpPr/>
          <p:nvPr/>
        </p:nvCxnSpPr>
        <p:spPr>
          <a:xfrm>
            <a:off x="1889760" y="3214877"/>
            <a:ext cx="54864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5C01CE2-7867-AF60-187D-AE2D3BD46FE4}"/>
              </a:ext>
            </a:extLst>
          </p:cNvPr>
          <p:cNvCxnSpPr/>
          <p:nvPr/>
        </p:nvCxnSpPr>
        <p:spPr>
          <a:xfrm>
            <a:off x="1889760" y="3878704"/>
            <a:ext cx="54864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B4B626F-70EF-55C0-4DEC-97FB66BDE5C5}"/>
              </a:ext>
            </a:extLst>
          </p:cNvPr>
          <p:cNvCxnSpPr/>
          <p:nvPr/>
        </p:nvCxnSpPr>
        <p:spPr>
          <a:xfrm>
            <a:off x="1925493" y="4811702"/>
            <a:ext cx="54864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E878F5A-3082-9AEF-FCD8-9C68C3E0B622}"/>
              </a:ext>
            </a:extLst>
          </p:cNvPr>
          <p:cNvCxnSpPr/>
          <p:nvPr/>
        </p:nvCxnSpPr>
        <p:spPr>
          <a:xfrm>
            <a:off x="1925493" y="5286726"/>
            <a:ext cx="54864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Brace 31">
            <a:extLst>
              <a:ext uri="{FF2B5EF4-FFF2-40B4-BE49-F238E27FC236}">
                <a16:creationId xmlns:a16="http://schemas.microsoft.com/office/drawing/2014/main" id="{D1218D83-DAC0-9C24-542C-0002E618F829}"/>
              </a:ext>
            </a:extLst>
          </p:cNvPr>
          <p:cNvSpPr/>
          <p:nvPr/>
        </p:nvSpPr>
        <p:spPr>
          <a:xfrm>
            <a:off x="2147402" y="5701095"/>
            <a:ext cx="290998" cy="777240"/>
          </a:xfrm>
          <a:prstGeom prst="rightBrace">
            <a:avLst>
              <a:gd name="adj1" fmla="val 0"/>
              <a:gd name="adj2" fmla="val 47790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9516CE-CE96-ADBF-CC4A-5FA51F4D2988}"/>
              </a:ext>
            </a:extLst>
          </p:cNvPr>
          <p:cNvSpPr txBox="1"/>
          <p:nvPr/>
        </p:nvSpPr>
        <p:spPr>
          <a:xfrm>
            <a:off x="2407391" y="856833"/>
            <a:ext cx="110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Sample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00789-012C-E697-9FAB-96E8BF27AB02}"/>
              </a:ext>
            </a:extLst>
          </p:cNvPr>
          <p:cNvSpPr txBox="1"/>
          <p:nvPr/>
        </p:nvSpPr>
        <p:spPr>
          <a:xfrm>
            <a:off x="2384531" y="1110780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Objective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910184-09E4-78A9-5CA2-B957233407B9}"/>
              </a:ext>
            </a:extLst>
          </p:cNvPr>
          <p:cNvSpPr txBox="1"/>
          <p:nvPr/>
        </p:nvSpPr>
        <p:spPr>
          <a:xfrm>
            <a:off x="2413000" y="1420726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Contrast Aperture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6D6421-6FC0-4724-022F-2D12A2432905}"/>
              </a:ext>
            </a:extLst>
          </p:cNvPr>
          <p:cNvSpPr txBox="1"/>
          <p:nvPr/>
        </p:nvSpPr>
        <p:spPr>
          <a:xfrm>
            <a:off x="2407391" y="1683559"/>
            <a:ext cx="154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</a:t>
            </a:r>
            <a:r>
              <a:rPr lang="en-US" baseline="30000" dirty="0">
                <a:solidFill>
                  <a:schemeClr val="accent1"/>
                </a:solidFill>
              </a:rPr>
              <a:t>st</a:t>
            </a:r>
            <a:r>
              <a:rPr lang="en-US" dirty="0">
                <a:solidFill>
                  <a:schemeClr val="accent1"/>
                </a:solidFill>
              </a:rPr>
              <a:t> Stigmator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911EF5-4481-D93A-24F9-F99EFDD4D47D}"/>
              </a:ext>
            </a:extLst>
          </p:cNvPr>
          <p:cNvSpPr txBox="1"/>
          <p:nvPr/>
        </p:nvSpPr>
        <p:spPr>
          <a:xfrm>
            <a:off x="2386039" y="1994339"/>
            <a:ext cx="16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Transfer Lens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E576F1-30CF-7742-3E19-D7CF5A8C10A2}"/>
              </a:ext>
            </a:extLst>
          </p:cNvPr>
          <p:cNvSpPr txBox="1"/>
          <p:nvPr/>
        </p:nvSpPr>
        <p:spPr>
          <a:xfrm>
            <a:off x="2384531" y="2396869"/>
            <a:ext cx="161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</a:t>
            </a:r>
            <a:r>
              <a:rPr lang="en-US" baseline="30000" dirty="0">
                <a:solidFill>
                  <a:schemeClr val="accent1"/>
                </a:solidFill>
              </a:rPr>
              <a:t>nd</a:t>
            </a:r>
            <a:r>
              <a:rPr lang="en-US" dirty="0">
                <a:solidFill>
                  <a:schemeClr val="accent1"/>
                </a:solidFill>
              </a:rPr>
              <a:t> Stigmator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13AB9B-3BA3-4BE4-4B9B-7D133760F79D}"/>
              </a:ext>
            </a:extLst>
          </p:cNvPr>
          <p:cNvSpPr txBox="1"/>
          <p:nvPr/>
        </p:nvSpPr>
        <p:spPr>
          <a:xfrm>
            <a:off x="2384531" y="2628142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Iris Aperture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9B04A-7117-0E93-DC8C-9B4A6D3902B8}"/>
              </a:ext>
            </a:extLst>
          </p:cNvPr>
          <p:cNvSpPr txBox="1"/>
          <p:nvPr/>
        </p:nvSpPr>
        <p:spPr>
          <a:xfrm>
            <a:off x="2362373" y="3019992"/>
            <a:ext cx="154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</a:t>
            </a:r>
            <a:r>
              <a:rPr lang="en-US" baseline="30000" dirty="0">
                <a:solidFill>
                  <a:schemeClr val="accent1"/>
                </a:solidFill>
              </a:rPr>
              <a:t>st</a:t>
            </a:r>
            <a:r>
              <a:rPr lang="en-US" dirty="0">
                <a:solidFill>
                  <a:schemeClr val="accent1"/>
                </a:solidFill>
              </a:rPr>
              <a:t> Projective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DFCF2C-9A06-7345-FA5D-37B09BA8DF31}"/>
              </a:ext>
            </a:extLst>
          </p:cNvPr>
          <p:cNvSpPr txBox="1"/>
          <p:nvPr/>
        </p:nvSpPr>
        <p:spPr>
          <a:xfrm>
            <a:off x="2429245" y="3675861"/>
            <a:ext cx="161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</a:t>
            </a:r>
            <a:r>
              <a:rPr lang="en-US" baseline="30000" dirty="0">
                <a:solidFill>
                  <a:srgbClr val="0070C0"/>
                </a:solidFill>
              </a:rPr>
              <a:t>nd</a:t>
            </a:r>
            <a:r>
              <a:rPr lang="en-US" dirty="0">
                <a:solidFill>
                  <a:srgbClr val="0070C0"/>
                </a:solidFill>
              </a:rPr>
              <a:t> Projective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5796D6-B326-9EA1-AB26-241C34F7C6AE}"/>
              </a:ext>
            </a:extLst>
          </p:cNvPr>
          <p:cNvSpPr txBox="1"/>
          <p:nvPr/>
        </p:nvSpPr>
        <p:spPr>
          <a:xfrm>
            <a:off x="2419084" y="4627036"/>
            <a:ext cx="16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77F747-5F76-E2C2-6CA6-380EF893937F}"/>
              </a:ext>
            </a:extLst>
          </p:cNvPr>
          <p:cNvSpPr txBox="1"/>
          <p:nvPr/>
        </p:nvSpPr>
        <p:spPr>
          <a:xfrm>
            <a:off x="2433320" y="5076383"/>
            <a:ext cx="16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A544FA-ABAB-6B89-1DA4-535D65162CBF}"/>
              </a:ext>
            </a:extLst>
          </p:cNvPr>
          <p:cNvSpPr txBox="1"/>
          <p:nvPr/>
        </p:nvSpPr>
        <p:spPr>
          <a:xfrm>
            <a:off x="2090420" y="5315485"/>
            <a:ext cx="16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G1 and G2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87416F-1951-04BC-8E07-D18FD1C0BAE8}"/>
              </a:ext>
            </a:extLst>
          </p:cNvPr>
          <p:cNvSpPr txBox="1"/>
          <p:nvPr/>
        </p:nvSpPr>
        <p:spPr>
          <a:xfrm>
            <a:off x="2393684" y="5880743"/>
            <a:ext cx="205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Imaging Assembly</a:t>
            </a:r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658F7B1-5B49-96FE-D025-B8FCC91E5CB5}"/>
              </a:ext>
            </a:extLst>
          </p:cNvPr>
          <p:cNvSpPr/>
          <p:nvPr/>
        </p:nvSpPr>
        <p:spPr>
          <a:xfrm>
            <a:off x="4374301" y="998223"/>
            <a:ext cx="290998" cy="3121653"/>
          </a:xfrm>
          <a:prstGeom prst="rightBrace">
            <a:avLst>
              <a:gd name="adj1" fmla="val 55864"/>
              <a:gd name="adj2" fmla="val 47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Brace 47">
            <a:extLst>
              <a:ext uri="{FF2B5EF4-FFF2-40B4-BE49-F238E27FC236}">
                <a16:creationId xmlns:a16="http://schemas.microsoft.com/office/drawing/2014/main" id="{4BDEC7B3-1A60-94E1-00A6-624662067191}"/>
              </a:ext>
            </a:extLst>
          </p:cNvPr>
          <p:cNvSpPr/>
          <p:nvPr/>
        </p:nvSpPr>
        <p:spPr>
          <a:xfrm>
            <a:off x="3871531" y="4562416"/>
            <a:ext cx="300153" cy="1122400"/>
          </a:xfrm>
          <a:prstGeom prst="rightBrace">
            <a:avLst>
              <a:gd name="adj1" fmla="val 66167"/>
              <a:gd name="adj2" fmla="val 47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655BC2-1B24-99E6-0B3A-2B94C7AA9D00}"/>
              </a:ext>
            </a:extLst>
          </p:cNvPr>
          <p:cNvSpPr txBox="1"/>
          <p:nvPr/>
        </p:nvSpPr>
        <p:spPr>
          <a:xfrm>
            <a:off x="4761386" y="2312580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PEEM Column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71DA8F-9ACC-782F-9E1F-3DF7E45292D6}"/>
              </a:ext>
            </a:extLst>
          </p:cNvPr>
          <p:cNvSpPr txBox="1"/>
          <p:nvPr/>
        </p:nvSpPr>
        <p:spPr>
          <a:xfrm>
            <a:off x="4279317" y="4881801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IEF Column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845623F-4FAF-83E3-41A8-A6627FF15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285" y="1024101"/>
            <a:ext cx="3993721" cy="5303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1373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2B0F27-8F6C-5FE3-B0DA-D99F881F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of States: Gold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944CB-0FD4-E163-C843-4CAAAF5E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68440-979E-E8E5-CDFE-5C93B7C11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B8EA5-7034-8815-9625-C408824F9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D89CE1-D600-4CA8-ED80-7F518CEB31EE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3C11B2-B36A-FB25-1F13-2F94DDD6E14A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834F410E-580D-47C6-CF8B-6B76EB07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70886A8-D413-A8FA-56CA-2F26A1AFF10A}"/>
              </a:ext>
            </a:extLst>
          </p:cNvPr>
          <p:cNvSpPr txBox="1"/>
          <p:nvPr/>
        </p:nvSpPr>
        <p:spPr>
          <a:xfrm>
            <a:off x="8022771" y="6215819"/>
            <a:ext cx="38753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Chemistry Chemical Physics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17.39 (2015): 26036-26042</a:t>
            </a:r>
            <a:endParaRPr lang="en-US" sz="1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DC9414-0F10-BB8A-F899-4824EB9B4821}"/>
              </a:ext>
            </a:extLst>
          </p:cNvPr>
          <p:cNvGrpSpPr/>
          <p:nvPr/>
        </p:nvGrpSpPr>
        <p:grpSpPr>
          <a:xfrm>
            <a:off x="293915" y="998224"/>
            <a:ext cx="7158446" cy="5486400"/>
            <a:chOff x="293915" y="998224"/>
            <a:chExt cx="7158446" cy="5486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8F1D431-B403-AB80-9257-C81713619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0" r="49746" b="4690"/>
            <a:stretch/>
          </p:blipFill>
          <p:spPr>
            <a:xfrm>
              <a:off x="293915" y="998224"/>
              <a:ext cx="7158446" cy="54864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0A43E9-9025-3E9A-8771-5A04E1F106C0}"/>
                </a:ext>
              </a:extLst>
            </p:cNvPr>
            <p:cNvSpPr/>
            <p:nvPr/>
          </p:nvSpPr>
          <p:spPr>
            <a:xfrm>
              <a:off x="391886" y="1328057"/>
              <a:ext cx="576943" cy="5551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049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026D2F-95F2-B641-F97D-C1699D34E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72" y="940909"/>
            <a:ext cx="4134855" cy="974487"/>
          </a:xfrm>
        </p:spPr>
        <p:txBody>
          <a:bodyPr/>
          <a:lstStyle/>
          <a:p>
            <a:r>
              <a:rPr lang="en-US" dirty="0"/>
              <a:t>Brightness of Electron Bunch</a:t>
            </a:r>
          </a:p>
          <a:p>
            <a:r>
              <a:rPr lang="en-US" dirty="0"/>
              <a:t>Charge density in phase space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0C6C9F-A0BF-7A6F-B428-5807232FB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Bunch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7CA4D-6780-F7CF-9420-2A76B263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A955D-9E13-42BD-B489-53244B983376}" type="datetime1">
              <a:rPr kumimoji="0" lang="en-US" sz="15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10/3/23</a:t>
            </a:fld>
            <a:endParaRPr kumimoji="0" lang="en-US" sz="15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EB7BE-DF92-6A7E-AF40-113CAD2D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0937D-4841-EAD5-49AF-73710DBB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5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5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hlinkClick r:id="" action="ppaction://noaction"/>
                <a:extLst>
                  <a:ext uri="{FF2B5EF4-FFF2-40B4-BE49-F238E27FC236}">
                    <a16:creationId xmlns:a16="http://schemas.microsoft.com/office/drawing/2014/main" id="{188DDF29-89A5-9A52-166D-E6B361347B37}"/>
                  </a:ext>
                </a:extLst>
              </p:cNvPr>
              <p:cNvSpPr/>
              <p:nvPr/>
            </p:nvSpPr>
            <p:spPr>
              <a:xfrm>
                <a:off x="374539" y="2580224"/>
                <a:ext cx="1911760" cy="8565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 </a:t>
                </a:r>
                <a14:m>
                  <m:oMath xmlns:m="http://schemas.openxmlformats.org/officeDocument/2006/math">
                    <m:r>
                      <a:rPr kumimoji="0" lang="el-GR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𝛼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𝑏𝑢𝑛𝑐h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𝜀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hlinkClick r:id="" action="ppaction://noaction"/>
                <a:extLst>
                  <a:ext uri="{FF2B5EF4-FFF2-40B4-BE49-F238E27FC236}">
                    <a16:creationId xmlns:a16="http://schemas.microsoft.com/office/drawing/2014/main" id="{188DDF29-89A5-9A52-166D-E6B361347B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39" y="2580224"/>
                <a:ext cx="1911760" cy="856566"/>
              </a:xfrm>
              <a:prstGeom prst="rect">
                <a:avLst/>
              </a:prstGeom>
              <a:blipFill>
                <a:blip r:embed="rId2"/>
                <a:stretch>
                  <a:fillRect l="-1567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239514-789E-0FE9-A0F0-64EE376E8379}"/>
                  </a:ext>
                </a:extLst>
              </p:cNvPr>
              <p:cNvSpPr txBox="1"/>
              <p:nvPr/>
            </p:nvSpPr>
            <p:spPr>
              <a:xfrm>
                <a:off x="288368" y="3475582"/>
                <a:ext cx="317095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B = Brightness of Electron Bunch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𝑏𝑢𝑛𝑐h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= Bunch Charge</a:t>
                </a:r>
                <a:endParaRPr lang="en-US" sz="20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Ɛ</a:t>
                </a:r>
                <a:r>
                  <a:rPr kumimoji="0" lang="en-US" sz="20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= Normalized Emittance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239514-789E-0FE9-A0F0-64EE376E8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68" y="3475582"/>
                <a:ext cx="3170950" cy="1323439"/>
              </a:xfrm>
              <a:prstGeom prst="rect">
                <a:avLst/>
              </a:prstGeom>
              <a:blipFill>
                <a:blip r:embed="rId3"/>
                <a:stretch>
                  <a:fillRect l="-1923" t="-2304" r="-1538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640C92F-63BE-CAE0-2AC4-490E66233D50}"/>
              </a:ext>
            </a:extLst>
          </p:cNvPr>
          <p:cNvSpPr txBox="1"/>
          <p:nvPr/>
        </p:nvSpPr>
        <p:spPr>
          <a:xfrm>
            <a:off x="288368" y="4836579"/>
            <a:ext cx="3295534" cy="16312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Amount of Charge Extracted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Reduce Emittance/Mean Transverse Energy (MTE)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3C0B84-C5CE-E34F-05E2-6092599FBE11}"/>
              </a:ext>
            </a:extLst>
          </p:cNvPr>
          <p:cNvCxnSpPr/>
          <p:nvPr/>
        </p:nvCxnSpPr>
        <p:spPr>
          <a:xfrm>
            <a:off x="4060749" y="864314"/>
            <a:ext cx="0" cy="56337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hlinkClick r:id="" action="ppaction://noaction"/>
                <a:extLst>
                  <a:ext uri="{FF2B5EF4-FFF2-40B4-BE49-F238E27FC236}">
                    <a16:creationId xmlns:a16="http://schemas.microsoft.com/office/drawing/2014/main" id="{83B9E9CC-7604-CF7A-D8C9-2D44341DEB94}"/>
                  </a:ext>
                </a:extLst>
              </p:cNvPr>
              <p:cNvSpPr/>
              <p:nvPr/>
            </p:nvSpPr>
            <p:spPr>
              <a:xfrm>
                <a:off x="4162436" y="1594983"/>
                <a:ext cx="1571965" cy="8565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800" b="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=ƛ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hlinkClick r:id="" action="ppaction://noaction"/>
                <a:extLst>
                  <a:ext uri="{FF2B5EF4-FFF2-40B4-BE49-F238E27FC236}">
                    <a16:creationId xmlns:a16="http://schemas.microsoft.com/office/drawing/2014/main" id="{83B9E9CC-7604-CF7A-D8C9-2D44341DEB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436" y="1594983"/>
                <a:ext cx="1571965" cy="8565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BCCA9ED-291D-2E1E-DF66-6B5AA3ADFDE2}"/>
              </a:ext>
            </a:extLst>
          </p:cNvPr>
          <p:cNvSpPr txBox="1">
            <a:spLocks/>
          </p:cNvSpPr>
          <p:nvPr/>
        </p:nvSpPr>
        <p:spPr bwMode="auto">
          <a:xfrm>
            <a:off x="4162436" y="984822"/>
            <a:ext cx="2913933" cy="56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r>
              <a:rPr lang="en-US" kern="0" dirty="0"/>
              <a:t>Coherence Length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4DF9FC-647A-F526-FF93-7A25864F9B15}"/>
              </a:ext>
            </a:extLst>
          </p:cNvPr>
          <p:cNvSpPr txBox="1"/>
          <p:nvPr/>
        </p:nvSpPr>
        <p:spPr>
          <a:xfrm>
            <a:off x="4162436" y="3917420"/>
            <a:ext cx="374018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800" dirty="0"/>
              <a:t>Proteins: ~ 4 - 100 nm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1FAEE4-8DD9-81FC-FED0-A873ED950065}"/>
              </a:ext>
            </a:extLst>
          </p:cNvPr>
          <p:cNvSpPr txBox="1"/>
          <p:nvPr/>
        </p:nvSpPr>
        <p:spPr>
          <a:xfrm>
            <a:off x="4162436" y="2511006"/>
            <a:ext cx="3950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L = Coherence Length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ƛ = Reduced Compton Wavelength</a:t>
            </a:r>
          </a:p>
          <a:p>
            <a:pPr defTabSz="457200">
              <a:defRPr/>
            </a:pPr>
            <a:r>
              <a:rPr lang="en-US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𝜎</a:t>
            </a:r>
            <a:r>
              <a:rPr lang="en-US" sz="20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RMS electron beam size</a:t>
            </a:r>
          </a:p>
          <a:p>
            <a:pPr defTabSz="457200"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Ɛ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= Normalized Emittance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5D030A-5645-AD12-6A32-95064F62BB6A}"/>
              </a:ext>
            </a:extLst>
          </p:cNvPr>
          <p:cNvCxnSpPr/>
          <p:nvPr/>
        </p:nvCxnSpPr>
        <p:spPr>
          <a:xfrm>
            <a:off x="8070257" y="909044"/>
            <a:ext cx="0" cy="56337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C2A1DD-C35B-99F9-5A5C-A44747EB7677}"/>
              </a:ext>
            </a:extLst>
          </p:cNvPr>
          <p:cNvGrpSpPr/>
          <p:nvPr/>
        </p:nvGrpSpPr>
        <p:grpSpPr>
          <a:xfrm>
            <a:off x="8190250" y="2442582"/>
            <a:ext cx="2446782" cy="1916216"/>
            <a:chOff x="2368800" y="888050"/>
            <a:chExt cx="2446782" cy="191621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092651D-BE47-2CF3-43FB-3D2A0230C75A}"/>
                </a:ext>
              </a:extLst>
            </p:cNvPr>
            <p:cNvSpPr/>
            <p:nvPr/>
          </p:nvSpPr>
          <p:spPr>
            <a:xfrm rot="19252813">
              <a:off x="2620799" y="1505413"/>
              <a:ext cx="1346400" cy="6624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A4C4E6-1298-489C-0CDC-8A2F815B320E}"/>
                </a:ext>
              </a:extLst>
            </p:cNvPr>
            <p:cNvGrpSpPr/>
            <p:nvPr/>
          </p:nvGrpSpPr>
          <p:grpSpPr>
            <a:xfrm>
              <a:off x="2368800" y="888050"/>
              <a:ext cx="2446782" cy="1916216"/>
              <a:chOff x="2368800" y="888050"/>
              <a:chExt cx="2446782" cy="1916216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BAFA5AA-7129-4A66-6404-3D972D724DE4}"/>
                  </a:ext>
                </a:extLst>
              </p:cNvPr>
              <p:cNvCxnSpPr/>
              <p:nvPr/>
            </p:nvCxnSpPr>
            <p:spPr>
              <a:xfrm flipV="1">
                <a:off x="2642400" y="1160400"/>
                <a:ext cx="0" cy="1332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09E16F0-7DBA-2479-8F95-47232C2868EA}"/>
                  </a:ext>
                </a:extLst>
              </p:cNvPr>
              <p:cNvCxnSpPr/>
              <p:nvPr/>
            </p:nvCxnSpPr>
            <p:spPr>
              <a:xfrm>
                <a:off x="2642400" y="2492400"/>
                <a:ext cx="13032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5E68A37-8AE4-5CB5-87B1-CE9880598FB0}"/>
                      </a:ext>
                    </a:extLst>
                  </p:cNvPr>
                  <p:cNvSpPr txBox="1"/>
                  <p:nvPr/>
                </p:nvSpPr>
                <p:spPr>
                  <a:xfrm>
                    <a:off x="2368800" y="1641734"/>
                    <a:ext cx="37920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5E68A37-8AE4-5CB5-87B1-CE9880598F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8800" y="1641734"/>
                    <a:ext cx="37920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4671618-D89E-BF31-FF26-C351C722C5C8}"/>
                      </a:ext>
                    </a:extLst>
                  </p:cNvPr>
                  <p:cNvSpPr txBox="1"/>
                  <p:nvPr/>
                </p:nvSpPr>
                <p:spPr>
                  <a:xfrm>
                    <a:off x="3068331" y="2434934"/>
                    <a:ext cx="4814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4671618-D89E-BF31-FF26-C351C722C5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8331" y="2434934"/>
                    <a:ext cx="48141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739172DB-5B59-A62F-216F-933565A0F286}"/>
                      </a:ext>
                    </a:extLst>
                  </p:cNvPr>
                  <p:cNvSpPr/>
                  <p:nvPr/>
                </p:nvSpPr>
                <p:spPr>
                  <a:xfrm>
                    <a:off x="3075618" y="888050"/>
                    <a:ext cx="173996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 - Emittance</a:t>
                    </a:r>
                  </a:p>
                </p:txBody>
              </p:sp>
            </mc:Choice>
            <mc:Fallback xmlns="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739172DB-5B59-A62F-216F-933565A0F28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618" y="888050"/>
                    <a:ext cx="1739964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0000" r="-2797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781B937-59E4-064C-0282-5449C4888968}"/>
                  </a:ext>
                </a:extLst>
              </p:cNvPr>
              <p:cNvCxnSpPr/>
              <p:nvPr/>
            </p:nvCxnSpPr>
            <p:spPr>
              <a:xfrm>
                <a:off x="3309038" y="1269744"/>
                <a:ext cx="0" cy="3964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54C7BC8-8532-C0B8-9570-028ABEC046A6}"/>
              </a:ext>
            </a:extLst>
          </p:cNvPr>
          <p:cNvSpPr txBox="1"/>
          <p:nvPr/>
        </p:nvSpPr>
        <p:spPr>
          <a:xfrm>
            <a:off x="8190250" y="923203"/>
            <a:ext cx="36666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u="none" strike="noStrike" baseline="0" dirty="0">
                <a:latin typeface="+mj-lt"/>
              </a:rPr>
              <a:t>The electron beam emitted from the photocathode is contained within a phase space volume, known as the emittance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BD18778-B715-C259-5A6D-E9D02FE4BA63}"/>
                  </a:ext>
                </a:extLst>
              </p:cNvPr>
              <p:cNvSpPr/>
              <p:nvPr/>
            </p:nvSpPr>
            <p:spPr>
              <a:xfrm>
                <a:off x="8190250" y="4510082"/>
                <a:ext cx="2598147" cy="910699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MTE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BD18778-B715-C259-5A6D-E9D02FE4BA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250" y="4510082"/>
                <a:ext cx="2598147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41C43B4-2567-23E2-45FC-7660483DDF04}"/>
              </a:ext>
            </a:extLst>
          </p:cNvPr>
          <p:cNvSpPr txBox="1"/>
          <p:nvPr/>
        </p:nvSpPr>
        <p:spPr>
          <a:xfrm>
            <a:off x="8190250" y="5521219"/>
            <a:ext cx="3579753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Emission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Mean Transverse Energy (MTE)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3907B9A-0B8E-7C62-4FB9-5A2C401EFE3F}"/>
                  </a:ext>
                </a:extLst>
              </p:cNvPr>
              <p:cNvSpPr txBox="1"/>
              <p:nvPr/>
            </p:nvSpPr>
            <p:spPr>
              <a:xfrm>
                <a:off x="4173920" y="4689210"/>
                <a:ext cx="3037214" cy="156966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32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3200" dirty="0"/>
                  <a:t>  ≥ 4 nm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 ≤ 200 </a:t>
                </a:r>
                <a:r>
                  <a:rPr lang="el-GR" sz="3200" dirty="0"/>
                  <a:t>μ</a:t>
                </a:r>
                <a:r>
                  <a:rPr lang="en-US" sz="3200" dirty="0"/>
                  <a:t>m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m:rPr>
                        <m:nor/>
                      </m:rPr>
                      <a:rPr lang="en-US" sz="3200" dirty="0"/>
                      <m:t>≤</m:t>
                    </m:r>
                  </m:oMath>
                </a14:m>
                <a:r>
                  <a:rPr lang="en-US" sz="3200" dirty="0"/>
                  <a:t> 20 nm rad.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3907B9A-0B8E-7C62-4FB9-5A2C401EF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920" y="4689210"/>
                <a:ext cx="3037214" cy="1569660"/>
              </a:xfrm>
              <a:prstGeom prst="rect">
                <a:avLst/>
              </a:prstGeom>
              <a:blipFill>
                <a:blip r:embed="rId9"/>
                <a:stretch>
                  <a:fillRect t="-4615" b="-11154"/>
                </a:stretch>
              </a:blipFill>
              <a:ln>
                <a:solidFill>
                  <a:srgbClr val="FF0000"/>
                </a:solidFill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511A1ED-34F1-2BAF-4E9A-FB2596AD7145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CFC11C-2600-C909-188D-D0D4FA6AE24E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DE6716E8-93CF-9D1A-4580-6E9418EE2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203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0C6C9F-A0BF-7A6F-B428-5807232FB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7CA4D-6780-F7CF-9420-2A76B263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A955D-9E13-42BD-B489-53244B983376}" type="datetime1">
              <a:rPr kumimoji="0" lang="en-US" sz="15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10/3/23</a:t>
            </a:fld>
            <a:endParaRPr kumimoji="0" lang="en-US" sz="15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EB7BE-DF92-6A7E-AF40-113CAD2D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0937D-4841-EAD5-49AF-73710DBB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5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5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BD18778-B715-C259-5A6D-E9D02FE4BA63}"/>
                  </a:ext>
                </a:extLst>
              </p:cNvPr>
              <p:cNvSpPr/>
              <p:nvPr/>
            </p:nvSpPr>
            <p:spPr>
              <a:xfrm>
                <a:off x="215688" y="4445293"/>
                <a:ext cx="3805840" cy="1365374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MTE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BD18778-B715-C259-5A6D-E9D02FE4BA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88" y="4445293"/>
                <a:ext cx="3805840" cy="1365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61">
            <a:extLst>
              <a:ext uri="{FF2B5EF4-FFF2-40B4-BE49-F238E27FC236}">
                <a16:creationId xmlns:a16="http://schemas.microsoft.com/office/drawing/2014/main" id="{421E76DD-4E66-BD61-73DA-9E64DBECFD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48"/>
          <a:stretch/>
        </p:blipFill>
        <p:spPr>
          <a:xfrm>
            <a:off x="215688" y="1084447"/>
            <a:ext cx="3539324" cy="3355088"/>
          </a:xfrm>
          <a:prstGeom prst="rect">
            <a:avLst/>
          </a:prstGeom>
        </p:spPr>
      </p:pic>
      <p:pic>
        <p:nvPicPr>
          <p:cNvPr id="1026" name="Picture 2" descr="show me the real Meme Generator - Imgflip">
            <a:extLst>
              <a:ext uri="{FF2B5EF4-FFF2-40B4-BE49-F238E27FC236}">
                <a16:creationId xmlns:a16="http://schemas.microsoft.com/office/drawing/2014/main" id="{9532367B-D814-FE5C-D7F6-D36DEE979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6"/>
          <a:stretch/>
        </p:blipFill>
        <p:spPr bwMode="auto">
          <a:xfrm>
            <a:off x="8842671" y="982274"/>
            <a:ext cx="2790529" cy="53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D48379-DB01-CAC2-BAC6-DB5A8A68B4E1}"/>
              </a:ext>
            </a:extLst>
          </p:cNvPr>
          <p:cNvSpPr txBox="1"/>
          <p:nvPr/>
        </p:nvSpPr>
        <p:spPr>
          <a:xfrm>
            <a:off x="9075335" y="1746328"/>
            <a:ext cx="2384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 me the better way to reduce emittance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76684E-CD18-B4C3-1901-565F0459F242}"/>
              </a:ext>
            </a:extLst>
          </p:cNvPr>
          <p:cNvSpPr txBox="1"/>
          <p:nvPr/>
        </p:nvSpPr>
        <p:spPr>
          <a:xfrm>
            <a:off x="5624623" y="3429000"/>
            <a:ext cx="3062177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MTE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8E6272-6F81-54F4-C413-0D0C9FCE47FB}"/>
              </a:ext>
            </a:extLst>
          </p:cNvPr>
          <p:cNvSpPr txBox="1"/>
          <p:nvPr/>
        </p:nvSpPr>
        <p:spPr>
          <a:xfrm>
            <a:off x="9149766" y="3946056"/>
            <a:ext cx="2179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said the better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315A590-CA58-B6E5-CEEC-13A40810AF0F}"/>
                  </a:ext>
                </a:extLst>
              </p:cNvPr>
              <p:cNvSpPr txBox="1"/>
              <p:nvPr/>
            </p:nvSpPr>
            <p:spPr>
              <a:xfrm>
                <a:off x="5965103" y="5127980"/>
                <a:ext cx="2381215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endPara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315A590-CA58-B6E5-CEEC-13A40810A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103" y="5127980"/>
                <a:ext cx="2381215" cy="646331"/>
              </a:xfrm>
              <a:prstGeom prst="rect">
                <a:avLst/>
              </a:prstGeom>
              <a:blipFill>
                <a:blip r:embed="rId8"/>
                <a:stretch>
                  <a:fillRect l="-7407"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287220F-2083-A0E1-BF88-EEE7A77A0E08}"/>
              </a:ext>
            </a:extLst>
          </p:cNvPr>
          <p:cNvSpPr txBox="1"/>
          <p:nvPr/>
        </p:nvSpPr>
        <p:spPr>
          <a:xfrm>
            <a:off x="9484764" y="5801746"/>
            <a:ext cx="1509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62B7A1-928D-4FDC-89D2-028FFFF3E504}"/>
                  </a:ext>
                </a:extLst>
              </p:cNvPr>
              <p:cNvSpPr txBox="1"/>
              <p:nvPr/>
            </p:nvSpPr>
            <p:spPr>
              <a:xfrm>
                <a:off x="3699731" y="1859602"/>
                <a:ext cx="1548834" cy="706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3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MTE</m:t>
                          </m:r>
                          <m:r>
                            <m:rPr>
                              <m:nor/>
                            </m:rPr>
                            <a:rPr lang="en-US" sz="3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62B7A1-928D-4FDC-89D2-028FFFF3E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731" y="1859602"/>
                <a:ext cx="1548834" cy="706027"/>
              </a:xfrm>
              <a:prstGeom prst="rect">
                <a:avLst/>
              </a:prstGeom>
              <a:blipFill>
                <a:blip r:embed="rId9"/>
                <a:stretch>
                  <a:fillRect r="-9756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CF5FE7-D63C-69D9-DE6D-F33C5AA04AB4}"/>
                  </a:ext>
                </a:extLst>
              </p:cNvPr>
              <p:cNvSpPr txBox="1"/>
              <p:nvPr/>
            </p:nvSpPr>
            <p:spPr>
              <a:xfrm>
                <a:off x="7937083" y="1889450"/>
                <a:ext cx="6538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CF5FE7-D63C-69D9-DE6D-F33C5AA04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083" y="1889450"/>
                <a:ext cx="653833" cy="646331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AF80AFB8-C306-90DF-2B91-7FB59CECB707}"/>
              </a:ext>
            </a:extLst>
          </p:cNvPr>
          <p:cNvSpPr txBox="1"/>
          <p:nvPr/>
        </p:nvSpPr>
        <p:spPr>
          <a:xfrm>
            <a:off x="5296714" y="992075"/>
            <a:ext cx="214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D7B85697-1291-4EFA-98AB-AFDD6DF8A5C3}"/>
              </a:ext>
            </a:extLst>
          </p:cNvPr>
          <p:cNvSpPr/>
          <p:nvPr/>
        </p:nvSpPr>
        <p:spPr>
          <a:xfrm rot="5400000">
            <a:off x="6230456" y="-158927"/>
            <a:ext cx="277236" cy="378985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C65785-F17A-5F06-A963-E46FE8425ECD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7AFAC5-0AB3-D5AD-6FEB-356D8473F80C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1BEE2868-565E-AC30-1691-426A7460B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7004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4" grpId="0" animBg="1"/>
      <p:bldP spid="25" grpId="0"/>
      <p:bldP spid="26" grpId="0"/>
      <p:bldP spid="27" grpId="0"/>
      <p:bldP spid="28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DC4E7D0-1A8A-9229-B6EA-EF8551C679F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DDC4E7D0-1A8A-9229-B6EA-EF8551C679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699F-2EF5-49A3-CB09-4348E24E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649B7-596D-BFF4-9F3A-EE812BD4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5CF92-7F49-A539-E7B5-48F9778EA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A65C9DF-EE6A-D6BE-6331-1BF77371D597}"/>
              </a:ext>
            </a:extLst>
          </p:cNvPr>
          <p:cNvCxnSpPr/>
          <p:nvPr/>
        </p:nvCxnSpPr>
        <p:spPr>
          <a:xfrm>
            <a:off x="4975153" y="853448"/>
            <a:ext cx="0" cy="56337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275373-1898-3634-1F26-295B4B38DEB1}"/>
                  </a:ext>
                </a:extLst>
              </p:cNvPr>
              <p:cNvSpPr txBox="1"/>
              <p:nvPr/>
            </p:nvSpPr>
            <p:spPr>
              <a:xfrm>
                <a:off x="2438400" y="1892254"/>
                <a:ext cx="2401665" cy="137172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Limited by the Diffraction limit of light ~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275373-1898-3634-1F26-295B4B38D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892254"/>
                <a:ext cx="2401665" cy="1371722"/>
              </a:xfrm>
              <a:prstGeom prst="rect">
                <a:avLst/>
              </a:prstGeom>
              <a:blipFill>
                <a:blip r:embed="rId4"/>
                <a:stretch>
                  <a:fillRect l="-3665" t="-3636" b="-3636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884FFD2F-5366-EBCB-7326-1E2B6770603F}"/>
              </a:ext>
            </a:extLst>
          </p:cNvPr>
          <p:cNvSpPr txBox="1"/>
          <p:nvPr/>
        </p:nvSpPr>
        <p:spPr>
          <a:xfrm>
            <a:off x="101600" y="995688"/>
            <a:ext cx="4868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way of focusing light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8BCFE44-F2DF-B12B-E7CF-A54432AAB7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91" b="4197"/>
          <a:stretch/>
        </p:blipFill>
        <p:spPr>
          <a:xfrm>
            <a:off x="0" y="1561620"/>
            <a:ext cx="2311400" cy="4783121"/>
          </a:xfrm>
          <a:prstGeom prst="rect">
            <a:avLst/>
          </a:prstGeom>
        </p:spPr>
      </p:pic>
      <p:pic>
        <p:nvPicPr>
          <p:cNvPr id="64" name="Picture 2" descr="Surface plasmon - Wikipedia">
            <a:extLst>
              <a:ext uri="{FF2B5EF4-FFF2-40B4-BE49-F238E27FC236}">
                <a16:creationId xmlns:a16="http://schemas.microsoft.com/office/drawing/2014/main" id="{CE2F21C9-D660-26E1-AE18-3629B451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13" y="1519580"/>
            <a:ext cx="5907674" cy="22684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B65D7A7D-C2CB-5A9F-9343-7DEF48258599}"/>
              </a:ext>
            </a:extLst>
          </p:cNvPr>
          <p:cNvSpPr txBox="1"/>
          <p:nvPr/>
        </p:nvSpPr>
        <p:spPr>
          <a:xfrm>
            <a:off x="6919247" y="986728"/>
            <a:ext cx="347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Plasmon Polariton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9BDA161-1478-C366-F2E8-E4B531C02660}"/>
                  </a:ext>
                </a:extLst>
              </p:cNvPr>
              <p:cNvSpPr txBox="1"/>
              <p:nvPr/>
            </p:nvSpPr>
            <p:spPr>
              <a:xfrm>
                <a:off x="2370841" y="4223982"/>
                <a:ext cx="2531557" cy="100239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to focus smaller than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9BDA161-1478-C366-F2E8-E4B531C02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841" y="4223982"/>
                <a:ext cx="2531557" cy="1002390"/>
              </a:xfrm>
              <a:prstGeom prst="rect">
                <a:avLst/>
              </a:prstGeom>
              <a:blipFill>
                <a:blip r:embed="rId7"/>
                <a:stretch>
                  <a:fillRect l="-3483" t="-5000" b="-6250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>
            <a:extLst>
              <a:ext uri="{FF2B5EF4-FFF2-40B4-BE49-F238E27FC236}">
                <a16:creationId xmlns:a16="http://schemas.microsoft.com/office/drawing/2014/main" id="{02689900-6F19-39C8-0018-BB0AF5F99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0641" y="4581840"/>
            <a:ext cx="3175000" cy="1600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9" name="Picture 68" descr="A black square with a yellow spiral on it&#10;&#10;Description automatically generated">
            <a:extLst>
              <a:ext uri="{FF2B5EF4-FFF2-40B4-BE49-F238E27FC236}">
                <a16:creationId xmlns:a16="http://schemas.microsoft.com/office/drawing/2014/main" id="{C366E033-BFA1-FB56-9CBA-650085AFB6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t="11671" r="12200" b="16710"/>
          <a:stretch/>
        </p:blipFill>
        <p:spPr>
          <a:xfrm>
            <a:off x="8967283" y="4586532"/>
            <a:ext cx="2571324" cy="16297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45397D8D-1533-3565-5617-E1FADEFB0F99}"/>
              </a:ext>
            </a:extLst>
          </p:cNvPr>
          <p:cNvSpPr txBox="1"/>
          <p:nvPr/>
        </p:nvSpPr>
        <p:spPr>
          <a:xfrm>
            <a:off x="2893877" y="6313250"/>
            <a:ext cx="21940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Acs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Photonics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3.4 (2016): 611-619</a:t>
            </a:r>
            <a:endParaRPr lang="en-US" sz="10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2ADA2B-D224-B033-EC43-AD0801CFCFF7}"/>
              </a:ext>
            </a:extLst>
          </p:cNvPr>
          <p:cNvSpPr txBox="1"/>
          <p:nvPr/>
        </p:nvSpPr>
        <p:spPr>
          <a:xfrm>
            <a:off x="3511879" y="5477148"/>
            <a:ext cx="15161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en.wikipedia.org</a:t>
            </a:r>
            <a:r>
              <a:rPr lang="en-US" sz="1000" dirty="0"/>
              <a:t>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8E0BC5B-3D4E-A310-AC49-8A8ED7D9FFB2}"/>
              </a:ext>
            </a:extLst>
          </p:cNvPr>
          <p:cNvSpPr txBox="1"/>
          <p:nvPr/>
        </p:nvSpPr>
        <p:spPr>
          <a:xfrm>
            <a:off x="6137089" y="3991587"/>
            <a:ext cx="186210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 Nanotip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4818B7A-C85C-68A2-05F8-4245FE709954}"/>
              </a:ext>
            </a:extLst>
          </p:cNvPr>
          <p:cNvSpPr txBox="1"/>
          <p:nvPr/>
        </p:nvSpPr>
        <p:spPr>
          <a:xfrm>
            <a:off x="9407303" y="3991587"/>
            <a:ext cx="169128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Gold Spiral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BB9D64-F5C2-088E-63DD-C2166856EAE6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D95379-2C28-CC9E-30AB-22E2B6026236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409C35AE-3199-A9AC-32E7-D8692BD8C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4607E3-4E4E-D5F4-E8B1-B758CE49AA0F}"/>
              </a:ext>
            </a:extLst>
          </p:cNvPr>
          <p:cNvSpPr txBox="1"/>
          <p:nvPr/>
        </p:nvSpPr>
        <p:spPr>
          <a:xfrm>
            <a:off x="3084453" y="5685432"/>
            <a:ext cx="19435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Structural Dynamics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9.2 (2022)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C3153-182B-CDCA-84C4-332803067F24}"/>
              </a:ext>
            </a:extLst>
          </p:cNvPr>
          <p:cNvSpPr txBox="1"/>
          <p:nvPr/>
        </p:nvSpPr>
        <p:spPr>
          <a:xfrm>
            <a:off x="2339227" y="5893716"/>
            <a:ext cx="27431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110.7 (2013): 074801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C52009-BC3F-421A-1020-581A81AD6CDD}"/>
              </a:ext>
            </a:extLst>
          </p:cNvPr>
          <p:cNvSpPr txBox="1"/>
          <p:nvPr/>
        </p:nvSpPr>
        <p:spPr>
          <a:xfrm>
            <a:off x="2284796" y="6101999"/>
            <a:ext cx="27431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Applied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19.3 (2023): 034034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0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5" grpId="0"/>
      <p:bldP spid="66" grpId="0" animBg="1"/>
      <p:bldP spid="71" grpId="0"/>
      <p:bldP spid="73" grpId="0"/>
      <p:bldP spid="74" grpId="0" animBg="1"/>
      <p:bldP spid="75" grpId="0" animBg="1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12C35-87DA-9576-8751-760E43040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Plasmonic Spiral Photocathode: FDTD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E30B2-3D7B-9AF2-0940-C198911B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7C7B1-7205-0FE2-C94B-A91D5BC7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7C05F-6600-6C94-F0BD-A4BECA8D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BA5F21-97F1-876F-85F5-D42E4F365C34}"/>
                  </a:ext>
                </a:extLst>
              </p:cNvPr>
              <p:cNvSpPr txBox="1"/>
              <p:nvPr/>
            </p:nvSpPr>
            <p:spPr>
              <a:xfrm>
                <a:off x="116670" y="5463321"/>
                <a:ext cx="3104834" cy="95410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Fowler Dubridge: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BA5F21-97F1-876F-85F5-D42E4F365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70" y="5463321"/>
                <a:ext cx="3104834" cy="954107"/>
              </a:xfrm>
              <a:prstGeom prst="rect">
                <a:avLst/>
              </a:prstGeom>
              <a:blipFill>
                <a:blip r:embed="rId3"/>
                <a:stretch>
                  <a:fillRect l="-382" b="-4494"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blue background with a rainbow of colors&#10;&#10;Description automatically generated with medium confidence">
            <a:extLst>
              <a:ext uri="{FF2B5EF4-FFF2-40B4-BE49-F238E27FC236}">
                <a16:creationId xmlns:a16="http://schemas.microsoft.com/office/drawing/2014/main" id="{96A0658B-7A0C-3134-2343-AF68C52F7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01" y="959939"/>
            <a:ext cx="3945321" cy="3566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EB7E6B-57F6-0855-88B5-4212CDD4627A}"/>
              </a:ext>
            </a:extLst>
          </p:cNvPr>
          <p:cNvSpPr txBox="1"/>
          <p:nvPr/>
        </p:nvSpPr>
        <p:spPr>
          <a:xfrm>
            <a:off x="154745" y="459692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Circularly Polarized Gaussian; 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ℏ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1.55 eV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𝜆 = 800 nm); Pulse Length = 150 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13974-A754-893F-DF77-EF96394DE7B9}"/>
              </a:ext>
            </a:extLst>
          </p:cNvPr>
          <p:cNvSpPr txBox="1"/>
          <p:nvPr/>
        </p:nvSpPr>
        <p:spPr>
          <a:xfrm>
            <a:off x="3332030" y="5438539"/>
            <a:ext cx="4137915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l-GR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800" b="0" i="0" u="none" strike="noStrik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~5.4 eV; ℏ</a:t>
            </a:r>
            <a:r>
              <a:rPr lang="el-GR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1.55 eV</a:t>
            </a:r>
          </a:p>
          <a:p>
            <a:r>
              <a:rPr lang="en-US" sz="2800" b="0" i="1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4, 𝐽</a:t>
            </a:r>
            <a:r>
              <a:rPr lang="en-US" sz="2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𝛼  𝐼</a:t>
            </a:r>
            <a:r>
              <a:rPr lang="en-US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FA8070-6356-5F7C-C729-F1A2CDDD53FF}"/>
              </a:ext>
            </a:extLst>
          </p:cNvPr>
          <p:cNvSpPr txBox="1"/>
          <p:nvPr/>
        </p:nvSpPr>
        <p:spPr>
          <a:xfrm>
            <a:off x="5026531" y="1199241"/>
            <a:ext cx="112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i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9F8A53-162F-DCB9-C288-4E12DF7BC5A9}"/>
              </a:ext>
            </a:extLst>
          </p:cNvPr>
          <p:cNvSpPr txBox="1"/>
          <p:nvPr/>
        </p:nvSpPr>
        <p:spPr>
          <a:xfrm>
            <a:off x="8334863" y="5709740"/>
            <a:ext cx="28950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104.8 (2010): 084801.</a:t>
            </a:r>
            <a:endParaRPr lang="en-US" sz="1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D1C472-5D34-7794-15A8-31F55D6B243C}"/>
              </a:ext>
            </a:extLst>
          </p:cNvPr>
          <p:cNvSpPr txBox="1"/>
          <p:nvPr/>
        </p:nvSpPr>
        <p:spPr>
          <a:xfrm>
            <a:off x="8334863" y="5969416"/>
            <a:ext cx="32983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Nuclear Instruments and Methods in Physics Research Section A: Accelerators, Spectrometers, Detectors and Associated Equipment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601.1-2 (2009): 123-131.</a:t>
            </a:r>
            <a:endParaRPr lang="en-US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7CE529-2712-C1C3-01B8-B654E1EA064A}"/>
              </a:ext>
            </a:extLst>
          </p:cNvPr>
          <p:cNvSpPr txBox="1"/>
          <p:nvPr/>
        </p:nvSpPr>
        <p:spPr>
          <a:xfrm>
            <a:off x="7707150" y="4626993"/>
            <a:ext cx="4433345" cy="9848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Non-Linear Photoemission: </a:t>
            </a:r>
          </a:p>
          <a:p>
            <a:r>
              <a:rPr lang="en-US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source size ~140 nm</a:t>
            </a:r>
            <a:endParaRPr lang="en-US" sz="28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074F94-7C8D-C14E-2A4A-EBA48C3D372B}"/>
              </a:ext>
            </a:extLst>
          </p:cNvPr>
          <p:cNvGrpSpPr/>
          <p:nvPr/>
        </p:nvGrpSpPr>
        <p:grpSpPr>
          <a:xfrm>
            <a:off x="155034" y="911312"/>
            <a:ext cx="3678372" cy="3667759"/>
            <a:chOff x="154152" y="1833453"/>
            <a:chExt cx="3678372" cy="3667759"/>
          </a:xfrm>
        </p:grpSpPr>
        <p:pic>
          <p:nvPicPr>
            <p:cNvPr id="8" name="Picture 7" descr="A blue and yellow circular pattern&#10;&#10;Description automatically generated with medium confidence">
              <a:extLst>
                <a:ext uri="{FF2B5EF4-FFF2-40B4-BE49-F238E27FC236}">
                  <a16:creationId xmlns:a16="http://schemas.microsoft.com/office/drawing/2014/main" id="{1AD3C1C3-8761-336E-4542-E57BF0C95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94"/>
            <a:stretch/>
          </p:blipFill>
          <p:spPr>
            <a:xfrm>
              <a:off x="154152" y="1833453"/>
              <a:ext cx="3678372" cy="36677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82FCB8-D87B-87BE-9BE7-5C941A674F85}"/>
                </a:ext>
              </a:extLst>
            </p:cNvPr>
            <p:cNvSpPr txBox="1"/>
            <p:nvPr/>
          </p:nvSpPr>
          <p:spPr>
            <a:xfrm>
              <a:off x="943159" y="2126455"/>
              <a:ext cx="2387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Intensity</a:t>
              </a:r>
              <a:r>
                <a:rPr lang="en-US" sz="24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(I) 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Map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885CA3-7132-DE93-61BB-2E155C2A9A17}"/>
              </a:ext>
            </a:extLst>
          </p:cNvPr>
          <p:cNvCxnSpPr/>
          <p:nvPr/>
        </p:nvCxnSpPr>
        <p:spPr>
          <a:xfrm flipH="1">
            <a:off x="297562" y="2754120"/>
            <a:ext cx="338328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7609C1E-5BEA-B795-E27C-A33E89F8424E}"/>
              </a:ext>
            </a:extLst>
          </p:cNvPr>
          <p:cNvCxnSpPr/>
          <p:nvPr/>
        </p:nvCxnSpPr>
        <p:spPr>
          <a:xfrm flipH="1">
            <a:off x="3852270" y="2768188"/>
            <a:ext cx="34290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8FBED682-5212-40A2-3D2E-35F21541B6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25764" r="10831" b="22236"/>
          <a:stretch/>
        </p:blipFill>
        <p:spPr>
          <a:xfrm>
            <a:off x="7765019" y="971040"/>
            <a:ext cx="4375476" cy="356616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35C442C-A006-CF1D-0AFD-67B8D148EE13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03B52C-A22C-63CC-447E-56676E376527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2715454-5076-BD25-4E3A-23CC69513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802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7" grpId="0" animBg="1"/>
      <p:bldP spid="20" grpId="0"/>
      <p:bldP spid="22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80CA55-A882-DF7D-351C-0611A2C5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Attempts: Fabrication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00934-FBF9-475C-1905-B5CE0F83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F2C67-703C-CDC9-FF76-653F43BD4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9A8B5-E2F3-235B-3865-BBAC9530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A different types of epoxy&#10;&#10;Description automatically generated">
            <a:extLst>
              <a:ext uri="{FF2B5EF4-FFF2-40B4-BE49-F238E27FC236}">
                <a16:creationId xmlns:a16="http://schemas.microsoft.com/office/drawing/2014/main" id="{3F5FE14C-351B-D077-0FFC-82CA19C82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" r="4796"/>
          <a:stretch/>
        </p:blipFill>
        <p:spPr>
          <a:xfrm>
            <a:off x="-16711" y="2164438"/>
            <a:ext cx="6290040" cy="3657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62DA79-14DB-4747-5603-A3386117714C}"/>
              </a:ext>
            </a:extLst>
          </p:cNvPr>
          <p:cNvSpPr txBox="1"/>
          <p:nvPr/>
        </p:nvSpPr>
        <p:spPr>
          <a:xfrm>
            <a:off x="989597" y="1237339"/>
            <a:ext cx="4152086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Template Stripping Method</a:t>
            </a:r>
          </a:p>
        </p:txBody>
      </p:sp>
      <p:pic>
        <p:nvPicPr>
          <p:cNvPr id="12" name="Picture 11" descr="A spiral pattern on a grey surface&#10;&#10;Description automatically generated">
            <a:extLst>
              <a:ext uri="{FF2B5EF4-FFF2-40B4-BE49-F238E27FC236}">
                <a16:creationId xmlns:a16="http://schemas.microsoft.com/office/drawing/2014/main" id="{71CD053A-EC80-A97E-A085-0E75B15C0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t="13168" r="22882" b="11886"/>
          <a:stretch/>
        </p:blipFill>
        <p:spPr>
          <a:xfrm>
            <a:off x="6298436" y="968879"/>
            <a:ext cx="2576985" cy="2512391"/>
          </a:xfrm>
          <a:prstGeom prst="rect">
            <a:avLst/>
          </a:prstGeom>
        </p:spPr>
      </p:pic>
      <p:pic>
        <p:nvPicPr>
          <p:cNvPr id="28" name="Picture 27" descr="A spiral on a grey surface&#10;&#10;Description automatically generated">
            <a:extLst>
              <a:ext uri="{FF2B5EF4-FFF2-40B4-BE49-F238E27FC236}">
                <a16:creationId xmlns:a16="http://schemas.microsoft.com/office/drawing/2014/main" id="{7FAD89C4-8365-7D7B-1715-0703FE8661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t="1546" r="16448" b="7208"/>
          <a:stretch/>
        </p:blipFill>
        <p:spPr>
          <a:xfrm>
            <a:off x="6301695" y="3540216"/>
            <a:ext cx="2573726" cy="2514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21BFD9-2083-0709-D32F-A4A4C014E091}"/>
              </a:ext>
            </a:extLst>
          </p:cNvPr>
          <p:cNvCxnSpPr>
            <a:cxnSpLocks/>
          </p:cNvCxnSpPr>
          <p:nvPr/>
        </p:nvCxnSpPr>
        <p:spPr>
          <a:xfrm>
            <a:off x="6453065" y="3361507"/>
            <a:ext cx="241501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F1A75-714D-9D04-1BD9-AC3F2A97B666}"/>
              </a:ext>
            </a:extLst>
          </p:cNvPr>
          <p:cNvCxnSpPr>
            <a:cxnSpLocks/>
          </p:cNvCxnSpPr>
          <p:nvPr/>
        </p:nvCxnSpPr>
        <p:spPr>
          <a:xfrm>
            <a:off x="6450740" y="5921827"/>
            <a:ext cx="241501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52D0C0-36AC-8399-99D2-8102183300FC}"/>
              </a:ext>
            </a:extLst>
          </p:cNvPr>
          <p:cNvGrpSpPr/>
          <p:nvPr/>
        </p:nvGrpSpPr>
        <p:grpSpPr>
          <a:xfrm>
            <a:off x="8850585" y="968879"/>
            <a:ext cx="3320608" cy="2510444"/>
            <a:chOff x="8850585" y="968879"/>
            <a:chExt cx="3320608" cy="2510444"/>
          </a:xfrm>
        </p:grpSpPr>
        <p:pic>
          <p:nvPicPr>
            <p:cNvPr id="19" name="Picture 18" descr="A close-up of a grey and black background&#10;&#10;Description automatically generated">
              <a:extLst>
                <a:ext uri="{FF2B5EF4-FFF2-40B4-BE49-F238E27FC236}">
                  <a16:creationId xmlns:a16="http://schemas.microsoft.com/office/drawing/2014/main" id="{FA71E5BA-AF76-B9A1-6AFA-0D5204E10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06"/>
            <a:stretch/>
          </p:blipFill>
          <p:spPr>
            <a:xfrm>
              <a:off x="8850585" y="968879"/>
              <a:ext cx="3320608" cy="2510444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BCB1C9-DFBF-7DBC-ECAC-78B301CD9DA5}"/>
                </a:ext>
              </a:extLst>
            </p:cNvPr>
            <p:cNvCxnSpPr>
              <a:cxnSpLocks/>
            </p:cNvCxnSpPr>
            <p:nvPr/>
          </p:nvCxnSpPr>
          <p:spPr>
            <a:xfrm>
              <a:off x="9012819" y="3346334"/>
              <a:ext cx="219883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E9D3157-27AB-DE4F-E28D-20108DFAE8C5}"/>
              </a:ext>
            </a:extLst>
          </p:cNvPr>
          <p:cNvGrpSpPr/>
          <p:nvPr/>
        </p:nvGrpSpPr>
        <p:grpSpPr>
          <a:xfrm>
            <a:off x="8880983" y="3540216"/>
            <a:ext cx="3290209" cy="2514600"/>
            <a:chOff x="8940359" y="3540216"/>
            <a:chExt cx="3230834" cy="2514600"/>
          </a:xfrm>
        </p:grpSpPr>
        <p:pic>
          <p:nvPicPr>
            <p:cNvPr id="30" name="Picture 29" descr="A close-up of a spiral&#10;&#10;Description automatically generated">
              <a:extLst>
                <a:ext uri="{FF2B5EF4-FFF2-40B4-BE49-F238E27FC236}">
                  <a16:creationId xmlns:a16="http://schemas.microsoft.com/office/drawing/2014/main" id="{AE4B0598-3249-13D6-770C-BA6EC7EFE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59" b="8947"/>
            <a:stretch/>
          </p:blipFill>
          <p:spPr>
            <a:xfrm>
              <a:off x="8940359" y="3540216"/>
              <a:ext cx="3230834" cy="251460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C0A992D-0DB7-E85C-D4D8-8D0ACC2B220E}"/>
                </a:ext>
              </a:extLst>
            </p:cNvPr>
            <p:cNvCxnSpPr>
              <a:cxnSpLocks/>
            </p:cNvCxnSpPr>
            <p:nvPr/>
          </p:nvCxnSpPr>
          <p:spPr>
            <a:xfrm>
              <a:off x="9012818" y="5915362"/>
              <a:ext cx="219883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20E2D4-B1A9-FA81-B580-1CAA755A617E}"/>
              </a:ext>
            </a:extLst>
          </p:cNvPr>
          <p:cNvGrpSpPr/>
          <p:nvPr/>
        </p:nvGrpSpPr>
        <p:grpSpPr>
          <a:xfrm>
            <a:off x="9753600" y="6070033"/>
            <a:ext cx="1741670" cy="461665"/>
            <a:chOff x="9753600" y="6070033"/>
            <a:chExt cx="1741670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9FA43BD-70F0-65BC-70E8-E5E669FECF1D}"/>
                </a:ext>
              </a:extLst>
            </p:cNvPr>
            <p:cNvSpPr txBox="1"/>
            <p:nvPr/>
          </p:nvSpPr>
          <p:spPr>
            <a:xfrm>
              <a:off x="9753600" y="6070033"/>
              <a:ext cx="1741670" cy="4616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       0.5 um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07D6F7B-3041-FA60-7093-CB87A888CF9F}"/>
                </a:ext>
              </a:extLst>
            </p:cNvPr>
            <p:cNvCxnSpPr>
              <a:cxnSpLocks/>
            </p:cNvCxnSpPr>
            <p:nvPr/>
          </p:nvCxnSpPr>
          <p:spPr>
            <a:xfrm>
              <a:off x="9884230" y="6293375"/>
              <a:ext cx="422366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B213628-D363-BAC0-84CE-76C10703D03B}"/>
              </a:ext>
            </a:extLst>
          </p:cNvPr>
          <p:cNvSpPr txBox="1"/>
          <p:nvPr/>
        </p:nvSpPr>
        <p:spPr>
          <a:xfrm>
            <a:off x="6823850" y="6070033"/>
            <a:ext cx="1587863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       2 um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E749C52-2418-2D78-EDA0-2F64B79561BC}"/>
              </a:ext>
            </a:extLst>
          </p:cNvPr>
          <p:cNvCxnSpPr>
            <a:cxnSpLocks/>
          </p:cNvCxnSpPr>
          <p:nvPr/>
        </p:nvCxnSpPr>
        <p:spPr>
          <a:xfrm>
            <a:off x="6966858" y="6302552"/>
            <a:ext cx="42236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D237B35-F119-DD5A-47AB-07F1762575E5}"/>
              </a:ext>
            </a:extLst>
          </p:cNvPr>
          <p:cNvGrpSpPr/>
          <p:nvPr/>
        </p:nvGrpSpPr>
        <p:grpSpPr>
          <a:xfrm>
            <a:off x="7261013" y="966670"/>
            <a:ext cx="1583083" cy="2512653"/>
            <a:chOff x="7261013" y="966670"/>
            <a:chExt cx="1583083" cy="251265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CBA2250-BB29-003C-8A8D-84E51AAFAAA0}"/>
                </a:ext>
              </a:extLst>
            </p:cNvPr>
            <p:cNvSpPr/>
            <p:nvPr/>
          </p:nvSpPr>
          <p:spPr>
            <a:xfrm>
              <a:off x="7261013" y="1770553"/>
              <a:ext cx="785707" cy="453548"/>
            </a:xfrm>
            <a:prstGeom prst="rect">
              <a:avLst/>
            </a:pr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6C185AE-2302-30DC-B764-4EB7CB0E557C}"/>
                </a:ext>
              </a:extLst>
            </p:cNvPr>
            <p:cNvCxnSpPr/>
            <p:nvPr/>
          </p:nvCxnSpPr>
          <p:spPr>
            <a:xfrm flipV="1">
              <a:off x="8046720" y="966670"/>
              <a:ext cx="797376" cy="80388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5646D0D-6C17-9153-6CD6-CC595BF4580D}"/>
                </a:ext>
              </a:extLst>
            </p:cNvPr>
            <p:cNvCxnSpPr/>
            <p:nvPr/>
          </p:nvCxnSpPr>
          <p:spPr>
            <a:xfrm>
              <a:off x="8046720" y="2241973"/>
              <a:ext cx="797376" cy="1237350"/>
            </a:xfrm>
            <a:prstGeom prst="line">
              <a:avLst/>
            </a:prstGeom>
            <a:ln w="38100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3168DAF-2CC1-ED03-D7E1-042B63F8826E}"/>
              </a:ext>
            </a:extLst>
          </p:cNvPr>
          <p:cNvGrpSpPr/>
          <p:nvPr/>
        </p:nvGrpSpPr>
        <p:grpSpPr>
          <a:xfrm>
            <a:off x="6966859" y="3577025"/>
            <a:ext cx="1908562" cy="2477790"/>
            <a:chOff x="6966859" y="3577025"/>
            <a:chExt cx="1908562" cy="247779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21D5E41-365F-CCD3-C4A8-A1F528414510}"/>
                </a:ext>
              </a:extLst>
            </p:cNvPr>
            <p:cNvSpPr/>
            <p:nvPr/>
          </p:nvSpPr>
          <p:spPr>
            <a:xfrm>
              <a:off x="6966859" y="4417621"/>
              <a:ext cx="1079862" cy="954610"/>
            </a:xfrm>
            <a:prstGeom prst="rect">
              <a:avLst/>
            </a:pr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BF17831-EAB4-19EB-C721-6E1AF1E5E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6720" y="3577025"/>
              <a:ext cx="828701" cy="84059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32F089-650B-F2A8-424D-E969CDD581D4}"/>
                </a:ext>
              </a:extLst>
            </p:cNvPr>
            <p:cNvCxnSpPr>
              <a:cxnSpLocks/>
            </p:cNvCxnSpPr>
            <p:nvPr/>
          </p:nvCxnSpPr>
          <p:spPr>
            <a:xfrm>
              <a:off x="8046720" y="5372231"/>
              <a:ext cx="828701" cy="682584"/>
            </a:xfrm>
            <a:prstGeom prst="line">
              <a:avLst/>
            </a:prstGeom>
            <a:ln w="38100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7BE1FE-E8E8-0BF4-23FE-50227F05C52A}"/>
              </a:ext>
            </a:extLst>
          </p:cNvPr>
          <p:cNvSpPr txBox="1"/>
          <p:nvPr/>
        </p:nvSpPr>
        <p:spPr>
          <a:xfrm>
            <a:off x="88227" y="6228840"/>
            <a:ext cx="2977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Applied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12.5 (2019): 054057.</a:t>
            </a:r>
            <a:endParaRPr lang="en-US" sz="1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C1568-68EE-CBD6-B691-81A3C4093626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A263DF-8A9D-ACD5-B680-027C5EEDD345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F245EDB9-347A-BE7E-8D82-7267DF0A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1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009523-49E0-B7AC-1413-DEA7A01C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Attempts: PEEM Images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3BA06-8DF9-519D-53D3-76D146B63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53182-830C-5C74-FD11-402B39DA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5C227-B859-5089-D896-C15A1140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8BFE73C-732C-7012-2D01-50DD76734593}"/>
              </a:ext>
            </a:extLst>
          </p:cNvPr>
          <p:cNvGrpSpPr/>
          <p:nvPr/>
        </p:nvGrpSpPr>
        <p:grpSpPr>
          <a:xfrm>
            <a:off x="270389" y="853448"/>
            <a:ext cx="11746817" cy="4198281"/>
            <a:chOff x="270389" y="853448"/>
            <a:chExt cx="11746817" cy="419828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2FA61F9-D036-F649-A2B1-EF28EC528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57"/>
            <a:stretch/>
          </p:blipFill>
          <p:spPr>
            <a:xfrm>
              <a:off x="270389" y="1284401"/>
              <a:ext cx="11746817" cy="376732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82B486-6204-EA56-1745-8078F6E10370}"/>
                </a:ext>
              </a:extLst>
            </p:cNvPr>
            <p:cNvSpPr txBox="1"/>
            <p:nvPr/>
          </p:nvSpPr>
          <p:spPr>
            <a:xfrm>
              <a:off x="1016000" y="853448"/>
              <a:ext cx="23864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PEEM Hg Lamp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9010A55-3BE8-BE17-935B-F33372E96584}"/>
                </a:ext>
              </a:extLst>
            </p:cNvPr>
            <p:cNvSpPr txBox="1"/>
            <p:nvPr/>
          </p:nvSpPr>
          <p:spPr>
            <a:xfrm>
              <a:off x="4088824" y="881822"/>
              <a:ext cx="33044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Before LASER cleaning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29EDD79-2916-3A65-04FF-61F46E34118C}"/>
                </a:ext>
              </a:extLst>
            </p:cNvPr>
            <p:cNvSpPr txBox="1"/>
            <p:nvPr/>
          </p:nvSpPr>
          <p:spPr>
            <a:xfrm>
              <a:off x="7978604" y="893781"/>
              <a:ext cx="3165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After LASER cleaning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3522FF1-6588-4350-1484-A7FC348B7B1C}"/>
              </a:ext>
            </a:extLst>
          </p:cNvPr>
          <p:cNvSpPr txBox="1"/>
          <p:nvPr/>
        </p:nvSpPr>
        <p:spPr>
          <a:xfrm>
            <a:off x="353027" y="5168701"/>
            <a:ext cx="3385595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“cleaning” for 15 hours reduces hot spots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11E5E1E-1DE4-63B4-CA56-CC3D86BD566E}"/>
              </a:ext>
            </a:extLst>
          </p:cNvPr>
          <p:cNvSpPr txBox="1"/>
          <p:nvPr/>
        </p:nvSpPr>
        <p:spPr>
          <a:xfrm>
            <a:off x="3999053" y="5168701"/>
            <a:ext cx="348398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Emission Spot at the Center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1D451A-9258-98B3-59DE-AD5806A6AF2F}"/>
              </a:ext>
            </a:extLst>
          </p:cNvPr>
          <p:cNvSpPr txBox="1"/>
          <p:nvPr/>
        </p:nvSpPr>
        <p:spPr>
          <a:xfrm>
            <a:off x="7847636" y="5168701"/>
            <a:ext cx="3483980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Fabrication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Start Radius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22F8FC-0853-FBF4-8A00-17B7E6AA6117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907D8C-2A24-414C-988A-7E81F0A1B6ED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9C78AE84-0F25-4854-38F9-1303D0F23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555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B126B9-3F1B-5768-F91B-B479DFC8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Fabrication Technique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AD9B3-890A-D37F-BC02-249716A5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37EC1-3BBC-6E98-6B67-13765B23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B6DA2-2D26-7342-F7BE-359FC0A4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03ABC5-DCF0-8FE5-A266-E50A3AA5D778}"/>
              </a:ext>
            </a:extLst>
          </p:cNvPr>
          <p:cNvGrpSpPr/>
          <p:nvPr/>
        </p:nvGrpSpPr>
        <p:grpSpPr>
          <a:xfrm>
            <a:off x="674362" y="1443315"/>
            <a:ext cx="10843277" cy="4452181"/>
            <a:chOff x="674362" y="1179273"/>
            <a:chExt cx="10843277" cy="44521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3A1146-84B6-B36F-FD04-94DD61C9343E}"/>
                </a:ext>
              </a:extLst>
            </p:cNvPr>
            <p:cNvGrpSpPr/>
            <p:nvPr/>
          </p:nvGrpSpPr>
          <p:grpSpPr>
            <a:xfrm>
              <a:off x="711769" y="1410543"/>
              <a:ext cx="3812771" cy="1326700"/>
              <a:chOff x="694847" y="1109354"/>
              <a:chExt cx="3812771" cy="1326700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E8ED340-1CC9-A2AE-A117-805FE84B116B}"/>
                  </a:ext>
                </a:extLst>
              </p:cNvPr>
              <p:cNvSpPr/>
              <p:nvPr/>
            </p:nvSpPr>
            <p:spPr>
              <a:xfrm>
                <a:off x="694847" y="1760502"/>
                <a:ext cx="3812771" cy="67555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C18F418-1F5E-E1CF-C495-4EB2D12AA33C}"/>
                  </a:ext>
                </a:extLst>
              </p:cNvPr>
              <p:cNvSpPr txBox="1"/>
              <p:nvPr/>
            </p:nvSpPr>
            <p:spPr>
              <a:xfrm>
                <a:off x="1830779" y="1898223"/>
                <a:ext cx="1540906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 Substrate</a:t>
                </a: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6285B8F7-1945-5B66-35A6-0EDCD1FAA107}"/>
                  </a:ext>
                </a:extLst>
              </p:cNvPr>
              <p:cNvGrpSpPr/>
              <p:nvPr/>
            </p:nvGrpSpPr>
            <p:grpSpPr>
              <a:xfrm>
                <a:off x="694847" y="1393096"/>
                <a:ext cx="3812771" cy="400110"/>
                <a:chOff x="831273" y="1872586"/>
                <a:chExt cx="3812771" cy="400110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25E1EC3-04EE-AE30-58E3-0FE481EF72D4}"/>
                    </a:ext>
                  </a:extLst>
                </p:cNvPr>
                <p:cNvSpPr/>
                <p:nvPr/>
              </p:nvSpPr>
              <p:spPr>
                <a:xfrm>
                  <a:off x="831273" y="1914149"/>
                  <a:ext cx="3812771" cy="316982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C6D4D271-848D-E99B-BF10-B2BFBE67713A}"/>
                    </a:ext>
                  </a:extLst>
                </p:cNvPr>
                <p:cNvSpPr txBox="1"/>
                <p:nvPr/>
              </p:nvSpPr>
              <p:spPr>
                <a:xfrm>
                  <a:off x="1447800" y="1872586"/>
                  <a:ext cx="2579717" cy="40011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185 nm PMMA 495 K</a:t>
                  </a:r>
                </a:p>
              </p:txBody>
            </p:sp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560B0B4-9348-B9E1-BA73-6B1AA004A10E}"/>
                  </a:ext>
                </a:extLst>
              </p:cNvPr>
              <p:cNvSpPr/>
              <p:nvPr/>
            </p:nvSpPr>
            <p:spPr>
              <a:xfrm>
                <a:off x="694847" y="1150917"/>
                <a:ext cx="3812771" cy="3169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B2002D13-86C4-B4E5-45D3-ADB3EC1FFF97}"/>
                  </a:ext>
                </a:extLst>
              </p:cNvPr>
              <p:cNvSpPr txBox="1"/>
              <p:nvPr/>
            </p:nvSpPr>
            <p:spPr>
              <a:xfrm>
                <a:off x="1311374" y="1109354"/>
                <a:ext cx="257971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 nm PMMA 950 K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169327-764B-B5BA-9B8B-C7107335235E}"/>
                </a:ext>
              </a:extLst>
            </p:cNvPr>
            <p:cNvGrpSpPr/>
            <p:nvPr/>
          </p:nvGrpSpPr>
          <p:grpSpPr>
            <a:xfrm>
              <a:off x="674362" y="2956956"/>
              <a:ext cx="3887585" cy="1180407"/>
              <a:chOff x="631767" y="1893454"/>
              <a:chExt cx="3887585" cy="1180407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6C6CFD8D-3925-4BD5-092A-E834B50C495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622644" y="2483658"/>
                <a:ext cx="1180407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268FA25-F84C-AD60-A1FE-9B1CE8859E8B}"/>
                  </a:ext>
                </a:extLst>
              </p:cNvPr>
              <p:cNvSpPr txBox="1"/>
              <p:nvPr/>
            </p:nvSpPr>
            <p:spPr>
              <a:xfrm>
                <a:off x="631767" y="2129715"/>
                <a:ext cx="12857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Written with EBL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3CCBB57-3B29-67A4-0640-C6C5B08C5020}"/>
                  </a:ext>
                </a:extLst>
              </p:cNvPr>
              <p:cNvSpPr txBox="1"/>
              <p:nvPr/>
            </p:nvSpPr>
            <p:spPr>
              <a:xfrm>
                <a:off x="2488277" y="2129715"/>
                <a:ext cx="20310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Developed in MIBK:IPA = 1:3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EFD382A-9FDF-08D0-D01F-23274ADEAB07}"/>
                </a:ext>
              </a:extLst>
            </p:cNvPr>
            <p:cNvGrpSpPr/>
            <p:nvPr/>
          </p:nvGrpSpPr>
          <p:grpSpPr>
            <a:xfrm>
              <a:off x="4700441" y="4360816"/>
              <a:ext cx="2817354" cy="1245061"/>
              <a:chOff x="4574234" y="3298136"/>
              <a:chExt cx="2817354" cy="1245061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2088A93-5461-5328-682A-1EC889607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1344" y="3781376"/>
                <a:ext cx="252049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F9672AA-A4F4-31DA-0C78-38ED0E69CEE0}"/>
                  </a:ext>
                </a:extLst>
              </p:cNvPr>
              <p:cNvSpPr txBox="1"/>
              <p:nvPr/>
            </p:nvSpPr>
            <p:spPr>
              <a:xfrm>
                <a:off x="4574234" y="3298136"/>
                <a:ext cx="28173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Treated with O</a:t>
                </a:r>
                <a:r>
                  <a:rPr lang="en-US" sz="20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Plasma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8F947A6-5A88-73E0-E89E-FF4D70DF1163}"/>
                  </a:ext>
                </a:extLst>
              </p:cNvPr>
              <p:cNvSpPr txBox="1"/>
              <p:nvPr/>
            </p:nvSpPr>
            <p:spPr>
              <a:xfrm>
                <a:off x="4680510" y="3835311"/>
                <a:ext cx="27110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beam evaporation of Cr (5 nm)/Au (120 nm)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853352-3D8C-B147-5B8A-24264FC5D31B}"/>
                </a:ext>
              </a:extLst>
            </p:cNvPr>
            <p:cNvGrpSpPr/>
            <p:nvPr/>
          </p:nvGrpSpPr>
          <p:grpSpPr>
            <a:xfrm>
              <a:off x="7686973" y="3024281"/>
              <a:ext cx="3830666" cy="914400"/>
              <a:chOff x="7553265" y="1664854"/>
              <a:chExt cx="3830666" cy="914400"/>
            </a:xfrm>
          </p:grpSpPr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375D3719-59E9-D7D9-37E5-3691992C8C4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946585" y="2122054"/>
                <a:ext cx="9144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CE1CE2B-B994-D35A-362D-2970E486FEE7}"/>
                  </a:ext>
                </a:extLst>
              </p:cNvPr>
              <p:cNvSpPr txBox="1"/>
              <p:nvPr/>
            </p:nvSpPr>
            <p:spPr>
              <a:xfrm>
                <a:off x="7553265" y="1863978"/>
                <a:ext cx="18497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Lift off with Remover PG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5511D52-20C6-B41C-5A50-6A4EB32E68E4}"/>
                  </a:ext>
                </a:extLst>
              </p:cNvPr>
              <p:cNvSpPr txBox="1"/>
              <p:nvPr/>
            </p:nvSpPr>
            <p:spPr>
              <a:xfrm>
                <a:off x="9658003" y="1835131"/>
                <a:ext cx="17259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Rinsed with IPA</a:t>
                </a: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185D345-6F9D-8BB8-9356-3B520828131C}"/>
                </a:ext>
              </a:extLst>
            </p:cNvPr>
            <p:cNvSpPr/>
            <p:nvPr/>
          </p:nvSpPr>
          <p:spPr>
            <a:xfrm>
              <a:off x="4683208" y="2365219"/>
              <a:ext cx="2796769" cy="144994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ADF208-017A-A77C-157D-A08FC7981391}"/>
                </a:ext>
              </a:extLst>
            </p:cNvPr>
            <p:cNvSpPr txBox="1"/>
            <p:nvPr/>
          </p:nvSpPr>
          <p:spPr>
            <a:xfrm>
              <a:off x="4831376" y="2397692"/>
              <a:ext cx="2500432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Spiral Fabrication Process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08D1010-277D-1D04-5E0B-F540AAC65429}"/>
                </a:ext>
              </a:extLst>
            </p:cNvPr>
            <p:cNvGrpSpPr/>
            <p:nvPr/>
          </p:nvGrpSpPr>
          <p:grpSpPr>
            <a:xfrm>
              <a:off x="7693372" y="1179273"/>
              <a:ext cx="3812771" cy="1496092"/>
              <a:chOff x="7693372" y="1179273"/>
              <a:chExt cx="3812771" cy="1496092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0B014BA-852F-463D-73EF-BB1BFA16612A}"/>
                  </a:ext>
                </a:extLst>
              </p:cNvPr>
              <p:cNvSpPr/>
              <p:nvPr/>
            </p:nvSpPr>
            <p:spPr>
              <a:xfrm flipH="1">
                <a:off x="10764112" y="147447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5CBA6F6-6601-E3D3-97F9-A2A81788F742}"/>
                  </a:ext>
                </a:extLst>
              </p:cNvPr>
              <p:cNvSpPr/>
              <p:nvPr/>
            </p:nvSpPr>
            <p:spPr>
              <a:xfrm>
                <a:off x="7693372" y="1999813"/>
                <a:ext cx="3812771" cy="67555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55F9113-0A3D-98A1-6B94-D4282998A28A}"/>
                  </a:ext>
                </a:extLst>
              </p:cNvPr>
              <p:cNvSpPr txBox="1"/>
              <p:nvPr/>
            </p:nvSpPr>
            <p:spPr>
              <a:xfrm>
                <a:off x="8843974" y="2137534"/>
                <a:ext cx="151156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 Substrate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3ABFF6F-E82A-DA29-F572-8E9D274FC354}"/>
                  </a:ext>
                </a:extLst>
              </p:cNvPr>
              <p:cNvSpPr/>
              <p:nvPr/>
            </p:nvSpPr>
            <p:spPr>
              <a:xfrm>
                <a:off x="7881903" y="1890997"/>
                <a:ext cx="2743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9CD6E5DC-B165-1207-0A5B-15E994EECD09}"/>
                  </a:ext>
                </a:extLst>
              </p:cNvPr>
              <p:cNvSpPr/>
              <p:nvPr/>
            </p:nvSpPr>
            <p:spPr>
              <a:xfrm>
                <a:off x="8433975" y="1890997"/>
                <a:ext cx="2743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CE66E1F-CC36-3532-6890-B33450C4DA74}"/>
                  </a:ext>
                </a:extLst>
              </p:cNvPr>
              <p:cNvSpPr/>
              <p:nvPr/>
            </p:nvSpPr>
            <p:spPr>
              <a:xfrm>
                <a:off x="10487782" y="1890997"/>
                <a:ext cx="2743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FFA76E3-1848-B443-376B-4745A3612778}"/>
                  </a:ext>
                </a:extLst>
              </p:cNvPr>
              <p:cNvSpPr/>
              <p:nvPr/>
            </p:nvSpPr>
            <p:spPr>
              <a:xfrm>
                <a:off x="11044367" y="1890997"/>
                <a:ext cx="2743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EA3E97F-47F4-EA56-10B4-4F7D92691270}"/>
                  </a:ext>
                </a:extLst>
              </p:cNvPr>
              <p:cNvSpPr/>
              <p:nvPr/>
            </p:nvSpPr>
            <p:spPr>
              <a:xfrm>
                <a:off x="9006712" y="1890997"/>
                <a:ext cx="11887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DA6AA877-81DA-B9FA-A925-D4706CB5AA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4111" y="1737264"/>
                <a:ext cx="1191295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269780F-E1DD-9C59-DDDB-A0D533FB1ADB}"/>
                  </a:ext>
                </a:extLst>
              </p:cNvPr>
              <p:cNvSpPr txBox="1"/>
              <p:nvPr/>
            </p:nvSpPr>
            <p:spPr>
              <a:xfrm>
                <a:off x="9284042" y="1179273"/>
                <a:ext cx="682617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2R</a:t>
                </a:r>
                <a:r>
                  <a:rPr lang="en-US" sz="25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60E590B-D89D-FF04-108B-BAF7030C817A}"/>
                </a:ext>
              </a:extLst>
            </p:cNvPr>
            <p:cNvGrpSpPr/>
            <p:nvPr/>
          </p:nvGrpSpPr>
          <p:grpSpPr>
            <a:xfrm>
              <a:off x="711769" y="4310311"/>
              <a:ext cx="3812771" cy="1321143"/>
              <a:chOff x="711769" y="4310311"/>
              <a:chExt cx="3812771" cy="1321143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1399020-C6F1-529A-04E0-8AA77434871F}"/>
                  </a:ext>
                </a:extLst>
              </p:cNvPr>
              <p:cNvSpPr/>
              <p:nvPr/>
            </p:nvSpPr>
            <p:spPr>
              <a:xfrm>
                <a:off x="2386271" y="4430929"/>
                <a:ext cx="532560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0829FDD-465F-5C27-F22F-B17443404D96}"/>
                  </a:ext>
                </a:extLst>
              </p:cNvPr>
              <p:cNvSpPr/>
              <p:nvPr/>
            </p:nvSpPr>
            <p:spPr>
              <a:xfrm flipH="1">
                <a:off x="3100208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8FBC463-0928-F868-36E6-5DE062B8263C}"/>
                  </a:ext>
                </a:extLst>
              </p:cNvPr>
              <p:cNvSpPr/>
              <p:nvPr/>
            </p:nvSpPr>
            <p:spPr>
              <a:xfrm flipH="1">
                <a:off x="3327304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62F9F32-58A2-DEAC-7318-8484A2697480}"/>
                  </a:ext>
                </a:extLst>
              </p:cNvPr>
              <p:cNvSpPr/>
              <p:nvPr/>
            </p:nvSpPr>
            <p:spPr>
              <a:xfrm flipH="1">
                <a:off x="3554400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1183ADE-7BB2-F539-089A-4D2E8685FF28}"/>
                  </a:ext>
                </a:extLst>
              </p:cNvPr>
              <p:cNvSpPr/>
              <p:nvPr/>
            </p:nvSpPr>
            <p:spPr>
              <a:xfrm flipH="1">
                <a:off x="3781496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BBDB89C-B0C5-4800-D418-6D917D400FC1}"/>
                  </a:ext>
                </a:extLst>
              </p:cNvPr>
              <p:cNvSpPr/>
              <p:nvPr/>
            </p:nvSpPr>
            <p:spPr>
              <a:xfrm flipH="1">
                <a:off x="4008592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5DE6C03-98BF-7BA8-E970-C6A76318302C}"/>
                  </a:ext>
                </a:extLst>
              </p:cNvPr>
              <p:cNvSpPr/>
              <p:nvPr/>
            </p:nvSpPr>
            <p:spPr>
              <a:xfrm flipH="1">
                <a:off x="4235683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C104268-8185-7A5F-4140-C80B6DBD936D}"/>
                  </a:ext>
                </a:extLst>
              </p:cNvPr>
              <p:cNvSpPr/>
              <p:nvPr/>
            </p:nvSpPr>
            <p:spPr>
              <a:xfrm flipH="1">
                <a:off x="1023695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FAE4978-1FEE-25BE-C11A-46BBBB0CB313}"/>
                  </a:ext>
                </a:extLst>
              </p:cNvPr>
              <p:cNvSpPr/>
              <p:nvPr/>
            </p:nvSpPr>
            <p:spPr>
              <a:xfrm flipH="1">
                <a:off x="1250791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CE27192-F446-21B3-C72C-75C6D641B970}"/>
                  </a:ext>
                </a:extLst>
              </p:cNvPr>
              <p:cNvSpPr/>
              <p:nvPr/>
            </p:nvSpPr>
            <p:spPr>
              <a:xfrm flipH="1">
                <a:off x="1477887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3B693ED-8988-0AB3-12BF-5BEA7AF9D7C4}"/>
                  </a:ext>
                </a:extLst>
              </p:cNvPr>
              <p:cNvSpPr/>
              <p:nvPr/>
            </p:nvSpPr>
            <p:spPr>
              <a:xfrm flipH="1">
                <a:off x="1704983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DFDAC39-C8DF-F97D-BD4A-0352516FEDDD}"/>
                  </a:ext>
                </a:extLst>
              </p:cNvPr>
              <p:cNvSpPr/>
              <p:nvPr/>
            </p:nvSpPr>
            <p:spPr>
              <a:xfrm flipH="1">
                <a:off x="1932079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5840439-AC86-021E-EF98-4FB04CB414D0}"/>
                  </a:ext>
                </a:extLst>
              </p:cNvPr>
              <p:cNvSpPr/>
              <p:nvPr/>
            </p:nvSpPr>
            <p:spPr>
              <a:xfrm flipH="1">
                <a:off x="2159175" y="4430929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9661F31-0428-D39B-6870-4B1A87B05660}"/>
                  </a:ext>
                </a:extLst>
              </p:cNvPr>
              <p:cNvSpPr/>
              <p:nvPr/>
            </p:nvSpPr>
            <p:spPr>
              <a:xfrm>
                <a:off x="711769" y="4955902"/>
                <a:ext cx="3812771" cy="67555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DB22932-3502-15F9-E1AD-1FA8B85A764C}"/>
                  </a:ext>
                </a:extLst>
              </p:cNvPr>
              <p:cNvSpPr txBox="1"/>
              <p:nvPr/>
            </p:nvSpPr>
            <p:spPr>
              <a:xfrm>
                <a:off x="1861456" y="5093623"/>
                <a:ext cx="1513396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 Substrate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CDCC9A2-CB8A-11DF-8A83-C3670DAE8068}"/>
                  </a:ext>
                </a:extLst>
              </p:cNvPr>
              <p:cNvSpPr/>
              <p:nvPr/>
            </p:nvSpPr>
            <p:spPr>
              <a:xfrm>
                <a:off x="711769" y="4630059"/>
                <a:ext cx="3812771" cy="3169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5E5FDE5-84C0-7D02-A787-C6E37269C68C}"/>
                  </a:ext>
                </a:extLst>
              </p:cNvPr>
              <p:cNvSpPr/>
              <p:nvPr/>
            </p:nvSpPr>
            <p:spPr>
              <a:xfrm>
                <a:off x="711769" y="4346317"/>
                <a:ext cx="3812771" cy="3169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rapezoid 66">
                <a:extLst>
                  <a:ext uri="{FF2B5EF4-FFF2-40B4-BE49-F238E27FC236}">
                    <a16:creationId xmlns:a16="http://schemas.microsoft.com/office/drawing/2014/main" id="{379123D0-47A7-99C8-EFF5-9AC993B94762}"/>
                  </a:ext>
                </a:extLst>
              </p:cNvPr>
              <p:cNvSpPr/>
              <p:nvPr/>
            </p:nvSpPr>
            <p:spPr>
              <a:xfrm>
                <a:off x="869807" y="4316005"/>
                <a:ext cx="358240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rapezoid 67">
                <a:extLst>
                  <a:ext uri="{FF2B5EF4-FFF2-40B4-BE49-F238E27FC236}">
                    <a16:creationId xmlns:a16="http://schemas.microsoft.com/office/drawing/2014/main" id="{C520BDE1-EB02-09A3-A216-AE797CFC3E90}"/>
                  </a:ext>
                </a:extLst>
              </p:cNvPr>
              <p:cNvSpPr/>
              <p:nvPr/>
            </p:nvSpPr>
            <p:spPr>
              <a:xfrm>
                <a:off x="1403223" y="4310311"/>
                <a:ext cx="358240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rapezoid 68">
                <a:extLst>
                  <a:ext uri="{FF2B5EF4-FFF2-40B4-BE49-F238E27FC236}">
                    <a16:creationId xmlns:a16="http://schemas.microsoft.com/office/drawing/2014/main" id="{3068CDED-F032-BF01-D373-9741E90A8972}"/>
                  </a:ext>
                </a:extLst>
              </p:cNvPr>
              <p:cNvSpPr/>
              <p:nvPr/>
            </p:nvSpPr>
            <p:spPr>
              <a:xfrm>
                <a:off x="1955155" y="4310311"/>
                <a:ext cx="1344168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rapezoid 69">
                <a:extLst>
                  <a:ext uri="{FF2B5EF4-FFF2-40B4-BE49-F238E27FC236}">
                    <a16:creationId xmlns:a16="http://schemas.microsoft.com/office/drawing/2014/main" id="{FD667AB5-1798-330E-A538-27209FF66417}"/>
                  </a:ext>
                </a:extLst>
              </p:cNvPr>
              <p:cNvSpPr/>
              <p:nvPr/>
            </p:nvSpPr>
            <p:spPr>
              <a:xfrm>
                <a:off x="3466647" y="4314741"/>
                <a:ext cx="358240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rapezoid 70">
                <a:extLst>
                  <a:ext uri="{FF2B5EF4-FFF2-40B4-BE49-F238E27FC236}">
                    <a16:creationId xmlns:a16="http://schemas.microsoft.com/office/drawing/2014/main" id="{44115F60-BB3A-7C8F-D98E-E88D6AB83CBE}"/>
                  </a:ext>
                </a:extLst>
              </p:cNvPr>
              <p:cNvSpPr/>
              <p:nvPr/>
            </p:nvSpPr>
            <p:spPr>
              <a:xfrm>
                <a:off x="4013363" y="4322960"/>
                <a:ext cx="358240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262481-DF40-7650-3ED4-73F354D81F95}"/>
                </a:ext>
              </a:extLst>
            </p:cNvPr>
            <p:cNvGrpSpPr/>
            <p:nvPr/>
          </p:nvGrpSpPr>
          <p:grpSpPr>
            <a:xfrm>
              <a:off x="7700896" y="4206142"/>
              <a:ext cx="3816743" cy="1394885"/>
              <a:chOff x="7700896" y="4206142"/>
              <a:chExt cx="3816743" cy="139488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E49445B-499D-52D3-5FD6-DC62BF5BED46}"/>
                  </a:ext>
                </a:extLst>
              </p:cNvPr>
              <p:cNvSpPr/>
              <p:nvPr/>
            </p:nvSpPr>
            <p:spPr>
              <a:xfrm>
                <a:off x="9379370" y="4400502"/>
                <a:ext cx="532560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1C889B-F802-BE01-0B89-CD5B24B3F9C4}"/>
                  </a:ext>
                </a:extLst>
              </p:cNvPr>
              <p:cNvSpPr/>
              <p:nvPr/>
            </p:nvSpPr>
            <p:spPr>
              <a:xfrm flipH="1">
                <a:off x="10093307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CA7BC97-F2DB-4C77-7E43-DAB7AE1C4E94}"/>
                  </a:ext>
                </a:extLst>
              </p:cNvPr>
              <p:cNvSpPr/>
              <p:nvPr/>
            </p:nvSpPr>
            <p:spPr>
              <a:xfrm flipH="1">
                <a:off x="10320403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9F43D79-82D6-F098-7128-CB12A9480CF4}"/>
                  </a:ext>
                </a:extLst>
              </p:cNvPr>
              <p:cNvSpPr/>
              <p:nvPr/>
            </p:nvSpPr>
            <p:spPr>
              <a:xfrm flipH="1">
                <a:off x="10547499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2C52C6-C5F3-406D-6E9E-102C1B354B19}"/>
                  </a:ext>
                </a:extLst>
              </p:cNvPr>
              <p:cNvSpPr/>
              <p:nvPr/>
            </p:nvSpPr>
            <p:spPr>
              <a:xfrm flipH="1">
                <a:off x="10774595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2134986-61FD-8E71-E00C-B52D67ABC7FD}"/>
                  </a:ext>
                </a:extLst>
              </p:cNvPr>
              <p:cNvSpPr/>
              <p:nvPr/>
            </p:nvSpPr>
            <p:spPr>
              <a:xfrm flipH="1">
                <a:off x="11001691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2EF7933-515E-BC43-915B-C5F36A4C7684}"/>
                  </a:ext>
                </a:extLst>
              </p:cNvPr>
              <p:cNvSpPr/>
              <p:nvPr/>
            </p:nvSpPr>
            <p:spPr>
              <a:xfrm flipH="1">
                <a:off x="11228782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77F3E01-3BCE-532F-2517-EF3D7E04D229}"/>
                  </a:ext>
                </a:extLst>
              </p:cNvPr>
              <p:cNvSpPr/>
              <p:nvPr/>
            </p:nvSpPr>
            <p:spPr>
              <a:xfrm flipH="1">
                <a:off x="8016794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3B20D1E-B847-44F6-2DDB-FA06285629DE}"/>
                  </a:ext>
                </a:extLst>
              </p:cNvPr>
              <p:cNvSpPr/>
              <p:nvPr/>
            </p:nvSpPr>
            <p:spPr>
              <a:xfrm flipH="1">
                <a:off x="8243890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CB72397-06B3-1F06-DAB8-F2D28F3110A7}"/>
                  </a:ext>
                </a:extLst>
              </p:cNvPr>
              <p:cNvSpPr/>
              <p:nvPr/>
            </p:nvSpPr>
            <p:spPr>
              <a:xfrm flipH="1">
                <a:off x="8470986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ACBB44F-AA45-4492-F5B2-AD8410523110}"/>
                  </a:ext>
                </a:extLst>
              </p:cNvPr>
              <p:cNvSpPr/>
              <p:nvPr/>
            </p:nvSpPr>
            <p:spPr>
              <a:xfrm flipH="1">
                <a:off x="8698082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0417E3F-F6AC-0C32-117A-A07A66C17874}"/>
                  </a:ext>
                </a:extLst>
              </p:cNvPr>
              <p:cNvSpPr/>
              <p:nvPr/>
            </p:nvSpPr>
            <p:spPr>
              <a:xfrm flipH="1">
                <a:off x="8925178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08CF3A8-83B5-2259-A7E2-3F566774E832}"/>
                  </a:ext>
                </a:extLst>
              </p:cNvPr>
              <p:cNvSpPr/>
              <p:nvPr/>
            </p:nvSpPr>
            <p:spPr>
              <a:xfrm flipH="1">
                <a:off x="9152274" y="4400502"/>
                <a:ext cx="45719" cy="6095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B9A4856-AF14-EDDD-0158-1E6A5F650A89}"/>
                  </a:ext>
                </a:extLst>
              </p:cNvPr>
              <p:cNvSpPr/>
              <p:nvPr/>
            </p:nvSpPr>
            <p:spPr>
              <a:xfrm>
                <a:off x="7704868" y="4925475"/>
                <a:ext cx="3812771" cy="67555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31710C1-0CBD-9DE1-A5DA-675BCCF0CE9F}"/>
                  </a:ext>
                </a:extLst>
              </p:cNvPr>
              <p:cNvSpPr txBox="1"/>
              <p:nvPr/>
            </p:nvSpPr>
            <p:spPr>
              <a:xfrm>
                <a:off x="8854555" y="5063196"/>
                <a:ext cx="1513396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 Substrate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F58FEDC-DCFF-0DF0-56B0-F82BBCE503EC}"/>
                  </a:ext>
                </a:extLst>
              </p:cNvPr>
              <p:cNvSpPr/>
              <p:nvPr/>
            </p:nvSpPr>
            <p:spPr>
              <a:xfrm>
                <a:off x="7704868" y="4599632"/>
                <a:ext cx="3812771" cy="3169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AC6E65B-7F77-E515-F533-DCDB4E1A4B67}"/>
                  </a:ext>
                </a:extLst>
              </p:cNvPr>
              <p:cNvSpPr/>
              <p:nvPr/>
            </p:nvSpPr>
            <p:spPr>
              <a:xfrm>
                <a:off x="7704868" y="4315890"/>
                <a:ext cx="3812771" cy="3169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rapezoid 33">
                <a:extLst>
                  <a:ext uri="{FF2B5EF4-FFF2-40B4-BE49-F238E27FC236}">
                    <a16:creationId xmlns:a16="http://schemas.microsoft.com/office/drawing/2014/main" id="{19F15CAB-05B4-C76A-B609-B0D861C4573C}"/>
                  </a:ext>
                </a:extLst>
              </p:cNvPr>
              <p:cNvSpPr/>
              <p:nvPr/>
            </p:nvSpPr>
            <p:spPr>
              <a:xfrm>
                <a:off x="7862906" y="4285578"/>
                <a:ext cx="358240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rapezoid 34">
                <a:extLst>
                  <a:ext uri="{FF2B5EF4-FFF2-40B4-BE49-F238E27FC236}">
                    <a16:creationId xmlns:a16="http://schemas.microsoft.com/office/drawing/2014/main" id="{62ECB691-43EB-F39A-2AE8-0A07F113E489}"/>
                  </a:ext>
                </a:extLst>
              </p:cNvPr>
              <p:cNvSpPr/>
              <p:nvPr/>
            </p:nvSpPr>
            <p:spPr>
              <a:xfrm>
                <a:off x="8396322" y="4279884"/>
                <a:ext cx="358240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B9AF830C-023C-DCB0-BE60-30072C4530A0}"/>
                  </a:ext>
                </a:extLst>
              </p:cNvPr>
              <p:cNvSpPr/>
              <p:nvPr/>
            </p:nvSpPr>
            <p:spPr>
              <a:xfrm>
                <a:off x="8970898" y="4279884"/>
                <a:ext cx="1347175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rapezoid 36">
                <a:extLst>
                  <a:ext uri="{FF2B5EF4-FFF2-40B4-BE49-F238E27FC236}">
                    <a16:creationId xmlns:a16="http://schemas.microsoft.com/office/drawing/2014/main" id="{090D5254-8301-0530-28B3-3EA389FD6007}"/>
                  </a:ext>
                </a:extLst>
              </p:cNvPr>
              <p:cNvSpPr/>
              <p:nvPr/>
            </p:nvSpPr>
            <p:spPr>
              <a:xfrm>
                <a:off x="10459746" y="4284314"/>
                <a:ext cx="358240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rapezoid 37">
                <a:extLst>
                  <a:ext uri="{FF2B5EF4-FFF2-40B4-BE49-F238E27FC236}">
                    <a16:creationId xmlns:a16="http://schemas.microsoft.com/office/drawing/2014/main" id="{8F6758B0-C8B8-2E45-9EB3-7B07060836FD}"/>
                  </a:ext>
                </a:extLst>
              </p:cNvPr>
              <p:cNvSpPr/>
              <p:nvPr/>
            </p:nvSpPr>
            <p:spPr>
              <a:xfrm>
                <a:off x="11006462" y="4292533"/>
                <a:ext cx="358240" cy="630635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B045F0-E21C-2B18-8B6F-071464FF15D8}"/>
                  </a:ext>
                </a:extLst>
              </p:cNvPr>
              <p:cNvSpPr/>
              <p:nvPr/>
            </p:nvSpPr>
            <p:spPr>
              <a:xfrm>
                <a:off x="9075341" y="4820548"/>
                <a:ext cx="11887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473C7B5-3A95-CE7F-E1DE-6AD81DBF082D}"/>
                  </a:ext>
                </a:extLst>
              </p:cNvPr>
              <p:cNvSpPr/>
              <p:nvPr/>
            </p:nvSpPr>
            <p:spPr>
              <a:xfrm>
                <a:off x="8436747" y="4819847"/>
                <a:ext cx="2743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74A0D4E-4E35-5C63-8589-34576E180CE9}"/>
                  </a:ext>
                </a:extLst>
              </p:cNvPr>
              <p:cNvSpPr/>
              <p:nvPr/>
            </p:nvSpPr>
            <p:spPr>
              <a:xfrm>
                <a:off x="7890877" y="4819129"/>
                <a:ext cx="2743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29420F7-060F-A9B9-DF35-B6AB77E1DBDD}"/>
                  </a:ext>
                </a:extLst>
              </p:cNvPr>
              <p:cNvSpPr/>
              <p:nvPr/>
            </p:nvSpPr>
            <p:spPr>
              <a:xfrm>
                <a:off x="10505877" y="4819706"/>
                <a:ext cx="2743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F037900-AEDD-CCC9-A254-D89817CF3147}"/>
                  </a:ext>
                </a:extLst>
              </p:cNvPr>
              <p:cNvSpPr/>
              <p:nvPr/>
            </p:nvSpPr>
            <p:spPr>
              <a:xfrm>
                <a:off x="11055401" y="4828749"/>
                <a:ext cx="27432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ABBECBE-B8D2-351B-A7F7-0A490EE60E61}"/>
                  </a:ext>
                </a:extLst>
              </p:cNvPr>
              <p:cNvSpPr/>
              <p:nvPr/>
            </p:nvSpPr>
            <p:spPr>
              <a:xfrm>
                <a:off x="7700896" y="4206142"/>
                <a:ext cx="235810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2FD06F3-1A07-40DE-B745-1B1E9755938D}"/>
                  </a:ext>
                </a:extLst>
              </p:cNvPr>
              <p:cNvSpPr/>
              <p:nvPr/>
            </p:nvSpPr>
            <p:spPr>
              <a:xfrm>
                <a:off x="8148844" y="4212056"/>
                <a:ext cx="322142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C73B6C9-EEBD-2635-2B49-E9EB5FE67BF6}"/>
                  </a:ext>
                </a:extLst>
              </p:cNvPr>
              <p:cNvSpPr/>
              <p:nvPr/>
            </p:nvSpPr>
            <p:spPr>
              <a:xfrm>
                <a:off x="8683124" y="4206862"/>
                <a:ext cx="425157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0E349BA-0209-CF2B-2A30-02B2DA678F39}"/>
                  </a:ext>
                </a:extLst>
              </p:cNvPr>
              <p:cNvSpPr/>
              <p:nvPr/>
            </p:nvSpPr>
            <p:spPr>
              <a:xfrm>
                <a:off x="10182471" y="4206142"/>
                <a:ext cx="351938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4537701-43FD-CBD5-9FA8-184CF7596AF1}"/>
                  </a:ext>
                </a:extLst>
              </p:cNvPr>
              <p:cNvSpPr/>
              <p:nvPr/>
            </p:nvSpPr>
            <p:spPr>
              <a:xfrm>
                <a:off x="10746581" y="4206142"/>
                <a:ext cx="335758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5DD6167-FF1E-D303-2C41-607A9C2A2990}"/>
                  </a:ext>
                </a:extLst>
              </p:cNvPr>
              <p:cNvSpPr/>
              <p:nvPr/>
            </p:nvSpPr>
            <p:spPr>
              <a:xfrm>
                <a:off x="11294511" y="4206142"/>
                <a:ext cx="223128" cy="9531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DDC30DA-C75D-F0B1-BFF1-86B91CEF0AA2}"/>
              </a:ext>
            </a:extLst>
          </p:cNvPr>
          <p:cNvSpPr/>
          <p:nvPr/>
        </p:nvSpPr>
        <p:spPr>
          <a:xfrm>
            <a:off x="457200" y="1443315"/>
            <a:ext cx="4349517" cy="177768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5A9F8A9F-7C54-FCD8-06FE-40EDC739A99F}"/>
              </a:ext>
            </a:extLst>
          </p:cNvPr>
          <p:cNvSpPr/>
          <p:nvPr/>
        </p:nvSpPr>
        <p:spPr>
          <a:xfrm>
            <a:off x="441001" y="4385287"/>
            <a:ext cx="4349517" cy="177768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8409EFB5-C6F6-39CD-DBB8-B199EDBE2D95}"/>
              </a:ext>
            </a:extLst>
          </p:cNvPr>
          <p:cNvSpPr/>
          <p:nvPr/>
        </p:nvSpPr>
        <p:spPr>
          <a:xfrm>
            <a:off x="7436494" y="4285719"/>
            <a:ext cx="4349517" cy="177768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6B5C1C81-7A8A-EA1F-6741-D21517B9A42E}"/>
              </a:ext>
            </a:extLst>
          </p:cNvPr>
          <p:cNvSpPr/>
          <p:nvPr/>
        </p:nvSpPr>
        <p:spPr>
          <a:xfrm>
            <a:off x="7356467" y="1380711"/>
            <a:ext cx="4349517" cy="177768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93974E9-BD3C-5F58-8B91-0C67708EFB56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BABE215-17DB-5F50-1CD0-351D2E3BEA27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 descr="Logo&#10;&#10;Description automatically generated">
              <a:extLst>
                <a:ext uri="{FF2B5EF4-FFF2-40B4-BE49-F238E27FC236}">
                  <a16:creationId xmlns:a16="http://schemas.microsoft.com/office/drawing/2014/main" id="{EE6F3AF1-D6D8-9616-2F55-58E6BEE5B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8584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8" grpId="0" animBg="1"/>
      <p:bldP spid="98" grpId="1" animBg="1"/>
      <p:bldP spid="99" grpId="0" animBg="1"/>
      <p:bldP spid="99" grpId="1" animBg="1"/>
      <p:bldP spid="10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0.4|2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2|8|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7|12.3|2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3.8|3.8|13.4|2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7|6.9|2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5|16|2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4|13.5|14.6|14.7|1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1.7"/>
</p:tagLst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1_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13566</TotalTime>
  <Words>1515</Words>
  <Application>Microsoft Macintosh PowerPoint</Application>
  <PresentationFormat>Widescreen</PresentationFormat>
  <Paragraphs>364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Cambria Math</vt:lpstr>
      <vt:lpstr>Symbol</vt:lpstr>
      <vt:lpstr>Times New Roman</vt:lpstr>
      <vt:lpstr>Wingdings</vt:lpstr>
      <vt:lpstr>Bright Beams theme</vt:lpstr>
      <vt:lpstr>1_Bright Beams theme</vt:lpstr>
      <vt:lpstr>Bright Electron Beams from Plasmonic Spiral Photocathode Alimohammed Kachwala Arizona State University</vt:lpstr>
      <vt:lpstr>Outline</vt:lpstr>
      <vt:lpstr>Introduction</vt:lpstr>
      <vt:lpstr>Emittance</vt:lpstr>
      <vt:lpstr>Reducing σ_x </vt:lpstr>
      <vt:lpstr>Plasmonic Spiral Photocathode: FDTD Simulation</vt:lpstr>
      <vt:lpstr>Past Attempts: Fabrication</vt:lpstr>
      <vt:lpstr>Past Attempts: PEEM Images</vt:lpstr>
      <vt:lpstr>New Fabrication Technique</vt:lpstr>
      <vt:lpstr>New Fabrication: SEM Images</vt:lpstr>
      <vt:lpstr>FDTD Simulation</vt:lpstr>
      <vt:lpstr>Spiral Photocathode: Study &amp; Characterization</vt:lpstr>
      <vt:lpstr>Spiral Photocathode: Study &amp; Characterization</vt:lpstr>
      <vt:lpstr>Spiral Photocathode: Study &amp; Characterization</vt:lpstr>
      <vt:lpstr>Spiral Photocathode: Order of Emission</vt:lpstr>
      <vt:lpstr>Spiral Photocathode: Order of Emission</vt:lpstr>
      <vt:lpstr>Spiral Photocathode: Spot Size</vt:lpstr>
      <vt:lpstr>Spiral Photocathode: MTE</vt:lpstr>
      <vt:lpstr>Spiral Photocathode: Emittance</vt:lpstr>
      <vt:lpstr>Spiral Photocathode: 4D-Brightness</vt:lpstr>
      <vt:lpstr>Conclusion</vt:lpstr>
      <vt:lpstr>Future Work</vt:lpstr>
      <vt:lpstr>Acknowledgement</vt:lpstr>
      <vt:lpstr>Thank You! Questions? Comments?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Spiral Tilt Compensation</vt:lpstr>
      <vt:lpstr>Plasmonic Spiral: Tilt Compensation</vt:lpstr>
      <vt:lpstr>Plasmonic Spiral: Tilt Compensation</vt:lpstr>
      <vt:lpstr>Plasmonic Spiral: Response Time</vt:lpstr>
      <vt:lpstr>Brief Description of PEEM</vt:lpstr>
      <vt:lpstr>Density of States: Gold</vt:lpstr>
      <vt:lpstr>Electron Bunch Parameters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Demonstration of Thermal Limit to Mean Transverse Energy from Cesium Antimonide Photocathode Alimohammed Kachwala Arizona State University</dc:title>
  <dc:creator>Alimohammed Kachwala</dc:creator>
  <cp:lastModifiedBy>ALIMOHAMMED KACHWALA (Student)</cp:lastModifiedBy>
  <cp:revision>118</cp:revision>
  <dcterms:created xsi:type="dcterms:W3CDTF">2023-09-11T15:44:23Z</dcterms:created>
  <dcterms:modified xsi:type="dcterms:W3CDTF">2023-10-04T00:54:41Z</dcterms:modified>
</cp:coreProperties>
</file>