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39"/>
  </p:notesMasterIdLst>
  <p:sldIdLst>
    <p:sldId id="282" r:id="rId4"/>
    <p:sldId id="326" r:id="rId5"/>
    <p:sldId id="273" r:id="rId6"/>
    <p:sldId id="310" r:id="rId7"/>
    <p:sldId id="312" r:id="rId8"/>
    <p:sldId id="313" r:id="rId9"/>
    <p:sldId id="311" r:id="rId10"/>
    <p:sldId id="320" r:id="rId11"/>
    <p:sldId id="309" r:id="rId12"/>
    <p:sldId id="315" r:id="rId13"/>
    <p:sldId id="316" r:id="rId14"/>
    <p:sldId id="317" r:id="rId15"/>
    <p:sldId id="319" r:id="rId16"/>
    <p:sldId id="327" r:id="rId17"/>
    <p:sldId id="324" r:id="rId18"/>
    <p:sldId id="325" r:id="rId19"/>
    <p:sldId id="329" r:id="rId20"/>
    <p:sldId id="330" r:id="rId21"/>
    <p:sldId id="272" r:id="rId22"/>
    <p:sldId id="293" r:id="rId23"/>
    <p:sldId id="285" r:id="rId24"/>
    <p:sldId id="300" r:id="rId25"/>
    <p:sldId id="301" r:id="rId26"/>
    <p:sldId id="302" r:id="rId27"/>
    <p:sldId id="303" r:id="rId28"/>
    <p:sldId id="304" r:id="rId29"/>
    <p:sldId id="294" r:id="rId30"/>
    <p:sldId id="305" r:id="rId31"/>
    <p:sldId id="306" r:id="rId32"/>
    <p:sldId id="307" r:id="rId33"/>
    <p:sldId id="261" r:id="rId34"/>
    <p:sldId id="288" r:id="rId35"/>
    <p:sldId id="328" r:id="rId36"/>
    <p:sldId id="322" r:id="rId37"/>
    <p:sldId id="32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6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33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B7CCD-43D0-4B0C-A436-A06E1D4122AB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454B3-064E-485E-A3CD-3AE3E6A7D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238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F78D1-878D-44C0-A064-526320E770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2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DAQ camera in foreground looking towards the detector and phosphor screen.  </a:t>
            </a:r>
          </a:p>
          <a:p>
            <a:endParaRPr lang="en-GB" dirty="0" smtClean="0"/>
          </a:p>
          <a:p>
            <a:r>
              <a:rPr lang="en-GB" dirty="0" smtClean="0"/>
              <a:t>LDPLS and </a:t>
            </a:r>
            <a:r>
              <a:rPr lang="en-GB" dirty="0" err="1" smtClean="0"/>
              <a:t>monochromator</a:t>
            </a:r>
            <a:r>
              <a:rPr lang="en-GB" dirty="0" smtClean="0"/>
              <a:t> to the right.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512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TESS DAQ program</a:t>
            </a:r>
            <a:r>
              <a:rPr lang="en-GB" baseline="0" dirty="0" smtClean="0"/>
              <a:t> written in LabVIEW.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Integrates all power supplies and gauges, and allows control of photoemission image acquisition.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Record a data image and a dark image for each measurement, with a typical exposure time of 30 to 120 seconds.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647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TESS Data analysis routine written in LabVIEW.</a:t>
            </a:r>
          </a:p>
          <a:p>
            <a:endParaRPr lang="en-GB" dirty="0" smtClean="0"/>
          </a:p>
          <a:p>
            <a:r>
              <a:rPr lang="en-GB" dirty="0" smtClean="0"/>
              <a:t>Carries out pixel-by-pixel subtraction to create a ‘corrected’ image.</a:t>
            </a:r>
          </a:p>
          <a:p>
            <a:endParaRPr lang="en-GB" dirty="0" smtClean="0"/>
          </a:p>
          <a:p>
            <a:r>
              <a:rPr lang="en-GB" dirty="0" smtClean="0"/>
              <a:t>Finds centroid of emission footprint and defines ROI for data analysis.</a:t>
            </a:r>
          </a:p>
          <a:p>
            <a:endParaRPr lang="en-GB" dirty="0" smtClean="0"/>
          </a:p>
          <a:p>
            <a:r>
              <a:rPr lang="en-GB" dirty="0" smtClean="0"/>
              <a:t>Generates a radial distribution function.</a:t>
            </a:r>
          </a:p>
          <a:p>
            <a:endParaRPr lang="en-GB" dirty="0" smtClean="0"/>
          </a:p>
          <a:p>
            <a:r>
              <a:rPr lang="en-GB" dirty="0" smtClean="0"/>
              <a:t>Calculates electron flight time based on drift distance and voltages applied to source and detector grid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088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Progressive shift in MTE evident for this data taken using the first multi-grid</a:t>
            </a:r>
            <a:r>
              <a:rPr lang="en-GB" baseline="0" dirty="0" smtClean="0"/>
              <a:t> TESS detector which clearly shows how the MTE drops as the illumination wavelength is shifted towards the photoemission threshold.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As the wavelength is increased and the illumination photon energy approaches the </a:t>
            </a:r>
            <a:r>
              <a:rPr lang="en-GB" baseline="0" dirty="0" err="1" smtClean="0"/>
              <a:t>workfunction</a:t>
            </a:r>
            <a:r>
              <a:rPr lang="en-GB" baseline="0" dirty="0" smtClean="0"/>
              <a:t> of the material, so the excess energy identified earlier falls, as does the MTE.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Sadly the QE falls too …..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131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F78D1-878D-44C0-A064-526320E770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866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F78D1-878D-44C0-A064-526320E770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57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FF78D1-878D-44C0-A064-526320E770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181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Converts</a:t>
            </a:r>
            <a:r>
              <a:rPr lang="en-GB" baseline="0" dirty="0" smtClean="0"/>
              <a:t> the radial distribution to a transverse energy distribution curve.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Fits an exponential curve to the data and allows a value for MTE to be extracted.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96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Daresbury injector, also called Gun-400, is a further development of the coaxial coupled cavity design.</a:t>
            </a:r>
          </a:p>
          <a:p>
            <a:endParaRPr lang="en-GB" dirty="0" smtClean="0"/>
          </a:p>
          <a:p>
            <a:r>
              <a:rPr lang="en-GB" dirty="0" smtClean="0"/>
              <a:t>The basic design is a 1.5 cell S-band cavity with interchangeable photocathodes. Half wavelength length of the first cell was chosen</a:t>
            </a:r>
            <a:r>
              <a:rPr lang="en-GB" baseline="0" dirty="0" smtClean="0"/>
              <a:t> for optimal generation of sub-</a:t>
            </a:r>
            <a:r>
              <a:rPr lang="en-GB" baseline="0" dirty="0" err="1" smtClean="0"/>
              <a:t>ps</a:t>
            </a:r>
            <a:r>
              <a:rPr lang="en-GB" baseline="0" dirty="0" smtClean="0"/>
              <a:t> low charge bunches for electron diffraction experiments.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RF feed is via an innovative H-shaped coupler. This design allows for elimination of undesirable dipole mode in the cavity. Fine tuning of the coupler symmetry is provided with adjustment length of one shoulder.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Coupling coefficient of the gun is set to 1 to make optimal use of the RF power available. The expected RF pulse length is 2.5 - 3 microseconds.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joint between the cavity and the coupler facilitates the fine tuning of the coupling.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gun has an RF probe to measure field in the cavity.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cavity is enclosed by a focusing</a:t>
            </a:r>
            <a:r>
              <a:rPr lang="en-GB" baseline="0" dirty="0" smtClean="0"/>
              <a:t> solenoid and a bucking coil which zeros field in the cathode plane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The photocathode is compatible with the general INFN/DESY design with reduced to 10 mm photocathode tip.</a:t>
            </a:r>
          </a:p>
          <a:p>
            <a:endParaRPr lang="en-GB" dirty="0" smtClean="0"/>
          </a:p>
          <a:p>
            <a:r>
              <a:rPr lang="en-GB" dirty="0" smtClean="0"/>
              <a:t>For different operation modes different type photocathodes may be used</a:t>
            </a:r>
          </a:p>
          <a:p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For gun conditioning a molybdenum plug is used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For FEL experiment we are planning to use Cs</a:t>
            </a:r>
            <a:r>
              <a:rPr lang="en-GB" baseline="-25000" dirty="0" smtClean="0"/>
              <a:t>2</a:t>
            </a:r>
            <a:r>
              <a:rPr lang="en-GB" baseline="0" dirty="0" smtClean="0"/>
              <a:t>Te photocathode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For generation of short pulses – copper hybrid or thin film photocathodes may be used</a:t>
            </a:r>
          </a:p>
          <a:p>
            <a:pPr marL="171450" indent="-171450">
              <a:buFontTx/>
              <a:buChar char="-"/>
            </a:pPr>
            <a:endParaRPr lang="en-GB" baseline="0" dirty="0" smtClean="0"/>
          </a:p>
          <a:p>
            <a:pPr marL="0" indent="0">
              <a:buFontTx/>
              <a:buNone/>
            </a:pPr>
            <a:r>
              <a:rPr lang="en-GB" baseline="0" dirty="0" smtClean="0"/>
              <a:t>The photocathode illuminated with laser light propagated inside coaxial.</a:t>
            </a:r>
          </a:p>
          <a:p>
            <a:pPr marL="171450" indent="-171450">
              <a:buFontTx/>
              <a:buChar char="-"/>
            </a:pPr>
            <a:endParaRPr lang="en-GB" baseline="0" dirty="0" smtClean="0"/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1828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884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egular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528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7454B3-064E-485E-A3CD-3AE3E6A7DD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700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Basic premise:  We illuminate</a:t>
            </a:r>
            <a:r>
              <a:rPr lang="en-GB" baseline="0" dirty="0" smtClean="0"/>
              <a:t> a photocathode with a vanishingly-small light spot and emit electrons into a known electric field.  They travel a known distance before falling on an imaging detector with a known energy.  The photoemission footprint is recorded and analysed to convert its physical distribution into a transverse energy spectrum based on the electron time of flight.</a:t>
            </a:r>
          </a:p>
          <a:p>
            <a:endParaRPr lang="en-GB" baseline="0" dirty="0" smtClean="0"/>
          </a:p>
          <a:p>
            <a:r>
              <a:rPr lang="en-GB" dirty="0" smtClean="0"/>
              <a:t>You can see the photoelectron detector and the photocathode holder.</a:t>
            </a:r>
          </a:p>
          <a:p>
            <a:endParaRPr lang="en-GB" dirty="0" smtClean="0"/>
          </a:p>
          <a:p>
            <a:r>
              <a:rPr lang="en-GB" dirty="0" smtClean="0"/>
              <a:t>The retraction stage on right for cathode loading/un-loading. The Z-stage on left adjusts the electron drift distance</a:t>
            </a:r>
          </a:p>
          <a:p>
            <a:endParaRPr lang="en-GB" dirty="0" smtClean="0"/>
          </a:p>
          <a:p>
            <a:r>
              <a:rPr lang="en-GB" dirty="0" smtClean="0"/>
              <a:t>Cathode illuminated a grazing incidence, and photo emitted</a:t>
            </a:r>
            <a:r>
              <a:rPr lang="en-GB" baseline="0" dirty="0" smtClean="0"/>
              <a:t> electron allowed to propagate through a controlled electric field between the source and the detector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5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Details of the photoelectron imaging detector.  Combines the electrostatic grid required to setup the electric field between the detector and the photocathode source with a MCP and a phosphor screen.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44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Close-up</a:t>
            </a:r>
            <a:r>
              <a:rPr lang="en-GB" baseline="0" dirty="0" smtClean="0"/>
              <a:t> of the TESS </a:t>
            </a:r>
            <a:r>
              <a:rPr lang="en-GB" baseline="0" dirty="0" err="1" smtClean="0"/>
              <a:t>experient</a:t>
            </a:r>
            <a:r>
              <a:rPr lang="en-GB" baseline="0" dirty="0" smtClean="0"/>
              <a:t> showing the mu-metal magnetic shield and the cryogenic cooling reservoir.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Data acquisition camera looks </a:t>
            </a:r>
            <a:r>
              <a:rPr lang="en-GB" baseline="0" dirty="0" err="1" smtClean="0"/>
              <a:t>intot</a:t>
            </a:r>
            <a:r>
              <a:rPr lang="en-GB" baseline="0" dirty="0" smtClean="0"/>
              <a:t> he vacuum system fro the left and records the photoemission footprint from the phosphor screen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12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Broadband laser-driven plasma </a:t>
            </a:r>
            <a:r>
              <a:rPr lang="en-GB" dirty="0" err="1" smtClean="0"/>
              <a:t>lightsource</a:t>
            </a:r>
            <a:r>
              <a:rPr lang="en-GB" dirty="0" smtClean="0"/>
              <a:t> coupled to </a:t>
            </a:r>
            <a:r>
              <a:rPr lang="en-GB" dirty="0" err="1" smtClean="0"/>
              <a:t>monochromator</a:t>
            </a:r>
            <a:r>
              <a:rPr lang="en-GB" dirty="0" smtClean="0"/>
              <a:t>.  230 to 850 nm range</a:t>
            </a:r>
          </a:p>
          <a:p>
            <a:endParaRPr lang="en-GB" dirty="0" smtClean="0"/>
          </a:p>
          <a:p>
            <a:r>
              <a:rPr lang="en-GB" dirty="0" smtClean="0"/>
              <a:t>Optics to focus light beam down to typically 100 micron FWHM at the photocathode.  Beam profile camera to confirm this.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639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Broadband laser-driven plasma </a:t>
            </a:r>
            <a:r>
              <a:rPr lang="en-GB" dirty="0" err="1" smtClean="0"/>
              <a:t>lightsource</a:t>
            </a:r>
            <a:r>
              <a:rPr lang="en-GB" dirty="0" smtClean="0"/>
              <a:t> coupled to </a:t>
            </a:r>
            <a:r>
              <a:rPr lang="en-GB" dirty="0" err="1" smtClean="0"/>
              <a:t>monochromator</a:t>
            </a:r>
            <a:r>
              <a:rPr lang="en-GB" dirty="0" smtClean="0"/>
              <a:t>.  230 to 850 nm range</a:t>
            </a:r>
          </a:p>
          <a:p>
            <a:endParaRPr lang="en-GB" dirty="0" smtClean="0"/>
          </a:p>
          <a:p>
            <a:r>
              <a:rPr lang="en-GB" dirty="0" smtClean="0"/>
              <a:t>Optics to focus light beam down to typically 100 micron FWHM at the photocathode.  Beam profile camera to confirm this.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98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 this is what we came up with ….. The TESS photocathode characterisation system in </a:t>
            </a:r>
            <a:r>
              <a:rPr lang="en-GB" dirty="0" err="1" smtClean="0"/>
              <a:t>ASTeC’s</a:t>
            </a:r>
            <a:r>
              <a:rPr lang="en-GB" dirty="0" smtClean="0"/>
              <a:t> VISTA laboratory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F78D1-878D-44C0-A064-526320E770F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27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95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76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9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04775"/>
            <a:ext cx="10972800" cy="6021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9D91E3D-1D90-4D9B-8102-2A0F6ACCF4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4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astecsmall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6871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700214"/>
            <a:ext cx="9501717" cy="1080715"/>
          </a:xfrm>
          <a:solidFill>
            <a:schemeClr val="bg1">
              <a:alpha val="5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81717" y="3357563"/>
            <a:ext cx="9686891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CA4DE54-C195-4480-A540-08BB420976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00633" y="6524625"/>
            <a:ext cx="28448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75689-08AE-4296-BDD6-72B2BD92D9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63861-5BB3-43A6-B093-39819D3B79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41439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41439"/>
            <a:ext cx="53848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00633" y="6524625"/>
            <a:ext cx="2844800" cy="196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6E7BE-934E-4FA1-AE9D-1F9F4A03AA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5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CF1AA3-154E-4579-8BD4-678C460DDA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9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E8027-A96A-40B2-86A2-FDDE35E3EB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82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CCD8-74CD-4A87-97A4-A6CF28F74C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71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EB660-28BD-4ED3-9994-79E135A22E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FF4C1-9DAF-464E-B56C-AB5EE7F744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1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43703-D699-4436-8CE1-E60EEEBCD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61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1" y="557213"/>
            <a:ext cx="2834217" cy="5568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57213"/>
            <a:ext cx="8305800" cy="5568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CA50C-188C-4B71-820B-EBC16117CE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9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C1684-EE3C-4354-AD39-AC0F4D94A4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6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0392F-6509-446D-AE7D-53427768C8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FD85F-4F88-4949-A890-40EFC039AA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43C23-BACE-42CC-8DAE-5A46F368C0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6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44825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44825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556B7-C1F5-43C5-A4E7-DB0783EBC5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7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44825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44825"/>
            <a:ext cx="53848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2B04A-35DC-404F-B773-11C5DD35E3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1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99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D94E1-2300-41D5-819B-7139394786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A9989-07B4-4A8B-AE2D-BDF15D47F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69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55868-08B1-421D-882C-DFB960F791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74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524625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5FD50-0A05-4BC5-8BA7-FF511DB3F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3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04775"/>
            <a:ext cx="10972800" cy="60213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9D91E3D-1D90-4D9B-8102-2A0F6ACCF45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68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3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27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0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3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3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8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24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5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1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77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B6B70-F8FF-4A44-8A15-F3CC2105CD73}" type="datetimeFigureOut">
              <a:rPr lang="en-GB" smtClean="0"/>
              <a:t>03/10/2023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DE450-FAD3-40D1-B9EE-0BDAAB23F7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93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tecsmallto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0" y="0"/>
            <a:ext cx="1216871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567518" y="557213"/>
            <a:ext cx="9385300" cy="71120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1439"/>
            <a:ext cx="109728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4466" y="6362390"/>
            <a:ext cx="5761703" cy="36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24412" y="6406638"/>
            <a:ext cx="28448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atin typeface="+mn-lt"/>
              </a:defRPr>
            </a:lvl1pPr>
          </a:lstStyle>
          <a:p>
            <a:pPr>
              <a:defRPr/>
            </a:pPr>
            <a:fld id="{D1E4EB93-6036-4E26-85C7-3B3BC5873A3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341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11/08/2020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B.L. Militsyn, LINAC2020, 1 - 4 September 2020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2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58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917950" y="1614488"/>
            <a:ext cx="8274050" cy="4740275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Dr. Lee Jones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Senior Accelerator Physicist</a:t>
            </a:r>
            <a:br>
              <a:rPr lang="en-GB" dirty="0" smtClean="0"/>
            </a:br>
            <a:endParaRPr lang="en-GB" dirty="0" smtClean="0"/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Accelerator Science and Technology Centre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 smtClean="0"/>
              <a:t>STFC Daresbury Laboratory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GB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 smtClean="0"/>
              <a:t>TESS:  The Transverse</a:t>
            </a:r>
            <a:br>
              <a:rPr lang="en-GB" sz="3600" b="1" dirty="0" smtClean="0"/>
            </a:br>
            <a:r>
              <a:rPr lang="en-GB" sz="3600" b="1" dirty="0" smtClean="0"/>
              <a:t>Energy Spread Spectrometer</a:t>
            </a:r>
          </a:p>
          <a:p>
            <a:pPr marL="0" indent="0" algn="ctr">
              <a:spcBef>
                <a:spcPts val="1800"/>
              </a:spcBef>
              <a:buNone/>
            </a:pPr>
            <a:r>
              <a:rPr lang="en-GB" sz="2400" b="1" dirty="0" smtClean="0"/>
              <a:t>and Recent Experimental Results to</a:t>
            </a:r>
            <a:br>
              <a:rPr lang="en-GB" sz="2400" b="1" dirty="0" smtClean="0"/>
            </a:br>
            <a:r>
              <a:rPr lang="en-GB" sz="2400" b="1" dirty="0" smtClean="0"/>
              <a:t>Characterise Photocathode Performance</a:t>
            </a:r>
            <a:endParaRPr lang="en-GB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96" y="2257060"/>
            <a:ext cx="290923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1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57" y="0"/>
            <a:ext cx="90978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10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5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9" y="811366"/>
            <a:ext cx="10791602" cy="6012000"/>
          </a:xfrm>
          <a:prstGeom prst="rect">
            <a:avLst/>
          </a:prstGeom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0" y="174745"/>
            <a:ext cx="12192000" cy="461963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en-US" dirty="0" smtClean="0">
                <a:solidFill>
                  <a:schemeClr val="bg1"/>
                </a:solidFill>
              </a:rPr>
              <a:t>Photocathode Transverse Energy Spread Spectrometer:  </a:t>
            </a:r>
            <a:r>
              <a:rPr lang="en-GB" altLang="en-US" b="1" i="1" dirty="0" smtClean="0">
                <a:solidFill>
                  <a:schemeClr val="bg1"/>
                </a:solidFill>
              </a:rPr>
              <a:t>TESS Data Acquisition</a:t>
            </a:r>
            <a:endParaRPr lang="en-GB" altLang="en-US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11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– Data Acquisition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4206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0" y="816690"/>
            <a:ext cx="11520000" cy="5978966"/>
          </a:xfrm>
          <a:prstGeom prst="rect">
            <a:avLst/>
          </a:prstGeom>
        </p:spPr>
      </p:pic>
      <p:sp>
        <p:nvSpPr>
          <p:cNvPr id="3" name="Rectangle 6"/>
          <p:cNvSpPr txBox="1">
            <a:spLocks noChangeArrowheads="1"/>
          </p:cNvSpPr>
          <p:nvPr/>
        </p:nvSpPr>
        <p:spPr>
          <a:xfrm>
            <a:off x="0" y="174745"/>
            <a:ext cx="12192000" cy="461963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en-US" dirty="0" smtClean="0">
                <a:solidFill>
                  <a:schemeClr val="bg1"/>
                </a:solidFill>
              </a:rPr>
              <a:t>Photocathode Transverse Energy Spread Spectrometer:  </a:t>
            </a:r>
            <a:r>
              <a:rPr lang="en-GB" altLang="en-US" b="1" i="1" dirty="0" smtClean="0">
                <a:solidFill>
                  <a:schemeClr val="bg1"/>
                </a:solidFill>
              </a:rPr>
              <a:t>TESS Data Processing</a:t>
            </a:r>
            <a:endParaRPr lang="en-GB" altLang="en-US" b="1" i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– Quick Data Analysis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4218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-24000" y="519851"/>
            <a:ext cx="12240000" cy="4903899"/>
            <a:chOff x="1221733" y="23234012"/>
            <a:chExt cx="12631985" cy="5060953"/>
          </a:xfrm>
        </p:grpSpPr>
        <p:grpSp>
          <p:nvGrpSpPr>
            <p:cNvPr id="3" name="Group 2"/>
            <p:cNvGrpSpPr/>
            <p:nvPr/>
          </p:nvGrpSpPr>
          <p:grpSpPr>
            <a:xfrm>
              <a:off x="1232356" y="23234012"/>
              <a:ext cx="12621362" cy="2530477"/>
              <a:chOff x="1643659" y="22914047"/>
              <a:chExt cx="12621362" cy="2530477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3659" y="22914049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4219" y="22914049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734546" y="22914047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63939" y="22914049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14694" y="22914048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1221733" y="25764486"/>
              <a:ext cx="12631985" cy="2530479"/>
              <a:chOff x="1221733" y="25764486"/>
              <a:chExt cx="12631985" cy="2530479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1733" y="25764489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2086" y="25764489"/>
                <a:ext cx="2530475" cy="2530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2366" y="25764489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92841" y="25764487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23243" y="25764486"/>
                <a:ext cx="2530475" cy="2530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201168" y="5596128"/>
            <a:ext cx="11768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 emission images for </a:t>
            </a:r>
            <a:r>
              <a:rPr lang="en-GB" dirty="0" smtClean="0"/>
              <a:t>a </a:t>
            </a:r>
            <a:r>
              <a:rPr lang="en-GB" dirty="0"/>
              <a:t>Mo photocathode </a:t>
            </a:r>
            <a:r>
              <a:rPr lang="en-GB" dirty="0" smtClean="0"/>
              <a:t>(</a:t>
            </a:r>
            <a:r>
              <a:rPr lang="en-GB" b="1" dirty="0"/>
              <a:t>top</a:t>
            </a:r>
            <a:r>
              <a:rPr lang="en-GB" dirty="0"/>
              <a:t>) and </a:t>
            </a:r>
            <a:r>
              <a:rPr lang="en-GB" dirty="0" smtClean="0"/>
              <a:t>a Cu photocathode </a:t>
            </a:r>
            <a:r>
              <a:rPr lang="en-GB" dirty="0"/>
              <a:t>(</a:t>
            </a:r>
            <a:r>
              <a:rPr lang="en-GB" b="1" dirty="0"/>
              <a:t>bottom</a:t>
            </a:r>
            <a:r>
              <a:rPr lang="en-GB" dirty="0" smtClean="0"/>
              <a:t>), with the </a:t>
            </a:r>
            <a:r>
              <a:rPr lang="en-GB" dirty="0"/>
              <a:t>illumination </a:t>
            </a:r>
            <a:r>
              <a:rPr lang="en-GB" dirty="0" smtClean="0"/>
              <a:t>wavelength</a:t>
            </a:r>
            <a:br>
              <a:rPr lang="en-GB" dirty="0" smtClean="0"/>
            </a:br>
            <a:r>
              <a:rPr lang="en-GB" dirty="0" smtClean="0">
                <a:latin typeface="Symbol" panose="05050102010706020507" pitchFamily="18" charset="2"/>
              </a:rPr>
              <a:t>l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266 </a:t>
            </a:r>
            <a:r>
              <a:rPr lang="en-GB" dirty="0"/>
              <a:t>to 286 nm increasing </a:t>
            </a:r>
            <a:r>
              <a:rPr lang="en-GB" dirty="0" smtClean="0"/>
              <a:t>in </a:t>
            </a:r>
            <a:r>
              <a:rPr lang="en-GB" dirty="0"/>
              <a:t>5 nm steps from left to right. </a:t>
            </a:r>
            <a:r>
              <a:rPr lang="en-GB" dirty="0" smtClean="0"/>
              <a:t>The </a:t>
            </a:r>
            <a:r>
              <a:rPr lang="en-GB" dirty="0"/>
              <a:t>difference in MTE between Cu and Mo is </a:t>
            </a:r>
            <a:r>
              <a:rPr lang="en-GB" dirty="0" smtClean="0"/>
              <a:t>apparent,</a:t>
            </a:r>
            <a:br>
              <a:rPr lang="en-GB" dirty="0" smtClean="0"/>
            </a:br>
            <a:r>
              <a:rPr lang="en-GB" dirty="0" smtClean="0"/>
              <a:t>as </a:t>
            </a:r>
            <a:r>
              <a:rPr lang="en-GB" dirty="0"/>
              <a:t>is the progressive reduction in MTE as the illumination wavelength is </a:t>
            </a:r>
            <a:r>
              <a:rPr lang="en-GB" dirty="0" smtClean="0"/>
              <a:t>increased.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0" y="-25080"/>
            <a:ext cx="12192000" cy="6755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600"/>
              </a:spcBef>
            </a:pPr>
            <a:r>
              <a:rPr lang="en-GB" sz="2300" dirty="0" smtClean="0"/>
              <a:t>Examples of Measurements using the TESS with a Progressive Shift in Illumination Wavelength (</a:t>
            </a:r>
            <a:r>
              <a:rPr lang="en-GB" sz="2300" dirty="0" smtClean="0">
                <a:latin typeface="Symbol" panose="05050102010706020507" pitchFamily="18" charset="2"/>
              </a:rPr>
              <a:t>l</a:t>
            </a:r>
            <a:r>
              <a:rPr lang="en-GB" sz="2300" dirty="0" smtClean="0"/>
              <a:t>)</a:t>
            </a:r>
            <a:endParaRPr lang="en-GB" sz="23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592" y="289582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GB" dirty="0" smtClean="0">
                <a:solidFill>
                  <a:schemeClr val="bg1"/>
                </a:solidFill>
              </a:rPr>
              <a:t> = 266 nm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9409" y="289582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GB" dirty="0" smtClean="0">
                <a:solidFill>
                  <a:schemeClr val="bg1"/>
                </a:solidFill>
              </a:rPr>
              <a:t> = 271 nm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28333" y="289582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GB" dirty="0" smtClean="0">
                <a:solidFill>
                  <a:schemeClr val="bg1"/>
                </a:solidFill>
              </a:rPr>
              <a:t> = 276 nm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10541" y="289582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GB" dirty="0" smtClean="0">
                <a:solidFill>
                  <a:schemeClr val="bg1"/>
                </a:solidFill>
              </a:rPr>
              <a:t> = 281 nm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350998" y="2895828"/>
            <a:ext cx="12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Symbol" panose="05050102010706020507" pitchFamily="18" charset="2"/>
              </a:rPr>
              <a:t>l</a:t>
            </a:r>
            <a:r>
              <a:rPr lang="en-GB" dirty="0" smtClean="0">
                <a:solidFill>
                  <a:schemeClr val="bg1"/>
                </a:solidFill>
              </a:rPr>
              <a:t> = 286 nm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08" y="628798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Mo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708" y="3298421"/>
            <a:ext cx="7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Cu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13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70077" y="6547401"/>
            <a:ext cx="3725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pl-PL" sz="1200" dirty="0"/>
              <a:t>Proc. IPAC 2017, TUPAB111, </a:t>
            </a:r>
            <a:r>
              <a:rPr lang="pl-PL" sz="1200" dirty="0" smtClean="0"/>
              <a:t>1580-1583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171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070" y="854873"/>
            <a:ext cx="8153861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TESS Characterisation of Ultra-Thin </a:t>
            </a:r>
            <a:r>
              <a:rPr lang="en-GB" sz="3200" b="1" dirty="0" err="1" smtClean="0"/>
              <a:t>MgO</a:t>
            </a:r>
            <a:r>
              <a:rPr lang="en-GB" sz="3200" b="1" dirty="0" smtClean="0"/>
              <a:t> on Polycrystalline Cu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14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077" y="6547401"/>
            <a:ext cx="388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C. Benjamin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 smtClean="0"/>
              <a:t>J. Phys. Conf. </a:t>
            </a:r>
            <a:r>
              <a:rPr lang="en-GB" sz="1200" dirty="0"/>
              <a:t>Ser. </a:t>
            </a:r>
            <a:r>
              <a:rPr lang="en-GB" sz="1200" b="1" dirty="0"/>
              <a:t>2420</a:t>
            </a:r>
            <a:r>
              <a:rPr lang="en-GB" sz="1200" dirty="0"/>
              <a:t> (2023) 012032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4454" y="5278385"/>
            <a:ext cx="111836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MTEs broadly agree with Dowell-</a:t>
            </a:r>
            <a:r>
              <a:rPr lang="en-GB" dirty="0" err="1" smtClean="0"/>
              <a:t>Schmerge</a:t>
            </a:r>
            <a:r>
              <a:rPr lang="en-GB" dirty="0" smtClean="0"/>
              <a:t> approximations using Work Functions of 3.2 and 3.7 eV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WF reduction </a:t>
            </a:r>
            <a:r>
              <a:rPr lang="en-GB" dirty="0" smtClean="0"/>
              <a:t>extends </a:t>
            </a:r>
            <a:r>
              <a:rPr lang="en-GB" dirty="0" smtClean="0"/>
              <a:t>spectral response range, but MTEs </a:t>
            </a:r>
            <a:r>
              <a:rPr lang="en-GB" dirty="0"/>
              <a:t>at 266 nm </a:t>
            </a:r>
            <a:r>
              <a:rPr lang="en-GB" dirty="0" smtClean="0"/>
              <a:t>are considerably higher than bare Cu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Differences most likely due to film thickness:  DaCB_7 is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dirty="0" smtClean="0"/>
              <a:t> 0.24 nm while DaCB_14 is </a:t>
            </a:r>
            <a:r>
              <a:rPr lang="en-GB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dirty="0" smtClean="0"/>
              <a:t> 0.71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Possibly accessible to </a:t>
            </a:r>
            <a:r>
              <a:rPr lang="en-GB" dirty="0" err="1" smtClean="0"/>
              <a:t>Nd:YAG</a:t>
            </a:r>
            <a:r>
              <a:rPr lang="en-GB" dirty="0" smtClean="0"/>
              <a:t> </a:t>
            </a:r>
            <a:r>
              <a:rPr lang="en-GB" dirty="0" smtClean="0"/>
              <a:t>3</a:t>
            </a:r>
            <a:r>
              <a:rPr lang="en-GB" dirty="0" smtClean="0">
                <a:latin typeface="Symbol" panose="05050102010706020507" pitchFamily="18" charset="2"/>
              </a:rPr>
              <a:t>w</a:t>
            </a:r>
            <a:r>
              <a:rPr lang="en-GB" dirty="0" smtClean="0"/>
              <a:t> </a:t>
            </a:r>
            <a:r>
              <a:rPr lang="en-GB" dirty="0" smtClean="0"/>
              <a:t>– </a:t>
            </a:r>
            <a:r>
              <a:rPr lang="en-GB" dirty="0" smtClean="0"/>
              <a:t>Simpler laser.  Further </a:t>
            </a:r>
            <a:r>
              <a:rPr lang="en-GB" dirty="0" smtClean="0"/>
              <a:t>refinement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DESY considering the possible application of this technology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68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94" y="975573"/>
            <a:ext cx="9529412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TESS Characterisation of DL </a:t>
            </a:r>
            <a:r>
              <a:rPr lang="en-GB" sz="3200" b="1" dirty="0" err="1" smtClean="0"/>
              <a:t>CsTe</a:t>
            </a:r>
            <a:r>
              <a:rPr lang="en-GB" sz="3200" b="1" dirty="0" smtClean="0"/>
              <a:t> Photocathode</a:t>
            </a:r>
            <a:r>
              <a:rPr lang="en-GB" sz="2800" dirty="0" smtClean="0"/>
              <a:t> </a:t>
            </a:r>
            <a:r>
              <a:rPr lang="en-GB" sz="2800" dirty="0" smtClean="0"/>
              <a:t>(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sz="2800" dirty="0" smtClean="0"/>
              <a:t> </a:t>
            </a:r>
            <a:r>
              <a:rPr lang="en-GB" sz="2800" dirty="0" smtClean="0"/>
              <a:t>5% QE @ 266 nm)</a:t>
            </a:r>
            <a:endParaRPr lang="en-GB" sz="3200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40024" y="951584"/>
            <a:ext cx="0" cy="4320000"/>
          </a:xfrm>
          <a:prstGeom prst="line">
            <a:avLst/>
          </a:prstGeom>
          <a:ln w="254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126138" y="5203574"/>
            <a:ext cx="124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i="1" dirty="0" smtClean="0">
                <a:latin typeface="Symbol" panose="05050102010706020507" pitchFamily="18" charset="2"/>
              </a:rPr>
              <a:t>l</a:t>
            </a:r>
            <a:r>
              <a:rPr lang="en-GB" dirty="0" smtClean="0"/>
              <a:t> = 266 nm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15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82204" y="6547401"/>
            <a:ext cx="3975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H.M. Churn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pl-PL" sz="1200" dirty="0"/>
              <a:t>Proc. IPAC </a:t>
            </a:r>
            <a:r>
              <a:rPr lang="pl-PL" sz="1200" dirty="0" smtClean="0"/>
              <a:t>202</a:t>
            </a:r>
            <a:r>
              <a:rPr lang="en-GB" sz="1200" dirty="0" smtClean="0"/>
              <a:t>3</a:t>
            </a:r>
            <a:r>
              <a:rPr lang="pl-PL" sz="1200" dirty="0" smtClean="0"/>
              <a:t>, T</a:t>
            </a:r>
            <a:r>
              <a:rPr lang="en-GB" sz="1200" dirty="0" smtClean="0"/>
              <a:t>U</a:t>
            </a:r>
            <a:r>
              <a:rPr lang="pl-PL" sz="1200" dirty="0" smtClean="0"/>
              <a:t>P</a:t>
            </a:r>
            <a:r>
              <a:rPr lang="en-GB" sz="1200" dirty="0" smtClean="0"/>
              <a:t>A030</a:t>
            </a:r>
            <a:r>
              <a:rPr lang="pl-PL" sz="1200" dirty="0" smtClean="0"/>
              <a:t>, </a:t>
            </a:r>
            <a:r>
              <a:rPr lang="en-GB" sz="1200" dirty="0" smtClean="0"/>
              <a:t>1404</a:t>
            </a:r>
            <a:r>
              <a:rPr lang="pl-PL" sz="1200" dirty="0" smtClean="0"/>
              <a:t>-</a:t>
            </a:r>
            <a:r>
              <a:rPr lang="en-GB" sz="1200" dirty="0" smtClean="0"/>
              <a:t>1407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74454" y="5538260"/>
            <a:ext cx="1118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MTEs for </a:t>
            </a:r>
            <a:r>
              <a:rPr lang="en-GB" dirty="0" smtClean="0"/>
              <a:t>both datasets broadly </a:t>
            </a:r>
            <a:r>
              <a:rPr lang="en-GB" dirty="0" smtClean="0"/>
              <a:t>agree, and follow Dowell-</a:t>
            </a:r>
            <a:r>
              <a:rPr lang="en-GB" dirty="0" err="1" smtClean="0"/>
              <a:t>Schmerge</a:t>
            </a:r>
            <a:r>
              <a:rPr lang="en-GB" dirty="0" smtClean="0"/>
              <a:t> approximation (WF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dirty="0" smtClean="0"/>
              <a:t> 3.9 eV)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 degradation increases MTE (WF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dirty="0" smtClean="0"/>
              <a:t> 3.5 eV) and reduces estimated QE in comparison to ‘clean’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Thermal floor not reached, either for the dominant Cs-</a:t>
            </a:r>
            <a:r>
              <a:rPr lang="en-GB" dirty="0" err="1" smtClean="0"/>
              <a:t>Te</a:t>
            </a:r>
            <a:r>
              <a:rPr lang="en-GB" dirty="0" smtClean="0"/>
              <a:t> emitters or the Cs/</a:t>
            </a:r>
            <a:r>
              <a:rPr lang="en-GB" dirty="0" err="1" smtClean="0"/>
              <a:t>CsO</a:t>
            </a:r>
            <a:r>
              <a:rPr lang="en-GB" dirty="0" smtClean="0"/>
              <a:t> emitters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Demonstrates the need for multi-wavelength QE monitor during deposition</a:t>
            </a:r>
          </a:p>
        </p:txBody>
      </p:sp>
    </p:spTree>
    <p:extLst>
      <p:ext uri="{BB962C8B-B14F-4D97-AF65-F5344CB8AC3E}">
        <p14:creationId xmlns:p14="http://schemas.microsoft.com/office/powerpoint/2010/main" val="30424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93" y="975573"/>
            <a:ext cx="9529414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TESS Characterisation of DL </a:t>
            </a:r>
            <a:r>
              <a:rPr lang="en-GB" sz="3200" b="1" dirty="0" err="1" smtClean="0"/>
              <a:t>CsTe</a:t>
            </a:r>
            <a:r>
              <a:rPr lang="en-GB" sz="3200" b="1" dirty="0" smtClean="0"/>
              <a:t> Photocathode</a:t>
            </a:r>
            <a:r>
              <a:rPr lang="en-GB" sz="2800" dirty="0" smtClean="0"/>
              <a:t> </a:t>
            </a:r>
            <a:r>
              <a:rPr lang="en-GB" sz="2800" dirty="0" smtClean="0"/>
              <a:t>(</a:t>
            </a:r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~</a:t>
            </a:r>
            <a:r>
              <a:rPr lang="en-GB" sz="2800" dirty="0" smtClean="0"/>
              <a:t> </a:t>
            </a:r>
            <a:r>
              <a:rPr lang="en-GB" sz="2800" dirty="0" smtClean="0"/>
              <a:t>5% QE @ 266 nm)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16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82204" y="6547401"/>
            <a:ext cx="39758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H.M. Churn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pl-PL" sz="1200" dirty="0"/>
              <a:t>Proc. IPAC </a:t>
            </a:r>
            <a:r>
              <a:rPr lang="pl-PL" sz="1200" dirty="0" smtClean="0"/>
              <a:t>202</a:t>
            </a:r>
            <a:r>
              <a:rPr lang="en-GB" sz="1200" dirty="0" smtClean="0"/>
              <a:t>3</a:t>
            </a:r>
            <a:r>
              <a:rPr lang="pl-PL" sz="1200" dirty="0" smtClean="0"/>
              <a:t>, T</a:t>
            </a:r>
            <a:r>
              <a:rPr lang="en-GB" sz="1200" dirty="0" smtClean="0"/>
              <a:t>U</a:t>
            </a:r>
            <a:r>
              <a:rPr lang="pl-PL" sz="1200" dirty="0" smtClean="0"/>
              <a:t>P</a:t>
            </a:r>
            <a:r>
              <a:rPr lang="en-GB" sz="1200" dirty="0" smtClean="0"/>
              <a:t>A030</a:t>
            </a:r>
            <a:r>
              <a:rPr lang="pl-PL" sz="1200" dirty="0" smtClean="0"/>
              <a:t>, </a:t>
            </a:r>
            <a:r>
              <a:rPr lang="en-GB" sz="1200" dirty="0" smtClean="0"/>
              <a:t>1404</a:t>
            </a:r>
            <a:r>
              <a:rPr lang="pl-PL" sz="1200" dirty="0" smtClean="0"/>
              <a:t>-</a:t>
            </a:r>
            <a:r>
              <a:rPr lang="en-GB" sz="1200" dirty="0" smtClean="0"/>
              <a:t>1407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74454" y="5538260"/>
            <a:ext cx="1118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Comparison of measured MTEs under illumination at 266 nm when subjected to O</a:t>
            </a:r>
            <a:r>
              <a:rPr lang="en-GB" baseline="-25000" dirty="0" smtClean="0"/>
              <a:t>2</a:t>
            </a:r>
            <a:r>
              <a:rPr lang="en-GB" dirty="0" smtClean="0"/>
              <a:t> and N</a:t>
            </a:r>
            <a:r>
              <a:rPr lang="en-GB" baseline="-25000" dirty="0" smtClean="0"/>
              <a:t>2 </a:t>
            </a:r>
            <a:r>
              <a:rPr lang="en-GB" dirty="0"/>
              <a:t>exposure </a:t>
            </a:r>
            <a:endParaRPr lang="en-GB" baseline="-25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N</a:t>
            </a:r>
            <a:r>
              <a:rPr lang="en-GB" baseline="-25000" dirty="0" smtClean="0"/>
              <a:t>2</a:t>
            </a:r>
            <a:r>
              <a:rPr lang="en-GB" dirty="0" smtClean="0"/>
              <a:t> has no apparent effect on photocathode performance (same result gained for bare Cu)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 drives an increase in MTE and a decrease in the </a:t>
            </a:r>
            <a:r>
              <a:rPr lang="en-GB" dirty="0"/>
              <a:t>QE </a:t>
            </a:r>
            <a:r>
              <a:rPr lang="en-GB" dirty="0" smtClean="0"/>
              <a:t>(apparent degradation)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Operational cathodes will be ‘exposed’, so performance must change</a:t>
            </a:r>
          </a:p>
        </p:txBody>
      </p:sp>
    </p:spTree>
    <p:extLst>
      <p:ext uri="{BB962C8B-B14F-4D97-AF65-F5344CB8AC3E}">
        <p14:creationId xmlns:p14="http://schemas.microsoft.com/office/powerpoint/2010/main" val="1943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70" y="975573"/>
            <a:ext cx="8277460" cy="43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TESS Characterisation of Cs-Implanted Cu Photocathode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17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70077" y="6547401"/>
            <a:ext cx="3888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L.A.J. Soomary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pl-PL" sz="1200" dirty="0"/>
              <a:t>Proc. IPAC 2023, TUPA138, </a:t>
            </a:r>
            <a:r>
              <a:rPr lang="pl-PL" sz="1200" dirty="0" smtClean="0"/>
              <a:t>1</a:t>
            </a:r>
            <a:r>
              <a:rPr lang="en-GB" sz="1200" dirty="0" smtClean="0"/>
              <a:t>611</a:t>
            </a:r>
            <a:r>
              <a:rPr lang="pl-PL" sz="1200" dirty="0" smtClean="0"/>
              <a:t>-16</a:t>
            </a:r>
            <a:r>
              <a:rPr lang="en-GB" sz="1200" dirty="0" smtClean="0"/>
              <a:t>14</a:t>
            </a:r>
            <a:endParaRPr lang="en-GB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474454" y="5538260"/>
            <a:ext cx="11183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Substantial shift in WF on exposure to Cs ions, but energies too low for implantation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Inconsistent response </a:t>
            </a:r>
            <a:r>
              <a:rPr lang="en-GB" dirty="0" smtClean="0"/>
              <a:t>following exposure to Cs ions at energies </a:t>
            </a:r>
            <a:r>
              <a:rPr lang="en-GB" dirty="0" smtClean="0"/>
              <a:t>of 300 and 500 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MEIS data shows Cs confined to Cu surface – No chemical ‘protection’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Progressive heating to 500 °C shifted the WF from 2.1 eV to 4.8 eV</a:t>
            </a:r>
          </a:p>
        </p:txBody>
      </p:sp>
    </p:spTree>
    <p:extLst>
      <p:ext uri="{BB962C8B-B14F-4D97-AF65-F5344CB8AC3E}">
        <p14:creationId xmlns:p14="http://schemas.microsoft.com/office/powerpoint/2010/main" val="30442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357674" y="449528"/>
            <a:ext cx="11476653" cy="640847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GB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Work and</a:t>
            </a:r>
            <a:br>
              <a:rPr lang="en-GB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Collaborations:</a:t>
            </a:r>
          </a:p>
          <a:p>
            <a:pPr>
              <a:spcBef>
                <a:spcPts val="0"/>
              </a:spcBef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Our collaboration with CERN highlighted an excess of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Caesium in their Cs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 cathodes</a:t>
            </a: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Our own Cs</a:t>
            </a:r>
            <a:r>
              <a:rPr lang="en-GB" sz="2400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 cathodes exhibit similar behaviour</a:t>
            </a:r>
          </a:p>
          <a:p>
            <a:pPr lvl="1">
              <a:spcBef>
                <a:spcPts val="0"/>
              </a:spcBef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Development of a multi-wavelength QE monitor is essential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Monitor surface reflectivity and colour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Outcomes of CERN collaboration on Cs</a:t>
            </a:r>
            <a:r>
              <a:rPr lang="en-GB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 photocathode characterisation to be published</a:t>
            </a:r>
          </a:p>
          <a:p>
            <a:pPr lvl="1">
              <a:spcBef>
                <a:spcPts val="0"/>
              </a:spcBef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CERN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CsTe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Work submitted to PRAB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Discussions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on further collaboration taking place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 have a lot of CLARA data relating to Cu cleaned by dry-ice and BPS172 solution</a:t>
            </a:r>
          </a:p>
          <a:p>
            <a:pPr lvl="1">
              <a:spcBef>
                <a:spcPts val="0"/>
              </a:spcBef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Experimental project using the TESS to explore the effects of these cleaning processes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Will include surface roughness and possibly SEY measurements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Consulting with HZB over use of vacuum suitcase to transport 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NaKSb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cathodes to DL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HZB, DESY and INFN Developing their own TESS-like instruments</a:t>
            </a: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18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07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42680" y="504541"/>
            <a:ext cx="10573579" cy="6151753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GB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None/>
            </a:pPr>
            <a:r>
              <a:rPr lang="en-GB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Conclusions: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TESS is one of a number of similar systems worldwide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TEmeter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Momentatron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, TOF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 of MTE, QE and spectral response crucial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Presence of low work function 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photoemitters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May be source of &lt;significant&gt; dark current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MTE so detrimental to gun vacuum and photocathode lifetime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Source of X-ray emission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Techniques to modify surfaces (reduce WF) are of interest, but are immature: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MgO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 results agree with theory but process needs refining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Cs ‘implantation’ work needs higher energies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Quality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control is essential to manufacture photocathodes with consistent levels of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performance, maximum brightness and lifetime</a:t>
            </a:r>
          </a:p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19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78848" y="3053020"/>
            <a:ext cx="1044000" cy="32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6979055" y="811799"/>
            <a:ext cx="4739640" cy="3265936"/>
            <a:chOff x="7452360" y="3487642"/>
            <a:chExt cx="4739640" cy="32659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7813385" y="3487642"/>
                  <a:ext cx="1809403" cy="6240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 . 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𝑎𝑣𝑒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13385" y="3487642"/>
                  <a:ext cx="1809403" cy="62401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7650666" y="4024642"/>
                  <a:ext cx="4261104" cy="675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𝑛𝑥</m:t>
                            </m:r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𝛽𝛾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</m:rad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  <m:sup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</m:rad>
                          </m:num>
                          <m:den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𝑐</m:t>
                            </m:r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0666" y="4024642"/>
                  <a:ext cx="4261104" cy="67595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/>
            <p:cNvSpPr/>
            <p:nvPr/>
          </p:nvSpPr>
          <p:spPr>
            <a:xfrm>
              <a:off x="7452360" y="6476579"/>
              <a:ext cx="47396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smtClean="0"/>
                <a:t>D. Dowell &amp; J. Schmerge, </a:t>
              </a:r>
              <a:r>
                <a:rPr lang="en-GB" sz="1200" dirty="0" smtClean="0"/>
                <a:t>Phys. Rev. ST </a:t>
              </a:r>
              <a:r>
                <a:rPr lang="en-GB" sz="1200" dirty="0" err="1" smtClean="0"/>
                <a:t>Accel</a:t>
              </a:r>
              <a:r>
                <a:rPr lang="en-GB" sz="1200" dirty="0" smtClean="0"/>
                <a:t>. Beams 12, 074201 </a:t>
              </a:r>
              <a:r>
                <a:rPr lang="en-GB" sz="1200" dirty="0"/>
                <a:t>(</a:t>
              </a:r>
              <a:r>
                <a:rPr lang="en-GB" sz="1200" dirty="0" smtClean="0"/>
                <a:t>2009)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9179337" y="4738047"/>
                  <a:ext cx="2387824" cy="8198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ħ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𝑒𝑓𝑓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sSub>
                                      <m:sSub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e>
                        </m:ra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9337" y="4738047"/>
                  <a:ext cx="2387824" cy="81984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9173734" y="5615929"/>
                  <a:ext cx="2539730" cy="81984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𝑛𝑥</m:t>
                            </m:r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nor/>
                                  </m:rP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ħ</m:t>
                                </m:r>
                                <m: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GB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− </m:t>
                                </m:r>
                                <m:sSub>
                                  <m:sSub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𝑒𝑓𝑓</m:t>
                                    </m:r>
                                  </m:sub>
                                </m:sSub>
                              </m:num>
                              <m:den>
                                <m:sSup>
                                  <m:sSupPr>
                                    <m:ctrlP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  <m:sSub>
                                      <m:sSubPr>
                                        <m:ctrlP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GB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sub>
                                    </m:sSub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GB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73734" y="5615929"/>
                  <a:ext cx="2539730" cy="81984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914482" y="189077"/>
            <a:ext cx="5148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UV Laser</a:t>
            </a:r>
            <a:r>
              <a:rPr kumimoji="0" lang="en-GB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(266 nm)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- Motivation</a:t>
            </a:r>
            <a:endParaRPr lang="en-GB" sz="32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6629035" y="4516463"/>
            <a:ext cx="5329718" cy="911893"/>
            <a:chOff x="6836059" y="4516463"/>
            <a:chExt cx="5329718" cy="911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836059" y="4671152"/>
                  <a:ext cx="2394309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QE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𝑆𝐿𝑖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GB" sz="1600" b="0" i="0" smtClean="0">
                                <a:latin typeface="Cambria Math" panose="02040503050406030204" pitchFamily="18" charset="0"/>
                              </a:rPr>
                              <m:t>exp</m:t>
                            </m:r>
                            <m:d>
                              <m:d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  <m:t>𝑒𝑥𝑐𝑒𝑠𝑠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059" y="4671152"/>
                  <a:ext cx="2394309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763" b="-26829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9335515" y="4516463"/>
                  <a:ext cx="2830262" cy="51995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MTE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𝐿𝑖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  <m:t>𝑒𝑥𝑐𝑒𝑠𝑠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𝐿𝑖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nor/>
                                  </m:rPr>
                                  <a:rPr lang="en-GB" sz="1600" b="0" i="0" smtClean="0">
                                    <a:latin typeface="Cambria Math" panose="02040503050406030204" pitchFamily="18" charset="0"/>
                                  </a:rPr>
                                  <m:t>exp</m:t>
                                </m:r>
                                <m:d>
                                  <m:dPr>
                                    <m:ctrlPr>
                                      <a:rPr lang="en-GB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en-GB" sz="1600" b="0" i="1" smtClean="0">
                                            <a:latin typeface="Cambria Math" panose="02040503050406030204" pitchFamily="18" charset="0"/>
                                          </a:rPr>
                                          <m:t>𝑒𝑥𝑐𝑒𝑠𝑠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35515" y="4516463"/>
                  <a:ext cx="2830262" cy="5199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/>
            <p:cNvSpPr/>
            <p:nvPr/>
          </p:nvSpPr>
          <p:spPr>
            <a:xfrm>
              <a:off x="7186079" y="5151357"/>
              <a:ext cx="47396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smtClean="0"/>
                <a:t>T. Vecchione </a:t>
              </a:r>
              <a:r>
                <a:rPr lang="it-IT" sz="1200" i="1" dirty="0" smtClean="0"/>
                <a:t>et al.</a:t>
              </a:r>
              <a:r>
                <a:rPr lang="it-IT" sz="1200" dirty="0" smtClean="0"/>
                <a:t>, </a:t>
              </a:r>
              <a:r>
                <a:rPr lang="en-GB" sz="1200" dirty="0" smtClean="0"/>
                <a:t>Proc. FEL 2013, 424-426 (TUPS083)</a:t>
              </a:r>
              <a:endParaRPr lang="en-GB" sz="12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80502" y="1100285"/>
            <a:ext cx="6096000" cy="5136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Bright electron beams require low emittance sources</a:t>
            </a:r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/>
              <a:t>Recognise the important of the illumination wavelength</a:t>
            </a:r>
          </a:p>
          <a:p>
            <a:pPr marL="742950" lvl="1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altLang="en-US" dirty="0" smtClean="0"/>
              <a:t>Concept of ‘excess energy’:</a:t>
            </a:r>
          </a:p>
          <a:p>
            <a:pPr marL="742950" lvl="1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altLang="en-US" sz="2800" dirty="0"/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2010</a:t>
            </a:r>
            <a:r>
              <a:rPr lang="en-GB" dirty="0"/>
              <a:t>: </a:t>
            </a:r>
            <a:r>
              <a:rPr lang="en-GB" altLang="en-US" dirty="0"/>
              <a:t>Aspiration to construct a device to measure </a:t>
            </a:r>
            <a:r>
              <a:rPr lang="en-GB" altLang="en-US" dirty="0" smtClean="0"/>
              <a:t>MTE</a:t>
            </a:r>
          </a:p>
          <a:p>
            <a:pPr marL="562950" lvl="1">
              <a:lnSpc>
                <a:spcPct val="110000"/>
              </a:lnSpc>
            </a:pPr>
            <a:endParaRPr lang="en-GB" altLang="en-US" dirty="0" smtClean="0"/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Initial </a:t>
            </a:r>
            <a:r>
              <a:rPr lang="en-GB" dirty="0"/>
              <a:t>commissioning of ‘TESS’ </a:t>
            </a:r>
            <a:r>
              <a:rPr lang="en-GB" dirty="0" smtClean="0"/>
              <a:t>presented at FEL 2013</a:t>
            </a:r>
          </a:p>
          <a:p>
            <a:pPr marL="742950" lvl="1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Used GaAs under illumination at </a:t>
            </a:r>
            <a:r>
              <a:rPr lang="en-GB" b="1" dirty="0" smtClean="0">
                <a:solidFill>
                  <a:srgbClr val="00B050"/>
                </a:solidFill>
              </a:rPr>
              <a:t>532</a:t>
            </a:r>
            <a:r>
              <a:rPr lang="en-GB" dirty="0" smtClean="0"/>
              <a:t> nm &amp; </a:t>
            </a:r>
            <a:r>
              <a:rPr lang="en-GB" b="1" dirty="0" smtClean="0">
                <a:solidFill>
                  <a:srgbClr val="FF0000"/>
                </a:solidFill>
              </a:rPr>
              <a:t>635</a:t>
            </a:r>
            <a:r>
              <a:rPr lang="en-GB" dirty="0" smtClean="0"/>
              <a:t> nm</a:t>
            </a:r>
          </a:p>
          <a:p>
            <a:pPr marL="742950" lvl="1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Later looked at GaAs &amp; </a:t>
            </a:r>
            <a:r>
              <a:rPr lang="en-GB" dirty="0" err="1" smtClean="0"/>
              <a:t>GaAsP</a:t>
            </a:r>
            <a:r>
              <a:rPr lang="en-GB" dirty="0" smtClean="0"/>
              <a:t> subject to degradation</a:t>
            </a:r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/>
              <a:t>Broadband illumination </a:t>
            </a:r>
            <a:r>
              <a:rPr lang="en-GB" dirty="0" smtClean="0">
                <a:sym typeface="Wingdings" panose="05000000000000000000" pitchFamily="2" charset="2"/>
              </a:rPr>
              <a:t></a:t>
            </a:r>
            <a:r>
              <a:rPr lang="en-GB" dirty="0" smtClean="0"/>
              <a:t> wavelength </a:t>
            </a:r>
            <a:r>
              <a:rPr lang="en-GB" dirty="0" err="1"/>
              <a:t>tunability</a:t>
            </a:r>
            <a:endParaRPr lang="en-GB" dirty="0"/>
          </a:p>
          <a:p>
            <a:pPr marL="742950" lvl="1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Spectral response</a:t>
            </a:r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Higher detector gain desirable (threshold emission)</a:t>
            </a:r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dirty="0" smtClean="0"/>
              <a:t>Some way to monitor/assess Quantum Efficiency</a:t>
            </a:r>
          </a:p>
          <a:p>
            <a:pPr marL="28575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dirty="0"/>
          </a:p>
          <a:p>
            <a:pPr marL="105750">
              <a:lnSpc>
                <a:spcPct val="110000"/>
              </a:lnSpc>
            </a:pPr>
            <a:r>
              <a:rPr lang="en-GB" dirty="0" smtClean="0"/>
              <a:t>…… the TESS evolved to meet these requirements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6902178" y="5895896"/>
            <a:ext cx="4816517" cy="772833"/>
            <a:chOff x="7109202" y="5858576"/>
            <a:chExt cx="4816517" cy="772833"/>
          </a:xfrm>
        </p:grpSpPr>
        <p:sp>
          <p:nvSpPr>
            <p:cNvPr id="14" name="Rectangle 13"/>
            <p:cNvSpPr/>
            <p:nvPr/>
          </p:nvSpPr>
          <p:spPr>
            <a:xfrm>
              <a:off x="7186079" y="6354410"/>
              <a:ext cx="473964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200" dirty="0" smtClean="0"/>
                <a:t>P. Saha </a:t>
              </a:r>
              <a:r>
                <a:rPr lang="it-IT" sz="1200" i="1" dirty="0" smtClean="0"/>
                <a:t>et al.</a:t>
              </a:r>
              <a:r>
                <a:rPr lang="it-IT" sz="1200" dirty="0" smtClean="0"/>
                <a:t>, </a:t>
              </a:r>
              <a:r>
                <a:rPr lang="en-GB" sz="1200" dirty="0"/>
                <a:t>J. Appl. Phys. 133, 053102 (2023</a:t>
              </a:r>
              <a:r>
                <a:rPr lang="en-GB" sz="1200" dirty="0" smtClean="0"/>
                <a:t>)</a:t>
              </a:r>
              <a:endParaRPr lang="en-GB" sz="1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7109202" y="5858576"/>
                  <a:ext cx="877740" cy="4725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𝑀𝑇𝐸</m:t>
                            </m:r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09202" y="5858576"/>
                  <a:ext cx="877740" cy="47250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8619900" y="5971717"/>
                  <a:ext cx="1180580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QE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  <m:sSubSup>
                          <m:sSubSup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𝑒𝑥𝑐𝑒𝑠𝑠</m:t>
                            </m:r>
                          </m:sub>
                          <m:sup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19900" y="5971717"/>
                  <a:ext cx="1180580" cy="246221"/>
                </a:xfrm>
                <a:prstGeom prst="rect">
                  <a:avLst/>
                </a:prstGeom>
                <a:blipFill>
                  <a:blip r:embed="rId10"/>
                  <a:stretch>
                    <a:fillRect l="-4124" t="-2500" b="-275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0433437" y="5864315"/>
                  <a:ext cx="1347292" cy="46102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1600" b="0" i="0" smtClean="0">
                            <a:latin typeface="Cambria Math" panose="02040503050406030204" pitchFamily="18" charset="0"/>
                          </a:rPr>
                          <m:t>MTE</m:t>
                        </m:r>
                        <m:r>
                          <a:rPr lang="en-GB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1600" b="0" i="1" smtClean="0">
                                    <a:latin typeface="Cambria Math" panose="02040503050406030204" pitchFamily="18" charset="0"/>
                                  </a:rPr>
                                  <m:t>𝑒𝑥𝑐𝑒𝑠𝑠</m:t>
                                </m:r>
                              </m:sub>
                            </m:sSub>
                          </m:num>
                          <m:den>
                            <m:r>
                              <a:rPr lang="en-GB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3437" y="5864315"/>
                  <a:ext cx="1347292" cy="46102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746932" y="2146031"/>
                <a:ext cx="2170979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𝑒𝑥𝑐𝑒𝑠𝑠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ħ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𝑒𝑓𝑓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932" y="2146031"/>
                <a:ext cx="2170979" cy="299249"/>
              </a:xfrm>
              <a:prstGeom prst="rect">
                <a:avLst/>
              </a:prstGeom>
              <a:blipFill>
                <a:blip r:embed="rId12"/>
                <a:stretch>
                  <a:fillRect l="-2247" r="-1685" b="-285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89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639019"/>
            <a:ext cx="12192000" cy="5218981"/>
          </a:xfrm>
        </p:spPr>
        <p:txBody>
          <a:bodyPr wrap="square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L.B</a:t>
            </a: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Jones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H.M.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Churn, R. Valizadeh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&amp; T.C.Q.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Noakes, (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STFC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ASTeC &amp;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Cockcroft Institute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D.P.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Juarez-Lopez</a:t>
            </a:r>
            <a:r>
              <a:rPr lang="en-GB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, L.A.J. Soomary</a:t>
            </a:r>
            <a:r>
              <a:rPr lang="en-GB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C.P.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Welsch</a:t>
            </a:r>
            <a:b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(The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University of Liverpool &amp; Cockcroft Institute)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Benjamin (The University of Warwick &amp; STFC ASTeC)</a:t>
            </a: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H.E. </a:t>
            </a:r>
            <a:r>
              <a:rPr lang="en-GB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Scheibler</a:t>
            </a:r>
            <a:r>
              <a:rPr lang="en-GB" sz="1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(Institute of Semiconductor Physics)</a:t>
            </a: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endParaRPr lang="en-GB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GB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Now at DESY Hamburg, MVS Group          </a:t>
            </a:r>
            <a:r>
              <a:rPr lang="en-GB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Now at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Kratos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Anlaytical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Manchester          </a:t>
            </a:r>
            <a:r>
              <a:rPr lang="en-GB" sz="1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Collaboration suspended in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8" r="2789" b="35680"/>
          <a:stretch/>
        </p:blipFill>
        <p:spPr>
          <a:xfrm>
            <a:off x="3430555" y="3929257"/>
            <a:ext cx="5330890" cy="237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2564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Thank you </a:t>
            </a:r>
            <a:r>
              <a:rPr lang="en-GB" sz="3600" b="1" dirty="0" smtClean="0">
                <a:sym typeface="Wingdings" panose="05000000000000000000" pitchFamily="2" charset="2"/>
              </a:rPr>
              <a:t>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92483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351508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cap="small" dirty="0" smtClean="0"/>
              <a:t>-----------------------------</a:t>
            </a:r>
          </a:p>
          <a:p>
            <a:pPr algn="ctr"/>
            <a:r>
              <a:rPr lang="en-GB" sz="8800" b="1" cap="small" dirty="0" smtClean="0"/>
              <a:t>Additional Slides</a:t>
            </a:r>
          </a:p>
          <a:p>
            <a:pPr algn="ctr"/>
            <a:r>
              <a:rPr lang="en-GB" sz="8800" b="1" cap="small" dirty="0" smtClean="0"/>
              <a:t>-----------------------------</a:t>
            </a:r>
            <a:endParaRPr lang="en-GB" sz="8800" b="1" cap="small" dirty="0"/>
          </a:p>
        </p:txBody>
      </p:sp>
    </p:spTree>
    <p:extLst>
      <p:ext uri="{BB962C8B-B14F-4D97-AF65-F5344CB8AC3E}">
        <p14:creationId xmlns:p14="http://schemas.microsoft.com/office/powerpoint/2010/main" val="238645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"/>
          <a:stretch/>
        </p:blipFill>
        <p:spPr>
          <a:xfrm>
            <a:off x="1318674" y="537333"/>
            <a:ext cx="3748326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6998355" y="537333"/>
            <a:ext cx="3720132" cy="504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70254" y="5571246"/>
            <a:ext cx="5192838" cy="1357460"/>
          </a:xfrm>
          <a:prstGeom prst="rect">
            <a:avLst/>
          </a:prstGeom>
          <a:noFill/>
        </p:spPr>
        <p:txBody>
          <a:bodyPr wrap="square" numCol="2" rtlCol="0">
            <a:normAutofit/>
          </a:bodyPr>
          <a:lstStyle/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Ion Pump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Quartz Micro Balance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Cs Source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XHV Gauge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err="1" smtClean="0"/>
              <a:t>Te</a:t>
            </a:r>
            <a:r>
              <a:rPr lang="en-GB" dirty="0" smtClean="0"/>
              <a:t> Source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Manipulator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RGA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42057" y="5599527"/>
            <a:ext cx="4581144" cy="1340174"/>
          </a:xfrm>
          <a:prstGeom prst="rect">
            <a:avLst/>
          </a:prstGeom>
          <a:noFill/>
        </p:spPr>
        <p:txBody>
          <a:bodyPr wrap="square" numCol="2" rtlCol="0">
            <a:normAutofit/>
          </a:bodyPr>
          <a:lstStyle/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Ion Gun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err="1" smtClean="0"/>
              <a:t>Te</a:t>
            </a:r>
            <a:r>
              <a:rPr lang="en-GB" dirty="0" smtClean="0"/>
              <a:t> Source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AES &amp; CMA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Turbo Pump</a:t>
            </a:r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err="1" smtClean="0"/>
              <a:t>Picoammeter</a:t>
            </a:r>
            <a:endParaRPr lang="en-GB" dirty="0" smtClean="0"/>
          </a:p>
          <a:p>
            <a:pPr marL="358775" indent="-358775">
              <a:lnSpc>
                <a:spcPts val="2200"/>
              </a:lnSpc>
              <a:buAutoNum type="romanLcParenR"/>
            </a:pPr>
            <a:r>
              <a:rPr lang="en-GB" dirty="0" smtClean="0"/>
              <a:t>Mask Assembly</a:t>
            </a:r>
          </a:p>
          <a:p>
            <a:pPr marL="400050" indent="-400050">
              <a:lnSpc>
                <a:spcPts val="2200"/>
              </a:lnSpc>
              <a:buAutoNum type="romanLcParenR"/>
            </a:pPr>
            <a:r>
              <a:rPr lang="en-GB" dirty="0" smtClean="0"/>
              <a:t>UHV Gauge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901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Alkali metal Photocathode Preparation Facility (APPF</a:t>
            </a:r>
            <a:r>
              <a:rPr lang="en-GB" sz="2400" b="1" dirty="0"/>
              <a:t>) for Cs-</a:t>
            </a:r>
            <a:r>
              <a:rPr lang="en-GB" sz="2400" b="1" dirty="0" err="1"/>
              <a:t>Te</a:t>
            </a:r>
            <a:r>
              <a:rPr lang="en-GB" sz="2400" b="1" dirty="0"/>
              <a:t> Photocathode </a:t>
            </a:r>
            <a:r>
              <a:rPr lang="en-GB" sz="2400" b="1" dirty="0" smtClean="0"/>
              <a:t>Growth 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22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" y="369000"/>
            <a:ext cx="4793612" cy="61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26" name="Picture 2" descr="LSA3.1 Battery Powered Ion Pump Controller V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061" y="1262743"/>
            <a:ext cx="3810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593" y="3988169"/>
            <a:ext cx="4728936" cy="10369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23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16" y="727361"/>
            <a:ext cx="5578764" cy="41840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" y="369000"/>
            <a:ext cx="4793612" cy="61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24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6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" y="369000"/>
            <a:ext cx="4793612" cy="612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16" y="727361"/>
            <a:ext cx="5578764" cy="41840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5" b="24191"/>
          <a:stretch/>
        </p:blipFill>
        <p:spPr>
          <a:xfrm>
            <a:off x="3212719" y="1891274"/>
            <a:ext cx="5766563" cy="396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25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73"/>
          <a:stretch/>
        </p:blipFill>
        <p:spPr>
          <a:xfrm>
            <a:off x="1876928" y="368376"/>
            <a:ext cx="8438145" cy="5400000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0" y="6045522"/>
            <a:ext cx="12191999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GB" sz="2200" dirty="0" smtClean="0"/>
              <a:t>Suitcase arrives at DL less than 24 hours after leaving </a:t>
            </a:r>
            <a:r>
              <a:rPr lang="en-GB" sz="2200" dirty="0" err="1" smtClean="0"/>
              <a:t>Prevessin</a:t>
            </a:r>
            <a:r>
              <a:rPr lang="en-GB" sz="2200" dirty="0" smtClean="0"/>
              <a:t>, still under UHV </a:t>
            </a:r>
            <a:r>
              <a:rPr lang="en-GB" sz="2200" dirty="0" smtClean="0">
                <a:sym typeface="Wingdings" panose="05000000000000000000" pitchFamily="2" charset="2"/>
              </a:rPr>
              <a:t></a:t>
            </a:r>
          </a:p>
          <a:p>
            <a:pPr algn="ctr">
              <a:lnSpc>
                <a:spcPts val="2600"/>
              </a:lnSpc>
            </a:pPr>
            <a:r>
              <a:rPr lang="en-GB" sz="2200" dirty="0" smtClean="0">
                <a:sym typeface="Wingdings" panose="05000000000000000000" pitchFamily="2" charset="2"/>
              </a:rPr>
              <a:t>4 Cs-</a:t>
            </a:r>
            <a:r>
              <a:rPr lang="en-GB" sz="2200" dirty="0" err="1" smtClean="0">
                <a:sym typeface="Wingdings" panose="05000000000000000000" pitchFamily="2" charset="2"/>
              </a:rPr>
              <a:t>Te</a:t>
            </a:r>
            <a:r>
              <a:rPr lang="en-GB" sz="2200" dirty="0" smtClean="0">
                <a:sym typeface="Wingdings" panose="05000000000000000000" pitchFamily="2" charset="2"/>
              </a:rPr>
              <a:t> Photocathodes made at CERN delivered to Daresbury’s VISTA Laboratory</a:t>
            </a:r>
            <a:endParaRPr lang="en-GB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26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6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51" y="201505"/>
            <a:ext cx="10351647" cy="61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0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 bwMode="auto">
          <a:xfrm>
            <a:off x="1498769" y="90312"/>
            <a:ext cx="919446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6043640"/>
            <a:ext cx="12192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Aft>
                <a:spcPts val="600"/>
              </a:spcAft>
            </a:pPr>
            <a:r>
              <a:rPr lang="en-GB" sz="2200" dirty="0" smtClean="0">
                <a:latin typeface="Calibri" pitchFamily="34" charset="0"/>
                <a:cs typeface="Calibri" pitchFamily="34" charset="0"/>
              </a:rPr>
              <a:t>Measured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MTE values for the P6, P7 and P8 Cs-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Te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photocathodes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at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both room temperature</a:t>
            </a:r>
            <a:br>
              <a:rPr lang="en-GB" sz="2200" dirty="0" smtClean="0">
                <a:latin typeface="Calibri" pitchFamily="34" charset="0"/>
                <a:cs typeface="Calibri" pitchFamily="34" charset="0"/>
              </a:rPr>
            </a:br>
            <a:r>
              <a:rPr lang="en-GB" sz="2200" dirty="0" smtClean="0">
                <a:latin typeface="Calibri" pitchFamily="34" charset="0"/>
                <a:cs typeface="Calibri" pitchFamily="34" charset="0"/>
              </a:rPr>
              <a:t>and cryogenic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temperatures under illumination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at wavelengths between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236 nm and 436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nm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209276" y="4658868"/>
                <a:ext cx="133491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GB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=25 </m:t>
                      </m:r>
                      <m:r>
                        <m:rPr>
                          <m:nor/>
                        </m:rPr>
                        <a:rPr lang="en-GB" sz="1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09276" y="4658868"/>
                <a:ext cx="1334917" cy="246221"/>
              </a:xfrm>
              <a:prstGeom prst="rect">
                <a:avLst/>
              </a:prstGeom>
              <a:blipFill>
                <a:blip r:embed="rId3"/>
                <a:stretch>
                  <a:fillRect l="-3196" r="-2283" b="-121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637276" y="286664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657505" y="115069"/>
            <a:ext cx="0" cy="4896000"/>
          </a:xfrm>
          <a:prstGeom prst="line">
            <a:avLst/>
          </a:prstGeom>
          <a:ln w="254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65220" y="365760"/>
            <a:ext cx="124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lang="en-GB" sz="1400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=</a:t>
            </a:r>
            <a:r>
              <a:rPr lang="en-GB" sz="1400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266</a:t>
            </a:r>
            <a:r>
              <a:rPr lang="en-GB" sz="1400" dirty="0" smtClean="0">
                <a:solidFill>
                  <a:srgbClr val="0000FF"/>
                </a:solidFill>
              </a:rPr>
              <a:t> </a:t>
            </a:r>
            <a:r>
              <a:rPr lang="en-GB" dirty="0" smtClean="0">
                <a:solidFill>
                  <a:srgbClr val="0000FF"/>
                </a:solidFill>
              </a:rPr>
              <a:t>nm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28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55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 bwMode="auto">
          <a:xfrm>
            <a:off x="115325" y="936171"/>
            <a:ext cx="7767268" cy="48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94656" y="1317171"/>
            <a:ext cx="3243943" cy="3614060"/>
          </a:xfrm>
          <a:prstGeom prst="line">
            <a:avLst/>
          </a:prstGeom>
          <a:ln w="254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656" y="1894114"/>
            <a:ext cx="2775858" cy="301534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4656" y="2242456"/>
            <a:ext cx="2593729" cy="26670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29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01613" y="98135"/>
            <a:ext cx="39130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Cs-</a:t>
            </a:r>
            <a:r>
              <a:rPr lang="en-GB" sz="2800" b="1" dirty="0" err="1" smtClean="0"/>
              <a:t>Te</a:t>
            </a:r>
            <a:r>
              <a:rPr lang="en-GB" sz="2800" b="1" dirty="0" smtClean="0"/>
              <a:t> Photocathodes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Grown at CERN using CLIC PPF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Transported in UHV suitcase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Visible differences in film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XPS Surface characterisation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Differences in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/>
              <a:t>Differences in QE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i="1" dirty="0" smtClean="0"/>
              <a:t>MTE and spectral response</a:t>
            </a:r>
            <a:endParaRPr lang="en-GB" sz="2000" b="1" i="1" dirty="0"/>
          </a:p>
        </p:txBody>
      </p:sp>
      <p:sp>
        <p:nvSpPr>
          <p:cNvPr id="31" name="Rectangle 30"/>
          <p:cNvSpPr/>
          <p:nvPr/>
        </p:nvSpPr>
        <p:spPr>
          <a:xfrm>
            <a:off x="0" y="6029592"/>
            <a:ext cx="12192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Aft>
                <a:spcPts val="600"/>
              </a:spcAft>
            </a:pPr>
            <a:r>
              <a:rPr lang="en-GB" sz="2200" dirty="0" smtClean="0">
                <a:latin typeface="Calibri" pitchFamily="34" charset="0"/>
                <a:cs typeface="Calibri" pitchFamily="34" charset="0"/>
              </a:rPr>
              <a:t>Measured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MTE values for the P6, P7 and P8 Cs-</a:t>
            </a:r>
            <a:r>
              <a:rPr lang="en-GB" sz="2200" dirty="0" err="1">
                <a:latin typeface="Calibri" pitchFamily="34" charset="0"/>
                <a:cs typeface="Calibri" pitchFamily="34" charset="0"/>
              </a:rPr>
              <a:t>Te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photocathodes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at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both room temperature</a:t>
            </a:r>
            <a:br>
              <a:rPr lang="en-GB" sz="2200" dirty="0" smtClean="0">
                <a:latin typeface="Calibri" pitchFamily="34" charset="0"/>
                <a:cs typeface="Calibri" pitchFamily="34" charset="0"/>
              </a:rPr>
            </a:br>
            <a:r>
              <a:rPr lang="en-GB" sz="2200" dirty="0" smtClean="0">
                <a:latin typeface="Calibri" pitchFamily="34" charset="0"/>
                <a:cs typeface="Calibri" pitchFamily="34" charset="0"/>
              </a:rPr>
              <a:t>and cryogenic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temperatures under illumination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at wavelengths between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236 nm and 436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nm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83617" y="2732121"/>
            <a:ext cx="4461549" cy="2791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7611897" y="5582866"/>
            <a:ext cx="4320000" cy="36085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tIns="72000" rIns="0" bIns="72000" rtlCol="0">
            <a:spAutoFit/>
          </a:bodyPr>
          <a:lstStyle/>
          <a:p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QE (266 nm)	                0.6</a:t>
            </a:r>
            <a:r>
              <a:rPr lang="en-GB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   0.2</a:t>
            </a:r>
            <a:r>
              <a:rPr lang="en-GB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    3.0</a:t>
            </a:r>
            <a:r>
              <a:rPr lang="en-GB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GB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682154" y="1693060"/>
            <a:ext cx="468000" cy="0"/>
          </a:xfrm>
          <a:prstGeom prst="line">
            <a:avLst/>
          </a:prstGeom>
          <a:ln w="254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82154" y="1421253"/>
            <a:ext cx="468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82154" y="1969579"/>
            <a:ext cx="4680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5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17" y="832603"/>
            <a:ext cx="11286767" cy="388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- Concept</a:t>
            </a:r>
            <a:endParaRPr lang="en-GB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59527" y="4839878"/>
            <a:ext cx="9484206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Photocurrent extremely low, typically 10s of </a:t>
            </a:r>
            <a:r>
              <a:rPr lang="en-GB" dirty="0" err="1" smtClean="0"/>
              <a:t>fA</a:t>
            </a:r>
            <a:endParaRPr lang="en-GB" dirty="0"/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Voltages </a:t>
            </a:r>
            <a:r>
              <a:rPr lang="en-GB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en-GB" dirty="0" smtClean="0"/>
              <a:t>, </a:t>
            </a:r>
            <a:r>
              <a:rPr lang="en-GB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grid</a:t>
            </a:r>
            <a:r>
              <a:rPr lang="en-GB" dirty="0" smtClean="0"/>
              <a:t> &amp; </a:t>
            </a:r>
            <a:r>
              <a:rPr lang="en-GB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GB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mcpF</a:t>
            </a:r>
            <a:r>
              <a:rPr lang="en-GB" dirty="0" smtClean="0"/>
              <a:t> determine electron flight time, typically 20 to 30 ns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/>
              <a:t>Statistically single electron emission </a:t>
            </a:r>
            <a:r>
              <a:rPr lang="en-GB" dirty="0" smtClean="0">
                <a:sym typeface="Wingdings" panose="05000000000000000000" pitchFamily="2" charset="2"/>
              </a:rPr>
              <a:t>  No space charge affects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Each electron triggers cascade amplification in the MCP  Spot on luminous phosphor screen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Long acquisition records all possible transverse energy components (</a:t>
            </a:r>
            <a:r>
              <a:rPr lang="en-GB" i="1" dirty="0" err="1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en-GB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</a:t>
            </a:r>
            <a:r>
              <a:rPr lang="en-GB" dirty="0" smtClean="0">
                <a:sym typeface="Wingdings" panose="05000000000000000000" pitchFamily="2" charset="2"/>
              </a:rPr>
              <a:t>)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anose="05000000000000000000" pitchFamily="2" charset="2"/>
              </a:rPr>
              <a:t>Analysis of photoemission image yields the Transverse Energy Distribution Curve (TEDC)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27548" y="1392072"/>
            <a:ext cx="2525162" cy="333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992418" y="2657770"/>
            <a:ext cx="504000" cy="13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436272" y="4879061"/>
            <a:ext cx="337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/>
              <a:t>Rev. Sci. </a:t>
            </a:r>
            <a:r>
              <a:rPr lang="en-GB" sz="1200" dirty="0" err="1"/>
              <a:t>Instrum</a:t>
            </a:r>
            <a:r>
              <a:rPr lang="en-GB" sz="1200" dirty="0"/>
              <a:t>. 93, 113314 (2022</a:t>
            </a:r>
            <a:r>
              <a:rPr lang="en-GB" sz="1200" dirty="0" smtClean="0"/>
              <a:t>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3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/>
          <a:stretch/>
        </p:blipFill>
        <p:spPr bwMode="auto">
          <a:xfrm>
            <a:off x="115325" y="936171"/>
            <a:ext cx="7767268" cy="486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794656" y="1317171"/>
            <a:ext cx="3243943" cy="3614060"/>
          </a:xfrm>
          <a:prstGeom prst="line">
            <a:avLst/>
          </a:prstGeom>
          <a:ln w="254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94656" y="1894114"/>
            <a:ext cx="2775858" cy="3015345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4656" y="2242456"/>
            <a:ext cx="2593729" cy="26670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30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82154" y="1693060"/>
            <a:ext cx="468000" cy="0"/>
          </a:xfrm>
          <a:prstGeom prst="line">
            <a:avLst/>
          </a:prstGeom>
          <a:ln w="25400"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682154" y="1421253"/>
            <a:ext cx="468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82154" y="1969579"/>
            <a:ext cx="4680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5991884"/>
            <a:ext cx="12192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Calibri" pitchFamily="34" charset="0"/>
                <a:cs typeface="Calibri" pitchFamily="34" charset="0"/>
              </a:rPr>
              <a:t>Recent Publication:   Peng-Wei Huang </a:t>
            </a:r>
            <a:r>
              <a:rPr lang="en-GB" i="1" dirty="0" smtClean="0">
                <a:latin typeface="Calibri" pitchFamily="34" charset="0"/>
                <a:cs typeface="Calibri" pitchFamily="34" charset="0"/>
              </a:rPr>
              <a:t>et al.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en-GB" dirty="0">
                <a:latin typeface="Calibri" pitchFamily="34" charset="0"/>
                <a:cs typeface="Calibri" pitchFamily="34" charset="0"/>
              </a:rPr>
              <a:t>Phys. Rev. </a:t>
            </a:r>
            <a:r>
              <a:rPr lang="en-GB" dirty="0" err="1">
                <a:latin typeface="Calibri" pitchFamily="34" charset="0"/>
                <a:cs typeface="Calibri" pitchFamily="34" charset="0"/>
              </a:rPr>
              <a:t>Accel</a:t>
            </a:r>
            <a:r>
              <a:rPr lang="en-GB" dirty="0">
                <a:latin typeface="Calibri" pitchFamily="34" charset="0"/>
                <a:cs typeface="Calibri" pitchFamily="34" charset="0"/>
              </a:rPr>
              <a:t>. Beams </a:t>
            </a:r>
            <a:r>
              <a:rPr lang="en-GB" b="1" dirty="0">
                <a:latin typeface="Calibri" pitchFamily="34" charset="0"/>
                <a:cs typeface="Calibri" pitchFamily="34" charset="0"/>
              </a:rPr>
              <a:t>25</a:t>
            </a:r>
            <a:r>
              <a:rPr lang="en-GB" dirty="0">
                <a:latin typeface="Calibri" pitchFamily="34" charset="0"/>
                <a:cs typeface="Calibri" pitchFamily="34" charset="0"/>
              </a:rPr>
              <a:t>, 053401</a:t>
            </a:r>
            <a:br>
              <a:rPr lang="en-GB" dirty="0">
                <a:latin typeface="Calibri" pitchFamily="34" charset="0"/>
                <a:cs typeface="Calibri" pitchFamily="34" charset="0"/>
              </a:rPr>
            </a:br>
            <a:r>
              <a:rPr lang="en-GB" sz="1600" i="1" dirty="0">
                <a:latin typeface="Calibri" pitchFamily="34" charset="0"/>
                <a:cs typeface="Calibri" pitchFamily="34" charset="0"/>
              </a:rPr>
              <a:t>Anomalous correlation between quantum efficiency and transverse momentum spread in semiconductor cathode photoemission</a:t>
            </a:r>
            <a:endParaRPr lang="en-GB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12838"/>
            <a:ext cx="12176635" cy="597904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24" t="4948" r="4105" b="1661"/>
          <a:stretch/>
        </p:blipFill>
        <p:spPr>
          <a:xfrm>
            <a:off x="6723374" y="255260"/>
            <a:ext cx="5178715" cy="413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2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9380" y="935222"/>
            <a:ext cx="7993241" cy="4896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>
                <a:spLocks noChangeAspect="1"/>
              </p:cNvSpPr>
              <p:nvPr/>
            </p:nvSpPr>
            <p:spPr>
              <a:xfrm>
                <a:off x="2255526" y="181878"/>
                <a:ext cx="7680949" cy="6881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Relative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Quantum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Efficiency</m:t>
                      </m:r>
                      <m:r>
                        <m:rPr>
                          <m:nor/>
                        </m:rPr>
                        <a:rPr lang="en-GB" b="0" i="0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𝑟𝑒𝑙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𝑐𝑜𝑟𝑟𝑒𝑐𝑡𝑒𝑑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𝑚𝑐𝑝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arbitrary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GB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units</m:t>
                          </m: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5526" y="181878"/>
                <a:ext cx="7680949" cy="6881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0" y="5991884"/>
            <a:ext cx="121920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spcAft>
                <a:spcPts val="600"/>
              </a:spcAft>
            </a:pPr>
            <a:r>
              <a:rPr lang="en-GB" sz="2200" dirty="0" smtClean="0">
                <a:latin typeface="Calibri" pitchFamily="34" charset="0"/>
                <a:cs typeface="Calibri" pitchFamily="34" charset="0"/>
              </a:rPr>
              <a:t>Measured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MTE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GB" sz="2200" i="1" dirty="0" err="1" smtClean="0">
                <a:latin typeface="Calibri" pitchFamily="34" charset="0"/>
                <a:cs typeface="Calibri" pitchFamily="34" charset="0"/>
              </a:rPr>
              <a:t>QE</a:t>
            </a:r>
            <a:r>
              <a:rPr lang="en-GB" sz="2200" i="1" baseline="-25000" dirty="0" err="1" smtClean="0">
                <a:latin typeface="Calibri" pitchFamily="34" charset="0"/>
                <a:cs typeface="Calibri" pitchFamily="34" charset="0"/>
              </a:rPr>
              <a:t>rel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values for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the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P6 Cs-</a:t>
            </a:r>
            <a:r>
              <a:rPr lang="en-GB" sz="22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 photocathode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at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both room temperature</a:t>
            </a:r>
            <a:br>
              <a:rPr lang="en-GB" sz="2200" dirty="0" smtClean="0">
                <a:latin typeface="Calibri" pitchFamily="34" charset="0"/>
                <a:cs typeface="Calibri" pitchFamily="34" charset="0"/>
              </a:rPr>
            </a:br>
            <a:r>
              <a:rPr lang="en-GB" sz="2200" dirty="0" smtClean="0">
                <a:latin typeface="Calibri" pitchFamily="34" charset="0"/>
                <a:cs typeface="Calibri" pitchFamily="34" charset="0"/>
              </a:rPr>
              <a:t>and cryogenic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temperatures under illumination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at wavelengths between </a:t>
            </a:r>
            <a:r>
              <a:rPr lang="en-GB" sz="2200" dirty="0">
                <a:latin typeface="Calibri" pitchFamily="34" charset="0"/>
                <a:cs typeface="Calibri" pitchFamily="34" charset="0"/>
              </a:rPr>
              <a:t>236 nm and 436 </a:t>
            </a:r>
            <a:r>
              <a:rPr lang="en-GB" sz="2200" dirty="0" smtClean="0">
                <a:latin typeface="Calibri" pitchFamily="34" charset="0"/>
                <a:cs typeface="Calibri" pitchFamily="34" charset="0"/>
              </a:rPr>
              <a:t>nm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54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41" y="2800197"/>
            <a:ext cx="8354343" cy="374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2" y="205740"/>
            <a:ext cx="5002229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0" y="807070"/>
            <a:ext cx="11520000" cy="6012817"/>
          </a:xfrm>
          <a:prstGeom prst="rect">
            <a:avLst/>
          </a:prstGeom>
        </p:spPr>
      </p:pic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0" y="174745"/>
            <a:ext cx="12192000" cy="461963"/>
          </a:xfrm>
          <a:prstGeom prst="rect">
            <a:avLst/>
          </a:prstGeom>
          <a:noFill/>
          <a:ln/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altLang="en-US" dirty="0" smtClean="0">
                <a:solidFill>
                  <a:schemeClr val="bg1"/>
                </a:solidFill>
              </a:rPr>
              <a:t>Photocathode Transverse Energy Spread Spectrometer:  </a:t>
            </a:r>
            <a:r>
              <a:rPr lang="en-GB" altLang="en-US" b="1" i="1" dirty="0" smtClean="0">
                <a:solidFill>
                  <a:schemeClr val="bg1"/>
                </a:solidFill>
              </a:rPr>
              <a:t>TESS Data Processing</a:t>
            </a:r>
            <a:endParaRPr lang="en-GB" altLang="en-US" b="1" i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– Quick Data Analysis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6061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452584" y="365126"/>
            <a:ext cx="6761018" cy="610142"/>
          </a:xfrm>
        </p:spPr>
        <p:txBody>
          <a:bodyPr>
            <a:normAutofit/>
          </a:bodyPr>
          <a:lstStyle/>
          <a:p>
            <a:r>
              <a:rPr lang="en-GB" altLang="en-US" sz="3600" dirty="0" smtClean="0">
                <a:latin typeface="+mn-lt"/>
              </a:rPr>
              <a:t>Possible UK X-FEL Injector</a:t>
            </a:r>
            <a:endParaRPr lang="en-GB" altLang="en-US" sz="3600" b="1" dirty="0" smtClean="0"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238" y="1229387"/>
            <a:ext cx="6013080" cy="4818083"/>
            <a:chOff x="454607" y="1229387"/>
            <a:chExt cx="6013080" cy="4818083"/>
          </a:xfrm>
        </p:grpSpPr>
        <p:pic>
          <p:nvPicPr>
            <p:cNvPr id="6148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5" t="12994" r="13380" b="10945"/>
            <a:stretch>
              <a:fillRect/>
            </a:stretch>
          </p:blipFill>
          <p:spPr bwMode="auto">
            <a:xfrm>
              <a:off x="1576111" y="1915193"/>
              <a:ext cx="4556236" cy="338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TextBox 6"/>
            <p:cNvSpPr txBox="1">
              <a:spLocks noChangeArrowheads="1"/>
            </p:cNvSpPr>
            <p:nvPr/>
          </p:nvSpPr>
          <p:spPr bwMode="auto">
            <a:xfrm>
              <a:off x="4524587" y="1229387"/>
              <a:ext cx="1943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H-Shaped</a:t>
              </a:r>
              <a:b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</a:br>
              <a:r>
                <a:rPr lang="en-GB" altLang="en-US" sz="1800" dirty="0" smtClean="0">
                  <a:latin typeface="Arial" charset="0"/>
                </a:rPr>
                <a:t>RF C</a:t>
              </a:r>
              <a:r>
                <a:rPr kumimoji="0" lang="en-GB" altLang="en-US" sz="1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oupler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305377" y="1820735"/>
              <a:ext cx="360363" cy="6953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2" name="TextBox 9"/>
            <p:cNvSpPr txBox="1">
              <a:spLocks noChangeArrowheads="1"/>
            </p:cNvSpPr>
            <p:nvPr/>
          </p:nvSpPr>
          <p:spPr bwMode="auto">
            <a:xfrm>
              <a:off x="454607" y="4925220"/>
              <a:ext cx="16088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Cathode </a:t>
              </a:r>
              <a:r>
                <a:rPr lang="en-GB" altLang="en-US" sz="1800" dirty="0">
                  <a:latin typeface="Arial" charset="0"/>
                </a:rPr>
                <a:t>P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lug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6152" idx="0"/>
            </p:cNvCxnSpPr>
            <p:nvPr/>
          </p:nvCxnSpPr>
          <p:spPr>
            <a:xfrm flipV="1">
              <a:off x="1259050" y="4415134"/>
              <a:ext cx="1141578" cy="5100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4" name="TextBox 13"/>
            <p:cNvSpPr txBox="1">
              <a:spLocks noChangeArrowheads="1"/>
            </p:cNvSpPr>
            <p:nvPr/>
          </p:nvSpPr>
          <p:spPr bwMode="auto">
            <a:xfrm>
              <a:off x="2073605" y="5675897"/>
              <a:ext cx="24844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Gun Cavity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709442" y="4512343"/>
              <a:ext cx="0" cy="118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6" name="TextBox 16"/>
            <p:cNvSpPr txBox="1">
              <a:spLocks noChangeArrowheads="1"/>
            </p:cNvSpPr>
            <p:nvPr/>
          </p:nvSpPr>
          <p:spPr bwMode="auto">
            <a:xfrm>
              <a:off x="1309545" y="2787868"/>
              <a:ext cx="16017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RF 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Probe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033333" y="3135187"/>
              <a:ext cx="534465" cy="307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8" name="TextBox 20"/>
            <p:cNvSpPr txBox="1">
              <a:spLocks noChangeArrowheads="1"/>
            </p:cNvSpPr>
            <p:nvPr/>
          </p:nvSpPr>
          <p:spPr bwMode="auto">
            <a:xfrm>
              <a:off x="3647909" y="5679170"/>
              <a:ext cx="24844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Cooling 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Channels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882139" y="4677446"/>
              <a:ext cx="1457247" cy="10017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559209" y="4677446"/>
              <a:ext cx="1279124" cy="9850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3469037" y="4269464"/>
              <a:ext cx="970363" cy="1409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Content Placeholder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9497" r="39778" b="9357"/>
          <a:stretch>
            <a:fillRect/>
          </a:stretch>
        </p:blipFill>
        <p:spPr bwMode="auto">
          <a:xfrm>
            <a:off x="6128218" y="3941413"/>
            <a:ext cx="1224000" cy="230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5935776" y="6153144"/>
            <a:ext cx="1608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Cathode </a:t>
            </a:r>
            <a:r>
              <a:rPr lang="en-GB" altLang="en-US" sz="1800" dirty="0">
                <a:latin typeface="Arial" charset="0"/>
              </a:rPr>
              <a:t>P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lug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2" descr="https://4lasers.com/storage/app/media/uploaded-files/High%20power%20C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446" y="10291"/>
            <a:ext cx="5415302" cy="3487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6914482" y="189077"/>
            <a:ext cx="5148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UV Laser</a:t>
            </a:r>
            <a:r>
              <a:rPr kumimoji="0" lang="en-GB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(266 nm)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4" name="TextBox 9"/>
          <p:cNvSpPr txBox="1">
            <a:spLocks noChangeArrowheads="1"/>
          </p:cNvSpPr>
          <p:nvPr/>
        </p:nvSpPr>
        <p:spPr bwMode="auto">
          <a:xfrm>
            <a:off x="1871831" y="6197970"/>
            <a:ext cx="329183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Radio Frequency Gun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GB" sz="1600" dirty="0">
                <a:latin typeface="Calibri" panose="020F0502020204030204"/>
              </a:rPr>
              <a:t>Credit:  B.L. </a:t>
            </a:r>
            <a:r>
              <a:rPr lang="en-GB" sz="1600" dirty="0" smtClean="0">
                <a:latin typeface="Calibri" panose="020F0502020204030204"/>
              </a:rPr>
              <a:t>Militsyn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16259" y="636495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34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89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9"/>
          <p:cNvSpPr txBox="1">
            <a:spLocks noChangeArrowheads="1"/>
          </p:cNvSpPr>
          <p:nvPr/>
        </p:nvSpPr>
        <p:spPr bwMode="auto">
          <a:xfrm>
            <a:off x="1871831" y="6197970"/>
            <a:ext cx="3291839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Radio Frequency Gun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en-GB" sz="1600" dirty="0">
                <a:latin typeface="Calibri" panose="020F0502020204030204"/>
              </a:rPr>
              <a:t>Credit:  B.L. </a:t>
            </a:r>
            <a:r>
              <a:rPr lang="en-GB" sz="1600" dirty="0" smtClean="0">
                <a:latin typeface="Calibri" panose="020F0502020204030204"/>
              </a:rPr>
              <a:t>Militsyn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15238" y="1229387"/>
            <a:ext cx="6013080" cy="4818083"/>
            <a:chOff x="454607" y="1229387"/>
            <a:chExt cx="6013080" cy="4818083"/>
          </a:xfrm>
        </p:grpSpPr>
        <p:pic>
          <p:nvPicPr>
            <p:cNvPr id="6148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5" t="12994" r="13380" b="10945"/>
            <a:stretch>
              <a:fillRect/>
            </a:stretch>
          </p:blipFill>
          <p:spPr bwMode="auto">
            <a:xfrm>
              <a:off x="1576111" y="1915193"/>
              <a:ext cx="4556236" cy="3380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" name="TextBox 6"/>
            <p:cNvSpPr txBox="1">
              <a:spLocks noChangeArrowheads="1"/>
            </p:cNvSpPr>
            <p:nvPr/>
          </p:nvSpPr>
          <p:spPr bwMode="auto">
            <a:xfrm>
              <a:off x="4524587" y="1229387"/>
              <a:ext cx="19431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H-Shaped</a:t>
              </a:r>
              <a:b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</a:br>
              <a:r>
                <a:rPr lang="en-GB" altLang="en-US" sz="1800" dirty="0" smtClean="0">
                  <a:latin typeface="Arial" charset="0"/>
                </a:rPr>
                <a:t>RF C</a:t>
              </a:r>
              <a:r>
                <a:rPr kumimoji="0" lang="en-GB" altLang="en-US" sz="1800" b="0" i="0" u="none" strike="noStrike" kern="120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oupler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4305377" y="1820735"/>
              <a:ext cx="360363" cy="69532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2" name="TextBox 9"/>
            <p:cNvSpPr txBox="1">
              <a:spLocks noChangeArrowheads="1"/>
            </p:cNvSpPr>
            <p:nvPr/>
          </p:nvSpPr>
          <p:spPr bwMode="auto">
            <a:xfrm>
              <a:off x="454607" y="4925220"/>
              <a:ext cx="16088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Cathode </a:t>
              </a:r>
              <a:r>
                <a:rPr lang="en-GB" altLang="en-US" sz="1800" dirty="0">
                  <a:latin typeface="Arial" charset="0"/>
                </a:rPr>
                <a:t>P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lug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1" name="Straight Arrow Connector 10"/>
            <p:cNvCxnSpPr>
              <a:stCxn id="6152" idx="0"/>
            </p:cNvCxnSpPr>
            <p:nvPr/>
          </p:nvCxnSpPr>
          <p:spPr>
            <a:xfrm flipV="1">
              <a:off x="1259050" y="4415134"/>
              <a:ext cx="1141578" cy="51008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4" name="TextBox 13"/>
            <p:cNvSpPr txBox="1">
              <a:spLocks noChangeArrowheads="1"/>
            </p:cNvSpPr>
            <p:nvPr/>
          </p:nvSpPr>
          <p:spPr bwMode="auto">
            <a:xfrm>
              <a:off x="2073605" y="5675897"/>
              <a:ext cx="248443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Gun Cavity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709442" y="4512343"/>
              <a:ext cx="0" cy="118800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6" name="TextBox 16"/>
            <p:cNvSpPr txBox="1">
              <a:spLocks noChangeArrowheads="1"/>
            </p:cNvSpPr>
            <p:nvPr/>
          </p:nvSpPr>
          <p:spPr bwMode="auto">
            <a:xfrm>
              <a:off x="1309545" y="2787868"/>
              <a:ext cx="1601787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RF 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Probe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2033333" y="3135187"/>
              <a:ext cx="534465" cy="3072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8" name="TextBox 20"/>
            <p:cNvSpPr txBox="1">
              <a:spLocks noChangeArrowheads="1"/>
            </p:cNvSpPr>
            <p:nvPr/>
          </p:nvSpPr>
          <p:spPr bwMode="auto">
            <a:xfrm>
              <a:off x="3647909" y="5679170"/>
              <a:ext cx="2484438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Cooling </a:t>
              </a:r>
              <a:r>
                <a:rPr kumimoji="0" lang="en-GB" altLang="en-US" sz="1800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Channels</a:t>
              </a:r>
              <a:endPara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 flipV="1">
              <a:off x="2882139" y="4677446"/>
              <a:ext cx="1457247" cy="10017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4559209" y="4677446"/>
              <a:ext cx="1279124" cy="98506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 flipV="1">
              <a:off x="3469037" y="4269464"/>
              <a:ext cx="970363" cy="140970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Content Placeholder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1" t="9497" r="39778" b="9357"/>
          <a:stretch>
            <a:fillRect/>
          </a:stretch>
        </p:blipFill>
        <p:spPr bwMode="auto">
          <a:xfrm>
            <a:off x="6128218" y="3941413"/>
            <a:ext cx="1224000" cy="230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5935776" y="6153144"/>
            <a:ext cx="1608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Cathode </a:t>
            </a:r>
            <a:r>
              <a:rPr lang="en-GB" altLang="en-US" sz="1800" dirty="0">
                <a:latin typeface="Arial" charset="0"/>
              </a:rPr>
              <a:t>P</a:t>
            </a: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lug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" name="Picture 2" descr="https://4lasers.com/storage/app/media/uploaded-files/High%20power%20C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333" y="12838"/>
            <a:ext cx="5415302" cy="3487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1" y="12838"/>
            <a:ext cx="12176635" cy="68451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626096" y="3487642"/>
                <a:ext cx="1809403" cy="690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.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𝑎𝑣𝑒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096" y="3487642"/>
                <a:ext cx="1809403" cy="6905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452360" y="4024642"/>
                <a:ext cx="4261104" cy="748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𝑛𝑥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𝛽𝛾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rad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60" y="4024642"/>
                <a:ext cx="4261104" cy="7489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ctangle 24"/>
          <p:cNvSpPr/>
          <p:nvPr/>
        </p:nvSpPr>
        <p:spPr>
          <a:xfrm>
            <a:off x="7452360" y="6522299"/>
            <a:ext cx="47396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D. Dowell &amp; J. Schmerge, </a:t>
            </a:r>
            <a:r>
              <a:rPr lang="en-GB" sz="1200" dirty="0" smtClean="0"/>
              <a:t>Phys. Rev. ST </a:t>
            </a:r>
            <a:r>
              <a:rPr lang="en-GB" sz="1200" dirty="0" err="1" smtClean="0"/>
              <a:t>Accel</a:t>
            </a:r>
            <a:r>
              <a:rPr lang="en-GB" sz="1200" dirty="0" smtClean="0"/>
              <a:t>. Beams 12, 074201 </a:t>
            </a:r>
            <a:r>
              <a:rPr lang="en-GB" sz="1200" dirty="0"/>
              <a:t>(</a:t>
            </a:r>
            <a:r>
              <a:rPr lang="en-GB" sz="1200" dirty="0" smtClean="0"/>
              <a:t>2009)</a:t>
            </a:r>
            <a:endParaRPr lang="en-GB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179337" y="4738047"/>
                <a:ext cx="2387824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ħ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9337" y="4738047"/>
                <a:ext cx="2387824" cy="9106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173734" y="5615929"/>
                <a:ext cx="2539730" cy="910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𝑛𝑥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ħ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− 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3734" y="5615929"/>
                <a:ext cx="2539730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452584" y="365126"/>
            <a:ext cx="6761018" cy="610142"/>
          </a:xfrm>
        </p:spPr>
        <p:txBody>
          <a:bodyPr>
            <a:normAutofit/>
          </a:bodyPr>
          <a:lstStyle/>
          <a:p>
            <a:r>
              <a:rPr lang="en-GB" altLang="en-US" sz="3600" dirty="0" smtClean="0">
                <a:latin typeface="+mn-lt"/>
              </a:rPr>
              <a:t>Possible UK X-FEL Injector</a:t>
            </a:r>
            <a:endParaRPr lang="en-GB" altLang="en-US" sz="3600" b="1" dirty="0" smtClean="0">
              <a:latin typeface="+mn-lt"/>
            </a:endParaRPr>
          </a:p>
        </p:txBody>
      </p:sp>
      <p:sp>
        <p:nvSpPr>
          <p:cNvPr id="28" name="TextBox 9"/>
          <p:cNvSpPr txBox="1">
            <a:spLocks noChangeArrowheads="1"/>
          </p:cNvSpPr>
          <p:nvPr/>
        </p:nvSpPr>
        <p:spPr bwMode="auto">
          <a:xfrm>
            <a:off x="6914482" y="189077"/>
            <a:ext cx="51482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UV Laser</a:t>
            </a:r>
            <a:r>
              <a:rPr kumimoji="0" lang="en-GB" altLang="en-US" sz="18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(266 nm)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77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9" y="1719141"/>
            <a:ext cx="11736282" cy="44599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44379" y="6364224"/>
            <a:ext cx="207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Credit:  R. Cash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- Schematic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27859" y="6395001"/>
            <a:ext cx="337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/>
              <a:t>Proc. FEL2013, TUPS033, 290-293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4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8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37" y="1025332"/>
            <a:ext cx="8027926" cy="5246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44379" y="6364224"/>
            <a:ext cx="207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Credit:  R. Cash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- Schematic</a:t>
            </a:r>
            <a:endParaRPr lang="en-GB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227859" y="6395001"/>
            <a:ext cx="337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/>
              <a:t>Proc. FEL2013, TUPS033, 290-293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5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9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42" y="826132"/>
            <a:ext cx="8820717" cy="590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944379" y="6364224"/>
            <a:ext cx="207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Credit:  R. Cash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66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Transverse Energy Spread Spectrometer (TESS) - Schematic</a:t>
            </a:r>
            <a:endParaRPr lang="en-GB" sz="3200" b="1" dirty="0"/>
          </a:p>
        </p:txBody>
      </p:sp>
      <p:sp>
        <p:nvSpPr>
          <p:cNvPr id="6" name="Rectangle 5"/>
          <p:cNvSpPr/>
          <p:nvPr/>
        </p:nvSpPr>
        <p:spPr>
          <a:xfrm>
            <a:off x="227859" y="6395001"/>
            <a:ext cx="337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/>
              <a:t>Proc. FEL2013, TUPS033, 290-293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6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0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33" y="0"/>
            <a:ext cx="619278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9217" y="6108192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Credit:  D.P. Juarez-Lopez</a:t>
            </a:r>
            <a:br>
              <a:rPr lang="en-GB" sz="1600" dirty="0" smtClean="0"/>
            </a:br>
            <a:r>
              <a:rPr lang="en-GB" sz="1600" dirty="0" smtClean="0"/>
              <a:t>&amp; H.E. </a:t>
            </a:r>
            <a:r>
              <a:rPr lang="en-GB" sz="1600" dirty="0" err="1" smtClean="0"/>
              <a:t>Scheibler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0392" y="317241"/>
            <a:ext cx="47520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TESS Leading Particulars</a:t>
            </a:r>
            <a:r>
              <a:rPr lang="en-GB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Laser-driven plasma broadband </a:t>
            </a:r>
            <a:r>
              <a:rPr lang="en-GB" dirty="0" err="1" smtClean="0"/>
              <a:t>lightsource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Twin grating monochromator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Usable flux from </a:t>
            </a:r>
            <a:r>
              <a:rPr lang="en-GB" dirty="0" smtClean="0">
                <a:latin typeface="Symbol" panose="05050102010706020507" pitchFamily="18" charset="2"/>
              </a:rPr>
              <a:t>l</a:t>
            </a:r>
            <a:r>
              <a:rPr lang="en-GB" dirty="0" smtClean="0"/>
              <a:t> = 236 nm to &gt; 800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Filter wheel to avoid space 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Beam profile camera at working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Optimise source spot for each </a:t>
            </a:r>
            <a:r>
              <a:rPr lang="en-GB" dirty="0" smtClean="0">
                <a:latin typeface="Symbol" panose="05050102010706020507" pitchFamily="18" charset="2"/>
              </a:rPr>
              <a:t>l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Sapphire viewport window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Maximise UV transmission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TESS base pressure typically 3 × 10</a:t>
            </a:r>
            <a:r>
              <a:rPr lang="en-GB" baseline="30000" dirty="0" smtClean="0"/>
              <a:t>-11</a:t>
            </a:r>
            <a:r>
              <a:rPr lang="en-GB" dirty="0" smtClean="0"/>
              <a:t>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LN</a:t>
            </a:r>
            <a:r>
              <a:rPr lang="en-GB" baseline="-25000" dirty="0" smtClean="0"/>
              <a:t>2</a:t>
            </a:r>
            <a:r>
              <a:rPr lang="en-GB" dirty="0" smtClean="0"/>
              <a:t> Cooling 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Piezoelectric leak valve for</a:t>
            </a:r>
            <a:br>
              <a:rPr lang="en-GB" dirty="0" smtClean="0"/>
            </a:br>
            <a:r>
              <a:rPr lang="en-GB" dirty="0" smtClean="0"/>
              <a:t>controlled degradation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TESS linked to GaAs PPF at 4 × 10</a:t>
            </a:r>
            <a:r>
              <a:rPr lang="en-GB" baseline="30000" dirty="0" smtClean="0"/>
              <a:t>-12</a:t>
            </a:r>
            <a:r>
              <a:rPr lang="en-GB" dirty="0" smtClean="0"/>
              <a:t> mbar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Storage carousel with up to 6 photocathodes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Vacuum suitcase for sample transfers between systems (&lt; 1 × 10</a:t>
            </a:r>
            <a:r>
              <a:rPr lang="en-GB" baseline="30000" dirty="0" smtClean="0"/>
              <a:t>-10</a:t>
            </a:r>
            <a:r>
              <a:rPr lang="en-GB" dirty="0" smtClean="0"/>
              <a:t> mbar)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7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7859" y="6395001"/>
            <a:ext cx="33711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smtClean="0"/>
              <a:t>L. Jones </a:t>
            </a:r>
            <a:r>
              <a:rPr lang="it-IT" sz="1200" i="1" dirty="0" smtClean="0"/>
              <a:t>et al.</a:t>
            </a:r>
            <a:r>
              <a:rPr lang="it-IT" sz="1200" dirty="0" smtClean="0"/>
              <a:t>, </a:t>
            </a:r>
            <a:r>
              <a:rPr lang="en-GB" sz="1200" dirty="0"/>
              <a:t>Rev. Sci. </a:t>
            </a:r>
            <a:r>
              <a:rPr lang="en-GB" sz="1200" dirty="0" err="1"/>
              <a:t>Instrum</a:t>
            </a:r>
            <a:r>
              <a:rPr lang="en-GB" sz="1200" dirty="0"/>
              <a:t>. 93, 113314 (2022)</a:t>
            </a:r>
          </a:p>
        </p:txBody>
      </p:sp>
    </p:spTree>
    <p:extLst>
      <p:ext uri="{BB962C8B-B14F-4D97-AF65-F5344CB8AC3E}">
        <p14:creationId xmlns:p14="http://schemas.microsoft.com/office/powerpoint/2010/main" val="7995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933" y="0"/>
            <a:ext cx="6192783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9217" y="6108192"/>
            <a:ext cx="2295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/>
              <a:t>Credit:  D.P. Juarez-Lopez</a:t>
            </a:r>
            <a:br>
              <a:rPr lang="en-GB" sz="1600" dirty="0" smtClean="0"/>
            </a:br>
            <a:r>
              <a:rPr lang="en-GB" sz="1600" dirty="0" smtClean="0"/>
              <a:t>&amp; H.E. </a:t>
            </a:r>
            <a:r>
              <a:rPr lang="en-GB" sz="1600" dirty="0" err="1" smtClean="0"/>
              <a:t>Scheibler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80392" y="317241"/>
            <a:ext cx="462020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Relative QE Concept</a:t>
            </a:r>
            <a:r>
              <a:rPr lang="en-GB" dirty="0" smtClean="0"/>
              <a:t> using: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Photoemission image intensity, </a:t>
            </a:r>
            <a:r>
              <a:rPr lang="en-GB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lang="en-GB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corrected</a:t>
            </a:r>
            <a:endParaRPr lang="en-GB" i="1" baseline="-250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Image acquisition time, </a:t>
            </a:r>
            <a:r>
              <a:rPr lang="en-GB" i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Optical power measurement, </a:t>
            </a:r>
            <a:r>
              <a:rPr lang="en-GB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</a:t>
            </a:r>
            <a:r>
              <a:rPr lang="en-GB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opt</a:t>
            </a:r>
            <a:endParaRPr lang="en-GB" i="1" baseline="-250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Illumination wavelength, </a:t>
            </a:r>
            <a:r>
              <a:rPr lang="en-GB" i="1" dirty="0" smtClean="0">
                <a:latin typeface="Symbol" panose="05050102010706020507" pitchFamily="18" charset="2"/>
              </a:rPr>
              <a:t>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Viewport transmission correction, </a:t>
            </a:r>
            <a:r>
              <a:rPr lang="en-GB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GB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viewport</a:t>
            </a:r>
            <a:endParaRPr lang="en-GB" i="1" baseline="-250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MCP front-back voltage difference, </a:t>
            </a:r>
            <a:r>
              <a:rPr lang="en-GB" dirty="0" err="1" smtClean="0">
                <a:latin typeface="Symbol" panose="05050102010706020507" pitchFamily="18" charset="2"/>
              </a:rPr>
              <a:t>D</a:t>
            </a:r>
            <a:r>
              <a:rPr lang="en-GB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</a:t>
            </a:r>
            <a:r>
              <a:rPr lang="en-GB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mcp</a:t>
            </a:r>
            <a:endParaRPr lang="en-GB" i="1" baseline="-250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And MCP gain, </a:t>
            </a:r>
            <a:r>
              <a:rPr lang="en-GB" i="1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</a:t>
            </a:r>
            <a:r>
              <a:rPr lang="en-GB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mcp</a:t>
            </a:r>
            <a:endParaRPr lang="en-GB" i="1" baseline="-25000" dirty="0" smtClean="0"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baseline="-25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 smtClean="0">
              <a:cs typeface="Times New Roman" panose="02020603050405020304" pitchFamily="18" charset="0"/>
            </a:endParaRPr>
          </a:p>
          <a:p>
            <a:endParaRPr lang="en-GB" dirty="0" smtClean="0">
              <a:cs typeface="Times New Roman" panose="02020603050405020304" pitchFamily="18" charset="0"/>
            </a:endParaRPr>
          </a:p>
          <a:p>
            <a:r>
              <a:rPr lang="en-GB" dirty="0" smtClean="0">
                <a:cs typeface="Times New Roman" panose="02020603050405020304" pitchFamily="18" charset="0"/>
              </a:rPr>
              <a:t>where</a:t>
            </a:r>
            <a:endParaRPr lang="en-GB" dirty="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9017" y="2920632"/>
                <a:ext cx="4395882" cy="603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𝑄𝐸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𝑟𝑒𝑙𝑎𝑡𝑖𝑣𝑒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𝑐𝑜𝑟𝑟𝑒𝑐𝑡𝑒𝑑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∙(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𝑜𝑝𝑡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GB" b="0" i="1" smtClean="0">
                              <a:latin typeface="Symbol" panose="05050102010706020507" pitchFamily="18" charset="2"/>
                              <a:ea typeface="Cambria Math" panose="02040503050406030204" pitchFamily="18" charset="0"/>
                            </a:rPr>
                            <m:t>l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𝑣𝑖𝑒𝑤𝑝𝑜𝑟𝑡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𝑚𝑐𝑝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7" y="2920632"/>
                <a:ext cx="4395882" cy="60317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37260" y="3821202"/>
                <a:ext cx="3451714" cy="499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𝑚𝑐𝑝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𝑚𝑐𝑝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41.0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𝑚𝑐𝑝𝐵</m:t>
                                      </m:r>
                                    </m:sub>
                                  </m:s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𝑈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𝑚𝑐𝑝𝐹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41.0</m:t>
                                  </m:r>
                                </m:den>
                              </m:f>
                            </m:e>
                          </m:d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" y="3821202"/>
                <a:ext cx="3451714" cy="4992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0" y="4786685"/>
            <a:ext cx="4627027" cy="183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8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3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" y="0"/>
            <a:ext cx="108098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15779" y="6464479"/>
            <a:ext cx="540000" cy="3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BA3B08B-B35B-4B8C-82DA-61D382359440}" type="slidenum">
              <a:rPr lang="en-GB" sz="1600" smtClean="0">
                <a:solidFill>
                  <a:schemeClr val="bg1">
                    <a:lumMod val="65000"/>
                  </a:schemeClr>
                </a:solidFill>
              </a:rPr>
              <a:pPr algn="ctr"/>
              <a:t>9</a:t>
            </a:fld>
            <a:endParaRPr lang="en-GB" sz="16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7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STeC-blue">
  <a:themeElements>
    <a:clrScheme name="ASTeC Small Top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STeC Small Top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STeC Small Top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TeC Small Top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TeC Small Top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13020</TotalTime>
  <Words>3072</Words>
  <Application>Microsoft Office PowerPoint</Application>
  <PresentationFormat>Widescreen</PresentationFormat>
  <Paragraphs>346</Paragraphs>
  <Slides>35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Arial Regular</vt:lpstr>
      <vt:lpstr>Calibri</vt:lpstr>
      <vt:lpstr>Calibri Light</vt:lpstr>
      <vt:lpstr>Cambria Math</vt:lpstr>
      <vt:lpstr>Lucida Sans</vt:lpstr>
      <vt:lpstr>Symbol</vt:lpstr>
      <vt:lpstr>Times New Roman</vt:lpstr>
      <vt:lpstr>Wingdings</vt:lpstr>
      <vt:lpstr>Office Theme</vt:lpstr>
      <vt:lpstr>ASTeC-blue</vt:lpstr>
      <vt:lpstr>Font and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Possible UK X-FEL Injector</vt:lpstr>
      <vt:lpstr>Possible UK X-FEL Injector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Lee (STFC,DL,AST)</dc:creator>
  <cp:lastModifiedBy>Jones, Lee (STFC,DL,AST)</cp:lastModifiedBy>
  <cp:revision>175</cp:revision>
  <dcterms:created xsi:type="dcterms:W3CDTF">2022-06-07T13:32:45Z</dcterms:created>
  <dcterms:modified xsi:type="dcterms:W3CDTF">2023-10-03T22:06:45Z</dcterms:modified>
</cp:coreProperties>
</file>