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72" r:id="rId6"/>
    <p:sldMasterId id="2147483695" r:id="rId7"/>
    <p:sldMasterId id="2147483723" r:id="rId8"/>
  </p:sldMasterIdLst>
  <p:notesMasterIdLst>
    <p:notesMasterId r:id="rId30"/>
  </p:notesMasterIdLst>
  <p:handoutMasterIdLst>
    <p:handoutMasterId r:id="rId31"/>
  </p:handoutMasterIdLst>
  <p:sldIdLst>
    <p:sldId id="256" r:id="rId9"/>
    <p:sldId id="5204" r:id="rId10"/>
    <p:sldId id="5205" r:id="rId11"/>
    <p:sldId id="2281" r:id="rId12"/>
    <p:sldId id="5187" r:id="rId13"/>
    <p:sldId id="5197" r:id="rId14"/>
    <p:sldId id="5206" r:id="rId15"/>
    <p:sldId id="477" r:id="rId16"/>
    <p:sldId id="5214" r:id="rId17"/>
    <p:sldId id="259" r:id="rId18"/>
    <p:sldId id="263" r:id="rId19"/>
    <p:sldId id="265" r:id="rId20"/>
    <p:sldId id="479" r:id="rId21"/>
    <p:sldId id="5218" r:id="rId22"/>
    <p:sldId id="5216" r:id="rId23"/>
    <p:sldId id="5186" r:id="rId24"/>
    <p:sldId id="5217" r:id="rId25"/>
    <p:sldId id="476" r:id="rId26"/>
    <p:sldId id="5194" r:id="rId27"/>
    <p:sldId id="5207" r:id="rId28"/>
    <p:sldId id="520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39FD6"/>
    <a:srgbClr val="839BE9"/>
    <a:srgbClr val="543789"/>
    <a:srgbClr val="FFFC8E"/>
    <a:srgbClr val="FFFFFF"/>
    <a:srgbClr val="EEB500"/>
    <a:srgbClr val="000000"/>
    <a:srgbClr val="FFFDBD"/>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22" autoAdjust="0"/>
    <p:restoredTop sz="97604" autoAdjust="0"/>
  </p:normalViewPr>
  <p:slideViewPr>
    <p:cSldViewPr snapToGrid="0">
      <p:cViewPr varScale="1">
        <p:scale>
          <a:sx n="152" d="100"/>
          <a:sy n="152" d="100"/>
        </p:scale>
        <p:origin x="1104" y="180"/>
      </p:cViewPr>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50BD8CB-1894-D0E4-6605-68348E2ECB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D0CAA4C-8D86-0DD6-D34D-CF283F7FC7F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136D00-0281-47FD-B3D1-67FD0FD450D0}" type="datetimeFigureOut">
              <a:rPr lang="en-US" smtClean="0"/>
              <a:t>10/2/2023</a:t>
            </a:fld>
            <a:endParaRPr lang="en-US" dirty="0"/>
          </a:p>
        </p:txBody>
      </p:sp>
      <p:sp>
        <p:nvSpPr>
          <p:cNvPr id="4" name="Footer Placeholder 3">
            <a:extLst>
              <a:ext uri="{FF2B5EF4-FFF2-40B4-BE49-F238E27FC236}">
                <a16:creationId xmlns:a16="http://schemas.microsoft.com/office/drawing/2014/main" id="{7A10AD47-E947-FF32-0258-C4B9BDC2C0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A4F8BC8-F8BB-D529-FF7E-F7AC336E49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5F9F71-6356-49AB-ABC5-0C5F3A0C26DD}" type="slidenum">
              <a:rPr lang="en-US" smtClean="0"/>
              <a:t>‹#›</a:t>
            </a:fld>
            <a:endParaRPr lang="en-US" dirty="0"/>
          </a:p>
        </p:txBody>
      </p:sp>
    </p:spTree>
    <p:extLst>
      <p:ext uri="{BB962C8B-B14F-4D97-AF65-F5344CB8AC3E}">
        <p14:creationId xmlns:p14="http://schemas.microsoft.com/office/powerpoint/2010/main" val="11017297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B7587-3FC7-43B6-AC31-7C2A383C1EDD}" type="datetimeFigureOut">
              <a:rPr lang="en-US" smtClean="0"/>
              <a:t>10/2/2023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440BDB-3AFB-4185-B37D-277B9177533A}" type="slidenum">
              <a:rPr lang="en-US" smtClean="0"/>
              <a:t>‹#›</a:t>
            </a:fld>
            <a:endParaRPr lang="en-US" dirty="0"/>
          </a:p>
        </p:txBody>
      </p:sp>
    </p:spTree>
    <p:extLst>
      <p:ext uri="{BB962C8B-B14F-4D97-AF65-F5344CB8AC3E}">
        <p14:creationId xmlns:p14="http://schemas.microsoft.com/office/powerpoint/2010/main" val="24320602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40BDB-3AFB-4185-B37D-277B9177533A}" type="slidenum">
              <a:rPr lang="en-US" smtClean="0"/>
              <a:t>2</a:t>
            </a:fld>
            <a:endParaRPr lang="en-US" dirty="0"/>
          </a:p>
        </p:txBody>
      </p:sp>
    </p:spTree>
    <p:extLst>
      <p:ext uri="{BB962C8B-B14F-4D97-AF65-F5344CB8AC3E}">
        <p14:creationId xmlns:p14="http://schemas.microsoft.com/office/powerpoint/2010/main" val="3129292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40BDB-3AFB-4185-B37D-277B9177533A}" type="slidenum">
              <a:rPr lang="en-US" smtClean="0"/>
              <a:t>11</a:t>
            </a:fld>
            <a:endParaRPr lang="en-US" dirty="0"/>
          </a:p>
        </p:txBody>
      </p:sp>
    </p:spTree>
    <p:extLst>
      <p:ext uri="{BB962C8B-B14F-4D97-AF65-F5344CB8AC3E}">
        <p14:creationId xmlns:p14="http://schemas.microsoft.com/office/powerpoint/2010/main" val="3678345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40BDB-3AFB-4185-B37D-277B9177533A}" type="slidenum">
              <a:rPr lang="en-US" smtClean="0"/>
              <a:t>12</a:t>
            </a:fld>
            <a:endParaRPr lang="en-US"/>
          </a:p>
        </p:txBody>
      </p:sp>
    </p:spTree>
    <p:extLst>
      <p:ext uri="{BB962C8B-B14F-4D97-AF65-F5344CB8AC3E}">
        <p14:creationId xmlns:p14="http://schemas.microsoft.com/office/powerpoint/2010/main" val="3298047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40BDB-3AFB-4185-B37D-277B9177533A}" type="slidenum">
              <a:rPr lang="en-US" smtClean="0"/>
              <a:t>13</a:t>
            </a:fld>
            <a:endParaRPr lang="en-US"/>
          </a:p>
        </p:txBody>
      </p:sp>
    </p:spTree>
    <p:extLst>
      <p:ext uri="{BB962C8B-B14F-4D97-AF65-F5344CB8AC3E}">
        <p14:creationId xmlns:p14="http://schemas.microsoft.com/office/powerpoint/2010/main" val="2068944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bg1">
                  <a:lumMod val="75000"/>
                </a:schemeClr>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440BDB-3AFB-4185-B37D-277B91775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751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Combine with slide 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3C472-F9B9-4454-964C-2D350A9540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330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40BDB-3AFB-4185-B37D-277B9177533A}" type="slidenum">
              <a:rPr lang="en-US" smtClean="0"/>
              <a:t>17</a:t>
            </a:fld>
            <a:endParaRPr lang="en-US" dirty="0"/>
          </a:p>
        </p:txBody>
      </p:sp>
    </p:spTree>
    <p:extLst>
      <p:ext uri="{BB962C8B-B14F-4D97-AF65-F5344CB8AC3E}">
        <p14:creationId xmlns:p14="http://schemas.microsoft.com/office/powerpoint/2010/main" val="3029773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40BDB-3AFB-4185-B37D-277B9177533A}" type="slidenum">
              <a:rPr lang="en-US" smtClean="0"/>
              <a:t>18</a:t>
            </a:fld>
            <a:endParaRPr lang="en-US" dirty="0"/>
          </a:p>
        </p:txBody>
      </p:sp>
    </p:spTree>
    <p:extLst>
      <p:ext uri="{BB962C8B-B14F-4D97-AF65-F5344CB8AC3E}">
        <p14:creationId xmlns:p14="http://schemas.microsoft.com/office/powerpoint/2010/main" val="2045472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40BDB-3AFB-4185-B37D-277B9177533A}" type="slidenum">
              <a:rPr lang="en-US" smtClean="0"/>
              <a:t>3</a:t>
            </a:fld>
            <a:endParaRPr lang="en-US" dirty="0"/>
          </a:p>
        </p:txBody>
      </p:sp>
    </p:spTree>
    <p:extLst>
      <p:ext uri="{BB962C8B-B14F-4D97-AF65-F5344CB8AC3E}">
        <p14:creationId xmlns:p14="http://schemas.microsoft.com/office/powerpoint/2010/main" val="3600961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40BDB-3AFB-4185-B37D-277B9177533A}" type="slidenum">
              <a:rPr lang="en-US" smtClean="0"/>
              <a:t>4</a:t>
            </a:fld>
            <a:endParaRPr lang="en-US" dirty="0"/>
          </a:p>
        </p:txBody>
      </p:sp>
    </p:spTree>
    <p:extLst>
      <p:ext uri="{BB962C8B-B14F-4D97-AF65-F5344CB8AC3E}">
        <p14:creationId xmlns:p14="http://schemas.microsoft.com/office/powerpoint/2010/main" val="933669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bg1">
                  <a:lumMod val="75000"/>
                </a:schemeClr>
              </a:solidFill>
            </a:endParaRPr>
          </a:p>
        </p:txBody>
      </p:sp>
      <p:sp>
        <p:nvSpPr>
          <p:cNvPr id="4" name="Slide Number Placeholder 3"/>
          <p:cNvSpPr>
            <a:spLocks noGrp="1"/>
          </p:cNvSpPr>
          <p:nvPr>
            <p:ph type="sldNum" sz="quarter" idx="5"/>
          </p:nvPr>
        </p:nvSpPr>
        <p:spPr/>
        <p:txBody>
          <a:bodyPr/>
          <a:lstStyle/>
          <a:p>
            <a:fld id="{C4440BDB-3AFB-4185-B37D-277B9177533A}" type="slidenum">
              <a:rPr lang="en-US" smtClean="0"/>
              <a:t>5</a:t>
            </a:fld>
            <a:endParaRPr lang="en-US" dirty="0"/>
          </a:p>
        </p:txBody>
      </p:sp>
    </p:spTree>
    <p:extLst>
      <p:ext uri="{BB962C8B-B14F-4D97-AF65-F5344CB8AC3E}">
        <p14:creationId xmlns:p14="http://schemas.microsoft.com/office/powerpoint/2010/main" val="3680952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40BDB-3AFB-4185-B37D-277B9177533A}" type="slidenum">
              <a:rPr lang="en-US" smtClean="0"/>
              <a:t>6</a:t>
            </a:fld>
            <a:endParaRPr lang="en-US" dirty="0"/>
          </a:p>
        </p:txBody>
      </p:sp>
    </p:spTree>
    <p:extLst>
      <p:ext uri="{BB962C8B-B14F-4D97-AF65-F5344CB8AC3E}">
        <p14:creationId xmlns:p14="http://schemas.microsoft.com/office/powerpoint/2010/main" val="3850711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40BDB-3AFB-4185-B37D-277B9177533A}" type="slidenum">
              <a:rPr lang="en-US" smtClean="0"/>
              <a:t>7</a:t>
            </a:fld>
            <a:endParaRPr lang="en-US" dirty="0"/>
          </a:p>
        </p:txBody>
      </p:sp>
    </p:spTree>
    <p:extLst>
      <p:ext uri="{BB962C8B-B14F-4D97-AF65-F5344CB8AC3E}">
        <p14:creationId xmlns:p14="http://schemas.microsoft.com/office/powerpoint/2010/main" val="970101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40BDB-3AFB-4185-B37D-277B9177533A}" type="slidenum">
              <a:rPr lang="en-US" smtClean="0"/>
              <a:t>8</a:t>
            </a:fld>
            <a:endParaRPr lang="en-US" dirty="0"/>
          </a:p>
        </p:txBody>
      </p:sp>
    </p:spTree>
    <p:extLst>
      <p:ext uri="{BB962C8B-B14F-4D97-AF65-F5344CB8AC3E}">
        <p14:creationId xmlns:p14="http://schemas.microsoft.com/office/powerpoint/2010/main" val="424583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440BDB-3AFB-4185-B37D-277B91775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328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1200" i="1" smtClean="0">
                              <a:solidFill>
                                <a:srgbClr val="C000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ctrlPr>
                        </m:sSubPr>
                        <m:e>
                          <m:r>
                            <a:rPr lang="en-US" sz="1200" b="0" i="1" smtClean="0">
                              <a:solidFill>
                                <a:srgbClr val="C000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𝑅</m:t>
                          </m:r>
                        </m:e>
                        <m:sub>
                          <m:r>
                            <a:rPr lang="en-US" sz="1200" b="0" i="1" smtClean="0">
                              <a:solidFill>
                                <a:srgbClr val="C000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12</m:t>
                          </m:r>
                        </m:sub>
                      </m:sSub>
                      <m:r>
                        <a:rPr lang="en-US" sz="1200" b="0" i="1" smtClean="0">
                          <a:solidFill>
                            <a:srgbClr val="C000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=0</m:t>
                      </m:r>
                    </m:oMath>
                  </m:oMathPara>
                </a14:m>
                <a:endParaRPr lang="en-US" altLang="en-US" sz="1200" i="1" dirty="0">
                  <a:solidFill>
                    <a:srgbClr val="C00000"/>
                  </a:solidFill>
                  <a:effectLst>
                    <a:outerShdw blurRad="38100" dist="38100" dir="2700000" algn="tl">
                      <a:srgbClr val="000000">
                        <a:alpha val="43137"/>
                      </a:srgbClr>
                    </a:outerShdw>
                  </a:effectLst>
                  <a:latin typeface="Cambria Math" panose="02040503050406030204" pitchFamily="18" charset="0"/>
                </a:endParaRPr>
              </a:p>
              <a:p>
                <a14:m>
                  <m:oMath xmlns:m="http://schemas.openxmlformats.org/officeDocument/2006/math">
                    <m:sSub>
                      <m:sSubPr>
                        <m:ctrlPr>
                          <a:rPr lang="en-US" altLang="en-US" sz="1200" i="1" dirty="0" smtClean="0">
                            <a:solidFill>
                              <a:srgbClr val="C00000"/>
                            </a:solidFill>
                            <a:effectLst>
                              <a:outerShdw blurRad="38100" dist="38100" dir="2700000" algn="tl">
                                <a:srgbClr val="000000">
                                  <a:alpha val="43137"/>
                                </a:srgbClr>
                              </a:outerShdw>
                            </a:effectLst>
                            <a:latin typeface="Cambria Math" panose="02040503050406030204" pitchFamily="18" charset="0"/>
                          </a:rPr>
                        </m:ctrlPr>
                      </m:sSubPr>
                      <m:e>
                        <m:r>
                          <a:rPr lang="en-US" altLang="en-US" sz="1200" b="0" i="1" dirty="0" smtClean="0">
                            <a:solidFill>
                              <a:srgbClr val="C00000"/>
                            </a:solidFill>
                            <a:effectLst>
                              <a:outerShdw blurRad="38100" dist="38100" dir="2700000" algn="tl">
                                <a:srgbClr val="000000">
                                  <a:alpha val="43137"/>
                                </a:srgbClr>
                              </a:outerShdw>
                            </a:effectLst>
                            <a:latin typeface="Cambria Math" panose="02040503050406030204" pitchFamily="18" charset="0"/>
                          </a:rPr>
                          <m:t>𝐶</m:t>
                        </m:r>
                      </m:e>
                      <m:sub>
                        <m:r>
                          <a:rPr lang="en-US" altLang="en-US" sz="1200" b="0" i="1" dirty="0" smtClean="0">
                            <a:solidFill>
                              <a:srgbClr val="C00000"/>
                            </a:solidFill>
                            <a:effectLst>
                              <a:outerShdw blurRad="38100" dist="38100" dir="2700000" algn="tl">
                                <a:srgbClr val="000000">
                                  <a:alpha val="43137"/>
                                </a:srgbClr>
                              </a:outerShdw>
                            </a:effectLst>
                            <a:latin typeface="Cambria Math" panose="02040503050406030204" pitchFamily="18" charset="0"/>
                          </a:rPr>
                          <m:t>𝑐</m:t>
                        </m:r>
                      </m:sub>
                    </m:sSub>
                    <m:r>
                      <a:rPr lang="en-US" altLang="en-US" sz="1200" b="0" i="1" dirty="0" smtClean="0">
                        <a:solidFill>
                          <a:srgbClr val="C00000"/>
                        </a:solidFill>
                        <a:effectLst>
                          <a:outerShdw blurRad="38100" dist="38100" dir="2700000" algn="tl">
                            <a:srgbClr val="000000">
                              <a:alpha val="43137"/>
                            </a:srgbClr>
                          </a:outerShdw>
                        </a:effectLst>
                        <a:latin typeface="Cambria Math" panose="02040503050406030204" pitchFamily="18" charset="0"/>
                      </a:rPr>
                      <m:t>=</m:t>
                    </m:r>
                    <m:sSub>
                      <m:sSubPr>
                        <m:ctrlPr>
                          <a:rPr lang="en-US" altLang="en-US" sz="1200" i="1" dirty="0" smtClean="0">
                            <a:solidFill>
                              <a:srgbClr val="C00000"/>
                            </a:solidFill>
                            <a:effectLst>
                              <a:outerShdw blurRad="38100" dist="38100" dir="2700000" algn="tl">
                                <a:srgbClr val="000000">
                                  <a:alpha val="43137"/>
                                </a:srgbClr>
                              </a:outerShdw>
                            </a:effectLst>
                            <a:latin typeface="Cambria Math" panose="02040503050406030204" pitchFamily="18" charset="0"/>
                          </a:rPr>
                        </m:ctrlPr>
                      </m:sSubPr>
                      <m:e>
                        <m:r>
                          <a:rPr lang="en-US" altLang="en-US" sz="1200" b="0" i="1" dirty="0" smtClean="0">
                            <a:solidFill>
                              <a:srgbClr val="C00000"/>
                            </a:solidFill>
                            <a:effectLst>
                              <a:outerShdw blurRad="38100" dist="38100" dir="2700000" algn="tl">
                                <a:srgbClr val="000000">
                                  <a:alpha val="43137"/>
                                </a:srgbClr>
                              </a:outerShdw>
                            </a:effectLst>
                            <a:latin typeface="Cambria Math" panose="02040503050406030204" pitchFamily="18" charset="0"/>
                          </a:rPr>
                          <m:t>𝑇</m:t>
                        </m:r>
                      </m:e>
                      <m:sub>
                        <m:r>
                          <a:rPr lang="en-US" altLang="en-US" sz="1200" b="0" i="1" dirty="0" smtClean="0">
                            <a:solidFill>
                              <a:srgbClr val="C00000"/>
                            </a:solidFill>
                            <a:effectLst>
                              <a:outerShdw blurRad="38100" dist="38100" dir="2700000" algn="tl">
                                <a:srgbClr val="000000">
                                  <a:alpha val="43137"/>
                                </a:srgbClr>
                              </a:outerShdw>
                            </a:effectLst>
                            <a:latin typeface="Cambria Math" panose="02040503050406030204" pitchFamily="18" charset="0"/>
                          </a:rPr>
                          <m:t>126</m:t>
                        </m:r>
                      </m:sub>
                    </m:sSub>
                  </m:oMath>
                </a14:m>
                <a:r>
                  <a:rPr lang="en-US" dirty="0"/>
                  <a:t> </a:t>
                </a:r>
              </a:p>
              <a:p>
                <a14:m>
                  <m:oMath xmlns:m="http://schemas.openxmlformats.org/officeDocument/2006/math">
                    <m:sSub>
                      <m:sSubPr>
                        <m:ctrlPr>
                          <a:rPr lang="en-US" altLang="en-US" sz="1200" i="1" dirty="0" smtClean="0">
                            <a:solidFill>
                              <a:srgbClr val="C00000"/>
                            </a:solidFill>
                            <a:effectLst>
                              <a:outerShdw blurRad="38100" dist="38100" dir="2700000" algn="tl">
                                <a:srgbClr val="000000">
                                  <a:alpha val="43137"/>
                                </a:srgbClr>
                              </a:outerShdw>
                            </a:effectLst>
                            <a:latin typeface="Cambria Math" panose="02040503050406030204" pitchFamily="18" charset="0"/>
                          </a:rPr>
                        </m:ctrlPr>
                      </m:sSubPr>
                      <m:e>
                        <m:r>
                          <a:rPr lang="en-US" altLang="en-US" sz="1200" b="0" i="1" dirty="0" smtClean="0">
                            <a:solidFill>
                              <a:srgbClr val="C00000"/>
                            </a:solidFill>
                            <a:effectLst>
                              <a:outerShdw blurRad="38100" dist="38100" dir="2700000" algn="tl">
                                <a:srgbClr val="000000">
                                  <a:alpha val="43137"/>
                                </a:srgbClr>
                              </a:outerShdw>
                            </a:effectLst>
                            <a:latin typeface="Cambria Math" panose="02040503050406030204" pitchFamily="18" charset="0"/>
                          </a:rPr>
                          <m:t>𝐶</m:t>
                        </m:r>
                      </m:e>
                      <m:sub>
                        <m:r>
                          <a:rPr lang="en-US" altLang="en-US" sz="1200" b="0" i="1" dirty="0" smtClean="0">
                            <a:solidFill>
                              <a:srgbClr val="C00000"/>
                            </a:solidFill>
                            <a:effectLst>
                              <a:outerShdw blurRad="38100" dist="38100" dir="2700000" algn="tl">
                                <a:srgbClr val="000000">
                                  <a:alpha val="43137"/>
                                </a:srgbClr>
                              </a:outerShdw>
                            </a:effectLst>
                            <a:latin typeface="Cambria Math" panose="02040503050406030204" pitchFamily="18" charset="0"/>
                          </a:rPr>
                          <m:t>𝑠</m:t>
                        </m:r>
                      </m:sub>
                    </m:sSub>
                    <m:r>
                      <a:rPr lang="en-US" altLang="en-US" sz="1200" b="0" i="1" dirty="0" smtClean="0">
                        <a:solidFill>
                          <a:srgbClr val="C00000"/>
                        </a:solidFill>
                        <a:effectLst>
                          <a:outerShdw blurRad="38100" dist="38100" dir="2700000" algn="tl">
                            <a:srgbClr val="000000">
                              <a:alpha val="43137"/>
                            </a:srgbClr>
                          </a:outerShdw>
                        </a:effectLst>
                        <a:latin typeface="Cambria Math" panose="02040503050406030204" pitchFamily="18" charset="0"/>
                      </a:rPr>
                      <m:t>=</m:t>
                    </m:r>
                    <m:sSub>
                      <m:sSubPr>
                        <m:ctrlPr>
                          <a:rPr lang="en-US" altLang="en-US" sz="1200" i="1" dirty="0" smtClean="0">
                            <a:solidFill>
                              <a:srgbClr val="C00000"/>
                            </a:solidFill>
                            <a:effectLst>
                              <a:outerShdw blurRad="38100" dist="38100" dir="2700000" algn="tl">
                                <a:srgbClr val="000000">
                                  <a:alpha val="43137"/>
                                </a:srgbClr>
                              </a:outerShdw>
                            </a:effectLst>
                            <a:latin typeface="Cambria Math" panose="02040503050406030204" pitchFamily="18" charset="0"/>
                          </a:rPr>
                        </m:ctrlPr>
                      </m:sSubPr>
                      <m:e>
                        <m:r>
                          <a:rPr lang="en-US" altLang="en-US" sz="1200" b="0" i="1" dirty="0" smtClean="0">
                            <a:solidFill>
                              <a:srgbClr val="C00000"/>
                            </a:solidFill>
                            <a:effectLst>
                              <a:outerShdw blurRad="38100" dist="38100" dir="2700000" algn="tl">
                                <a:srgbClr val="000000">
                                  <a:alpha val="43137"/>
                                </a:srgbClr>
                              </a:outerShdw>
                            </a:effectLst>
                            <a:latin typeface="Cambria Math" panose="02040503050406030204" pitchFamily="18" charset="0"/>
                          </a:rPr>
                          <m:t>𝑈</m:t>
                        </m:r>
                      </m:e>
                      <m:sub>
                        <m:r>
                          <a:rPr lang="en-US" altLang="en-US" sz="1200" b="0" i="1" dirty="0" smtClean="0">
                            <a:solidFill>
                              <a:srgbClr val="C00000"/>
                            </a:solidFill>
                            <a:effectLst>
                              <a:outerShdw blurRad="38100" dist="38100" dir="2700000" algn="tl">
                                <a:srgbClr val="000000">
                                  <a:alpha val="43137"/>
                                </a:srgbClr>
                              </a:outerShdw>
                            </a:effectLst>
                            <a:latin typeface="Cambria Math" panose="02040503050406030204" pitchFamily="18" charset="0"/>
                          </a:rPr>
                          <m:t>1222</m:t>
                        </m:r>
                      </m:sub>
                    </m:sSub>
                  </m:oMath>
                </a14:m>
                <a:r>
                  <a:rPr lang="en-US" dirty="0"/>
                  <a:t> </a:t>
                </a:r>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C000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a:t>𝑅_12=0</a:t>
                </a:r>
                <a:endParaRPr lang="en-US" altLang="en-US" sz="1200" i="1" dirty="0">
                  <a:solidFill>
                    <a:srgbClr val="C00000"/>
                  </a:solidFill>
                  <a:effectLst>
                    <a:outerShdw blurRad="38100" dist="38100" dir="2700000" algn="tl">
                      <a:srgbClr val="000000">
                        <a:alpha val="43137"/>
                      </a:srgbClr>
                    </a:outerShdw>
                  </a:effectLst>
                  <a:latin typeface="Cambria Math" panose="02040503050406030204" pitchFamily="18" charset="0"/>
                </a:endParaRPr>
              </a:p>
              <a:p>
                <a:r>
                  <a:rPr lang="en-US" altLang="en-US" sz="1200" b="0" i="0" dirty="0">
                    <a:solidFill>
                      <a:srgbClr val="C00000"/>
                    </a:solidFill>
                    <a:effectLst>
                      <a:outerShdw blurRad="38100" dist="38100" dir="2700000" algn="tl">
                        <a:srgbClr val="000000">
                          <a:alpha val="43137"/>
                        </a:srgbClr>
                      </a:outerShdw>
                    </a:effectLst>
                    <a:latin typeface="Cambria Math" panose="02040503050406030204" pitchFamily="18" charset="0"/>
                  </a:rPr>
                  <a:t>𝐶_𝑐=𝑇_126</a:t>
                </a:r>
                <a:r>
                  <a:rPr lang="en-US" dirty="0"/>
                  <a:t> </a:t>
                </a:r>
              </a:p>
              <a:p>
                <a:r>
                  <a:rPr lang="en-US" altLang="en-US" sz="1200" b="0" i="0" dirty="0">
                    <a:solidFill>
                      <a:srgbClr val="C00000"/>
                    </a:solidFill>
                    <a:effectLst>
                      <a:outerShdw blurRad="38100" dist="38100" dir="2700000" algn="tl">
                        <a:srgbClr val="000000">
                          <a:alpha val="43137"/>
                        </a:srgbClr>
                      </a:outerShdw>
                    </a:effectLst>
                    <a:latin typeface="Cambria Math" panose="02040503050406030204" pitchFamily="18" charset="0"/>
                  </a:rPr>
                  <a:t>𝐶_𝑠=𝑈_1222</a:t>
                </a:r>
                <a:r>
                  <a:rPr lang="en-US" dirty="0"/>
                  <a:t> </a:t>
                </a:r>
              </a:p>
              <a:p>
                <a:endParaRPr lang="en-US" dirty="0"/>
              </a:p>
            </p:txBody>
          </p:sp>
        </mc:Fallback>
      </mc:AlternateContent>
      <p:sp>
        <p:nvSpPr>
          <p:cNvPr id="4" name="Slide Number Placeholder 3"/>
          <p:cNvSpPr>
            <a:spLocks noGrp="1"/>
          </p:cNvSpPr>
          <p:nvPr>
            <p:ph type="sldNum" sz="quarter" idx="5"/>
          </p:nvPr>
        </p:nvSpPr>
        <p:spPr/>
        <p:txBody>
          <a:bodyPr/>
          <a:lstStyle/>
          <a:p>
            <a:fld id="{C4440BDB-3AFB-4185-B37D-277B9177533A}" type="slidenum">
              <a:rPr lang="en-US" smtClean="0"/>
              <a:t>10</a:t>
            </a:fld>
            <a:endParaRPr lang="en-US" dirty="0"/>
          </a:p>
        </p:txBody>
      </p:sp>
    </p:spTree>
    <p:extLst>
      <p:ext uri="{BB962C8B-B14F-4D97-AF65-F5344CB8AC3E}">
        <p14:creationId xmlns:p14="http://schemas.microsoft.com/office/powerpoint/2010/main" val="2044068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B73EC-CC4B-FBBA-11E9-0E9EF44BB3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5ACD9C-8E05-ABE0-345A-D6CF281894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07A35-F4FF-BA14-30EC-3DEBCB31E08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326523B-3456-6246-1F44-61428FC600B9}"/>
              </a:ext>
            </a:extLst>
          </p:cNvPr>
          <p:cNvSpPr>
            <a:spLocks noGrp="1"/>
          </p:cNvSpPr>
          <p:nvPr>
            <p:ph type="ftr" sz="quarter" idx="11"/>
          </p:nvPr>
        </p:nvSpPr>
        <p:spPr/>
        <p:txBody>
          <a:bodyPr/>
          <a:lstStyle/>
          <a:p>
            <a:r>
              <a:rPr lang="en-US"/>
              <a:t>Xi Yang @ P3 workshop 2023</a:t>
            </a:r>
            <a:endParaRPr lang="en-US" dirty="0"/>
          </a:p>
        </p:txBody>
      </p:sp>
      <p:sp>
        <p:nvSpPr>
          <p:cNvPr id="6" name="Slide Number Placeholder 5">
            <a:extLst>
              <a:ext uri="{FF2B5EF4-FFF2-40B4-BE49-F238E27FC236}">
                <a16:creationId xmlns:a16="http://schemas.microsoft.com/office/drawing/2014/main" id="{E5BB57F4-0D24-9ACA-4915-5EBF1E9A8ACE}"/>
              </a:ext>
            </a:extLst>
          </p:cNvPr>
          <p:cNvSpPr>
            <a:spLocks noGrp="1"/>
          </p:cNvSpPr>
          <p:nvPr>
            <p:ph type="sldNum" sz="quarter" idx="12"/>
          </p:nvPr>
        </p:nvSpPr>
        <p:spPr/>
        <p:txBody>
          <a:bodyPr/>
          <a:lstStyle/>
          <a:p>
            <a:fld id="{4D728CCD-A859-4084-B079-6FB0483F368D}" type="slidenum">
              <a:rPr lang="en-US" smtClean="0"/>
              <a:t>‹#›</a:t>
            </a:fld>
            <a:endParaRPr lang="en-US" dirty="0"/>
          </a:p>
        </p:txBody>
      </p:sp>
    </p:spTree>
    <p:extLst>
      <p:ext uri="{BB962C8B-B14F-4D97-AF65-F5344CB8AC3E}">
        <p14:creationId xmlns:p14="http://schemas.microsoft.com/office/powerpoint/2010/main" val="3563893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BA63-0D6E-401C-944A-BE3421ADC9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16385F-CD41-1EAC-1631-C17E9291BD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A64B3-9F19-5CBF-3100-C5CB35798F0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1726E07-A777-A28E-E85D-1DAE87B5F316}"/>
              </a:ext>
            </a:extLst>
          </p:cNvPr>
          <p:cNvSpPr>
            <a:spLocks noGrp="1"/>
          </p:cNvSpPr>
          <p:nvPr>
            <p:ph type="ftr" sz="quarter" idx="11"/>
          </p:nvPr>
        </p:nvSpPr>
        <p:spPr/>
        <p:txBody>
          <a:bodyPr/>
          <a:lstStyle/>
          <a:p>
            <a:r>
              <a:rPr lang="en-US"/>
              <a:t>Xi Yang @ P3 workshop 2023</a:t>
            </a:r>
            <a:endParaRPr lang="en-US" dirty="0"/>
          </a:p>
        </p:txBody>
      </p:sp>
      <p:sp>
        <p:nvSpPr>
          <p:cNvPr id="6" name="Slide Number Placeholder 5">
            <a:extLst>
              <a:ext uri="{FF2B5EF4-FFF2-40B4-BE49-F238E27FC236}">
                <a16:creationId xmlns:a16="http://schemas.microsoft.com/office/drawing/2014/main" id="{AEBE5502-9AE1-5E7D-7435-E314BAF2311F}"/>
              </a:ext>
            </a:extLst>
          </p:cNvPr>
          <p:cNvSpPr>
            <a:spLocks noGrp="1"/>
          </p:cNvSpPr>
          <p:nvPr>
            <p:ph type="sldNum" sz="quarter" idx="12"/>
          </p:nvPr>
        </p:nvSpPr>
        <p:spPr/>
        <p:txBody>
          <a:bodyPr/>
          <a:lstStyle/>
          <a:p>
            <a:fld id="{4D728CCD-A859-4084-B079-6FB0483F368D}" type="slidenum">
              <a:rPr lang="en-US" smtClean="0"/>
              <a:t>‹#›</a:t>
            </a:fld>
            <a:endParaRPr lang="en-US" dirty="0"/>
          </a:p>
        </p:txBody>
      </p:sp>
    </p:spTree>
    <p:extLst>
      <p:ext uri="{BB962C8B-B14F-4D97-AF65-F5344CB8AC3E}">
        <p14:creationId xmlns:p14="http://schemas.microsoft.com/office/powerpoint/2010/main" val="1442528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C05CA3-07BE-74FB-7B0E-E412098512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A0D077-B5C4-F73A-D457-C2F9A22D2E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36B61-3C61-054D-DD87-E36136ACC4D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1134DB5-71AB-54FA-2C0B-DAD70AEA6FCA}"/>
              </a:ext>
            </a:extLst>
          </p:cNvPr>
          <p:cNvSpPr>
            <a:spLocks noGrp="1"/>
          </p:cNvSpPr>
          <p:nvPr>
            <p:ph type="ftr" sz="quarter" idx="11"/>
          </p:nvPr>
        </p:nvSpPr>
        <p:spPr/>
        <p:txBody>
          <a:bodyPr/>
          <a:lstStyle/>
          <a:p>
            <a:r>
              <a:rPr lang="en-US"/>
              <a:t>Xi Yang @ P3 workshop 2023</a:t>
            </a:r>
            <a:endParaRPr lang="en-US" dirty="0"/>
          </a:p>
        </p:txBody>
      </p:sp>
      <p:sp>
        <p:nvSpPr>
          <p:cNvPr id="6" name="Slide Number Placeholder 5">
            <a:extLst>
              <a:ext uri="{FF2B5EF4-FFF2-40B4-BE49-F238E27FC236}">
                <a16:creationId xmlns:a16="http://schemas.microsoft.com/office/drawing/2014/main" id="{7188341C-6664-183C-5D21-8D36072095B7}"/>
              </a:ext>
            </a:extLst>
          </p:cNvPr>
          <p:cNvSpPr>
            <a:spLocks noGrp="1"/>
          </p:cNvSpPr>
          <p:nvPr>
            <p:ph type="sldNum" sz="quarter" idx="12"/>
          </p:nvPr>
        </p:nvSpPr>
        <p:spPr/>
        <p:txBody>
          <a:bodyPr/>
          <a:lstStyle/>
          <a:p>
            <a:fld id="{4D728CCD-A859-4084-B079-6FB0483F368D}" type="slidenum">
              <a:rPr lang="en-US" smtClean="0"/>
              <a:t>‹#›</a:t>
            </a:fld>
            <a:endParaRPr lang="en-US" dirty="0"/>
          </a:p>
        </p:txBody>
      </p:sp>
    </p:spTree>
    <p:extLst>
      <p:ext uri="{BB962C8B-B14F-4D97-AF65-F5344CB8AC3E}">
        <p14:creationId xmlns:p14="http://schemas.microsoft.com/office/powerpoint/2010/main" val="167263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3890727954"/>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Xi Yang @ P3 workshop 2023</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10944539" y="6484256"/>
            <a:ext cx="637861" cy="365125"/>
          </a:xfrm>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10"/>
          <p:cNvGrpSpPr/>
          <p:nvPr userDrawn="1"/>
        </p:nvGrpSpPr>
        <p:grpSpPr>
          <a:xfrm>
            <a:off x="0" y="0"/>
            <a:ext cx="12192000" cy="1143000"/>
            <a:chOff x="0" y="0"/>
            <a:chExt cx="9144000" cy="1143000"/>
          </a:xfrm>
        </p:grpSpPr>
        <p:sp>
          <p:nvSpPr>
            <p:cNvPr id="8" name="Rectangle 7"/>
            <p:cNvSpPr/>
            <p:nvPr userDrawn="1"/>
          </p:nvSpPr>
          <p:spPr>
            <a:xfrm>
              <a:off x="0" y="0"/>
              <a:ext cx="9144000" cy="1143000"/>
            </a:xfrm>
            <a:prstGeom prst="rect">
              <a:avLst/>
            </a:prstGeom>
            <a:gradFill flip="none" rotWithShape="1">
              <a:gsLst>
                <a:gs pos="27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0" name="Picture 1"/>
            <p:cNvPicPr>
              <a:picLocks noChangeAspect="1"/>
            </p:cNvPicPr>
            <p:nvPr userDrawn="1"/>
          </p:nvPicPr>
          <p:blipFill>
            <a:blip r:embed="rId2" cstate="print"/>
            <a:srcRect/>
            <a:stretch>
              <a:fillRect/>
            </a:stretch>
          </p:blipFill>
          <p:spPr bwMode="auto">
            <a:xfrm>
              <a:off x="0" y="188640"/>
              <a:ext cx="2088068" cy="936104"/>
            </a:xfrm>
            <a:prstGeom prst="rect">
              <a:avLst/>
            </a:prstGeom>
            <a:noFill/>
            <a:ln w="9525">
              <a:noFill/>
              <a:miter lim="800000"/>
              <a:headEnd/>
              <a:tailEnd/>
            </a:ln>
          </p:spPr>
        </p:pic>
      </p:grpSp>
    </p:spTree>
    <p:extLst>
      <p:ext uri="{BB962C8B-B14F-4D97-AF65-F5344CB8AC3E}">
        <p14:creationId xmlns:p14="http://schemas.microsoft.com/office/powerpoint/2010/main" val="1322889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a:solidFill>
                  <a:schemeClr val="tx1"/>
                </a:solidFill>
              </a:defRPr>
            </a:lvl1pPr>
          </a:lstStyle>
          <a:p>
            <a:r>
              <a:rPr lang="en-US">
                <a:solidFill>
                  <a:prstClr val="black"/>
                </a:solidFill>
              </a:rPr>
              <a:t>Xi Yang @ P3 workshop 2023</a:t>
            </a:r>
            <a:endParaRPr lang="en-US" dirty="0">
              <a:solidFill>
                <a:prstClr val="black"/>
              </a:solidFill>
            </a:endParaRPr>
          </a:p>
        </p:txBody>
      </p:sp>
      <p:sp>
        <p:nvSpPr>
          <p:cNvPr id="6" name="Slide Number Placeholder 5"/>
          <p:cNvSpPr>
            <a:spLocks noGrp="1"/>
          </p:cNvSpPr>
          <p:nvPr>
            <p:ph type="sldNum" sz="quarter" idx="12"/>
          </p:nvPr>
        </p:nvSpPr>
        <p:spPr/>
        <p:txBody>
          <a:bodyPr/>
          <a:lstStyle/>
          <a:p>
            <a:r>
              <a:rPr lang="en-US" b="1" dirty="0">
                <a:solidFill>
                  <a:prstClr val="black"/>
                </a:solidFill>
              </a:rPr>
              <a:t>AccApp’15</a:t>
            </a:r>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9703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Xi Yang @ P3 workshop 2023</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9777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Xi Yang @ P3 workshop 2023</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5944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Xi Yang @ P3 workshop 2023</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2742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Xi Yang @ P3 workshop 2023</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813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p:cNvSpPr/>
          <p:nvPr userDrawn="1"/>
        </p:nvSpPr>
        <p:spPr>
          <a:xfrm>
            <a:off x="0" y="6504384"/>
            <a:ext cx="12192000" cy="38100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4" name="Slide Number Placeholder 3"/>
          <p:cNvSpPr>
            <a:spLocks noGrp="1"/>
          </p:cNvSpPr>
          <p:nvPr userDrawn="1">
            <p:ph type="sldNum" sz="quarter" idx="12"/>
          </p:nvPr>
        </p:nvSpPr>
        <p:spPr>
          <a:xfrm>
            <a:off x="11007013" y="6484256"/>
            <a:ext cx="609600" cy="365125"/>
          </a:xfrm>
        </p:spPr>
        <p:txBody>
          <a:bodyPr/>
          <a:lstStyle>
            <a:lvl1pPr>
              <a:defRPr>
                <a:ln>
                  <a:solidFill>
                    <a:schemeClr val="bg1"/>
                  </a:solidFill>
                </a:ln>
              </a:defRPr>
            </a:lvl1pPr>
          </a:lstStyle>
          <a:p>
            <a:fld id="{B6F15528-21DE-4FAA-801E-634DDDAF4B2B}" type="slidenum">
              <a:rPr lang="en-US" smtClean="0">
                <a:ln>
                  <a:solidFill>
                    <a:prstClr val="white"/>
                  </a:solidFill>
                </a:ln>
                <a:solidFill>
                  <a:prstClr val="black">
                    <a:tint val="75000"/>
                  </a:prstClr>
                </a:solidFill>
              </a:rPr>
              <a:pPr/>
              <a:t>‹#›</a:t>
            </a:fld>
            <a:endParaRPr lang="en-US" dirty="0">
              <a:ln>
                <a:solidFill>
                  <a:prstClr val="white"/>
                </a:solidFill>
              </a:ln>
              <a:solidFill>
                <a:prstClr val="black">
                  <a:tint val="75000"/>
                </a:prstClr>
              </a:solidFill>
            </a:endParaRPr>
          </a:p>
        </p:txBody>
      </p:sp>
      <p:sp>
        <p:nvSpPr>
          <p:cNvPr id="10" name="Rectangle 9"/>
          <p:cNvSpPr/>
          <p:nvPr userDrawn="1"/>
        </p:nvSpPr>
        <p:spPr>
          <a:xfrm>
            <a:off x="6336027" y="0"/>
            <a:ext cx="5855973" cy="152636"/>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259429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34908-94AA-5768-008E-34AED554D6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BAFD9A-1B4F-76C8-E0AA-360774879A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BFD02-88CF-3154-C1E7-69E947377B1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11A0465-F1FD-DC8D-09FC-C79917324C45}"/>
              </a:ext>
            </a:extLst>
          </p:cNvPr>
          <p:cNvSpPr>
            <a:spLocks noGrp="1"/>
          </p:cNvSpPr>
          <p:nvPr>
            <p:ph type="ftr" sz="quarter" idx="11"/>
          </p:nvPr>
        </p:nvSpPr>
        <p:spPr/>
        <p:txBody>
          <a:bodyPr/>
          <a:lstStyle/>
          <a:p>
            <a:r>
              <a:rPr lang="en-US"/>
              <a:t>Xi Yang @ P3 workshop 2023</a:t>
            </a:r>
            <a:endParaRPr lang="en-US" dirty="0"/>
          </a:p>
        </p:txBody>
      </p:sp>
      <p:sp>
        <p:nvSpPr>
          <p:cNvPr id="6" name="Slide Number Placeholder 5">
            <a:extLst>
              <a:ext uri="{FF2B5EF4-FFF2-40B4-BE49-F238E27FC236}">
                <a16:creationId xmlns:a16="http://schemas.microsoft.com/office/drawing/2014/main" id="{D7102109-81FE-08EB-4E19-8D6C0B8D56AB}"/>
              </a:ext>
            </a:extLst>
          </p:cNvPr>
          <p:cNvSpPr>
            <a:spLocks noGrp="1"/>
          </p:cNvSpPr>
          <p:nvPr>
            <p:ph type="sldNum" sz="quarter" idx="12"/>
          </p:nvPr>
        </p:nvSpPr>
        <p:spPr/>
        <p:txBody>
          <a:bodyPr/>
          <a:lstStyle/>
          <a:p>
            <a:fld id="{4D728CCD-A859-4084-B079-6FB0483F368D}" type="slidenum">
              <a:rPr lang="en-US" smtClean="0"/>
              <a:t>‹#›</a:t>
            </a:fld>
            <a:endParaRPr lang="en-US" dirty="0"/>
          </a:p>
        </p:txBody>
      </p:sp>
    </p:spTree>
    <p:extLst>
      <p:ext uri="{BB962C8B-B14F-4D97-AF65-F5344CB8AC3E}">
        <p14:creationId xmlns:p14="http://schemas.microsoft.com/office/powerpoint/2010/main" val="4285892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Xi Yang @ P3 workshop 2023</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0108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Xi Yang @ P3 workshop 2023</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2082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Xi Yang @ P3 workshop 2023</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5559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Xi Yang @ P3 workshop 2023</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8305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DC2F3-8E0C-47E1-99C5-01927C388F31}"/>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953720-3A22-4C5D-9FFC-AC830E61D901}"/>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BE4D4F6-D242-4557-BFA5-9CE36B02A1D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6488C26-95E9-4A0E-9BFF-0624BF0DBD2E}"/>
              </a:ext>
            </a:extLst>
          </p:cNvPr>
          <p:cNvSpPr>
            <a:spLocks noGrp="1"/>
          </p:cNvSpPr>
          <p:nvPr>
            <p:ph type="ftr" sz="quarter" idx="11"/>
          </p:nvPr>
        </p:nvSpPr>
        <p:spPr/>
        <p:txBody>
          <a:bodyPr/>
          <a:lstStyle/>
          <a:p>
            <a:r>
              <a:rPr lang="en-US"/>
              <a:t>Xi Yang @ P3 workshop 2023</a:t>
            </a:r>
            <a:endParaRPr lang="en-US" dirty="0"/>
          </a:p>
        </p:txBody>
      </p:sp>
      <p:sp>
        <p:nvSpPr>
          <p:cNvPr id="6" name="Slide Number Placeholder 5">
            <a:extLst>
              <a:ext uri="{FF2B5EF4-FFF2-40B4-BE49-F238E27FC236}">
                <a16:creationId xmlns:a16="http://schemas.microsoft.com/office/drawing/2014/main" id="{22DE7CBA-2879-40BD-93EC-25D2F6A74FF5}"/>
              </a:ext>
            </a:extLst>
          </p:cNvPr>
          <p:cNvSpPr>
            <a:spLocks noGrp="1"/>
          </p:cNvSpPr>
          <p:nvPr>
            <p:ph type="sldNum" sz="quarter" idx="12"/>
          </p:nvPr>
        </p:nvSpPr>
        <p:spPr/>
        <p:txBody>
          <a:bodyPr/>
          <a:lstStyle/>
          <a:p>
            <a:fld id="{97BB6712-F4CE-428F-85FA-E69B85E63094}" type="slidenum">
              <a:rPr lang="en-US" smtClean="0"/>
              <a:t>‹#›</a:t>
            </a:fld>
            <a:endParaRPr lang="en-US" dirty="0"/>
          </a:p>
        </p:txBody>
      </p:sp>
    </p:spTree>
    <p:extLst>
      <p:ext uri="{BB962C8B-B14F-4D97-AF65-F5344CB8AC3E}">
        <p14:creationId xmlns:p14="http://schemas.microsoft.com/office/powerpoint/2010/main" val="1128159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E9A82-E4EA-4BE4-A3F0-BE4864BCEE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D752B-8A3E-4F69-B45B-1F0B20A607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D6F29-0D11-461D-8D18-A95A91C252A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5E2B0EC-31DE-4FFE-87C8-EEB04FC164F3}"/>
              </a:ext>
            </a:extLst>
          </p:cNvPr>
          <p:cNvSpPr>
            <a:spLocks noGrp="1"/>
          </p:cNvSpPr>
          <p:nvPr>
            <p:ph type="ftr" sz="quarter" idx="11"/>
          </p:nvPr>
        </p:nvSpPr>
        <p:spPr/>
        <p:txBody>
          <a:bodyPr/>
          <a:lstStyle/>
          <a:p>
            <a:r>
              <a:rPr lang="en-US"/>
              <a:t>Xi Yang @ P3 workshop 2023</a:t>
            </a:r>
            <a:endParaRPr lang="en-US" dirty="0"/>
          </a:p>
        </p:txBody>
      </p:sp>
      <p:sp>
        <p:nvSpPr>
          <p:cNvPr id="6" name="Slide Number Placeholder 5">
            <a:extLst>
              <a:ext uri="{FF2B5EF4-FFF2-40B4-BE49-F238E27FC236}">
                <a16:creationId xmlns:a16="http://schemas.microsoft.com/office/drawing/2014/main" id="{AF784D0E-090D-4986-99D3-EF055347CD9B}"/>
              </a:ext>
            </a:extLst>
          </p:cNvPr>
          <p:cNvSpPr>
            <a:spLocks noGrp="1"/>
          </p:cNvSpPr>
          <p:nvPr>
            <p:ph type="sldNum" sz="quarter" idx="12"/>
          </p:nvPr>
        </p:nvSpPr>
        <p:spPr/>
        <p:txBody>
          <a:bodyPr/>
          <a:lstStyle/>
          <a:p>
            <a:fld id="{97BB6712-F4CE-428F-85FA-E69B85E63094}" type="slidenum">
              <a:rPr lang="en-US" smtClean="0"/>
              <a:t>‹#›</a:t>
            </a:fld>
            <a:endParaRPr lang="en-US" dirty="0"/>
          </a:p>
        </p:txBody>
      </p:sp>
    </p:spTree>
    <p:extLst>
      <p:ext uri="{BB962C8B-B14F-4D97-AF65-F5344CB8AC3E}">
        <p14:creationId xmlns:p14="http://schemas.microsoft.com/office/powerpoint/2010/main" val="4082210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D7E3C-E00E-4463-8439-A80B3FAAA041}"/>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B4D7132-E323-42DD-B62B-BF06E0128C1D}"/>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A0EC8D-23ED-4C16-938E-0E0605EE014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9074DAC-A8AA-48A7-881E-5E0BF0C48455}"/>
              </a:ext>
            </a:extLst>
          </p:cNvPr>
          <p:cNvSpPr>
            <a:spLocks noGrp="1"/>
          </p:cNvSpPr>
          <p:nvPr>
            <p:ph type="ftr" sz="quarter" idx="11"/>
          </p:nvPr>
        </p:nvSpPr>
        <p:spPr/>
        <p:txBody>
          <a:bodyPr/>
          <a:lstStyle/>
          <a:p>
            <a:r>
              <a:rPr lang="en-US"/>
              <a:t>Xi Yang @ P3 workshop 2023</a:t>
            </a:r>
            <a:endParaRPr lang="en-US" dirty="0"/>
          </a:p>
        </p:txBody>
      </p:sp>
      <p:sp>
        <p:nvSpPr>
          <p:cNvPr id="6" name="Slide Number Placeholder 5">
            <a:extLst>
              <a:ext uri="{FF2B5EF4-FFF2-40B4-BE49-F238E27FC236}">
                <a16:creationId xmlns:a16="http://schemas.microsoft.com/office/drawing/2014/main" id="{20AFE85F-699A-49D6-807B-1B3791F07A55}"/>
              </a:ext>
            </a:extLst>
          </p:cNvPr>
          <p:cNvSpPr>
            <a:spLocks noGrp="1"/>
          </p:cNvSpPr>
          <p:nvPr>
            <p:ph type="sldNum" sz="quarter" idx="12"/>
          </p:nvPr>
        </p:nvSpPr>
        <p:spPr/>
        <p:txBody>
          <a:bodyPr/>
          <a:lstStyle/>
          <a:p>
            <a:fld id="{97BB6712-F4CE-428F-85FA-E69B85E63094}" type="slidenum">
              <a:rPr lang="en-US" smtClean="0"/>
              <a:t>‹#›</a:t>
            </a:fld>
            <a:endParaRPr lang="en-US" dirty="0"/>
          </a:p>
        </p:txBody>
      </p:sp>
    </p:spTree>
    <p:extLst>
      <p:ext uri="{BB962C8B-B14F-4D97-AF65-F5344CB8AC3E}">
        <p14:creationId xmlns:p14="http://schemas.microsoft.com/office/powerpoint/2010/main" val="3839524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DB654-B917-4BDF-AA30-277430CCD5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FF309F-5884-4C2A-8D8E-AF77D29659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5DD113-DF1F-4144-8984-63B212751F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500676-F967-44EF-B847-208EBFE0033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D97B394-D5C5-4406-B992-685EF0447A85}"/>
              </a:ext>
            </a:extLst>
          </p:cNvPr>
          <p:cNvSpPr>
            <a:spLocks noGrp="1"/>
          </p:cNvSpPr>
          <p:nvPr>
            <p:ph type="ftr" sz="quarter" idx="11"/>
          </p:nvPr>
        </p:nvSpPr>
        <p:spPr/>
        <p:txBody>
          <a:bodyPr/>
          <a:lstStyle/>
          <a:p>
            <a:r>
              <a:rPr lang="en-US"/>
              <a:t>Xi Yang @ P3 workshop 2023</a:t>
            </a:r>
            <a:endParaRPr lang="en-US" dirty="0"/>
          </a:p>
        </p:txBody>
      </p:sp>
      <p:sp>
        <p:nvSpPr>
          <p:cNvPr id="7" name="Slide Number Placeholder 6">
            <a:extLst>
              <a:ext uri="{FF2B5EF4-FFF2-40B4-BE49-F238E27FC236}">
                <a16:creationId xmlns:a16="http://schemas.microsoft.com/office/drawing/2014/main" id="{8693AFB9-14E6-4192-894E-CC17E8DD9000}"/>
              </a:ext>
            </a:extLst>
          </p:cNvPr>
          <p:cNvSpPr>
            <a:spLocks noGrp="1"/>
          </p:cNvSpPr>
          <p:nvPr>
            <p:ph type="sldNum" sz="quarter" idx="12"/>
          </p:nvPr>
        </p:nvSpPr>
        <p:spPr/>
        <p:txBody>
          <a:bodyPr/>
          <a:lstStyle/>
          <a:p>
            <a:fld id="{97BB6712-F4CE-428F-85FA-E69B85E63094}" type="slidenum">
              <a:rPr lang="en-US" smtClean="0"/>
              <a:t>‹#›</a:t>
            </a:fld>
            <a:endParaRPr lang="en-US" dirty="0"/>
          </a:p>
        </p:txBody>
      </p:sp>
    </p:spTree>
    <p:extLst>
      <p:ext uri="{BB962C8B-B14F-4D97-AF65-F5344CB8AC3E}">
        <p14:creationId xmlns:p14="http://schemas.microsoft.com/office/powerpoint/2010/main" val="3752005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C6801-79B5-4A51-B427-4115CC8E4E38}"/>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AA503E-B782-4A9F-969D-52ED7911291F}"/>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75B3E60-2401-4AD1-BE80-A87C8625BF2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70E769-81FF-493F-888F-2B9E77A20AD3}"/>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D331BF4-8E1B-41C0-90F3-BFB8B040ECF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126DA7-6B04-4007-B9C7-1B59D317385D}"/>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41082976-3692-4F5D-A441-43DEB3A58D5A}"/>
              </a:ext>
            </a:extLst>
          </p:cNvPr>
          <p:cNvSpPr>
            <a:spLocks noGrp="1"/>
          </p:cNvSpPr>
          <p:nvPr>
            <p:ph type="ftr" sz="quarter" idx="11"/>
          </p:nvPr>
        </p:nvSpPr>
        <p:spPr/>
        <p:txBody>
          <a:bodyPr/>
          <a:lstStyle/>
          <a:p>
            <a:r>
              <a:rPr lang="en-US"/>
              <a:t>Xi Yang @ P3 workshop 2023</a:t>
            </a:r>
            <a:endParaRPr lang="en-US" dirty="0"/>
          </a:p>
        </p:txBody>
      </p:sp>
      <p:sp>
        <p:nvSpPr>
          <p:cNvPr id="9" name="Slide Number Placeholder 8">
            <a:extLst>
              <a:ext uri="{FF2B5EF4-FFF2-40B4-BE49-F238E27FC236}">
                <a16:creationId xmlns:a16="http://schemas.microsoft.com/office/drawing/2014/main" id="{9ECEBFE2-F2CA-48AA-8E90-B161F7270E70}"/>
              </a:ext>
            </a:extLst>
          </p:cNvPr>
          <p:cNvSpPr>
            <a:spLocks noGrp="1"/>
          </p:cNvSpPr>
          <p:nvPr>
            <p:ph type="sldNum" sz="quarter" idx="12"/>
          </p:nvPr>
        </p:nvSpPr>
        <p:spPr/>
        <p:txBody>
          <a:bodyPr/>
          <a:lstStyle/>
          <a:p>
            <a:fld id="{97BB6712-F4CE-428F-85FA-E69B85E63094}" type="slidenum">
              <a:rPr lang="en-US" smtClean="0"/>
              <a:t>‹#›</a:t>
            </a:fld>
            <a:endParaRPr lang="en-US" dirty="0"/>
          </a:p>
        </p:txBody>
      </p:sp>
    </p:spTree>
    <p:extLst>
      <p:ext uri="{BB962C8B-B14F-4D97-AF65-F5344CB8AC3E}">
        <p14:creationId xmlns:p14="http://schemas.microsoft.com/office/powerpoint/2010/main" val="3519375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7A6BA-A770-437D-8AF4-3DE0786CC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2CA0E0-6E6D-4AD5-B954-55509F892A8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C6477A11-BFA5-4A83-AD83-AD6AD8D16DD6}"/>
              </a:ext>
            </a:extLst>
          </p:cNvPr>
          <p:cNvSpPr>
            <a:spLocks noGrp="1"/>
          </p:cNvSpPr>
          <p:nvPr>
            <p:ph type="ftr" sz="quarter" idx="11"/>
          </p:nvPr>
        </p:nvSpPr>
        <p:spPr/>
        <p:txBody>
          <a:bodyPr/>
          <a:lstStyle/>
          <a:p>
            <a:r>
              <a:rPr lang="en-US"/>
              <a:t>Xi Yang @ P3 workshop 2023</a:t>
            </a:r>
            <a:endParaRPr lang="en-US" dirty="0"/>
          </a:p>
        </p:txBody>
      </p:sp>
      <p:sp>
        <p:nvSpPr>
          <p:cNvPr id="5" name="Slide Number Placeholder 4">
            <a:extLst>
              <a:ext uri="{FF2B5EF4-FFF2-40B4-BE49-F238E27FC236}">
                <a16:creationId xmlns:a16="http://schemas.microsoft.com/office/drawing/2014/main" id="{787815B7-1C05-4DDB-9169-A80E9B12103A}"/>
              </a:ext>
            </a:extLst>
          </p:cNvPr>
          <p:cNvSpPr>
            <a:spLocks noGrp="1"/>
          </p:cNvSpPr>
          <p:nvPr>
            <p:ph type="sldNum" sz="quarter" idx="12"/>
          </p:nvPr>
        </p:nvSpPr>
        <p:spPr/>
        <p:txBody>
          <a:bodyPr/>
          <a:lstStyle/>
          <a:p>
            <a:fld id="{97BB6712-F4CE-428F-85FA-E69B85E63094}" type="slidenum">
              <a:rPr lang="en-US" smtClean="0"/>
              <a:t>‹#›</a:t>
            </a:fld>
            <a:endParaRPr lang="en-US" dirty="0"/>
          </a:p>
        </p:txBody>
      </p:sp>
    </p:spTree>
    <p:extLst>
      <p:ext uri="{BB962C8B-B14F-4D97-AF65-F5344CB8AC3E}">
        <p14:creationId xmlns:p14="http://schemas.microsoft.com/office/powerpoint/2010/main" val="2686824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B7570-59C5-8288-EEF9-F02F3062DE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A4955B-839E-B1A7-BCA8-B96C22046C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531FDB-ACD0-7CCD-D9B5-6292448CD1C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F7798A3-75B4-9C94-6BF2-A7DB77977762}"/>
              </a:ext>
            </a:extLst>
          </p:cNvPr>
          <p:cNvSpPr>
            <a:spLocks noGrp="1"/>
          </p:cNvSpPr>
          <p:nvPr>
            <p:ph type="ftr" sz="quarter" idx="11"/>
          </p:nvPr>
        </p:nvSpPr>
        <p:spPr/>
        <p:txBody>
          <a:bodyPr/>
          <a:lstStyle/>
          <a:p>
            <a:r>
              <a:rPr lang="en-US"/>
              <a:t>Xi Yang @ P3 workshop 2023</a:t>
            </a:r>
            <a:endParaRPr lang="en-US" dirty="0"/>
          </a:p>
        </p:txBody>
      </p:sp>
      <p:sp>
        <p:nvSpPr>
          <p:cNvPr id="6" name="Slide Number Placeholder 5">
            <a:extLst>
              <a:ext uri="{FF2B5EF4-FFF2-40B4-BE49-F238E27FC236}">
                <a16:creationId xmlns:a16="http://schemas.microsoft.com/office/drawing/2014/main" id="{EBD7416D-435C-54A4-2F12-4DB84FC6C753}"/>
              </a:ext>
            </a:extLst>
          </p:cNvPr>
          <p:cNvSpPr>
            <a:spLocks noGrp="1"/>
          </p:cNvSpPr>
          <p:nvPr>
            <p:ph type="sldNum" sz="quarter" idx="12"/>
          </p:nvPr>
        </p:nvSpPr>
        <p:spPr/>
        <p:txBody>
          <a:bodyPr/>
          <a:lstStyle/>
          <a:p>
            <a:fld id="{4D728CCD-A859-4084-B079-6FB0483F368D}" type="slidenum">
              <a:rPr lang="en-US" smtClean="0"/>
              <a:t>‹#›</a:t>
            </a:fld>
            <a:endParaRPr lang="en-US" dirty="0"/>
          </a:p>
        </p:txBody>
      </p:sp>
    </p:spTree>
    <p:extLst>
      <p:ext uri="{BB962C8B-B14F-4D97-AF65-F5344CB8AC3E}">
        <p14:creationId xmlns:p14="http://schemas.microsoft.com/office/powerpoint/2010/main" val="3657348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4ECCA5-3042-4F20-8CF6-3C5FA9F3876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CFAF2E57-E6F3-41F2-A304-0B8F7553AAFF}"/>
              </a:ext>
            </a:extLst>
          </p:cNvPr>
          <p:cNvSpPr>
            <a:spLocks noGrp="1"/>
          </p:cNvSpPr>
          <p:nvPr>
            <p:ph type="ftr" sz="quarter" idx="11"/>
          </p:nvPr>
        </p:nvSpPr>
        <p:spPr/>
        <p:txBody>
          <a:bodyPr/>
          <a:lstStyle/>
          <a:p>
            <a:r>
              <a:rPr lang="en-US"/>
              <a:t>Xi Yang @ P3 workshop 2023</a:t>
            </a:r>
            <a:endParaRPr lang="en-US" dirty="0"/>
          </a:p>
        </p:txBody>
      </p:sp>
      <p:sp>
        <p:nvSpPr>
          <p:cNvPr id="4" name="Slide Number Placeholder 3">
            <a:extLst>
              <a:ext uri="{FF2B5EF4-FFF2-40B4-BE49-F238E27FC236}">
                <a16:creationId xmlns:a16="http://schemas.microsoft.com/office/drawing/2014/main" id="{8958D2D9-16DE-4E20-B54C-C24A83300AB0}"/>
              </a:ext>
            </a:extLst>
          </p:cNvPr>
          <p:cNvSpPr>
            <a:spLocks noGrp="1"/>
          </p:cNvSpPr>
          <p:nvPr>
            <p:ph type="sldNum" sz="quarter" idx="12"/>
          </p:nvPr>
        </p:nvSpPr>
        <p:spPr/>
        <p:txBody>
          <a:bodyPr/>
          <a:lstStyle/>
          <a:p>
            <a:fld id="{97BB6712-F4CE-428F-85FA-E69B85E63094}" type="slidenum">
              <a:rPr lang="en-US" smtClean="0"/>
              <a:t>‹#›</a:t>
            </a:fld>
            <a:endParaRPr lang="en-US" dirty="0"/>
          </a:p>
        </p:txBody>
      </p:sp>
    </p:spTree>
    <p:extLst>
      <p:ext uri="{BB962C8B-B14F-4D97-AF65-F5344CB8AC3E}">
        <p14:creationId xmlns:p14="http://schemas.microsoft.com/office/powerpoint/2010/main" val="1368282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C776-CB46-4D5C-91C6-392D8EA7495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A415746-78E8-4F57-A903-6CEF36DD4173}"/>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3C7FD3-B32C-407B-9679-A8078018E7B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0163C19-0FB4-4CB2-B83C-72AD98DFDD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0BFC8A6-0397-45B0-9B3A-5A7CF0301915}"/>
              </a:ext>
            </a:extLst>
          </p:cNvPr>
          <p:cNvSpPr>
            <a:spLocks noGrp="1"/>
          </p:cNvSpPr>
          <p:nvPr>
            <p:ph type="ftr" sz="quarter" idx="11"/>
          </p:nvPr>
        </p:nvSpPr>
        <p:spPr/>
        <p:txBody>
          <a:bodyPr/>
          <a:lstStyle/>
          <a:p>
            <a:r>
              <a:rPr lang="en-US"/>
              <a:t>Xi Yang @ P3 workshop 2023</a:t>
            </a:r>
            <a:endParaRPr lang="en-US" dirty="0"/>
          </a:p>
        </p:txBody>
      </p:sp>
      <p:sp>
        <p:nvSpPr>
          <p:cNvPr id="7" name="Slide Number Placeholder 6">
            <a:extLst>
              <a:ext uri="{FF2B5EF4-FFF2-40B4-BE49-F238E27FC236}">
                <a16:creationId xmlns:a16="http://schemas.microsoft.com/office/drawing/2014/main" id="{65B3827C-957A-42CE-B089-AC184E3759BB}"/>
              </a:ext>
            </a:extLst>
          </p:cNvPr>
          <p:cNvSpPr>
            <a:spLocks noGrp="1"/>
          </p:cNvSpPr>
          <p:nvPr>
            <p:ph type="sldNum" sz="quarter" idx="12"/>
          </p:nvPr>
        </p:nvSpPr>
        <p:spPr/>
        <p:txBody>
          <a:bodyPr/>
          <a:lstStyle/>
          <a:p>
            <a:fld id="{97BB6712-F4CE-428F-85FA-E69B85E63094}" type="slidenum">
              <a:rPr lang="en-US" smtClean="0"/>
              <a:t>‹#›</a:t>
            </a:fld>
            <a:endParaRPr lang="en-US" dirty="0"/>
          </a:p>
        </p:txBody>
      </p:sp>
    </p:spTree>
    <p:extLst>
      <p:ext uri="{BB962C8B-B14F-4D97-AF65-F5344CB8AC3E}">
        <p14:creationId xmlns:p14="http://schemas.microsoft.com/office/powerpoint/2010/main" val="31439651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DFDB5-3CEE-4FC8-89C6-19593B79D6B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AC1F1C6-D834-4755-A68D-4B454CB8D0D1}"/>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73C1EF4E-8EDA-4C75-A139-FBBF9A1E820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36A0AA9-AF0A-469B-9DBB-2E43CF2B716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0F4AB76-B330-4305-9995-ED84FDC57B56}"/>
              </a:ext>
            </a:extLst>
          </p:cNvPr>
          <p:cNvSpPr>
            <a:spLocks noGrp="1"/>
          </p:cNvSpPr>
          <p:nvPr>
            <p:ph type="ftr" sz="quarter" idx="11"/>
          </p:nvPr>
        </p:nvSpPr>
        <p:spPr/>
        <p:txBody>
          <a:bodyPr/>
          <a:lstStyle/>
          <a:p>
            <a:r>
              <a:rPr lang="en-US"/>
              <a:t>Xi Yang @ P3 workshop 2023</a:t>
            </a:r>
            <a:endParaRPr lang="en-US" dirty="0"/>
          </a:p>
        </p:txBody>
      </p:sp>
      <p:sp>
        <p:nvSpPr>
          <p:cNvPr id="7" name="Slide Number Placeholder 6">
            <a:extLst>
              <a:ext uri="{FF2B5EF4-FFF2-40B4-BE49-F238E27FC236}">
                <a16:creationId xmlns:a16="http://schemas.microsoft.com/office/drawing/2014/main" id="{AFAC4F8F-D85A-4BAD-9CAD-F136352D40E0}"/>
              </a:ext>
            </a:extLst>
          </p:cNvPr>
          <p:cNvSpPr>
            <a:spLocks noGrp="1"/>
          </p:cNvSpPr>
          <p:nvPr>
            <p:ph type="sldNum" sz="quarter" idx="12"/>
          </p:nvPr>
        </p:nvSpPr>
        <p:spPr/>
        <p:txBody>
          <a:bodyPr/>
          <a:lstStyle/>
          <a:p>
            <a:fld id="{97BB6712-F4CE-428F-85FA-E69B85E63094}" type="slidenum">
              <a:rPr lang="en-US" smtClean="0"/>
              <a:t>‹#›</a:t>
            </a:fld>
            <a:endParaRPr lang="en-US" dirty="0"/>
          </a:p>
        </p:txBody>
      </p:sp>
    </p:spTree>
    <p:extLst>
      <p:ext uri="{BB962C8B-B14F-4D97-AF65-F5344CB8AC3E}">
        <p14:creationId xmlns:p14="http://schemas.microsoft.com/office/powerpoint/2010/main" val="306412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937AA-4E7B-4129-8BEB-9F0B262474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4DD74A-8042-408F-AD42-367A0851DE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1B30D-4A3D-421F-939C-CD76773DA86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D33B1A3-0BAB-4473-88CE-31081C6D9782}"/>
              </a:ext>
            </a:extLst>
          </p:cNvPr>
          <p:cNvSpPr>
            <a:spLocks noGrp="1"/>
          </p:cNvSpPr>
          <p:nvPr>
            <p:ph type="ftr" sz="quarter" idx="11"/>
          </p:nvPr>
        </p:nvSpPr>
        <p:spPr/>
        <p:txBody>
          <a:bodyPr/>
          <a:lstStyle/>
          <a:p>
            <a:r>
              <a:rPr lang="en-US"/>
              <a:t>Xi Yang @ P3 workshop 2023</a:t>
            </a:r>
            <a:endParaRPr lang="en-US" dirty="0"/>
          </a:p>
        </p:txBody>
      </p:sp>
      <p:sp>
        <p:nvSpPr>
          <p:cNvPr id="6" name="Slide Number Placeholder 5">
            <a:extLst>
              <a:ext uri="{FF2B5EF4-FFF2-40B4-BE49-F238E27FC236}">
                <a16:creationId xmlns:a16="http://schemas.microsoft.com/office/drawing/2014/main" id="{2EB415AE-E273-4C9B-9BAF-F48EB3304BF4}"/>
              </a:ext>
            </a:extLst>
          </p:cNvPr>
          <p:cNvSpPr>
            <a:spLocks noGrp="1"/>
          </p:cNvSpPr>
          <p:nvPr>
            <p:ph type="sldNum" sz="quarter" idx="12"/>
          </p:nvPr>
        </p:nvSpPr>
        <p:spPr/>
        <p:txBody>
          <a:bodyPr/>
          <a:lstStyle/>
          <a:p>
            <a:fld id="{97BB6712-F4CE-428F-85FA-E69B85E63094}" type="slidenum">
              <a:rPr lang="en-US" smtClean="0"/>
              <a:t>‹#›</a:t>
            </a:fld>
            <a:endParaRPr lang="en-US" dirty="0"/>
          </a:p>
        </p:txBody>
      </p:sp>
    </p:spTree>
    <p:extLst>
      <p:ext uri="{BB962C8B-B14F-4D97-AF65-F5344CB8AC3E}">
        <p14:creationId xmlns:p14="http://schemas.microsoft.com/office/powerpoint/2010/main" val="1284973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1AAACA-387C-428F-9E95-51C31B881A04}"/>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E59150-49E4-403A-9BE9-B7EC7DDE258E}"/>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0D6DEB-6140-4A81-832E-E84D623E20D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8ACD168-4EAF-4908-8088-AC869AE677EE}"/>
              </a:ext>
            </a:extLst>
          </p:cNvPr>
          <p:cNvSpPr>
            <a:spLocks noGrp="1"/>
          </p:cNvSpPr>
          <p:nvPr>
            <p:ph type="ftr" sz="quarter" idx="11"/>
          </p:nvPr>
        </p:nvSpPr>
        <p:spPr/>
        <p:txBody>
          <a:bodyPr/>
          <a:lstStyle/>
          <a:p>
            <a:r>
              <a:rPr lang="en-US"/>
              <a:t>Xi Yang @ P3 workshop 2023</a:t>
            </a:r>
            <a:endParaRPr lang="en-US" dirty="0"/>
          </a:p>
        </p:txBody>
      </p:sp>
      <p:sp>
        <p:nvSpPr>
          <p:cNvPr id="6" name="Slide Number Placeholder 5">
            <a:extLst>
              <a:ext uri="{FF2B5EF4-FFF2-40B4-BE49-F238E27FC236}">
                <a16:creationId xmlns:a16="http://schemas.microsoft.com/office/drawing/2014/main" id="{DA13812C-FF98-48F3-9CD4-D824B98838E3}"/>
              </a:ext>
            </a:extLst>
          </p:cNvPr>
          <p:cNvSpPr>
            <a:spLocks noGrp="1"/>
          </p:cNvSpPr>
          <p:nvPr>
            <p:ph type="sldNum" sz="quarter" idx="12"/>
          </p:nvPr>
        </p:nvSpPr>
        <p:spPr/>
        <p:txBody>
          <a:bodyPr/>
          <a:lstStyle/>
          <a:p>
            <a:fld id="{97BB6712-F4CE-428F-85FA-E69B85E63094}" type="slidenum">
              <a:rPr lang="en-US" smtClean="0"/>
              <a:t>‹#›</a:t>
            </a:fld>
            <a:endParaRPr lang="en-US" dirty="0"/>
          </a:p>
        </p:txBody>
      </p:sp>
    </p:spTree>
    <p:extLst>
      <p:ext uri="{BB962C8B-B14F-4D97-AF65-F5344CB8AC3E}">
        <p14:creationId xmlns:p14="http://schemas.microsoft.com/office/powerpoint/2010/main" val="3185762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FEBBD4D-A077-694F-949C-816E31DDFCB4}"/>
              </a:ext>
            </a:extLst>
          </p:cNvPr>
          <p:cNvSpPr/>
          <p:nvPr userDrawn="1"/>
        </p:nvSpPr>
        <p:spPr>
          <a:xfrm>
            <a:off x="0" y="5828144"/>
            <a:ext cx="12192000" cy="1029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3" name="line dot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5" y="-4795"/>
            <a:ext cx="12190993" cy="6867593"/>
          </a:xfrm>
          <a:prstGeom prst="rect">
            <a:avLst/>
          </a:prstGeom>
        </p:spPr>
      </p:pic>
      <p:pic>
        <p:nvPicPr>
          <p:cNvPr id="16" name="logo SLAC">
            <a:extLst>
              <a:ext uri="{FF2B5EF4-FFF2-40B4-BE49-F238E27FC236}">
                <a16:creationId xmlns:a16="http://schemas.microsoft.com/office/drawing/2014/main" id="{9B359C41-4F1D-C34A-A6F5-56B5093A7B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40298" y="6089141"/>
            <a:ext cx="3070359" cy="892049"/>
          </a:xfrm>
          <a:prstGeom prst="rect">
            <a:avLst/>
          </a:prstGeom>
        </p:spPr>
      </p:pic>
      <p:sp>
        <p:nvSpPr>
          <p:cNvPr id="2" name="Title 1"/>
          <p:cNvSpPr>
            <a:spLocks noGrp="1"/>
          </p:cNvSpPr>
          <p:nvPr>
            <p:ph type="ctrTitle"/>
          </p:nvPr>
        </p:nvSpPr>
        <p:spPr>
          <a:xfrm>
            <a:off x="742953" y="536577"/>
            <a:ext cx="10678583" cy="2246313"/>
          </a:xfrm>
        </p:spPr>
        <p:txBody>
          <a:bodyPr anchor="b" anchorCtr="0">
            <a:noAutofit/>
          </a:bodyPr>
          <a:lstStyle>
            <a:lvl1pPr>
              <a:defRPr sz="5733" b="1">
                <a:solidFill>
                  <a:schemeClr val="tx1"/>
                </a:solidFill>
                <a:latin typeface="Arial" pitchFamily="34" charset="0"/>
                <a:cs typeface="Arial" pitchFamily="34" charset="0"/>
              </a:defRPr>
            </a:lvl1pPr>
          </a:lstStyle>
          <a:p>
            <a:r>
              <a:rPr lang="en-US"/>
              <a:t>Click to edit Master title style</a:t>
            </a:r>
          </a:p>
        </p:txBody>
      </p:sp>
      <p:sp>
        <p:nvSpPr>
          <p:cNvPr id="3" name="Subtitle 2"/>
          <p:cNvSpPr>
            <a:spLocks noGrp="1"/>
          </p:cNvSpPr>
          <p:nvPr>
            <p:ph type="subTitle" idx="1"/>
          </p:nvPr>
        </p:nvSpPr>
        <p:spPr>
          <a:xfrm>
            <a:off x="769409" y="3640441"/>
            <a:ext cx="10653183" cy="2187703"/>
          </a:xfrm>
        </p:spPr>
        <p:txBody>
          <a:bodyPr>
            <a:noAutofit/>
          </a:bodyPr>
          <a:lstStyle>
            <a:lvl1pPr marL="0" indent="0" algn="l">
              <a:lnSpc>
                <a:spcPct val="110000"/>
              </a:lnSpc>
              <a:buNone/>
              <a:defRPr sz="2133" b="0">
                <a:solidFill>
                  <a:schemeClr val="bg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CA"/>
          </a:p>
        </p:txBody>
      </p:sp>
      <p:sp>
        <p:nvSpPr>
          <p:cNvPr id="15" name="Text Placeholder 14"/>
          <p:cNvSpPr>
            <a:spLocks noGrp="1"/>
          </p:cNvSpPr>
          <p:nvPr>
            <p:ph type="body" sz="quarter" idx="11" hasCustomPrompt="1"/>
          </p:nvPr>
        </p:nvSpPr>
        <p:spPr>
          <a:xfrm>
            <a:off x="742953" y="2755013"/>
            <a:ext cx="10678583" cy="635889"/>
          </a:xfrm>
        </p:spPr>
        <p:txBody>
          <a:bodyPr>
            <a:noAutofit/>
          </a:bodyPr>
          <a:lstStyle>
            <a:lvl1pPr>
              <a:lnSpc>
                <a:spcPct val="100000"/>
              </a:lnSpc>
              <a:defRPr sz="5600" b="0">
                <a:solidFill>
                  <a:schemeClr val="tx1"/>
                </a:solidFill>
                <a:latin typeface="Arial" pitchFamily="34" charset="0"/>
                <a:cs typeface="Arial" pitchFamily="34" charset="0"/>
              </a:defRPr>
            </a:lvl1pPr>
          </a:lstStyle>
          <a:p>
            <a:pPr lvl="0"/>
            <a:r>
              <a:rPr lang="en-CA"/>
              <a:t>Click to edit Master subtitle style</a:t>
            </a:r>
          </a:p>
        </p:txBody>
      </p:sp>
      <p:pic>
        <p:nvPicPr>
          <p:cNvPr id="9" name="Picture 8">
            <a:extLst>
              <a:ext uri="{FF2B5EF4-FFF2-40B4-BE49-F238E27FC236}">
                <a16:creationId xmlns:a16="http://schemas.microsoft.com/office/drawing/2014/main" id="{5512191F-B767-D04B-9D40-AFF96A3B3B20}"/>
              </a:ext>
            </a:extLst>
          </p:cNvPr>
          <p:cNvPicPr>
            <a:picLocks noChangeAspect="1"/>
          </p:cNvPicPr>
          <p:nvPr userDrawn="1"/>
        </p:nvPicPr>
        <p:blipFill>
          <a:blip r:embed="rId4"/>
          <a:stretch>
            <a:fillRect/>
          </a:stretch>
        </p:blipFill>
        <p:spPr>
          <a:xfrm>
            <a:off x="769408" y="6089140"/>
            <a:ext cx="2946400" cy="432257"/>
          </a:xfrm>
          <a:prstGeom prst="rect">
            <a:avLst/>
          </a:prstGeom>
        </p:spPr>
      </p:pic>
    </p:spTree>
    <p:extLst>
      <p:ext uri="{BB962C8B-B14F-4D97-AF65-F5344CB8AC3E}">
        <p14:creationId xmlns:p14="http://schemas.microsoft.com/office/powerpoint/2010/main" val="405305071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1" y="1"/>
            <a:ext cx="9144025" cy="1252732"/>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 y="821944"/>
            <a:ext cx="11580392" cy="270256"/>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a:p>
        </p:txBody>
      </p:sp>
      <p:sp>
        <p:nvSpPr>
          <p:cNvPr id="16" name="Content Placeholder 15"/>
          <p:cNvSpPr>
            <a:spLocks noGrp="1"/>
          </p:cNvSpPr>
          <p:nvPr>
            <p:ph sz="quarter" idx="14"/>
          </p:nvPr>
        </p:nvSpPr>
        <p:spPr>
          <a:xfrm>
            <a:off x="609600" y="1243584"/>
            <a:ext cx="10811933" cy="5065523"/>
          </a:xfrm>
        </p:spPr>
        <p:txBody>
          <a:bodyPr/>
          <a:lstStyle>
            <a:lvl1pPr>
              <a:buClr>
                <a:srgbClr val="981E32"/>
              </a:buClr>
              <a:defRPr/>
            </a:lvl1pPr>
            <a:lvl2pPr>
              <a:spcBef>
                <a:spcPts val="0"/>
              </a:spcBef>
              <a:buClr>
                <a:srgbClr val="981E32"/>
              </a:buClr>
              <a:defRPr sz="2933"/>
            </a:lvl2pPr>
            <a:lvl3pPr>
              <a:buClr>
                <a:srgbClr val="981E32"/>
              </a:buClr>
              <a:defRPr/>
            </a:lvl3pPr>
            <a:lvl4pPr>
              <a:buClr>
                <a:srgbClr val="981E32"/>
              </a:buClr>
              <a:defRPr sz="2400"/>
            </a:lvl4pPr>
            <a:lvl5pPr>
              <a:buClr>
                <a:srgbClr val="981E32"/>
              </a:buCl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53337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1" y="1"/>
            <a:ext cx="9144025" cy="1252732"/>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 y="821944"/>
            <a:ext cx="11580392" cy="270256"/>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062684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1" y="1"/>
            <a:ext cx="9144025" cy="1252732"/>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 y="821944"/>
            <a:ext cx="11580392" cy="270256"/>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a:p>
        </p:txBody>
      </p:sp>
      <p:sp>
        <p:nvSpPr>
          <p:cNvPr id="16" name="Content Placeholder 15"/>
          <p:cNvSpPr>
            <a:spLocks noGrp="1"/>
          </p:cNvSpPr>
          <p:nvPr>
            <p:ph sz="quarter" idx="14"/>
          </p:nvPr>
        </p:nvSpPr>
        <p:spPr>
          <a:xfrm>
            <a:off x="609600" y="1243584"/>
            <a:ext cx="5181600" cy="5065523"/>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Content Placeholder 15"/>
          <p:cNvSpPr>
            <a:spLocks noGrp="1"/>
          </p:cNvSpPr>
          <p:nvPr>
            <p:ph sz="quarter" idx="15"/>
          </p:nvPr>
        </p:nvSpPr>
        <p:spPr>
          <a:xfrm>
            <a:off x="6197600" y="1252729"/>
            <a:ext cx="5181600" cy="5065523"/>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92285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1" y="1"/>
            <a:ext cx="9144025" cy="1252732"/>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 y="821944"/>
            <a:ext cx="11580392" cy="270256"/>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a:p>
        </p:txBody>
      </p:sp>
      <p:sp>
        <p:nvSpPr>
          <p:cNvPr id="5" name="Picture Placeholder 4"/>
          <p:cNvSpPr>
            <a:spLocks noGrp="1"/>
          </p:cNvSpPr>
          <p:nvPr>
            <p:ph type="pic" sz="quarter" idx="15"/>
          </p:nvPr>
        </p:nvSpPr>
        <p:spPr>
          <a:xfrm>
            <a:off x="4861984" y="1252728"/>
            <a:ext cx="3256453" cy="2481072"/>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4861984" y="3886200"/>
            <a:ext cx="3256453" cy="2432051"/>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8323939" y="1243584"/>
            <a:ext cx="3256453" cy="5065523"/>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609602" y="1243584"/>
            <a:ext cx="4017433" cy="50655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55320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CC0E6-7D6F-7EC4-0A8D-165711B61F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2B5433-13A8-4C7F-156F-1C71E20158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D5D20C-1590-F397-D680-70E24CD6BB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54D7A4-398F-2D64-1CFF-2494421065B7}"/>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25196432-2B68-DECD-F55F-B172815150D6}"/>
              </a:ext>
            </a:extLst>
          </p:cNvPr>
          <p:cNvSpPr>
            <a:spLocks noGrp="1"/>
          </p:cNvSpPr>
          <p:nvPr>
            <p:ph type="ftr" sz="quarter" idx="11"/>
          </p:nvPr>
        </p:nvSpPr>
        <p:spPr/>
        <p:txBody>
          <a:bodyPr/>
          <a:lstStyle/>
          <a:p>
            <a:r>
              <a:rPr lang="en-US"/>
              <a:t>Xi Yang @ P3 workshop 2023</a:t>
            </a:r>
            <a:endParaRPr lang="en-US" dirty="0"/>
          </a:p>
        </p:txBody>
      </p:sp>
      <p:sp>
        <p:nvSpPr>
          <p:cNvPr id="7" name="Slide Number Placeholder 6">
            <a:extLst>
              <a:ext uri="{FF2B5EF4-FFF2-40B4-BE49-F238E27FC236}">
                <a16:creationId xmlns:a16="http://schemas.microsoft.com/office/drawing/2014/main" id="{1BE6EFD9-9C86-5641-40B7-C3E331F16D75}"/>
              </a:ext>
            </a:extLst>
          </p:cNvPr>
          <p:cNvSpPr>
            <a:spLocks noGrp="1"/>
          </p:cNvSpPr>
          <p:nvPr>
            <p:ph type="sldNum" sz="quarter" idx="12"/>
          </p:nvPr>
        </p:nvSpPr>
        <p:spPr/>
        <p:txBody>
          <a:bodyPr/>
          <a:lstStyle/>
          <a:p>
            <a:fld id="{4D728CCD-A859-4084-B079-6FB0483F368D}" type="slidenum">
              <a:rPr lang="en-US" smtClean="0"/>
              <a:t>‹#›</a:t>
            </a:fld>
            <a:endParaRPr lang="en-US" dirty="0"/>
          </a:p>
        </p:txBody>
      </p:sp>
    </p:spTree>
    <p:extLst>
      <p:ext uri="{BB962C8B-B14F-4D97-AF65-F5344CB8AC3E}">
        <p14:creationId xmlns:p14="http://schemas.microsoft.com/office/powerpoint/2010/main" val="182916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1" y="1"/>
            <a:ext cx="9144025" cy="1252732"/>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 y="821944"/>
            <a:ext cx="11580392" cy="270256"/>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a:p>
        </p:txBody>
      </p:sp>
      <p:sp>
        <p:nvSpPr>
          <p:cNvPr id="3" name="Chart Placeholder 2"/>
          <p:cNvSpPr>
            <a:spLocks noGrp="1"/>
          </p:cNvSpPr>
          <p:nvPr>
            <p:ph type="chart" sz="quarter" idx="15"/>
          </p:nvPr>
        </p:nvSpPr>
        <p:spPr>
          <a:xfrm>
            <a:off x="8009467" y="1243584"/>
            <a:ext cx="3556000" cy="5065523"/>
          </a:xfrm>
        </p:spPr>
        <p:txBody>
          <a:bodyPr/>
          <a:lstStyle/>
          <a:p>
            <a:r>
              <a:rPr lang="en-US" dirty="0"/>
              <a:t>Click icon to add chart</a:t>
            </a:r>
            <a:endParaRPr lang="en-CA" dirty="0"/>
          </a:p>
        </p:txBody>
      </p:sp>
      <p:sp>
        <p:nvSpPr>
          <p:cNvPr id="5" name="Content Placeholder 4"/>
          <p:cNvSpPr>
            <a:spLocks noGrp="1"/>
          </p:cNvSpPr>
          <p:nvPr>
            <p:ph sz="quarter" idx="16"/>
          </p:nvPr>
        </p:nvSpPr>
        <p:spPr>
          <a:xfrm>
            <a:off x="609600" y="1243584"/>
            <a:ext cx="7313083" cy="50655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49455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p:spPr>
        <p:txBody>
          <a:bodyPr lIns="432000"/>
          <a:lstStyle>
            <a:lvl1pPr>
              <a:defRPr b="1" baseline="0">
                <a:solidFill>
                  <a:srgbClr val="FF0000"/>
                </a:solidFill>
              </a:defRPr>
            </a:lvl1pPr>
          </a:lstStyle>
          <a:p>
            <a:br>
              <a:rPr lang="en-CA" dirty="0"/>
            </a:br>
            <a:br>
              <a:rPr lang="en-CA" dirty="0"/>
            </a:br>
            <a:br>
              <a:rPr lang="en-CA" dirty="0"/>
            </a:br>
            <a:br>
              <a:rPr lang="en-CA" dirty="0"/>
            </a:br>
            <a:br>
              <a:rPr lang="en-CA" dirty="0"/>
            </a:br>
            <a:br>
              <a:rPr lang="en-CA" dirty="0"/>
            </a:br>
            <a:r>
              <a:rPr lang="en-CA" dirty="0"/>
              <a:t>***INSTRUCTIONS ON HOW TO APPLY IMAGE MASKING TO SLIDE LAYOUT***</a:t>
            </a:r>
            <a:br>
              <a:rPr lang="en-CA" dirty="0"/>
            </a:br>
            <a:r>
              <a:rPr lang="en-CA" dirty="0"/>
              <a:t>STEP 1: Click icon to insert image</a:t>
            </a:r>
            <a:br>
              <a:rPr lang="en-CA" dirty="0"/>
            </a:br>
            <a:r>
              <a:rPr lang="en-CA" dirty="0"/>
              <a:t>STEP 2: Once image is inserted, right-click image, and choose ‘Send to Back’</a:t>
            </a:r>
          </a:p>
        </p:txBody>
      </p:sp>
      <p:sp>
        <p:nvSpPr>
          <p:cNvPr id="4" name="Title 3"/>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8902440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a:xfrm>
            <a:off x="86106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US"/>
              <a:t>Xi Yang @ P3 workshop 2023</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63630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a:xfrm>
            <a:off x="86106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US"/>
              <a:t>Xi Yang @ P3 workshop 2023</a:t>
            </a:r>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a:xfrm>
            <a:off x="9141941" y="6356350"/>
            <a:ext cx="2743200" cy="365125"/>
          </a:xfrm>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549360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a:xfrm>
            <a:off x="86106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US"/>
              <a:t>Xi Yang @ P3 workshop 2023</a:t>
            </a:r>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7366383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a:xfrm>
            <a:off x="86106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US"/>
              <a:t>Xi Yang @ P3 workshop 2023</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69158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a:xfrm>
            <a:off x="86106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US"/>
              <a:t>Xi Yang @ P3 workshop 2023</a:t>
            </a:r>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29262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6" name="Date Placeholder 5"/>
          <p:cNvSpPr>
            <a:spLocks noGrp="1"/>
          </p:cNvSpPr>
          <p:nvPr>
            <p:ph type="dt" sz="half" idx="10"/>
          </p:nvPr>
        </p:nvSpPr>
        <p:spPr>
          <a:xfrm>
            <a:off x="8610600" y="6356350"/>
            <a:ext cx="2743200" cy="365125"/>
          </a:xfrm>
          <a:prstGeom prst="rect">
            <a:avLst/>
          </a:prstGeom>
        </p:spPr>
        <p:txBody>
          <a:bodyPr/>
          <a:lstStyle/>
          <a:p>
            <a:endParaRPr lang="en-US"/>
          </a:p>
        </p:txBody>
      </p:sp>
      <p:sp>
        <p:nvSpPr>
          <p:cNvPr id="7" name="Footer Placeholder 6"/>
          <p:cNvSpPr>
            <a:spLocks noGrp="1"/>
          </p:cNvSpPr>
          <p:nvPr>
            <p:ph type="ftr" sz="quarter" idx="11"/>
          </p:nvPr>
        </p:nvSpPr>
        <p:spPr/>
        <p:txBody>
          <a:bodyPr/>
          <a:lstStyle/>
          <a:p>
            <a:r>
              <a:rPr lang="en-US"/>
              <a:t>Xi Yang @ P3 workshop 2023</a:t>
            </a:r>
          </a:p>
        </p:txBody>
      </p:sp>
      <p:sp>
        <p:nvSpPr>
          <p:cNvPr id="8" name="Slide Number Placeholder 7"/>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471978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a:xfrm>
            <a:off x="86106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US"/>
              <a:t>Xi Yang @ P3 workshop 2023</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057995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a:xfrm>
            <a:off x="86106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US"/>
              <a:t>Xi Yang @ P3 workshop 2023</a:t>
            </a:r>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625284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4D94B-0A6C-ACAD-B9D7-EE5C0EBC9C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8C29A9-1B38-A228-EFEC-3AB3C73739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143ADA-DE7F-9A70-E0FF-37C5716C7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2046B2-79EC-B253-8133-65D3CDB9AA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3E75E7-46E3-2443-8E54-A30A664453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A9524-9483-DDCB-4D8D-129BFAE55157}"/>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5C0F859B-540F-26C4-4276-88A71A38C806}"/>
              </a:ext>
            </a:extLst>
          </p:cNvPr>
          <p:cNvSpPr>
            <a:spLocks noGrp="1"/>
          </p:cNvSpPr>
          <p:nvPr>
            <p:ph type="ftr" sz="quarter" idx="11"/>
          </p:nvPr>
        </p:nvSpPr>
        <p:spPr/>
        <p:txBody>
          <a:bodyPr/>
          <a:lstStyle/>
          <a:p>
            <a:r>
              <a:rPr lang="en-US"/>
              <a:t>Xi Yang @ P3 workshop 2023</a:t>
            </a:r>
            <a:endParaRPr lang="en-US" dirty="0"/>
          </a:p>
        </p:txBody>
      </p:sp>
      <p:sp>
        <p:nvSpPr>
          <p:cNvPr id="9" name="Slide Number Placeholder 8">
            <a:extLst>
              <a:ext uri="{FF2B5EF4-FFF2-40B4-BE49-F238E27FC236}">
                <a16:creationId xmlns:a16="http://schemas.microsoft.com/office/drawing/2014/main" id="{6F0FA9E7-2534-6836-8C55-DA9ACFC78ED0}"/>
              </a:ext>
            </a:extLst>
          </p:cNvPr>
          <p:cNvSpPr>
            <a:spLocks noGrp="1"/>
          </p:cNvSpPr>
          <p:nvPr>
            <p:ph type="sldNum" sz="quarter" idx="12"/>
          </p:nvPr>
        </p:nvSpPr>
        <p:spPr/>
        <p:txBody>
          <a:bodyPr/>
          <a:lstStyle/>
          <a:p>
            <a:fld id="{4D728CCD-A859-4084-B079-6FB0483F368D}" type="slidenum">
              <a:rPr lang="en-US" smtClean="0"/>
              <a:t>‹#›</a:t>
            </a:fld>
            <a:endParaRPr lang="en-US" dirty="0"/>
          </a:p>
        </p:txBody>
      </p:sp>
    </p:spTree>
    <p:extLst>
      <p:ext uri="{BB962C8B-B14F-4D97-AF65-F5344CB8AC3E}">
        <p14:creationId xmlns:p14="http://schemas.microsoft.com/office/powerpoint/2010/main" val="3224957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a:xfrm>
            <a:off x="86106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US"/>
              <a:t>Xi Yang @ P3 workshop 2023</a:t>
            </a:r>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674500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a:xfrm>
            <a:off x="86106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US"/>
              <a:t>Xi Yang @ P3 workshop 2023</a:t>
            </a:r>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384028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a:xfrm>
            <a:off x="86106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US"/>
              <a:t>Xi Yang @ P3 workshop 2023</a:t>
            </a:r>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7867475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2234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reserve="1">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41061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B48D-1027-D424-044D-5A80D689B8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FA6CB5-6568-AB81-73CB-7E5D86DE8F19}"/>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FBC99B43-467B-12CD-2993-4BF567AF79F5}"/>
              </a:ext>
            </a:extLst>
          </p:cNvPr>
          <p:cNvSpPr>
            <a:spLocks noGrp="1"/>
          </p:cNvSpPr>
          <p:nvPr>
            <p:ph type="ftr" sz="quarter" idx="11"/>
          </p:nvPr>
        </p:nvSpPr>
        <p:spPr/>
        <p:txBody>
          <a:bodyPr/>
          <a:lstStyle/>
          <a:p>
            <a:r>
              <a:rPr lang="en-US"/>
              <a:t>Xi Yang @ P3 workshop 2023</a:t>
            </a:r>
            <a:endParaRPr lang="en-US" dirty="0"/>
          </a:p>
        </p:txBody>
      </p:sp>
      <p:sp>
        <p:nvSpPr>
          <p:cNvPr id="5" name="Slide Number Placeholder 4">
            <a:extLst>
              <a:ext uri="{FF2B5EF4-FFF2-40B4-BE49-F238E27FC236}">
                <a16:creationId xmlns:a16="http://schemas.microsoft.com/office/drawing/2014/main" id="{79D5129A-ACAE-8B0A-C71F-00CC88CE6997}"/>
              </a:ext>
            </a:extLst>
          </p:cNvPr>
          <p:cNvSpPr>
            <a:spLocks noGrp="1"/>
          </p:cNvSpPr>
          <p:nvPr>
            <p:ph type="sldNum" sz="quarter" idx="12"/>
          </p:nvPr>
        </p:nvSpPr>
        <p:spPr/>
        <p:txBody>
          <a:bodyPr/>
          <a:lstStyle/>
          <a:p>
            <a:fld id="{4D728CCD-A859-4084-B079-6FB0483F368D}" type="slidenum">
              <a:rPr lang="en-US" smtClean="0"/>
              <a:t>‹#›</a:t>
            </a:fld>
            <a:endParaRPr lang="en-US" dirty="0"/>
          </a:p>
        </p:txBody>
      </p:sp>
    </p:spTree>
    <p:extLst>
      <p:ext uri="{BB962C8B-B14F-4D97-AF65-F5344CB8AC3E}">
        <p14:creationId xmlns:p14="http://schemas.microsoft.com/office/powerpoint/2010/main" val="3798557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B8302-E3A6-CDCB-C60A-0C320601ABAA}"/>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C9C51ED2-1AE7-23E9-7B9D-5CF82A556032}"/>
              </a:ext>
            </a:extLst>
          </p:cNvPr>
          <p:cNvSpPr>
            <a:spLocks noGrp="1"/>
          </p:cNvSpPr>
          <p:nvPr>
            <p:ph type="ftr" sz="quarter" idx="11"/>
          </p:nvPr>
        </p:nvSpPr>
        <p:spPr/>
        <p:txBody>
          <a:bodyPr/>
          <a:lstStyle/>
          <a:p>
            <a:r>
              <a:rPr lang="en-US"/>
              <a:t>Xi Yang @ P3 workshop 2023</a:t>
            </a:r>
            <a:endParaRPr lang="en-US" dirty="0"/>
          </a:p>
        </p:txBody>
      </p:sp>
      <p:sp>
        <p:nvSpPr>
          <p:cNvPr id="4" name="Slide Number Placeholder 3">
            <a:extLst>
              <a:ext uri="{FF2B5EF4-FFF2-40B4-BE49-F238E27FC236}">
                <a16:creationId xmlns:a16="http://schemas.microsoft.com/office/drawing/2014/main" id="{4DE1C7C5-C25E-8A51-B23B-D8479F4A17DB}"/>
              </a:ext>
            </a:extLst>
          </p:cNvPr>
          <p:cNvSpPr>
            <a:spLocks noGrp="1"/>
          </p:cNvSpPr>
          <p:nvPr>
            <p:ph type="sldNum" sz="quarter" idx="12"/>
          </p:nvPr>
        </p:nvSpPr>
        <p:spPr/>
        <p:txBody>
          <a:bodyPr/>
          <a:lstStyle/>
          <a:p>
            <a:fld id="{4D728CCD-A859-4084-B079-6FB0483F368D}" type="slidenum">
              <a:rPr lang="en-US" smtClean="0"/>
              <a:t>‹#›</a:t>
            </a:fld>
            <a:endParaRPr lang="en-US" dirty="0"/>
          </a:p>
        </p:txBody>
      </p:sp>
    </p:spTree>
    <p:extLst>
      <p:ext uri="{BB962C8B-B14F-4D97-AF65-F5344CB8AC3E}">
        <p14:creationId xmlns:p14="http://schemas.microsoft.com/office/powerpoint/2010/main" val="1001229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2BF4B-9BC4-38F3-E030-D18FB737CB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483BA7-6C43-6C32-80F1-645071D63A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CBC7B7-08E8-D9E5-7BE0-01432668C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A7FFA8-AB63-512B-18DE-04F8A87712C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42CE167-0732-9B36-2770-C65A117064E7}"/>
              </a:ext>
            </a:extLst>
          </p:cNvPr>
          <p:cNvSpPr>
            <a:spLocks noGrp="1"/>
          </p:cNvSpPr>
          <p:nvPr>
            <p:ph type="ftr" sz="quarter" idx="11"/>
          </p:nvPr>
        </p:nvSpPr>
        <p:spPr/>
        <p:txBody>
          <a:bodyPr/>
          <a:lstStyle/>
          <a:p>
            <a:r>
              <a:rPr lang="en-US"/>
              <a:t>Xi Yang @ P3 workshop 2023</a:t>
            </a:r>
            <a:endParaRPr lang="en-US" dirty="0"/>
          </a:p>
        </p:txBody>
      </p:sp>
      <p:sp>
        <p:nvSpPr>
          <p:cNvPr id="7" name="Slide Number Placeholder 6">
            <a:extLst>
              <a:ext uri="{FF2B5EF4-FFF2-40B4-BE49-F238E27FC236}">
                <a16:creationId xmlns:a16="http://schemas.microsoft.com/office/drawing/2014/main" id="{95F9164B-6BAA-A42B-065E-50F9959858B7}"/>
              </a:ext>
            </a:extLst>
          </p:cNvPr>
          <p:cNvSpPr>
            <a:spLocks noGrp="1"/>
          </p:cNvSpPr>
          <p:nvPr>
            <p:ph type="sldNum" sz="quarter" idx="12"/>
          </p:nvPr>
        </p:nvSpPr>
        <p:spPr/>
        <p:txBody>
          <a:bodyPr/>
          <a:lstStyle/>
          <a:p>
            <a:fld id="{4D728CCD-A859-4084-B079-6FB0483F368D}" type="slidenum">
              <a:rPr lang="en-US" smtClean="0"/>
              <a:t>‹#›</a:t>
            </a:fld>
            <a:endParaRPr lang="en-US" dirty="0"/>
          </a:p>
        </p:txBody>
      </p:sp>
    </p:spTree>
    <p:extLst>
      <p:ext uri="{BB962C8B-B14F-4D97-AF65-F5344CB8AC3E}">
        <p14:creationId xmlns:p14="http://schemas.microsoft.com/office/powerpoint/2010/main" val="1151746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2F180-7BA1-6DB5-FD03-9F1051B8AB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FCA577-74BC-1E1B-3BFE-6525B02DFF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AAF860D-D1FE-A9CD-47DF-52F67C5D7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9F9661-73EB-D266-293F-C473C3157D7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24D6378-66D2-B194-00AB-79BCE2259BCE}"/>
              </a:ext>
            </a:extLst>
          </p:cNvPr>
          <p:cNvSpPr>
            <a:spLocks noGrp="1"/>
          </p:cNvSpPr>
          <p:nvPr>
            <p:ph type="ftr" sz="quarter" idx="11"/>
          </p:nvPr>
        </p:nvSpPr>
        <p:spPr/>
        <p:txBody>
          <a:bodyPr/>
          <a:lstStyle/>
          <a:p>
            <a:r>
              <a:rPr lang="en-US"/>
              <a:t>Xi Yang @ P3 workshop 2023</a:t>
            </a:r>
            <a:endParaRPr lang="en-US" dirty="0"/>
          </a:p>
        </p:txBody>
      </p:sp>
      <p:sp>
        <p:nvSpPr>
          <p:cNvPr id="7" name="Slide Number Placeholder 6">
            <a:extLst>
              <a:ext uri="{FF2B5EF4-FFF2-40B4-BE49-F238E27FC236}">
                <a16:creationId xmlns:a16="http://schemas.microsoft.com/office/drawing/2014/main" id="{769D24EB-0BE0-81D2-3BC7-7E3EE18A75DB}"/>
              </a:ext>
            </a:extLst>
          </p:cNvPr>
          <p:cNvSpPr>
            <a:spLocks noGrp="1"/>
          </p:cNvSpPr>
          <p:nvPr>
            <p:ph type="sldNum" sz="quarter" idx="12"/>
          </p:nvPr>
        </p:nvSpPr>
        <p:spPr/>
        <p:txBody>
          <a:bodyPr/>
          <a:lstStyle/>
          <a:p>
            <a:fld id="{4D728CCD-A859-4084-B079-6FB0483F368D}" type="slidenum">
              <a:rPr lang="en-US" smtClean="0"/>
              <a:t>‹#›</a:t>
            </a:fld>
            <a:endParaRPr lang="en-US" dirty="0"/>
          </a:p>
        </p:txBody>
      </p:sp>
    </p:spTree>
    <p:extLst>
      <p:ext uri="{BB962C8B-B14F-4D97-AF65-F5344CB8AC3E}">
        <p14:creationId xmlns:p14="http://schemas.microsoft.com/office/powerpoint/2010/main" val="511200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10.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12ED1F-F489-6E78-92DB-C88D94801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E70689-15C0-D2E2-8D8D-05BEB94215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526B1-68AB-6285-1846-CE007D1986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D570472A-AB32-7361-4553-D86CF87839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Xi Yang @ P3 workshop 2023</a:t>
            </a:r>
            <a:endParaRPr lang="en-US" dirty="0"/>
          </a:p>
        </p:txBody>
      </p:sp>
      <p:sp>
        <p:nvSpPr>
          <p:cNvPr id="6" name="Slide Number Placeholder 5">
            <a:extLst>
              <a:ext uri="{FF2B5EF4-FFF2-40B4-BE49-F238E27FC236}">
                <a16:creationId xmlns:a16="http://schemas.microsoft.com/office/drawing/2014/main" id="{2465CE6D-ACDE-6D04-08C1-708E009EF8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728CCD-A859-4084-B079-6FB0483F368D}" type="slidenum">
              <a:rPr lang="en-US" smtClean="0"/>
              <a:t>‹#›</a:t>
            </a:fld>
            <a:endParaRPr lang="en-US" dirty="0"/>
          </a:p>
        </p:txBody>
      </p:sp>
    </p:spTree>
    <p:extLst>
      <p:ext uri="{BB962C8B-B14F-4D97-AF65-F5344CB8AC3E}">
        <p14:creationId xmlns:p14="http://schemas.microsoft.com/office/powerpoint/2010/main" val="9441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7"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r>
              <a:rPr lang="en-US">
                <a:solidFill>
                  <a:prstClr val="black">
                    <a:tint val="75000"/>
                  </a:prstClr>
                </a:solidFill>
                <a:latin typeface="Calibri"/>
                <a:cs typeface="+mn-cs"/>
              </a:rPr>
              <a:t>Xi Yang @ P3 workshop 2023</a:t>
            </a:r>
            <a:endParaRPr lang="en-US" dirty="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cs typeface="+mn-cs"/>
              </a:rPr>
              <a:pPr fontAlgn="auto">
                <a:spcBef>
                  <a:spcPts val="0"/>
                </a:spcBef>
                <a:spcAft>
                  <a:spcPts val="0"/>
                </a:spcAft>
              </a:pPr>
              <a:t>‹#›</a:t>
            </a:fld>
            <a:endParaRPr lang="en-US" dirty="0">
              <a:solidFill>
                <a:prstClr val="black">
                  <a:tint val="75000"/>
                </a:prstClr>
              </a:solidFill>
              <a:latin typeface="Calibri"/>
              <a:cs typeface="+mn-cs"/>
            </a:endParaRPr>
          </a:p>
        </p:txBody>
      </p:sp>
    </p:spTree>
    <p:extLst>
      <p:ext uri="{BB962C8B-B14F-4D97-AF65-F5344CB8AC3E}">
        <p14:creationId xmlns:p14="http://schemas.microsoft.com/office/powerpoint/2010/main" val="189525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8B18CC-916A-4161-8F34-4A40127532D6}"/>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7E3A14-6906-4D8E-82D5-B1D2939E0A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04546-3B5C-4688-87F0-9BCA710DE48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D1D59550-F35D-47CE-89EC-448FB2302A7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Xi Yang @ P3 workshop 2023</a:t>
            </a:r>
            <a:endParaRPr lang="en-US" dirty="0"/>
          </a:p>
        </p:txBody>
      </p:sp>
      <p:sp>
        <p:nvSpPr>
          <p:cNvPr id="6" name="Slide Number Placeholder 5">
            <a:extLst>
              <a:ext uri="{FF2B5EF4-FFF2-40B4-BE49-F238E27FC236}">
                <a16:creationId xmlns:a16="http://schemas.microsoft.com/office/drawing/2014/main" id="{7A15AFC1-5B83-4C1E-B725-86A9B89F4CD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7BB6712-F4CE-428F-85FA-E69B85E63094}" type="slidenum">
              <a:rPr lang="en-US" smtClean="0"/>
              <a:t>‹#›</a:t>
            </a:fld>
            <a:endParaRPr lang="en-US" dirty="0"/>
          </a:p>
        </p:txBody>
      </p:sp>
    </p:spTree>
    <p:extLst>
      <p:ext uri="{BB962C8B-B14F-4D97-AF65-F5344CB8AC3E}">
        <p14:creationId xmlns:p14="http://schemas.microsoft.com/office/powerpoint/2010/main" val="34223122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2429" y="129091"/>
            <a:ext cx="10804760" cy="753033"/>
          </a:xfrm>
          <a:prstGeom prst="rect">
            <a:avLst/>
          </a:prstGeom>
        </p:spPr>
        <p:txBody>
          <a:bodyPr vert="horz" lIns="0" tIns="0" rIns="0" bIns="0" rtlCol="0" anchor="b" anchorCtr="0">
            <a:noAutofit/>
          </a:bodyPr>
          <a:lstStyle/>
          <a:p>
            <a:r>
              <a:rPr lang="en-US"/>
              <a:t>Click to edit Master title style</a:t>
            </a:r>
          </a:p>
        </p:txBody>
      </p:sp>
      <p:sp>
        <p:nvSpPr>
          <p:cNvPr id="3" name="Text Placeholder 2"/>
          <p:cNvSpPr>
            <a:spLocks noGrp="1"/>
          </p:cNvSpPr>
          <p:nvPr>
            <p:ph type="body" idx="1"/>
          </p:nvPr>
        </p:nvSpPr>
        <p:spPr>
          <a:xfrm>
            <a:off x="487682" y="1243584"/>
            <a:ext cx="10813225" cy="5029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421533" y="6318251"/>
            <a:ext cx="425243" cy="539751"/>
          </a:xfrm>
          <a:prstGeom prst="rect">
            <a:avLst/>
          </a:prstGeom>
        </p:spPr>
        <p:txBody>
          <a:bodyPr vert="horz" lIns="72000" tIns="57600" rIns="72000" bIns="45720" rtlCol="0" anchor="ctr"/>
          <a:lstStyle>
            <a:lvl1pPr algn="l">
              <a:defRPr sz="1467"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333634143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Lst>
  <p:hf hdr="0" dt="0"/>
  <p:txStyles>
    <p:titleStyle>
      <a:lvl1pPr algn="l" defTabSz="1219170" rtl="0" eaLnBrk="1" latinLnBrk="0" hangingPunct="1">
        <a:spcBef>
          <a:spcPct val="0"/>
        </a:spcBef>
        <a:buNone/>
        <a:defRPr sz="3200" b="1" kern="1200">
          <a:solidFill>
            <a:schemeClr val="bg2"/>
          </a:solidFill>
          <a:latin typeface="Arial" pitchFamily="34" charset="0"/>
          <a:ea typeface="+mj-ea"/>
          <a:cs typeface="Arial" pitchFamily="34" charset="0"/>
        </a:defRPr>
      </a:lvl1pPr>
    </p:titleStyle>
    <p:bodyStyle>
      <a:lvl1pPr marL="0" indent="0" algn="l" defTabSz="1219170" rtl="0" eaLnBrk="1" latinLnBrk="0" hangingPunct="1">
        <a:lnSpc>
          <a:spcPct val="120000"/>
        </a:lnSpc>
        <a:spcBef>
          <a:spcPts val="0"/>
        </a:spcBef>
        <a:spcAft>
          <a:spcPts val="400"/>
        </a:spcAft>
        <a:buClr>
          <a:schemeClr val="tx1"/>
        </a:buClr>
        <a:buFont typeface="Arial" pitchFamily="34" charset="0"/>
        <a:buNone/>
        <a:defRPr sz="3200" b="0" kern="1200" baseline="0">
          <a:solidFill>
            <a:schemeClr val="tx1"/>
          </a:solidFill>
          <a:latin typeface="Arial" pitchFamily="34" charset="0"/>
          <a:ea typeface="+mn-ea"/>
          <a:cs typeface="Arial" pitchFamily="34" charset="0"/>
        </a:defRPr>
      </a:lvl1pPr>
      <a:lvl2pPr marL="609585" indent="-298443" algn="l" defTabSz="1219170" rtl="0" eaLnBrk="1" latinLnBrk="0" hangingPunct="1">
        <a:lnSpc>
          <a:spcPct val="120000"/>
        </a:lnSpc>
        <a:spcBef>
          <a:spcPts val="0"/>
        </a:spcBef>
        <a:spcAft>
          <a:spcPts val="0"/>
        </a:spcAft>
        <a:buClr>
          <a:schemeClr val="bg2"/>
        </a:buClr>
        <a:buSzPct val="120000"/>
        <a:buFont typeface="Arial" pitchFamily="34" charset="0"/>
        <a:buChar char="•"/>
        <a:defRPr sz="2933" kern="1200">
          <a:solidFill>
            <a:schemeClr val="tx1"/>
          </a:solidFill>
          <a:latin typeface="Arial" pitchFamily="34" charset="0"/>
          <a:ea typeface="+mn-ea"/>
          <a:cs typeface="Arial" pitchFamily="34" charset="0"/>
        </a:defRPr>
      </a:lvl2pPr>
      <a:lvl3pPr marL="920728" indent="-311143" algn="l" defTabSz="1219170" rtl="0" eaLnBrk="1" latinLnBrk="0" hangingPunct="1">
        <a:lnSpc>
          <a:spcPct val="120000"/>
        </a:lnSpc>
        <a:spcBef>
          <a:spcPts val="0"/>
        </a:spcBef>
        <a:buClr>
          <a:schemeClr val="bg2"/>
        </a:buClr>
        <a:buSzPct val="120000"/>
        <a:buFont typeface="Arial" pitchFamily="34" charset="0"/>
        <a:buChar char="-"/>
        <a:defRPr sz="2667" kern="1200">
          <a:solidFill>
            <a:schemeClr val="tx1"/>
          </a:solidFill>
          <a:latin typeface="Arial" pitchFamily="34" charset="0"/>
          <a:ea typeface="+mn-ea"/>
          <a:cs typeface="Arial" pitchFamily="34" charset="0"/>
        </a:defRPr>
      </a:lvl3pPr>
      <a:lvl4pPr marL="1219170" indent="-298443" algn="l" defTabSz="1219170" rtl="0" eaLnBrk="1" latinLnBrk="0" hangingPunct="1">
        <a:lnSpc>
          <a:spcPct val="120000"/>
        </a:lnSpc>
        <a:spcBef>
          <a:spcPts val="0"/>
        </a:spcBef>
        <a:buClr>
          <a:schemeClr val="bg2"/>
        </a:buClr>
        <a:buSzPct val="120000"/>
        <a:buFont typeface="Arial" pitchFamily="34" charset="0"/>
        <a:buChar char="•"/>
        <a:defRPr sz="2400" kern="1200">
          <a:solidFill>
            <a:schemeClr val="tx1"/>
          </a:solidFill>
          <a:latin typeface="Arial" pitchFamily="34" charset="0"/>
          <a:ea typeface="+mn-ea"/>
          <a:cs typeface="Arial" pitchFamily="34" charset="0"/>
        </a:defRPr>
      </a:lvl4pPr>
      <a:lvl5pPr marL="1535962" indent="-239994" algn="l" defTabSz="1219170" rtl="0" eaLnBrk="1" latinLnBrk="0" hangingPunct="1">
        <a:lnSpc>
          <a:spcPct val="120000"/>
        </a:lnSpc>
        <a:spcBef>
          <a:spcPts val="0"/>
        </a:spcBef>
        <a:buClr>
          <a:schemeClr val="bg2"/>
        </a:buClr>
        <a:buSzPct val="120000"/>
        <a:buFont typeface="Arial" pitchFamily="34" charset="0"/>
        <a:buChar char="-"/>
        <a:defRPr sz="21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Xi Yang @ P3 workshop 2023</a:t>
            </a:r>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314394" y="63119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AAB195-B577-5546-8349-9DDA93B6129E}" type="slidenum">
              <a:rPr lang="en-US" smtClean="0"/>
              <a:pPr/>
              <a:t>‹#›</a:t>
            </a:fld>
            <a:endParaRPr lang="en-US"/>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107878" y="6139761"/>
            <a:ext cx="1769728" cy="433178"/>
          </a:xfrm>
          <a:prstGeom prst="rect">
            <a:avLst/>
          </a:prstGeom>
        </p:spPr>
      </p:pic>
    </p:spTree>
    <p:extLst>
      <p:ext uri="{BB962C8B-B14F-4D97-AF65-F5344CB8AC3E}">
        <p14:creationId xmlns:p14="http://schemas.microsoft.com/office/powerpoint/2010/main" val="28600229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60.jpeg"/><Relationship Id="rId5" Type="http://schemas.openxmlformats.org/officeDocument/2006/relationships/image" Target="../media/image57.png"/><Relationship Id="rId10" Type="http://schemas.openxmlformats.org/officeDocument/2006/relationships/image" Target="../media/image280.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1.png"/><Relationship Id="rId5" Type="http://schemas.microsoft.com/office/2007/relationships/hdphoto" Target="../media/hdphoto8.wdp"/><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710.png"/><Relationship Id="rId7"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18.tiff"/><Relationship Id="rId11" Type="http://schemas.microsoft.com/office/2007/relationships/hdphoto" Target="../media/hdphoto1.wdp"/><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0.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microsoft.com/office/2007/relationships/hdphoto" Target="../media/hdphoto2.wdp"/><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38.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198921" y="2529148"/>
            <a:ext cx="11993079" cy="1947460"/>
          </a:xfrm>
        </p:spPr>
        <p:txBody>
          <a:bodyPr>
            <a:noAutofit/>
          </a:bodyPr>
          <a:lstStyle/>
          <a:p>
            <a:pPr marL="0" marR="0" algn="ctr">
              <a:spcBef>
                <a:spcPts val="0"/>
              </a:spcBef>
              <a:spcAft>
                <a:spcPts val="1200"/>
              </a:spcAft>
            </a:pPr>
            <a:r>
              <a:rPr lang="en-GB" sz="4600" b="1" dirty="0">
                <a:effectLst/>
                <a:ea typeface="SimSun" panose="02010600030101010101" pitchFamily="2" charset="-122"/>
              </a:rPr>
              <a:t>Towards construction of a novel nm resolution MeV-STEM for </a:t>
            </a:r>
            <a:r>
              <a:rPr lang="en-GB" sz="4600" b="1">
                <a:effectLst/>
                <a:ea typeface="SimSun" panose="02010600030101010101" pitchFamily="2" charset="-122"/>
              </a:rPr>
              <a:t>imaging thick </a:t>
            </a:r>
            <a:r>
              <a:rPr lang="en-GB" sz="4600" b="1" dirty="0">
                <a:effectLst/>
                <a:ea typeface="SimSun" panose="02010600030101010101" pitchFamily="2" charset="-122"/>
              </a:rPr>
              <a:t>biological samples</a:t>
            </a:r>
            <a:br>
              <a:rPr lang="en-US" sz="4600" dirty="0">
                <a:effectLst/>
                <a:ea typeface="SimSun" panose="02010600030101010101" pitchFamily="2" charset="-122"/>
              </a:rPr>
            </a:br>
            <a:endParaRPr lang="en-US" sz="4600" dirty="0"/>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pPr algn="ctr"/>
            <a:r>
              <a:rPr lang="en-US" dirty="0"/>
              <a:t>10/04/2023</a:t>
            </a:r>
          </a:p>
          <a:p>
            <a:endParaRPr lang="en-US" dirty="0"/>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pPr algn="ctr"/>
            <a:r>
              <a:rPr lang="en-US" dirty="0"/>
              <a:t>Xi Yang</a:t>
            </a:r>
          </a:p>
          <a:p>
            <a:pPr algn="ctr"/>
            <a:r>
              <a:rPr lang="en-US" dirty="0"/>
              <a:t>on behalf of BNL UEM team</a:t>
            </a:r>
          </a:p>
          <a:p>
            <a:pPr algn="ctr"/>
            <a:r>
              <a:rPr lang="en-US" sz="2400" dirty="0"/>
              <a:t>in collaboration with Cornell university</a:t>
            </a:r>
            <a:endParaRPr lang="en-US" dirty="0"/>
          </a:p>
          <a:p>
            <a:pPr algn="ctr"/>
            <a:endParaRPr lang="en-US" dirty="0"/>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650090-E6C2-D77A-8A0B-731DDED6ACDF}"/>
              </a:ext>
            </a:extLst>
          </p:cNvPr>
          <p:cNvPicPr>
            <a:picLocks noChangeAspect="1"/>
          </p:cNvPicPr>
          <p:nvPr/>
        </p:nvPicPr>
        <p:blipFill>
          <a:blip r:embed="rId3"/>
          <a:stretch>
            <a:fillRect/>
          </a:stretch>
        </p:blipFill>
        <p:spPr>
          <a:xfrm>
            <a:off x="1212559" y="2497254"/>
            <a:ext cx="4433867" cy="3200606"/>
          </a:xfrm>
          <a:prstGeom prst="rect">
            <a:avLst/>
          </a:prstGeom>
        </p:spPr>
      </p:pic>
      <p:grpSp>
        <p:nvGrpSpPr>
          <p:cNvPr id="3" name="Group 2">
            <a:extLst>
              <a:ext uri="{FF2B5EF4-FFF2-40B4-BE49-F238E27FC236}">
                <a16:creationId xmlns:a16="http://schemas.microsoft.com/office/drawing/2014/main" id="{AD9A840C-8A78-029A-AE39-D99A607BC404}"/>
              </a:ext>
            </a:extLst>
          </p:cNvPr>
          <p:cNvGrpSpPr/>
          <p:nvPr/>
        </p:nvGrpSpPr>
        <p:grpSpPr>
          <a:xfrm>
            <a:off x="7051157" y="2800452"/>
            <a:ext cx="4128009" cy="2855851"/>
            <a:chOff x="1172270" y="2688336"/>
            <a:chExt cx="4257675" cy="2971132"/>
          </a:xfrm>
        </p:grpSpPr>
        <p:pic>
          <p:nvPicPr>
            <p:cNvPr id="5" name="Picture 4">
              <a:extLst>
                <a:ext uri="{FF2B5EF4-FFF2-40B4-BE49-F238E27FC236}">
                  <a16:creationId xmlns:a16="http://schemas.microsoft.com/office/drawing/2014/main" id="{F792913D-3897-CAE4-9F8F-CD57CD7B2AE0}"/>
                </a:ext>
              </a:extLst>
            </p:cNvPr>
            <p:cNvPicPr>
              <a:picLocks noChangeAspect="1"/>
            </p:cNvPicPr>
            <p:nvPr/>
          </p:nvPicPr>
          <p:blipFill>
            <a:blip r:embed="rId4"/>
            <a:stretch>
              <a:fillRect/>
            </a:stretch>
          </p:blipFill>
          <p:spPr>
            <a:xfrm>
              <a:off x="1172270" y="2688336"/>
              <a:ext cx="4257675" cy="2971132"/>
            </a:xfrm>
            <a:prstGeom prst="rect">
              <a:avLst/>
            </a:prstGeom>
          </p:spPr>
        </p:pic>
        <p:sp>
          <p:nvSpPr>
            <p:cNvPr id="18" name="TextBox 17">
              <a:extLst>
                <a:ext uri="{FF2B5EF4-FFF2-40B4-BE49-F238E27FC236}">
                  <a16:creationId xmlns:a16="http://schemas.microsoft.com/office/drawing/2014/main" id="{566BA1E0-5BC4-9412-1A4E-EE9BDCD66384}"/>
                </a:ext>
              </a:extLst>
            </p:cNvPr>
            <p:cNvSpPr txBox="1"/>
            <p:nvPr/>
          </p:nvSpPr>
          <p:spPr>
            <a:xfrm>
              <a:off x="4425330" y="4952140"/>
              <a:ext cx="798617" cy="292388"/>
            </a:xfrm>
            <a:prstGeom prst="rect">
              <a:avLst/>
            </a:prstGeom>
            <a:noFill/>
          </p:spPr>
          <p:txBody>
            <a:bodyPr wrap="none" rtlCol="0">
              <a:spAutoFit/>
            </a:bodyPr>
            <a:lstStyle/>
            <a:p>
              <a:pPr algn="just"/>
              <a:r>
                <a:rPr lang="en-US" sz="1300" dirty="0"/>
                <a:t>QE &gt; 10</a:t>
              </a:r>
              <a:r>
                <a:rPr lang="en-US" sz="1300" baseline="30000" dirty="0"/>
                <a:t>-5</a:t>
              </a:r>
              <a:endParaRPr lang="en-US" sz="1300" dirty="0"/>
            </a:p>
          </p:txBody>
        </p:sp>
      </p:grpSp>
      <p:sp>
        <p:nvSpPr>
          <p:cNvPr id="2" name="Title 1">
            <a:extLst>
              <a:ext uri="{FF2B5EF4-FFF2-40B4-BE49-F238E27FC236}">
                <a16:creationId xmlns:a16="http://schemas.microsoft.com/office/drawing/2014/main" id="{9D73FC7A-AE60-63D2-23EE-6FA7DF52B5C9}"/>
              </a:ext>
            </a:extLst>
          </p:cNvPr>
          <p:cNvSpPr>
            <a:spLocks noGrp="1"/>
          </p:cNvSpPr>
          <p:nvPr>
            <p:ph type="title"/>
          </p:nvPr>
        </p:nvSpPr>
        <p:spPr>
          <a:xfrm>
            <a:off x="0" y="0"/>
            <a:ext cx="12192000" cy="544335"/>
          </a:xfrm>
          <a:solidFill>
            <a:srgbClr val="FFC000"/>
          </a:solidFill>
        </p:spPr>
        <p:txBody>
          <a:bodyPr>
            <a:noAutofit/>
          </a:bodyPr>
          <a:lstStyle/>
          <a:p>
            <a:pPr algn="ctr"/>
            <a:r>
              <a:rPr lang="en-US" sz="3600" b="1" dirty="0">
                <a:solidFill>
                  <a:srgbClr val="0070C0"/>
                </a:solidFill>
              </a:rPr>
              <a:t>Challenges of MeV UEM/STEM</a:t>
            </a:r>
          </a:p>
        </p:txBody>
      </p:sp>
      <p:sp>
        <p:nvSpPr>
          <p:cNvPr id="6" name="Title 1">
            <a:extLst>
              <a:ext uri="{FF2B5EF4-FFF2-40B4-BE49-F238E27FC236}">
                <a16:creationId xmlns:a16="http://schemas.microsoft.com/office/drawing/2014/main" id="{5898DC87-2065-A1C8-2448-BBC74AD1E6AA}"/>
              </a:ext>
            </a:extLst>
          </p:cNvPr>
          <p:cNvSpPr txBox="1">
            <a:spLocks/>
          </p:cNvSpPr>
          <p:nvPr/>
        </p:nvSpPr>
        <p:spPr>
          <a:xfrm>
            <a:off x="838200" y="528601"/>
            <a:ext cx="10515600" cy="5807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2800" b="1" dirty="0">
                <a:solidFill>
                  <a:prstClr val="black"/>
                </a:solidFill>
              </a:rPr>
              <a:t>1. Reduce beam emittance to &lt; 10 / 0.01 nm for UEM/STEM</a:t>
            </a:r>
            <a:endParaRPr kumimoji="0" lang="en-US" sz="2800" b="1" i="0" u="none" strike="noStrike" kern="1200" cap="none" spc="0" normalizeH="0" baseline="0" noProof="0" dirty="0">
              <a:ln>
                <a:noFill/>
              </a:ln>
              <a:solidFill>
                <a:prstClr val="black"/>
              </a:solidFill>
              <a:effectLst/>
              <a:uLnTx/>
              <a:uFillTx/>
              <a:latin typeface="Calibri Light" panose="020F0302020204030204"/>
            </a:endParaRPr>
          </a:p>
        </p:txBody>
      </p:sp>
      <mc:AlternateContent xmlns:mc="http://schemas.openxmlformats.org/markup-compatibility/2006" xmlns:a14="http://schemas.microsoft.com/office/drawing/2010/main">
        <mc:Choice Requires="a14">
          <p:sp>
            <p:nvSpPr>
              <p:cNvPr id="42" name="TextBox 14">
                <a:extLst>
                  <a:ext uri="{FF2B5EF4-FFF2-40B4-BE49-F238E27FC236}">
                    <a16:creationId xmlns:a16="http://schemas.microsoft.com/office/drawing/2014/main" id="{B776E726-DF87-3867-E99B-8F03C871D5BD}"/>
                  </a:ext>
                </a:extLst>
              </p:cNvPr>
              <p:cNvSpPr txBox="1">
                <a:spLocks noChangeArrowheads="1"/>
              </p:cNvSpPr>
              <p:nvPr/>
            </p:nvSpPr>
            <p:spPr bwMode="auto">
              <a:xfrm>
                <a:off x="4377545" y="988479"/>
                <a:ext cx="354302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kumimoji="0" lang="el-GR" altLang="en-US" b="0" i="0" u="none" strike="noStrike" kern="1200" cap="none" spc="0" normalizeH="0" baseline="0" noProof="0" dirty="0">
                    <a:ln>
                      <a:noFill/>
                    </a:ln>
                    <a:solidFill>
                      <a:prstClr val="black"/>
                    </a:solidFill>
                    <a:effectLst/>
                    <a:uLnTx/>
                    <a:uFillTx/>
                    <a:latin typeface="Calibri" panose="020F0502020204030204"/>
                  </a:rPr>
                  <a:t>Δ</a:t>
                </a:r>
                <a:r>
                  <a:rPr kumimoji="0" lang="en-US" altLang="en-US" b="0" i="0" u="none" strike="noStrike" kern="1200" cap="none" spc="0" normalizeH="0" baseline="0" noProof="0" dirty="0">
                    <a:ln>
                      <a:noFill/>
                    </a:ln>
                    <a:solidFill>
                      <a:prstClr val="black"/>
                    </a:solidFill>
                    <a:effectLst/>
                    <a:uLnTx/>
                    <a:uFillTx/>
                    <a:latin typeface="Calibri" panose="020F0502020204030204"/>
                  </a:rPr>
                  <a:t>r = </a:t>
                </a:r>
                <a:r>
                  <a:rPr kumimoji="0" lang="en-US" altLang="en-US" b="0" i="0" u="none" strike="noStrike" kern="1200" cap="none" spc="0" normalizeH="0" baseline="0" noProof="0" dirty="0">
                    <a:ln>
                      <a:noFill/>
                    </a:ln>
                    <a:solidFill>
                      <a:srgbClr val="C00000"/>
                    </a:solidFill>
                    <a:effectLst/>
                    <a:uLnTx/>
                    <a:uFillTx/>
                    <a:latin typeface="Calibri" panose="020F0502020204030204"/>
                  </a:rPr>
                  <a:t>C</a:t>
                </a:r>
                <a:r>
                  <a:rPr kumimoji="0" lang="en-US" altLang="en-US" b="0" i="0" u="none" strike="noStrike" kern="1200" cap="none" spc="0" normalizeH="0" baseline="-25000" noProof="0" dirty="0">
                    <a:ln>
                      <a:noFill/>
                    </a:ln>
                    <a:solidFill>
                      <a:srgbClr val="C00000"/>
                    </a:solidFill>
                    <a:effectLst/>
                    <a:uLnTx/>
                    <a:uFillTx/>
                    <a:latin typeface="Calibri" panose="020F0502020204030204"/>
                  </a:rPr>
                  <a:t>s</a:t>
                </a:r>
                <a:r>
                  <a:rPr kumimoji="0" lang="el-GR" altLang="en-US" b="0" i="0" u="none" strike="noStrike" kern="1200" cap="none" spc="0" normalizeH="0" baseline="0" noProof="0" dirty="0">
                    <a:ln>
                      <a:noFill/>
                    </a:ln>
                    <a:solidFill>
                      <a:prstClr val="black"/>
                    </a:solidFill>
                    <a:effectLst/>
                    <a:uLnTx/>
                    <a:uFillTx/>
                    <a:latin typeface="Calibri" panose="020F0502020204030204"/>
                  </a:rPr>
                  <a:t>α</a:t>
                </a:r>
                <a:r>
                  <a:rPr kumimoji="0" lang="en-US" altLang="en-US" b="0" i="0" u="none" strike="noStrike" kern="1200" cap="none" spc="0" normalizeH="0" baseline="30000" noProof="0" dirty="0">
                    <a:ln>
                      <a:noFill/>
                    </a:ln>
                    <a:solidFill>
                      <a:prstClr val="black"/>
                    </a:solidFill>
                    <a:effectLst/>
                    <a:uLnTx/>
                    <a:uFillTx/>
                    <a:latin typeface="Calibri" panose="020F0502020204030204"/>
                  </a:rPr>
                  <a:t>3</a:t>
                </a:r>
                <a:r>
                  <a:rPr lang="en-US" altLang="en-US" dirty="0">
                    <a:solidFill>
                      <a:prstClr val="black"/>
                    </a:solidFill>
                    <a:latin typeface="Calibri" panose="020F0502020204030204"/>
                  </a:rPr>
                  <a:t>; </a:t>
                </a:r>
                <a:r>
                  <a:rPr lang="el-GR" altLang="en-US" dirty="0"/>
                  <a:t>Δ</a:t>
                </a:r>
                <a:r>
                  <a:rPr lang="en-US" altLang="en-US" dirty="0"/>
                  <a:t>r = </a:t>
                </a:r>
                <a:r>
                  <a:rPr lang="en-US" altLang="en-US" dirty="0">
                    <a:solidFill>
                      <a:srgbClr val="C00000"/>
                    </a:solidFill>
                  </a:rPr>
                  <a:t>C</a:t>
                </a:r>
                <a:r>
                  <a:rPr lang="en-US" altLang="en-US" baseline="-25000" dirty="0">
                    <a:solidFill>
                      <a:srgbClr val="C00000"/>
                    </a:solidFill>
                  </a:rPr>
                  <a:t>c</a:t>
                </a:r>
                <a:r>
                  <a:rPr lang="el-GR" altLang="en-US" dirty="0"/>
                  <a:t>αΔ</a:t>
                </a:r>
                <a:r>
                  <a:rPr lang="en-US" altLang="en-US" dirty="0"/>
                  <a:t>E/E; </a:t>
                </a:r>
                <a14:m>
                  <m:oMath xmlns:m="http://schemas.openxmlformats.org/officeDocument/2006/math">
                    <m:r>
                      <m:rPr>
                        <m:sty m:val="p"/>
                      </m:rPr>
                      <a:rPr lang="el-GR" altLang="en-US" dirty="0">
                        <a:latin typeface="Cambria Math" panose="02040503050406030204" pitchFamily="18" charset="0"/>
                        <a:ea typeface="Cambria Math" panose="02040503050406030204" pitchFamily="18" charset="0"/>
                      </a:rPr>
                      <m:t>ε</m:t>
                    </m:r>
                    <m:r>
                      <a:rPr lang="en-US" altLang="en-US" i="1" dirty="0" smtClean="0">
                        <a:latin typeface="Cambria Math" panose="02040503050406030204" pitchFamily="18" charset="0"/>
                        <a:ea typeface="Cambria Math" panose="02040503050406030204" pitchFamily="18" charset="0"/>
                      </a:rPr>
                      <m:t>∝</m:t>
                    </m:r>
                    <m:sSub>
                      <m:sSubPr>
                        <m:ctrlPr>
                          <a:rPr lang="en-US" altLang="en-US" i="1" dirty="0" smtClean="0">
                            <a:latin typeface="Cambria Math" panose="02040503050406030204" pitchFamily="18" charset="0"/>
                            <a:ea typeface="Cambria Math" panose="02040503050406030204" pitchFamily="18" charset="0"/>
                          </a:rPr>
                        </m:ctrlPr>
                      </m:sSubPr>
                      <m:e>
                        <m:r>
                          <a:rPr lang="en-US" altLang="en-US" i="1" dirty="0" smtClean="0">
                            <a:latin typeface="Cambria Math" panose="02040503050406030204" pitchFamily="18" charset="0"/>
                            <a:ea typeface="Cambria Math" panose="02040503050406030204" pitchFamily="18" charset="0"/>
                          </a:rPr>
                          <m:t>𝜎</m:t>
                        </m:r>
                      </m:e>
                      <m:sub>
                        <m:r>
                          <a:rPr lang="en-US" altLang="en-US" b="0" i="1" dirty="0" smtClean="0">
                            <a:latin typeface="Cambria Math" panose="02040503050406030204" pitchFamily="18" charset="0"/>
                            <a:ea typeface="Cambria Math" panose="02040503050406030204" pitchFamily="18" charset="0"/>
                          </a:rPr>
                          <m:t>𝑥</m:t>
                        </m:r>
                      </m:sub>
                    </m:sSub>
                    <m:sSub>
                      <m:sSubPr>
                        <m:ctrlPr>
                          <a:rPr lang="en-US" altLang="en-US" i="1" dirty="0" smtClean="0">
                            <a:latin typeface="Cambria Math" panose="02040503050406030204" pitchFamily="18" charset="0"/>
                            <a:ea typeface="Cambria Math" panose="02040503050406030204" pitchFamily="18" charset="0"/>
                          </a:rPr>
                        </m:ctrlPr>
                      </m:sSubPr>
                      <m:e>
                        <m:r>
                          <a:rPr lang="en-US" altLang="en-US" i="1" dirty="0" smtClean="0">
                            <a:latin typeface="Cambria Math" panose="02040503050406030204" pitchFamily="18" charset="0"/>
                            <a:ea typeface="Cambria Math" panose="02040503050406030204" pitchFamily="18" charset="0"/>
                          </a:rPr>
                          <m:t>𝜎</m:t>
                        </m:r>
                      </m:e>
                      <m:sub>
                        <m:r>
                          <a:rPr lang="en-US" altLang="en-US" b="0" i="1" dirty="0" smtClean="0">
                            <a:latin typeface="Cambria Math" panose="02040503050406030204" pitchFamily="18" charset="0"/>
                            <a:ea typeface="Cambria Math" panose="02040503050406030204" pitchFamily="18" charset="0"/>
                          </a:rPr>
                          <m:t>𝑥</m:t>
                        </m:r>
                        <m:r>
                          <a:rPr lang="en-US" altLang="en-US" b="0" i="1" baseline="30000" dirty="0" smtClean="0">
                            <a:latin typeface="Cambria Math" panose="02040503050406030204" pitchFamily="18" charset="0"/>
                            <a:ea typeface="Cambria Math" panose="02040503050406030204" pitchFamily="18" charset="0"/>
                          </a:rPr>
                          <m:t>′</m:t>
                        </m:r>
                      </m:sub>
                    </m:sSub>
                  </m:oMath>
                </a14:m>
                <a:endParaRPr lang="en-US" altLang="en-US" dirty="0"/>
              </a:p>
            </p:txBody>
          </p:sp>
        </mc:Choice>
        <mc:Fallback xmlns="">
          <p:sp>
            <p:nvSpPr>
              <p:cNvPr id="42" name="TextBox 14">
                <a:extLst>
                  <a:ext uri="{FF2B5EF4-FFF2-40B4-BE49-F238E27FC236}">
                    <a16:creationId xmlns:a16="http://schemas.microsoft.com/office/drawing/2014/main" id="{B776E726-DF87-3867-E99B-8F03C871D5BD}"/>
                  </a:ext>
                </a:extLst>
              </p:cNvPr>
              <p:cNvSpPr txBox="1">
                <a:spLocks noRot="1" noChangeAspect="1" noMove="1" noResize="1" noEditPoints="1" noAdjustHandles="1" noChangeArrowheads="1" noChangeShapeType="1" noTextEdit="1"/>
              </p:cNvSpPr>
              <p:nvPr/>
            </p:nvSpPr>
            <p:spPr bwMode="auto">
              <a:xfrm>
                <a:off x="4377545" y="988479"/>
                <a:ext cx="3543021" cy="369332"/>
              </a:xfrm>
              <a:prstGeom prst="rect">
                <a:avLst/>
              </a:prstGeom>
              <a:blipFill>
                <a:blip r:embed="rId5"/>
                <a:stretch>
                  <a:fillRect l="-1377" t="-9836" b="-245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5" name="Content Placeholder 3">
            <a:extLst>
              <a:ext uri="{FF2B5EF4-FFF2-40B4-BE49-F238E27FC236}">
                <a16:creationId xmlns:a16="http://schemas.microsoft.com/office/drawing/2014/main" id="{B1074AF6-6312-0F50-B471-8754B777B35D}"/>
              </a:ext>
            </a:extLst>
          </p:cNvPr>
          <p:cNvSpPr>
            <a:spLocks noGrp="1"/>
          </p:cNvSpPr>
          <p:nvPr>
            <p:ph sz="half" idx="1"/>
          </p:nvPr>
        </p:nvSpPr>
        <p:spPr>
          <a:xfrm>
            <a:off x="2448161" y="1415092"/>
            <a:ext cx="7189827" cy="677870"/>
          </a:xfrm>
        </p:spPr>
        <p:txBody>
          <a:bodyPr>
            <a:normAutofit fontScale="25000" lnSpcReduction="20000"/>
          </a:bodyPr>
          <a:lstStyle/>
          <a:p>
            <a:pPr marL="228600" lvl="2"/>
            <a:r>
              <a:rPr lang="en-US" sz="7200" dirty="0"/>
              <a:t>Reduce thermal emittance (minimize MTE &amp; spot size &amp; cool cathode)</a:t>
            </a:r>
            <a:endParaRPr lang="en-US" sz="7200" i="1" baseline="-25000" dirty="0"/>
          </a:p>
          <a:p>
            <a:pPr marL="228600" lvl="2"/>
            <a:r>
              <a:rPr lang="en-US" sz="7200" dirty="0"/>
              <a:t>Reduce space charge induced emittance growth</a:t>
            </a:r>
          </a:p>
          <a:p>
            <a:pPr lvl="2"/>
            <a:endParaRPr lang="en-US" sz="7200" dirty="0"/>
          </a:p>
          <a:p>
            <a:pPr lvl="2"/>
            <a:endParaRPr lang="en-US" sz="2800" dirty="0"/>
          </a:p>
          <a:p>
            <a:pPr lvl="2"/>
            <a:endParaRPr lang="en-US" dirty="0"/>
          </a:p>
          <a:p>
            <a:pPr lvl="2"/>
            <a:endParaRPr lang="en-US" dirty="0"/>
          </a:p>
          <a:p>
            <a:pPr marL="914400" lvl="2" indent="0">
              <a:buNone/>
            </a:pPr>
            <a:endParaRPr lang="en-US" dirty="0"/>
          </a:p>
          <a:p>
            <a:pPr marL="914400" lvl="2" indent="0">
              <a:buNone/>
            </a:pPr>
            <a:r>
              <a:rPr lang="en-US" sz="1300" dirty="0"/>
              <a:t>I</a:t>
            </a:r>
          </a:p>
          <a:p>
            <a:pPr marL="0" indent="0">
              <a:buNone/>
            </a:pPr>
            <a:endParaRPr lang="en-US" dirty="0"/>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30A40332-70B9-9B37-F198-94290CC39CEB}"/>
                  </a:ext>
                </a:extLst>
              </p:cNvPr>
              <p:cNvSpPr/>
              <p:nvPr/>
            </p:nvSpPr>
            <p:spPr>
              <a:xfrm>
                <a:off x="5124657" y="1992220"/>
                <a:ext cx="2322431" cy="8198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C00000"/>
                              </a:solidFill>
                              <a:latin typeface="Cambria Math" panose="02040503050406030204" pitchFamily="18" charset="0"/>
                            </a:rPr>
                          </m:ctrlPr>
                        </m:sSubPr>
                        <m:e>
                          <m:r>
                            <a:rPr lang="en-US" sz="1600" i="1">
                              <a:solidFill>
                                <a:srgbClr val="C00000"/>
                              </a:solidFill>
                              <a:latin typeface="Cambria Math" panose="02040503050406030204" pitchFamily="18" charset="0"/>
                              <a:ea typeface="Cambria Math" panose="02040503050406030204" pitchFamily="18" charset="0"/>
                            </a:rPr>
                            <m:t>𝜀</m:t>
                          </m:r>
                        </m:e>
                        <m:sub>
                          <m:r>
                            <a:rPr lang="en-US" sz="1600" i="1">
                              <a:solidFill>
                                <a:srgbClr val="C00000"/>
                              </a:solidFill>
                              <a:latin typeface="Cambria Math" panose="02040503050406030204" pitchFamily="18" charset="0"/>
                              <a:ea typeface="Cambria Math" panose="02040503050406030204" pitchFamily="18" charset="0"/>
                            </a:rPr>
                            <m:t>𝑛</m:t>
                          </m:r>
                          <m:r>
                            <a:rPr lang="en-US" sz="1600" i="1">
                              <a:solidFill>
                                <a:srgbClr val="C00000"/>
                              </a:solidFill>
                              <a:latin typeface="Cambria Math" panose="02040503050406030204" pitchFamily="18" charset="0"/>
                            </a:rPr>
                            <m:t>𝑥</m:t>
                          </m:r>
                        </m:sub>
                      </m:sSub>
                      <m:r>
                        <a:rPr lang="en-US" sz="1600" b="0" i="1" smtClean="0">
                          <a:solidFill>
                            <a:srgbClr val="C00000"/>
                          </a:solidFill>
                          <a:latin typeface="Cambria Math" panose="02040503050406030204" pitchFamily="18" charset="0"/>
                        </a:rPr>
                        <m:t>=</m:t>
                      </m:r>
                      <m:f>
                        <m:fPr>
                          <m:ctrlPr>
                            <a:rPr lang="en-US" sz="1600" b="0" i="1" smtClean="0">
                              <a:solidFill>
                                <a:srgbClr val="C00000"/>
                              </a:solidFill>
                              <a:latin typeface="Cambria Math" panose="02040503050406030204" pitchFamily="18" charset="0"/>
                            </a:rPr>
                          </m:ctrlPr>
                        </m:fPr>
                        <m:num>
                          <m:sSub>
                            <m:sSubPr>
                              <m:ctrlPr>
                                <a:rPr lang="en-US" sz="1600" i="1">
                                  <a:solidFill>
                                    <a:srgbClr val="C00000"/>
                                  </a:solidFill>
                                  <a:latin typeface="Cambria Math" panose="02040503050406030204" pitchFamily="18" charset="0"/>
                                </a:rPr>
                              </m:ctrlPr>
                            </m:sSubPr>
                            <m:e>
                              <m:r>
                                <a:rPr lang="en-US" sz="1600" i="1">
                                  <a:solidFill>
                                    <a:srgbClr val="C00000"/>
                                  </a:solidFill>
                                  <a:latin typeface="Cambria Math" panose="02040503050406030204" pitchFamily="18" charset="0"/>
                                </a:rPr>
                                <m:t>𝜎</m:t>
                              </m:r>
                            </m:e>
                            <m:sub>
                              <m:r>
                                <a:rPr lang="en-US" sz="1600" i="1">
                                  <a:solidFill>
                                    <a:srgbClr val="C00000"/>
                                  </a:solidFill>
                                  <a:latin typeface="Cambria Math" panose="02040503050406030204" pitchFamily="18" charset="0"/>
                                </a:rPr>
                                <m:t>𝑥</m:t>
                              </m:r>
                            </m:sub>
                          </m:sSub>
                          <m:sSub>
                            <m:sSubPr>
                              <m:ctrlPr>
                                <a:rPr lang="en-US" sz="1600" i="1">
                                  <a:solidFill>
                                    <a:srgbClr val="C00000"/>
                                  </a:solidFill>
                                  <a:latin typeface="Cambria Math" panose="02040503050406030204" pitchFamily="18" charset="0"/>
                                </a:rPr>
                              </m:ctrlPr>
                            </m:sSubPr>
                            <m:e>
                              <m:r>
                                <a:rPr lang="en-US" sz="1600" i="1">
                                  <a:solidFill>
                                    <a:srgbClr val="C00000"/>
                                  </a:solidFill>
                                  <a:latin typeface="Cambria Math" panose="02040503050406030204" pitchFamily="18" charset="0"/>
                                </a:rPr>
                                <m:t>𝜎</m:t>
                              </m:r>
                            </m:e>
                            <m:sub>
                              <m:sSub>
                                <m:sSubPr>
                                  <m:ctrlPr>
                                    <a:rPr lang="en-US" sz="1600" i="1">
                                      <a:solidFill>
                                        <a:srgbClr val="C00000"/>
                                      </a:solidFill>
                                      <a:latin typeface="Cambria Math" panose="02040503050406030204" pitchFamily="18" charset="0"/>
                                    </a:rPr>
                                  </m:ctrlPr>
                                </m:sSubPr>
                                <m:e>
                                  <m:r>
                                    <a:rPr lang="en-US" sz="1600" i="1">
                                      <a:solidFill>
                                        <a:srgbClr val="C00000"/>
                                      </a:solidFill>
                                      <a:latin typeface="Cambria Math" panose="02040503050406030204" pitchFamily="18" charset="0"/>
                                    </a:rPr>
                                    <m:t>𝑝</m:t>
                                  </m:r>
                                </m:e>
                                <m:sub>
                                  <m:r>
                                    <a:rPr lang="en-US" sz="1600" i="1">
                                      <a:solidFill>
                                        <a:srgbClr val="C00000"/>
                                      </a:solidFill>
                                      <a:latin typeface="Cambria Math" panose="02040503050406030204" pitchFamily="18" charset="0"/>
                                    </a:rPr>
                                    <m:t>𝑥</m:t>
                                  </m:r>
                                </m:sub>
                              </m:sSub>
                            </m:sub>
                          </m:sSub>
                        </m:num>
                        <m:den>
                          <m:r>
                            <a:rPr lang="en-US" sz="1600" b="0" i="1" smtClean="0">
                              <a:solidFill>
                                <a:srgbClr val="C00000"/>
                              </a:solidFill>
                              <a:latin typeface="Cambria Math" panose="02040503050406030204" pitchFamily="18" charset="0"/>
                            </a:rPr>
                            <m:t>𝑚𝑐</m:t>
                          </m:r>
                        </m:den>
                      </m:f>
                      <m:r>
                        <a:rPr lang="en-US" sz="1600" b="0" i="1" smtClean="0">
                          <a:solidFill>
                            <a:srgbClr val="C00000"/>
                          </a:solidFill>
                          <a:latin typeface="Cambria Math" panose="02040503050406030204" pitchFamily="18" charset="0"/>
                        </a:rPr>
                        <m:t>=</m:t>
                      </m:r>
                      <m:sSub>
                        <m:sSubPr>
                          <m:ctrlPr>
                            <a:rPr lang="en-US" sz="1600" b="0" i="1" smtClean="0">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𝜎</m:t>
                          </m:r>
                        </m:e>
                        <m:sub>
                          <m:r>
                            <a:rPr lang="en-US" sz="1600" b="0" i="1" smtClean="0">
                              <a:solidFill>
                                <a:srgbClr val="C00000"/>
                              </a:solidFill>
                              <a:latin typeface="Cambria Math" panose="02040503050406030204" pitchFamily="18" charset="0"/>
                            </a:rPr>
                            <m:t>𝑥</m:t>
                          </m:r>
                        </m:sub>
                      </m:sSub>
                      <m:rad>
                        <m:radPr>
                          <m:degHide m:val="on"/>
                          <m:ctrlPr>
                            <a:rPr lang="en-US" sz="1600" b="0" i="1" smtClean="0">
                              <a:solidFill>
                                <a:srgbClr val="C00000"/>
                              </a:solidFill>
                              <a:latin typeface="Cambria Math" panose="02040503050406030204" pitchFamily="18" charset="0"/>
                            </a:rPr>
                          </m:ctrlPr>
                        </m:radPr>
                        <m:deg/>
                        <m:e>
                          <m:f>
                            <m:fPr>
                              <m:ctrlPr>
                                <a:rPr lang="en-US" sz="1600" b="0" i="1" smtClean="0">
                                  <a:solidFill>
                                    <a:srgbClr val="C00000"/>
                                  </a:solidFill>
                                  <a:latin typeface="Cambria Math" panose="02040503050406030204" pitchFamily="18" charset="0"/>
                                </a:rPr>
                              </m:ctrlPr>
                            </m:fPr>
                            <m:num>
                              <m:r>
                                <m:rPr>
                                  <m:sty m:val="p"/>
                                </m:rPr>
                                <a:rPr lang="en-US" sz="1600" b="0" i="0" smtClean="0">
                                  <a:solidFill>
                                    <a:srgbClr val="C00000"/>
                                  </a:solidFill>
                                  <a:latin typeface="Cambria Math" panose="02040503050406030204" pitchFamily="18" charset="0"/>
                                </a:rPr>
                                <m:t>MTE</m:t>
                              </m:r>
                            </m:num>
                            <m:den>
                              <m:r>
                                <a:rPr lang="en-US" sz="1600" b="0" i="1" smtClean="0">
                                  <a:solidFill>
                                    <a:srgbClr val="C00000"/>
                                  </a:solidFill>
                                  <a:latin typeface="Cambria Math" panose="02040503050406030204" pitchFamily="18" charset="0"/>
                                </a:rPr>
                                <m:t>𝑚</m:t>
                              </m:r>
                              <m:sSup>
                                <m:sSupPr>
                                  <m:ctrlPr>
                                    <a:rPr lang="en-US" sz="1600" b="0" i="1" smtClean="0">
                                      <a:solidFill>
                                        <a:srgbClr val="C00000"/>
                                      </a:solidFill>
                                      <a:latin typeface="Cambria Math" panose="02040503050406030204" pitchFamily="18" charset="0"/>
                                    </a:rPr>
                                  </m:ctrlPr>
                                </m:sSupPr>
                                <m:e>
                                  <m:r>
                                    <a:rPr lang="en-US" sz="1600" b="0" i="1" smtClean="0">
                                      <a:solidFill>
                                        <a:srgbClr val="C00000"/>
                                      </a:solidFill>
                                      <a:latin typeface="Cambria Math" panose="02040503050406030204" pitchFamily="18" charset="0"/>
                                    </a:rPr>
                                    <m:t>𝑐</m:t>
                                  </m:r>
                                </m:e>
                                <m:sup>
                                  <m:r>
                                    <a:rPr lang="en-US" sz="1600" b="0" i="1" smtClean="0">
                                      <a:solidFill>
                                        <a:srgbClr val="C00000"/>
                                      </a:solidFill>
                                      <a:latin typeface="Cambria Math" panose="02040503050406030204" pitchFamily="18" charset="0"/>
                                    </a:rPr>
                                    <m:t>2</m:t>
                                  </m:r>
                                </m:sup>
                              </m:sSup>
                            </m:den>
                          </m:f>
                        </m:e>
                      </m:rad>
                    </m:oMath>
                  </m:oMathPara>
                </a14:m>
                <a:endParaRPr lang="en-US" sz="1600" dirty="0"/>
              </a:p>
            </p:txBody>
          </p:sp>
        </mc:Choice>
        <mc:Fallback xmlns="">
          <p:sp>
            <p:nvSpPr>
              <p:cNvPr id="15" name="Rectangle 14">
                <a:extLst>
                  <a:ext uri="{FF2B5EF4-FFF2-40B4-BE49-F238E27FC236}">
                    <a16:creationId xmlns:a16="http://schemas.microsoft.com/office/drawing/2014/main" id="{30A40332-70B9-9B37-F198-94290CC39CEB}"/>
                  </a:ext>
                </a:extLst>
              </p:cNvPr>
              <p:cNvSpPr>
                <a:spLocks noRot="1" noChangeAspect="1" noMove="1" noResize="1" noEditPoints="1" noAdjustHandles="1" noChangeArrowheads="1" noChangeShapeType="1" noTextEdit="1"/>
              </p:cNvSpPr>
              <p:nvPr/>
            </p:nvSpPr>
            <p:spPr>
              <a:xfrm>
                <a:off x="5124657" y="1992220"/>
                <a:ext cx="2322431" cy="819840"/>
              </a:xfrm>
              <a:prstGeom prst="rect">
                <a:avLst/>
              </a:prstGeom>
              <a:blipFill>
                <a:blip r:embed="rId6"/>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011AC68B-7059-7E9E-EF04-55B8626C6FCF}"/>
              </a:ext>
            </a:extLst>
          </p:cNvPr>
          <p:cNvSpPr txBox="1"/>
          <p:nvPr/>
        </p:nvSpPr>
        <p:spPr>
          <a:xfrm>
            <a:off x="6870795" y="5664696"/>
            <a:ext cx="5043698" cy="492443"/>
          </a:xfrm>
          <a:prstGeom prst="rect">
            <a:avLst/>
          </a:prstGeom>
          <a:noFill/>
        </p:spPr>
        <p:txBody>
          <a:bodyPr wrap="square">
            <a:spAutoFit/>
          </a:bodyPr>
          <a:lstStyle/>
          <a:p>
            <a:r>
              <a:rPr lang="en-US" sz="1300" b="1" dirty="0"/>
              <a:t>0.25 </a:t>
            </a:r>
            <a:r>
              <a:rPr lang="el-GR" sz="1300" b="1" dirty="0">
                <a:latin typeface="Calibri" panose="020F0502020204030204" pitchFamily="34" charset="0"/>
                <a:cs typeface="Calibri" panose="020F0502020204030204" pitchFamily="34" charset="0"/>
              </a:rPr>
              <a:t>μ</a:t>
            </a:r>
            <a:r>
              <a:rPr lang="en-US" sz="1300" b="1" dirty="0"/>
              <a:t>m/mm rms emittance is close to the limit set by e- finite </a:t>
            </a:r>
            <a:r>
              <a:rPr lang="en-US" sz="1300" b="1" i="1" dirty="0"/>
              <a:t>T=300 k</a:t>
            </a:r>
            <a:endParaRPr lang="en-US" sz="1300" b="1" dirty="0"/>
          </a:p>
          <a:p>
            <a:pPr algn="ctr"/>
            <a:r>
              <a:rPr lang="en-US" sz="1300" b="1" dirty="0"/>
              <a:t>0.12 </a:t>
            </a:r>
            <a:r>
              <a:rPr lang="el-GR" sz="1300" b="1" dirty="0">
                <a:latin typeface="Calibri" panose="020F0502020204030204" pitchFamily="34" charset="0"/>
                <a:cs typeface="Calibri" panose="020F0502020204030204" pitchFamily="34" charset="0"/>
              </a:rPr>
              <a:t>μ</a:t>
            </a:r>
            <a:r>
              <a:rPr lang="en-US" sz="1300" b="1" dirty="0"/>
              <a:t>m/mm rms emittance when </a:t>
            </a:r>
            <a:r>
              <a:rPr lang="en-US" sz="1300" b="1" i="1" dirty="0"/>
              <a:t>T=90 k </a:t>
            </a:r>
            <a:endParaRPr lang="en-US" sz="1300" b="1" dirty="0"/>
          </a:p>
        </p:txBody>
      </p:sp>
      <p:sp>
        <p:nvSpPr>
          <p:cNvPr id="17" name="TextBox 16">
            <a:extLst>
              <a:ext uri="{FF2B5EF4-FFF2-40B4-BE49-F238E27FC236}">
                <a16:creationId xmlns:a16="http://schemas.microsoft.com/office/drawing/2014/main" id="{139C996D-F214-7FE1-25C8-BB73AA79AF10}"/>
              </a:ext>
            </a:extLst>
          </p:cNvPr>
          <p:cNvSpPr txBox="1"/>
          <p:nvPr/>
        </p:nvSpPr>
        <p:spPr>
          <a:xfrm>
            <a:off x="6908622" y="6397959"/>
            <a:ext cx="3768980" cy="446276"/>
          </a:xfrm>
          <a:prstGeom prst="rect">
            <a:avLst/>
          </a:prstGeom>
          <a:noFill/>
        </p:spPr>
        <p:txBody>
          <a:bodyPr wrap="none" rtlCol="0">
            <a:spAutoFit/>
          </a:bodyPr>
          <a:lstStyle/>
          <a:p>
            <a:pPr marL="0" indent="0">
              <a:buNone/>
            </a:pPr>
            <a:r>
              <a:rPr lang="en-US" sz="1100" i="1" dirty="0"/>
              <a:t>L. </a:t>
            </a:r>
            <a:r>
              <a:rPr lang="en-US" sz="1200" i="1" dirty="0"/>
              <a:t>Cultrera</a:t>
            </a:r>
            <a:r>
              <a:rPr lang="en-US" sz="1100" i="1" dirty="0"/>
              <a:t> et al., Phys. Rev. ST – Acc. Beams </a:t>
            </a:r>
            <a:r>
              <a:rPr lang="en-US" sz="1100" b="1" i="1" dirty="0"/>
              <a:t>18</a:t>
            </a:r>
            <a:r>
              <a:rPr lang="en-US" sz="1100" i="1" dirty="0"/>
              <a:t> (2015) 113401</a:t>
            </a:r>
          </a:p>
          <a:p>
            <a:pPr marL="0" indent="0">
              <a:buNone/>
            </a:pPr>
            <a:r>
              <a:rPr lang="en-US" sz="1100" i="1" dirty="0"/>
              <a:t>H. Lee et al., Rev. Sci. Instrum. </a:t>
            </a:r>
            <a:r>
              <a:rPr lang="en-US" sz="1100" b="1" i="1" dirty="0"/>
              <a:t>86</a:t>
            </a:r>
            <a:r>
              <a:rPr lang="en-US" sz="1100" i="1" dirty="0"/>
              <a:t> (2015) 073309</a:t>
            </a:r>
          </a:p>
        </p:txBody>
      </p:sp>
      <p:sp>
        <p:nvSpPr>
          <p:cNvPr id="8" name="Rectangle 7">
            <a:extLst>
              <a:ext uri="{FF2B5EF4-FFF2-40B4-BE49-F238E27FC236}">
                <a16:creationId xmlns:a16="http://schemas.microsoft.com/office/drawing/2014/main" id="{5D71C1FC-340C-98F7-F0C7-42EF449D3AFF}"/>
              </a:ext>
            </a:extLst>
          </p:cNvPr>
          <p:cNvSpPr/>
          <p:nvPr/>
        </p:nvSpPr>
        <p:spPr>
          <a:xfrm>
            <a:off x="8378232" y="3411070"/>
            <a:ext cx="1650828" cy="21045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0F20100-943D-CE18-F772-FF81F94E4DB5}"/>
              </a:ext>
            </a:extLst>
          </p:cNvPr>
          <p:cNvSpPr txBox="1"/>
          <p:nvPr/>
        </p:nvSpPr>
        <p:spPr>
          <a:xfrm>
            <a:off x="1359944" y="5697860"/>
            <a:ext cx="4721399"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Choose low emittance photocathode (e.g., alkali antimonide) </a:t>
            </a:r>
          </a:p>
          <a:p>
            <a:pPr marR="0" lvl="0" algn="ctr" defTabSz="914400" rtl="0" eaLnBrk="1" fontAlgn="auto" latinLnBrk="0" hangingPunct="1">
              <a:lnSpc>
                <a:spcPct val="100000"/>
              </a:lnSpc>
              <a:spcBef>
                <a:spcPts val="0"/>
              </a:spcBef>
              <a:spcAft>
                <a:spcPts val="0"/>
              </a:spcAft>
              <a:buClrTx/>
              <a:buSzTx/>
              <a:tabLst/>
              <a:defRPr/>
            </a:pPr>
            <a:r>
              <a:rPr lang="en-US" sz="1300" b="1" dirty="0">
                <a:solidFill>
                  <a:prstClr val="black"/>
                </a:solidFill>
                <a:latin typeface="Calibri" panose="020F0502020204030204"/>
              </a:rPr>
              <a:t>Cool the cathode to cool the electrons &amp; increase </a:t>
            </a:r>
            <a:r>
              <a:rPr lang="en-US" sz="1300" b="1" i="1" dirty="0" err="1">
                <a:solidFill>
                  <a:schemeClr val="bg2">
                    <a:lumMod val="25000"/>
                  </a:schemeClr>
                </a:solidFill>
              </a:rPr>
              <a:t>E</a:t>
            </a:r>
            <a:r>
              <a:rPr lang="en-US" sz="1300" b="1" i="1" baseline="-25000" dirty="0" err="1">
                <a:solidFill>
                  <a:schemeClr val="bg2">
                    <a:lumMod val="25000"/>
                  </a:schemeClr>
                </a:solidFill>
              </a:rPr>
              <a:t>z</a:t>
            </a:r>
            <a:r>
              <a:rPr lang="en-US" sz="1300" b="1" dirty="0">
                <a:solidFill>
                  <a:prstClr val="black"/>
                </a:solidFill>
                <a:latin typeface="Calibri" panose="020F0502020204030204"/>
              </a:rPr>
              <a:t> </a:t>
            </a:r>
            <a:endPar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A620132-6F30-660F-A895-6F3C8EAAE251}"/>
              </a:ext>
            </a:extLst>
          </p:cNvPr>
          <p:cNvPicPr>
            <a:picLocks noChangeAspect="1"/>
          </p:cNvPicPr>
          <p:nvPr/>
        </p:nvPicPr>
        <p:blipFill>
          <a:blip r:embed="rId7">
            <a:alphaModFix amt="64000"/>
          </a:blip>
          <a:stretch>
            <a:fillRect/>
          </a:stretch>
        </p:blipFill>
        <p:spPr>
          <a:xfrm>
            <a:off x="3544712" y="2670090"/>
            <a:ext cx="1984064" cy="1432204"/>
          </a:xfrm>
          <a:prstGeom prst="rect">
            <a:avLst/>
          </a:prstGeom>
        </p:spPr>
      </p:pic>
      <p:sp>
        <p:nvSpPr>
          <p:cNvPr id="7" name="Footer Placeholder 6">
            <a:extLst>
              <a:ext uri="{FF2B5EF4-FFF2-40B4-BE49-F238E27FC236}">
                <a16:creationId xmlns:a16="http://schemas.microsoft.com/office/drawing/2014/main" id="{248D81A0-08E3-CB0C-E615-6A8CFC830447}"/>
              </a:ext>
            </a:extLst>
          </p:cNvPr>
          <p:cNvSpPr>
            <a:spLocks noGrp="1"/>
          </p:cNvSpPr>
          <p:nvPr>
            <p:ph type="ftr" sz="quarter" idx="11"/>
          </p:nvPr>
        </p:nvSpPr>
        <p:spPr/>
        <p:txBody>
          <a:bodyPr/>
          <a:lstStyle/>
          <a:p>
            <a:r>
              <a:rPr lang="en-US" sz="900" dirty="0"/>
              <a:t>Xi Yang @ P3 workshop 2023</a:t>
            </a:r>
          </a:p>
        </p:txBody>
      </p:sp>
      <p:sp>
        <p:nvSpPr>
          <p:cNvPr id="10" name="Slide Number Placeholder 9">
            <a:extLst>
              <a:ext uri="{FF2B5EF4-FFF2-40B4-BE49-F238E27FC236}">
                <a16:creationId xmlns:a16="http://schemas.microsoft.com/office/drawing/2014/main" id="{BD1CC13B-72C1-6E16-A996-B661E1346FDE}"/>
              </a:ext>
            </a:extLst>
          </p:cNvPr>
          <p:cNvSpPr>
            <a:spLocks noGrp="1"/>
          </p:cNvSpPr>
          <p:nvPr>
            <p:ph type="sldNum" sz="quarter" idx="12"/>
          </p:nvPr>
        </p:nvSpPr>
        <p:spPr/>
        <p:txBody>
          <a:bodyPr/>
          <a:lstStyle/>
          <a:p>
            <a:fld id="{4D728CCD-A859-4084-B079-6FB0483F368D}" type="slidenum">
              <a:rPr lang="en-US" smtClean="0"/>
              <a:t>10</a:t>
            </a:fld>
            <a:endParaRPr lang="en-US" dirty="0"/>
          </a:p>
        </p:txBody>
      </p:sp>
    </p:spTree>
    <p:extLst>
      <p:ext uri="{BB962C8B-B14F-4D97-AF65-F5344CB8AC3E}">
        <p14:creationId xmlns:p14="http://schemas.microsoft.com/office/powerpoint/2010/main" val="1249637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3FC7A-AE60-63D2-23EE-6FA7DF52B5C9}"/>
              </a:ext>
            </a:extLst>
          </p:cNvPr>
          <p:cNvSpPr>
            <a:spLocks noGrp="1"/>
          </p:cNvSpPr>
          <p:nvPr>
            <p:ph type="title"/>
          </p:nvPr>
        </p:nvSpPr>
        <p:spPr>
          <a:xfrm>
            <a:off x="0" y="-8012"/>
            <a:ext cx="12192000" cy="584822"/>
          </a:xfrm>
          <a:solidFill>
            <a:srgbClr val="FFC000"/>
          </a:solidFill>
        </p:spPr>
        <p:txBody>
          <a:bodyPr>
            <a:noAutofit/>
          </a:bodyPr>
          <a:lstStyle/>
          <a:p>
            <a:pPr algn="ctr"/>
            <a:r>
              <a:rPr lang="en-US" sz="3600" b="1" dirty="0">
                <a:solidFill>
                  <a:srgbClr val="0070C0"/>
                </a:solidFill>
              </a:rPr>
              <a:t>Challenges of MeV UEM/STEM</a:t>
            </a:r>
          </a:p>
        </p:txBody>
      </p:sp>
      <p:sp>
        <p:nvSpPr>
          <p:cNvPr id="6" name="Title 1">
            <a:extLst>
              <a:ext uri="{FF2B5EF4-FFF2-40B4-BE49-F238E27FC236}">
                <a16:creationId xmlns:a16="http://schemas.microsoft.com/office/drawing/2014/main" id="{5898DC87-2065-A1C8-2448-BBC74AD1E6AA}"/>
              </a:ext>
            </a:extLst>
          </p:cNvPr>
          <p:cNvSpPr txBox="1">
            <a:spLocks/>
          </p:cNvSpPr>
          <p:nvPr/>
        </p:nvSpPr>
        <p:spPr>
          <a:xfrm>
            <a:off x="838200" y="568932"/>
            <a:ext cx="10515600" cy="710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2800" b="1" dirty="0">
                <a:solidFill>
                  <a:srgbClr val="FF0000"/>
                </a:solidFill>
              </a:rPr>
              <a:t>2. Reduce beam energy spread to &lt; 10</a:t>
            </a:r>
            <a:r>
              <a:rPr lang="en-US" sz="2800" b="1" baseline="30000" dirty="0">
                <a:solidFill>
                  <a:srgbClr val="FF0000"/>
                </a:solidFill>
              </a:rPr>
              <a:t>-4</a:t>
            </a:r>
            <a:r>
              <a:rPr lang="en-US" sz="2800" b="1" dirty="0">
                <a:solidFill>
                  <a:srgbClr val="FF0000"/>
                </a:solidFill>
              </a:rPr>
              <a:t> </a:t>
            </a:r>
            <a:endParaRPr kumimoji="0" lang="en-US" sz="2800" b="1" i="0" u="none" strike="noStrike" kern="1200" cap="none" spc="0" normalizeH="0" baseline="0" noProof="0" dirty="0">
              <a:ln>
                <a:noFill/>
              </a:ln>
              <a:solidFill>
                <a:srgbClr val="FF0000"/>
              </a:solidFill>
              <a:effectLst/>
              <a:uLnTx/>
              <a:uFillTx/>
              <a:latin typeface="Calibri Light" panose="020F0302020204030204"/>
            </a:endParaRPr>
          </a:p>
        </p:txBody>
      </p:sp>
      <p:sp>
        <p:nvSpPr>
          <p:cNvPr id="45" name="Content Placeholder 3">
            <a:extLst>
              <a:ext uri="{FF2B5EF4-FFF2-40B4-BE49-F238E27FC236}">
                <a16:creationId xmlns:a16="http://schemas.microsoft.com/office/drawing/2014/main" id="{B1074AF6-6312-0F50-B471-8754B777B35D}"/>
              </a:ext>
            </a:extLst>
          </p:cNvPr>
          <p:cNvSpPr>
            <a:spLocks noGrp="1"/>
          </p:cNvSpPr>
          <p:nvPr>
            <p:ph sz="half" idx="1"/>
          </p:nvPr>
        </p:nvSpPr>
        <p:spPr>
          <a:xfrm>
            <a:off x="1526681" y="1304035"/>
            <a:ext cx="9138638" cy="998655"/>
          </a:xfrm>
        </p:spPr>
        <p:txBody>
          <a:bodyPr>
            <a:normAutofit fontScale="25000" lnSpcReduction="20000"/>
          </a:bodyPr>
          <a:lstStyle/>
          <a:p>
            <a:pPr marL="548640" lvl="2"/>
            <a:r>
              <a:rPr lang="en-US" sz="8000" dirty="0"/>
              <a:t>Remove quadratic energy chirp with a harmonic cavity (single shot)</a:t>
            </a:r>
          </a:p>
          <a:p>
            <a:pPr marL="548640" lvl="2"/>
            <a:r>
              <a:rPr lang="en-US" sz="8000" dirty="0">
                <a:solidFill>
                  <a:srgbClr val="FF0000"/>
                </a:solidFill>
              </a:rPr>
              <a:t>Remove off-energy electrons with a monochromator (single- and multi- shot)</a:t>
            </a:r>
          </a:p>
          <a:p>
            <a:pPr marL="548640" lvl="2"/>
            <a:r>
              <a:rPr lang="en-US" sz="8000" dirty="0"/>
              <a:t>Excellent RF and Low-level RF system</a:t>
            </a:r>
          </a:p>
          <a:p>
            <a:pPr marL="548640" lvl="2"/>
            <a:endParaRPr lang="en-US" sz="7200" dirty="0"/>
          </a:p>
          <a:p>
            <a:pPr lvl="2"/>
            <a:endParaRPr lang="en-US" sz="2800" dirty="0"/>
          </a:p>
          <a:p>
            <a:pPr lvl="2"/>
            <a:endParaRPr lang="en-US" dirty="0"/>
          </a:p>
          <a:p>
            <a:pPr lvl="2"/>
            <a:endParaRPr lang="en-US" dirty="0"/>
          </a:p>
          <a:p>
            <a:pPr marL="914400" lvl="2" indent="0">
              <a:buNone/>
            </a:pPr>
            <a:endParaRPr lang="en-US" dirty="0"/>
          </a:p>
          <a:p>
            <a:pPr marL="914400" lvl="2" indent="0">
              <a:buNone/>
            </a:pPr>
            <a:r>
              <a:rPr lang="en-US" sz="1300" dirty="0"/>
              <a:t>I</a:t>
            </a:r>
          </a:p>
          <a:p>
            <a:pPr marL="0" indent="0">
              <a:buNone/>
            </a:pPr>
            <a:endParaRPr lang="en-US" dirty="0"/>
          </a:p>
        </p:txBody>
      </p:sp>
      <p:sp>
        <p:nvSpPr>
          <p:cNvPr id="48" name="TextBox 47">
            <a:extLst>
              <a:ext uri="{FF2B5EF4-FFF2-40B4-BE49-F238E27FC236}">
                <a16:creationId xmlns:a16="http://schemas.microsoft.com/office/drawing/2014/main" id="{713F7009-B01F-29BD-7D67-C4B4A98D79F8}"/>
              </a:ext>
            </a:extLst>
          </p:cNvPr>
          <p:cNvSpPr txBox="1"/>
          <p:nvPr/>
        </p:nvSpPr>
        <p:spPr>
          <a:xfrm>
            <a:off x="224975" y="6519446"/>
            <a:ext cx="4748479" cy="338554"/>
          </a:xfrm>
          <a:prstGeom prst="rect">
            <a:avLst/>
          </a:prstGeom>
          <a:noFill/>
        </p:spPr>
        <p:txBody>
          <a:bodyPr wrap="none" rtlCol="0">
            <a:spAutoFit/>
          </a:bodyPr>
          <a:lstStyle/>
          <a:p>
            <a:pPr algn="just"/>
            <a:r>
              <a:rPr lang="en-US" sz="1600" i="1" dirty="0"/>
              <a:t>Li and Musumeci, Phys. Rev. Applied, 2, 024003 (2014) </a:t>
            </a:r>
          </a:p>
        </p:txBody>
      </p:sp>
      <p:sp>
        <p:nvSpPr>
          <p:cNvPr id="54" name="TextBox 53">
            <a:extLst>
              <a:ext uri="{FF2B5EF4-FFF2-40B4-BE49-F238E27FC236}">
                <a16:creationId xmlns:a16="http://schemas.microsoft.com/office/drawing/2014/main" id="{ACE530ED-8DC2-AD78-307F-5CE909ABD5A4}"/>
              </a:ext>
            </a:extLst>
          </p:cNvPr>
          <p:cNvSpPr txBox="1"/>
          <p:nvPr/>
        </p:nvSpPr>
        <p:spPr>
          <a:xfrm>
            <a:off x="1026954" y="5735446"/>
            <a:ext cx="3144520" cy="584775"/>
          </a:xfrm>
          <a:prstGeom prst="rect">
            <a:avLst/>
          </a:prstGeom>
          <a:noFill/>
        </p:spPr>
        <p:txBody>
          <a:bodyPr wrap="square">
            <a:spAutoFit/>
          </a:bodyPr>
          <a:lstStyle/>
          <a:p>
            <a:pPr algn="ctr"/>
            <a:r>
              <a:rPr lang="en-US" sz="1600" dirty="0"/>
              <a:t>Reduce beam energy spread </a:t>
            </a:r>
          </a:p>
          <a:p>
            <a:pPr algn="ctr"/>
            <a:r>
              <a:rPr lang="en-US" sz="1600" dirty="0"/>
              <a:t>with a harmonic cavity</a:t>
            </a:r>
          </a:p>
        </p:txBody>
      </p:sp>
      <p:pic>
        <p:nvPicPr>
          <p:cNvPr id="5" name="Picture 4">
            <a:extLst>
              <a:ext uri="{FF2B5EF4-FFF2-40B4-BE49-F238E27FC236}">
                <a16:creationId xmlns:a16="http://schemas.microsoft.com/office/drawing/2014/main" id="{3D31C008-785F-F44C-3E41-80B481E58243}"/>
              </a:ext>
            </a:extLst>
          </p:cNvPr>
          <p:cNvPicPr>
            <a:picLocks noChangeAspect="1"/>
          </p:cNvPicPr>
          <p:nvPr/>
        </p:nvPicPr>
        <p:blipFill>
          <a:blip r:embed="rId3"/>
          <a:stretch>
            <a:fillRect/>
          </a:stretch>
        </p:blipFill>
        <p:spPr>
          <a:xfrm>
            <a:off x="274037" y="2460210"/>
            <a:ext cx="3918744" cy="3310982"/>
          </a:xfrm>
          <a:prstGeom prst="rect">
            <a:avLst/>
          </a:prstGeom>
        </p:spPr>
      </p:pic>
      <p:pic>
        <p:nvPicPr>
          <p:cNvPr id="9" name="Picture 8">
            <a:extLst>
              <a:ext uri="{FF2B5EF4-FFF2-40B4-BE49-F238E27FC236}">
                <a16:creationId xmlns:a16="http://schemas.microsoft.com/office/drawing/2014/main" id="{3BAB9874-19BB-0FE4-CC71-9778FCB1CC2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485391" y="2460210"/>
            <a:ext cx="5880891" cy="3978500"/>
          </a:xfrm>
          <a:prstGeom prst="rect">
            <a:avLst/>
          </a:prstGeom>
        </p:spPr>
      </p:pic>
      <p:sp>
        <p:nvSpPr>
          <p:cNvPr id="23" name="TextBox 22">
            <a:extLst>
              <a:ext uri="{FF2B5EF4-FFF2-40B4-BE49-F238E27FC236}">
                <a16:creationId xmlns:a16="http://schemas.microsoft.com/office/drawing/2014/main" id="{51304D8A-8888-039E-CFF8-C0700297A16A}"/>
              </a:ext>
            </a:extLst>
          </p:cNvPr>
          <p:cNvSpPr txBox="1"/>
          <p:nvPr/>
        </p:nvSpPr>
        <p:spPr>
          <a:xfrm>
            <a:off x="7960883" y="5696415"/>
            <a:ext cx="3392917" cy="584775"/>
          </a:xfrm>
          <a:prstGeom prst="rect">
            <a:avLst/>
          </a:prstGeom>
          <a:noFill/>
        </p:spPr>
        <p:txBody>
          <a:bodyPr wrap="square">
            <a:spAutoFit/>
          </a:bodyPr>
          <a:lstStyle/>
          <a:p>
            <a:pPr algn="ctr"/>
            <a:r>
              <a:rPr lang="en-US" sz="1600" dirty="0"/>
              <a:t>Reduce beam energy spread </a:t>
            </a:r>
          </a:p>
          <a:p>
            <a:pPr algn="ctr"/>
            <a:r>
              <a:rPr lang="en-US" sz="1600" dirty="0"/>
              <a:t>with a MeV-monochromator</a:t>
            </a:r>
          </a:p>
        </p:txBody>
      </p:sp>
      <p:sp>
        <p:nvSpPr>
          <p:cNvPr id="24" name="TextBox 23">
            <a:extLst>
              <a:ext uri="{FF2B5EF4-FFF2-40B4-BE49-F238E27FC236}">
                <a16:creationId xmlns:a16="http://schemas.microsoft.com/office/drawing/2014/main" id="{B5690DB1-8E40-4BC7-4697-B07265627827}"/>
              </a:ext>
            </a:extLst>
          </p:cNvPr>
          <p:cNvSpPr txBox="1"/>
          <p:nvPr/>
        </p:nvSpPr>
        <p:spPr>
          <a:xfrm>
            <a:off x="7479540" y="6507836"/>
            <a:ext cx="3392917" cy="338554"/>
          </a:xfrm>
          <a:prstGeom prst="rect">
            <a:avLst/>
          </a:prstGeom>
          <a:noFill/>
        </p:spPr>
        <p:txBody>
          <a:bodyPr wrap="none" rtlCol="0">
            <a:spAutoFit/>
          </a:bodyPr>
          <a:lstStyle/>
          <a:p>
            <a:pPr algn="just"/>
            <a:r>
              <a:rPr lang="en-US" sz="1600" i="1" dirty="0">
                <a:solidFill>
                  <a:srgbClr val="FF0000"/>
                </a:solidFill>
              </a:rPr>
              <a:t>Yang, et al., Sci. Rep. 10, 16171 (2020) </a:t>
            </a:r>
          </a:p>
        </p:txBody>
      </p:sp>
      <p:pic>
        <p:nvPicPr>
          <p:cNvPr id="10" name="Picture 9">
            <a:extLst>
              <a:ext uri="{FF2B5EF4-FFF2-40B4-BE49-F238E27FC236}">
                <a16:creationId xmlns:a16="http://schemas.microsoft.com/office/drawing/2014/main" id="{A49D25BE-F45D-19D8-4C3A-A7A4847F2D7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7230258" y="3614663"/>
            <a:ext cx="4946165" cy="1881295"/>
          </a:xfrm>
          <a:prstGeom prst="rect">
            <a:avLst/>
          </a:prstGeom>
        </p:spPr>
      </p:pic>
      <p:sp>
        <p:nvSpPr>
          <p:cNvPr id="4" name="Footer Placeholder 3">
            <a:extLst>
              <a:ext uri="{FF2B5EF4-FFF2-40B4-BE49-F238E27FC236}">
                <a16:creationId xmlns:a16="http://schemas.microsoft.com/office/drawing/2014/main" id="{DCB81462-51FB-BE10-62D5-5D06A4F3D0A0}"/>
              </a:ext>
            </a:extLst>
          </p:cNvPr>
          <p:cNvSpPr>
            <a:spLocks noGrp="1"/>
          </p:cNvSpPr>
          <p:nvPr>
            <p:ph type="ftr" sz="quarter" idx="11"/>
          </p:nvPr>
        </p:nvSpPr>
        <p:spPr/>
        <p:txBody>
          <a:bodyPr/>
          <a:lstStyle/>
          <a:p>
            <a:r>
              <a:rPr lang="en-US" sz="900" dirty="0"/>
              <a:t>Xi Yang @ P3 workshop 2023</a:t>
            </a:r>
          </a:p>
        </p:txBody>
      </p:sp>
      <p:sp>
        <p:nvSpPr>
          <p:cNvPr id="7" name="Slide Number Placeholder 6">
            <a:extLst>
              <a:ext uri="{FF2B5EF4-FFF2-40B4-BE49-F238E27FC236}">
                <a16:creationId xmlns:a16="http://schemas.microsoft.com/office/drawing/2014/main" id="{4949661B-DAEF-245F-D911-F5E699658ADE}"/>
              </a:ext>
            </a:extLst>
          </p:cNvPr>
          <p:cNvSpPr>
            <a:spLocks noGrp="1"/>
          </p:cNvSpPr>
          <p:nvPr>
            <p:ph type="sldNum" sz="quarter" idx="12"/>
          </p:nvPr>
        </p:nvSpPr>
        <p:spPr/>
        <p:txBody>
          <a:bodyPr/>
          <a:lstStyle/>
          <a:p>
            <a:fld id="{4D728CCD-A859-4084-B079-6FB0483F368D}" type="slidenum">
              <a:rPr lang="en-US" smtClean="0"/>
              <a:t>11</a:t>
            </a:fld>
            <a:endParaRPr lang="en-US" dirty="0"/>
          </a:p>
        </p:txBody>
      </p:sp>
    </p:spTree>
    <p:extLst>
      <p:ext uri="{BB962C8B-B14F-4D97-AF65-F5344CB8AC3E}">
        <p14:creationId xmlns:p14="http://schemas.microsoft.com/office/powerpoint/2010/main" val="2885503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360966-219D-AB81-1B10-249D64CB3EA6}"/>
              </a:ext>
            </a:extLst>
          </p:cNvPr>
          <p:cNvPicPr>
            <a:picLocks noChangeAspect="1"/>
          </p:cNvPicPr>
          <p:nvPr/>
        </p:nvPicPr>
        <p:blipFill>
          <a:blip r:embed="rId3"/>
          <a:stretch>
            <a:fillRect/>
          </a:stretch>
        </p:blipFill>
        <p:spPr>
          <a:xfrm>
            <a:off x="1391741" y="3280091"/>
            <a:ext cx="3860511" cy="3319788"/>
          </a:xfrm>
          <a:prstGeom prst="rect">
            <a:avLst/>
          </a:prstGeom>
        </p:spPr>
      </p:pic>
      <p:sp>
        <p:nvSpPr>
          <p:cNvPr id="2" name="Title 1">
            <a:extLst>
              <a:ext uri="{FF2B5EF4-FFF2-40B4-BE49-F238E27FC236}">
                <a16:creationId xmlns:a16="http://schemas.microsoft.com/office/drawing/2014/main" id="{9D73FC7A-AE60-63D2-23EE-6FA7DF52B5C9}"/>
              </a:ext>
            </a:extLst>
          </p:cNvPr>
          <p:cNvSpPr>
            <a:spLocks noGrp="1"/>
          </p:cNvSpPr>
          <p:nvPr>
            <p:ph type="title"/>
          </p:nvPr>
        </p:nvSpPr>
        <p:spPr>
          <a:xfrm>
            <a:off x="0" y="-8012"/>
            <a:ext cx="12192000" cy="566652"/>
          </a:xfrm>
          <a:solidFill>
            <a:srgbClr val="FFC000"/>
          </a:solidFill>
        </p:spPr>
        <p:txBody>
          <a:bodyPr>
            <a:noAutofit/>
          </a:bodyPr>
          <a:lstStyle/>
          <a:p>
            <a:pPr algn="ctr"/>
            <a:r>
              <a:rPr lang="en-US" sz="3600" b="1" dirty="0">
                <a:solidFill>
                  <a:srgbClr val="0070C0"/>
                </a:solidFill>
              </a:rPr>
              <a:t>Challenges of MeV UEM/STEM</a:t>
            </a:r>
          </a:p>
        </p:txBody>
      </p:sp>
      <p:sp>
        <p:nvSpPr>
          <p:cNvPr id="6" name="Title 1">
            <a:extLst>
              <a:ext uri="{FF2B5EF4-FFF2-40B4-BE49-F238E27FC236}">
                <a16:creationId xmlns:a16="http://schemas.microsoft.com/office/drawing/2014/main" id="{5898DC87-2065-A1C8-2448-BBC74AD1E6AA}"/>
              </a:ext>
            </a:extLst>
          </p:cNvPr>
          <p:cNvSpPr txBox="1">
            <a:spLocks/>
          </p:cNvSpPr>
          <p:nvPr/>
        </p:nvSpPr>
        <p:spPr>
          <a:xfrm>
            <a:off x="838200" y="434945"/>
            <a:ext cx="10515600" cy="6635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2800" b="1" dirty="0">
                <a:solidFill>
                  <a:prstClr val="black"/>
                </a:solidFill>
              </a:rPr>
              <a:t>3. High beam density and space charge effect </a:t>
            </a:r>
            <a:endParaRPr kumimoji="0" lang="en-US" sz="2800" b="1" i="0" u="none" strike="noStrike" kern="1200" cap="none" spc="0" normalizeH="0" baseline="0" noProof="0" dirty="0">
              <a:ln>
                <a:noFill/>
              </a:ln>
              <a:solidFill>
                <a:prstClr val="black"/>
              </a:solidFill>
              <a:effectLst/>
              <a:uLnTx/>
              <a:uFillTx/>
              <a:latin typeface="Calibri Light" panose="020F0302020204030204"/>
            </a:endParaRPr>
          </a:p>
        </p:txBody>
      </p:sp>
      <p:sp>
        <p:nvSpPr>
          <p:cNvPr id="45" name="Content Placeholder 3">
            <a:extLst>
              <a:ext uri="{FF2B5EF4-FFF2-40B4-BE49-F238E27FC236}">
                <a16:creationId xmlns:a16="http://schemas.microsoft.com/office/drawing/2014/main" id="{B1074AF6-6312-0F50-B471-8754B777B35D}"/>
              </a:ext>
            </a:extLst>
          </p:cNvPr>
          <p:cNvSpPr>
            <a:spLocks noGrp="1"/>
          </p:cNvSpPr>
          <p:nvPr>
            <p:ph sz="half" idx="1"/>
          </p:nvPr>
        </p:nvSpPr>
        <p:spPr>
          <a:xfrm>
            <a:off x="1639853" y="939511"/>
            <a:ext cx="9085199" cy="1344638"/>
          </a:xfrm>
        </p:spPr>
        <p:txBody>
          <a:bodyPr>
            <a:normAutofit fontScale="25000" lnSpcReduction="20000"/>
          </a:bodyPr>
          <a:lstStyle/>
          <a:p>
            <a:pPr marL="548640" lvl="2"/>
            <a:r>
              <a:rPr lang="en-US" sz="8800" dirty="0"/>
              <a:t>Rose theorem: &gt;100 electrons/pixel to make a useful image</a:t>
            </a:r>
          </a:p>
          <a:p>
            <a:pPr marL="548640" lvl="2"/>
            <a:r>
              <a:rPr lang="en-US" sz="8800" dirty="0"/>
              <a:t>Single shot UEM: B</a:t>
            </a:r>
            <a:r>
              <a:rPr lang="en-US" sz="8800" baseline="-25000" dirty="0"/>
              <a:t>6D</a:t>
            </a:r>
            <a:r>
              <a:rPr lang="en-US" sz="8800" dirty="0"/>
              <a:t> </a:t>
            </a:r>
            <a:r>
              <a:rPr lang="en-US" sz="8800" u="sng" dirty="0"/>
              <a:t>10</a:t>
            </a:r>
            <a:r>
              <a:rPr lang="en-US" sz="8800" u="sng" baseline="30000" dirty="0"/>
              <a:t>2</a:t>
            </a:r>
            <a:r>
              <a:rPr lang="en-US" sz="8800" u="sng" dirty="0"/>
              <a:t>-10</a:t>
            </a:r>
            <a:r>
              <a:rPr lang="en-US" sz="8800" u="sng" baseline="30000" dirty="0"/>
              <a:t>3</a:t>
            </a:r>
            <a:r>
              <a:rPr lang="en-US" sz="8800" baseline="30000" dirty="0"/>
              <a:t> </a:t>
            </a:r>
            <a:r>
              <a:rPr lang="en-US" sz="8800" dirty="0"/>
              <a:t>A/(keV*</a:t>
            </a:r>
            <a:r>
              <a:rPr lang="el-GR" sz="8800" dirty="0">
                <a:latin typeface="Calibri" panose="020F0502020204030204" pitchFamily="34" charset="0"/>
                <a:cs typeface="Calibri" panose="020F0502020204030204" pitchFamily="34" charset="0"/>
              </a:rPr>
              <a:t>μ</a:t>
            </a:r>
            <a:r>
              <a:rPr lang="en-US" sz="8800" dirty="0">
                <a:latin typeface="Calibri" panose="020F0502020204030204" pitchFamily="34" charset="0"/>
                <a:cs typeface="Calibri" panose="020F0502020204030204" pitchFamily="34" charset="0"/>
              </a:rPr>
              <a:t>m</a:t>
            </a:r>
            <a:r>
              <a:rPr lang="en-US" sz="8800" baseline="30000" dirty="0">
                <a:latin typeface="Calibri" panose="020F0502020204030204" pitchFamily="34" charset="0"/>
                <a:cs typeface="Calibri" panose="020F0502020204030204" pitchFamily="34" charset="0"/>
              </a:rPr>
              <a:t>2</a:t>
            </a:r>
            <a:r>
              <a:rPr lang="en-US" sz="8800" dirty="0">
                <a:latin typeface="Calibri" panose="020F0502020204030204" pitchFamily="34" charset="0"/>
                <a:cs typeface="Calibri" panose="020F0502020204030204" pitchFamily="34" charset="0"/>
              </a:rPr>
              <a:t>*rad</a:t>
            </a:r>
            <a:r>
              <a:rPr lang="en-US" sz="8800" baseline="30000" dirty="0">
                <a:latin typeface="Calibri" panose="020F0502020204030204" pitchFamily="34" charset="0"/>
                <a:cs typeface="Calibri" panose="020F0502020204030204" pitchFamily="34" charset="0"/>
              </a:rPr>
              <a:t>2</a:t>
            </a:r>
            <a:r>
              <a:rPr lang="en-US" sz="8800" dirty="0">
                <a:latin typeface="Calibri" panose="020F0502020204030204" pitchFamily="34" charset="0"/>
                <a:cs typeface="Calibri" panose="020F0502020204030204" pitchFamily="34" charset="0"/>
              </a:rPr>
              <a:t>)</a:t>
            </a:r>
            <a:endParaRPr lang="en-US" sz="8800" dirty="0"/>
          </a:p>
          <a:p>
            <a:pPr marL="548640" lvl="2"/>
            <a:r>
              <a:rPr lang="en-US" sz="8800" dirty="0"/>
              <a:t>Ultimate beam density (e-/nm</a:t>
            </a:r>
            <a:r>
              <a:rPr lang="en-US" sz="8800" baseline="30000" dirty="0"/>
              <a:t>3</a:t>
            </a:r>
            <a:r>
              <a:rPr lang="en-US" sz="8800" dirty="0"/>
              <a:t>) limited by space charge (SC) effect</a:t>
            </a:r>
          </a:p>
          <a:p>
            <a:pPr marL="548640" lvl="2"/>
            <a:r>
              <a:rPr lang="en-US" sz="8800" dirty="0"/>
              <a:t>Spatial resolution also limited by stochastic space charge effect</a:t>
            </a:r>
          </a:p>
          <a:p>
            <a:pPr marL="548640" lvl="2"/>
            <a:r>
              <a:rPr lang="en-US" sz="8800" dirty="0">
                <a:solidFill>
                  <a:srgbClr val="FF0000"/>
                </a:solidFill>
              </a:rPr>
              <a:t>Single-electron per bucket avoids SC effect </a:t>
            </a:r>
            <a:r>
              <a:rPr lang="en-US" sz="8800" dirty="0">
                <a:solidFill>
                  <a:srgbClr val="FF0000"/>
                </a:solidFill>
                <a:sym typeface="Wingdings" panose="05000000000000000000" pitchFamily="2" charset="2"/>
              </a:rPr>
              <a:t>enable MeV-STEM</a:t>
            </a:r>
            <a:endParaRPr lang="en-US" sz="8800" dirty="0">
              <a:solidFill>
                <a:srgbClr val="FF0000"/>
              </a:solidFill>
            </a:endParaRPr>
          </a:p>
          <a:p>
            <a:pPr lvl="2"/>
            <a:endParaRPr lang="en-US" sz="2800" dirty="0"/>
          </a:p>
          <a:p>
            <a:pPr lvl="2"/>
            <a:endParaRPr lang="en-US" dirty="0"/>
          </a:p>
          <a:p>
            <a:pPr lvl="2"/>
            <a:endParaRPr lang="en-US" dirty="0"/>
          </a:p>
          <a:p>
            <a:pPr marL="914400" lvl="2" indent="0">
              <a:buNone/>
            </a:pPr>
            <a:endParaRPr lang="en-US" dirty="0"/>
          </a:p>
          <a:p>
            <a:pPr marL="914400" lvl="2" indent="0">
              <a:buNone/>
            </a:pPr>
            <a:r>
              <a:rPr lang="en-US" sz="1300" dirty="0"/>
              <a:t>I</a:t>
            </a:r>
          </a:p>
          <a:p>
            <a:pPr marL="0" indent="0">
              <a:buNone/>
            </a:pPr>
            <a:endParaRPr lang="en-US" dirty="0"/>
          </a:p>
        </p:txBody>
      </p:sp>
      <p:sp>
        <p:nvSpPr>
          <p:cNvPr id="48" name="TextBox 47">
            <a:extLst>
              <a:ext uri="{FF2B5EF4-FFF2-40B4-BE49-F238E27FC236}">
                <a16:creationId xmlns:a16="http://schemas.microsoft.com/office/drawing/2014/main" id="{713F7009-B01F-29BD-7D67-C4B4A98D79F8}"/>
              </a:ext>
            </a:extLst>
          </p:cNvPr>
          <p:cNvSpPr txBox="1"/>
          <p:nvPr/>
        </p:nvSpPr>
        <p:spPr>
          <a:xfrm>
            <a:off x="6494439" y="6538912"/>
            <a:ext cx="4748479" cy="338554"/>
          </a:xfrm>
          <a:prstGeom prst="rect">
            <a:avLst/>
          </a:prstGeom>
          <a:noFill/>
        </p:spPr>
        <p:txBody>
          <a:bodyPr wrap="none" rtlCol="0">
            <a:spAutoFit/>
          </a:bodyPr>
          <a:lstStyle/>
          <a:p>
            <a:pPr algn="just"/>
            <a:r>
              <a:rPr lang="en-US" sz="1600" i="1" dirty="0"/>
              <a:t>Li and Musumeci, Phys. Rev. Applied, 2, 024003 (2014) </a:t>
            </a:r>
          </a:p>
        </p:txBody>
      </p:sp>
      <p:sp>
        <p:nvSpPr>
          <p:cNvPr id="24" name="TextBox 23">
            <a:extLst>
              <a:ext uri="{FF2B5EF4-FFF2-40B4-BE49-F238E27FC236}">
                <a16:creationId xmlns:a16="http://schemas.microsoft.com/office/drawing/2014/main" id="{B5690DB1-8E40-4BC7-4697-B07265627827}"/>
              </a:ext>
            </a:extLst>
          </p:cNvPr>
          <p:cNvSpPr txBox="1"/>
          <p:nvPr/>
        </p:nvSpPr>
        <p:spPr>
          <a:xfrm>
            <a:off x="2100872" y="6540267"/>
            <a:ext cx="2217979" cy="338554"/>
          </a:xfrm>
          <a:prstGeom prst="rect">
            <a:avLst/>
          </a:prstGeom>
          <a:noFill/>
        </p:spPr>
        <p:txBody>
          <a:bodyPr wrap="none" rtlCol="0">
            <a:spAutoFit/>
          </a:bodyPr>
          <a:lstStyle/>
          <a:p>
            <a:pPr algn="just"/>
            <a:r>
              <a:rPr lang="en-US" sz="1600" i="1" dirty="0"/>
              <a:t>Qian and Vogel, IPAC21 </a:t>
            </a:r>
          </a:p>
        </p:txBody>
      </p:sp>
      <p:pic>
        <p:nvPicPr>
          <p:cNvPr id="4" name="Picture 3">
            <a:extLst>
              <a:ext uri="{FF2B5EF4-FFF2-40B4-BE49-F238E27FC236}">
                <a16:creationId xmlns:a16="http://schemas.microsoft.com/office/drawing/2014/main" id="{B223C6DB-B721-343C-C2F3-A974644C992E}"/>
              </a:ext>
            </a:extLst>
          </p:cNvPr>
          <p:cNvPicPr>
            <a:picLocks noChangeAspect="1"/>
          </p:cNvPicPr>
          <p:nvPr/>
        </p:nvPicPr>
        <p:blipFill>
          <a:blip r:embed="rId4"/>
          <a:stretch>
            <a:fillRect/>
          </a:stretch>
        </p:blipFill>
        <p:spPr>
          <a:xfrm>
            <a:off x="6510604" y="2734365"/>
            <a:ext cx="5156068" cy="3571711"/>
          </a:xfrm>
          <a:prstGeom prst="rect">
            <a:avLst/>
          </a:prstGeom>
        </p:spPr>
      </p:pic>
      <p:sp>
        <p:nvSpPr>
          <p:cNvPr id="7" name="TextBox 6">
            <a:extLst>
              <a:ext uri="{FF2B5EF4-FFF2-40B4-BE49-F238E27FC236}">
                <a16:creationId xmlns:a16="http://schemas.microsoft.com/office/drawing/2014/main" id="{D56ADDA7-3F62-A480-D548-CF6D67B08477}"/>
              </a:ext>
            </a:extLst>
          </p:cNvPr>
          <p:cNvSpPr txBox="1"/>
          <p:nvPr/>
        </p:nvSpPr>
        <p:spPr>
          <a:xfrm>
            <a:off x="7399738" y="2393393"/>
            <a:ext cx="930063" cy="461665"/>
          </a:xfrm>
          <a:prstGeom prst="rect">
            <a:avLst/>
          </a:prstGeom>
          <a:noFill/>
        </p:spPr>
        <p:txBody>
          <a:bodyPr wrap="none" rtlCol="0">
            <a:spAutoFit/>
          </a:bodyPr>
          <a:lstStyle/>
          <a:p>
            <a:r>
              <a:rPr lang="en-US" sz="2400" b="1" dirty="0">
                <a:solidFill>
                  <a:srgbClr val="FF0000"/>
                </a:solidFill>
              </a:rPr>
              <a:t>No SC</a:t>
            </a:r>
          </a:p>
        </p:txBody>
      </p:sp>
      <p:sp>
        <p:nvSpPr>
          <p:cNvPr id="15" name="TextBox 14">
            <a:extLst>
              <a:ext uri="{FF2B5EF4-FFF2-40B4-BE49-F238E27FC236}">
                <a16:creationId xmlns:a16="http://schemas.microsoft.com/office/drawing/2014/main" id="{9483CE2D-8BE3-3622-61B4-83869CB16243}"/>
              </a:ext>
            </a:extLst>
          </p:cNvPr>
          <p:cNvSpPr txBox="1"/>
          <p:nvPr/>
        </p:nvSpPr>
        <p:spPr>
          <a:xfrm>
            <a:off x="9201474" y="2388819"/>
            <a:ext cx="2210862" cy="461665"/>
          </a:xfrm>
          <a:prstGeom prst="rect">
            <a:avLst/>
          </a:prstGeom>
          <a:noFill/>
        </p:spPr>
        <p:txBody>
          <a:bodyPr wrap="none" rtlCol="0">
            <a:spAutoFit/>
          </a:bodyPr>
          <a:lstStyle/>
          <a:p>
            <a:r>
              <a:rPr lang="en-US" sz="2400" b="1" dirty="0">
                <a:solidFill>
                  <a:srgbClr val="FF0000"/>
                </a:solidFill>
              </a:rPr>
              <a:t>With SC and IBS</a:t>
            </a:r>
          </a:p>
        </p:txBody>
      </p:sp>
      <p:pic>
        <p:nvPicPr>
          <p:cNvPr id="9" name="Picture 8">
            <a:extLst>
              <a:ext uri="{FF2B5EF4-FFF2-40B4-BE49-F238E27FC236}">
                <a16:creationId xmlns:a16="http://schemas.microsoft.com/office/drawing/2014/main" id="{49D1E5FF-7C4B-42C4-7CD5-3486BFA38A99}"/>
              </a:ext>
            </a:extLst>
          </p:cNvPr>
          <p:cNvPicPr>
            <a:picLocks noChangeAspect="1"/>
          </p:cNvPicPr>
          <p:nvPr/>
        </p:nvPicPr>
        <p:blipFill>
          <a:blip r:embed="rId5">
            <a:alphaModFix/>
          </a:blip>
          <a:stretch>
            <a:fillRect/>
          </a:stretch>
        </p:blipFill>
        <p:spPr>
          <a:xfrm>
            <a:off x="1639853" y="2420876"/>
            <a:ext cx="3631668" cy="859215"/>
          </a:xfrm>
          <a:prstGeom prst="rect">
            <a:avLst/>
          </a:prstGeom>
        </p:spPr>
      </p:pic>
      <p:sp>
        <p:nvSpPr>
          <p:cNvPr id="5" name="Footer Placeholder 4">
            <a:extLst>
              <a:ext uri="{FF2B5EF4-FFF2-40B4-BE49-F238E27FC236}">
                <a16:creationId xmlns:a16="http://schemas.microsoft.com/office/drawing/2014/main" id="{CA1BE97E-F1A6-5E04-C0F0-6E8CF8F72D72}"/>
              </a:ext>
            </a:extLst>
          </p:cNvPr>
          <p:cNvSpPr>
            <a:spLocks noGrp="1"/>
          </p:cNvSpPr>
          <p:nvPr>
            <p:ph type="ftr" sz="quarter" idx="11"/>
          </p:nvPr>
        </p:nvSpPr>
        <p:spPr/>
        <p:txBody>
          <a:bodyPr/>
          <a:lstStyle/>
          <a:p>
            <a:r>
              <a:rPr lang="en-US" sz="900" dirty="0"/>
              <a:t>Xi Yang @ P3 workshop 2023</a:t>
            </a:r>
          </a:p>
        </p:txBody>
      </p:sp>
      <p:sp>
        <p:nvSpPr>
          <p:cNvPr id="10" name="Slide Number Placeholder 9">
            <a:extLst>
              <a:ext uri="{FF2B5EF4-FFF2-40B4-BE49-F238E27FC236}">
                <a16:creationId xmlns:a16="http://schemas.microsoft.com/office/drawing/2014/main" id="{BF96C540-457B-9EE3-7625-7844C6EEFC7B}"/>
              </a:ext>
            </a:extLst>
          </p:cNvPr>
          <p:cNvSpPr>
            <a:spLocks noGrp="1"/>
          </p:cNvSpPr>
          <p:nvPr>
            <p:ph type="sldNum" sz="quarter" idx="12"/>
          </p:nvPr>
        </p:nvSpPr>
        <p:spPr/>
        <p:txBody>
          <a:bodyPr/>
          <a:lstStyle/>
          <a:p>
            <a:fld id="{4D728CCD-A859-4084-B079-6FB0483F368D}" type="slidenum">
              <a:rPr lang="en-US" smtClean="0"/>
              <a:t>12</a:t>
            </a:fld>
            <a:endParaRPr lang="en-US" dirty="0"/>
          </a:p>
        </p:txBody>
      </p:sp>
    </p:spTree>
    <p:extLst>
      <p:ext uri="{BB962C8B-B14F-4D97-AF65-F5344CB8AC3E}">
        <p14:creationId xmlns:p14="http://schemas.microsoft.com/office/powerpoint/2010/main" val="1301109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E4C90F6C-35CD-3BCA-A293-C63B05C652A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801384" y="4717880"/>
            <a:ext cx="4125152" cy="1100911"/>
          </a:xfrm>
          <a:prstGeom prst="rect">
            <a:avLst/>
          </a:prstGeom>
        </p:spPr>
      </p:pic>
      <p:pic>
        <p:nvPicPr>
          <p:cNvPr id="34" name="Picture 33">
            <a:extLst>
              <a:ext uri="{FF2B5EF4-FFF2-40B4-BE49-F238E27FC236}">
                <a16:creationId xmlns:a16="http://schemas.microsoft.com/office/drawing/2014/main" id="{564A751A-0B37-2BEB-9B82-B6654916E21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779937" y="2134142"/>
            <a:ext cx="4161683" cy="2307573"/>
          </a:xfrm>
          <a:prstGeom prst="rect">
            <a:avLst/>
          </a:prstGeom>
        </p:spPr>
      </p:pic>
      <p:pic>
        <p:nvPicPr>
          <p:cNvPr id="11" name="Picture 10">
            <a:extLst>
              <a:ext uri="{FF2B5EF4-FFF2-40B4-BE49-F238E27FC236}">
                <a16:creationId xmlns:a16="http://schemas.microsoft.com/office/drawing/2014/main" id="{8594C8BC-2E6E-A84D-ED7E-905DEC2E27E5}"/>
              </a:ext>
            </a:extLst>
          </p:cNvPr>
          <p:cNvPicPr>
            <a:picLocks noChangeAspect="1"/>
          </p:cNvPicPr>
          <p:nvPr/>
        </p:nvPicPr>
        <p:blipFill>
          <a:blip r:embed="rId7"/>
          <a:stretch>
            <a:fillRect/>
          </a:stretch>
        </p:blipFill>
        <p:spPr>
          <a:xfrm>
            <a:off x="107875" y="2412987"/>
            <a:ext cx="5988123" cy="3802892"/>
          </a:xfrm>
          <a:prstGeom prst="rect">
            <a:avLst/>
          </a:prstGeom>
        </p:spPr>
      </p:pic>
      <p:sp>
        <p:nvSpPr>
          <p:cNvPr id="2" name="Title 1">
            <a:extLst>
              <a:ext uri="{FF2B5EF4-FFF2-40B4-BE49-F238E27FC236}">
                <a16:creationId xmlns:a16="http://schemas.microsoft.com/office/drawing/2014/main" id="{9D73FC7A-AE60-63D2-23EE-6FA7DF52B5C9}"/>
              </a:ext>
            </a:extLst>
          </p:cNvPr>
          <p:cNvSpPr>
            <a:spLocks noGrp="1"/>
          </p:cNvSpPr>
          <p:nvPr>
            <p:ph type="title"/>
          </p:nvPr>
        </p:nvSpPr>
        <p:spPr>
          <a:xfrm>
            <a:off x="-2" y="0"/>
            <a:ext cx="12192000" cy="523714"/>
          </a:xfrm>
          <a:solidFill>
            <a:srgbClr val="FFC000"/>
          </a:solidFill>
        </p:spPr>
        <p:txBody>
          <a:bodyPr>
            <a:noAutofit/>
          </a:bodyPr>
          <a:lstStyle/>
          <a:p>
            <a:pPr algn="ctr"/>
            <a:r>
              <a:rPr lang="en-US" sz="3600" b="1" dirty="0">
                <a:solidFill>
                  <a:srgbClr val="0070C0"/>
                </a:solidFill>
              </a:rPr>
              <a:t>Challenges of MeV UEM/STEM</a:t>
            </a:r>
          </a:p>
        </p:txBody>
      </p:sp>
      <p:sp>
        <p:nvSpPr>
          <p:cNvPr id="6" name="Title 1">
            <a:extLst>
              <a:ext uri="{FF2B5EF4-FFF2-40B4-BE49-F238E27FC236}">
                <a16:creationId xmlns:a16="http://schemas.microsoft.com/office/drawing/2014/main" id="{5898DC87-2065-A1C8-2448-BBC74AD1E6AA}"/>
              </a:ext>
            </a:extLst>
          </p:cNvPr>
          <p:cNvSpPr txBox="1">
            <a:spLocks/>
          </p:cNvSpPr>
          <p:nvPr/>
        </p:nvSpPr>
        <p:spPr>
          <a:xfrm>
            <a:off x="777240" y="476700"/>
            <a:ext cx="11033760" cy="7469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2800" b="1" dirty="0">
                <a:solidFill>
                  <a:srgbClr val="FF0000"/>
                </a:solidFill>
              </a:rPr>
              <a:t>4. Build low-aberration strong lenses for MeV UEM at BNL</a:t>
            </a:r>
            <a:endParaRPr kumimoji="0" lang="en-US" sz="2800" b="1" i="0" u="none" strike="noStrike" kern="1200" cap="none" spc="0" normalizeH="0" baseline="0" noProof="0" dirty="0">
              <a:ln>
                <a:noFill/>
              </a:ln>
              <a:solidFill>
                <a:srgbClr val="FF0000"/>
              </a:solidFill>
              <a:effectLst/>
              <a:uLnTx/>
              <a:uFillTx/>
              <a:latin typeface="Calibri Light" panose="020F0302020204030204"/>
            </a:endParaRPr>
          </a:p>
        </p:txBody>
      </p:sp>
      <p:sp>
        <p:nvSpPr>
          <p:cNvPr id="45" name="Content Placeholder 3">
            <a:extLst>
              <a:ext uri="{FF2B5EF4-FFF2-40B4-BE49-F238E27FC236}">
                <a16:creationId xmlns:a16="http://schemas.microsoft.com/office/drawing/2014/main" id="{B1074AF6-6312-0F50-B471-8754B777B35D}"/>
              </a:ext>
            </a:extLst>
          </p:cNvPr>
          <p:cNvSpPr>
            <a:spLocks noGrp="1"/>
          </p:cNvSpPr>
          <p:nvPr>
            <p:ph sz="half" idx="1"/>
          </p:nvPr>
        </p:nvSpPr>
        <p:spPr>
          <a:xfrm>
            <a:off x="0" y="1199015"/>
            <a:ext cx="12192000" cy="1006163"/>
          </a:xfrm>
        </p:spPr>
        <p:txBody>
          <a:bodyPr>
            <a:normAutofit lnSpcReduction="10000"/>
          </a:bodyPr>
          <a:lstStyle/>
          <a:p>
            <a:pPr lvl="2"/>
            <a:r>
              <a:rPr lang="en-US" dirty="0"/>
              <a:t>Novel approach: compact low-cost imaging lens based on PMQ quintuplets.</a:t>
            </a:r>
          </a:p>
          <a:p>
            <a:pPr lvl="2"/>
            <a:r>
              <a:rPr lang="en-US" dirty="0"/>
              <a:t>Minimum aberrations: strong lens with the highest achievable gradient and shortest focal length.</a:t>
            </a:r>
          </a:p>
          <a:p>
            <a:pPr lvl="2"/>
            <a:r>
              <a:rPr lang="en-US" altLang="en-US" sz="2000" dirty="0">
                <a:solidFill>
                  <a:srgbClr val="000000"/>
                </a:solidFill>
                <a:ea typeface="Calibri" panose="020F0502020204030204" pitchFamily="34" charset="0"/>
                <a:cs typeface="Times New Roman" panose="02020603050405020304" pitchFamily="18" charset="0"/>
              </a:rPr>
              <a:t>Tunability of the magnification: +/- 5% by adjusting drift spaces between magnets and trim quadrupole.</a:t>
            </a:r>
            <a:endParaRPr lang="en-US" dirty="0"/>
          </a:p>
          <a:p>
            <a:pPr lvl="2"/>
            <a:endParaRPr lang="en-US" dirty="0"/>
          </a:p>
          <a:p>
            <a:pPr marL="914400" lvl="2" indent="0">
              <a:buNone/>
            </a:pPr>
            <a:endParaRPr lang="en-US" dirty="0"/>
          </a:p>
          <a:p>
            <a:pPr marL="0" indent="0">
              <a:buNone/>
            </a:pPr>
            <a:endParaRPr lang="en-US" dirty="0"/>
          </a:p>
        </p:txBody>
      </p:sp>
      <p:pic>
        <p:nvPicPr>
          <p:cNvPr id="16" name="Picture 15">
            <a:extLst>
              <a:ext uri="{FF2B5EF4-FFF2-40B4-BE49-F238E27FC236}">
                <a16:creationId xmlns:a16="http://schemas.microsoft.com/office/drawing/2014/main" id="{6CCD9AD6-F8D2-0AEE-E2D4-6898E8DADB60}"/>
              </a:ext>
            </a:extLst>
          </p:cNvPr>
          <p:cNvPicPr>
            <a:picLocks noChangeAspect="1"/>
          </p:cNvPicPr>
          <p:nvPr/>
        </p:nvPicPr>
        <p:blipFill>
          <a:blip r:embed="rId8"/>
          <a:stretch>
            <a:fillRect/>
          </a:stretch>
        </p:blipFill>
        <p:spPr>
          <a:xfrm>
            <a:off x="6001600" y="2256904"/>
            <a:ext cx="1666573" cy="1683677"/>
          </a:xfrm>
          <a:prstGeom prst="rect">
            <a:avLst/>
          </a:prstGeom>
        </p:spPr>
      </p:pic>
      <p:cxnSp>
        <p:nvCxnSpPr>
          <p:cNvPr id="22" name="Straight Connector 21">
            <a:extLst>
              <a:ext uri="{FF2B5EF4-FFF2-40B4-BE49-F238E27FC236}">
                <a16:creationId xmlns:a16="http://schemas.microsoft.com/office/drawing/2014/main" id="{A3A725A0-0438-8ADD-634A-5C04E1B4287F}"/>
              </a:ext>
            </a:extLst>
          </p:cNvPr>
          <p:cNvCxnSpPr>
            <a:cxnSpLocks/>
          </p:cNvCxnSpPr>
          <p:nvPr/>
        </p:nvCxnSpPr>
        <p:spPr>
          <a:xfrm flipV="1">
            <a:off x="4566203" y="2737063"/>
            <a:ext cx="0" cy="2935973"/>
          </a:xfrm>
          <a:prstGeom prst="line">
            <a:avLst/>
          </a:prstGeom>
          <a:ln w="22225">
            <a:solidFill>
              <a:srgbClr val="74E9EC"/>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C79C972-4164-3C67-A79F-11E1CF330ED9}"/>
                  </a:ext>
                </a:extLst>
              </p:cNvPr>
              <p:cNvSpPr txBox="1"/>
              <p:nvPr/>
            </p:nvSpPr>
            <p:spPr>
              <a:xfrm>
                <a:off x="4072599" y="3697889"/>
                <a:ext cx="1146769" cy="261610"/>
              </a:xfrm>
              <a:prstGeom prst="rect">
                <a:avLst/>
              </a:prstGeom>
              <a:solidFill>
                <a:srgbClr val="FFFF00"/>
              </a:solidFill>
            </p:spPr>
            <p:txBody>
              <a:bodyPr wrap="square">
                <a:spAutoFit/>
              </a:bodyPr>
              <a:lstStyle/>
              <a:p>
                <a:pPr algn="ctr"/>
                <a14:m>
                  <m:oMath xmlns:m="http://schemas.openxmlformats.org/officeDocument/2006/math">
                    <m:r>
                      <a:rPr lang="en-US" altLang="en-US" sz="1100" b="1" i="1" smtClean="0">
                        <a:solidFill>
                          <a:schemeClr val="accent5">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𝜶</m:t>
                    </m:r>
                    <m:r>
                      <a:rPr lang="en-US" altLang="en-US" sz="1100" b="1" i="1" smtClean="0">
                        <a:solidFill>
                          <a:schemeClr val="accent5">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en-US" sz="1100" b="1" i="1" smtClean="0">
                        <a:solidFill>
                          <a:schemeClr val="accent5">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𝟎</m:t>
                    </m:r>
                    <m:r>
                      <a:rPr lang="en-US" altLang="en-US" sz="1100" b="1" i="1" smtClean="0">
                        <a:solidFill>
                          <a:schemeClr val="accent5">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en-US" sz="1100" b="1" i="1" smtClean="0">
                        <a:solidFill>
                          <a:schemeClr val="accent5">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𝟓</m:t>
                    </m:r>
                    <m:r>
                      <a:rPr lang="en-US" altLang="en-US" sz="1100" b="1" i="1" smtClean="0">
                        <a:solidFill>
                          <a:schemeClr val="accent5">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r>
                      <a:rPr lang="en-US" altLang="en-US" sz="1100" b="1" i="1" smtClean="0">
                        <a:solidFill>
                          <a:schemeClr val="accent5">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𝒎𝒓𝒂𝒅</m:t>
                    </m:r>
                  </m:oMath>
                </a14:m>
                <a:r>
                  <a:rPr lang="en-US" altLang="en-US" sz="11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en-US" sz="1100" b="1" dirty="0">
                  <a:solidFill>
                    <a:schemeClr val="accent5">
                      <a:lumMod val="50000"/>
                    </a:schemeClr>
                  </a:solidFill>
                </a:endParaRPr>
              </a:p>
            </p:txBody>
          </p:sp>
        </mc:Choice>
        <mc:Fallback xmlns="">
          <p:sp>
            <p:nvSpPr>
              <p:cNvPr id="26" name="TextBox 25">
                <a:extLst>
                  <a:ext uri="{FF2B5EF4-FFF2-40B4-BE49-F238E27FC236}">
                    <a16:creationId xmlns:a16="http://schemas.microsoft.com/office/drawing/2014/main" id="{0C79C972-4164-3C67-A79F-11E1CF330ED9}"/>
                  </a:ext>
                </a:extLst>
              </p:cNvPr>
              <p:cNvSpPr txBox="1">
                <a:spLocks noRot="1" noChangeAspect="1" noMove="1" noResize="1" noEditPoints="1" noAdjustHandles="1" noChangeArrowheads="1" noChangeShapeType="1" noTextEdit="1"/>
              </p:cNvSpPr>
              <p:nvPr/>
            </p:nvSpPr>
            <p:spPr>
              <a:xfrm>
                <a:off x="4072599" y="3697889"/>
                <a:ext cx="1146769" cy="261610"/>
              </a:xfrm>
              <a:prstGeom prst="rect">
                <a:avLst/>
              </a:prstGeom>
              <a:blipFill>
                <a:blip r:embed="rId10"/>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45361B00-EF5E-72CC-A1DE-822306CAFCA0}"/>
              </a:ext>
            </a:extLst>
          </p:cNvPr>
          <p:cNvSpPr txBox="1"/>
          <p:nvPr/>
        </p:nvSpPr>
        <p:spPr>
          <a:xfrm>
            <a:off x="644809" y="6246270"/>
            <a:ext cx="4721761" cy="302455"/>
          </a:xfrm>
          <a:prstGeom prst="rect">
            <a:avLst/>
          </a:prstGeom>
          <a:noFill/>
        </p:spPr>
        <p:txBody>
          <a:bodyPr wrap="square">
            <a:spAutoFit/>
          </a:bodyPr>
          <a:lstStyle/>
          <a:p>
            <a:pPr eaLnBrk="0" fontAlgn="base" hangingPunct="0">
              <a:lnSpc>
                <a:spcPct val="114000"/>
              </a:lnSpc>
              <a:spcBef>
                <a:spcPct val="0"/>
              </a:spcBef>
              <a:spcAft>
                <a:spcPct val="0"/>
              </a:spcAft>
              <a:defRPr/>
            </a:pPr>
            <a:r>
              <a:rPr lang="en-US" sz="1300" b="0" i="1" dirty="0">
                <a:solidFill>
                  <a:srgbClr val="000000"/>
                </a:solidFill>
                <a:latin typeface="Times New Roman" panose="02020603050405020304" pitchFamily="18" charset="0"/>
                <a:cs typeface="Times New Roman" panose="02020603050405020304" pitchFamily="18" charset="0"/>
              </a:rPr>
              <a:t>Wan, W., Chen, F. &amp; Zhu, Y., Ultramicroscopy. </a:t>
            </a:r>
            <a:r>
              <a:rPr lang="en-US" sz="1300" i="1" dirty="0">
                <a:solidFill>
                  <a:srgbClr val="000000"/>
                </a:solidFill>
                <a:latin typeface="Times New Roman" panose="02020603050405020304" pitchFamily="18" charset="0"/>
                <a:cs typeface="Times New Roman" panose="02020603050405020304" pitchFamily="18" charset="0"/>
              </a:rPr>
              <a:t>194 </a:t>
            </a:r>
            <a:r>
              <a:rPr lang="en-US" sz="1300" b="0" i="1" dirty="0">
                <a:solidFill>
                  <a:srgbClr val="000000"/>
                </a:solidFill>
                <a:latin typeface="Times New Roman" panose="02020603050405020304" pitchFamily="18" charset="0"/>
                <a:cs typeface="Times New Roman" panose="02020603050405020304" pitchFamily="18" charset="0"/>
              </a:rPr>
              <a:t>143-153 (2018).</a:t>
            </a:r>
          </a:p>
        </p:txBody>
      </p:sp>
      <p:sp>
        <p:nvSpPr>
          <p:cNvPr id="4" name="TextBox 3">
            <a:extLst>
              <a:ext uri="{FF2B5EF4-FFF2-40B4-BE49-F238E27FC236}">
                <a16:creationId xmlns:a16="http://schemas.microsoft.com/office/drawing/2014/main" id="{E08BBD55-C723-620C-0BFD-12867F29A391}"/>
              </a:ext>
            </a:extLst>
          </p:cNvPr>
          <p:cNvSpPr txBox="1"/>
          <p:nvPr/>
        </p:nvSpPr>
        <p:spPr>
          <a:xfrm rot="1843932">
            <a:off x="2127584" y="4003565"/>
            <a:ext cx="1333917" cy="338554"/>
          </a:xfrm>
          <a:prstGeom prst="rect">
            <a:avLst/>
          </a:prstGeom>
          <a:noFill/>
        </p:spPr>
        <p:txBody>
          <a:bodyPr wrap="square" rtlCol="0">
            <a:spAutoFit/>
          </a:bodyPr>
          <a:lstStyle/>
          <a:p>
            <a:r>
              <a:rPr lang="en-US" sz="1600" dirty="0">
                <a:effectLst>
                  <a:outerShdw blurRad="38100" dist="38100" dir="2700000" algn="tl">
                    <a:srgbClr val="000000">
                      <a:alpha val="43137"/>
                    </a:srgbClr>
                  </a:outerShdw>
                </a:effectLst>
              </a:rPr>
              <a:t>Diffraction</a:t>
            </a:r>
          </a:p>
        </p:txBody>
      </p:sp>
      <p:sp>
        <p:nvSpPr>
          <p:cNvPr id="19" name="TextBox 18">
            <a:extLst>
              <a:ext uri="{FF2B5EF4-FFF2-40B4-BE49-F238E27FC236}">
                <a16:creationId xmlns:a16="http://schemas.microsoft.com/office/drawing/2014/main" id="{3F95B9E0-E39B-B2DD-32AC-B6E276AFD7AA}"/>
              </a:ext>
            </a:extLst>
          </p:cNvPr>
          <p:cNvSpPr txBox="1"/>
          <p:nvPr/>
        </p:nvSpPr>
        <p:spPr>
          <a:xfrm rot="17971767">
            <a:off x="4313819" y="5041078"/>
            <a:ext cx="1018183" cy="338554"/>
          </a:xfrm>
          <a:prstGeom prst="rect">
            <a:avLst/>
          </a:prstGeom>
          <a:noFill/>
        </p:spPr>
        <p:txBody>
          <a:bodyPr wrap="square" rtlCol="0">
            <a:spAutoFit/>
          </a:bodyPr>
          <a:lstStyle/>
          <a:p>
            <a:r>
              <a:rPr lang="en-US" sz="1600" dirty="0">
                <a:solidFill>
                  <a:srgbClr val="00B050"/>
                </a:solidFill>
                <a:effectLst>
                  <a:outerShdw blurRad="38100" dist="38100" dir="2700000" algn="tl">
                    <a:srgbClr val="000000">
                      <a:alpha val="43137"/>
                    </a:srgbClr>
                  </a:outerShdw>
                </a:effectLst>
              </a:rPr>
              <a:t>Spherical</a:t>
            </a:r>
          </a:p>
        </p:txBody>
      </p:sp>
      <p:sp>
        <p:nvSpPr>
          <p:cNvPr id="23" name="TextBox 22">
            <a:extLst>
              <a:ext uri="{FF2B5EF4-FFF2-40B4-BE49-F238E27FC236}">
                <a16:creationId xmlns:a16="http://schemas.microsoft.com/office/drawing/2014/main" id="{BFA66C5F-9182-2157-E0EE-FDAC59AAB5E9}"/>
              </a:ext>
            </a:extLst>
          </p:cNvPr>
          <p:cNvSpPr txBox="1"/>
          <p:nvPr/>
        </p:nvSpPr>
        <p:spPr>
          <a:xfrm rot="19770843">
            <a:off x="3334623" y="5075123"/>
            <a:ext cx="1187286" cy="338554"/>
          </a:xfrm>
          <a:prstGeom prst="rect">
            <a:avLst/>
          </a:prstGeom>
          <a:noFill/>
        </p:spPr>
        <p:txBody>
          <a:bodyPr wrap="square" rtlCol="0">
            <a:spAutoFit/>
          </a:bodyPr>
          <a:lstStyle/>
          <a:p>
            <a:pPr algn="ctr"/>
            <a:r>
              <a:rPr lang="en-US" sz="1600" dirty="0">
                <a:solidFill>
                  <a:srgbClr val="FF0000"/>
                </a:solidFill>
                <a:effectLst>
                  <a:outerShdw blurRad="38100" dist="38100" dir="2700000" algn="tl">
                    <a:srgbClr val="000000">
                      <a:alpha val="43137"/>
                    </a:srgbClr>
                  </a:outerShdw>
                </a:effectLst>
              </a:rPr>
              <a:t>Chromatic</a:t>
            </a:r>
          </a:p>
        </p:txBody>
      </p:sp>
      <p:sp>
        <p:nvSpPr>
          <p:cNvPr id="27" name="TextBox 26">
            <a:extLst>
              <a:ext uri="{FF2B5EF4-FFF2-40B4-BE49-F238E27FC236}">
                <a16:creationId xmlns:a16="http://schemas.microsoft.com/office/drawing/2014/main" id="{D237CA6D-3998-03B4-53BA-F375250071AF}"/>
              </a:ext>
            </a:extLst>
          </p:cNvPr>
          <p:cNvSpPr txBox="1"/>
          <p:nvPr/>
        </p:nvSpPr>
        <p:spPr>
          <a:xfrm>
            <a:off x="7843200" y="4391188"/>
            <a:ext cx="4098421" cy="292388"/>
          </a:xfrm>
          <a:prstGeom prst="rect">
            <a:avLst/>
          </a:prstGeom>
          <a:noFill/>
        </p:spPr>
        <p:txBody>
          <a:bodyPr wrap="square">
            <a:spAutoFit/>
          </a:bodyPr>
          <a:lstStyle/>
          <a:p>
            <a:pPr algn="ctr"/>
            <a:r>
              <a:rPr lang="en-US" sz="1300" b="1" dirty="0"/>
              <a:t>Focal length</a:t>
            </a:r>
            <a:r>
              <a:rPr lang="en-US" sz="1300" b="1" i="1" dirty="0"/>
              <a:t> f </a:t>
            </a:r>
            <a:r>
              <a:rPr lang="en-US" sz="1300" b="1" dirty="0"/>
              <a:t>and main aberrations </a:t>
            </a:r>
            <a:r>
              <a:rPr lang="en-US" sz="1300" b="1" i="1" dirty="0"/>
              <a:t>C</a:t>
            </a:r>
            <a:r>
              <a:rPr lang="en-US" sz="1300" b="1" i="1" baseline="-25000" dirty="0"/>
              <a:t>s</a:t>
            </a:r>
            <a:r>
              <a:rPr lang="en-US" sz="1300" b="1" i="1" dirty="0"/>
              <a:t> and C</a:t>
            </a:r>
            <a:r>
              <a:rPr lang="en-US" sz="1300" b="1" i="1" baseline="-25000" dirty="0"/>
              <a:t>c</a:t>
            </a:r>
            <a:endParaRPr lang="en-US" sz="1300" baseline="-25000" dirty="0"/>
          </a:p>
        </p:txBody>
      </p:sp>
      <p:grpSp>
        <p:nvGrpSpPr>
          <p:cNvPr id="10" name="Group 9">
            <a:extLst>
              <a:ext uri="{FF2B5EF4-FFF2-40B4-BE49-F238E27FC236}">
                <a16:creationId xmlns:a16="http://schemas.microsoft.com/office/drawing/2014/main" id="{9A951D19-16E4-A8FB-6526-9A00139694AE}"/>
              </a:ext>
            </a:extLst>
          </p:cNvPr>
          <p:cNvGrpSpPr/>
          <p:nvPr/>
        </p:nvGrpSpPr>
        <p:grpSpPr>
          <a:xfrm>
            <a:off x="5802717" y="4151581"/>
            <a:ext cx="1845675" cy="1384257"/>
            <a:chOff x="5834069" y="4872434"/>
            <a:chExt cx="1845675" cy="1384257"/>
          </a:xfrm>
        </p:grpSpPr>
        <p:pic>
          <p:nvPicPr>
            <p:cNvPr id="29" name="id-383D96F7-E843-4EE1-87FA-79DBBED59572" descr="Image.jpeg">
              <a:extLst>
                <a:ext uri="{FF2B5EF4-FFF2-40B4-BE49-F238E27FC236}">
                  <a16:creationId xmlns:a16="http://schemas.microsoft.com/office/drawing/2014/main" id="{E94F6069-06B2-19A0-DC17-306E94BFCD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34069" y="4872434"/>
              <a:ext cx="1845675" cy="138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1482B4BF-75D3-4929-24FA-BF661C48A513}"/>
                </a:ext>
              </a:extLst>
            </p:cNvPr>
            <p:cNvSpPr txBox="1"/>
            <p:nvPr/>
          </p:nvSpPr>
          <p:spPr>
            <a:xfrm>
              <a:off x="6337598" y="5382769"/>
              <a:ext cx="1284890" cy="292388"/>
            </a:xfrm>
            <a:prstGeom prst="rect">
              <a:avLst/>
            </a:prstGeom>
            <a:noFill/>
          </p:spPr>
          <p:txBody>
            <a:bodyPr wrap="square" rtlCol="0">
              <a:spAutoFit/>
            </a:bodyPr>
            <a:lstStyle/>
            <a:p>
              <a:r>
                <a:rPr lang="en-US" sz="1300" dirty="0">
                  <a:solidFill>
                    <a:srgbClr val="FF0000"/>
                  </a:solidFill>
                </a:rPr>
                <a:t> </a:t>
              </a:r>
              <a:r>
                <a:rPr lang="en-US" sz="1200" b="1" dirty="0">
                  <a:solidFill>
                    <a:srgbClr val="FFFF00"/>
                  </a:solidFill>
                </a:rPr>
                <a:t>Q</a:t>
              </a:r>
              <a:r>
                <a:rPr lang="en-US" sz="1200" b="1" baseline="-25000" dirty="0">
                  <a:solidFill>
                    <a:srgbClr val="FFFF00"/>
                  </a:solidFill>
                </a:rPr>
                <a:t>5      </a:t>
              </a:r>
              <a:r>
                <a:rPr lang="en-US" sz="1200" b="1" dirty="0">
                  <a:solidFill>
                    <a:srgbClr val="FFFF00"/>
                  </a:solidFill>
                </a:rPr>
                <a:t>Q</a:t>
              </a:r>
              <a:r>
                <a:rPr lang="en-US" sz="1200" b="1" baseline="-25000" dirty="0">
                  <a:solidFill>
                    <a:srgbClr val="FFFF00"/>
                  </a:solidFill>
                </a:rPr>
                <a:t>3</a:t>
              </a:r>
            </a:p>
          </p:txBody>
        </p:sp>
        <p:sp>
          <p:nvSpPr>
            <p:cNvPr id="28" name="TextBox 27">
              <a:extLst>
                <a:ext uri="{FF2B5EF4-FFF2-40B4-BE49-F238E27FC236}">
                  <a16:creationId xmlns:a16="http://schemas.microsoft.com/office/drawing/2014/main" id="{A722254C-6DA1-AC23-64B6-7C1D0EFE5356}"/>
                </a:ext>
              </a:extLst>
            </p:cNvPr>
            <p:cNvSpPr txBox="1"/>
            <p:nvPr/>
          </p:nvSpPr>
          <p:spPr>
            <a:xfrm>
              <a:off x="6500203" y="5091649"/>
              <a:ext cx="889111" cy="292388"/>
            </a:xfrm>
            <a:prstGeom prst="rect">
              <a:avLst/>
            </a:prstGeom>
            <a:noFill/>
          </p:spPr>
          <p:txBody>
            <a:bodyPr wrap="square" rtlCol="0">
              <a:spAutoFit/>
            </a:bodyPr>
            <a:lstStyle/>
            <a:p>
              <a:r>
                <a:rPr lang="en-US" sz="1300" dirty="0">
                  <a:solidFill>
                    <a:srgbClr val="FF0000"/>
                  </a:solidFill>
                </a:rPr>
                <a:t> </a:t>
              </a:r>
              <a:r>
                <a:rPr lang="en-US" sz="1200" b="1" dirty="0">
                  <a:solidFill>
                    <a:srgbClr val="FFFF00"/>
                  </a:solidFill>
                </a:rPr>
                <a:t>Q</a:t>
              </a:r>
              <a:r>
                <a:rPr lang="en-US" sz="1200" b="1" baseline="-25000" dirty="0">
                  <a:solidFill>
                    <a:srgbClr val="FFFF00"/>
                  </a:solidFill>
                </a:rPr>
                <a:t>4     </a:t>
              </a:r>
              <a:r>
                <a:rPr lang="en-US" sz="1200" b="1" dirty="0">
                  <a:solidFill>
                    <a:srgbClr val="FFFF00"/>
                  </a:solidFill>
                </a:rPr>
                <a:t>Q</a:t>
              </a:r>
              <a:r>
                <a:rPr lang="en-US" sz="1200" b="1" baseline="-25000" dirty="0">
                  <a:solidFill>
                    <a:srgbClr val="FFFF00"/>
                  </a:solidFill>
                </a:rPr>
                <a:t>2</a:t>
              </a:r>
              <a:r>
                <a:rPr lang="en-US" sz="1200" b="1" dirty="0">
                  <a:solidFill>
                    <a:srgbClr val="FFFF00"/>
                  </a:solidFill>
                </a:rPr>
                <a:t>Q</a:t>
              </a:r>
              <a:r>
                <a:rPr lang="en-US" sz="1200" b="1" baseline="-25000" dirty="0">
                  <a:solidFill>
                    <a:srgbClr val="FFFF00"/>
                  </a:solidFill>
                </a:rPr>
                <a:t>1</a:t>
              </a:r>
            </a:p>
          </p:txBody>
        </p:sp>
        <p:sp>
          <p:nvSpPr>
            <p:cNvPr id="7" name="TextBox 6">
              <a:extLst>
                <a:ext uri="{FF2B5EF4-FFF2-40B4-BE49-F238E27FC236}">
                  <a16:creationId xmlns:a16="http://schemas.microsoft.com/office/drawing/2014/main" id="{B176427D-180F-776A-C48F-7B238C25C5ED}"/>
                </a:ext>
              </a:extLst>
            </p:cNvPr>
            <p:cNvSpPr txBox="1"/>
            <p:nvPr/>
          </p:nvSpPr>
          <p:spPr>
            <a:xfrm>
              <a:off x="5965615" y="5014067"/>
              <a:ext cx="672939" cy="292388"/>
            </a:xfrm>
            <a:prstGeom prst="rect">
              <a:avLst/>
            </a:prstGeom>
            <a:noFill/>
          </p:spPr>
          <p:txBody>
            <a:bodyPr wrap="square" rtlCol="0">
              <a:spAutoFit/>
            </a:bodyPr>
            <a:lstStyle/>
            <a:p>
              <a:r>
                <a:rPr lang="en-US" sz="1300" b="1" dirty="0">
                  <a:solidFill>
                    <a:srgbClr val="FFFF00"/>
                  </a:solidFill>
                </a:rPr>
                <a:t>Trim-Q</a:t>
              </a:r>
              <a:endParaRPr lang="en-US" sz="1300" b="1" baseline="-25000" dirty="0">
                <a:solidFill>
                  <a:srgbClr val="FFFF00"/>
                </a:solidFill>
              </a:endParaRPr>
            </a:p>
          </p:txBody>
        </p:sp>
      </p:grpSp>
      <p:cxnSp>
        <p:nvCxnSpPr>
          <p:cNvPr id="17" name="Straight Arrow Connector 16">
            <a:extLst>
              <a:ext uri="{FF2B5EF4-FFF2-40B4-BE49-F238E27FC236}">
                <a16:creationId xmlns:a16="http://schemas.microsoft.com/office/drawing/2014/main" id="{64FEAC93-44FC-8D9E-147E-09E72DDA6C86}"/>
              </a:ext>
            </a:extLst>
          </p:cNvPr>
          <p:cNvCxnSpPr>
            <a:cxnSpLocks/>
          </p:cNvCxnSpPr>
          <p:nvPr/>
        </p:nvCxnSpPr>
        <p:spPr>
          <a:xfrm flipV="1">
            <a:off x="6650344" y="3828694"/>
            <a:ext cx="0" cy="68829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A6EC335-6C17-F2D1-53EC-6BC5780EACC2}"/>
              </a:ext>
            </a:extLst>
          </p:cNvPr>
          <p:cNvCxnSpPr>
            <a:cxnSpLocks/>
          </p:cNvCxnSpPr>
          <p:nvPr/>
        </p:nvCxnSpPr>
        <p:spPr>
          <a:xfrm flipH="1">
            <a:off x="6399992" y="5191944"/>
            <a:ext cx="828287"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3BFF0B1-2343-7D26-60C5-1FA8E326CBFA}"/>
              </a:ext>
            </a:extLst>
          </p:cNvPr>
          <p:cNvSpPr txBox="1"/>
          <p:nvPr/>
        </p:nvSpPr>
        <p:spPr>
          <a:xfrm>
            <a:off x="6555340" y="5122142"/>
            <a:ext cx="672939" cy="292388"/>
          </a:xfrm>
          <a:prstGeom prst="rect">
            <a:avLst/>
          </a:prstGeom>
          <a:noFill/>
        </p:spPr>
        <p:txBody>
          <a:bodyPr wrap="square" rtlCol="0">
            <a:spAutoFit/>
          </a:bodyPr>
          <a:lstStyle/>
          <a:p>
            <a:r>
              <a:rPr lang="en-US" sz="1300" b="1" dirty="0">
                <a:solidFill>
                  <a:srgbClr val="FFFF00"/>
                </a:solidFill>
              </a:rPr>
              <a:t>Beam </a:t>
            </a:r>
            <a:endParaRPr lang="en-US" sz="1300" b="1" baseline="-25000" dirty="0">
              <a:solidFill>
                <a:srgbClr val="FFFF00"/>
              </a:solidFill>
            </a:endParaRPr>
          </a:p>
        </p:txBody>
      </p:sp>
      <p:sp>
        <p:nvSpPr>
          <p:cNvPr id="3" name="Footer Placeholder 2">
            <a:extLst>
              <a:ext uri="{FF2B5EF4-FFF2-40B4-BE49-F238E27FC236}">
                <a16:creationId xmlns:a16="http://schemas.microsoft.com/office/drawing/2014/main" id="{89EF3BC0-EF1D-170D-FAA0-E142CA935532}"/>
              </a:ext>
            </a:extLst>
          </p:cNvPr>
          <p:cNvSpPr>
            <a:spLocks noGrp="1"/>
          </p:cNvSpPr>
          <p:nvPr>
            <p:ph type="ftr" sz="quarter" idx="11"/>
          </p:nvPr>
        </p:nvSpPr>
        <p:spPr/>
        <p:txBody>
          <a:bodyPr/>
          <a:lstStyle/>
          <a:p>
            <a:r>
              <a:rPr lang="en-US" sz="900" dirty="0"/>
              <a:t>Xi Yang @ P3 workshop 2023</a:t>
            </a:r>
          </a:p>
        </p:txBody>
      </p:sp>
      <p:sp>
        <p:nvSpPr>
          <p:cNvPr id="5" name="Slide Number Placeholder 4">
            <a:extLst>
              <a:ext uri="{FF2B5EF4-FFF2-40B4-BE49-F238E27FC236}">
                <a16:creationId xmlns:a16="http://schemas.microsoft.com/office/drawing/2014/main" id="{702C1125-BA06-C5D3-5F7C-55DAA53E2C2C}"/>
              </a:ext>
            </a:extLst>
          </p:cNvPr>
          <p:cNvSpPr>
            <a:spLocks noGrp="1"/>
          </p:cNvSpPr>
          <p:nvPr>
            <p:ph type="sldNum" sz="quarter" idx="12"/>
          </p:nvPr>
        </p:nvSpPr>
        <p:spPr/>
        <p:txBody>
          <a:bodyPr/>
          <a:lstStyle/>
          <a:p>
            <a:fld id="{4D728CCD-A859-4084-B079-6FB0483F368D}" type="slidenum">
              <a:rPr lang="en-US" smtClean="0"/>
              <a:t>13</a:t>
            </a:fld>
            <a:endParaRPr lang="en-US" dirty="0"/>
          </a:p>
        </p:txBody>
      </p:sp>
    </p:spTree>
    <p:extLst>
      <p:ext uri="{BB962C8B-B14F-4D97-AF65-F5344CB8AC3E}">
        <p14:creationId xmlns:p14="http://schemas.microsoft.com/office/powerpoint/2010/main" val="241270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Chart, line chart&#10;&#10;Description automatically generated">
            <a:extLst>
              <a:ext uri="{FF2B5EF4-FFF2-40B4-BE49-F238E27FC236}">
                <a16:creationId xmlns:a16="http://schemas.microsoft.com/office/drawing/2014/main" id="{2D070B81-5A11-6156-E068-458EA17DA3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6383" y="3803811"/>
            <a:ext cx="3464328" cy="2604619"/>
          </a:xfrm>
          <a:prstGeom prst="rect">
            <a:avLst/>
          </a:prstGeom>
          <a:noFill/>
        </p:spPr>
      </p:pic>
      <p:sp>
        <p:nvSpPr>
          <p:cNvPr id="2" name="Title 1">
            <a:extLst>
              <a:ext uri="{FF2B5EF4-FFF2-40B4-BE49-F238E27FC236}">
                <a16:creationId xmlns:a16="http://schemas.microsoft.com/office/drawing/2014/main" id="{9D73FC7A-AE60-63D2-23EE-6FA7DF52B5C9}"/>
              </a:ext>
            </a:extLst>
          </p:cNvPr>
          <p:cNvSpPr>
            <a:spLocks noGrp="1"/>
          </p:cNvSpPr>
          <p:nvPr>
            <p:ph type="title"/>
          </p:nvPr>
        </p:nvSpPr>
        <p:spPr>
          <a:xfrm>
            <a:off x="0" y="1"/>
            <a:ext cx="12192000" cy="406399"/>
          </a:xfrm>
          <a:solidFill>
            <a:srgbClr val="FFC000"/>
          </a:solidFill>
        </p:spPr>
        <p:txBody>
          <a:bodyPr>
            <a:noAutofit/>
          </a:bodyPr>
          <a:lstStyle/>
          <a:p>
            <a:pPr algn="ctr"/>
            <a:r>
              <a:rPr lang="en-US" sz="3600" b="1" dirty="0">
                <a:solidFill>
                  <a:srgbClr val="0070C0"/>
                </a:solidFill>
              </a:rPr>
              <a:t>Challenges of MeV UEM/STEM</a:t>
            </a:r>
          </a:p>
        </p:txBody>
      </p:sp>
      <p:sp>
        <p:nvSpPr>
          <p:cNvPr id="45" name="Content Placeholder 3">
            <a:extLst>
              <a:ext uri="{FF2B5EF4-FFF2-40B4-BE49-F238E27FC236}">
                <a16:creationId xmlns:a16="http://schemas.microsoft.com/office/drawing/2014/main" id="{B1074AF6-6312-0F50-B471-8754B777B35D}"/>
              </a:ext>
            </a:extLst>
          </p:cNvPr>
          <p:cNvSpPr>
            <a:spLocks noGrp="1"/>
          </p:cNvSpPr>
          <p:nvPr>
            <p:ph sz="half" idx="1"/>
          </p:nvPr>
        </p:nvSpPr>
        <p:spPr>
          <a:xfrm>
            <a:off x="251657" y="767978"/>
            <a:ext cx="6038849" cy="959585"/>
          </a:xfrm>
        </p:spPr>
        <p:txBody>
          <a:bodyPr>
            <a:normAutofit fontScale="25000" lnSpcReduction="20000"/>
          </a:bodyPr>
          <a:lstStyle/>
          <a:p>
            <a:pPr marL="228600" lvl="2"/>
            <a:r>
              <a:rPr lang="en-US" sz="7200" b="1" dirty="0"/>
              <a:t>Illustration of 5 electron categories</a:t>
            </a:r>
          </a:p>
          <a:p>
            <a:pPr marL="228600" lvl="2"/>
            <a:r>
              <a:rPr lang="en-US" sz="7200" i="1" dirty="0">
                <a:effectLst/>
                <a:latin typeface="Times New Roman" panose="02020603050405020304" pitchFamily="18" charset="0"/>
                <a:ea typeface="SimSun" panose="02010600030101010101" pitchFamily="2" charset="-122"/>
              </a:rPr>
              <a:t>I</a:t>
            </a:r>
            <a:r>
              <a:rPr lang="en-US" sz="7200" i="1" baseline="-25000" dirty="0">
                <a:effectLst/>
                <a:latin typeface="Times New Roman" panose="02020603050405020304" pitchFamily="18" charset="0"/>
                <a:ea typeface="SimSun" panose="02010600030101010101" pitchFamily="2" charset="-122"/>
              </a:rPr>
              <a:t>0</a:t>
            </a:r>
            <a:r>
              <a:rPr lang="en-US" sz="7200" i="1" dirty="0">
                <a:effectLst/>
                <a:latin typeface="Times New Roman" panose="02020603050405020304" pitchFamily="18" charset="0"/>
                <a:ea typeface="SimSun" panose="02010600030101010101" pitchFamily="2" charset="-122"/>
              </a:rPr>
              <a:t> = </a:t>
            </a:r>
            <a:r>
              <a:rPr lang="en-US" sz="7200" i="1" dirty="0">
                <a:solidFill>
                  <a:schemeClr val="accent6">
                    <a:lumMod val="75000"/>
                  </a:schemeClr>
                </a:solidFill>
                <a:effectLst/>
                <a:latin typeface="Times New Roman" panose="02020603050405020304" pitchFamily="18" charset="0"/>
                <a:ea typeface="SimSun" panose="02010600030101010101" pitchFamily="2" charset="-122"/>
              </a:rPr>
              <a:t>I</a:t>
            </a:r>
            <a:r>
              <a:rPr lang="en-US" sz="7200" i="1" baseline="-25000" dirty="0">
                <a:solidFill>
                  <a:schemeClr val="accent6">
                    <a:lumMod val="75000"/>
                  </a:schemeClr>
                </a:solidFill>
                <a:effectLst/>
                <a:latin typeface="Times New Roman" panose="02020603050405020304" pitchFamily="18" charset="0"/>
                <a:ea typeface="SimSun" panose="02010600030101010101" pitchFamily="2" charset="-122"/>
              </a:rPr>
              <a:t>noscat</a:t>
            </a:r>
            <a:r>
              <a:rPr lang="en-US" sz="7200" i="1" dirty="0">
                <a:solidFill>
                  <a:schemeClr val="accent6">
                    <a:lumMod val="75000"/>
                  </a:schemeClr>
                </a:solidFill>
                <a:effectLst/>
                <a:latin typeface="Times New Roman" panose="02020603050405020304" pitchFamily="18" charset="0"/>
                <a:ea typeface="SimSun" panose="02010600030101010101" pitchFamily="2" charset="-122"/>
              </a:rPr>
              <a:t> + I</a:t>
            </a:r>
            <a:r>
              <a:rPr lang="en-US" sz="7200" i="1" baseline="-25000" dirty="0">
                <a:solidFill>
                  <a:schemeClr val="accent6">
                    <a:lumMod val="75000"/>
                  </a:schemeClr>
                </a:solidFill>
                <a:effectLst/>
                <a:latin typeface="Times New Roman" panose="02020603050405020304" pitchFamily="18" charset="0"/>
                <a:ea typeface="SimSun" panose="02010600030101010101" pitchFamily="2" charset="-122"/>
              </a:rPr>
              <a:t>1el</a:t>
            </a:r>
            <a:r>
              <a:rPr lang="en-US" sz="7200" dirty="0">
                <a:solidFill>
                  <a:schemeClr val="accent6">
                    <a:lumMod val="75000"/>
                  </a:schemeClr>
                </a:solidFill>
                <a:effectLst/>
                <a:latin typeface="Times New Roman" panose="02020603050405020304" pitchFamily="18" charset="0"/>
                <a:ea typeface="SimSun" panose="02010600030101010101" pitchFamily="2" charset="-122"/>
              </a:rPr>
              <a:t> + </a:t>
            </a:r>
            <a:r>
              <a:rPr lang="en-US" sz="7200" i="1" dirty="0">
                <a:solidFill>
                  <a:schemeClr val="accent6">
                    <a:lumMod val="75000"/>
                  </a:schemeClr>
                </a:solidFill>
                <a:effectLst/>
                <a:latin typeface="Times New Roman" panose="02020603050405020304" pitchFamily="18" charset="0"/>
                <a:ea typeface="SimSun" panose="02010600030101010101" pitchFamily="2" charset="-122"/>
              </a:rPr>
              <a:t>I</a:t>
            </a:r>
            <a:r>
              <a:rPr lang="en-US" sz="7200" i="1" baseline="-25000" dirty="0">
                <a:solidFill>
                  <a:schemeClr val="accent6">
                    <a:lumMod val="75000"/>
                  </a:schemeClr>
                </a:solidFill>
                <a:effectLst/>
                <a:latin typeface="Times New Roman" panose="02020603050405020304" pitchFamily="18" charset="0"/>
                <a:ea typeface="SimSun" panose="02010600030101010101" pitchFamily="2" charset="-122"/>
              </a:rPr>
              <a:t>el,plural</a:t>
            </a:r>
            <a:r>
              <a:rPr lang="en-US" sz="7200" dirty="0">
                <a:solidFill>
                  <a:schemeClr val="accent6">
                    <a:lumMod val="75000"/>
                  </a:schemeClr>
                </a:solidFill>
                <a:effectLst/>
                <a:latin typeface="Times New Roman" panose="02020603050405020304" pitchFamily="18" charset="0"/>
                <a:ea typeface="SimSun" panose="02010600030101010101" pitchFamily="2" charset="-122"/>
              </a:rPr>
              <a:t> </a:t>
            </a:r>
            <a:r>
              <a:rPr lang="en-US" sz="7200" dirty="0">
                <a:effectLst/>
                <a:latin typeface="Times New Roman" panose="02020603050405020304" pitchFamily="18" charset="0"/>
                <a:ea typeface="SimSun" panose="02010600030101010101" pitchFamily="2" charset="-122"/>
              </a:rPr>
              <a:t>+ </a:t>
            </a:r>
            <a:r>
              <a:rPr lang="en-US" sz="7200" i="1" dirty="0">
                <a:solidFill>
                  <a:schemeClr val="accent2">
                    <a:lumMod val="75000"/>
                  </a:schemeClr>
                </a:solidFill>
                <a:effectLst/>
                <a:latin typeface="Times New Roman" panose="02020603050405020304" pitchFamily="18" charset="0"/>
                <a:ea typeface="SimSun" panose="02010600030101010101" pitchFamily="2" charset="-122"/>
              </a:rPr>
              <a:t>I</a:t>
            </a:r>
            <a:r>
              <a:rPr lang="en-US" sz="7200" i="1" baseline="-25000" dirty="0">
                <a:solidFill>
                  <a:schemeClr val="accent2">
                    <a:lumMod val="75000"/>
                  </a:schemeClr>
                </a:solidFill>
                <a:effectLst/>
                <a:latin typeface="Times New Roman" panose="02020603050405020304" pitchFamily="18" charset="0"/>
                <a:ea typeface="SimSun" panose="02010600030101010101" pitchFamily="2" charset="-122"/>
              </a:rPr>
              <a:t>inel</a:t>
            </a:r>
            <a:r>
              <a:rPr lang="en-US" sz="7200" dirty="0">
                <a:effectLst/>
                <a:latin typeface="Times New Roman" panose="02020603050405020304" pitchFamily="18" charset="0"/>
                <a:ea typeface="SimSun" panose="02010600030101010101" pitchFamily="2" charset="-122"/>
              </a:rPr>
              <a:t> + </a:t>
            </a:r>
            <a:r>
              <a:rPr lang="en-US" sz="7200" i="1" dirty="0">
                <a:effectLst/>
                <a:latin typeface="Times New Roman" panose="02020603050405020304" pitchFamily="18" charset="0"/>
                <a:ea typeface="SimSun" panose="02010600030101010101" pitchFamily="2" charset="-122"/>
              </a:rPr>
              <a:t>I</a:t>
            </a:r>
            <a:r>
              <a:rPr lang="en-US" sz="7200" i="1" baseline="-25000" dirty="0">
                <a:effectLst/>
                <a:latin typeface="Times New Roman" panose="02020603050405020304" pitchFamily="18" charset="0"/>
                <a:ea typeface="SimSun" panose="02010600030101010101" pitchFamily="2" charset="-122"/>
              </a:rPr>
              <a:t>out</a:t>
            </a:r>
            <a:r>
              <a:rPr lang="en-US" sz="7200" dirty="0">
                <a:effectLst/>
                <a:latin typeface="Times New Roman" panose="02020603050405020304" pitchFamily="18" charset="0"/>
                <a:ea typeface="SimSun" panose="02010600030101010101" pitchFamily="2" charset="-122"/>
              </a:rPr>
              <a:t> </a:t>
            </a:r>
            <a:endParaRPr lang="en-US" sz="7200" dirty="0"/>
          </a:p>
          <a:p>
            <a:pPr lvl="2"/>
            <a:endParaRPr lang="en-US" sz="8000" dirty="0"/>
          </a:p>
          <a:p>
            <a:pPr lvl="2"/>
            <a:endParaRPr lang="en-US" sz="8000" dirty="0"/>
          </a:p>
          <a:p>
            <a:pPr lvl="2"/>
            <a:endParaRPr lang="en-US" sz="2800" dirty="0"/>
          </a:p>
          <a:p>
            <a:pPr lvl="2"/>
            <a:endParaRPr lang="en-US" dirty="0"/>
          </a:p>
          <a:p>
            <a:pPr lvl="2"/>
            <a:endParaRPr lang="en-US" dirty="0"/>
          </a:p>
          <a:p>
            <a:pPr marL="914400" lvl="2" indent="0">
              <a:buNone/>
            </a:pPr>
            <a:endParaRPr lang="en-US" dirty="0"/>
          </a:p>
          <a:p>
            <a:pPr marL="914400" lvl="2" indent="0">
              <a:buNone/>
            </a:pPr>
            <a:r>
              <a:rPr lang="en-US" sz="1300" dirty="0"/>
              <a:t>I</a:t>
            </a:r>
          </a:p>
          <a:p>
            <a:pPr marL="0" indent="0">
              <a:buNone/>
            </a:pPr>
            <a:endParaRPr lang="en-US" dirty="0"/>
          </a:p>
        </p:txBody>
      </p:sp>
      <p:sp>
        <p:nvSpPr>
          <p:cNvPr id="18" name="Title 1">
            <a:extLst>
              <a:ext uri="{FF2B5EF4-FFF2-40B4-BE49-F238E27FC236}">
                <a16:creationId xmlns:a16="http://schemas.microsoft.com/office/drawing/2014/main" id="{7AD81B75-6FBA-4F84-3CBF-A5A52451FEEA}"/>
              </a:ext>
            </a:extLst>
          </p:cNvPr>
          <p:cNvSpPr txBox="1">
            <a:spLocks/>
          </p:cNvSpPr>
          <p:nvPr/>
        </p:nvSpPr>
        <p:spPr>
          <a:xfrm>
            <a:off x="753176" y="353578"/>
            <a:ext cx="10515600" cy="454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500" b="1" i="0" u="none" strike="noStrike" kern="1200" cap="none" spc="0" normalizeH="0" baseline="0" noProof="0" dirty="0">
                <a:ln>
                  <a:noFill/>
                </a:ln>
                <a:solidFill>
                  <a:srgbClr val="FF0000"/>
                </a:solidFill>
                <a:effectLst/>
                <a:uLnTx/>
                <a:uFillTx/>
                <a:latin typeface="Calibri Light" panose="020F0302020204030204"/>
                <a:ea typeface="+mj-ea"/>
                <a:cs typeface="+mj-cs"/>
              </a:rPr>
              <a:t>5. Electron sample interaction</a:t>
            </a: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E7E83D0-5E58-D44F-7043-F37608245828}"/>
                  </a:ext>
                </a:extLst>
              </p:cNvPr>
              <p:cNvSpPr txBox="1"/>
              <p:nvPr/>
            </p:nvSpPr>
            <p:spPr>
              <a:xfrm>
                <a:off x="5421528" y="757704"/>
                <a:ext cx="6806080" cy="797591"/>
              </a:xfrm>
              <a:prstGeom prst="rect">
                <a:avLst/>
              </a:prstGeom>
              <a:noFill/>
            </p:spPr>
            <p:txBody>
              <a:bodyPr wrap="square" rtlCol="0">
                <a:spAutoFit/>
              </a:bodyPr>
              <a:lstStyle/>
              <a:p>
                <a:pPr marL="228600" marR="0" lvl="0" indent="-228600" algn="l" defTabSz="914400" rtl="0" eaLnBrk="1" fontAlgn="auto" latinLnBrk="0" hangingPunct="1">
                  <a:lnSpc>
                    <a:spcPct val="7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Why MeV?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Critical angle </a:t>
                </a:r>
                <a14:m>
                  <m:oMath xmlns:m="http://schemas.openxmlformats.org/officeDocument/2006/math">
                    <m:r>
                      <a:rPr kumimoji="0" lang="el-GR"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𝜃</m:t>
                    </m:r>
                    <m:r>
                      <a:rPr kumimoji="0" lang="el-GR" sz="1600" b="0" i="1" u="none" strike="noStrike" kern="1200" cap="none" spc="0" normalizeH="0" baseline="-25000" noProof="0" dirty="0">
                        <a:ln>
                          <a:noFill/>
                        </a:ln>
                        <a:solidFill>
                          <a:prstClr val="black"/>
                        </a:solidFill>
                        <a:effectLst/>
                        <a:uLnTx/>
                        <a:uFillTx/>
                        <a:latin typeface="Cambria Math" panose="02040503050406030204" pitchFamily="18" charset="0"/>
                        <a:ea typeface="+mn-ea"/>
                        <a:cs typeface="+mn-cs"/>
                      </a:rPr>
                      <m:t>0</m:t>
                    </m:r>
                  </m:oMath>
                </a14:m>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decreases with the increase of beam energy</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8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Mean energy loss: &lt;</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t/λ</a:t>
                </a:r>
                <a:r>
                  <a:rPr kumimoji="0" lang="en-US" sz="1800" b="0" i="1" u="none" strike="noStrike" kern="1200" cap="none" spc="0" normalizeH="0" baseline="-25000" noProof="0" dirty="0">
                    <a:ln>
                      <a:noFill/>
                    </a:ln>
                    <a:solidFill>
                      <a:prstClr val="black"/>
                    </a:solidFill>
                    <a:effectLst/>
                    <a:uLnTx/>
                    <a:uFillTx/>
                    <a:latin typeface="Calibri" panose="020F0502020204030204"/>
                    <a:ea typeface="+mn-ea"/>
                    <a:cs typeface="+mn-cs"/>
                  </a:rPr>
                  <a:t>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𝐸</m:t>
                    </m:r>
                    <m:r>
                      <m:rPr>
                        <m:nor/>
                      </m:rPr>
                      <a:rPr kumimoji="0" lang="en-US" sz="1800" b="0" i="1" u="none" strike="noStrike" kern="1200" cap="none" spc="0" normalizeH="0" baseline="-25000" noProof="0" dirty="0">
                        <a:ln>
                          <a:noFill/>
                        </a:ln>
                        <a:solidFill>
                          <a:prstClr val="black"/>
                        </a:solidFill>
                        <a:effectLst/>
                        <a:uLnTx/>
                        <a:uFillTx/>
                        <a:latin typeface="Calibri" panose="020F0502020204030204"/>
                        <a:ea typeface="+mn-ea"/>
                        <a:cs typeface="+mn-cs"/>
                      </a:rPr>
                      <m:t>i</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 </a:t>
                </a: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(thickness), </a:t>
                </a:r>
                <a:r>
                  <a:rPr kumimoji="0" lang="en-US" sz="1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λ</a:t>
                </a:r>
                <a:r>
                  <a:rPr kumimoji="0" lang="en-US" sz="1800" b="0" i="1" u="none" strike="noStrike" kern="1200" cap="none" spc="0" normalizeH="0" baseline="-25000" noProof="0" dirty="0">
                    <a:ln>
                      <a:noFill/>
                    </a:ln>
                    <a:solidFill>
                      <a:prstClr val="white">
                        <a:lumMod val="50000"/>
                      </a:prstClr>
                    </a:solidFill>
                    <a:effectLst/>
                    <a:uLnTx/>
                    <a:uFillTx/>
                    <a:latin typeface="Calibri" panose="020F0502020204030204"/>
                    <a:ea typeface="+mn-ea"/>
                    <a:cs typeface="+mn-cs"/>
                  </a:rPr>
                  <a:t>i</a:t>
                </a: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(MFP), </a:t>
                </a:r>
                <a14:m>
                  <m:oMath xmlns:m="http://schemas.openxmlformats.org/officeDocument/2006/math">
                    <m:r>
                      <a:rPr kumimoji="0" lang="en-US" sz="1800" b="0" i="1" u="none" strike="noStrike" kern="1200" cap="none" spc="0" normalizeH="0" baseline="0" noProof="0" smtClean="0">
                        <a:ln>
                          <a:noFill/>
                        </a:ln>
                        <a:solidFill>
                          <a:prstClr val="white">
                            <a:lumMod val="50000"/>
                          </a:prstClr>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smtClean="0">
                        <a:ln>
                          <a:noFill/>
                        </a:ln>
                        <a:solidFill>
                          <a:prstClr val="white">
                            <a:lumMod val="50000"/>
                          </a:prstClr>
                        </a:solidFill>
                        <a:effectLst/>
                        <a:uLnTx/>
                        <a:uFillTx/>
                        <a:latin typeface="Cambria Math" panose="02040503050406030204" pitchFamily="18" charset="0"/>
                        <a:ea typeface="Cambria Math" panose="02040503050406030204" pitchFamily="18" charset="0"/>
                        <a:cs typeface="+mn-cs"/>
                      </a:rPr>
                      <m:t>𝐸</m:t>
                    </m:r>
                    <m:r>
                      <m:rPr>
                        <m:nor/>
                      </m:rPr>
                      <a:rPr kumimoji="0" lang="en-US" sz="1800" b="0" i="1" u="none" strike="noStrike" kern="1200" cap="none" spc="0" normalizeH="0" baseline="-25000" noProof="0" dirty="0" smtClean="0">
                        <a:ln>
                          <a:noFill/>
                        </a:ln>
                        <a:solidFill>
                          <a:prstClr val="white">
                            <a:lumMod val="50000"/>
                          </a:prstClr>
                        </a:solidFill>
                        <a:effectLst/>
                        <a:uLnTx/>
                        <a:uFillTx/>
                        <a:latin typeface="Calibri" panose="020F0502020204030204"/>
                        <a:ea typeface="+mn-ea"/>
                        <a:cs typeface="+mn-cs"/>
                      </a:rPr>
                      <m:t>i</m:t>
                    </m:r>
                    <m:r>
                      <m:rPr>
                        <m:nor/>
                      </m:rPr>
                      <a:rPr kumimoji="0" lang="en-US" sz="1800" b="0" i="0" u="none" strike="noStrike" kern="1200" cap="none" spc="0" normalizeH="0" baseline="-25000" noProof="0" dirty="0" smtClean="0">
                        <a:ln>
                          <a:noFill/>
                        </a:ln>
                        <a:solidFill>
                          <a:prstClr val="white">
                            <a:lumMod val="50000"/>
                          </a:prstClr>
                        </a:solidFill>
                        <a:effectLst/>
                        <a:uLnTx/>
                        <a:uFillTx/>
                        <a:latin typeface="Calibri" panose="020F0502020204030204"/>
                        <a:ea typeface="+mn-ea"/>
                        <a:cs typeface="+mn-cs"/>
                      </a:rPr>
                      <m:t> </m:t>
                    </m:r>
                  </m:oMath>
                </a14:m>
                <a:r>
                  <a:rPr kumimoji="0" lang="en-US" sz="18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SimSun" panose="02010600030101010101" pitchFamily="2" charset="-122"/>
                    <a:cs typeface="+mn-cs"/>
                  </a:rPr>
                  <a:t>(=40 eV, single inelastic energy loss for amorphous ice) </a:t>
                </a:r>
                <a:endPar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mc:Choice>
        <mc:Fallback xmlns="">
          <p:sp>
            <p:nvSpPr>
              <p:cNvPr id="42" name="TextBox 41">
                <a:extLst>
                  <a:ext uri="{FF2B5EF4-FFF2-40B4-BE49-F238E27FC236}">
                    <a16:creationId xmlns:a16="http://schemas.microsoft.com/office/drawing/2014/main" id="{3E7E83D0-5E58-D44F-7043-F37608245828}"/>
                  </a:ext>
                </a:extLst>
              </p:cNvPr>
              <p:cNvSpPr txBox="1">
                <a:spLocks noRot="1" noChangeAspect="1" noMove="1" noResize="1" noEditPoints="1" noAdjustHandles="1" noChangeArrowheads="1" noChangeShapeType="1" noTextEdit="1"/>
              </p:cNvSpPr>
              <p:nvPr/>
            </p:nvSpPr>
            <p:spPr>
              <a:xfrm>
                <a:off x="5421528" y="757704"/>
                <a:ext cx="6806080" cy="797591"/>
              </a:xfrm>
              <a:prstGeom prst="rect">
                <a:avLst/>
              </a:prstGeom>
              <a:blipFill>
                <a:blip r:embed="rId4"/>
                <a:stretch>
                  <a:fillRect l="-537" t="-12214" b="-10687"/>
                </a:stretch>
              </a:blipFill>
            </p:spPr>
            <p:txBody>
              <a:bodyPr/>
              <a:lstStyle/>
              <a:p>
                <a:r>
                  <a:rPr lang="en-US">
                    <a:noFill/>
                  </a:rPr>
                  <a:t> </a:t>
                </a:r>
              </a:p>
            </p:txBody>
          </p:sp>
        </mc:Fallback>
      </mc:AlternateContent>
      <p:grpSp>
        <p:nvGrpSpPr>
          <p:cNvPr id="58" name="Group 57">
            <a:extLst>
              <a:ext uri="{FF2B5EF4-FFF2-40B4-BE49-F238E27FC236}">
                <a16:creationId xmlns:a16="http://schemas.microsoft.com/office/drawing/2014/main" id="{050CCB63-6AEA-63FA-9E1C-6E7FB3C0E0C9}"/>
              </a:ext>
            </a:extLst>
          </p:cNvPr>
          <p:cNvGrpSpPr/>
          <p:nvPr/>
        </p:nvGrpSpPr>
        <p:grpSpPr>
          <a:xfrm>
            <a:off x="423879" y="1523521"/>
            <a:ext cx="5125064" cy="5197954"/>
            <a:chOff x="412955" y="1255033"/>
            <a:chExt cx="5125064" cy="5197954"/>
          </a:xfrm>
        </p:grpSpPr>
        <p:sp>
          <p:nvSpPr>
            <p:cNvPr id="10" name="Arrow: Down 9">
              <a:extLst>
                <a:ext uri="{FF2B5EF4-FFF2-40B4-BE49-F238E27FC236}">
                  <a16:creationId xmlns:a16="http://schemas.microsoft.com/office/drawing/2014/main" id="{AE9C19AC-166C-66A5-8478-A0AE97DB7D91}"/>
                </a:ext>
              </a:extLst>
            </p:cNvPr>
            <p:cNvSpPr/>
            <p:nvPr/>
          </p:nvSpPr>
          <p:spPr>
            <a:xfrm>
              <a:off x="1722687" y="1255033"/>
              <a:ext cx="2558845" cy="684812"/>
            </a:xfrm>
            <a:prstGeom prst="downArrow">
              <a:avLst>
                <a:gd name="adj1" fmla="val 50000"/>
                <a:gd name="adj2" fmla="val 31396"/>
              </a:avLst>
            </a:prstGeom>
            <a:solidFill>
              <a:srgbClr val="839BE9"/>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DEB0D54-267E-EC3E-71F0-EA813F956EF0}"/>
                </a:ext>
              </a:extLst>
            </p:cNvPr>
            <p:cNvSpPr txBox="1"/>
            <p:nvPr/>
          </p:nvSpPr>
          <p:spPr>
            <a:xfrm>
              <a:off x="2799657" y="1275899"/>
              <a:ext cx="4605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white"/>
                  </a:solidFill>
                  <a:effectLst/>
                  <a:uLnTx/>
                  <a:uFillTx/>
                  <a:latin typeface="Calibri" panose="020F0502020204030204"/>
                  <a:ea typeface="+mn-ea"/>
                  <a:cs typeface="+mn-cs"/>
                </a:rPr>
                <a:t>I</a:t>
              </a:r>
              <a:r>
                <a:rPr kumimoji="0" lang="en-US" sz="2600" b="0"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13" name="Rectangle 12">
              <a:extLst>
                <a:ext uri="{FF2B5EF4-FFF2-40B4-BE49-F238E27FC236}">
                  <a16:creationId xmlns:a16="http://schemas.microsoft.com/office/drawing/2014/main" id="{8277D2A0-26E2-FE1D-E586-8B2A4A8DDBC8}"/>
                </a:ext>
              </a:extLst>
            </p:cNvPr>
            <p:cNvSpPr/>
            <p:nvPr/>
          </p:nvSpPr>
          <p:spPr>
            <a:xfrm>
              <a:off x="412955" y="1939845"/>
              <a:ext cx="5125064" cy="352307"/>
            </a:xfrm>
            <a:prstGeom prst="rect">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71ADF2D-4A6B-6309-4A9C-67016FCEE441}"/>
                </a:ext>
              </a:extLst>
            </p:cNvPr>
            <p:cNvSpPr txBox="1"/>
            <p:nvPr/>
          </p:nvSpPr>
          <p:spPr>
            <a:xfrm>
              <a:off x="466200" y="1862311"/>
              <a:ext cx="12564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Sample</a:t>
              </a:r>
              <a:endParaRPr kumimoji="0" lang="en-US" sz="26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20" name="Arrow: Down 19">
              <a:extLst>
                <a:ext uri="{FF2B5EF4-FFF2-40B4-BE49-F238E27FC236}">
                  <a16:creationId xmlns:a16="http://schemas.microsoft.com/office/drawing/2014/main" id="{7A0BD510-1BD8-CCDD-04E6-932C99C74073}"/>
                </a:ext>
              </a:extLst>
            </p:cNvPr>
            <p:cNvSpPr/>
            <p:nvPr/>
          </p:nvSpPr>
          <p:spPr>
            <a:xfrm>
              <a:off x="527614" y="2369687"/>
              <a:ext cx="972488" cy="1244982"/>
            </a:xfrm>
            <a:prstGeom prst="downArrow">
              <a:avLst>
                <a:gd name="adj1" fmla="val 46568"/>
                <a:gd name="adj2" fmla="val 40475"/>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row: Down 20">
              <a:extLst>
                <a:ext uri="{FF2B5EF4-FFF2-40B4-BE49-F238E27FC236}">
                  <a16:creationId xmlns:a16="http://schemas.microsoft.com/office/drawing/2014/main" id="{587320F2-7076-BE74-46B3-E4788BAF0608}"/>
                </a:ext>
              </a:extLst>
            </p:cNvPr>
            <p:cNvSpPr/>
            <p:nvPr/>
          </p:nvSpPr>
          <p:spPr>
            <a:xfrm>
              <a:off x="2538187" y="2369686"/>
              <a:ext cx="936597" cy="1218291"/>
            </a:xfrm>
            <a:prstGeom prst="downArrow">
              <a:avLst>
                <a:gd name="adj1" fmla="val 46568"/>
                <a:gd name="adj2" fmla="val 42215"/>
              </a:avLst>
            </a:prstGeom>
            <a:solidFill>
              <a:srgbClr val="839BE9"/>
            </a:solidFill>
            <a:ln>
              <a:solidFill>
                <a:srgbClr val="839B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rrow: Down 21">
              <a:extLst>
                <a:ext uri="{FF2B5EF4-FFF2-40B4-BE49-F238E27FC236}">
                  <a16:creationId xmlns:a16="http://schemas.microsoft.com/office/drawing/2014/main" id="{E7091DC2-87B7-CDCC-D4A8-872A88E9BAD4}"/>
                </a:ext>
              </a:extLst>
            </p:cNvPr>
            <p:cNvSpPr/>
            <p:nvPr/>
          </p:nvSpPr>
          <p:spPr>
            <a:xfrm>
              <a:off x="3622808" y="2354754"/>
              <a:ext cx="830568" cy="1233224"/>
            </a:xfrm>
            <a:prstGeom prst="downArrow">
              <a:avLst>
                <a:gd name="adj1" fmla="val 46568"/>
                <a:gd name="adj2" fmla="val 40475"/>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Arrow: Down 23">
              <a:extLst>
                <a:ext uri="{FF2B5EF4-FFF2-40B4-BE49-F238E27FC236}">
                  <a16:creationId xmlns:a16="http://schemas.microsoft.com/office/drawing/2014/main" id="{E175E880-1D4C-0780-4924-51738AC8534C}"/>
                </a:ext>
              </a:extLst>
            </p:cNvPr>
            <p:cNvSpPr/>
            <p:nvPr/>
          </p:nvSpPr>
          <p:spPr>
            <a:xfrm>
              <a:off x="1655083" y="2369686"/>
              <a:ext cx="812603" cy="1203359"/>
            </a:xfrm>
            <a:prstGeom prst="downArrow">
              <a:avLst>
                <a:gd name="adj1" fmla="val 46568"/>
                <a:gd name="adj2" fmla="val 40475"/>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Arrow: Down 24">
              <a:extLst>
                <a:ext uri="{FF2B5EF4-FFF2-40B4-BE49-F238E27FC236}">
                  <a16:creationId xmlns:a16="http://schemas.microsoft.com/office/drawing/2014/main" id="{6B2976F2-A9CE-7E6D-57BE-FF9FD603E91A}"/>
                </a:ext>
              </a:extLst>
            </p:cNvPr>
            <p:cNvSpPr/>
            <p:nvPr/>
          </p:nvSpPr>
          <p:spPr>
            <a:xfrm rot="20587159">
              <a:off x="4612177" y="2354754"/>
              <a:ext cx="624481" cy="1218291"/>
            </a:xfrm>
            <a:prstGeom prst="downArrow">
              <a:avLst>
                <a:gd name="adj1" fmla="val 46568"/>
                <a:gd name="adj2" fmla="val 40475"/>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28320972-2135-F104-67F2-CBE5A2631086}"/>
                </a:ext>
              </a:extLst>
            </p:cNvPr>
            <p:cNvSpPr txBox="1"/>
            <p:nvPr/>
          </p:nvSpPr>
          <p:spPr>
            <a:xfrm>
              <a:off x="2742236" y="3162517"/>
              <a:ext cx="608309"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rPr>
                <a:t>I</a:t>
              </a:r>
              <a:r>
                <a:rPr kumimoji="0" lang="en-US" sz="1300" b="0" i="0" u="none" strike="noStrike" kern="1200" cap="none" spc="0" normalizeH="0" baseline="-25000" noProof="0" dirty="0">
                  <a:ln>
                    <a:noFill/>
                  </a:ln>
                  <a:solidFill>
                    <a:prstClr val="black"/>
                  </a:solidFill>
                  <a:effectLst/>
                  <a:uLnTx/>
                  <a:uFillTx/>
                  <a:latin typeface="Calibri" panose="020F0502020204030204"/>
                  <a:ea typeface="+mn-ea"/>
                  <a:cs typeface="+mn-cs"/>
                </a:rPr>
                <a:t>noscat</a:t>
              </a:r>
            </a:p>
          </p:txBody>
        </p:sp>
        <p:sp>
          <p:nvSpPr>
            <p:cNvPr id="35" name="TextBox 34">
              <a:extLst>
                <a:ext uri="{FF2B5EF4-FFF2-40B4-BE49-F238E27FC236}">
                  <a16:creationId xmlns:a16="http://schemas.microsoft.com/office/drawing/2014/main" id="{A3880958-D439-C231-1BEB-5A822E5CAB4A}"/>
                </a:ext>
              </a:extLst>
            </p:cNvPr>
            <p:cNvSpPr txBox="1"/>
            <p:nvPr/>
          </p:nvSpPr>
          <p:spPr>
            <a:xfrm>
              <a:off x="704703" y="3166045"/>
              <a:ext cx="68693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white"/>
                  </a:solidFill>
                  <a:effectLst/>
                  <a:uLnTx/>
                  <a:uFillTx/>
                  <a:latin typeface="Calibri" panose="020F0502020204030204"/>
                  <a:ea typeface="+mn-ea"/>
                  <a:cs typeface="+mn-cs"/>
                </a:rPr>
                <a:t>I</a:t>
              </a:r>
              <a:r>
                <a:rPr kumimoji="0" lang="en-US" sz="1300" b="0" i="0" u="none" strike="noStrike" kern="1200" cap="none" spc="0" normalizeH="0" baseline="-25000" noProof="0" dirty="0">
                  <a:ln>
                    <a:noFill/>
                  </a:ln>
                  <a:solidFill>
                    <a:prstClr val="white"/>
                  </a:solidFill>
                  <a:effectLst/>
                  <a:uLnTx/>
                  <a:uFillTx/>
                  <a:latin typeface="Calibri" panose="020F0502020204030204"/>
                  <a:ea typeface="+mn-ea"/>
                  <a:cs typeface="+mn-cs"/>
                </a:rPr>
                <a:t>el,plural</a:t>
              </a:r>
            </a:p>
          </p:txBody>
        </p:sp>
        <p:sp>
          <p:nvSpPr>
            <p:cNvPr id="36" name="TextBox 35">
              <a:extLst>
                <a:ext uri="{FF2B5EF4-FFF2-40B4-BE49-F238E27FC236}">
                  <a16:creationId xmlns:a16="http://schemas.microsoft.com/office/drawing/2014/main" id="{62C7834B-63CC-C4B5-AC0B-7533348047A5}"/>
                </a:ext>
              </a:extLst>
            </p:cNvPr>
            <p:cNvSpPr txBox="1"/>
            <p:nvPr/>
          </p:nvSpPr>
          <p:spPr>
            <a:xfrm>
              <a:off x="1815690" y="2935099"/>
              <a:ext cx="60830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rPr>
                <a:t> I</a:t>
              </a:r>
              <a:r>
                <a:rPr kumimoji="0" lang="en-US" sz="1300" b="0" i="1" u="none" strike="noStrike" kern="1200" cap="none" spc="0" normalizeH="0" baseline="-25000" noProof="0" dirty="0">
                  <a:ln>
                    <a:noFill/>
                  </a:ln>
                  <a:solidFill>
                    <a:prstClr val="black"/>
                  </a:solidFill>
                  <a:effectLst/>
                  <a:uLnTx/>
                  <a:uFillTx/>
                  <a:latin typeface="Calibri" panose="020F0502020204030204"/>
                  <a:ea typeface="+mn-ea"/>
                  <a:cs typeface="+mn-cs"/>
                </a:rPr>
                <a:t>1el</a:t>
              </a:r>
              <a:endParaRPr kumimoji="0" lang="en-US" sz="13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2592F4F-D66D-F947-B299-7AAB28A5B56F}"/>
                </a:ext>
              </a:extLst>
            </p:cNvPr>
            <p:cNvSpPr txBox="1"/>
            <p:nvPr/>
          </p:nvSpPr>
          <p:spPr>
            <a:xfrm>
              <a:off x="3762544" y="2916296"/>
              <a:ext cx="739755"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Calibri" panose="020F0502020204030204"/>
                  <a:ea typeface="+mn-ea"/>
                  <a:cs typeface="+mn-cs"/>
                </a:rPr>
                <a:t>STEM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0000"/>
                  </a:solidFill>
                  <a:effectLst/>
                  <a:uLnTx/>
                  <a:uFillTx/>
                  <a:latin typeface="Calibri" panose="020F0502020204030204"/>
                  <a:ea typeface="+mn-ea"/>
                  <a:cs typeface="+mn-cs"/>
                </a:rPr>
                <a:t> I</a:t>
              </a:r>
              <a:r>
                <a:rPr kumimoji="0" lang="en-US" sz="1600" b="0" i="1" u="none" strike="noStrike" kern="1200" cap="none" spc="0" normalizeH="0" baseline="-25000" noProof="0" dirty="0">
                  <a:ln>
                    <a:noFill/>
                  </a:ln>
                  <a:solidFill>
                    <a:srgbClr val="FF0000"/>
                  </a:solidFill>
                  <a:effectLst/>
                  <a:uLnTx/>
                  <a:uFillTx/>
                  <a:latin typeface="Calibri" panose="020F0502020204030204"/>
                  <a:ea typeface="+mn-ea"/>
                  <a:cs typeface="+mn-cs"/>
                </a:rPr>
                <a:t>inel</a:t>
              </a:r>
              <a:endParaRPr kumimoji="0" lang="en-US" sz="1600" b="0" i="0" u="none" strike="noStrike" kern="1200" cap="none" spc="0" normalizeH="0" baseline="-25000" noProof="0" dirty="0">
                <a:ln>
                  <a:noFill/>
                </a:ln>
                <a:solidFill>
                  <a:srgbClr val="FF0000"/>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8289A51D-CC97-0756-5193-F8C411BF1F75}"/>
                </a:ext>
              </a:extLst>
            </p:cNvPr>
            <p:cNvSpPr txBox="1"/>
            <p:nvPr/>
          </p:nvSpPr>
          <p:spPr>
            <a:xfrm>
              <a:off x="4831736" y="3199022"/>
              <a:ext cx="608309"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rPr>
                <a:t>I</a:t>
              </a:r>
              <a:r>
                <a:rPr kumimoji="0" lang="en-US" sz="1300" b="0" i="1" u="none" strike="noStrike" kern="1200" cap="none" spc="0" normalizeH="0" baseline="-25000" noProof="0" dirty="0">
                  <a:ln>
                    <a:noFill/>
                  </a:ln>
                  <a:solidFill>
                    <a:prstClr val="black"/>
                  </a:solidFill>
                  <a:effectLst/>
                  <a:uLnTx/>
                  <a:uFillTx/>
                  <a:latin typeface="Calibri" panose="020F0502020204030204"/>
                  <a:ea typeface="+mn-ea"/>
                  <a:cs typeface="+mn-cs"/>
                </a:rPr>
                <a:t>out</a:t>
              </a:r>
              <a:endParaRPr kumimoji="0" lang="en-US" sz="13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pic>
          <p:nvPicPr>
            <p:cNvPr id="41" name="Picture 40">
              <a:extLst>
                <a:ext uri="{FF2B5EF4-FFF2-40B4-BE49-F238E27FC236}">
                  <a16:creationId xmlns:a16="http://schemas.microsoft.com/office/drawing/2014/main" id="{85702EED-C189-6653-D842-A7AE02894291}"/>
                </a:ext>
              </a:extLst>
            </p:cNvPr>
            <p:cNvPicPr>
              <a:picLocks noChangeAspect="1"/>
            </p:cNvPicPr>
            <p:nvPr/>
          </p:nvPicPr>
          <p:blipFill>
            <a:blip r:embed="rId5"/>
            <a:stretch>
              <a:fillRect/>
            </a:stretch>
          </p:blipFill>
          <p:spPr>
            <a:xfrm>
              <a:off x="937137" y="3879154"/>
              <a:ext cx="4076700" cy="1990725"/>
            </a:xfrm>
            <a:prstGeom prst="rect">
              <a:avLst/>
            </a:prstGeom>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A8F0B20D-A1F3-47BD-DE39-277D2CEFC3EF}"/>
                    </a:ext>
                  </a:extLst>
                </p:cNvPr>
                <p:cNvSpPr txBox="1"/>
                <p:nvPr/>
              </p:nvSpPr>
              <p:spPr>
                <a:xfrm>
                  <a:off x="903646" y="5806656"/>
                  <a:ext cx="41436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    1     2    3   ………                   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Energy loss </a:t>
                  </a:r>
                  <a14:m>
                    <m:oMath xmlns:m="http://schemas.openxmlformats.org/officeDocument/2006/math">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𝐸</m:t>
                      </m:r>
                      <m:r>
                        <m:rPr>
                          <m:nor/>
                        </m:rPr>
                        <a:rPr kumimoji="0" lang="en-US" sz="1800" b="0" i="1" u="none" strike="noStrike" kern="1200" cap="none" spc="0" normalizeH="0" baseline="-25000" noProof="0" dirty="0" smtClean="0">
                          <a:ln>
                            <a:noFill/>
                          </a:ln>
                          <a:solidFill>
                            <a:prstClr val="black"/>
                          </a:solidFill>
                          <a:effectLst/>
                          <a:uLnTx/>
                          <a:uFillTx/>
                          <a:latin typeface="Calibri" panose="020F0502020204030204"/>
                          <a:ea typeface="+mn-ea"/>
                          <a:cs typeface="+mn-cs"/>
                        </a:rPr>
                        <m:t>i</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6" name="TextBox 45">
                  <a:extLst>
                    <a:ext uri="{FF2B5EF4-FFF2-40B4-BE49-F238E27FC236}">
                      <a16:creationId xmlns:a16="http://schemas.microsoft.com/office/drawing/2014/main" id="{A8F0B20D-A1F3-47BD-DE39-277D2CEFC3EF}"/>
                    </a:ext>
                  </a:extLst>
                </p:cNvPr>
                <p:cNvSpPr txBox="1">
                  <a:spLocks noRot="1" noChangeAspect="1" noMove="1" noResize="1" noEditPoints="1" noAdjustHandles="1" noChangeArrowheads="1" noChangeShapeType="1" noTextEdit="1"/>
                </p:cNvSpPr>
                <p:nvPr/>
              </p:nvSpPr>
              <p:spPr>
                <a:xfrm>
                  <a:off x="903646" y="5806656"/>
                  <a:ext cx="4143682" cy="646331"/>
                </a:xfrm>
                <a:prstGeom prst="rect">
                  <a:avLst/>
                </a:prstGeom>
                <a:blipFill>
                  <a:blip r:embed="rId6"/>
                  <a:stretch>
                    <a:fillRect l="-1176" t="-5660" b="-14151"/>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CF27C254-11AF-1FDA-4E53-7FEF8CF69300}"/>
                </a:ext>
              </a:extLst>
            </p:cNvPr>
            <p:cNvCxnSpPr>
              <a:cxnSpLocks/>
            </p:cNvCxnSpPr>
            <p:nvPr/>
          </p:nvCxnSpPr>
          <p:spPr>
            <a:xfrm>
              <a:off x="1037352" y="3573045"/>
              <a:ext cx="0" cy="285257"/>
            </a:xfrm>
            <a:prstGeom prst="straightConnector1">
              <a:avLst/>
            </a:prstGeom>
            <a:ln w="12700">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7F83FE6-CEE5-3D34-6E71-0ABE9A8B1251}"/>
                </a:ext>
              </a:extLst>
            </p:cNvPr>
            <p:cNvCxnSpPr>
              <a:cxnSpLocks/>
              <a:stCxn id="24" idx="2"/>
            </p:cNvCxnSpPr>
            <p:nvPr/>
          </p:nvCxnSpPr>
          <p:spPr>
            <a:xfrm flipH="1">
              <a:off x="1084415" y="3573045"/>
              <a:ext cx="976970" cy="285257"/>
            </a:xfrm>
            <a:prstGeom prst="straightConnector1">
              <a:avLst/>
            </a:prstGeom>
            <a:ln w="12700">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E5ADBF8-827B-5C39-8369-FF16D0A78F99}"/>
                </a:ext>
              </a:extLst>
            </p:cNvPr>
            <p:cNvCxnSpPr>
              <a:cxnSpLocks/>
            </p:cNvCxnSpPr>
            <p:nvPr/>
          </p:nvCxnSpPr>
          <p:spPr>
            <a:xfrm flipH="1">
              <a:off x="1198550" y="3587977"/>
              <a:ext cx="1766311" cy="291176"/>
            </a:xfrm>
            <a:prstGeom prst="straightConnector1">
              <a:avLst/>
            </a:prstGeom>
            <a:ln w="12700">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7" name="Right Brace 56">
              <a:extLst>
                <a:ext uri="{FF2B5EF4-FFF2-40B4-BE49-F238E27FC236}">
                  <a16:creationId xmlns:a16="http://schemas.microsoft.com/office/drawing/2014/main" id="{D20A4B74-BE6F-463F-894A-9399ED94EF51}"/>
                </a:ext>
              </a:extLst>
            </p:cNvPr>
            <p:cNvSpPr/>
            <p:nvPr/>
          </p:nvSpPr>
          <p:spPr>
            <a:xfrm rot="16200000">
              <a:off x="2561453" y="2399795"/>
              <a:ext cx="1218292" cy="3686480"/>
            </a:xfrm>
            <a:prstGeom prst="rightBrace">
              <a:avLst>
                <a:gd name="adj1" fmla="val 41779"/>
                <a:gd name="adj2" fmla="val 72768"/>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0" name="Picture 59">
            <a:extLst>
              <a:ext uri="{FF2B5EF4-FFF2-40B4-BE49-F238E27FC236}">
                <a16:creationId xmlns:a16="http://schemas.microsoft.com/office/drawing/2014/main" id="{C923EBAB-B14A-B6AE-594A-F4194DA0DFA6}"/>
              </a:ext>
            </a:extLst>
          </p:cNvPr>
          <p:cNvPicPr>
            <a:picLocks noChangeAspect="1"/>
          </p:cNvPicPr>
          <p:nvPr/>
        </p:nvPicPr>
        <p:blipFill>
          <a:blip r:embed="rId7"/>
          <a:stretch>
            <a:fillRect/>
          </a:stretch>
        </p:blipFill>
        <p:spPr>
          <a:xfrm>
            <a:off x="6232037" y="1496789"/>
            <a:ext cx="5185063" cy="2060940"/>
          </a:xfrm>
          <a:prstGeom prst="rect">
            <a:avLst/>
          </a:prstGeom>
        </p:spPr>
      </p:pic>
      <p:cxnSp>
        <p:nvCxnSpPr>
          <p:cNvPr id="84" name="Straight Arrow Connector 83">
            <a:extLst>
              <a:ext uri="{FF2B5EF4-FFF2-40B4-BE49-F238E27FC236}">
                <a16:creationId xmlns:a16="http://schemas.microsoft.com/office/drawing/2014/main" id="{BAEBF41F-3373-98A9-DE68-16CE2F518421}"/>
              </a:ext>
            </a:extLst>
          </p:cNvPr>
          <p:cNvCxnSpPr>
            <a:cxnSpLocks/>
          </p:cNvCxnSpPr>
          <p:nvPr/>
        </p:nvCxnSpPr>
        <p:spPr>
          <a:xfrm>
            <a:off x="8436895" y="2404547"/>
            <a:ext cx="286222" cy="78826"/>
          </a:xfrm>
          <a:prstGeom prst="straightConnector1">
            <a:avLst/>
          </a:prstGeom>
          <a:ln>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8AA77D2D-F007-E942-259B-9A8F3C6AADEA}"/>
              </a:ext>
            </a:extLst>
          </p:cNvPr>
          <p:cNvSpPr txBox="1"/>
          <p:nvPr/>
        </p:nvSpPr>
        <p:spPr>
          <a:xfrm rot="398251">
            <a:off x="8370236" y="2394580"/>
            <a:ext cx="46404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θ</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3" name="Arrow: Right 2">
            <a:extLst>
              <a:ext uri="{FF2B5EF4-FFF2-40B4-BE49-F238E27FC236}">
                <a16:creationId xmlns:a16="http://schemas.microsoft.com/office/drawing/2014/main" id="{89460F29-0835-B7B7-188E-F99ABB41574F}"/>
              </a:ext>
            </a:extLst>
          </p:cNvPr>
          <p:cNvSpPr/>
          <p:nvPr/>
        </p:nvSpPr>
        <p:spPr>
          <a:xfrm>
            <a:off x="8638173" y="4600326"/>
            <a:ext cx="455481" cy="491913"/>
          </a:xfrm>
          <a:prstGeom prst="rightArrow">
            <a:avLst/>
          </a:prstGeom>
          <a:solidFill>
            <a:srgbClr val="FF0000">
              <a:alpha val="42000"/>
            </a:srgbClr>
          </a:solidFill>
          <a:ln>
            <a:solidFill>
              <a:srgbClr val="FF0000">
                <a:alpha val="4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47B7421-95E8-02FC-EAEC-635DAE51C2FE}"/>
              </a:ext>
            </a:extLst>
          </p:cNvPr>
          <p:cNvSpPr txBox="1"/>
          <p:nvPr/>
        </p:nvSpPr>
        <p:spPr>
          <a:xfrm rot="16200000">
            <a:off x="103796" y="4876180"/>
            <a:ext cx="129876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Signal (a.u.)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Chart, line chart, scatter chart&#10;&#10;Description automatically generated">
            <a:extLst>
              <a:ext uri="{FF2B5EF4-FFF2-40B4-BE49-F238E27FC236}">
                <a16:creationId xmlns:a16="http://schemas.microsoft.com/office/drawing/2014/main" id="{FC57295F-B885-BA82-F3C5-733970915061}"/>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tretch>
            <a:fillRect/>
          </a:stretch>
        </p:blipFill>
        <p:spPr>
          <a:xfrm>
            <a:off x="9110769" y="3683348"/>
            <a:ext cx="2885440" cy="2474595"/>
          </a:xfrm>
          <a:prstGeom prst="rect">
            <a:avLst/>
          </a:prstGeom>
        </p:spPr>
      </p:pic>
      <p:sp>
        <p:nvSpPr>
          <p:cNvPr id="11" name="Rectangle 10">
            <a:extLst>
              <a:ext uri="{FF2B5EF4-FFF2-40B4-BE49-F238E27FC236}">
                <a16:creationId xmlns:a16="http://schemas.microsoft.com/office/drawing/2014/main" id="{94F743E5-D012-EDB5-2794-85316972DB54}"/>
              </a:ext>
            </a:extLst>
          </p:cNvPr>
          <p:cNvSpPr/>
          <p:nvPr/>
        </p:nvSpPr>
        <p:spPr>
          <a:xfrm>
            <a:off x="8282532" y="2122329"/>
            <a:ext cx="1162086" cy="14270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tial Circle 13">
            <a:extLst>
              <a:ext uri="{FF2B5EF4-FFF2-40B4-BE49-F238E27FC236}">
                <a16:creationId xmlns:a16="http://schemas.microsoft.com/office/drawing/2014/main" id="{3B4DCC49-9074-111B-E509-4EECEE82976F}"/>
              </a:ext>
            </a:extLst>
          </p:cNvPr>
          <p:cNvSpPr/>
          <p:nvPr/>
        </p:nvSpPr>
        <p:spPr>
          <a:xfrm>
            <a:off x="8267635" y="1565484"/>
            <a:ext cx="910963" cy="915463"/>
          </a:xfrm>
          <a:prstGeom prst="pie">
            <a:avLst>
              <a:gd name="adj1" fmla="val 2205760"/>
              <a:gd name="adj2" fmla="val 8647519"/>
            </a:avLst>
          </a:prstGeom>
          <a:solidFill>
            <a:schemeClr val="accent2">
              <a:alpha val="54000"/>
            </a:schemeClr>
          </a:solidFill>
          <a:ln>
            <a:solidFill>
              <a:schemeClr val="accent2">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86BD039B-C3D4-00CF-61C7-1F6FA9696841}"/>
              </a:ext>
            </a:extLst>
          </p:cNvPr>
          <p:cNvSpPr/>
          <p:nvPr/>
        </p:nvSpPr>
        <p:spPr>
          <a:xfrm>
            <a:off x="7793174" y="1622408"/>
            <a:ext cx="1844897" cy="474113"/>
          </a:xfrm>
          <a:prstGeom prst="rect">
            <a:avLst/>
          </a:prstGeom>
          <a:solidFill>
            <a:schemeClr val="bg1">
              <a:lumMod val="65000"/>
              <a:alpha val="46000"/>
            </a:schemeClr>
          </a:solidFill>
          <a:ln>
            <a:solidFill>
              <a:schemeClr val="bg1">
                <a:lumMod val="65000"/>
                <a:alpha val="3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thicker</a:t>
            </a:r>
          </a:p>
        </p:txBody>
      </p:sp>
      <p:sp>
        <p:nvSpPr>
          <p:cNvPr id="65" name="TextBox 64">
            <a:extLst>
              <a:ext uri="{FF2B5EF4-FFF2-40B4-BE49-F238E27FC236}">
                <a16:creationId xmlns:a16="http://schemas.microsoft.com/office/drawing/2014/main" id="{6498CE6E-1E39-B4B9-7621-0ECFDAFCC92C}"/>
              </a:ext>
            </a:extLst>
          </p:cNvPr>
          <p:cNvSpPr txBox="1"/>
          <p:nvPr/>
        </p:nvSpPr>
        <p:spPr>
          <a:xfrm>
            <a:off x="6520575" y="2669813"/>
            <a:ext cx="141320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Single elastic</a:t>
            </a:r>
          </a:p>
        </p:txBody>
      </p:sp>
      <p:sp>
        <p:nvSpPr>
          <p:cNvPr id="94" name="TextBox 93">
            <a:extLst>
              <a:ext uri="{FF2B5EF4-FFF2-40B4-BE49-F238E27FC236}">
                <a16:creationId xmlns:a16="http://schemas.microsoft.com/office/drawing/2014/main" id="{208C96FF-4C57-00CC-A85B-52CE0EDE6666}"/>
              </a:ext>
            </a:extLst>
          </p:cNvPr>
          <p:cNvSpPr txBox="1"/>
          <p:nvPr/>
        </p:nvSpPr>
        <p:spPr>
          <a:xfrm>
            <a:off x="7778681" y="2663788"/>
            <a:ext cx="87452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(TEM)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30D19B5F-DF89-7C2C-E231-9E3548C4DDD2}"/>
              </a:ext>
            </a:extLst>
          </p:cNvPr>
          <p:cNvSpPr txBox="1"/>
          <p:nvPr/>
        </p:nvSpPr>
        <p:spPr>
          <a:xfrm>
            <a:off x="7669245" y="3047721"/>
            <a:ext cx="8745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(STEM)</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A40CAF7-55AB-C82C-6F72-8B4C5CD907F1}"/>
              </a:ext>
            </a:extLst>
          </p:cNvPr>
          <p:cNvSpPr txBox="1"/>
          <p:nvPr/>
        </p:nvSpPr>
        <p:spPr>
          <a:xfrm>
            <a:off x="10060771" y="3388452"/>
            <a:ext cx="1443198" cy="338554"/>
          </a:xfrm>
          <a:prstGeom prst="rect">
            <a:avLst/>
          </a:prstGeom>
          <a:noFill/>
        </p:spPr>
        <p:txBody>
          <a:bodyPr wrap="square" rtlCol="0">
            <a:spAutoFit/>
          </a:bodyPr>
          <a:lstStyle/>
          <a:p>
            <a:r>
              <a:rPr lang="en-US" sz="1600" dirty="0">
                <a:solidFill>
                  <a:srgbClr val="FF0000"/>
                </a:solidFill>
              </a:rPr>
              <a:t>STEM signal</a:t>
            </a:r>
          </a:p>
        </p:txBody>
      </p:sp>
      <p:sp>
        <p:nvSpPr>
          <p:cNvPr id="8" name="Footer Placeholder 7">
            <a:extLst>
              <a:ext uri="{FF2B5EF4-FFF2-40B4-BE49-F238E27FC236}">
                <a16:creationId xmlns:a16="http://schemas.microsoft.com/office/drawing/2014/main" id="{0B7D1A46-1042-A21D-AD0E-FCE0F615FE1D}"/>
              </a:ext>
            </a:extLst>
          </p:cNvPr>
          <p:cNvSpPr>
            <a:spLocks noGrp="1"/>
          </p:cNvSpPr>
          <p:nvPr>
            <p:ph type="ftr" sz="quarter" idx="11"/>
          </p:nvPr>
        </p:nvSpPr>
        <p:spPr/>
        <p:txBody>
          <a:bodyPr/>
          <a:lstStyle/>
          <a:p>
            <a:r>
              <a:rPr lang="en-US" sz="900" dirty="0"/>
              <a:t>Xi Yang @ P3 workshop 2023</a:t>
            </a:r>
          </a:p>
        </p:txBody>
      </p:sp>
      <p:sp>
        <p:nvSpPr>
          <p:cNvPr id="9" name="Slide Number Placeholder 8">
            <a:extLst>
              <a:ext uri="{FF2B5EF4-FFF2-40B4-BE49-F238E27FC236}">
                <a16:creationId xmlns:a16="http://schemas.microsoft.com/office/drawing/2014/main" id="{9CB91F5F-90C0-CFFD-C2E5-8E09D630B522}"/>
              </a:ext>
            </a:extLst>
          </p:cNvPr>
          <p:cNvSpPr>
            <a:spLocks noGrp="1"/>
          </p:cNvSpPr>
          <p:nvPr>
            <p:ph type="sldNum" sz="quarter" idx="12"/>
          </p:nvPr>
        </p:nvSpPr>
        <p:spPr/>
        <p:txBody>
          <a:bodyPr/>
          <a:lstStyle/>
          <a:p>
            <a:fld id="{4D728CCD-A859-4084-B079-6FB0483F368D}" type="slidenum">
              <a:rPr lang="en-US" smtClean="0"/>
              <a:t>14</a:t>
            </a:fld>
            <a:endParaRPr lang="en-US" dirty="0"/>
          </a:p>
        </p:txBody>
      </p:sp>
    </p:spTree>
    <p:extLst>
      <p:ext uri="{BB962C8B-B14F-4D97-AF65-F5344CB8AC3E}">
        <p14:creationId xmlns:p14="http://schemas.microsoft.com/office/powerpoint/2010/main" val="404952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7235A08-6447-A06F-6D79-5328A3A3C2F5}"/>
              </a:ext>
            </a:extLst>
          </p:cNvPr>
          <p:cNvPicPr>
            <a:picLocks noGrp="1" noChangeAspect="1"/>
          </p:cNvPicPr>
          <p:nvPr>
            <p:ph sz="half" idx="1"/>
          </p:nvPr>
        </p:nvPicPr>
        <p:blipFill>
          <a:blip r:embed="rId2"/>
          <a:stretch>
            <a:fillRect/>
          </a:stretch>
        </p:blipFill>
        <p:spPr>
          <a:xfrm>
            <a:off x="762000" y="2758494"/>
            <a:ext cx="5181600" cy="3078394"/>
          </a:xfrm>
        </p:spPr>
      </p:pic>
      <p:sp>
        <p:nvSpPr>
          <p:cNvPr id="10" name="Content Placeholder 5">
            <a:extLst>
              <a:ext uri="{FF2B5EF4-FFF2-40B4-BE49-F238E27FC236}">
                <a16:creationId xmlns:a16="http://schemas.microsoft.com/office/drawing/2014/main" id="{EBCB59DB-25C2-EF5D-DA71-19E239DAADF6}"/>
              </a:ext>
            </a:extLst>
          </p:cNvPr>
          <p:cNvSpPr txBox="1">
            <a:spLocks/>
          </p:cNvSpPr>
          <p:nvPr/>
        </p:nvSpPr>
        <p:spPr>
          <a:xfrm>
            <a:off x="762000" y="757439"/>
            <a:ext cx="10515600" cy="1491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latin typeface="+mj-lt"/>
              </a:rPr>
              <a:t>For thick samples (e.g., t &gt; 1.2 um), mean energy loss is almost linearly proportional to the sample thickness</a:t>
            </a:r>
          </a:p>
          <a:p>
            <a:r>
              <a:rPr lang="en-US" sz="1800" b="1" dirty="0">
                <a:latin typeface="+mj-lt"/>
              </a:rPr>
              <a:t>Left plot is electron energy loss spectrum (EELS) at 2, 3, 4 um thick samples </a:t>
            </a:r>
          </a:p>
          <a:p>
            <a:r>
              <a:rPr lang="en-US" sz="1800" b="1" dirty="0">
                <a:latin typeface="+mj-lt"/>
              </a:rPr>
              <a:t>Right plot is peak position as a function of sample thickness, which fits well with the linear relationship</a:t>
            </a:r>
          </a:p>
          <a:p>
            <a:r>
              <a:rPr lang="en-US" sz="1800" b="1" dirty="0">
                <a:latin typeface="+mj-lt"/>
              </a:rPr>
              <a:t>Chromatic aberration affect gets worse for thick sample </a:t>
            </a:r>
            <a:r>
              <a:rPr lang="en-US" sz="1800" b="1" dirty="0">
                <a:latin typeface="+mj-lt"/>
                <a:sym typeface="Wingdings" panose="05000000000000000000" pitchFamily="2" charset="2"/>
              </a:rPr>
              <a:t> e.g., energy filter + TEM</a:t>
            </a:r>
            <a:r>
              <a:rPr lang="en-US" sz="1800" b="1" dirty="0">
                <a:latin typeface="+mj-lt"/>
              </a:rPr>
              <a:t> </a:t>
            </a:r>
          </a:p>
        </p:txBody>
      </p:sp>
      <p:sp>
        <p:nvSpPr>
          <p:cNvPr id="11" name="Footer Placeholder 10">
            <a:extLst>
              <a:ext uri="{FF2B5EF4-FFF2-40B4-BE49-F238E27FC236}">
                <a16:creationId xmlns:a16="http://schemas.microsoft.com/office/drawing/2014/main" id="{130383EE-DF27-8B6F-95C9-39E6AD062DD7}"/>
              </a:ext>
            </a:extLst>
          </p:cNvPr>
          <p:cNvSpPr>
            <a:spLocks noGrp="1"/>
          </p:cNvSpPr>
          <p:nvPr>
            <p:ph type="ftr" sz="quarter" idx="11"/>
          </p:nvPr>
        </p:nvSpPr>
        <p:spPr>
          <a:xfrm>
            <a:off x="4038600" y="6350044"/>
            <a:ext cx="4114800" cy="365125"/>
          </a:xfrm>
        </p:spPr>
        <p:txBody>
          <a:bodyPr/>
          <a:lstStyle/>
          <a:p>
            <a:r>
              <a:rPr lang="en-US" sz="900" dirty="0"/>
              <a:t>Xi Yang @ P3 workshop 2023</a:t>
            </a:r>
          </a:p>
        </p:txBody>
      </p:sp>
      <p:sp>
        <p:nvSpPr>
          <p:cNvPr id="2" name="Title 1">
            <a:extLst>
              <a:ext uri="{FF2B5EF4-FFF2-40B4-BE49-F238E27FC236}">
                <a16:creationId xmlns:a16="http://schemas.microsoft.com/office/drawing/2014/main" id="{D4A86500-50C5-E580-F9A7-F3FFB664D2D5}"/>
              </a:ext>
            </a:extLst>
          </p:cNvPr>
          <p:cNvSpPr txBox="1">
            <a:spLocks/>
          </p:cNvSpPr>
          <p:nvPr/>
        </p:nvSpPr>
        <p:spPr>
          <a:xfrm>
            <a:off x="0" y="1"/>
            <a:ext cx="12192000" cy="406399"/>
          </a:xfrm>
          <a:prstGeom prst="rect">
            <a:avLst/>
          </a:prstGeom>
          <a:solidFill>
            <a:srgbClr val="FFC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0070C0"/>
                </a:solidFill>
              </a:rPr>
              <a:t>Energy loss data taken with beam energy 200 keV at CFN</a:t>
            </a:r>
          </a:p>
        </p:txBody>
      </p:sp>
      <p:sp>
        <p:nvSpPr>
          <p:cNvPr id="4" name="TextBox 3">
            <a:extLst>
              <a:ext uri="{FF2B5EF4-FFF2-40B4-BE49-F238E27FC236}">
                <a16:creationId xmlns:a16="http://schemas.microsoft.com/office/drawing/2014/main" id="{D3E1AB35-0E18-3A0C-51B8-2CB67289A17B}"/>
              </a:ext>
            </a:extLst>
          </p:cNvPr>
          <p:cNvSpPr txBox="1"/>
          <p:nvPr/>
        </p:nvSpPr>
        <p:spPr>
          <a:xfrm>
            <a:off x="1931276" y="5980712"/>
            <a:ext cx="6094948" cy="369332"/>
          </a:xfrm>
          <a:prstGeom prst="rect">
            <a:avLst/>
          </a:prstGeom>
          <a:noFill/>
        </p:spPr>
        <p:txBody>
          <a:bodyPr wrap="square">
            <a:spAutoFit/>
          </a:bodyPr>
          <a:lstStyle/>
          <a:p>
            <a:r>
              <a:rPr lang="en-US" sz="1800" dirty="0"/>
              <a:t>Sample is a wedged silicon</a:t>
            </a:r>
          </a:p>
        </p:txBody>
      </p:sp>
      <p:pic>
        <p:nvPicPr>
          <p:cNvPr id="7" name="Content Placeholder 6">
            <a:extLst>
              <a:ext uri="{FF2B5EF4-FFF2-40B4-BE49-F238E27FC236}">
                <a16:creationId xmlns:a16="http://schemas.microsoft.com/office/drawing/2014/main" id="{2702F858-B44A-D6A4-4C9E-5AFD7F174FE2}"/>
              </a:ext>
            </a:extLst>
          </p:cNvPr>
          <p:cNvPicPr>
            <a:picLocks noGrp="1" noChangeAspect="1"/>
          </p:cNvPicPr>
          <p:nvPr>
            <p:ph sz="half" idx="2"/>
          </p:nvPr>
        </p:nvPicPr>
        <p:blipFill>
          <a:blip r:embed="rId3"/>
          <a:stretch>
            <a:fillRect/>
          </a:stretch>
        </p:blipFill>
        <p:spPr>
          <a:xfrm>
            <a:off x="6340722" y="2593862"/>
            <a:ext cx="4882393" cy="3556932"/>
          </a:xfrm>
        </p:spPr>
      </p:pic>
      <p:sp>
        <p:nvSpPr>
          <p:cNvPr id="3" name="Slide Number Placeholder 2">
            <a:extLst>
              <a:ext uri="{FF2B5EF4-FFF2-40B4-BE49-F238E27FC236}">
                <a16:creationId xmlns:a16="http://schemas.microsoft.com/office/drawing/2014/main" id="{280360B6-70E0-34AA-6AF9-BD7427BDF1F9}"/>
              </a:ext>
            </a:extLst>
          </p:cNvPr>
          <p:cNvSpPr>
            <a:spLocks noGrp="1"/>
          </p:cNvSpPr>
          <p:nvPr>
            <p:ph type="sldNum" sz="quarter" idx="12"/>
          </p:nvPr>
        </p:nvSpPr>
        <p:spPr/>
        <p:txBody>
          <a:bodyPr/>
          <a:lstStyle/>
          <a:p>
            <a:fld id="{4D728CCD-A859-4084-B079-6FB0483F368D}" type="slidenum">
              <a:rPr lang="en-US" smtClean="0"/>
              <a:t>15</a:t>
            </a:fld>
            <a:endParaRPr lang="en-US" dirty="0"/>
          </a:p>
        </p:txBody>
      </p:sp>
      <p:sp>
        <p:nvSpPr>
          <p:cNvPr id="5" name="Footer Placeholder 10">
            <a:extLst>
              <a:ext uri="{FF2B5EF4-FFF2-40B4-BE49-F238E27FC236}">
                <a16:creationId xmlns:a16="http://schemas.microsoft.com/office/drawing/2014/main" id="{6CB1FF5B-839A-58B2-08CC-46392C6522BE}"/>
              </a:ext>
            </a:extLst>
          </p:cNvPr>
          <p:cNvSpPr txBox="1">
            <a:spLocks/>
          </p:cNvSpPr>
          <p:nvPr/>
        </p:nvSpPr>
        <p:spPr>
          <a:xfrm>
            <a:off x="4084761" y="57981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0000"/>
                </a:solidFill>
              </a:rPr>
              <a:t>Courtesy Sooyeon, Yimei and Lijun</a:t>
            </a:r>
          </a:p>
        </p:txBody>
      </p:sp>
    </p:spTree>
    <p:extLst>
      <p:ext uri="{BB962C8B-B14F-4D97-AF65-F5344CB8AC3E}">
        <p14:creationId xmlns:p14="http://schemas.microsoft.com/office/powerpoint/2010/main" val="3660596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E1B3-3412-47AC-9934-C44E9AD0208C}"/>
              </a:ext>
            </a:extLst>
          </p:cNvPr>
          <p:cNvSpPr>
            <a:spLocks noGrp="1"/>
          </p:cNvSpPr>
          <p:nvPr>
            <p:ph type="title"/>
          </p:nvPr>
        </p:nvSpPr>
        <p:spPr>
          <a:xfrm>
            <a:off x="0" y="0"/>
            <a:ext cx="12192000" cy="575146"/>
          </a:xfrm>
          <a:solidFill>
            <a:srgbClr val="FFC000"/>
          </a:solidFill>
        </p:spPr>
        <p:txBody>
          <a:bodyPr>
            <a:noAutofit/>
          </a:bodyPr>
          <a:lstStyle/>
          <a:p>
            <a:pPr algn="ctr"/>
            <a:r>
              <a:rPr lang="en-US" sz="3600" b="1" dirty="0">
                <a:solidFill>
                  <a:srgbClr val="0070C0"/>
                </a:solidFill>
              </a:rPr>
              <a:t>MEV STEM to visualize intact thick cells </a:t>
            </a:r>
          </a:p>
        </p:txBody>
      </p:sp>
      <p:sp>
        <p:nvSpPr>
          <p:cNvPr id="36" name="Rectangle 35">
            <a:extLst>
              <a:ext uri="{FF2B5EF4-FFF2-40B4-BE49-F238E27FC236}">
                <a16:creationId xmlns:a16="http://schemas.microsoft.com/office/drawing/2014/main" id="{26A41069-95BE-E879-2D8E-1D4C9646AA18}"/>
              </a:ext>
            </a:extLst>
          </p:cNvPr>
          <p:cNvSpPr/>
          <p:nvPr/>
        </p:nvSpPr>
        <p:spPr>
          <a:xfrm>
            <a:off x="6678481" y="5389104"/>
            <a:ext cx="819563" cy="199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07E9F5A6-E959-F2E8-80FE-BC707BE98C5E}"/>
              </a:ext>
            </a:extLst>
          </p:cNvPr>
          <p:cNvSpPr txBox="1"/>
          <p:nvPr/>
        </p:nvSpPr>
        <p:spPr>
          <a:xfrm>
            <a:off x="203312" y="1504662"/>
            <a:ext cx="5271495" cy="5216813"/>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Requirement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Beam size and converging angle on sample determines resolution.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achieve </a:t>
            </a:r>
            <a:r>
              <a:rPr lang="en-US" dirty="0">
                <a:solidFill>
                  <a:prstClr val="black"/>
                </a:solidFill>
                <a:latin typeface="Calibri" panose="020F0502020204030204"/>
              </a:rPr>
              <a:t>nanoscale resolution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 up to 10 µm sample thickness:</a:t>
            </a:r>
          </a:p>
          <a:p>
            <a:pPr marL="746125" marR="0" lvl="0" indent="-395288" algn="l" defTabSz="914400" rtl="0" eaLnBrk="1" fontAlgn="auto" latinLnBrk="0" hangingPunct="1">
              <a:lnSpc>
                <a:spcPct val="130000"/>
              </a:lnSpc>
              <a:spcBef>
                <a:spcPts val="0"/>
              </a:spcBef>
              <a:spcAft>
                <a:spcPts val="0"/>
              </a:spcAft>
              <a:buClrTx/>
              <a:buSzTx/>
              <a:buFont typeface="+mj-lt"/>
              <a:buAutoNum type="arabicParenBoth"/>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Electron dose:                         200 e</a:t>
            </a:r>
            <a:r>
              <a:rPr kumimoji="0" lang="en-US" sz="1800" b="0" i="0" u="none" strike="noStrike" kern="1200" cap="none" spc="0" normalizeH="0" baseline="3000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/nm</a:t>
            </a:r>
            <a:r>
              <a:rPr kumimoji="0" lang="en-US" sz="1800" b="0" i="0" u="none" strike="noStrike" kern="1200" cap="none" spc="0" normalizeH="0" baseline="3000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 / </a:t>
            </a:r>
            <a:r>
              <a:rPr kumimoji="0" lang="el-G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μ</a:t>
            </a:r>
            <a:r>
              <a:rPr kumimoji="0" lang="en-US"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s</a:t>
            </a:r>
          </a:p>
          <a:p>
            <a:pPr marL="746125" marR="0" lvl="0" indent="-395288" algn="l" defTabSz="914400" rtl="0" eaLnBrk="1" fontAlgn="auto" latinLnBrk="0" hangingPunct="1">
              <a:lnSpc>
                <a:spcPct val="130000"/>
              </a:lnSpc>
              <a:spcBef>
                <a:spcPts val="0"/>
              </a:spcBef>
              <a:spcAft>
                <a:spcPts val="0"/>
              </a:spcAft>
              <a:buClrTx/>
              <a:buSzTx/>
              <a:buFont typeface="+mj-lt"/>
              <a:buAutoNum type="arabicParenBoth"/>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Probe on sample:                   2-5 nm</a:t>
            </a:r>
          </a:p>
          <a:p>
            <a:pPr marL="746125" marR="0" lvl="0" indent="-395288" algn="l" defTabSz="914400" rtl="0" eaLnBrk="1" fontAlgn="auto" latinLnBrk="0" hangingPunct="1">
              <a:lnSpc>
                <a:spcPct val="130000"/>
              </a:lnSpc>
              <a:spcBef>
                <a:spcPts val="0"/>
              </a:spcBef>
              <a:spcAft>
                <a:spcPts val="0"/>
              </a:spcAft>
              <a:buClrTx/>
              <a:buSzTx/>
              <a:buFont typeface="+mj-lt"/>
              <a:buAutoNum type="arabicParenBoth"/>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Beam convergence angle:     1 mrad</a:t>
            </a:r>
          </a:p>
          <a:p>
            <a:pPr marL="746125" marR="0" lvl="0" indent="-395288" algn="l" defTabSz="914400" rtl="0" eaLnBrk="1" fontAlgn="auto" latinLnBrk="0" hangingPunct="1">
              <a:lnSpc>
                <a:spcPct val="130000"/>
              </a:lnSpc>
              <a:spcBef>
                <a:spcPts val="0"/>
              </a:spcBef>
              <a:spcAft>
                <a:spcPts val="0"/>
              </a:spcAft>
              <a:buClrTx/>
              <a:buSzTx/>
              <a:buFont typeface="+mj-lt"/>
              <a:buAutoNum type="arabicParenBoth"/>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Beam flux:                               200 - 5,000 e</a:t>
            </a:r>
            <a:r>
              <a:rPr kumimoji="0" lang="en-US" sz="1800" b="0" i="0" u="none" strike="noStrike" kern="1200" cap="none" spc="0" normalizeH="0" baseline="3000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a:t>
            </a:r>
            <a:r>
              <a:rPr kumimoji="0" lang="el-G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μ</a:t>
            </a:r>
            <a:r>
              <a:rPr kumimoji="0" lang="en-US"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s</a:t>
            </a:r>
          </a:p>
          <a:p>
            <a:pPr marL="746125" marR="0" lvl="0" indent="-395288" algn="l" defTabSz="914400" rtl="0" eaLnBrk="1" fontAlgn="auto" latinLnBrk="0" hangingPunct="1">
              <a:lnSpc>
                <a:spcPct val="130000"/>
              </a:lnSpc>
              <a:spcBef>
                <a:spcPts val="0"/>
              </a:spcBef>
              <a:spcAft>
                <a:spcPts val="0"/>
              </a:spcAft>
              <a:buClrTx/>
              <a:buSzTx/>
              <a:buFont typeface="+mj-lt"/>
              <a:buAutoNum type="arabicParenBoth"/>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Scanning accuracy:                 1 nm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CC87BD4C-398F-9B54-3C93-016BD51A34E7}"/>
              </a:ext>
            </a:extLst>
          </p:cNvPr>
          <p:cNvGraphicFramePr>
            <a:graphicFrameLocks noGrp="1"/>
          </p:cNvGraphicFramePr>
          <p:nvPr>
            <p:extLst>
              <p:ext uri="{D42A27DB-BD31-4B8C-83A1-F6EECF244321}">
                <p14:modId xmlns:p14="http://schemas.microsoft.com/office/powerpoint/2010/main" val="2001229897"/>
              </p:ext>
            </p:extLst>
          </p:nvPr>
        </p:nvGraphicFramePr>
        <p:xfrm>
          <a:off x="5761001" y="5261520"/>
          <a:ext cx="5942330" cy="643636"/>
        </p:xfrm>
        <a:graphic>
          <a:graphicData uri="http://schemas.openxmlformats.org/drawingml/2006/table">
            <a:tbl>
              <a:tblPr firstRow="1" firstCol="1" bandRow="1"/>
              <a:tblGrid>
                <a:gridCol w="1433195">
                  <a:extLst>
                    <a:ext uri="{9D8B030D-6E8A-4147-A177-3AD203B41FA5}">
                      <a16:colId xmlns:a16="http://schemas.microsoft.com/office/drawing/2014/main" val="162982768"/>
                    </a:ext>
                  </a:extLst>
                </a:gridCol>
                <a:gridCol w="829310">
                  <a:extLst>
                    <a:ext uri="{9D8B030D-6E8A-4147-A177-3AD203B41FA5}">
                      <a16:colId xmlns:a16="http://schemas.microsoft.com/office/drawing/2014/main" val="1051789424"/>
                    </a:ext>
                  </a:extLst>
                </a:gridCol>
                <a:gridCol w="633095">
                  <a:extLst>
                    <a:ext uri="{9D8B030D-6E8A-4147-A177-3AD203B41FA5}">
                      <a16:colId xmlns:a16="http://schemas.microsoft.com/office/drawing/2014/main" val="536109408"/>
                    </a:ext>
                  </a:extLst>
                </a:gridCol>
                <a:gridCol w="875030">
                  <a:extLst>
                    <a:ext uri="{9D8B030D-6E8A-4147-A177-3AD203B41FA5}">
                      <a16:colId xmlns:a16="http://schemas.microsoft.com/office/drawing/2014/main" val="4191152160"/>
                    </a:ext>
                  </a:extLst>
                </a:gridCol>
                <a:gridCol w="723900">
                  <a:extLst>
                    <a:ext uri="{9D8B030D-6E8A-4147-A177-3AD203B41FA5}">
                      <a16:colId xmlns:a16="http://schemas.microsoft.com/office/drawing/2014/main" val="3876211581"/>
                    </a:ext>
                  </a:extLst>
                </a:gridCol>
                <a:gridCol w="723900">
                  <a:extLst>
                    <a:ext uri="{9D8B030D-6E8A-4147-A177-3AD203B41FA5}">
                      <a16:colId xmlns:a16="http://schemas.microsoft.com/office/drawing/2014/main" val="1554135152"/>
                    </a:ext>
                  </a:extLst>
                </a:gridCol>
                <a:gridCol w="723900">
                  <a:extLst>
                    <a:ext uri="{9D8B030D-6E8A-4147-A177-3AD203B41FA5}">
                      <a16:colId xmlns:a16="http://schemas.microsoft.com/office/drawing/2014/main" val="2339612325"/>
                    </a:ext>
                  </a:extLst>
                </a:gridCol>
              </a:tblGrid>
              <a:tr h="209550">
                <a:tc>
                  <a:txBody>
                    <a:bodyPr/>
                    <a:lstStyle/>
                    <a:p>
                      <a:pPr marL="0" marR="0" algn="ctr">
                        <a:lnSpc>
                          <a:spcPct val="107000"/>
                        </a:lnSpc>
                        <a:spcBef>
                          <a:spcPts val="0"/>
                        </a:spcBef>
                        <a:spcAft>
                          <a:spcPts val="1200"/>
                        </a:spcAft>
                      </a:pPr>
                      <a:r>
                        <a:rPr lang="en-US" sz="12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1200"/>
                        </a:spcAft>
                      </a:pPr>
                      <a:r>
                        <a:rPr lang="en-US" sz="1200" i="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t>
                      </a:r>
                      <a:r>
                        <a:rPr lang="en-US" sz="1200" i="1" baseline="-250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sam</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1200"/>
                        </a:spcAft>
                      </a:pPr>
                      <a:r>
                        <a:rPr lang="en-US" sz="12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α</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1200"/>
                        </a:spcAft>
                      </a:pPr>
                      <a:r>
                        <a:rPr lang="en-US" sz="12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12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12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E/E</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12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12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a:t>
                      </a:r>
                      <a:r>
                        <a:rPr lang="en-US" sz="1200" baseline="-25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cen</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1200"/>
                        </a:spcAft>
                      </a:pPr>
                      <a:r>
                        <a:rPr lang="en-US" sz="12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ϵ</a:t>
                      </a:r>
                      <a:r>
                        <a:rPr lang="en-US" sz="1200" i="1" baseline="-25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geo</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51277063"/>
                  </a:ext>
                </a:extLst>
              </a:tr>
              <a:tr h="114300">
                <a:tc>
                  <a:txBody>
                    <a:bodyPr/>
                    <a:lstStyle/>
                    <a:p>
                      <a:pPr marL="0" marR="0" algn="ctr">
                        <a:lnSpc>
                          <a:spcPct val="107000"/>
                        </a:lnSpc>
                        <a:spcBef>
                          <a:spcPts val="0"/>
                        </a:spcBef>
                        <a:spcAft>
                          <a:spcPts val="12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MeV</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12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nm</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12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mrad</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12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12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12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nm</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12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pm·rad</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2675649"/>
                  </a:ext>
                </a:extLst>
              </a:tr>
              <a:tr h="247015">
                <a:tc>
                  <a:txBody>
                    <a:bodyPr/>
                    <a:lstStyle/>
                    <a:p>
                      <a:pPr marL="0" marR="0" algn="ctr">
                        <a:lnSpc>
                          <a:spcPct val="107000"/>
                        </a:lnSpc>
                        <a:spcBef>
                          <a:spcPts val="0"/>
                        </a:spcBef>
                        <a:spcAft>
                          <a:spcPts val="12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12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12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12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0.1-1</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12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&lt;10</a:t>
                      </a:r>
                      <a:r>
                        <a:rPr lang="en-US" sz="120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12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12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6945367"/>
                  </a:ext>
                </a:extLst>
              </a:tr>
            </a:tbl>
          </a:graphicData>
        </a:graphic>
      </p:graphicFrame>
      <p:pic>
        <p:nvPicPr>
          <p:cNvPr id="8" name="Picture 7">
            <a:extLst>
              <a:ext uri="{FF2B5EF4-FFF2-40B4-BE49-F238E27FC236}">
                <a16:creationId xmlns:a16="http://schemas.microsoft.com/office/drawing/2014/main" id="{DEFE3EC7-D0CA-0240-7402-9186864B64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1001" y="2650980"/>
            <a:ext cx="3474085" cy="1858645"/>
          </a:xfrm>
          <a:prstGeom prst="rect">
            <a:avLst/>
          </a:prstGeom>
          <a:noFill/>
        </p:spPr>
      </p:pic>
      <p:pic>
        <p:nvPicPr>
          <p:cNvPr id="9" name="Picture 8" descr="Chart&#10;&#10;Description automatically generated">
            <a:extLst>
              <a:ext uri="{FF2B5EF4-FFF2-40B4-BE49-F238E27FC236}">
                <a16:creationId xmlns:a16="http://schemas.microsoft.com/office/drawing/2014/main" id="{1759674D-1235-8BDE-2B0B-9045AB75F62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9412364" y="2518900"/>
            <a:ext cx="2649220" cy="1990725"/>
          </a:xfrm>
          <a:prstGeom prst="rect">
            <a:avLst/>
          </a:prstGeom>
        </p:spPr>
      </p:pic>
      <p:sp>
        <p:nvSpPr>
          <p:cNvPr id="11" name="TextBox 10">
            <a:extLst>
              <a:ext uri="{FF2B5EF4-FFF2-40B4-BE49-F238E27FC236}">
                <a16:creationId xmlns:a16="http://schemas.microsoft.com/office/drawing/2014/main" id="{AF658D40-5889-8ED6-A024-CDB9A84A870B}"/>
              </a:ext>
            </a:extLst>
          </p:cNvPr>
          <p:cNvSpPr txBox="1"/>
          <p:nvPr/>
        </p:nvSpPr>
        <p:spPr>
          <a:xfrm>
            <a:off x="5474807" y="1631211"/>
            <a:ext cx="6679278" cy="923330"/>
          </a:xfrm>
          <a:prstGeom prst="rect">
            <a:avLst/>
          </a:prstGeom>
          <a:noFill/>
        </p:spPr>
        <p:txBody>
          <a:bodyPr wrap="square">
            <a:spAutoFit/>
          </a:bodyPr>
          <a:lstStyle/>
          <a:p>
            <a:pPr algn="ctr"/>
            <a:r>
              <a:rPr lang="en-US" b="1" dirty="0">
                <a:solidFill>
                  <a:prstClr val="black"/>
                </a:solidFill>
                <a:latin typeface="Calibri" panose="020F0502020204030204"/>
              </a:rPr>
              <a:t>P</a:t>
            </a:r>
            <a:r>
              <a:rPr kumimoji="0" lang="en-US" b="1" i="0" u="none" strike="noStrike" kern="1200" cap="none" spc="0" normalizeH="0" baseline="0" noProof="0" dirty="0" err="1">
                <a:ln>
                  <a:noFill/>
                </a:ln>
                <a:solidFill>
                  <a:prstClr val="black"/>
                </a:solidFill>
                <a:effectLst/>
                <a:uLnTx/>
                <a:uFillTx/>
                <a:latin typeface="Calibri" panose="020F0502020204030204"/>
                <a:ea typeface="+mn-ea"/>
                <a:cs typeface="+mn-cs"/>
              </a:rPr>
              <a:t>hotocathode</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 (e.g., alkali antimonide)</a:t>
            </a:r>
            <a:endParaRPr lang="en-US" b="1" dirty="0">
              <a:solidFill>
                <a:prstClr val="black"/>
              </a:solidFill>
              <a:latin typeface="Calibri" panose="020F0502020204030204"/>
            </a:endParaRPr>
          </a:p>
          <a:p>
            <a:pPr marL="285750" indent="-285750">
              <a:buFont typeface="Arial" panose="020B0604020202020204" pitchFamily="34" charset="0"/>
              <a:buChar char="•"/>
            </a:pPr>
            <a:r>
              <a:rPr kumimoji="0" lang="en-US" i="0" u="none" strike="noStrike" kern="1200" cap="none" spc="0" normalizeH="0" baseline="0" noProof="0" dirty="0">
                <a:ln>
                  <a:noFill/>
                </a:ln>
                <a:solidFill>
                  <a:prstClr val="black"/>
                </a:solidFill>
                <a:effectLst/>
                <a:uLnTx/>
                <a:uFillTx/>
                <a:latin typeface="Calibri" panose="020F0502020204030204"/>
                <a:ea typeface="+mn-ea"/>
                <a:cs typeface="+mn-cs"/>
              </a:rPr>
              <a:t>In transmission mode, there is a micron </a:t>
            </a:r>
            <a:r>
              <a:rPr lang="en-US" dirty="0">
                <a:solidFill>
                  <a:prstClr val="black"/>
                </a:solidFill>
                <a:latin typeface="Calibri" panose="020F0502020204030204"/>
              </a:rPr>
              <a:t>laser size</a:t>
            </a:r>
            <a:r>
              <a:rPr kumimoji="0" lang="en-US"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dirty="0">
                <a:solidFill>
                  <a:prstClr val="black"/>
                </a:solidFill>
                <a:latin typeface="Calibri" panose="020F0502020204030204"/>
              </a:rPr>
              <a:t>and </a:t>
            </a:r>
            <a:r>
              <a:rPr kumimoji="0" lang="en-US" i="0" u="none" strike="noStrike" kern="1200" cap="none" spc="0" normalizeH="0" baseline="0" noProof="0" dirty="0">
                <a:ln>
                  <a:noFill/>
                </a:ln>
                <a:solidFill>
                  <a:prstClr val="black"/>
                </a:solidFill>
                <a:effectLst/>
                <a:uLnTx/>
                <a:uFillTx/>
                <a:latin typeface="Calibri" panose="020F0502020204030204"/>
                <a:ea typeface="+mn-ea"/>
                <a:cs typeface="+mn-cs"/>
              </a:rPr>
              <a:t>MTE 35 </a:t>
            </a:r>
            <a:r>
              <a:rPr kumimoji="0" lang="en-US" i="0" u="none" strike="noStrike" kern="1200" cap="none" spc="0" normalizeH="0" baseline="0" noProof="0" dirty="0" err="1">
                <a:ln>
                  <a:noFill/>
                </a:ln>
                <a:solidFill>
                  <a:prstClr val="black"/>
                </a:solidFill>
                <a:effectLst/>
                <a:uLnTx/>
                <a:uFillTx/>
                <a:latin typeface="Calibri" panose="020F0502020204030204"/>
                <a:ea typeface="+mn-ea"/>
                <a:cs typeface="+mn-cs"/>
              </a:rPr>
              <a:t>meV</a:t>
            </a:r>
            <a:endParaRPr kumimoji="0" lang="en-US"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buFont typeface="Arial" panose="020B0604020202020204" pitchFamily="34" charset="0"/>
              <a:buChar char="•"/>
            </a:pPr>
            <a:r>
              <a:rPr lang="en-US" dirty="0">
                <a:solidFill>
                  <a:prstClr val="black"/>
                </a:solidFill>
                <a:latin typeface="Calibri" panose="020F0502020204030204"/>
              </a:rPr>
              <a:t>Beam emittance of nm</a:t>
            </a:r>
            <a:endParaRPr lang="en-US" dirty="0"/>
          </a:p>
        </p:txBody>
      </p:sp>
      <p:sp>
        <p:nvSpPr>
          <p:cNvPr id="10" name="Content Placeholder 3">
            <a:extLst>
              <a:ext uri="{FF2B5EF4-FFF2-40B4-BE49-F238E27FC236}">
                <a16:creationId xmlns:a16="http://schemas.microsoft.com/office/drawing/2014/main" id="{D8FBF43D-A6F0-45BE-FC25-AC8C6330BC64}"/>
              </a:ext>
            </a:extLst>
          </p:cNvPr>
          <p:cNvSpPr>
            <a:spLocks noGrp="1"/>
          </p:cNvSpPr>
          <p:nvPr>
            <p:ph sz="half" idx="1"/>
          </p:nvPr>
        </p:nvSpPr>
        <p:spPr>
          <a:xfrm>
            <a:off x="-63062" y="620672"/>
            <a:ext cx="12192000" cy="601358"/>
          </a:xfrm>
        </p:spPr>
        <p:txBody>
          <a:bodyPr>
            <a:noAutofit/>
          </a:bodyPr>
          <a:lstStyle/>
          <a:p>
            <a:pPr marL="320040" lvl="2" indent="0" algn="ctr">
              <a:buNone/>
            </a:pPr>
            <a:r>
              <a:rPr lang="en-US" sz="2200" b="1" dirty="0">
                <a:solidFill>
                  <a:srgbClr val="FF0000"/>
                </a:solidFill>
              </a:rPr>
              <a:t>Solution</a:t>
            </a:r>
            <a:r>
              <a:rPr lang="en-US" sz="2200" dirty="0">
                <a:solidFill>
                  <a:srgbClr val="FF0000"/>
                </a:solidFill>
              </a:rPr>
              <a:t>: combination of </a:t>
            </a:r>
            <a:r>
              <a:rPr lang="en-GB" sz="2200" dirty="0">
                <a:solidFill>
                  <a:srgbClr val="FF0000"/>
                </a:solidFill>
                <a:effectLst/>
                <a:latin typeface="+mn-lt"/>
                <a:ea typeface="SimSun" panose="02010600030101010101" pitchFamily="2" charset="-122"/>
              </a:rPr>
              <a:t>high penetration inelastic signal and </a:t>
            </a:r>
            <a:r>
              <a:rPr lang="en-GB" sz="2200" dirty="0">
                <a:solidFill>
                  <a:srgbClr val="FF0000"/>
                </a:solidFill>
                <a:ea typeface="SimSun" panose="02010600030101010101" pitchFamily="2" charset="-122"/>
              </a:rPr>
              <a:t>lens-less between sample and detector</a:t>
            </a:r>
            <a:endParaRPr lang="en-US" sz="2200" dirty="0">
              <a:solidFill>
                <a:srgbClr val="FF0000"/>
              </a:solidFill>
            </a:endParaRPr>
          </a:p>
          <a:p>
            <a:pPr marL="320040" lvl="2" indent="0" algn="ctr">
              <a:buNone/>
            </a:pPr>
            <a:r>
              <a:rPr lang="en-US" sz="2200" dirty="0">
                <a:solidFill>
                  <a:srgbClr val="FF0000"/>
                </a:solidFill>
              </a:rPr>
              <a:t>makes MeV-STEM an appropriate microscope for 10 μm or thicker bio-samples with nm resolution</a:t>
            </a:r>
          </a:p>
        </p:txBody>
      </p:sp>
      <p:pic>
        <p:nvPicPr>
          <p:cNvPr id="4" name="Picture 3" descr="Chart&#10;&#10;Description automatically generated">
            <a:extLst>
              <a:ext uri="{FF2B5EF4-FFF2-40B4-BE49-F238E27FC236}">
                <a16:creationId xmlns:a16="http://schemas.microsoft.com/office/drawing/2014/main" id="{23229564-2785-D05F-C241-27FF3A6AB0E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6984" y="2357026"/>
            <a:ext cx="3359005" cy="1866473"/>
          </a:xfrm>
          <a:prstGeom prst="rect">
            <a:avLst/>
          </a:prstGeom>
          <a:noFill/>
        </p:spPr>
      </p:pic>
      <p:sp>
        <p:nvSpPr>
          <p:cNvPr id="5" name="Footer Placeholder 4">
            <a:extLst>
              <a:ext uri="{FF2B5EF4-FFF2-40B4-BE49-F238E27FC236}">
                <a16:creationId xmlns:a16="http://schemas.microsoft.com/office/drawing/2014/main" id="{D38946C7-1056-B479-6BEF-2093B979B743}"/>
              </a:ext>
            </a:extLst>
          </p:cNvPr>
          <p:cNvSpPr>
            <a:spLocks noGrp="1"/>
          </p:cNvSpPr>
          <p:nvPr>
            <p:ph type="ftr" sz="quarter" idx="11"/>
          </p:nvPr>
        </p:nvSpPr>
        <p:spPr/>
        <p:txBody>
          <a:bodyPr/>
          <a:lstStyle/>
          <a:p>
            <a:r>
              <a:rPr lang="en-US" sz="900" dirty="0"/>
              <a:t>Xi Yang @ P3 workshop 2023</a:t>
            </a:r>
          </a:p>
        </p:txBody>
      </p:sp>
      <p:sp>
        <p:nvSpPr>
          <p:cNvPr id="7" name="Slide Number Placeholder 6">
            <a:extLst>
              <a:ext uri="{FF2B5EF4-FFF2-40B4-BE49-F238E27FC236}">
                <a16:creationId xmlns:a16="http://schemas.microsoft.com/office/drawing/2014/main" id="{DB58C501-BC13-03CA-AC20-F4855B00BC0E}"/>
              </a:ext>
            </a:extLst>
          </p:cNvPr>
          <p:cNvSpPr>
            <a:spLocks noGrp="1"/>
          </p:cNvSpPr>
          <p:nvPr>
            <p:ph type="sldNum" sz="quarter" idx="12"/>
          </p:nvPr>
        </p:nvSpPr>
        <p:spPr/>
        <p:txBody>
          <a:bodyPr/>
          <a:lstStyle/>
          <a:p>
            <a:fld id="{4D728CCD-A859-4084-B079-6FB0483F368D}" type="slidenum">
              <a:rPr lang="en-US" smtClean="0"/>
              <a:t>16</a:t>
            </a:fld>
            <a:endParaRPr lang="en-US" dirty="0"/>
          </a:p>
        </p:txBody>
      </p:sp>
      <p:sp>
        <p:nvSpPr>
          <p:cNvPr id="13" name="TextBox 12">
            <a:extLst>
              <a:ext uri="{FF2B5EF4-FFF2-40B4-BE49-F238E27FC236}">
                <a16:creationId xmlns:a16="http://schemas.microsoft.com/office/drawing/2014/main" id="{EB522549-66F1-8578-AFAB-F035E490AFED}"/>
              </a:ext>
            </a:extLst>
          </p:cNvPr>
          <p:cNvSpPr txBox="1"/>
          <p:nvPr/>
        </p:nvSpPr>
        <p:spPr>
          <a:xfrm>
            <a:off x="5908004" y="4509625"/>
            <a:ext cx="3797200" cy="369332"/>
          </a:xfrm>
          <a:prstGeom prst="rect">
            <a:avLst/>
          </a:prstGeom>
          <a:noFill/>
        </p:spPr>
        <p:txBody>
          <a:bodyPr wrap="square">
            <a:spAutoFit/>
          </a:bodyPr>
          <a:lstStyle/>
          <a:p>
            <a:r>
              <a:rPr lang="en-US" sz="900" dirty="0">
                <a:effectLst/>
                <a:latin typeface="Calibri" panose="020F0502020204030204" pitchFamily="34" charset="0"/>
                <a:ea typeface="Calibri" panose="020F0502020204030204" pitchFamily="34" charset="0"/>
              </a:rPr>
              <a:t>H. Lee, L. Cultrera, and I. </a:t>
            </a:r>
            <a:r>
              <a:rPr lang="en-US" sz="900" dirty="0" err="1">
                <a:effectLst/>
                <a:latin typeface="Calibri" panose="020F0502020204030204" pitchFamily="34" charset="0"/>
                <a:ea typeface="Calibri" panose="020F0502020204030204" pitchFamily="34" charset="0"/>
              </a:rPr>
              <a:t>Bazarov</a:t>
            </a:r>
            <a:r>
              <a:rPr lang="en-US" sz="900" dirty="0">
                <a:effectLst/>
                <a:latin typeface="Calibri" panose="020F0502020204030204" pitchFamily="34" charset="0"/>
                <a:ea typeface="Calibri" panose="020F0502020204030204" pitchFamily="34" charset="0"/>
              </a:rPr>
              <a:t>, </a:t>
            </a:r>
            <a:r>
              <a:rPr lang="fr-FR" sz="900" dirty="0" err="1">
                <a:effectLst/>
                <a:latin typeface="Calibri" panose="020F0502020204030204" pitchFamily="34" charset="0"/>
                <a:ea typeface="Calibri" panose="020F0502020204030204" pitchFamily="34" charset="0"/>
              </a:rPr>
              <a:t>Appl</a:t>
            </a:r>
            <a:r>
              <a:rPr lang="fr-FR" sz="900" dirty="0">
                <a:effectLst/>
                <a:latin typeface="Calibri" panose="020F0502020204030204" pitchFamily="34" charset="0"/>
                <a:ea typeface="Calibri" panose="020F0502020204030204" pitchFamily="34" charset="0"/>
              </a:rPr>
              <a:t>. Phys. </a:t>
            </a:r>
            <a:r>
              <a:rPr lang="fr-FR" sz="900" dirty="0" err="1">
                <a:effectLst/>
                <a:latin typeface="Calibri" panose="020F0502020204030204" pitchFamily="34" charset="0"/>
                <a:ea typeface="Calibri" panose="020F0502020204030204" pitchFamily="34" charset="0"/>
              </a:rPr>
              <a:t>Lett</a:t>
            </a:r>
            <a:r>
              <a:rPr lang="fr-FR" sz="900" dirty="0">
                <a:effectLst/>
                <a:latin typeface="Calibri" panose="020F0502020204030204" pitchFamily="34" charset="0"/>
                <a:ea typeface="Calibri" panose="020F0502020204030204" pitchFamily="34" charset="0"/>
              </a:rPr>
              <a:t>. 108, 124105 (2016).</a:t>
            </a:r>
            <a:endParaRPr lang="en-US" sz="900" dirty="0">
              <a:effectLst/>
              <a:latin typeface="Calibri" panose="020F0502020204030204" pitchFamily="34" charset="0"/>
              <a:ea typeface="Calibri" panose="020F0502020204030204" pitchFamily="34" charset="0"/>
            </a:endParaRPr>
          </a:p>
          <a:p>
            <a:r>
              <a:rPr lang="en-US" sz="900" dirty="0">
                <a:effectLst/>
                <a:latin typeface="Calibri" panose="020F0502020204030204" pitchFamily="34" charset="0"/>
                <a:ea typeface="Calibri" panose="020F0502020204030204" pitchFamily="34" charset="0"/>
              </a:rPr>
              <a:t>H. Lee, et al., Rev. Sci. </a:t>
            </a:r>
            <a:r>
              <a:rPr lang="en-US" sz="900" dirty="0" err="1">
                <a:effectLst/>
                <a:latin typeface="Calibri" panose="020F0502020204030204" pitchFamily="34" charset="0"/>
                <a:ea typeface="Calibri" panose="020F0502020204030204" pitchFamily="34" charset="0"/>
              </a:rPr>
              <a:t>Instrum</a:t>
            </a:r>
            <a:r>
              <a:rPr lang="en-US" sz="900" dirty="0">
                <a:effectLst/>
                <a:latin typeface="Calibri" panose="020F0502020204030204" pitchFamily="34" charset="0"/>
                <a:ea typeface="Calibri" panose="020F0502020204030204" pitchFamily="34" charset="0"/>
              </a:rPr>
              <a:t>.</a:t>
            </a:r>
            <a:r>
              <a:rPr lang="en-US" sz="900" b="1" dirty="0">
                <a:solidFill>
                  <a:srgbClr val="000000"/>
                </a:solidFill>
                <a:effectLst/>
                <a:latin typeface="Calibri" panose="020F0502020204030204" pitchFamily="34" charset="0"/>
                <a:ea typeface="Times New Roman" panose="02020603050405020304" pitchFamily="18" charset="0"/>
              </a:rPr>
              <a:t> 89</a:t>
            </a:r>
            <a:r>
              <a:rPr lang="en-US" sz="900" dirty="0">
                <a:solidFill>
                  <a:srgbClr val="000000"/>
                </a:solidFill>
                <a:effectLst/>
                <a:latin typeface="Calibri" panose="020F0502020204030204" pitchFamily="34" charset="0"/>
                <a:ea typeface="Times New Roman" panose="02020603050405020304" pitchFamily="18" charset="0"/>
              </a:rPr>
              <a:t>, 083303 (2018).</a:t>
            </a:r>
          </a:p>
        </p:txBody>
      </p:sp>
      <p:sp>
        <p:nvSpPr>
          <p:cNvPr id="14" name="Arrow: Right 13">
            <a:extLst>
              <a:ext uri="{FF2B5EF4-FFF2-40B4-BE49-F238E27FC236}">
                <a16:creationId xmlns:a16="http://schemas.microsoft.com/office/drawing/2014/main" id="{E0B07559-2874-51A9-7374-F28DD204F5A0}"/>
              </a:ext>
            </a:extLst>
          </p:cNvPr>
          <p:cNvSpPr/>
          <p:nvPr/>
        </p:nvSpPr>
        <p:spPr>
          <a:xfrm>
            <a:off x="5359006" y="5323151"/>
            <a:ext cx="355896" cy="436501"/>
          </a:xfrm>
          <a:prstGeom prst="rightArrow">
            <a:avLst>
              <a:gd name="adj1" fmla="val 28957"/>
              <a:gd name="adj2" fmla="val 42424"/>
            </a:avLst>
          </a:prstGeom>
          <a:solidFill>
            <a:srgbClr val="FF0000">
              <a:alpha val="42000"/>
            </a:srgbClr>
          </a:solidFill>
          <a:ln>
            <a:solidFill>
              <a:srgbClr val="FF0000">
                <a:alpha val="4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E6C6045-39B2-FEC6-12FA-42E4BDE5E0A2}"/>
              </a:ext>
            </a:extLst>
          </p:cNvPr>
          <p:cNvSpPr txBox="1"/>
          <p:nvPr/>
        </p:nvSpPr>
        <p:spPr>
          <a:xfrm>
            <a:off x="9982200" y="4550556"/>
            <a:ext cx="1650023" cy="230832"/>
          </a:xfrm>
          <a:prstGeom prst="rect">
            <a:avLst/>
          </a:prstGeom>
          <a:noFill/>
        </p:spPr>
        <p:txBody>
          <a:bodyPr wrap="square">
            <a:spAutoFit/>
          </a:bodyPr>
          <a:lstStyle/>
          <a:p>
            <a:pPr algn="ctr"/>
            <a:r>
              <a:rPr lang="en-US" sz="900" dirty="0"/>
              <a:t>J. Maxson, et al. </a:t>
            </a:r>
          </a:p>
        </p:txBody>
      </p:sp>
    </p:spTree>
    <p:extLst>
      <p:ext uri="{BB962C8B-B14F-4D97-AF65-F5344CB8AC3E}">
        <p14:creationId xmlns:p14="http://schemas.microsoft.com/office/powerpoint/2010/main" val="2693956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3FC7A-AE60-63D2-23EE-6FA7DF52B5C9}"/>
              </a:ext>
            </a:extLst>
          </p:cNvPr>
          <p:cNvSpPr>
            <a:spLocks noGrp="1"/>
          </p:cNvSpPr>
          <p:nvPr>
            <p:ph type="title"/>
          </p:nvPr>
        </p:nvSpPr>
        <p:spPr>
          <a:xfrm>
            <a:off x="1" y="1"/>
            <a:ext cx="12192000" cy="520630"/>
          </a:xfrm>
          <a:solidFill>
            <a:srgbClr val="FFC000"/>
          </a:solidFill>
        </p:spPr>
        <p:txBody>
          <a:bodyPr>
            <a:noAutofit/>
          </a:bodyPr>
          <a:lstStyle/>
          <a:p>
            <a:pPr algn="ctr"/>
            <a:r>
              <a:rPr lang="en-US" sz="3600" b="1" dirty="0">
                <a:solidFill>
                  <a:srgbClr val="0070C0"/>
                </a:solidFill>
              </a:rPr>
              <a:t>Challenges of implementing MeV STEM</a:t>
            </a:r>
          </a:p>
        </p:txBody>
      </p:sp>
      <p:sp>
        <p:nvSpPr>
          <p:cNvPr id="6" name="Title 1">
            <a:extLst>
              <a:ext uri="{FF2B5EF4-FFF2-40B4-BE49-F238E27FC236}">
                <a16:creationId xmlns:a16="http://schemas.microsoft.com/office/drawing/2014/main" id="{5898DC87-2065-A1C8-2448-BBC74AD1E6AA}"/>
              </a:ext>
            </a:extLst>
          </p:cNvPr>
          <p:cNvSpPr txBox="1">
            <a:spLocks/>
          </p:cNvSpPr>
          <p:nvPr/>
        </p:nvSpPr>
        <p:spPr>
          <a:xfrm>
            <a:off x="1698831" y="523079"/>
            <a:ext cx="8698933" cy="91078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lvl="0" indent="-514350">
              <a:buFont typeface="+mj-lt"/>
              <a:buAutoNum type="arabicPeriod"/>
            </a:pPr>
            <a:r>
              <a:rPr lang="en-US" sz="2400" b="1" dirty="0">
                <a:solidFill>
                  <a:srgbClr val="FF0000"/>
                </a:solidFill>
              </a:rPr>
              <a:t>Reduce beam emittance to ~ 2 pm with current of 30 – 750 pA</a:t>
            </a:r>
          </a:p>
          <a:p>
            <a:pPr marL="514350" lvl="0" indent="-514350">
              <a:buFont typeface="+mj-lt"/>
              <a:buAutoNum type="arabicPeriod"/>
            </a:pPr>
            <a:r>
              <a:rPr lang="en-US" sz="2400" b="1" dirty="0">
                <a:solidFill>
                  <a:srgbClr val="FF0000"/>
                </a:solidFill>
              </a:rPr>
              <a:t>Photocathodes &amp; beam dynamics need to improve brightness by &gt;1000 </a:t>
            </a:r>
            <a:endParaRPr kumimoji="0" lang="en-US" sz="2400" b="1" i="0" u="none" strike="noStrike" kern="1200" cap="none" spc="0" normalizeH="0" baseline="0" noProof="0" dirty="0">
              <a:ln>
                <a:noFill/>
              </a:ln>
              <a:solidFill>
                <a:srgbClr val="FF0000"/>
              </a:solidFill>
              <a:effectLst/>
              <a:uLnTx/>
              <a:uFillTx/>
              <a:latin typeface="Calibri Light" panose="020F0302020204030204"/>
            </a:endParaRPr>
          </a:p>
        </p:txBody>
      </p:sp>
      <mc:AlternateContent xmlns:mc="http://schemas.openxmlformats.org/markup-compatibility/2006" xmlns:a14="http://schemas.microsoft.com/office/drawing/2010/main">
        <mc:Choice Requires="a14">
          <p:sp>
            <p:nvSpPr>
              <p:cNvPr id="42" name="TextBox 14">
                <a:extLst>
                  <a:ext uri="{FF2B5EF4-FFF2-40B4-BE49-F238E27FC236}">
                    <a16:creationId xmlns:a16="http://schemas.microsoft.com/office/drawing/2014/main" id="{B776E726-DF87-3867-E99B-8F03C871D5BD}"/>
                  </a:ext>
                </a:extLst>
              </p:cNvPr>
              <p:cNvSpPr txBox="1">
                <a:spLocks noChangeArrowheads="1"/>
              </p:cNvSpPr>
              <p:nvPr/>
            </p:nvSpPr>
            <p:spPr bwMode="auto">
              <a:xfrm>
                <a:off x="1794236" y="1278001"/>
                <a:ext cx="827066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kumimoji="0" lang="en-US" altLang="en-US" sz="2000" b="0" i="0" u="none" strike="noStrike" kern="1200" cap="none" spc="0" normalizeH="0" baseline="0" noProof="0" dirty="0">
                    <a:ln>
                      <a:noFill/>
                    </a:ln>
                    <a:solidFill>
                      <a:srgbClr val="FF0000"/>
                    </a:solidFill>
                    <a:effectLst/>
                    <a:uLnTx/>
                    <a:uFillTx/>
                    <a:latin typeface="Calibri" panose="020F0502020204030204"/>
                  </a:rPr>
                  <a:t>Probe size: </a:t>
                </a:r>
                <a14:m>
                  <m:oMath xmlns:m="http://schemas.openxmlformats.org/officeDocument/2006/math">
                    <m:sSub>
                      <m:sSubPr>
                        <m:ctrlPr>
                          <a:rPr lang="en-US" altLang="en-US" sz="2000" i="1" dirty="0" smtClean="0">
                            <a:solidFill>
                              <a:srgbClr val="FF0000"/>
                            </a:solidFill>
                            <a:latin typeface="Cambria Math" panose="02040503050406030204" pitchFamily="18" charset="0"/>
                          </a:rPr>
                        </m:ctrlPr>
                      </m:sSubPr>
                      <m:e>
                        <m:r>
                          <a:rPr lang="en-US" altLang="en-US" sz="2000" i="1" dirty="0" smtClean="0">
                            <a:solidFill>
                              <a:srgbClr val="FF0000"/>
                            </a:solidFill>
                            <a:latin typeface="Cambria Math" panose="02040503050406030204" pitchFamily="18" charset="0"/>
                            <a:ea typeface="Cambria Math" panose="02040503050406030204" pitchFamily="18" charset="0"/>
                          </a:rPr>
                          <m:t>𝜎</m:t>
                        </m:r>
                      </m:e>
                      <m:sub>
                        <m:r>
                          <a:rPr lang="en-US" altLang="en-US" sz="2000" b="0" i="1" dirty="0" smtClean="0">
                            <a:solidFill>
                              <a:srgbClr val="FF0000"/>
                            </a:solidFill>
                            <a:latin typeface="Cambria Math" panose="02040503050406030204" pitchFamily="18" charset="0"/>
                            <a:ea typeface="Cambria Math" panose="02040503050406030204" pitchFamily="18" charset="0"/>
                          </a:rPr>
                          <m:t>𝑑</m:t>
                        </m:r>
                      </m:sub>
                    </m:sSub>
                    <m:r>
                      <a:rPr lang="en-US" altLang="en-US" sz="2000" b="0" i="1" dirty="0" smtClean="0">
                        <a:solidFill>
                          <a:srgbClr val="FF0000"/>
                        </a:solidFill>
                        <a:latin typeface="Cambria Math" panose="02040503050406030204" pitchFamily="18" charset="0"/>
                      </a:rPr>
                      <m:t>=2 </m:t>
                    </m:r>
                    <m:r>
                      <a:rPr lang="en-US" altLang="en-US" sz="2000" b="0" i="1" dirty="0" smtClean="0">
                        <a:solidFill>
                          <a:srgbClr val="FF0000"/>
                        </a:solidFill>
                        <a:latin typeface="Cambria Math" panose="02040503050406030204" pitchFamily="18" charset="0"/>
                      </a:rPr>
                      <m:t>𝑛𝑚</m:t>
                    </m:r>
                  </m:oMath>
                </a14:m>
                <a:r>
                  <a:rPr lang="en-US" altLang="en-US" sz="2000" dirty="0">
                    <a:solidFill>
                      <a:srgbClr val="FF0000"/>
                    </a:solidFill>
                    <a:latin typeface="Calibri" panose="020F0502020204030204"/>
                  </a:rPr>
                  <a:t>; </a:t>
                </a:r>
                <a:r>
                  <a:rPr lang="en-US" altLang="en-US" sz="2000" dirty="0">
                    <a:solidFill>
                      <a:srgbClr val="FF0000"/>
                    </a:solidFill>
                  </a:rPr>
                  <a:t>divergence: </a:t>
                </a:r>
                <a14:m>
                  <m:oMath xmlns:m="http://schemas.openxmlformats.org/officeDocument/2006/math">
                    <m:sSub>
                      <m:sSubPr>
                        <m:ctrlPr>
                          <a:rPr lang="en-US" altLang="en-US" sz="2000" b="0" i="1" dirty="0" smtClean="0">
                            <a:solidFill>
                              <a:srgbClr val="FF0000"/>
                            </a:solidFill>
                            <a:latin typeface="Cambria Math" panose="02040503050406030204" pitchFamily="18" charset="0"/>
                          </a:rPr>
                        </m:ctrlPr>
                      </m:sSubPr>
                      <m:e>
                        <m:r>
                          <a:rPr lang="en-US" altLang="en-US" sz="2000" b="0" i="1" dirty="0" smtClean="0">
                            <a:solidFill>
                              <a:srgbClr val="FF0000"/>
                            </a:solidFill>
                            <a:latin typeface="Cambria Math" panose="02040503050406030204" pitchFamily="18" charset="0"/>
                            <a:ea typeface="Cambria Math" panose="02040503050406030204" pitchFamily="18" charset="0"/>
                          </a:rPr>
                          <m:t>𝜎</m:t>
                        </m:r>
                      </m:e>
                      <m:sub>
                        <m:r>
                          <m:rPr>
                            <m:sty m:val="p"/>
                          </m:rPr>
                          <a:rPr lang="el-GR" altLang="en-US" sz="2000" b="0" i="1" dirty="0" smtClean="0">
                            <a:solidFill>
                              <a:srgbClr val="FF0000"/>
                            </a:solidFill>
                            <a:latin typeface="Cambria Math" panose="02040503050406030204" pitchFamily="18" charset="0"/>
                            <a:ea typeface="Cambria Math" panose="02040503050406030204" pitchFamily="18" charset="0"/>
                          </a:rPr>
                          <m:t>θ</m:t>
                        </m:r>
                      </m:sub>
                    </m:sSub>
                    <m:r>
                      <a:rPr lang="en-US" altLang="en-US" sz="2000" b="0" i="1" dirty="0" smtClean="0">
                        <a:solidFill>
                          <a:srgbClr val="FF0000"/>
                        </a:solidFill>
                        <a:latin typeface="Cambria Math" panose="02040503050406030204" pitchFamily="18" charset="0"/>
                        <a:ea typeface="Cambria Math" panose="02040503050406030204" pitchFamily="18" charset="0"/>
                      </a:rPr>
                      <m:t>≤</m:t>
                    </m:r>
                    <m:r>
                      <a:rPr lang="en-US" altLang="en-US" sz="2000" b="0" i="0" dirty="0" smtClean="0">
                        <a:solidFill>
                          <a:srgbClr val="FF0000"/>
                        </a:solidFill>
                        <a:latin typeface="Cambria Math" panose="02040503050406030204" pitchFamily="18" charset="0"/>
                      </a:rPr>
                      <m:t>1</m:t>
                    </m:r>
                    <m:r>
                      <a:rPr lang="en-US" altLang="en-US" sz="2000" b="0" i="1" dirty="0" smtClean="0">
                        <a:solidFill>
                          <a:srgbClr val="FF0000"/>
                        </a:solidFill>
                        <a:latin typeface="Cambria Math" panose="02040503050406030204" pitchFamily="18" charset="0"/>
                      </a:rPr>
                      <m:t> </m:t>
                    </m:r>
                    <m:r>
                      <a:rPr lang="en-US" altLang="en-US" sz="2000" i="1" dirty="0" smtClean="0">
                        <a:solidFill>
                          <a:srgbClr val="FF0000"/>
                        </a:solidFill>
                        <a:latin typeface="Cambria Math" panose="02040503050406030204" pitchFamily="18" charset="0"/>
                      </a:rPr>
                      <m:t>𝑚𝑟𝑎𝑑</m:t>
                    </m:r>
                  </m:oMath>
                </a14:m>
                <a:r>
                  <a:rPr lang="en-US" altLang="en-US" sz="2000" dirty="0">
                    <a:solidFill>
                      <a:srgbClr val="FF0000"/>
                    </a:solidFill>
                  </a:rPr>
                  <a:t>; emittance: </a:t>
                </a:r>
                <a14:m>
                  <m:oMath xmlns:m="http://schemas.openxmlformats.org/officeDocument/2006/math">
                    <m:r>
                      <a:rPr lang="el-GR" altLang="en-US" sz="2000" i="1" dirty="0" smtClean="0">
                        <a:solidFill>
                          <a:srgbClr val="FF0000"/>
                        </a:solidFill>
                        <a:latin typeface="Cambria Math" panose="02040503050406030204" pitchFamily="18" charset="0"/>
                        <a:ea typeface="Cambria Math" panose="02040503050406030204" pitchFamily="18" charset="0"/>
                      </a:rPr>
                      <m:t>𝜖</m:t>
                    </m:r>
                    <m:r>
                      <m:rPr>
                        <m:sty m:val="p"/>
                      </m:rPr>
                      <a:rPr lang="en-US" altLang="en-US" sz="2000" b="0" i="0" baseline="-25000" dirty="0" smtClean="0">
                        <a:solidFill>
                          <a:srgbClr val="FF0000"/>
                        </a:solidFill>
                        <a:latin typeface="Cambria Math" panose="02040503050406030204" pitchFamily="18" charset="0"/>
                        <a:ea typeface="Cambria Math" panose="02040503050406030204" pitchFamily="18" charset="0"/>
                      </a:rPr>
                      <m:t>geo</m:t>
                    </m:r>
                    <m:r>
                      <m:rPr>
                        <m:nor/>
                      </m:rPr>
                      <a:rPr lang="en-US" altLang="en-US" sz="2000" b="0" i="0" dirty="0" smtClean="0">
                        <a:solidFill>
                          <a:srgbClr val="FF0000"/>
                        </a:solidFill>
                        <a:latin typeface="Cambria Math" panose="02040503050406030204" pitchFamily="18" charset="0"/>
                        <a:ea typeface="Cambria Math" panose="02040503050406030204" pitchFamily="18" charset="0"/>
                      </a:rPr>
                      <m:t> </m:t>
                    </m:r>
                    <m:r>
                      <m:rPr>
                        <m:nor/>
                      </m:rPr>
                      <a:rPr lang="en-US" altLang="en-US" sz="2000" dirty="0">
                        <a:solidFill>
                          <a:srgbClr val="FF0000"/>
                        </a:solidFill>
                      </a:rPr>
                      <m:t>≤</m:t>
                    </m:r>
                  </m:oMath>
                </a14:m>
                <a:r>
                  <a:rPr lang="en-US" altLang="en-US" sz="2000" dirty="0">
                    <a:solidFill>
                      <a:srgbClr val="FF0000"/>
                    </a:solidFill>
                    <a:ea typeface="Cambria Math" panose="02040503050406030204" pitchFamily="18" charset="0"/>
                  </a:rPr>
                  <a:t> </a:t>
                </a:r>
                <a14:m>
                  <m:oMath xmlns:m="http://schemas.openxmlformats.org/officeDocument/2006/math">
                    <m:r>
                      <a:rPr lang="en-US" altLang="en-US" sz="2000" i="1" dirty="0">
                        <a:solidFill>
                          <a:srgbClr val="FF0000"/>
                        </a:solidFill>
                        <a:latin typeface="Cambria Math" panose="02040503050406030204" pitchFamily="18" charset="0"/>
                        <a:ea typeface="Cambria Math" panose="02040503050406030204" pitchFamily="18" charset="0"/>
                      </a:rPr>
                      <m:t>2 </m:t>
                    </m:r>
                    <m:r>
                      <a:rPr lang="en-US" altLang="en-US" sz="2000" i="1" dirty="0">
                        <a:solidFill>
                          <a:srgbClr val="FF0000"/>
                        </a:solidFill>
                        <a:latin typeface="Cambria Math" panose="02040503050406030204" pitchFamily="18" charset="0"/>
                        <a:ea typeface="Cambria Math" panose="02040503050406030204" pitchFamily="18" charset="0"/>
                      </a:rPr>
                      <m:t>𝑝𝑚</m:t>
                    </m:r>
                    <m:r>
                      <a:rPr lang="en-US" altLang="en-US" sz="2000" i="1" dirty="0">
                        <a:solidFill>
                          <a:srgbClr val="FF0000"/>
                        </a:solidFill>
                        <a:latin typeface="Cambria Math" panose="02040503050406030204" pitchFamily="18" charset="0"/>
                        <a:ea typeface="Cambria Math" panose="02040503050406030204" pitchFamily="18" charset="0"/>
                      </a:rPr>
                      <m:t> </m:t>
                    </m:r>
                  </m:oMath>
                </a14:m>
                <a:endParaRPr lang="en-US" altLang="en-US" sz="2000" dirty="0">
                  <a:solidFill>
                    <a:srgbClr val="FF0000"/>
                  </a:solidFill>
                </a:endParaRPr>
              </a:p>
            </p:txBody>
          </p:sp>
        </mc:Choice>
        <mc:Fallback xmlns="">
          <p:sp>
            <p:nvSpPr>
              <p:cNvPr id="42" name="TextBox 14">
                <a:extLst>
                  <a:ext uri="{FF2B5EF4-FFF2-40B4-BE49-F238E27FC236}">
                    <a16:creationId xmlns:a16="http://schemas.microsoft.com/office/drawing/2014/main" id="{B776E726-DF87-3867-E99B-8F03C871D5BD}"/>
                  </a:ext>
                </a:extLst>
              </p:cNvPr>
              <p:cNvSpPr txBox="1">
                <a:spLocks noRot="1" noChangeAspect="1" noMove="1" noResize="1" noEditPoints="1" noAdjustHandles="1" noChangeArrowheads="1" noChangeShapeType="1" noTextEdit="1"/>
              </p:cNvSpPr>
              <p:nvPr/>
            </p:nvSpPr>
            <p:spPr bwMode="auto">
              <a:xfrm>
                <a:off x="1794236" y="1278001"/>
                <a:ext cx="8270662" cy="400110"/>
              </a:xfrm>
              <a:prstGeom prst="rect">
                <a:avLst/>
              </a:prstGeom>
              <a:blipFill>
                <a:blip r:embed="rId3"/>
                <a:stretch>
                  <a:fillRect l="-737" t="-10769" b="-276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Content Placeholder 3">
                <a:extLst>
                  <a:ext uri="{FF2B5EF4-FFF2-40B4-BE49-F238E27FC236}">
                    <a16:creationId xmlns:a16="http://schemas.microsoft.com/office/drawing/2014/main" id="{B1074AF6-6312-0F50-B471-8754B777B35D}"/>
                  </a:ext>
                </a:extLst>
              </p:cNvPr>
              <p:cNvSpPr>
                <a:spLocks noGrp="1"/>
              </p:cNvSpPr>
              <p:nvPr>
                <p:ph sz="half" idx="1"/>
              </p:nvPr>
            </p:nvSpPr>
            <p:spPr>
              <a:xfrm>
                <a:off x="95533" y="1663369"/>
                <a:ext cx="5994747" cy="580768"/>
              </a:xfrm>
            </p:spPr>
            <p:txBody>
              <a:bodyPr>
                <a:normAutofit fontScale="25000" lnSpcReduction="20000"/>
              </a:bodyPr>
              <a:lstStyle/>
              <a:p>
                <a:pPr marL="228600" lvl="2"/>
                <a:r>
                  <a:rPr lang="en-US" sz="5600" dirty="0"/>
                  <a:t>Reduce laser</a:t>
                </a:r>
                <a:r>
                  <a:rPr lang="en-US" sz="5600" dirty="0">
                    <a:solidFill>
                      <a:schemeClr val="bg1">
                        <a:lumMod val="75000"/>
                      </a:schemeClr>
                    </a:solidFill>
                  </a:rPr>
                  <a:t> </a:t>
                </a:r>
                <a:r>
                  <a:rPr lang="en-US" sz="5600" dirty="0"/>
                  <a:t>spot size and MTE from photocathode</a:t>
                </a:r>
              </a:p>
              <a:p>
                <a:pPr marL="228600" lvl="2"/>
                <a:r>
                  <a:rPr lang="en-US" sz="5600" dirty="0"/>
                  <a:t>Increase QE </a:t>
                </a:r>
                <a14:m>
                  <m:oMath xmlns:m="http://schemas.openxmlformats.org/officeDocument/2006/math">
                    <m:r>
                      <a:rPr lang="en-US" sz="5600" i="1" dirty="0" smtClean="0">
                        <a:latin typeface="Cambria Math" panose="02040503050406030204" pitchFamily="18" charset="0"/>
                        <a:ea typeface="Cambria Math" panose="02040503050406030204" pitchFamily="18" charset="0"/>
                      </a:rPr>
                      <m:t>≥</m:t>
                    </m:r>
                  </m:oMath>
                </a14:m>
                <a:r>
                  <a:rPr lang="en-US" sz="5600" dirty="0"/>
                  <a:t>10</a:t>
                </a:r>
                <a:r>
                  <a:rPr lang="en-US" sz="5600" baseline="30000" dirty="0"/>
                  <a:t>-5</a:t>
                </a:r>
                <a:endParaRPr lang="en-US" sz="5600" dirty="0"/>
              </a:p>
              <a:p>
                <a:pPr marL="228600" lvl="2"/>
                <a:r>
                  <a:rPr lang="en-US" sz="5600" dirty="0"/>
                  <a:t>Beam dynamics come hand in hand with improved emittance</a:t>
                </a:r>
              </a:p>
              <a:p>
                <a:pPr marL="685800" lvl="3"/>
                <a:r>
                  <a:rPr lang="en-US" sz="5200" dirty="0"/>
                  <a:t>Apply aperture to increase both transverse and longitudinal brightness </a:t>
                </a:r>
              </a:p>
              <a:p>
                <a:pPr marL="228600" lvl="2"/>
                <a:endParaRPr lang="en-US" sz="5600" dirty="0"/>
              </a:p>
              <a:p>
                <a:pPr marL="228600" lvl="2"/>
                <a:endParaRPr lang="en-US" sz="6400" dirty="0"/>
              </a:p>
              <a:p>
                <a:pPr lvl="2"/>
                <a:endParaRPr lang="en-US" sz="2800" dirty="0"/>
              </a:p>
              <a:p>
                <a:pPr lvl="2"/>
                <a:endParaRPr lang="en-US" dirty="0"/>
              </a:p>
              <a:p>
                <a:pPr lvl="2"/>
                <a:endParaRPr lang="en-US" dirty="0"/>
              </a:p>
              <a:p>
                <a:pPr marL="914400" lvl="2" indent="0">
                  <a:buNone/>
                </a:pPr>
                <a:endParaRPr lang="en-US" dirty="0"/>
              </a:p>
              <a:p>
                <a:pPr marL="914400" lvl="2" indent="0">
                  <a:buNone/>
                </a:pPr>
                <a:r>
                  <a:rPr lang="en-US" sz="1300" dirty="0"/>
                  <a:t>I</a:t>
                </a:r>
              </a:p>
              <a:p>
                <a:pPr marL="0" indent="0">
                  <a:buNone/>
                </a:pPr>
                <a:endParaRPr lang="en-US" dirty="0"/>
              </a:p>
            </p:txBody>
          </p:sp>
        </mc:Choice>
        <mc:Fallback xmlns="">
          <p:sp>
            <p:nvSpPr>
              <p:cNvPr id="45" name="Content Placeholder 3">
                <a:extLst>
                  <a:ext uri="{FF2B5EF4-FFF2-40B4-BE49-F238E27FC236}">
                    <a16:creationId xmlns:a16="http://schemas.microsoft.com/office/drawing/2014/main" id="{B1074AF6-6312-0F50-B471-8754B777B35D}"/>
                  </a:ext>
                </a:extLst>
              </p:cNvPr>
              <p:cNvSpPr>
                <a:spLocks noGrp="1" noRot="1" noChangeAspect="1" noMove="1" noResize="1" noEditPoints="1" noAdjustHandles="1" noChangeArrowheads="1" noChangeShapeType="1" noTextEdit="1"/>
              </p:cNvSpPr>
              <p:nvPr>
                <p:ph sz="half" idx="1"/>
              </p:nvPr>
            </p:nvSpPr>
            <p:spPr>
              <a:xfrm>
                <a:off x="95533" y="1663369"/>
                <a:ext cx="5994747" cy="580768"/>
              </a:xfrm>
              <a:blipFill>
                <a:blip r:embed="rId4"/>
                <a:stretch>
                  <a:fillRect l="-203" t="-11579" b="-224211"/>
                </a:stretch>
              </a:blipFill>
            </p:spPr>
            <p:txBody>
              <a:bodyPr/>
              <a:lstStyle/>
              <a:p>
                <a:r>
                  <a:rPr lang="en-US">
                    <a:noFill/>
                  </a:rPr>
                  <a:t> </a:t>
                </a:r>
              </a:p>
            </p:txBody>
          </p:sp>
        </mc:Fallback>
      </mc:AlternateContent>
      <p:sp>
        <p:nvSpPr>
          <p:cNvPr id="26" name="Content Placeholder 3">
            <a:extLst>
              <a:ext uri="{FF2B5EF4-FFF2-40B4-BE49-F238E27FC236}">
                <a16:creationId xmlns:a16="http://schemas.microsoft.com/office/drawing/2014/main" id="{22B0473D-8AA2-6B84-F987-B2DD5AF80F6D}"/>
              </a:ext>
            </a:extLst>
          </p:cNvPr>
          <p:cNvSpPr txBox="1">
            <a:spLocks/>
          </p:cNvSpPr>
          <p:nvPr/>
        </p:nvSpPr>
        <p:spPr>
          <a:xfrm>
            <a:off x="6017353" y="1673630"/>
            <a:ext cx="5848889" cy="580768"/>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2"/>
            <a:r>
              <a:rPr lang="en-US" sz="5600" dirty="0"/>
              <a:t>Preliminarily MeV-STEM column design (reversal of TEM column)</a:t>
            </a:r>
          </a:p>
          <a:p>
            <a:pPr marL="228600" lvl="2"/>
            <a:r>
              <a:rPr lang="en-US" sz="5600" dirty="0"/>
              <a:t>Assume 2 </a:t>
            </a:r>
            <a:r>
              <a:rPr lang="el-GR" sz="5600" dirty="0">
                <a:latin typeface="Calibri" panose="020F0502020204030204" pitchFamily="34" charset="0"/>
                <a:cs typeface="Calibri" panose="020F0502020204030204" pitchFamily="34" charset="0"/>
              </a:rPr>
              <a:t>μ</a:t>
            </a:r>
            <a:r>
              <a:rPr lang="en-US" sz="5600" dirty="0">
                <a:latin typeface="Calibri" panose="020F0502020204030204" pitchFamily="34" charset="0"/>
                <a:cs typeface="Calibri" panose="020F0502020204030204" pitchFamily="34" charset="0"/>
              </a:rPr>
              <a:t>m spot at cathode</a:t>
            </a:r>
            <a:endParaRPr lang="en-US" sz="5600" dirty="0"/>
          </a:p>
          <a:p>
            <a:pPr marL="228600" lvl="2"/>
            <a:r>
              <a:rPr lang="en-US" sz="5600" dirty="0"/>
              <a:t>Dose rate 200 to 5k e-/</a:t>
            </a:r>
            <a:r>
              <a:rPr lang="el-GR" sz="5600" dirty="0">
                <a:latin typeface="Calibri" panose="020F0502020204030204" pitchFamily="34" charset="0"/>
                <a:cs typeface="Calibri" panose="020F0502020204030204" pitchFamily="34" charset="0"/>
              </a:rPr>
              <a:t>μ</a:t>
            </a:r>
            <a:r>
              <a:rPr lang="en-US" sz="5600" dirty="0">
                <a:latin typeface="Calibri" panose="020F0502020204030204" pitchFamily="34" charset="0"/>
                <a:cs typeface="Calibri" panose="020F0502020204030204" pitchFamily="34" charset="0"/>
              </a:rPr>
              <a:t>s</a:t>
            </a:r>
            <a:endParaRPr lang="en-US" sz="6400" dirty="0"/>
          </a:p>
          <a:p>
            <a:pPr lvl="2"/>
            <a:endParaRPr lang="en-US" sz="2800" dirty="0"/>
          </a:p>
          <a:p>
            <a:pPr lvl="2"/>
            <a:endParaRPr lang="en-US" dirty="0"/>
          </a:p>
          <a:p>
            <a:pPr lvl="2"/>
            <a:endParaRPr lang="en-US" dirty="0"/>
          </a:p>
          <a:p>
            <a:pPr marL="914400" lvl="2" indent="0">
              <a:buFont typeface="Arial" panose="020B0604020202020204" pitchFamily="34" charset="0"/>
              <a:buNone/>
            </a:pPr>
            <a:endParaRPr lang="en-US" dirty="0"/>
          </a:p>
          <a:p>
            <a:pPr marL="914400" lvl="2" indent="0">
              <a:buFont typeface="Arial" panose="020B0604020202020204" pitchFamily="34" charset="0"/>
              <a:buNone/>
            </a:pPr>
            <a:r>
              <a:rPr lang="en-US" sz="1300" dirty="0"/>
              <a:t>I</a:t>
            </a:r>
          </a:p>
          <a:p>
            <a:pPr marL="0" indent="0">
              <a:buFont typeface="Arial" panose="020B0604020202020204" pitchFamily="34" charset="0"/>
              <a:buNone/>
            </a:pPr>
            <a:endParaRPr lang="en-US" dirty="0"/>
          </a:p>
        </p:txBody>
      </p:sp>
      <p:pic>
        <p:nvPicPr>
          <p:cNvPr id="8" name="Picture 7">
            <a:extLst>
              <a:ext uri="{FF2B5EF4-FFF2-40B4-BE49-F238E27FC236}">
                <a16:creationId xmlns:a16="http://schemas.microsoft.com/office/drawing/2014/main" id="{0B456B6B-958D-A87A-5ACA-E189A4F161F5}"/>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8463" y="2516572"/>
            <a:ext cx="5980710" cy="4181163"/>
          </a:xfrm>
          <a:prstGeom prst="rect">
            <a:avLst/>
          </a:prstGeom>
          <a:noFill/>
        </p:spPr>
      </p:pic>
      <p:sp>
        <p:nvSpPr>
          <p:cNvPr id="5" name="TextBox 4">
            <a:extLst>
              <a:ext uri="{FF2B5EF4-FFF2-40B4-BE49-F238E27FC236}">
                <a16:creationId xmlns:a16="http://schemas.microsoft.com/office/drawing/2014/main" id="{1349B6FE-3826-5AD8-5AA3-E4ED4ED4FCA4}"/>
              </a:ext>
            </a:extLst>
          </p:cNvPr>
          <p:cNvSpPr txBox="1"/>
          <p:nvPr/>
        </p:nvSpPr>
        <p:spPr>
          <a:xfrm>
            <a:off x="1942636" y="6584018"/>
            <a:ext cx="2480807" cy="369332"/>
          </a:xfrm>
          <a:prstGeom prst="rect">
            <a:avLst/>
          </a:prstGeom>
          <a:noFill/>
        </p:spPr>
        <p:txBody>
          <a:bodyPr wrap="none" rtlCol="0">
            <a:spAutoFit/>
          </a:bodyPr>
          <a:lstStyle/>
          <a:p>
            <a:r>
              <a:rPr lang="en-US" dirty="0"/>
              <a:t>J. Maxson and A. </a:t>
            </a:r>
            <a:r>
              <a:rPr lang="en-US" dirty="0" err="1"/>
              <a:t>Bartnik</a:t>
            </a:r>
            <a:endParaRPr lang="en-US" dirty="0"/>
          </a:p>
        </p:txBody>
      </p:sp>
      <p:grpSp>
        <p:nvGrpSpPr>
          <p:cNvPr id="10" name="Group 9">
            <a:extLst>
              <a:ext uri="{FF2B5EF4-FFF2-40B4-BE49-F238E27FC236}">
                <a16:creationId xmlns:a16="http://schemas.microsoft.com/office/drawing/2014/main" id="{391998B1-972C-3630-12D2-D1AE4AC3262F}"/>
              </a:ext>
            </a:extLst>
          </p:cNvPr>
          <p:cNvGrpSpPr/>
          <p:nvPr/>
        </p:nvGrpSpPr>
        <p:grpSpPr>
          <a:xfrm>
            <a:off x="7457149" y="2466920"/>
            <a:ext cx="3706644" cy="4181163"/>
            <a:chOff x="7211212" y="2466920"/>
            <a:chExt cx="3706644" cy="4181163"/>
          </a:xfrm>
        </p:grpSpPr>
        <p:pic>
          <p:nvPicPr>
            <p:cNvPr id="3" name="Picture 2">
              <a:extLst>
                <a:ext uri="{FF2B5EF4-FFF2-40B4-BE49-F238E27FC236}">
                  <a16:creationId xmlns:a16="http://schemas.microsoft.com/office/drawing/2014/main" id="{E7C8EFD8-BAE3-1B10-9238-F2A7C11DE5B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211212" y="2466920"/>
              <a:ext cx="3631700" cy="4181163"/>
            </a:xfrm>
            <a:prstGeom prst="rect">
              <a:avLst/>
            </a:prstGeom>
            <a:noFill/>
          </p:spPr>
        </p:pic>
        <p:sp>
          <p:nvSpPr>
            <p:cNvPr id="7" name="TextBox 6">
              <a:extLst>
                <a:ext uri="{FF2B5EF4-FFF2-40B4-BE49-F238E27FC236}">
                  <a16:creationId xmlns:a16="http://schemas.microsoft.com/office/drawing/2014/main" id="{7A3C7854-7E91-AC87-1958-BE1A9498B735}"/>
                </a:ext>
              </a:extLst>
            </p:cNvPr>
            <p:cNvSpPr txBox="1"/>
            <p:nvPr/>
          </p:nvSpPr>
          <p:spPr>
            <a:xfrm>
              <a:off x="9211940" y="5870815"/>
              <a:ext cx="1705916" cy="261610"/>
            </a:xfrm>
            <a:prstGeom prst="rect">
              <a:avLst/>
            </a:prstGeom>
            <a:noFill/>
          </p:spPr>
          <p:txBody>
            <a:bodyPr wrap="none" rtlCol="0">
              <a:spAutoFit/>
            </a:bodyPr>
            <a:lstStyle/>
            <a:p>
              <a:r>
                <a:rPr lang="en-US" sz="1100" b="1" dirty="0"/>
                <a:t>Detector collection angles</a:t>
              </a:r>
            </a:p>
          </p:txBody>
        </p:sp>
      </p:grpSp>
      <p:cxnSp>
        <p:nvCxnSpPr>
          <p:cNvPr id="12" name="Straight Arrow Connector 11">
            <a:extLst>
              <a:ext uri="{FF2B5EF4-FFF2-40B4-BE49-F238E27FC236}">
                <a16:creationId xmlns:a16="http://schemas.microsoft.com/office/drawing/2014/main" id="{7604C07E-C40E-1B55-A30A-18EE84EEA81C}"/>
              </a:ext>
            </a:extLst>
          </p:cNvPr>
          <p:cNvCxnSpPr>
            <a:cxnSpLocks/>
          </p:cNvCxnSpPr>
          <p:nvPr/>
        </p:nvCxnSpPr>
        <p:spPr>
          <a:xfrm>
            <a:off x="11166668" y="3216166"/>
            <a:ext cx="0" cy="3362641"/>
          </a:xfrm>
          <a:prstGeom prst="straightConnector1">
            <a:avLst/>
          </a:prstGeom>
          <a:ln w="19050">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44BC162-D4EC-FA09-8C0E-821163D9A6DD}"/>
              </a:ext>
            </a:extLst>
          </p:cNvPr>
          <p:cNvCxnSpPr>
            <a:cxnSpLocks/>
          </p:cNvCxnSpPr>
          <p:nvPr/>
        </p:nvCxnSpPr>
        <p:spPr>
          <a:xfrm>
            <a:off x="11088849" y="3216166"/>
            <a:ext cx="16773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2C28C7D-AE34-854D-912D-319323F0DF65}"/>
              </a:ext>
            </a:extLst>
          </p:cNvPr>
          <p:cNvCxnSpPr>
            <a:cxnSpLocks/>
          </p:cNvCxnSpPr>
          <p:nvPr/>
        </p:nvCxnSpPr>
        <p:spPr>
          <a:xfrm>
            <a:off x="11088849" y="6578807"/>
            <a:ext cx="16773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D14CA83-0830-76D7-3A3A-3BDE32089F49}"/>
              </a:ext>
            </a:extLst>
          </p:cNvPr>
          <p:cNvSpPr txBox="1"/>
          <p:nvPr/>
        </p:nvSpPr>
        <p:spPr>
          <a:xfrm>
            <a:off x="11121524" y="4751292"/>
            <a:ext cx="580608" cy="292388"/>
          </a:xfrm>
          <a:prstGeom prst="rect">
            <a:avLst/>
          </a:prstGeom>
          <a:noFill/>
        </p:spPr>
        <p:txBody>
          <a:bodyPr wrap="none" rtlCol="0">
            <a:spAutoFit/>
          </a:bodyPr>
          <a:lstStyle/>
          <a:p>
            <a:r>
              <a:rPr lang="en-US" sz="1300" b="1" dirty="0">
                <a:solidFill>
                  <a:srgbClr val="0070C0"/>
                </a:solidFill>
              </a:rPr>
              <a:t>5-6 m</a:t>
            </a:r>
          </a:p>
        </p:txBody>
      </p:sp>
      <p:sp>
        <p:nvSpPr>
          <p:cNvPr id="9" name="Footer Placeholder 8">
            <a:extLst>
              <a:ext uri="{FF2B5EF4-FFF2-40B4-BE49-F238E27FC236}">
                <a16:creationId xmlns:a16="http://schemas.microsoft.com/office/drawing/2014/main" id="{312875DF-47F4-05FD-8C62-25675A2DBF16}"/>
              </a:ext>
            </a:extLst>
          </p:cNvPr>
          <p:cNvSpPr>
            <a:spLocks noGrp="1"/>
          </p:cNvSpPr>
          <p:nvPr>
            <p:ph type="ftr" sz="quarter" idx="11"/>
          </p:nvPr>
        </p:nvSpPr>
        <p:spPr>
          <a:xfrm>
            <a:off x="4224249" y="6515172"/>
            <a:ext cx="4114800" cy="365125"/>
          </a:xfrm>
        </p:spPr>
        <p:txBody>
          <a:bodyPr/>
          <a:lstStyle/>
          <a:p>
            <a:r>
              <a:rPr lang="en-US" sz="900" dirty="0"/>
              <a:t>Xi Yang @ P3 workshop 2023</a:t>
            </a:r>
          </a:p>
        </p:txBody>
      </p:sp>
      <p:sp>
        <p:nvSpPr>
          <p:cNvPr id="11" name="Slide Number Placeholder 10">
            <a:extLst>
              <a:ext uri="{FF2B5EF4-FFF2-40B4-BE49-F238E27FC236}">
                <a16:creationId xmlns:a16="http://schemas.microsoft.com/office/drawing/2014/main" id="{ED8FFABB-93C4-B768-E80C-292337224B21}"/>
              </a:ext>
            </a:extLst>
          </p:cNvPr>
          <p:cNvSpPr>
            <a:spLocks noGrp="1"/>
          </p:cNvSpPr>
          <p:nvPr>
            <p:ph type="sldNum" sz="quarter" idx="12"/>
          </p:nvPr>
        </p:nvSpPr>
        <p:spPr/>
        <p:txBody>
          <a:bodyPr/>
          <a:lstStyle/>
          <a:p>
            <a:fld id="{4D728CCD-A859-4084-B079-6FB0483F368D}" type="slidenum">
              <a:rPr lang="en-US" smtClean="0"/>
              <a:t>17</a:t>
            </a:fld>
            <a:endParaRPr lang="en-US" dirty="0"/>
          </a:p>
        </p:txBody>
      </p:sp>
    </p:spTree>
    <p:extLst>
      <p:ext uri="{BB962C8B-B14F-4D97-AF65-F5344CB8AC3E}">
        <p14:creationId xmlns:p14="http://schemas.microsoft.com/office/powerpoint/2010/main" val="4066596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3FC7A-AE60-63D2-23EE-6FA7DF52B5C9}"/>
              </a:ext>
            </a:extLst>
          </p:cNvPr>
          <p:cNvSpPr>
            <a:spLocks noGrp="1"/>
          </p:cNvSpPr>
          <p:nvPr>
            <p:ph type="title"/>
          </p:nvPr>
        </p:nvSpPr>
        <p:spPr>
          <a:xfrm>
            <a:off x="1" y="1"/>
            <a:ext cx="12192000" cy="520630"/>
          </a:xfrm>
          <a:solidFill>
            <a:srgbClr val="FFC000"/>
          </a:solidFill>
        </p:spPr>
        <p:txBody>
          <a:bodyPr>
            <a:noAutofit/>
          </a:bodyPr>
          <a:lstStyle/>
          <a:p>
            <a:pPr algn="ctr"/>
            <a:r>
              <a:rPr lang="en-US" sz="3600" b="1" dirty="0">
                <a:solidFill>
                  <a:srgbClr val="0070C0"/>
                </a:solidFill>
              </a:rPr>
              <a:t>Challenges of implementing MeV STEM</a:t>
            </a:r>
          </a:p>
        </p:txBody>
      </p:sp>
      <p:sp>
        <p:nvSpPr>
          <p:cNvPr id="6" name="Title 1">
            <a:extLst>
              <a:ext uri="{FF2B5EF4-FFF2-40B4-BE49-F238E27FC236}">
                <a16:creationId xmlns:a16="http://schemas.microsoft.com/office/drawing/2014/main" id="{5898DC87-2065-A1C8-2448-BBC74AD1E6AA}"/>
              </a:ext>
            </a:extLst>
          </p:cNvPr>
          <p:cNvSpPr txBox="1">
            <a:spLocks/>
          </p:cNvSpPr>
          <p:nvPr/>
        </p:nvSpPr>
        <p:spPr>
          <a:xfrm>
            <a:off x="1900022" y="426508"/>
            <a:ext cx="8413376" cy="6652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lvl="0" indent="-514350">
              <a:buFont typeface="+mj-lt"/>
              <a:buAutoNum type="arabicPeriod" startAt="3"/>
            </a:pPr>
            <a:r>
              <a:rPr lang="en-US" sz="2400" b="1" dirty="0">
                <a:solidFill>
                  <a:srgbClr val="FF0000"/>
                </a:solidFill>
              </a:rPr>
              <a:t>Design lowest aberration strongest lenses for MeV STEM</a:t>
            </a:r>
            <a:endParaRPr kumimoji="0" lang="en-US" sz="2400" b="1" i="0" u="none" strike="noStrike" kern="1200" cap="none" spc="0" normalizeH="0" baseline="0" noProof="0" dirty="0">
              <a:ln>
                <a:noFill/>
              </a:ln>
              <a:solidFill>
                <a:prstClr val="black"/>
              </a:solidFill>
              <a:effectLst/>
              <a:uLnTx/>
              <a:uFillTx/>
              <a:latin typeface="Calibri Light" panose="020F0302020204030204"/>
            </a:endParaRPr>
          </a:p>
        </p:txBody>
      </p:sp>
      <mc:AlternateContent xmlns:mc="http://schemas.openxmlformats.org/markup-compatibility/2006" xmlns:a14="http://schemas.microsoft.com/office/drawing/2010/main">
        <mc:Choice Requires="a14">
          <p:sp>
            <p:nvSpPr>
              <p:cNvPr id="42" name="TextBox 14">
                <a:extLst>
                  <a:ext uri="{FF2B5EF4-FFF2-40B4-BE49-F238E27FC236}">
                    <a16:creationId xmlns:a16="http://schemas.microsoft.com/office/drawing/2014/main" id="{B776E726-DF87-3867-E99B-8F03C871D5BD}"/>
                  </a:ext>
                </a:extLst>
              </p:cNvPr>
              <p:cNvSpPr txBox="1">
                <a:spLocks noChangeArrowheads="1"/>
              </p:cNvSpPr>
              <p:nvPr/>
            </p:nvSpPr>
            <p:spPr bwMode="auto">
              <a:xfrm>
                <a:off x="2695259" y="952452"/>
                <a:ext cx="601408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kumimoji="0" lang="en-US" altLang="en-US" sz="2000" b="0" i="0" u="none" strike="noStrike" kern="1200" cap="none" spc="0" normalizeH="0" baseline="0" noProof="0" dirty="0">
                    <a:ln>
                      <a:noFill/>
                    </a:ln>
                    <a:solidFill>
                      <a:srgbClr val="FF0000"/>
                    </a:solidFill>
                    <a:effectLst/>
                    <a:uLnTx/>
                    <a:uFillTx/>
                    <a:latin typeface="Calibri" panose="020F0502020204030204"/>
                  </a:rPr>
                  <a:t>Probe size: </a:t>
                </a:r>
                <a14:m>
                  <m:oMath xmlns:m="http://schemas.openxmlformats.org/officeDocument/2006/math">
                    <m:sSub>
                      <m:sSubPr>
                        <m:ctrlPr>
                          <a:rPr lang="en-US" altLang="en-US" sz="2000" i="1" dirty="0" smtClean="0">
                            <a:solidFill>
                              <a:srgbClr val="FF0000"/>
                            </a:solidFill>
                            <a:latin typeface="Cambria Math" panose="02040503050406030204" pitchFamily="18" charset="0"/>
                          </a:rPr>
                        </m:ctrlPr>
                      </m:sSubPr>
                      <m:e>
                        <m:r>
                          <a:rPr lang="en-US" altLang="en-US" sz="2000" i="1" dirty="0" smtClean="0">
                            <a:solidFill>
                              <a:srgbClr val="FF0000"/>
                            </a:solidFill>
                            <a:latin typeface="Cambria Math" panose="02040503050406030204" pitchFamily="18" charset="0"/>
                            <a:ea typeface="Cambria Math" panose="02040503050406030204" pitchFamily="18" charset="0"/>
                          </a:rPr>
                          <m:t>𝜎</m:t>
                        </m:r>
                      </m:e>
                      <m:sub>
                        <m:r>
                          <a:rPr lang="en-US" altLang="en-US" sz="2000" b="0" i="1" dirty="0" smtClean="0">
                            <a:solidFill>
                              <a:srgbClr val="FF0000"/>
                            </a:solidFill>
                            <a:latin typeface="Cambria Math" panose="02040503050406030204" pitchFamily="18" charset="0"/>
                            <a:ea typeface="Cambria Math" panose="02040503050406030204" pitchFamily="18" charset="0"/>
                          </a:rPr>
                          <m:t>𝑑</m:t>
                        </m:r>
                      </m:sub>
                    </m:sSub>
                    <m:r>
                      <a:rPr lang="en-US" altLang="en-US" sz="2000" b="0" i="1" dirty="0" smtClean="0">
                        <a:solidFill>
                          <a:srgbClr val="FF0000"/>
                        </a:solidFill>
                        <a:latin typeface="Cambria Math" panose="02040503050406030204" pitchFamily="18" charset="0"/>
                      </a:rPr>
                      <m:t>=2 </m:t>
                    </m:r>
                    <m:r>
                      <a:rPr lang="en-US" altLang="en-US" sz="2000" b="0" i="1" dirty="0" smtClean="0">
                        <a:solidFill>
                          <a:srgbClr val="FF0000"/>
                        </a:solidFill>
                        <a:latin typeface="Cambria Math" panose="02040503050406030204" pitchFamily="18" charset="0"/>
                      </a:rPr>
                      <m:t>𝑛𝑚</m:t>
                    </m:r>
                  </m:oMath>
                </a14:m>
                <a:r>
                  <a:rPr lang="en-US" altLang="en-US" sz="2000" dirty="0">
                    <a:solidFill>
                      <a:srgbClr val="FF0000"/>
                    </a:solidFill>
                    <a:latin typeface="Calibri" panose="020F0502020204030204"/>
                  </a:rPr>
                  <a:t> and </a:t>
                </a:r>
                <a:r>
                  <a:rPr lang="en-US" altLang="en-US" sz="2000" dirty="0">
                    <a:solidFill>
                      <a:srgbClr val="FF0000"/>
                    </a:solidFill>
                  </a:rPr>
                  <a:t>divergence: </a:t>
                </a:r>
                <a14:m>
                  <m:oMath xmlns:m="http://schemas.openxmlformats.org/officeDocument/2006/math">
                    <m:sSub>
                      <m:sSubPr>
                        <m:ctrlPr>
                          <a:rPr lang="en-US" altLang="en-US" sz="2000" b="0" i="1" dirty="0" smtClean="0">
                            <a:solidFill>
                              <a:srgbClr val="FF0000"/>
                            </a:solidFill>
                            <a:latin typeface="Cambria Math" panose="02040503050406030204" pitchFamily="18" charset="0"/>
                          </a:rPr>
                        </m:ctrlPr>
                      </m:sSubPr>
                      <m:e>
                        <m:r>
                          <a:rPr lang="en-US" altLang="en-US" sz="2000" b="0" i="1" dirty="0" smtClean="0">
                            <a:solidFill>
                              <a:srgbClr val="FF0000"/>
                            </a:solidFill>
                            <a:latin typeface="Cambria Math" panose="02040503050406030204" pitchFamily="18" charset="0"/>
                            <a:ea typeface="Cambria Math" panose="02040503050406030204" pitchFamily="18" charset="0"/>
                          </a:rPr>
                          <m:t>𝜎</m:t>
                        </m:r>
                      </m:e>
                      <m:sub>
                        <m:r>
                          <m:rPr>
                            <m:sty m:val="p"/>
                          </m:rPr>
                          <a:rPr lang="el-GR" altLang="en-US" sz="2000" b="0" i="1" dirty="0" smtClean="0">
                            <a:solidFill>
                              <a:srgbClr val="FF0000"/>
                            </a:solidFill>
                            <a:latin typeface="Cambria Math" panose="02040503050406030204" pitchFamily="18" charset="0"/>
                            <a:ea typeface="Cambria Math" panose="02040503050406030204" pitchFamily="18" charset="0"/>
                          </a:rPr>
                          <m:t>θ</m:t>
                        </m:r>
                      </m:sub>
                    </m:sSub>
                    <m:r>
                      <a:rPr lang="en-US" altLang="en-US" sz="2000" b="0" i="1" dirty="0" smtClean="0">
                        <a:solidFill>
                          <a:srgbClr val="FF0000"/>
                        </a:solidFill>
                        <a:latin typeface="Cambria Math" panose="02040503050406030204" pitchFamily="18" charset="0"/>
                        <a:ea typeface="Cambria Math" panose="02040503050406030204" pitchFamily="18" charset="0"/>
                      </a:rPr>
                      <m:t>≤</m:t>
                    </m:r>
                    <m:r>
                      <a:rPr lang="en-US" altLang="en-US" sz="2000" b="0" i="0" dirty="0" smtClean="0">
                        <a:solidFill>
                          <a:srgbClr val="FF0000"/>
                        </a:solidFill>
                        <a:latin typeface="Cambria Math" panose="02040503050406030204" pitchFamily="18" charset="0"/>
                      </a:rPr>
                      <m:t>1</m:t>
                    </m:r>
                    <m:r>
                      <a:rPr lang="en-US" altLang="en-US" sz="2000" b="0" i="1" dirty="0" smtClean="0">
                        <a:solidFill>
                          <a:srgbClr val="FF0000"/>
                        </a:solidFill>
                        <a:latin typeface="Cambria Math" panose="02040503050406030204" pitchFamily="18" charset="0"/>
                      </a:rPr>
                      <m:t> </m:t>
                    </m:r>
                    <m:r>
                      <a:rPr lang="en-US" altLang="en-US" sz="2000" i="1" dirty="0" smtClean="0">
                        <a:solidFill>
                          <a:srgbClr val="FF0000"/>
                        </a:solidFill>
                        <a:latin typeface="Cambria Math" panose="02040503050406030204" pitchFamily="18" charset="0"/>
                      </a:rPr>
                      <m:t>𝑚𝑟𝑎𝑑</m:t>
                    </m:r>
                  </m:oMath>
                </a14:m>
                <a:endParaRPr lang="en-US" altLang="en-US" sz="2000" dirty="0">
                  <a:solidFill>
                    <a:srgbClr val="FF0000"/>
                  </a:solidFill>
                </a:endParaRPr>
              </a:p>
            </p:txBody>
          </p:sp>
        </mc:Choice>
        <mc:Fallback xmlns="">
          <p:sp>
            <p:nvSpPr>
              <p:cNvPr id="42" name="TextBox 14">
                <a:extLst>
                  <a:ext uri="{FF2B5EF4-FFF2-40B4-BE49-F238E27FC236}">
                    <a16:creationId xmlns:a16="http://schemas.microsoft.com/office/drawing/2014/main" id="{B776E726-DF87-3867-E99B-8F03C871D5BD}"/>
                  </a:ext>
                </a:extLst>
              </p:cNvPr>
              <p:cNvSpPr txBox="1">
                <a:spLocks noRot="1" noChangeAspect="1" noMove="1" noResize="1" noEditPoints="1" noAdjustHandles="1" noChangeArrowheads="1" noChangeShapeType="1" noTextEdit="1"/>
              </p:cNvSpPr>
              <p:nvPr/>
            </p:nvSpPr>
            <p:spPr bwMode="auto">
              <a:xfrm>
                <a:off x="2695259" y="952452"/>
                <a:ext cx="6014082" cy="400110"/>
              </a:xfrm>
              <a:prstGeom prst="rect">
                <a:avLst/>
              </a:prstGeom>
              <a:blipFill>
                <a:blip r:embed="rId3"/>
                <a:stretch>
                  <a:fillRect l="-1013" t="-9091" b="-257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5" name="Content Placeholder 3">
            <a:extLst>
              <a:ext uri="{FF2B5EF4-FFF2-40B4-BE49-F238E27FC236}">
                <a16:creationId xmlns:a16="http://schemas.microsoft.com/office/drawing/2014/main" id="{B1074AF6-6312-0F50-B471-8754B777B35D}"/>
              </a:ext>
            </a:extLst>
          </p:cNvPr>
          <p:cNvSpPr>
            <a:spLocks noGrp="1"/>
          </p:cNvSpPr>
          <p:nvPr>
            <p:ph sz="half" idx="1"/>
          </p:nvPr>
        </p:nvSpPr>
        <p:spPr>
          <a:xfrm>
            <a:off x="94823" y="1493550"/>
            <a:ext cx="5994747" cy="1033294"/>
          </a:xfrm>
        </p:spPr>
        <p:txBody>
          <a:bodyPr>
            <a:normAutofit fontScale="25000" lnSpcReduction="20000"/>
          </a:bodyPr>
          <a:lstStyle/>
          <a:p>
            <a:pPr marL="228600" lvl="2"/>
            <a:r>
              <a:rPr lang="en-US" sz="6400" dirty="0"/>
              <a:t>STEM column </a:t>
            </a:r>
          </a:p>
          <a:p>
            <a:pPr marL="685800" lvl="3"/>
            <a:r>
              <a:rPr lang="en-US" sz="6400" dirty="0"/>
              <a:t>Focus the beam onto the sample with a few nanometers </a:t>
            </a:r>
          </a:p>
          <a:p>
            <a:pPr marL="685800" lvl="3"/>
            <a:r>
              <a:rPr lang="en-US" sz="6400" dirty="0"/>
              <a:t>Freedom of varying the probe beam size</a:t>
            </a:r>
          </a:p>
          <a:p>
            <a:pPr marL="228600" lvl="2"/>
            <a:r>
              <a:rPr lang="en-US" sz="6400" dirty="0"/>
              <a:t>Variation of aperture and magnetic field of trim quadrupoles can change the beam size from 2 nm - 60 µm (to find ROI)</a:t>
            </a:r>
          </a:p>
          <a:p>
            <a:pPr lvl="2"/>
            <a:endParaRPr lang="en-US" sz="5600" dirty="0"/>
          </a:p>
          <a:p>
            <a:pPr lvl="2"/>
            <a:endParaRPr lang="en-US" dirty="0"/>
          </a:p>
          <a:p>
            <a:pPr lvl="2"/>
            <a:endParaRPr lang="en-US" dirty="0"/>
          </a:p>
          <a:p>
            <a:pPr marL="914400" lvl="2" indent="0">
              <a:buNone/>
            </a:pPr>
            <a:endParaRPr lang="en-US" dirty="0"/>
          </a:p>
          <a:p>
            <a:pPr marL="914400" lvl="2" indent="0">
              <a:buNone/>
            </a:pPr>
            <a:r>
              <a:rPr lang="en-US" sz="1300" dirty="0"/>
              <a:t>I</a:t>
            </a:r>
          </a:p>
          <a:p>
            <a:pPr marL="0" indent="0">
              <a:buNone/>
            </a:pPr>
            <a:endParaRPr lang="en-US" dirty="0"/>
          </a:p>
        </p:txBody>
      </p:sp>
      <mc:AlternateContent xmlns:mc="http://schemas.openxmlformats.org/markup-compatibility/2006" xmlns:a14="http://schemas.microsoft.com/office/drawing/2010/main">
        <mc:Choice Requires="a14">
          <p:sp>
            <p:nvSpPr>
              <p:cNvPr id="26" name="Content Placeholder 3">
                <a:extLst>
                  <a:ext uri="{FF2B5EF4-FFF2-40B4-BE49-F238E27FC236}">
                    <a16:creationId xmlns:a16="http://schemas.microsoft.com/office/drawing/2014/main" id="{22B0473D-8AA2-6B84-F987-B2DD5AF80F6D}"/>
                  </a:ext>
                </a:extLst>
              </p:cNvPr>
              <p:cNvSpPr txBox="1">
                <a:spLocks/>
              </p:cNvSpPr>
              <p:nvPr/>
            </p:nvSpPr>
            <p:spPr>
              <a:xfrm>
                <a:off x="6017352" y="1594383"/>
                <a:ext cx="5848889" cy="580768"/>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2"/>
                <a:r>
                  <a:rPr lang="en-US" sz="6000" dirty="0">
                    <a:ea typeface="Times New Roman" panose="02020603050405020304" pitchFamily="18" charset="0"/>
                    <a:cs typeface="Times New Roman" panose="02020603050405020304" pitchFamily="18" charset="0"/>
                  </a:rPr>
                  <a:t>The final probe beam size in RMS (green)</a:t>
                </a:r>
              </a:p>
              <a:p>
                <a:pPr marL="0" lvl="2" indent="0">
                  <a:buNone/>
                </a:pPr>
                <a14:m>
                  <m:oMathPara xmlns:m="http://schemas.openxmlformats.org/officeDocument/2006/math">
                    <m:oMathParaPr>
                      <m:jc m:val="centerGroup"/>
                    </m:oMathParaPr>
                    <m:oMath xmlns:m="http://schemas.openxmlformats.org/officeDocument/2006/math">
                      <m:sSub>
                        <m:sSubPr>
                          <m:ctrlPr>
                            <a:rPr lang="en-US" sz="6000" i="1"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𝜎</m:t>
                          </m:r>
                        </m:e>
                        <m:sub>
                          <m:r>
                            <m:rPr>
                              <m:sty m:val="p"/>
                            </m:rPr>
                            <a:rPr lang="en-US" sz="6000">
                              <a:effectLst/>
                              <a:latin typeface="Cambria Math" panose="02040503050406030204" pitchFamily="18" charset="0"/>
                              <a:ea typeface="Times New Roman" panose="02020603050405020304" pitchFamily="18" charset="0"/>
                              <a:cs typeface="Times New Roman" panose="02020603050405020304" pitchFamily="18" charset="0"/>
                            </a:rPr>
                            <m:t>tot</m:t>
                          </m:r>
                        </m:sub>
                      </m:sSub>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6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sSup>
                            <m:sSupPr>
                              <m:ctrlPr>
                                <a:rPr lang="en-US" sz="6000" i="1">
                                  <a:effectLst/>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n-US" sz="6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𝜎</m:t>
                                  </m:r>
                                </m:e>
                                <m:sub>
                                  <m:r>
                                    <m:rPr>
                                      <m:sty m:val="p"/>
                                    </m:rPr>
                                    <a:rPr lang="en-US" sz="6000">
                                      <a:effectLst/>
                                      <a:latin typeface="Cambria Math" panose="02040503050406030204" pitchFamily="18" charset="0"/>
                                      <a:ea typeface="Times New Roman" panose="02020603050405020304" pitchFamily="18" charset="0"/>
                                      <a:cs typeface="Times New Roman" panose="02020603050405020304" pitchFamily="18" charset="0"/>
                                    </a:rPr>
                                    <m:t>d</m:t>
                                  </m:r>
                                </m:sub>
                              </m:sSub>
                            </m:e>
                            <m:sup>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6000" i="1">
                                  <a:effectLst/>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n-US" sz="6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𝜎</m:t>
                                  </m:r>
                                </m:e>
                                <m:sub>
                                  <m:r>
                                    <m:rPr>
                                      <m:sty m:val="p"/>
                                    </m:rPr>
                                    <a:rPr lang="en-US" sz="6000">
                                      <a:effectLst/>
                                      <a:latin typeface="Cambria Math" panose="02040503050406030204" pitchFamily="18" charset="0"/>
                                      <a:ea typeface="Times New Roman" panose="02020603050405020304" pitchFamily="18" charset="0"/>
                                      <a:cs typeface="Times New Roman" panose="02020603050405020304" pitchFamily="18" charset="0"/>
                                    </a:rPr>
                                    <m:t>s</m:t>
                                  </m:r>
                                </m:sub>
                              </m:sSub>
                            </m:e>
                            <m:sup>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6000" i="1">
                                  <a:effectLst/>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n-US" sz="6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𝜎</m:t>
                                  </m:r>
                                </m:e>
                                <m:sub>
                                  <m:r>
                                    <m:rPr>
                                      <m:sty m:val="p"/>
                                    </m:rPr>
                                    <a:rPr lang="en-US" sz="6000">
                                      <a:effectLst/>
                                      <a:latin typeface="Cambria Math" panose="02040503050406030204" pitchFamily="18" charset="0"/>
                                      <a:ea typeface="Times New Roman" panose="02020603050405020304" pitchFamily="18" charset="0"/>
                                      <a:cs typeface="Times New Roman" panose="02020603050405020304" pitchFamily="18" charset="0"/>
                                    </a:rPr>
                                    <m:t>c</m:t>
                                  </m:r>
                                </m:sub>
                              </m:sSub>
                            </m:e>
                            <m:sup>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6000" i="1">
                                  <a:effectLst/>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n-US" sz="6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𝜎</m:t>
                                  </m:r>
                                </m:e>
                                <m:sub>
                                  <m:r>
                                    <m:rPr>
                                      <m:sty m:val="p"/>
                                    </m:rPr>
                                    <a:rPr lang="en-US" sz="6000">
                                      <a:effectLst/>
                                      <a:latin typeface="Cambria Math" panose="02040503050406030204" pitchFamily="18" charset="0"/>
                                      <a:ea typeface="Times New Roman" panose="02020603050405020304" pitchFamily="18" charset="0"/>
                                      <a:cs typeface="Times New Roman" panose="02020603050405020304" pitchFamily="18" charset="0"/>
                                    </a:rPr>
                                    <m:t>emit</m:t>
                                  </m:r>
                                </m:sub>
                              </m:sSub>
                            </m:e>
                            <m:sup>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rad>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5600" dirty="0"/>
              </a:p>
              <a:p>
                <a:pPr marL="228600" lvl="2"/>
                <a:r>
                  <a:rPr lang="en-US" sz="5600" dirty="0"/>
                  <a:t>The theoretically minimum resolution (purple)</a:t>
                </a:r>
              </a:p>
              <a:p>
                <a:pPr marL="0" lvl="2" indent="0">
                  <a:buNone/>
                </a:pPr>
                <a14:m>
                  <m:oMathPara xmlns:m="http://schemas.openxmlformats.org/officeDocument/2006/math">
                    <m:oMathParaPr>
                      <m:jc m:val="center"/>
                    </m:oMathParaPr>
                    <m:oMath xmlns:m="http://schemas.openxmlformats.org/officeDocument/2006/math">
                      <m:sSub>
                        <m:sSubPr>
                          <m:ctrlPr>
                            <a:rPr lang="en-US" sz="6000" i="1"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6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𝛿</m:t>
                          </m:r>
                        </m:e>
                        <m:sub>
                          <m:r>
                            <m:rPr>
                              <m:sty m:val="p"/>
                            </m:rPr>
                            <a:rPr lang="en-US" sz="6000">
                              <a:effectLst/>
                              <a:latin typeface="Cambria Math" panose="02040503050406030204" pitchFamily="18" charset="0"/>
                              <a:ea typeface="Times New Roman" panose="02020603050405020304" pitchFamily="18" charset="0"/>
                              <a:cs typeface="Times New Roman" panose="02020603050405020304" pitchFamily="18" charset="0"/>
                            </a:rPr>
                            <m:t>th</m:t>
                          </m:r>
                        </m:sub>
                      </m:sSub>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6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sSup>
                            <m:sSupPr>
                              <m:ctrlPr>
                                <a:rPr lang="en-US" sz="6000" i="1">
                                  <a:effectLst/>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n-US" sz="6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𝜎</m:t>
                                  </m:r>
                                </m:e>
                                <m:sub>
                                  <m:r>
                                    <m:rPr>
                                      <m:sty m:val="p"/>
                                    </m:rPr>
                                    <a:rPr lang="en-US" sz="6000">
                                      <a:effectLst/>
                                      <a:latin typeface="Cambria Math" panose="02040503050406030204" pitchFamily="18" charset="0"/>
                                      <a:ea typeface="Times New Roman" panose="02020603050405020304" pitchFamily="18" charset="0"/>
                                      <a:cs typeface="Times New Roman" panose="02020603050405020304" pitchFamily="18" charset="0"/>
                                    </a:rPr>
                                    <m:t>d</m:t>
                                  </m:r>
                                </m:sub>
                              </m:sSub>
                            </m:e>
                            <m:sup>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6000" i="1">
                                  <a:effectLst/>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n-US" sz="6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𝜎</m:t>
                                  </m:r>
                                </m:e>
                                <m:sub>
                                  <m:r>
                                    <m:rPr>
                                      <m:sty m:val="p"/>
                                    </m:rPr>
                                    <a:rPr lang="en-US" sz="6000">
                                      <a:effectLst/>
                                      <a:latin typeface="Cambria Math" panose="02040503050406030204" pitchFamily="18" charset="0"/>
                                      <a:ea typeface="Times New Roman" panose="02020603050405020304" pitchFamily="18" charset="0"/>
                                      <a:cs typeface="Times New Roman" panose="02020603050405020304" pitchFamily="18" charset="0"/>
                                    </a:rPr>
                                    <m:t>s</m:t>
                                  </m:r>
                                </m:sub>
                              </m:sSub>
                            </m:e>
                            <m:sup>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6000" i="1">
                                  <a:effectLst/>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n-US" sz="6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𝜎</m:t>
                                  </m:r>
                                </m:e>
                                <m:sub>
                                  <m:r>
                                    <m:rPr>
                                      <m:sty m:val="p"/>
                                    </m:rPr>
                                    <a:rPr lang="en-US" sz="6000">
                                      <a:effectLst/>
                                      <a:latin typeface="Cambria Math" panose="02040503050406030204" pitchFamily="18" charset="0"/>
                                      <a:ea typeface="Times New Roman" panose="02020603050405020304" pitchFamily="18" charset="0"/>
                                      <a:cs typeface="Times New Roman" panose="02020603050405020304" pitchFamily="18" charset="0"/>
                                    </a:rPr>
                                    <m:t>c</m:t>
                                  </m:r>
                                </m:sub>
                              </m:sSub>
                            </m:e>
                            <m:sup>
                              <m:r>
                                <a:rPr lang="en-US" sz="60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rad>
                    </m:oMath>
                  </m:oMathPara>
                </a14:m>
                <a:endParaRPr lang="en-US" dirty="0"/>
              </a:p>
              <a:p>
                <a:pPr marL="0" indent="0">
                  <a:buFont typeface="Arial" panose="020B0604020202020204" pitchFamily="34" charset="0"/>
                  <a:buNone/>
                </a:pPr>
                <a:endParaRPr lang="en-US" dirty="0"/>
              </a:p>
            </p:txBody>
          </p:sp>
        </mc:Choice>
        <mc:Fallback xmlns="">
          <p:sp>
            <p:nvSpPr>
              <p:cNvPr id="26" name="Content Placeholder 3">
                <a:extLst>
                  <a:ext uri="{FF2B5EF4-FFF2-40B4-BE49-F238E27FC236}">
                    <a16:creationId xmlns:a16="http://schemas.microsoft.com/office/drawing/2014/main" id="{22B0473D-8AA2-6B84-F987-B2DD5AF80F6D}"/>
                  </a:ext>
                </a:extLst>
              </p:cNvPr>
              <p:cNvSpPr txBox="1">
                <a:spLocks noRot="1" noChangeAspect="1" noMove="1" noResize="1" noEditPoints="1" noAdjustHandles="1" noChangeArrowheads="1" noChangeShapeType="1" noTextEdit="1"/>
              </p:cNvSpPr>
              <p:nvPr/>
            </p:nvSpPr>
            <p:spPr>
              <a:xfrm>
                <a:off x="6017352" y="1594383"/>
                <a:ext cx="5848889" cy="580768"/>
              </a:xfrm>
              <a:prstGeom prst="rect">
                <a:avLst/>
              </a:prstGeom>
              <a:blipFill>
                <a:blip r:embed="rId4"/>
                <a:stretch>
                  <a:fillRect l="-313" t="-12632" b="-65263"/>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7739DDF4-DD09-57CF-4767-B3ED4DF56A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90424" y="3248903"/>
            <a:ext cx="5039288" cy="3512864"/>
          </a:xfrm>
          <a:prstGeom prst="rect">
            <a:avLst/>
          </a:prstGeom>
          <a:noFill/>
        </p:spPr>
      </p:pic>
      <p:pic>
        <p:nvPicPr>
          <p:cNvPr id="10" name="图片 2" descr="Graphical user interface, chart&#10;&#10;Description automatically generated">
            <a:extLst>
              <a:ext uri="{FF2B5EF4-FFF2-40B4-BE49-F238E27FC236}">
                <a16:creationId xmlns:a16="http://schemas.microsoft.com/office/drawing/2014/main" id="{3AC3EF03-954B-F3FB-2031-E72B5423F39C}"/>
              </a:ext>
            </a:extLst>
          </p:cNvPr>
          <p:cNvPicPr>
            <a:picLocks noChangeAspect="1"/>
          </p:cNvPicPr>
          <p:nvPr/>
        </p:nvPicPr>
        <p:blipFill>
          <a:blip r:embed="rId6"/>
          <a:stretch>
            <a:fillRect/>
          </a:stretch>
        </p:blipFill>
        <p:spPr>
          <a:xfrm>
            <a:off x="3854039" y="5514594"/>
            <a:ext cx="1848261" cy="1295853"/>
          </a:xfrm>
          <a:prstGeom prst="rect">
            <a:avLst/>
          </a:prstGeom>
        </p:spPr>
      </p:pic>
      <p:graphicFrame>
        <p:nvGraphicFramePr>
          <p:cNvPr id="12" name="Table 11">
            <a:extLst>
              <a:ext uri="{FF2B5EF4-FFF2-40B4-BE49-F238E27FC236}">
                <a16:creationId xmlns:a16="http://schemas.microsoft.com/office/drawing/2014/main" id="{A910B516-61BC-A0B8-97C3-5B0AE3E778B6}"/>
              </a:ext>
            </a:extLst>
          </p:cNvPr>
          <p:cNvGraphicFramePr>
            <a:graphicFrameLocks noGrp="1"/>
          </p:cNvGraphicFramePr>
          <p:nvPr>
            <p:extLst>
              <p:ext uri="{D42A27DB-BD31-4B8C-83A1-F6EECF244321}">
                <p14:modId xmlns:p14="http://schemas.microsoft.com/office/powerpoint/2010/main" val="1905133396"/>
              </p:ext>
            </p:extLst>
          </p:nvPr>
        </p:nvGraphicFramePr>
        <p:xfrm>
          <a:off x="6017352" y="2632438"/>
          <a:ext cx="6014042" cy="646739"/>
        </p:xfrm>
        <a:graphic>
          <a:graphicData uri="http://schemas.openxmlformats.org/drawingml/2006/table">
            <a:tbl>
              <a:tblPr firstRow="1" firstCol="1" bandRow="1">
                <a:tableStyleId>{5C22544A-7EE6-4342-B048-85BDC9FD1C3A}</a:tableStyleId>
              </a:tblPr>
              <a:tblGrid>
                <a:gridCol w="1790943">
                  <a:extLst>
                    <a:ext uri="{9D8B030D-6E8A-4147-A177-3AD203B41FA5}">
                      <a16:colId xmlns:a16="http://schemas.microsoft.com/office/drawing/2014/main" val="1674990736"/>
                    </a:ext>
                  </a:extLst>
                </a:gridCol>
                <a:gridCol w="560874">
                  <a:extLst>
                    <a:ext uri="{9D8B030D-6E8A-4147-A177-3AD203B41FA5}">
                      <a16:colId xmlns:a16="http://schemas.microsoft.com/office/drawing/2014/main" val="915998135"/>
                    </a:ext>
                  </a:extLst>
                </a:gridCol>
                <a:gridCol w="690425">
                  <a:extLst>
                    <a:ext uri="{9D8B030D-6E8A-4147-A177-3AD203B41FA5}">
                      <a16:colId xmlns:a16="http://schemas.microsoft.com/office/drawing/2014/main" val="3691093958"/>
                    </a:ext>
                  </a:extLst>
                </a:gridCol>
                <a:gridCol w="717550">
                  <a:extLst>
                    <a:ext uri="{9D8B030D-6E8A-4147-A177-3AD203B41FA5}">
                      <a16:colId xmlns:a16="http://schemas.microsoft.com/office/drawing/2014/main" val="4169944311"/>
                    </a:ext>
                  </a:extLst>
                </a:gridCol>
                <a:gridCol w="755650">
                  <a:extLst>
                    <a:ext uri="{9D8B030D-6E8A-4147-A177-3AD203B41FA5}">
                      <a16:colId xmlns:a16="http://schemas.microsoft.com/office/drawing/2014/main" val="3560976694"/>
                    </a:ext>
                  </a:extLst>
                </a:gridCol>
                <a:gridCol w="755650">
                  <a:extLst>
                    <a:ext uri="{9D8B030D-6E8A-4147-A177-3AD203B41FA5}">
                      <a16:colId xmlns:a16="http://schemas.microsoft.com/office/drawing/2014/main" val="3912034637"/>
                    </a:ext>
                  </a:extLst>
                </a:gridCol>
                <a:gridCol w="742950">
                  <a:extLst>
                    <a:ext uri="{9D8B030D-6E8A-4147-A177-3AD203B41FA5}">
                      <a16:colId xmlns:a16="http://schemas.microsoft.com/office/drawing/2014/main" val="516540455"/>
                    </a:ext>
                  </a:extLst>
                </a:gridCol>
              </a:tblGrid>
              <a:tr h="204066">
                <a:tc>
                  <a:txBody>
                    <a:bodyPr/>
                    <a:lstStyle/>
                    <a:p>
                      <a:pPr marL="0" marR="0" algn="just">
                        <a:spcBef>
                          <a:spcPts val="300"/>
                        </a:spcBef>
                        <a:spcAft>
                          <a:spcPts val="1200"/>
                        </a:spcAft>
                      </a:pPr>
                      <a:r>
                        <a:rPr lang="en-US" sz="1100" dirty="0">
                          <a:effectLst/>
                        </a:rPr>
                        <a:t> </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300"/>
                        </a:spcBef>
                        <a:spcAft>
                          <a:spcPts val="1200"/>
                        </a:spcAft>
                      </a:pPr>
                      <a:r>
                        <a:rPr lang="en-US" sz="1200">
                          <a:effectLst/>
                        </a:rPr>
                        <a:t>f (cm)</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300"/>
                        </a:spcBef>
                        <a:spcAft>
                          <a:spcPts val="1200"/>
                        </a:spcAft>
                      </a:pPr>
                      <a:r>
                        <a:rPr lang="en-US" sz="1200">
                          <a:effectLst/>
                        </a:rPr>
                        <a:t>C</a:t>
                      </a:r>
                      <a:r>
                        <a:rPr lang="en-US" sz="1200" baseline="-25000">
                          <a:effectLst/>
                        </a:rPr>
                        <a:t>s,x</a:t>
                      </a:r>
                      <a:r>
                        <a:rPr lang="en-US" sz="1200">
                          <a:effectLst/>
                        </a:rPr>
                        <a:t> (cm)</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300"/>
                        </a:spcBef>
                        <a:spcAft>
                          <a:spcPts val="1200"/>
                        </a:spcAft>
                      </a:pPr>
                      <a:r>
                        <a:rPr lang="en-US" sz="1200">
                          <a:effectLst/>
                        </a:rPr>
                        <a:t>C</a:t>
                      </a:r>
                      <a:r>
                        <a:rPr lang="en-US" sz="1200" baseline="-25000">
                          <a:effectLst/>
                        </a:rPr>
                        <a:t>s,y</a:t>
                      </a:r>
                      <a:r>
                        <a:rPr lang="en-US" sz="1200">
                          <a:effectLst/>
                        </a:rPr>
                        <a:t> (cm)</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300"/>
                        </a:spcBef>
                        <a:spcAft>
                          <a:spcPts val="1200"/>
                        </a:spcAft>
                      </a:pPr>
                      <a:r>
                        <a:rPr lang="en-US" sz="1200" dirty="0" err="1">
                          <a:effectLst/>
                        </a:rPr>
                        <a:t>C</a:t>
                      </a:r>
                      <a:r>
                        <a:rPr lang="en-US" sz="1200" baseline="-25000" dirty="0" err="1">
                          <a:effectLst/>
                        </a:rPr>
                        <a:t>s,xy</a:t>
                      </a:r>
                      <a:r>
                        <a:rPr lang="en-US" sz="1200" dirty="0">
                          <a:effectLst/>
                        </a:rPr>
                        <a:t> (cm)</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300"/>
                        </a:spcBef>
                        <a:spcAft>
                          <a:spcPts val="1200"/>
                        </a:spcAft>
                      </a:pPr>
                      <a:r>
                        <a:rPr lang="en-US" sz="1200" dirty="0" err="1">
                          <a:effectLst/>
                        </a:rPr>
                        <a:t>C</a:t>
                      </a:r>
                      <a:r>
                        <a:rPr lang="en-US" sz="1200" baseline="-25000" dirty="0" err="1">
                          <a:effectLst/>
                        </a:rPr>
                        <a:t>c,x</a:t>
                      </a:r>
                      <a:r>
                        <a:rPr lang="en-US" sz="1200" dirty="0">
                          <a:effectLst/>
                        </a:rPr>
                        <a:t> (cm)</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300"/>
                        </a:spcBef>
                        <a:spcAft>
                          <a:spcPts val="1200"/>
                        </a:spcAft>
                      </a:pPr>
                      <a:r>
                        <a:rPr lang="en-US" sz="1200">
                          <a:effectLst/>
                        </a:rPr>
                        <a:t>C</a:t>
                      </a:r>
                      <a:r>
                        <a:rPr lang="en-US" sz="1200" baseline="-25000">
                          <a:effectLst/>
                        </a:rPr>
                        <a:t>c,y</a:t>
                      </a:r>
                      <a:r>
                        <a:rPr lang="en-US" sz="1200">
                          <a:effectLst/>
                        </a:rPr>
                        <a:t> (cm)</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54966557"/>
                  </a:ext>
                </a:extLst>
              </a:tr>
              <a:tr h="238607">
                <a:tc>
                  <a:txBody>
                    <a:bodyPr/>
                    <a:lstStyle/>
                    <a:p>
                      <a:pPr marL="0" marR="0" algn="ctr">
                        <a:spcBef>
                          <a:spcPts val="180"/>
                        </a:spcBef>
                        <a:spcAft>
                          <a:spcPts val="1200"/>
                        </a:spcAft>
                      </a:pPr>
                      <a:r>
                        <a:rPr lang="en-US" sz="1200" dirty="0">
                          <a:effectLst/>
                        </a:rPr>
                        <a:t>Probe forming Lens (SRF)</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300"/>
                        </a:spcBef>
                        <a:spcAft>
                          <a:spcPts val="1200"/>
                        </a:spcAft>
                      </a:pPr>
                      <a:r>
                        <a:rPr lang="en-US" sz="1200">
                          <a:effectLst/>
                        </a:rPr>
                        <a:t>1.00</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300"/>
                        </a:spcBef>
                        <a:spcAft>
                          <a:spcPts val="1200"/>
                        </a:spcAft>
                      </a:pPr>
                      <a:r>
                        <a:rPr lang="en-US" sz="1200">
                          <a:effectLst/>
                        </a:rPr>
                        <a:t>16.2</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300"/>
                        </a:spcBef>
                        <a:spcAft>
                          <a:spcPts val="1200"/>
                        </a:spcAft>
                      </a:pPr>
                      <a:r>
                        <a:rPr lang="en-US" sz="1200">
                          <a:effectLst/>
                        </a:rPr>
                        <a:t>15.0</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300"/>
                        </a:spcBef>
                        <a:spcAft>
                          <a:spcPts val="1200"/>
                        </a:spcAft>
                      </a:pPr>
                      <a:r>
                        <a:rPr lang="en-US" sz="1200">
                          <a:effectLst/>
                        </a:rPr>
                        <a:t>35.3</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300"/>
                        </a:spcBef>
                        <a:spcAft>
                          <a:spcPts val="1200"/>
                        </a:spcAft>
                      </a:pPr>
                      <a:r>
                        <a:rPr lang="en-US" sz="1200">
                          <a:effectLst/>
                        </a:rPr>
                        <a:t>1.78</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300"/>
                        </a:spcBef>
                        <a:spcAft>
                          <a:spcPts val="1200"/>
                        </a:spcAft>
                      </a:pPr>
                      <a:r>
                        <a:rPr lang="en-US" sz="1200">
                          <a:effectLst/>
                        </a:rPr>
                        <a:t>1.44</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32621559"/>
                  </a:ext>
                </a:extLst>
              </a:tr>
              <a:tr h="204066">
                <a:tc>
                  <a:txBody>
                    <a:bodyPr/>
                    <a:lstStyle/>
                    <a:p>
                      <a:pPr marL="0" marR="0" algn="ctr">
                        <a:spcBef>
                          <a:spcPts val="180"/>
                        </a:spcBef>
                        <a:spcAft>
                          <a:spcPts val="1200"/>
                        </a:spcAft>
                      </a:pPr>
                      <a:r>
                        <a:rPr lang="en-US" sz="1200" dirty="0">
                          <a:effectLst/>
                        </a:rPr>
                        <a:t>probe forming Lens (DC)</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300"/>
                        </a:spcBef>
                        <a:spcAft>
                          <a:spcPts val="1200"/>
                        </a:spcAft>
                      </a:pPr>
                      <a:r>
                        <a:rPr lang="en-US" sz="1200">
                          <a:effectLst/>
                        </a:rPr>
                        <a:t>1.00</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300"/>
                        </a:spcBef>
                        <a:spcAft>
                          <a:spcPts val="1200"/>
                        </a:spcAft>
                      </a:pPr>
                      <a:r>
                        <a:rPr lang="en-US" sz="1200">
                          <a:effectLst/>
                        </a:rPr>
                        <a:t>16.2</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300"/>
                        </a:spcBef>
                        <a:spcAft>
                          <a:spcPts val="1200"/>
                        </a:spcAft>
                      </a:pPr>
                      <a:r>
                        <a:rPr lang="en-US" sz="1200">
                          <a:effectLst/>
                        </a:rPr>
                        <a:t>15.0</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300"/>
                        </a:spcBef>
                        <a:spcAft>
                          <a:spcPts val="1200"/>
                        </a:spcAft>
                      </a:pPr>
                      <a:r>
                        <a:rPr lang="en-US" sz="1200">
                          <a:effectLst/>
                        </a:rPr>
                        <a:t>35.3</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300"/>
                        </a:spcBef>
                        <a:spcAft>
                          <a:spcPts val="1200"/>
                        </a:spcAft>
                      </a:pPr>
                      <a:r>
                        <a:rPr lang="en-US" sz="1200" dirty="0">
                          <a:effectLst/>
                        </a:rPr>
                        <a:t>1.80</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300"/>
                        </a:spcBef>
                        <a:spcAft>
                          <a:spcPts val="1200"/>
                        </a:spcAft>
                      </a:pPr>
                      <a:r>
                        <a:rPr lang="en-US" sz="1200" dirty="0">
                          <a:effectLst/>
                        </a:rPr>
                        <a:t>1.46</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520416841"/>
                  </a:ext>
                </a:extLst>
              </a:tr>
            </a:tbl>
          </a:graphicData>
        </a:graphic>
      </p:graphicFrame>
      <p:sp>
        <p:nvSpPr>
          <p:cNvPr id="13" name="Rectangle 1">
            <a:extLst>
              <a:ext uri="{FF2B5EF4-FFF2-40B4-BE49-F238E27FC236}">
                <a16:creationId xmlns:a16="http://schemas.microsoft.com/office/drawing/2014/main" id="{C614BC6E-CFAB-2466-6393-17B29415AE07}"/>
              </a:ext>
            </a:extLst>
          </p:cNvPr>
          <p:cNvSpPr>
            <a:spLocks noChangeArrowheads="1"/>
          </p:cNvSpPr>
          <p:nvPr/>
        </p:nvSpPr>
        <p:spPr bwMode="auto">
          <a:xfrm>
            <a:off x="3127375" y="35925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a:extLst>
              <a:ext uri="{FF2B5EF4-FFF2-40B4-BE49-F238E27FC236}">
                <a16:creationId xmlns:a16="http://schemas.microsoft.com/office/drawing/2014/main" id="{36F93038-82CE-C438-C5FD-0AABD40D96E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2581" y="2887293"/>
            <a:ext cx="5418997" cy="2405548"/>
          </a:xfrm>
          <a:prstGeom prst="rect">
            <a:avLst/>
          </a:prstGeom>
          <a:noFill/>
          <a:ln>
            <a:noFill/>
          </a:ln>
        </p:spPr>
      </p:pic>
      <p:pic>
        <p:nvPicPr>
          <p:cNvPr id="3" name="图片 1" descr="Chart&#10;&#10;Description automatically generated">
            <a:extLst>
              <a:ext uri="{FF2B5EF4-FFF2-40B4-BE49-F238E27FC236}">
                <a16:creationId xmlns:a16="http://schemas.microsoft.com/office/drawing/2014/main" id="{40136CD3-DE14-6D3B-372C-4F04FF6C817C}"/>
              </a:ext>
            </a:extLst>
          </p:cNvPr>
          <p:cNvPicPr>
            <a:picLocks noChangeAspect="1"/>
          </p:cNvPicPr>
          <p:nvPr/>
        </p:nvPicPr>
        <p:blipFill>
          <a:blip r:embed="rId8"/>
          <a:stretch>
            <a:fillRect/>
          </a:stretch>
        </p:blipFill>
        <p:spPr>
          <a:xfrm>
            <a:off x="998322" y="5514594"/>
            <a:ext cx="1803400" cy="1295853"/>
          </a:xfrm>
          <a:prstGeom prst="rect">
            <a:avLst/>
          </a:prstGeom>
        </p:spPr>
      </p:pic>
      <p:sp>
        <p:nvSpPr>
          <p:cNvPr id="5" name="Footer Placeholder 4">
            <a:extLst>
              <a:ext uri="{FF2B5EF4-FFF2-40B4-BE49-F238E27FC236}">
                <a16:creationId xmlns:a16="http://schemas.microsoft.com/office/drawing/2014/main" id="{81B57B20-CD55-4156-1A72-B65D4C56641C}"/>
              </a:ext>
            </a:extLst>
          </p:cNvPr>
          <p:cNvSpPr>
            <a:spLocks noGrp="1"/>
          </p:cNvSpPr>
          <p:nvPr>
            <p:ph type="ftr" sz="quarter" idx="11"/>
          </p:nvPr>
        </p:nvSpPr>
        <p:spPr>
          <a:xfrm>
            <a:off x="4432302" y="6538912"/>
            <a:ext cx="4114800" cy="365125"/>
          </a:xfrm>
        </p:spPr>
        <p:txBody>
          <a:bodyPr/>
          <a:lstStyle/>
          <a:p>
            <a:r>
              <a:rPr lang="en-US" sz="900" dirty="0"/>
              <a:t>Xi Yang @ P3 workshop 2023</a:t>
            </a:r>
          </a:p>
        </p:txBody>
      </p:sp>
      <p:sp>
        <p:nvSpPr>
          <p:cNvPr id="7" name="Slide Number Placeholder 6">
            <a:extLst>
              <a:ext uri="{FF2B5EF4-FFF2-40B4-BE49-F238E27FC236}">
                <a16:creationId xmlns:a16="http://schemas.microsoft.com/office/drawing/2014/main" id="{CF912E08-4541-81B6-3867-488D1A4BA269}"/>
              </a:ext>
            </a:extLst>
          </p:cNvPr>
          <p:cNvSpPr>
            <a:spLocks noGrp="1"/>
          </p:cNvSpPr>
          <p:nvPr>
            <p:ph type="sldNum" sz="quarter" idx="12"/>
          </p:nvPr>
        </p:nvSpPr>
        <p:spPr/>
        <p:txBody>
          <a:bodyPr/>
          <a:lstStyle/>
          <a:p>
            <a:fld id="{4D728CCD-A859-4084-B079-6FB0483F368D}" type="slidenum">
              <a:rPr lang="en-US" smtClean="0"/>
              <a:t>18</a:t>
            </a:fld>
            <a:endParaRPr lang="en-US" dirty="0"/>
          </a:p>
        </p:txBody>
      </p:sp>
    </p:spTree>
    <p:extLst>
      <p:ext uri="{BB962C8B-B14F-4D97-AF65-F5344CB8AC3E}">
        <p14:creationId xmlns:p14="http://schemas.microsoft.com/office/powerpoint/2010/main" val="2436408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1A06-F158-0A09-0CA5-82D1F1C2CF50}"/>
              </a:ext>
            </a:extLst>
          </p:cNvPr>
          <p:cNvSpPr>
            <a:spLocks noGrp="1"/>
          </p:cNvSpPr>
          <p:nvPr>
            <p:ph type="title"/>
          </p:nvPr>
        </p:nvSpPr>
        <p:spPr>
          <a:xfrm>
            <a:off x="0" y="1"/>
            <a:ext cx="12192000" cy="564444"/>
          </a:xfrm>
          <a:solidFill>
            <a:srgbClr val="FFC000"/>
          </a:solidFill>
        </p:spPr>
        <p:txBody>
          <a:bodyPr>
            <a:noAutofit/>
          </a:bodyPr>
          <a:lstStyle/>
          <a:p>
            <a:pPr algn="ctr"/>
            <a:r>
              <a:rPr lang="en-US" sz="3600" b="1" dirty="0">
                <a:solidFill>
                  <a:srgbClr val="0070C0"/>
                </a:solidFill>
              </a:rPr>
              <a:t>Summary</a:t>
            </a:r>
          </a:p>
        </p:txBody>
      </p:sp>
      <p:sp>
        <p:nvSpPr>
          <p:cNvPr id="4" name="Content Placeholder 3">
            <a:extLst>
              <a:ext uri="{FF2B5EF4-FFF2-40B4-BE49-F238E27FC236}">
                <a16:creationId xmlns:a16="http://schemas.microsoft.com/office/drawing/2014/main" id="{836B8CB5-8D12-9AFC-FF41-B95C6BAF7B27}"/>
              </a:ext>
            </a:extLst>
          </p:cNvPr>
          <p:cNvSpPr>
            <a:spLocks noGrp="1"/>
          </p:cNvSpPr>
          <p:nvPr>
            <p:ph idx="1"/>
          </p:nvPr>
        </p:nvSpPr>
        <p:spPr>
          <a:xfrm>
            <a:off x="744132" y="819318"/>
            <a:ext cx="11313335" cy="5219363"/>
          </a:xfrm>
        </p:spPr>
        <p:txBody>
          <a:bodyPr>
            <a:normAutofit/>
          </a:bodyPr>
          <a:lstStyle/>
          <a:p>
            <a:pPr>
              <a:lnSpc>
                <a:spcPct val="130000"/>
              </a:lnSpc>
            </a:pPr>
            <a:r>
              <a:rPr lang="en-US" sz="2500" dirty="0"/>
              <a:t>Accelerator based MeV UEM/STEM hold great potential to solve the challenges in probing matter at ultrafast-temporal ultrasmall-spatial scales and studying life science</a:t>
            </a:r>
          </a:p>
          <a:p>
            <a:pPr>
              <a:lnSpc>
                <a:spcPct val="130000"/>
              </a:lnSpc>
            </a:pPr>
            <a:r>
              <a:rPr lang="en-US" sz="2500" dirty="0"/>
              <a:t>Expect better performance than low-energy UEM/STEM for thick samples</a:t>
            </a:r>
          </a:p>
          <a:p>
            <a:pPr>
              <a:lnSpc>
                <a:spcPct val="130000"/>
              </a:lnSpc>
            </a:pPr>
            <a:r>
              <a:rPr lang="en-US" sz="2500" dirty="0"/>
              <a:t>Several MeV UED user facilities </a:t>
            </a:r>
            <a:r>
              <a:rPr lang="en-US" sz="2500"/>
              <a:t>are being built </a:t>
            </a:r>
            <a:r>
              <a:rPr lang="en-US" sz="2500" dirty="0"/>
              <a:t>and deliver high impact results</a:t>
            </a:r>
          </a:p>
          <a:p>
            <a:pPr>
              <a:lnSpc>
                <a:spcPct val="130000"/>
              </a:lnSpc>
            </a:pPr>
            <a:r>
              <a:rPr lang="en-US" sz="2500" dirty="0"/>
              <a:t>MeV UEM efforts are ramping up</a:t>
            </a:r>
          </a:p>
          <a:p>
            <a:pPr>
              <a:lnSpc>
                <a:spcPct val="130000"/>
              </a:lnSpc>
            </a:pPr>
            <a:r>
              <a:rPr lang="en-US" sz="2500" dirty="0"/>
              <a:t>MeV STEM developments are just in the beginning</a:t>
            </a:r>
          </a:p>
          <a:p>
            <a:pPr>
              <a:lnSpc>
                <a:spcPct val="130000"/>
              </a:lnSpc>
            </a:pPr>
            <a:r>
              <a:rPr lang="en-US" sz="2500" dirty="0"/>
              <a:t>A great complement to XFELs</a:t>
            </a:r>
          </a:p>
          <a:p>
            <a:pPr algn="just">
              <a:lnSpc>
                <a:spcPct val="120000"/>
              </a:lnSpc>
              <a:spcBef>
                <a:spcPts val="300"/>
              </a:spcBef>
            </a:pPr>
            <a:r>
              <a:rPr lang="en-US" sz="2500" dirty="0"/>
              <a:t>Inter-discipline collaboration generates creative idea</a:t>
            </a:r>
            <a:endParaRPr lang="en-US" sz="2500" b="1" dirty="0"/>
          </a:p>
          <a:p>
            <a:endParaRPr lang="en-US" sz="2500" b="1" dirty="0"/>
          </a:p>
          <a:p>
            <a:endParaRPr lang="en-US" sz="2500" b="1"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pPr marL="914400" lvl="2" indent="0">
              <a:buNone/>
            </a:pPr>
            <a:endParaRPr lang="en-US" sz="2500" dirty="0"/>
          </a:p>
          <a:p>
            <a:endParaRPr lang="en-US" sz="2500" dirty="0"/>
          </a:p>
          <a:p>
            <a:pPr lvl="2"/>
            <a:endParaRPr lang="en-US" sz="2500" dirty="0"/>
          </a:p>
          <a:p>
            <a:pPr lvl="2"/>
            <a:endParaRPr lang="en-US" dirty="0"/>
          </a:p>
          <a:p>
            <a:pPr lvl="2"/>
            <a:endParaRPr lang="en-US" dirty="0"/>
          </a:p>
          <a:p>
            <a:pPr lvl="2"/>
            <a:endParaRPr lang="en-US" dirty="0"/>
          </a:p>
          <a:p>
            <a:pPr lvl="2"/>
            <a:endParaRPr lang="en-US" dirty="0"/>
          </a:p>
        </p:txBody>
      </p:sp>
      <p:sp>
        <p:nvSpPr>
          <p:cNvPr id="5" name="Footer Placeholder 4">
            <a:extLst>
              <a:ext uri="{FF2B5EF4-FFF2-40B4-BE49-F238E27FC236}">
                <a16:creationId xmlns:a16="http://schemas.microsoft.com/office/drawing/2014/main" id="{3C4513CF-FE5F-8458-FE73-5FF21830006B}"/>
              </a:ext>
            </a:extLst>
          </p:cNvPr>
          <p:cNvSpPr>
            <a:spLocks noGrp="1"/>
          </p:cNvSpPr>
          <p:nvPr>
            <p:ph type="ftr" sz="quarter" idx="11"/>
          </p:nvPr>
        </p:nvSpPr>
        <p:spPr/>
        <p:txBody>
          <a:bodyPr/>
          <a:lstStyle/>
          <a:p>
            <a:r>
              <a:rPr lang="en-US"/>
              <a:t>Xi Yang @ P3 workshop 2023</a:t>
            </a:r>
            <a:endParaRPr lang="en-US" dirty="0"/>
          </a:p>
        </p:txBody>
      </p:sp>
      <p:sp>
        <p:nvSpPr>
          <p:cNvPr id="6" name="Slide Number Placeholder 5">
            <a:extLst>
              <a:ext uri="{FF2B5EF4-FFF2-40B4-BE49-F238E27FC236}">
                <a16:creationId xmlns:a16="http://schemas.microsoft.com/office/drawing/2014/main" id="{47E17F12-C70D-0BDC-2355-07973CE3A062}"/>
              </a:ext>
            </a:extLst>
          </p:cNvPr>
          <p:cNvSpPr>
            <a:spLocks noGrp="1"/>
          </p:cNvSpPr>
          <p:nvPr>
            <p:ph type="sldNum" sz="quarter" idx="12"/>
          </p:nvPr>
        </p:nvSpPr>
        <p:spPr/>
        <p:txBody>
          <a:bodyPr/>
          <a:lstStyle/>
          <a:p>
            <a:fld id="{97BB6712-F4CE-428F-85FA-E69B85E63094}" type="slidenum">
              <a:rPr lang="en-US" smtClean="0"/>
              <a:t>19</a:t>
            </a:fld>
            <a:endParaRPr lang="en-US" dirty="0"/>
          </a:p>
        </p:txBody>
      </p:sp>
    </p:spTree>
    <p:extLst>
      <p:ext uri="{BB962C8B-B14F-4D97-AF65-F5344CB8AC3E}">
        <p14:creationId xmlns:p14="http://schemas.microsoft.com/office/powerpoint/2010/main" val="2276884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1A06-F158-0A09-0CA5-82D1F1C2CF50}"/>
              </a:ext>
            </a:extLst>
          </p:cNvPr>
          <p:cNvSpPr>
            <a:spLocks noGrp="1"/>
          </p:cNvSpPr>
          <p:nvPr>
            <p:ph type="title"/>
          </p:nvPr>
        </p:nvSpPr>
        <p:spPr>
          <a:xfrm>
            <a:off x="0" y="1"/>
            <a:ext cx="12192000" cy="479778"/>
          </a:xfrm>
          <a:solidFill>
            <a:srgbClr val="FFC000"/>
          </a:solidFill>
        </p:spPr>
        <p:txBody>
          <a:bodyPr>
            <a:noAutofit/>
          </a:bodyPr>
          <a:lstStyle/>
          <a:p>
            <a:pPr algn="ctr"/>
            <a:r>
              <a:rPr lang="en-US" sz="3600" b="1" dirty="0">
                <a:solidFill>
                  <a:srgbClr val="0070C0"/>
                </a:solidFill>
              </a:rPr>
              <a:t>Outline</a:t>
            </a:r>
          </a:p>
        </p:txBody>
      </p:sp>
      <p:sp>
        <p:nvSpPr>
          <p:cNvPr id="4" name="Content Placeholder 3">
            <a:extLst>
              <a:ext uri="{FF2B5EF4-FFF2-40B4-BE49-F238E27FC236}">
                <a16:creationId xmlns:a16="http://schemas.microsoft.com/office/drawing/2014/main" id="{836B8CB5-8D12-9AFC-FF41-B95C6BAF7B27}"/>
              </a:ext>
            </a:extLst>
          </p:cNvPr>
          <p:cNvSpPr>
            <a:spLocks noGrp="1"/>
          </p:cNvSpPr>
          <p:nvPr>
            <p:ph idx="1"/>
          </p:nvPr>
        </p:nvSpPr>
        <p:spPr>
          <a:xfrm>
            <a:off x="1576832" y="869460"/>
            <a:ext cx="9823883" cy="5628876"/>
          </a:xfrm>
        </p:spPr>
        <p:txBody>
          <a:bodyPr>
            <a:normAutofit/>
          </a:bodyPr>
          <a:lstStyle/>
          <a:p>
            <a:pPr>
              <a:lnSpc>
                <a:spcPct val="130000"/>
              </a:lnSpc>
            </a:pPr>
            <a:r>
              <a:rPr lang="en-US" sz="2500" b="1" dirty="0"/>
              <a:t>Introduction</a:t>
            </a:r>
          </a:p>
          <a:p>
            <a:pPr lvl="1">
              <a:lnSpc>
                <a:spcPct val="130000"/>
              </a:lnSpc>
            </a:pPr>
            <a:r>
              <a:rPr lang="en-US" sz="2100" b="1" dirty="0"/>
              <a:t>Review of scientific case for conventional TEM/STEM and UED</a:t>
            </a:r>
          </a:p>
          <a:p>
            <a:pPr lvl="1">
              <a:lnSpc>
                <a:spcPct val="130000"/>
              </a:lnSpc>
            </a:pPr>
            <a:r>
              <a:rPr lang="en-US" sz="2100" b="1" dirty="0"/>
              <a:t>Promise of MeV- microscopy</a:t>
            </a:r>
          </a:p>
          <a:p>
            <a:pPr>
              <a:lnSpc>
                <a:spcPct val="130000"/>
              </a:lnSpc>
            </a:pPr>
            <a:r>
              <a:rPr lang="en-US" sz="2500" b="1" dirty="0"/>
              <a:t>History of MeV- microscopy</a:t>
            </a:r>
          </a:p>
          <a:p>
            <a:pPr>
              <a:lnSpc>
                <a:spcPct val="130000"/>
              </a:lnSpc>
            </a:pPr>
            <a:r>
              <a:rPr lang="en-US" sz="2500" b="1" dirty="0"/>
              <a:t>Review of the state-of-art in the field</a:t>
            </a:r>
          </a:p>
          <a:p>
            <a:pPr>
              <a:lnSpc>
                <a:spcPct val="130000"/>
              </a:lnSpc>
            </a:pPr>
            <a:r>
              <a:rPr lang="en-US" sz="2500" b="1" dirty="0"/>
              <a:t>Physics &amp; engineering challenges &amp; solutions in reaching nm resolution</a:t>
            </a:r>
          </a:p>
          <a:p>
            <a:pPr marL="914400" lvl="1" indent="-457200">
              <a:lnSpc>
                <a:spcPct val="130000"/>
              </a:lnSpc>
              <a:buFont typeface="+mj-lt"/>
              <a:buAutoNum type="arabicPeriod"/>
            </a:pPr>
            <a:r>
              <a:rPr lang="en-US" sz="2100" b="1" dirty="0"/>
              <a:t>Ultrabright MeV electron source</a:t>
            </a:r>
          </a:p>
          <a:p>
            <a:pPr marL="914400" lvl="1" indent="-457200">
              <a:lnSpc>
                <a:spcPct val="130000"/>
              </a:lnSpc>
              <a:buFont typeface="+mj-lt"/>
              <a:buAutoNum type="arabicPeriod"/>
            </a:pPr>
            <a:r>
              <a:rPr lang="en-US" sz="2100" b="1" dirty="0"/>
              <a:t>Interaction of MeV-electrons to sample </a:t>
            </a:r>
          </a:p>
          <a:p>
            <a:pPr marL="914400" lvl="1" indent="-457200">
              <a:lnSpc>
                <a:spcPct val="130000"/>
              </a:lnSpc>
              <a:buFont typeface="+mj-lt"/>
              <a:buAutoNum type="arabicPeriod"/>
            </a:pPr>
            <a:r>
              <a:rPr lang="en-US" sz="2100" b="1" dirty="0">
                <a:solidFill>
                  <a:schemeClr val="bg1">
                    <a:lumMod val="50000"/>
                  </a:schemeClr>
                </a:solidFill>
              </a:rPr>
              <a:t>Detector &amp; instrumental stability</a:t>
            </a:r>
          </a:p>
          <a:p>
            <a:pPr>
              <a:lnSpc>
                <a:spcPct val="130000"/>
              </a:lnSpc>
            </a:pPr>
            <a:r>
              <a:rPr lang="en-US" sz="2500" b="1" dirty="0"/>
              <a:t>Conclusion</a:t>
            </a:r>
          </a:p>
          <a:p>
            <a:endParaRPr lang="en-US" sz="2500" b="1" dirty="0"/>
          </a:p>
          <a:p>
            <a:endParaRPr lang="en-US" sz="2500" b="1" dirty="0"/>
          </a:p>
          <a:p>
            <a:endParaRPr lang="en-US" sz="2500" b="1" dirty="0"/>
          </a:p>
          <a:p>
            <a:endParaRPr lang="en-US" sz="2500" b="1"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pPr marL="914400" lvl="2" indent="0">
              <a:buNone/>
            </a:pPr>
            <a:endParaRPr lang="en-US" sz="2500" dirty="0"/>
          </a:p>
          <a:p>
            <a:endParaRPr lang="en-US" sz="2500" dirty="0"/>
          </a:p>
          <a:p>
            <a:pPr lvl="2"/>
            <a:endParaRPr lang="en-US" sz="2500" dirty="0"/>
          </a:p>
          <a:p>
            <a:pPr lvl="2"/>
            <a:endParaRPr lang="en-US" dirty="0"/>
          </a:p>
          <a:p>
            <a:pPr lvl="2"/>
            <a:endParaRPr lang="en-US" dirty="0"/>
          </a:p>
          <a:p>
            <a:pPr lvl="2"/>
            <a:endParaRPr lang="en-US" dirty="0"/>
          </a:p>
          <a:p>
            <a:pPr lvl="2"/>
            <a:endParaRPr lang="en-US" dirty="0"/>
          </a:p>
        </p:txBody>
      </p:sp>
      <p:sp>
        <p:nvSpPr>
          <p:cNvPr id="5" name="Footer Placeholder 4">
            <a:extLst>
              <a:ext uri="{FF2B5EF4-FFF2-40B4-BE49-F238E27FC236}">
                <a16:creationId xmlns:a16="http://schemas.microsoft.com/office/drawing/2014/main" id="{479F631B-2A0F-34E6-6CC0-9FA12F918366}"/>
              </a:ext>
            </a:extLst>
          </p:cNvPr>
          <p:cNvSpPr>
            <a:spLocks noGrp="1"/>
          </p:cNvSpPr>
          <p:nvPr>
            <p:ph type="ftr" sz="quarter" idx="11"/>
          </p:nvPr>
        </p:nvSpPr>
        <p:spPr/>
        <p:txBody>
          <a:bodyPr/>
          <a:lstStyle/>
          <a:p>
            <a:r>
              <a:rPr lang="en-US" sz="900" dirty="0"/>
              <a:t>Xi Yang @ P3 workshop 2023</a:t>
            </a:r>
          </a:p>
        </p:txBody>
      </p:sp>
      <p:sp>
        <p:nvSpPr>
          <p:cNvPr id="6" name="Slide Number Placeholder 5">
            <a:extLst>
              <a:ext uri="{FF2B5EF4-FFF2-40B4-BE49-F238E27FC236}">
                <a16:creationId xmlns:a16="http://schemas.microsoft.com/office/drawing/2014/main" id="{A154D92B-800D-E7B5-D8F8-76DF2F5BEECF}"/>
              </a:ext>
            </a:extLst>
          </p:cNvPr>
          <p:cNvSpPr>
            <a:spLocks noGrp="1"/>
          </p:cNvSpPr>
          <p:nvPr>
            <p:ph type="sldNum" sz="quarter" idx="12"/>
          </p:nvPr>
        </p:nvSpPr>
        <p:spPr/>
        <p:txBody>
          <a:bodyPr/>
          <a:lstStyle/>
          <a:p>
            <a:fld id="{4D728CCD-A859-4084-B079-6FB0483F368D}" type="slidenum">
              <a:rPr lang="en-US" smtClean="0"/>
              <a:t>2</a:t>
            </a:fld>
            <a:endParaRPr lang="en-US" dirty="0"/>
          </a:p>
        </p:txBody>
      </p:sp>
    </p:spTree>
    <p:extLst>
      <p:ext uri="{BB962C8B-B14F-4D97-AF65-F5344CB8AC3E}">
        <p14:creationId xmlns:p14="http://schemas.microsoft.com/office/powerpoint/2010/main" val="1036701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1A06-F158-0A09-0CA5-82D1F1C2CF50}"/>
              </a:ext>
            </a:extLst>
          </p:cNvPr>
          <p:cNvSpPr>
            <a:spLocks noGrp="1"/>
          </p:cNvSpPr>
          <p:nvPr>
            <p:ph type="title"/>
          </p:nvPr>
        </p:nvSpPr>
        <p:spPr>
          <a:xfrm>
            <a:off x="0" y="1"/>
            <a:ext cx="12192000" cy="564444"/>
          </a:xfrm>
          <a:solidFill>
            <a:srgbClr val="FFC000"/>
          </a:solidFill>
        </p:spPr>
        <p:txBody>
          <a:bodyPr>
            <a:noAutofit/>
          </a:bodyPr>
          <a:lstStyle/>
          <a:p>
            <a:pPr algn="ctr"/>
            <a:r>
              <a:rPr lang="en-US" sz="3600" b="1" dirty="0">
                <a:solidFill>
                  <a:srgbClr val="0070C0"/>
                </a:solidFill>
              </a:rPr>
              <a:t>Acknowledgements</a:t>
            </a:r>
          </a:p>
        </p:txBody>
      </p:sp>
      <p:sp>
        <p:nvSpPr>
          <p:cNvPr id="4" name="Content Placeholder 3">
            <a:extLst>
              <a:ext uri="{FF2B5EF4-FFF2-40B4-BE49-F238E27FC236}">
                <a16:creationId xmlns:a16="http://schemas.microsoft.com/office/drawing/2014/main" id="{836B8CB5-8D12-9AFC-FF41-B95C6BAF7B27}"/>
              </a:ext>
            </a:extLst>
          </p:cNvPr>
          <p:cNvSpPr>
            <a:spLocks noGrp="1"/>
          </p:cNvSpPr>
          <p:nvPr>
            <p:ph idx="1"/>
          </p:nvPr>
        </p:nvSpPr>
        <p:spPr>
          <a:xfrm>
            <a:off x="759671" y="850717"/>
            <a:ext cx="10937029" cy="5219363"/>
          </a:xfrm>
        </p:spPr>
        <p:txBody>
          <a:bodyPr>
            <a:normAutofit/>
          </a:bodyPr>
          <a:lstStyle/>
          <a:p>
            <a:r>
              <a:rPr lang="en-US" sz="2500" dirty="0"/>
              <a:t>Special thanks to</a:t>
            </a:r>
          </a:p>
          <a:p>
            <a:pPr lvl="1"/>
            <a:r>
              <a:rPr lang="en-US" sz="2500" dirty="0"/>
              <a:t> Cornell: Jared Maxson and Adam </a:t>
            </a:r>
            <a:r>
              <a:rPr lang="en-US" sz="2500" dirty="0" err="1"/>
              <a:t>Bartnik</a:t>
            </a:r>
            <a:endParaRPr lang="en-US" sz="2500" dirty="0"/>
          </a:p>
          <a:p>
            <a:pPr lvl="1"/>
            <a:r>
              <a:rPr lang="en-US" sz="2500" dirty="0"/>
              <a:t> SLAC: Xiaozhe Shen</a:t>
            </a:r>
          </a:p>
          <a:p>
            <a:r>
              <a:rPr lang="en-US" sz="2400" dirty="0"/>
              <a:t>BNL UED/UEM Team</a:t>
            </a:r>
          </a:p>
          <a:p>
            <a:endParaRPr lang="en-US" sz="2800" b="1" dirty="0">
              <a:solidFill>
                <a:srgbClr val="0070C0"/>
              </a:solidFill>
            </a:endParaRPr>
          </a:p>
          <a:p>
            <a:endParaRPr lang="en-US" sz="2800" b="1" dirty="0">
              <a:solidFill>
                <a:srgbClr val="0070C0"/>
              </a:solidFill>
            </a:endParaRPr>
          </a:p>
          <a:p>
            <a:endParaRPr lang="en-US" sz="2800" b="1" dirty="0">
              <a:solidFill>
                <a:srgbClr val="0070C0"/>
              </a:solidFill>
            </a:endParaRPr>
          </a:p>
          <a:p>
            <a:endParaRPr lang="en-US" sz="2800" b="1" dirty="0">
              <a:solidFill>
                <a:srgbClr val="0070C0"/>
              </a:solidFill>
            </a:endParaRPr>
          </a:p>
          <a:p>
            <a:endParaRPr lang="en-US" sz="2800" b="1" dirty="0">
              <a:solidFill>
                <a:srgbClr val="0070C0"/>
              </a:solidFill>
            </a:endParaRPr>
          </a:p>
          <a:p>
            <a:endParaRPr lang="en-US" sz="2800" b="1" dirty="0">
              <a:solidFill>
                <a:srgbClr val="0070C0"/>
              </a:solidFill>
            </a:endParaRPr>
          </a:p>
          <a:p>
            <a:endParaRPr lang="en-US" sz="2800" b="1" dirty="0">
              <a:solidFill>
                <a:srgbClr val="0070C0"/>
              </a:solidFill>
            </a:endParaRPr>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pPr marL="914400" lvl="2" indent="0">
              <a:buNone/>
            </a:pPr>
            <a:endParaRPr lang="en-US" sz="2500" dirty="0"/>
          </a:p>
          <a:p>
            <a:endParaRPr lang="en-US" sz="2500" dirty="0"/>
          </a:p>
          <a:p>
            <a:pPr lvl="2"/>
            <a:endParaRPr lang="en-US" sz="2500" dirty="0"/>
          </a:p>
          <a:p>
            <a:pPr lvl="2"/>
            <a:endParaRPr lang="en-US" dirty="0"/>
          </a:p>
          <a:p>
            <a:pPr lvl="2"/>
            <a:endParaRPr lang="en-US" dirty="0"/>
          </a:p>
          <a:p>
            <a:pPr lvl="2"/>
            <a:endParaRPr lang="en-US" dirty="0"/>
          </a:p>
          <a:p>
            <a:pPr lvl="2"/>
            <a:endParaRPr lang="en-US" dirty="0"/>
          </a:p>
        </p:txBody>
      </p:sp>
      <p:sp>
        <p:nvSpPr>
          <p:cNvPr id="5" name="Rectangle 4">
            <a:extLst>
              <a:ext uri="{FF2B5EF4-FFF2-40B4-BE49-F238E27FC236}">
                <a16:creationId xmlns:a16="http://schemas.microsoft.com/office/drawing/2014/main" id="{9D0F657B-E504-0CB7-82FB-7832BF5B518E}"/>
              </a:ext>
            </a:extLst>
          </p:cNvPr>
          <p:cNvSpPr/>
          <p:nvPr/>
        </p:nvSpPr>
        <p:spPr>
          <a:xfrm>
            <a:off x="1191799" y="2497022"/>
            <a:ext cx="9140363" cy="3414461"/>
          </a:xfrm>
          <a:prstGeom prst="rect">
            <a:avLst/>
          </a:prstGeom>
        </p:spPr>
        <p:txBody>
          <a:bodyPr wrap="square">
            <a:spAutoFit/>
          </a:bodyPr>
          <a:lstStyle/>
          <a:p>
            <a:pPr marL="731520" indent="-731520">
              <a:lnSpc>
                <a:spcPct val="130000"/>
              </a:lnSpc>
            </a:pPr>
            <a:r>
              <a:rPr lang="en-US" dirty="0"/>
              <a:t>              </a:t>
            </a:r>
            <a:r>
              <a:rPr lang="en-US" sz="2400" dirty="0"/>
              <a:t>Xi Yang, Victor Smaluk, Timur Shaftan, Liguo Wang, Sean McSweeney, Lihua Yu, Ganesh Tiwari, Yoshiteru Hidaka, Guimei Wang, Lewis Doom, Jim Rose, David Bergman, Michael Fulkerson, George Ganetis, Bernard Kosciuk, Danny Padrazo, Belkacem Bacha, Charles Spataro, King Wilson, Mikhail Fedurin, Marcus Babzien, Robert Malone, Karl Kusche, Christian Cullen, Junjie Li, Lijun Wu, Yimei Zhu, Luca Cultrera, Qun Liu, Weishi Wan</a:t>
            </a:r>
          </a:p>
        </p:txBody>
      </p:sp>
      <p:sp>
        <p:nvSpPr>
          <p:cNvPr id="6" name="Footer Placeholder 5">
            <a:extLst>
              <a:ext uri="{FF2B5EF4-FFF2-40B4-BE49-F238E27FC236}">
                <a16:creationId xmlns:a16="http://schemas.microsoft.com/office/drawing/2014/main" id="{63970254-2A81-2739-4CA3-CE5513D1ACF8}"/>
              </a:ext>
            </a:extLst>
          </p:cNvPr>
          <p:cNvSpPr>
            <a:spLocks noGrp="1"/>
          </p:cNvSpPr>
          <p:nvPr>
            <p:ph type="ftr" sz="quarter" idx="11"/>
          </p:nvPr>
        </p:nvSpPr>
        <p:spPr/>
        <p:txBody>
          <a:bodyPr/>
          <a:lstStyle/>
          <a:p>
            <a:r>
              <a:rPr lang="en-US" dirty="0"/>
              <a:t>Xi Yang @ P3 workshop 2023</a:t>
            </a:r>
          </a:p>
        </p:txBody>
      </p:sp>
      <p:sp>
        <p:nvSpPr>
          <p:cNvPr id="7" name="Slide Number Placeholder 6">
            <a:extLst>
              <a:ext uri="{FF2B5EF4-FFF2-40B4-BE49-F238E27FC236}">
                <a16:creationId xmlns:a16="http://schemas.microsoft.com/office/drawing/2014/main" id="{239B63FA-C4DD-69FF-7F28-EBE045E7F747}"/>
              </a:ext>
            </a:extLst>
          </p:cNvPr>
          <p:cNvSpPr>
            <a:spLocks noGrp="1"/>
          </p:cNvSpPr>
          <p:nvPr>
            <p:ph type="sldNum" sz="quarter" idx="12"/>
          </p:nvPr>
        </p:nvSpPr>
        <p:spPr/>
        <p:txBody>
          <a:bodyPr/>
          <a:lstStyle/>
          <a:p>
            <a:fld id="{97BB6712-F4CE-428F-85FA-E69B85E63094}" type="slidenum">
              <a:rPr lang="en-US" smtClean="0"/>
              <a:t>20</a:t>
            </a:fld>
            <a:endParaRPr lang="en-US" dirty="0"/>
          </a:p>
        </p:txBody>
      </p:sp>
    </p:spTree>
    <p:extLst>
      <p:ext uri="{BB962C8B-B14F-4D97-AF65-F5344CB8AC3E}">
        <p14:creationId xmlns:p14="http://schemas.microsoft.com/office/powerpoint/2010/main" val="3224283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36B8CB5-8D12-9AFC-FF41-B95C6BAF7B27}"/>
              </a:ext>
            </a:extLst>
          </p:cNvPr>
          <p:cNvSpPr>
            <a:spLocks noGrp="1"/>
          </p:cNvSpPr>
          <p:nvPr>
            <p:ph idx="1"/>
          </p:nvPr>
        </p:nvSpPr>
        <p:spPr>
          <a:xfrm>
            <a:off x="759671" y="850717"/>
            <a:ext cx="10937029" cy="5219363"/>
          </a:xfrm>
        </p:spPr>
        <p:txBody>
          <a:bodyPr>
            <a:normAutofit/>
          </a:bodyPr>
          <a:lstStyle/>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a:p>
            <a:pPr marL="914400" lvl="2" indent="0">
              <a:buNone/>
            </a:pPr>
            <a:endParaRPr lang="en-US" sz="2500" dirty="0"/>
          </a:p>
          <a:p>
            <a:endParaRPr lang="en-US" sz="2500" dirty="0"/>
          </a:p>
          <a:p>
            <a:pPr lvl="2"/>
            <a:endParaRPr lang="en-US" sz="2500" dirty="0"/>
          </a:p>
          <a:p>
            <a:pPr lvl="2"/>
            <a:endParaRPr lang="en-US" dirty="0"/>
          </a:p>
          <a:p>
            <a:pPr lvl="2"/>
            <a:endParaRPr lang="en-US" dirty="0"/>
          </a:p>
          <a:p>
            <a:pPr lvl="2"/>
            <a:endParaRPr lang="en-US" dirty="0"/>
          </a:p>
          <a:p>
            <a:pPr lvl="2"/>
            <a:endParaRPr lang="en-US" dirty="0"/>
          </a:p>
        </p:txBody>
      </p:sp>
      <p:sp>
        <p:nvSpPr>
          <p:cNvPr id="8" name="Rectangle 7">
            <a:extLst>
              <a:ext uri="{FF2B5EF4-FFF2-40B4-BE49-F238E27FC236}">
                <a16:creationId xmlns:a16="http://schemas.microsoft.com/office/drawing/2014/main" id="{876E1992-20FC-2643-70D4-0B36873660C7}"/>
              </a:ext>
            </a:extLst>
          </p:cNvPr>
          <p:cNvSpPr/>
          <p:nvPr/>
        </p:nvSpPr>
        <p:spPr>
          <a:xfrm>
            <a:off x="3984559" y="2967335"/>
            <a:ext cx="4222887" cy="113877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800" b="1" i="1" cap="none" spc="0" dirty="0">
                <a:ln/>
                <a:solidFill>
                  <a:schemeClr val="accent4"/>
                </a:solidFill>
                <a:effectLst>
                  <a:outerShdw blurRad="38100" dist="38100" dir="2700000" algn="tl">
                    <a:srgbClr val="000000">
                      <a:alpha val="43137"/>
                    </a:srgbClr>
                  </a:outerShdw>
                </a:effectLst>
              </a:rPr>
              <a:t>Thank you</a:t>
            </a:r>
            <a:r>
              <a:rPr lang="en-US" sz="6800" b="1" cap="none" spc="0" dirty="0">
                <a:ln/>
                <a:solidFill>
                  <a:schemeClr val="accent4"/>
                </a:solidFill>
                <a:effectLst>
                  <a:outerShdw blurRad="38100" dist="38100" dir="2700000" algn="tl">
                    <a:srgbClr val="000000">
                      <a:alpha val="43137"/>
                    </a:srgbClr>
                  </a:outerShdw>
                </a:effectLst>
              </a:rPr>
              <a:t>!</a:t>
            </a:r>
          </a:p>
        </p:txBody>
      </p:sp>
      <p:sp>
        <p:nvSpPr>
          <p:cNvPr id="2" name="Footer Placeholder 1">
            <a:extLst>
              <a:ext uri="{FF2B5EF4-FFF2-40B4-BE49-F238E27FC236}">
                <a16:creationId xmlns:a16="http://schemas.microsoft.com/office/drawing/2014/main" id="{DC4D0AB4-9F34-F034-160A-3EC4706D3C42}"/>
              </a:ext>
            </a:extLst>
          </p:cNvPr>
          <p:cNvSpPr>
            <a:spLocks noGrp="1"/>
          </p:cNvSpPr>
          <p:nvPr>
            <p:ph type="ftr" sz="quarter" idx="11"/>
          </p:nvPr>
        </p:nvSpPr>
        <p:spPr/>
        <p:txBody>
          <a:bodyPr/>
          <a:lstStyle/>
          <a:p>
            <a:r>
              <a:rPr lang="en-US"/>
              <a:t>Xi Yang @ P3 workshop 2023</a:t>
            </a:r>
            <a:endParaRPr lang="en-US" dirty="0"/>
          </a:p>
        </p:txBody>
      </p:sp>
      <p:sp>
        <p:nvSpPr>
          <p:cNvPr id="5" name="Slide Number Placeholder 4">
            <a:extLst>
              <a:ext uri="{FF2B5EF4-FFF2-40B4-BE49-F238E27FC236}">
                <a16:creationId xmlns:a16="http://schemas.microsoft.com/office/drawing/2014/main" id="{FFDEDAB9-CAD6-CEFD-2CD5-54C43341F78B}"/>
              </a:ext>
            </a:extLst>
          </p:cNvPr>
          <p:cNvSpPr>
            <a:spLocks noGrp="1"/>
          </p:cNvSpPr>
          <p:nvPr>
            <p:ph type="sldNum" sz="quarter" idx="12"/>
          </p:nvPr>
        </p:nvSpPr>
        <p:spPr/>
        <p:txBody>
          <a:bodyPr/>
          <a:lstStyle/>
          <a:p>
            <a:fld id="{97BB6712-F4CE-428F-85FA-E69B85E63094}" type="slidenum">
              <a:rPr lang="en-US" smtClean="0"/>
              <a:t>21</a:t>
            </a:fld>
            <a:endParaRPr lang="en-US" dirty="0"/>
          </a:p>
        </p:txBody>
      </p:sp>
    </p:spTree>
    <p:extLst>
      <p:ext uri="{BB962C8B-B14F-4D97-AF65-F5344CB8AC3E}">
        <p14:creationId xmlns:p14="http://schemas.microsoft.com/office/powerpoint/2010/main" val="821064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3DB0886-0EDB-F178-6696-493B7A4A50C7}"/>
              </a:ext>
            </a:extLst>
          </p:cNvPr>
          <p:cNvSpPr txBox="1"/>
          <p:nvPr/>
        </p:nvSpPr>
        <p:spPr>
          <a:xfrm>
            <a:off x="742149" y="6299266"/>
            <a:ext cx="3425105" cy="584775"/>
          </a:xfrm>
          <a:prstGeom prst="rect">
            <a:avLst/>
          </a:prstGeom>
          <a:noFill/>
        </p:spPr>
        <p:txBody>
          <a:bodyPr wrap="none" rtlCol="0">
            <a:spAutoFit/>
          </a:bodyPr>
          <a:lstStyle/>
          <a:p>
            <a:r>
              <a:rPr lang="en-US" sz="1600" i="1" dirty="0"/>
              <a:t>D. A. Muller, Nat. Mater. 8, 263 (2009)</a:t>
            </a:r>
          </a:p>
          <a:p>
            <a:r>
              <a:rPr lang="en-US" sz="1600" i="1" dirty="0"/>
              <a:t>Adapted from H. H. Rose (2009)</a:t>
            </a:r>
            <a:endParaRPr lang="en-US" sz="1600" dirty="0"/>
          </a:p>
        </p:txBody>
      </p:sp>
      <p:grpSp>
        <p:nvGrpSpPr>
          <p:cNvPr id="2" name="Group 1">
            <a:extLst>
              <a:ext uri="{FF2B5EF4-FFF2-40B4-BE49-F238E27FC236}">
                <a16:creationId xmlns:a16="http://schemas.microsoft.com/office/drawing/2014/main" id="{670B25B6-224B-FA20-1F02-CED6E61BD6E2}"/>
              </a:ext>
            </a:extLst>
          </p:cNvPr>
          <p:cNvGrpSpPr/>
          <p:nvPr/>
        </p:nvGrpSpPr>
        <p:grpSpPr>
          <a:xfrm>
            <a:off x="-16043" y="1101628"/>
            <a:ext cx="5344159" cy="5022240"/>
            <a:chOff x="551406" y="723711"/>
            <a:chExt cx="6425385" cy="5623949"/>
          </a:xfrm>
        </p:grpSpPr>
        <p:pic>
          <p:nvPicPr>
            <p:cNvPr id="8" name="Picture 7">
              <a:extLst>
                <a:ext uri="{FF2B5EF4-FFF2-40B4-BE49-F238E27FC236}">
                  <a16:creationId xmlns:a16="http://schemas.microsoft.com/office/drawing/2014/main" id="{43001196-8683-8404-2D91-93215B46E434}"/>
                </a:ext>
              </a:extLst>
            </p:cNvPr>
            <p:cNvPicPr>
              <a:picLocks noChangeAspect="1"/>
            </p:cNvPicPr>
            <p:nvPr/>
          </p:nvPicPr>
          <p:blipFill>
            <a:blip r:embed="rId3"/>
            <a:stretch>
              <a:fillRect/>
            </a:stretch>
          </p:blipFill>
          <p:spPr>
            <a:xfrm>
              <a:off x="551406" y="723711"/>
              <a:ext cx="6425385" cy="5623949"/>
            </a:xfrm>
            <a:prstGeom prst="rect">
              <a:avLst/>
            </a:prstGeom>
          </p:spPr>
        </p:pic>
        <p:grpSp>
          <p:nvGrpSpPr>
            <p:cNvPr id="15" name="Group 14">
              <a:extLst>
                <a:ext uri="{FF2B5EF4-FFF2-40B4-BE49-F238E27FC236}">
                  <a16:creationId xmlns:a16="http://schemas.microsoft.com/office/drawing/2014/main" id="{4EACF299-427A-1038-3EA8-9726063C73E3}"/>
                </a:ext>
              </a:extLst>
            </p:cNvPr>
            <p:cNvGrpSpPr/>
            <p:nvPr/>
          </p:nvGrpSpPr>
          <p:grpSpPr>
            <a:xfrm>
              <a:off x="3894345" y="1338942"/>
              <a:ext cx="2321398" cy="3200401"/>
              <a:chOff x="3894345" y="1338942"/>
              <a:chExt cx="2321398" cy="3200401"/>
            </a:xfrm>
          </p:grpSpPr>
          <p:sp>
            <p:nvSpPr>
              <p:cNvPr id="10" name="Rectangle 9">
                <a:extLst>
                  <a:ext uri="{FF2B5EF4-FFF2-40B4-BE49-F238E27FC236}">
                    <a16:creationId xmlns:a16="http://schemas.microsoft.com/office/drawing/2014/main" id="{E1D6A3FD-518F-E175-5C42-B7CA7C87C70F}"/>
                  </a:ext>
                </a:extLst>
              </p:cNvPr>
              <p:cNvSpPr/>
              <p:nvPr/>
            </p:nvSpPr>
            <p:spPr>
              <a:xfrm>
                <a:off x="5323114" y="1338942"/>
                <a:ext cx="892629" cy="3973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4ED2C70-2B71-D1AA-B792-27721180A2CC}"/>
                  </a:ext>
                </a:extLst>
              </p:cNvPr>
              <p:cNvSpPr/>
              <p:nvPr/>
            </p:nvSpPr>
            <p:spPr>
              <a:xfrm>
                <a:off x="3894345" y="4142015"/>
                <a:ext cx="1428769" cy="3973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4" name="Title 1">
            <a:extLst>
              <a:ext uri="{FF2B5EF4-FFF2-40B4-BE49-F238E27FC236}">
                <a16:creationId xmlns:a16="http://schemas.microsoft.com/office/drawing/2014/main" id="{41021375-F79A-C5AB-A1FB-FCAED9700E0C}"/>
              </a:ext>
            </a:extLst>
          </p:cNvPr>
          <p:cNvSpPr txBox="1">
            <a:spLocks/>
          </p:cNvSpPr>
          <p:nvPr/>
        </p:nvSpPr>
        <p:spPr>
          <a:xfrm>
            <a:off x="1" y="-4978"/>
            <a:ext cx="12192000" cy="508368"/>
          </a:xfrm>
          <a:prstGeom prst="rect">
            <a:avLst/>
          </a:prstGeom>
          <a:solidFill>
            <a:srgbClr val="FFC00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0070C0"/>
                </a:solidFill>
              </a:rPr>
              <a:t>Transmission electron microscopy</a:t>
            </a:r>
          </a:p>
        </p:txBody>
      </p:sp>
      <p:sp>
        <p:nvSpPr>
          <p:cNvPr id="18" name="TextBox 17">
            <a:extLst>
              <a:ext uri="{FF2B5EF4-FFF2-40B4-BE49-F238E27FC236}">
                <a16:creationId xmlns:a16="http://schemas.microsoft.com/office/drawing/2014/main" id="{86F66002-4970-968C-FDD0-AFBFA87CBFD1}"/>
              </a:ext>
            </a:extLst>
          </p:cNvPr>
          <p:cNvSpPr txBox="1"/>
          <p:nvPr/>
        </p:nvSpPr>
        <p:spPr>
          <a:xfrm>
            <a:off x="8502463" y="6006071"/>
            <a:ext cx="1660064" cy="369332"/>
          </a:xfrm>
          <a:prstGeom prst="rect">
            <a:avLst/>
          </a:prstGeom>
          <a:noFill/>
        </p:spPr>
        <p:txBody>
          <a:bodyPr wrap="square">
            <a:spAutoFit/>
          </a:bodyPr>
          <a:lstStyle/>
          <a:p>
            <a:r>
              <a:rPr lang="en-US" sz="1800" b="1" kern="1200" dirty="0">
                <a:solidFill>
                  <a:srgbClr val="0070C0"/>
                </a:solidFill>
                <a:effectLst/>
                <a:latin typeface="+mn-lt"/>
                <a:ea typeface="+mn-ea"/>
                <a:cs typeface="+mn-cs"/>
              </a:rPr>
              <a:t>Soil bacterium</a:t>
            </a:r>
            <a:endParaRPr lang="en-US" b="1" dirty="0">
              <a:solidFill>
                <a:srgbClr val="0070C0"/>
              </a:solidFill>
            </a:endParaRPr>
          </a:p>
        </p:txBody>
      </p:sp>
      <p:sp>
        <p:nvSpPr>
          <p:cNvPr id="21" name="TextBox 20">
            <a:extLst>
              <a:ext uri="{FF2B5EF4-FFF2-40B4-BE49-F238E27FC236}">
                <a16:creationId xmlns:a16="http://schemas.microsoft.com/office/drawing/2014/main" id="{1EE8815B-8C35-76CC-9319-CD1B938156DD}"/>
              </a:ext>
            </a:extLst>
          </p:cNvPr>
          <p:cNvSpPr txBox="1"/>
          <p:nvPr/>
        </p:nvSpPr>
        <p:spPr>
          <a:xfrm>
            <a:off x="5795422" y="1348572"/>
            <a:ext cx="1104854" cy="369332"/>
          </a:xfrm>
          <a:prstGeom prst="rect">
            <a:avLst/>
          </a:prstGeom>
          <a:noFill/>
        </p:spPr>
        <p:txBody>
          <a:bodyPr wrap="none" rtlCol="0">
            <a:spAutoFit/>
          </a:bodyPr>
          <a:lstStyle/>
          <a:p>
            <a:r>
              <a:rPr lang="en-US" dirty="0"/>
              <a:t>Cryo-TEM</a:t>
            </a:r>
          </a:p>
        </p:txBody>
      </p:sp>
      <p:pic>
        <p:nvPicPr>
          <p:cNvPr id="12" name="Picture 11">
            <a:extLst>
              <a:ext uri="{FF2B5EF4-FFF2-40B4-BE49-F238E27FC236}">
                <a16:creationId xmlns:a16="http://schemas.microsoft.com/office/drawing/2014/main" id="{2D4ADC54-244F-1726-A9B2-EE5BDEDB40D2}"/>
              </a:ext>
            </a:extLst>
          </p:cNvPr>
          <p:cNvPicPr>
            <a:picLocks noChangeAspect="1"/>
          </p:cNvPicPr>
          <p:nvPr/>
        </p:nvPicPr>
        <p:blipFill>
          <a:blip r:embed="rId4"/>
          <a:stretch>
            <a:fillRect/>
          </a:stretch>
        </p:blipFill>
        <p:spPr>
          <a:xfrm>
            <a:off x="5328116" y="1828444"/>
            <a:ext cx="2192811" cy="3157035"/>
          </a:xfrm>
          <a:prstGeom prst="rect">
            <a:avLst/>
          </a:prstGeom>
        </p:spPr>
      </p:pic>
      <p:pic>
        <p:nvPicPr>
          <p:cNvPr id="16" name="Picture 15">
            <a:extLst>
              <a:ext uri="{FF2B5EF4-FFF2-40B4-BE49-F238E27FC236}">
                <a16:creationId xmlns:a16="http://schemas.microsoft.com/office/drawing/2014/main" id="{ED6B7579-12CE-977F-1479-A920CF8F8634}"/>
              </a:ext>
            </a:extLst>
          </p:cNvPr>
          <p:cNvPicPr>
            <a:picLocks noChangeAspect="1"/>
          </p:cNvPicPr>
          <p:nvPr/>
        </p:nvPicPr>
        <p:blipFill>
          <a:blip r:embed="rId5"/>
          <a:stretch>
            <a:fillRect/>
          </a:stretch>
        </p:blipFill>
        <p:spPr>
          <a:xfrm>
            <a:off x="7679742" y="1472328"/>
            <a:ext cx="4457829" cy="4404645"/>
          </a:xfrm>
          <a:prstGeom prst="rect">
            <a:avLst/>
          </a:prstGeom>
        </p:spPr>
      </p:pic>
      <p:sp>
        <p:nvSpPr>
          <p:cNvPr id="19" name="Rectangle 2">
            <a:extLst>
              <a:ext uri="{FF2B5EF4-FFF2-40B4-BE49-F238E27FC236}">
                <a16:creationId xmlns:a16="http://schemas.microsoft.com/office/drawing/2014/main" id="{C754B877-70D9-6239-6F17-64737B479A8B}"/>
              </a:ext>
            </a:extLst>
          </p:cNvPr>
          <p:cNvSpPr txBox="1">
            <a:spLocks noChangeArrowheads="1"/>
          </p:cNvSpPr>
          <p:nvPr/>
        </p:nvSpPr>
        <p:spPr bwMode="auto">
          <a:xfrm>
            <a:off x="7810757" y="1078141"/>
            <a:ext cx="4381243"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sz="1800" dirty="0">
                <a:solidFill>
                  <a:schemeClr val="tx2"/>
                </a:solidFill>
                <a:latin typeface="+mn-lt"/>
                <a:cs typeface="Arial" charset="0"/>
              </a:rPr>
              <a:t>An intact virus to fight against covid-19</a:t>
            </a:r>
          </a:p>
        </p:txBody>
      </p:sp>
      <p:sp>
        <p:nvSpPr>
          <p:cNvPr id="22" name="Rectangle 21">
            <a:extLst>
              <a:ext uri="{FF2B5EF4-FFF2-40B4-BE49-F238E27FC236}">
                <a16:creationId xmlns:a16="http://schemas.microsoft.com/office/drawing/2014/main" id="{00449FF8-0A76-C9AD-DB85-435FF3004CEE}"/>
              </a:ext>
            </a:extLst>
          </p:cNvPr>
          <p:cNvSpPr/>
          <p:nvPr/>
        </p:nvSpPr>
        <p:spPr>
          <a:xfrm>
            <a:off x="8024748" y="6547552"/>
            <a:ext cx="2505671" cy="276999"/>
          </a:xfrm>
          <a:prstGeom prst="rect">
            <a:avLst/>
          </a:prstGeom>
        </p:spPr>
        <p:txBody>
          <a:bodyPr wrap="square">
            <a:spAutoFit/>
          </a:bodyPr>
          <a:lstStyle/>
          <a:p>
            <a:pPr algn="r"/>
            <a:r>
              <a:rPr lang="en-US" sz="1200" dirty="0">
                <a:solidFill>
                  <a:srgbClr val="000000"/>
                </a:solidFill>
                <a:latin typeface="Helvetica" pitchFamily="2" charset="0"/>
              </a:rPr>
              <a:t>Yao, H. et al. Cell </a:t>
            </a:r>
            <a:r>
              <a:rPr lang="en-US" sz="1200" b="1" dirty="0">
                <a:solidFill>
                  <a:srgbClr val="000000"/>
                </a:solidFill>
                <a:latin typeface="Helvetica" pitchFamily="2" charset="0"/>
              </a:rPr>
              <a:t>183</a:t>
            </a:r>
            <a:r>
              <a:rPr lang="en-US" sz="1200" dirty="0">
                <a:solidFill>
                  <a:srgbClr val="000000"/>
                </a:solidFill>
                <a:latin typeface="Helvetica" pitchFamily="2" charset="0"/>
              </a:rPr>
              <a:t>, 730 (2020)</a:t>
            </a:r>
          </a:p>
        </p:txBody>
      </p:sp>
      <p:grpSp>
        <p:nvGrpSpPr>
          <p:cNvPr id="23" name="Group 22">
            <a:extLst>
              <a:ext uri="{FF2B5EF4-FFF2-40B4-BE49-F238E27FC236}">
                <a16:creationId xmlns:a16="http://schemas.microsoft.com/office/drawing/2014/main" id="{43F0C93D-39F0-EE58-04EB-C78088DF1AE4}"/>
              </a:ext>
            </a:extLst>
          </p:cNvPr>
          <p:cNvGrpSpPr/>
          <p:nvPr/>
        </p:nvGrpSpPr>
        <p:grpSpPr>
          <a:xfrm>
            <a:off x="7500297" y="4411255"/>
            <a:ext cx="2437435" cy="1915428"/>
            <a:chOff x="1376979" y="4568756"/>
            <a:chExt cx="3435512" cy="2324251"/>
          </a:xfrm>
        </p:grpSpPr>
        <p:pic>
          <p:nvPicPr>
            <p:cNvPr id="24" name="Picture 23">
              <a:extLst>
                <a:ext uri="{FF2B5EF4-FFF2-40B4-BE49-F238E27FC236}">
                  <a16:creationId xmlns:a16="http://schemas.microsoft.com/office/drawing/2014/main" id="{0A0A8A16-59F2-97B5-D9D1-252387E73C3A}"/>
                </a:ext>
              </a:extLst>
            </p:cNvPr>
            <p:cNvPicPr>
              <a:picLocks noChangeAspect="1"/>
            </p:cNvPicPr>
            <p:nvPr/>
          </p:nvPicPr>
          <p:blipFill>
            <a:blip r:embed="rId6"/>
            <a:stretch>
              <a:fillRect/>
            </a:stretch>
          </p:blipFill>
          <p:spPr>
            <a:xfrm>
              <a:off x="1676864" y="4568756"/>
              <a:ext cx="3135627" cy="2272311"/>
            </a:xfrm>
            <a:prstGeom prst="rect">
              <a:avLst/>
            </a:prstGeom>
          </p:spPr>
        </p:pic>
        <p:sp>
          <p:nvSpPr>
            <p:cNvPr id="25" name="Rectangle 24">
              <a:extLst>
                <a:ext uri="{FF2B5EF4-FFF2-40B4-BE49-F238E27FC236}">
                  <a16:creationId xmlns:a16="http://schemas.microsoft.com/office/drawing/2014/main" id="{467C0A93-F7BC-7FB5-0B63-1C144B1E14F2}"/>
                </a:ext>
              </a:extLst>
            </p:cNvPr>
            <p:cNvSpPr/>
            <p:nvPr/>
          </p:nvSpPr>
          <p:spPr>
            <a:xfrm>
              <a:off x="1376979" y="6400800"/>
              <a:ext cx="580913" cy="492207"/>
            </a:xfrm>
            <a:prstGeom prst="rect">
              <a:avLst/>
            </a:prstGeom>
            <a:solidFill>
              <a:schemeClr val="bg1"/>
            </a:solidFill>
            <a:ln w="254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6" name="Rectangle 25">
            <a:extLst>
              <a:ext uri="{FF2B5EF4-FFF2-40B4-BE49-F238E27FC236}">
                <a16:creationId xmlns:a16="http://schemas.microsoft.com/office/drawing/2014/main" id="{05F2113D-F16A-0D28-6A78-85D25DD51691}"/>
              </a:ext>
            </a:extLst>
          </p:cNvPr>
          <p:cNvSpPr/>
          <p:nvPr/>
        </p:nvSpPr>
        <p:spPr>
          <a:xfrm>
            <a:off x="7679742" y="6187622"/>
            <a:ext cx="2965696" cy="338554"/>
          </a:xfrm>
          <a:prstGeom prst="rect">
            <a:avLst/>
          </a:prstGeom>
        </p:spPr>
        <p:txBody>
          <a:bodyPr wrap="square">
            <a:spAutoFit/>
          </a:bodyPr>
          <a:lstStyle/>
          <a:p>
            <a:pPr latinLnBrk="1"/>
            <a:r>
              <a:rPr lang="en-US" sz="1600" dirty="0">
                <a:latin typeface="Arial" charset="0"/>
                <a:cs typeface="Arial" charset="0"/>
              </a:rPr>
              <a:t>Intact virus applied to EM grids</a:t>
            </a:r>
          </a:p>
        </p:txBody>
      </p:sp>
      <p:sp>
        <p:nvSpPr>
          <p:cNvPr id="20" name="Content Placeholder 3">
            <a:extLst>
              <a:ext uri="{FF2B5EF4-FFF2-40B4-BE49-F238E27FC236}">
                <a16:creationId xmlns:a16="http://schemas.microsoft.com/office/drawing/2014/main" id="{4A90A49D-7500-6B0D-796D-D48B1DCE2D0B}"/>
              </a:ext>
            </a:extLst>
          </p:cNvPr>
          <p:cNvSpPr txBox="1">
            <a:spLocks/>
          </p:cNvSpPr>
          <p:nvPr/>
        </p:nvSpPr>
        <p:spPr>
          <a:xfrm>
            <a:off x="1058377" y="562320"/>
            <a:ext cx="9138638" cy="998655"/>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lvl="2"/>
            <a:r>
              <a:rPr lang="en-US" sz="8000" dirty="0"/>
              <a:t>Imaging tool for materials science, chemistry, physics, biology, and industry</a:t>
            </a:r>
          </a:p>
          <a:p>
            <a:pPr marL="548640" lvl="2"/>
            <a:r>
              <a:rPr lang="en-US" sz="8000" dirty="0"/>
              <a:t>Atomic resolution with aberration correction</a:t>
            </a:r>
            <a:endParaRPr lang="en-US" sz="7200" dirty="0"/>
          </a:p>
          <a:p>
            <a:pPr lvl="2"/>
            <a:endParaRPr lang="en-US" sz="2800" dirty="0"/>
          </a:p>
          <a:p>
            <a:pPr lvl="2"/>
            <a:endParaRPr lang="en-US" dirty="0"/>
          </a:p>
          <a:p>
            <a:pPr lvl="2"/>
            <a:endParaRPr lang="en-US" dirty="0"/>
          </a:p>
          <a:p>
            <a:pPr marL="914400" lvl="2" indent="0">
              <a:buFont typeface="Arial" panose="020B0604020202020204" pitchFamily="34" charset="0"/>
              <a:buNone/>
            </a:pPr>
            <a:endParaRPr lang="en-US" dirty="0"/>
          </a:p>
          <a:p>
            <a:pPr marL="914400" lvl="2" indent="0">
              <a:buFont typeface="Arial" panose="020B0604020202020204" pitchFamily="34" charset="0"/>
              <a:buNone/>
            </a:pPr>
            <a:r>
              <a:rPr lang="en-US" sz="1300" dirty="0"/>
              <a:t>I</a:t>
            </a:r>
          </a:p>
          <a:p>
            <a:pPr marL="0" indent="0">
              <a:buFont typeface="Arial" panose="020B0604020202020204" pitchFamily="34" charset="0"/>
              <a:buNone/>
            </a:pPr>
            <a:endParaRPr lang="en-US" dirty="0"/>
          </a:p>
        </p:txBody>
      </p:sp>
      <p:sp>
        <p:nvSpPr>
          <p:cNvPr id="4" name="Footer Placeholder 3">
            <a:extLst>
              <a:ext uri="{FF2B5EF4-FFF2-40B4-BE49-F238E27FC236}">
                <a16:creationId xmlns:a16="http://schemas.microsoft.com/office/drawing/2014/main" id="{3A1084E8-CAAE-D98D-F6B2-C354BD54D879}"/>
              </a:ext>
            </a:extLst>
          </p:cNvPr>
          <p:cNvSpPr>
            <a:spLocks noGrp="1"/>
          </p:cNvSpPr>
          <p:nvPr>
            <p:ph type="ftr" sz="quarter" idx="11"/>
          </p:nvPr>
        </p:nvSpPr>
        <p:spPr/>
        <p:txBody>
          <a:bodyPr/>
          <a:lstStyle/>
          <a:p>
            <a:r>
              <a:rPr lang="en-US" sz="900" dirty="0"/>
              <a:t>Xi Yang @ P3 workshop 2023</a:t>
            </a:r>
          </a:p>
        </p:txBody>
      </p:sp>
      <p:sp>
        <p:nvSpPr>
          <p:cNvPr id="5" name="Slide Number Placeholder 4">
            <a:extLst>
              <a:ext uri="{FF2B5EF4-FFF2-40B4-BE49-F238E27FC236}">
                <a16:creationId xmlns:a16="http://schemas.microsoft.com/office/drawing/2014/main" id="{08D25727-C80D-7E9A-F038-E97D77D9A5C1}"/>
              </a:ext>
            </a:extLst>
          </p:cNvPr>
          <p:cNvSpPr>
            <a:spLocks noGrp="1"/>
          </p:cNvSpPr>
          <p:nvPr>
            <p:ph type="sldNum" sz="quarter" idx="12"/>
          </p:nvPr>
        </p:nvSpPr>
        <p:spPr/>
        <p:txBody>
          <a:bodyPr/>
          <a:lstStyle/>
          <a:p>
            <a:fld id="{4D728CCD-A859-4084-B079-6FB0483F368D}" type="slidenum">
              <a:rPr lang="en-US" smtClean="0"/>
              <a:t>3</a:t>
            </a:fld>
            <a:endParaRPr lang="en-US" dirty="0"/>
          </a:p>
        </p:txBody>
      </p:sp>
    </p:spTree>
    <p:extLst>
      <p:ext uri="{BB962C8B-B14F-4D97-AF65-F5344CB8AC3E}">
        <p14:creationId xmlns:p14="http://schemas.microsoft.com/office/powerpoint/2010/main" val="752559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6F67E0-9132-19D7-734E-A97729060068}"/>
              </a:ext>
            </a:extLst>
          </p:cNvPr>
          <p:cNvPicPr>
            <a:picLocks noChangeAspect="1"/>
          </p:cNvPicPr>
          <p:nvPr/>
        </p:nvPicPr>
        <p:blipFill>
          <a:blip r:embed="rId3"/>
          <a:stretch>
            <a:fillRect/>
          </a:stretch>
        </p:blipFill>
        <p:spPr>
          <a:xfrm>
            <a:off x="291241" y="3039498"/>
            <a:ext cx="5613679" cy="3162932"/>
          </a:xfrm>
          <a:prstGeom prst="rect">
            <a:avLst/>
          </a:prstGeom>
        </p:spPr>
      </p:pic>
      <p:grpSp>
        <p:nvGrpSpPr>
          <p:cNvPr id="7" name="Group 6">
            <a:extLst>
              <a:ext uri="{FF2B5EF4-FFF2-40B4-BE49-F238E27FC236}">
                <a16:creationId xmlns:a16="http://schemas.microsoft.com/office/drawing/2014/main" id="{1F44CCD0-DA87-4637-93E1-E7FC25313C03}"/>
              </a:ext>
            </a:extLst>
          </p:cNvPr>
          <p:cNvGrpSpPr/>
          <p:nvPr/>
        </p:nvGrpSpPr>
        <p:grpSpPr>
          <a:xfrm>
            <a:off x="4031300" y="969046"/>
            <a:ext cx="2052853" cy="2148487"/>
            <a:chOff x="8896906" y="304448"/>
            <a:chExt cx="1605131" cy="1681157"/>
          </a:xfrm>
        </p:grpSpPr>
        <p:pic>
          <p:nvPicPr>
            <p:cNvPr id="1034" name="Picture 10" descr="UED Water">
              <a:extLst>
                <a:ext uri="{FF2B5EF4-FFF2-40B4-BE49-F238E27FC236}">
                  <a16:creationId xmlns:a16="http://schemas.microsoft.com/office/drawing/2014/main" id="{EE314DDD-00E2-4C8B-9EBF-22D290D755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709"/>
            <a:stretch/>
          </p:blipFill>
          <p:spPr bwMode="auto">
            <a:xfrm>
              <a:off x="8896906" y="304448"/>
              <a:ext cx="1605131" cy="1269444"/>
            </a:xfrm>
            <a:prstGeom prst="rect">
              <a:avLst/>
            </a:prstGeom>
            <a:noFill/>
            <a:extLst>
              <a:ext uri="{909E8E84-426E-40DD-AFC4-6F175D3DCCD1}">
                <a14:hiddenFill xmlns:a14="http://schemas.microsoft.com/office/drawing/2010/main">
                  <a:solidFill>
                    <a:srgbClr val="FFFFFF"/>
                  </a:solidFill>
                </a14:hiddenFill>
              </a:ext>
            </a:extLst>
          </p:spPr>
        </p:pic>
        <p:sp>
          <p:nvSpPr>
            <p:cNvPr id="58" name="Text Box 185">
              <a:extLst>
                <a:ext uri="{FF2B5EF4-FFF2-40B4-BE49-F238E27FC236}">
                  <a16:creationId xmlns:a16="http://schemas.microsoft.com/office/drawing/2014/main" id="{D61EAF34-EE6F-405B-A1AE-32F11BEDB1EF}"/>
                </a:ext>
              </a:extLst>
            </p:cNvPr>
            <p:cNvSpPr txBox="1">
              <a:spLocks noChangeArrowheads="1"/>
            </p:cNvSpPr>
            <p:nvPr/>
          </p:nvSpPr>
          <p:spPr bwMode="auto">
            <a:xfrm>
              <a:off x="8908143" y="1549058"/>
              <a:ext cx="1587476" cy="436547"/>
            </a:xfrm>
            <a:prstGeom prst="rect">
              <a:avLst/>
            </a:prstGeom>
            <a:solidFill>
              <a:srgbClr val="FFFFBE"/>
            </a:solidFill>
            <a:ln w="9525">
              <a:solidFill>
                <a:schemeClr val="tx1"/>
              </a:solidFill>
              <a:miter lim="800000"/>
              <a:headEnd/>
              <a:tailEnd/>
            </a:ln>
            <a:effectLst/>
          </p:spPr>
          <p:txBody>
            <a:bodyPr wrap="square">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Arial"/>
                  <a:ea typeface="+mn-ea"/>
                  <a:cs typeface="+mn-cs"/>
                </a:rPr>
                <a:t>Ult</a:t>
              </a:r>
              <a:r>
                <a:rPr kumimoji="0" lang="en-US" sz="1000" b="0" i="0" u="none" strike="noStrike" kern="1200" cap="none" spc="0" normalizeH="0" baseline="0" noProof="0" dirty="0">
                  <a:ln>
                    <a:noFill/>
                  </a:ln>
                  <a:solidFill>
                    <a:srgbClr val="000000"/>
                  </a:solidFill>
                  <a:effectLst/>
                  <a:uLnTx/>
                  <a:uFillTx/>
                  <a:latin typeface="Arial"/>
                  <a:ea typeface="+mn-ea"/>
                  <a:cs typeface="+mn-cs"/>
                </a:rPr>
                <a:t>rafast hydrogen bond strengthening in liquid water(</a:t>
              </a:r>
              <a:r>
                <a:rPr kumimoji="0" lang="da-DK" sz="1000" b="1" i="1" u="none" strike="noStrike" kern="1200" cap="none" spc="0" normalizeH="0" baseline="0" noProof="0" dirty="0">
                  <a:ln>
                    <a:noFill/>
                  </a:ln>
                  <a:solidFill>
                    <a:srgbClr val="000000"/>
                  </a:solidFill>
                  <a:effectLst/>
                  <a:uLnTx/>
                  <a:uFillTx/>
                  <a:latin typeface="Arial"/>
                  <a:ea typeface="+mn-ea"/>
                  <a:cs typeface="+mn-cs"/>
                </a:rPr>
                <a:t>Nature</a:t>
              </a:r>
              <a:r>
                <a:rPr kumimoji="0" lang="da-DK" sz="1000" b="0" i="0" u="none" strike="noStrike" kern="1200" cap="none" spc="0" normalizeH="0" baseline="0" noProof="0" dirty="0">
                  <a:ln>
                    <a:noFill/>
                  </a:ln>
                  <a:solidFill>
                    <a:srgbClr val="000000"/>
                  </a:solidFill>
                  <a:effectLst/>
                  <a:uLnTx/>
                  <a:uFillTx/>
                  <a:latin typeface="Arial"/>
                  <a:ea typeface="+mn-ea"/>
                  <a:cs typeface="+mn-cs"/>
                </a:rPr>
                <a:t>. 596, 531(2021)</a:t>
              </a:r>
              <a:r>
                <a:rPr kumimoji="0" lang="en-US" sz="1000" b="0" i="0" u="none" strike="noStrike" kern="1200" cap="none" spc="0" normalizeH="0" baseline="0" noProof="0" dirty="0">
                  <a:ln>
                    <a:noFill/>
                  </a:ln>
                  <a:solidFill>
                    <a:srgbClr val="000000"/>
                  </a:solidFill>
                  <a:effectLst/>
                  <a:uLnTx/>
                  <a:uFillTx/>
                  <a:latin typeface="Arial"/>
                  <a:ea typeface="+mn-ea"/>
                  <a:cs typeface="+mn-cs"/>
                </a:rPr>
                <a:t>).</a:t>
              </a:r>
              <a:endParaRPr kumimoji="0" lang="en-US" altLang="ko-KR" sz="1000" b="0" i="0" u="none" strike="noStrike" kern="1200" cap="none" spc="0" normalizeH="0" baseline="0" noProof="0" dirty="0">
                <a:ln>
                  <a:noFill/>
                </a:ln>
                <a:solidFill>
                  <a:srgbClr val="000000"/>
                </a:solidFill>
                <a:effectLst/>
                <a:uLnTx/>
                <a:uFillTx/>
                <a:latin typeface="Arial"/>
                <a:ea typeface="굴림" charset="-127"/>
                <a:cs typeface="굴림" charset="-127"/>
              </a:endParaRPr>
            </a:p>
          </p:txBody>
        </p:sp>
      </p:grpSp>
      <p:pic>
        <p:nvPicPr>
          <p:cNvPr id="1030" name="Picture 6" descr="UED Tantalum Disulfide">
            <a:extLst>
              <a:ext uri="{FF2B5EF4-FFF2-40B4-BE49-F238E27FC236}">
                <a16:creationId xmlns:a16="http://schemas.microsoft.com/office/drawing/2014/main" id="{7EBE8121-7AF1-46FC-8FBD-2477028F48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82" y="976628"/>
            <a:ext cx="2003143" cy="157433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4C9ACCB-CB20-4F3D-89EE-D4365E54CA00}"/>
              </a:ext>
            </a:extLst>
          </p:cNvPr>
          <p:cNvSpPr>
            <a:spLocks noGrp="1"/>
          </p:cNvSpPr>
          <p:nvPr>
            <p:ph type="title"/>
          </p:nvPr>
        </p:nvSpPr>
        <p:spPr>
          <a:xfrm>
            <a:off x="0" y="2819"/>
            <a:ext cx="12191999" cy="459885"/>
          </a:xfrm>
          <a:solidFill>
            <a:srgbClr val="FFC000"/>
          </a:solidFill>
        </p:spPr>
        <p:txBody>
          <a:bodyPr/>
          <a:lstStyle/>
          <a:p>
            <a:pPr algn="ctr"/>
            <a:r>
              <a:rPr lang="en-US" sz="3600" dirty="0">
                <a:solidFill>
                  <a:srgbClr val="0070C0"/>
                </a:solidFill>
                <a:latin typeface="Calibri Light (Headings)"/>
              </a:rPr>
              <a:t>Ultrafast science enabled by MeV UED</a:t>
            </a:r>
          </a:p>
        </p:txBody>
      </p:sp>
      <p:pic>
        <p:nvPicPr>
          <p:cNvPr id="26" name="Picture 25">
            <a:extLst>
              <a:ext uri="{FF2B5EF4-FFF2-40B4-BE49-F238E27FC236}">
                <a16:creationId xmlns:a16="http://schemas.microsoft.com/office/drawing/2014/main" id="{DC566EEA-6D66-442F-A272-FE835A6290B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027674" y="972855"/>
            <a:ext cx="2003143" cy="1659185"/>
          </a:xfrm>
          <a:prstGeom prst="rect">
            <a:avLst/>
          </a:prstGeom>
        </p:spPr>
      </p:pic>
      <p:sp>
        <p:nvSpPr>
          <p:cNvPr id="36" name="Text Box 185">
            <a:extLst>
              <a:ext uri="{FF2B5EF4-FFF2-40B4-BE49-F238E27FC236}">
                <a16:creationId xmlns:a16="http://schemas.microsoft.com/office/drawing/2014/main" id="{85FC7132-481E-4379-B5A4-5E006F89D44C}"/>
              </a:ext>
            </a:extLst>
          </p:cNvPr>
          <p:cNvSpPr txBox="1">
            <a:spLocks noChangeArrowheads="1"/>
          </p:cNvSpPr>
          <p:nvPr/>
        </p:nvSpPr>
        <p:spPr bwMode="auto">
          <a:xfrm>
            <a:off x="8916" y="2553028"/>
            <a:ext cx="2003143" cy="553998"/>
          </a:xfrm>
          <a:prstGeom prst="rect">
            <a:avLst/>
          </a:prstGeom>
          <a:solidFill>
            <a:srgbClr val="FFFFBE"/>
          </a:solidFill>
          <a:ln w="9525">
            <a:solidFill>
              <a:schemeClr val="tx1"/>
            </a:solidFill>
            <a:miter lim="800000"/>
            <a:headEnd/>
            <a:tailEnd/>
          </a:ln>
          <a:effectLst/>
        </p:spPr>
        <p:txBody>
          <a:bodyPr wrap="square">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P</a:t>
            </a:r>
            <a:r>
              <a:rPr kumimoji="0" lang="en-US" altLang="zh-CN" sz="1000" b="0" i="0" u="none" strike="noStrike" kern="1200" cap="none" spc="0" normalizeH="0" baseline="0" noProof="0" dirty="0">
                <a:ln>
                  <a:noFill/>
                </a:ln>
                <a:solidFill>
                  <a:srgbClr val="000000"/>
                </a:solidFill>
                <a:effectLst/>
                <a:uLnTx/>
                <a:uFillTx/>
                <a:latin typeface="Arial"/>
                <a:ea typeface="+mn-ea"/>
                <a:cs typeface="+mn-cs"/>
              </a:rPr>
              <a:t>hase switch with a single flash of light </a:t>
            </a:r>
            <a:r>
              <a:rPr kumimoji="0" lang="en-US" sz="1000" b="0" i="0" u="none" strike="noStrike" kern="1200" cap="none" spc="0" normalizeH="0" baseline="0" noProof="0" dirty="0">
                <a:ln>
                  <a:noFill/>
                </a:ln>
                <a:solidFill>
                  <a:srgbClr val="000000"/>
                </a:solidFill>
                <a:effectLst/>
                <a:uLnTx/>
                <a:uFillTx/>
                <a:latin typeface="Arial"/>
                <a:ea typeface="+mn-ea"/>
                <a:cs typeface="+mn-cs"/>
              </a:rPr>
              <a:t>(</a:t>
            </a:r>
            <a:r>
              <a:rPr kumimoji="0" lang="en-US" sz="1000" b="1" i="1" u="none" strike="noStrike" kern="1200" cap="none" spc="0" normalizeH="0" baseline="0" noProof="0" dirty="0">
                <a:ln>
                  <a:noFill/>
                </a:ln>
                <a:solidFill>
                  <a:srgbClr val="000000"/>
                </a:solidFill>
                <a:effectLst/>
                <a:uLnTx/>
                <a:uFillTx/>
                <a:latin typeface="Arial"/>
                <a:ea typeface="+mn-ea"/>
                <a:cs typeface="+mn-cs"/>
              </a:rPr>
              <a:t>Sci. Adv.</a:t>
            </a:r>
            <a:r>
              <a:rPr kumimoji="0" lang="en-US" sz="1000" b="0" i="0" u="none" strike="noStrike" kern="1200" cap="none" spc="0" normalizeH="0" baseline="0" noProof="0" dirty="0">
                <a:ln>
                  <a:noFill/>
                </a:ln>
                <a:solidFill>
                  <a:srgbClr val="000000"/>
                </a:solidFill>
                <a:effectLst/>
                <a:uLnTx/>
                <a:uFillTx/>
                <a:latin typeface="Arial"/>
                <a:ea typeface="+mn-ea"/>
                <a:cs typeface="+mn-cs"/>
              </a:rPr>
              <a:t> 4, eaau5501 (2018)).</a:t>
            </a:r>
            <a:endParaRPr kumimoji="0" lang="en-US" altLang="ko-KR" sz="1000" b="0" i="0" u="none" strike="noStrike" kern="1200" cap="none" spc="0" normalizeH="0" baseline="0" noProof="0" dirty="0">
              <a:ln>
                <a:noFill/>
              </a:ln>
              <a:solidFill>
                <a:srgbClr val="000000"/>
              </a:solidFill>
              <a:effectLst/>
              <a:uLnTx/>
              <a:uFillTx/>
              <a:latin typeface="Arial"/>
              <a:ea typeface="굴림" charset="-127"/>
              <a:cs typeface="굴림" charset="-127"/>
            </a:endParaRPr>
          </a:p>
        </p:txBody>
      </p:sp>
      <p:sp>
        <p:nvSpPr>
          <p:cNvPr id="9" name="TextBox 8">
            <a:extLst>
              <a:ext uri="{FF2B5EF4-FFF2-40B4-BE49-F238E27FC236}">
                <a16:creationId xmlns:a16="http://schemas.microsoft.com/office/drawing/2014/main" id="{6B7D0D13-CD16-5734-6E70-2ABED0276327}"/>
              </a:ext>
            </a:extLst>
          </p:cNvPr>
          <p:cNvSpPr txBox="1"/>
          <p:nvPr/>
        </p:nvSpPr>
        <p:spPr>
          <a:xfrm>
            <a:off x="1330012" y="707142"/>
            <a:ext cx="304476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rgbClr val="C00000"/>
                </a:solidFill>
                <a:latin typeface="Arial"/>
              </a:rPr>
              <a:t>   </a:t>
            </a:r>
            <a:r>
              <a:rPr kumimoji="0" lang="en-US" sz="1600" b="0" i="1" u="none" strike="noStrike" kern="1200" cap="none" spc="0" normalizeH="0" baseline="0" noProof="0" dirty="0">
                <a:ln>
                  <a:noFill/>
                </a:ln>
                <a:solidFill>
                  <a:srgbClr val="C00000"/>
                </a:solidFill>
                <a:effectLst/>
                <a:uLnTx/>
                <a:uFillTx/>
                <a:latin typeface="Arial"/>
                <a:ea typeface="+mn-ea"/>
                <a:cs typeface="+mn-cs"/>
              </a:rPr>
              <a:t>Courtesy of Xiaozhe Shen</a:t>
            </a:r>
          </a:p>
        </p:txBody>
      </p:sp>
      <p:sp>
        <p:nvSpPr>
          <p:cNvPr id="13" name="Rectangle 12">
            <a:extLst>
              <a:ext uri="{FF2B5EF4-FFF2-40B4-BE49-F238E27FC236}">
                <a16:creationId xmlns:a16="http://schemas.microsoft.com/office/drawing/2014/main" id="{DEF2539A-EA23-E1E3-ED9E-82BD7B84102C}"/>
              </a:ext>
            </a:extLst>
          </p:cNvPr>
          <p:cNvSpPr/>
          <p:nvPr/>
        </p:nvSpPr>
        <p:spPr>
          <a:xfrm>
            <a:off x="1928287" y="331974"/>
            <a:ext cx="8335423" cy="523220"/>
          </a:xfrm>
          <a:prstGeom prst="rect">
            <a:avLst/>
          </a:prstGeom>
          <a:noFill/>
        </p:spPr>
        <p:txBody>
          <a:bodyPr wrap="none" lIns="91440" tIns="45720" rIns="91440" bIns="45720">
            <a:spAutoFit/>
          </a:bodyPr>
          <a:lstStyle/>
          <a:p>
            <a:pPr algn="ctr"/>
            <a:r>
              <a:rPr lang="en-US" sz="2800" b="1" cap="none" spc="50" dirty="0">
                <a:ln w="0"/>
                <a:solidFill>
                  <a:srgbClr val="16A223"/>
                </a:solidFill>
                <a:latin typeface="Calibri Light (Headings)"/>
                <a:sym typeface="Wingdings" panose="05000000000000000000" pitchFamily="2" charset="2"/>
              </a:rPr>
              <a:t>Toward r</a:t>
            </a:r>
            <a:r>
              <a:rPr lang="en-US" sz="2800" b="1" cap="none" spc="50" dirty="0">
                <a:ln w="0"/>
                <a:solidFill>
                  <a:srgbClr val="16A223"/>
                </a:solidFill>
                <a:latin typeface="Calibri Light (Headings)"/>
              </a:rPr>
              <a:t>eal space imaging enabled by MeV Microscopy</a:t>
            </a:r>
          </a:p>
        </p:txBody>
      </p:sp>
      <p:sp>
        <p:nvSpPr>
          <p:cNvPr id="25" name="Text Box 185">
            <a:extLst>
              <a:ext uri="{FF2B5EF4-FFF2-40B4-BE49-F238E27FC236}">
                <a16:creationId xmlns:a16="http://schemas.microsoft.com/office/drawing/2014/main" id="{39967030-6983-4E59-8678-9B0E76F1DAC8}"/>
              </a:ext>
            </a:extLst>
          </p:cNvPr>
          <p:cNvSpPr txBox="1">
            <a:spLocks noChangeArrowheads="1"/>
          </p:cNvSpPr>
          <p:nvPr/>
        </p:nvSpPr>
        <p:spPr bwMode="auto">
          <a:xfrm>
            <a:off x="2026913" y="2546348"/>
            <a:ext cx="2003904" cy="569643"/>
          </a:xfrm>
          <a:prstGeom prst="rect">
            <a:avLst/>
          </a:prstGeom>
          <a:solidFill>
            <a:srgbClr val="FFFFBE"/>
          </a:solidFill>
          <a:ln w="9525">
            <a:solidFill>
              <a:schemeClr val="tx1"/>
            </a:solidFill>
            <a:miter lim="800000"/>
            <a:headEnd/>
            <a:tailEnd/>
          </a:ln>
          <a:effectLst/>
        </p:spPr>
        <p:txBody>
          <a:bodyPr wrap="square">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srgbClr val="000000"/>
                </a:solidFill>
                <a:effectLst/>
                <a:uLnTx/>
                <a:uFillTx/>
                <a:latin typeface="Arial"/>
                <a:ea typeface="굴림" charset="-127"/>
                <a:cs typeface="굴림" charset="-127"/>
              </a:rPr>
              <a:t>Resolving ultrafast phase transitions </a:t>
            </a:r>
            <a:r>
              <a:rPr kumimoji="0" lang="en-US" altLang="ko-KR" sz="1000" b="0" i="1" u="none" strike="noStrike" kern="1200" cap="none" spc="0" normalizeH="0" baseline="0" noProof="0" dirty="0">
                <a:ln>
                  <a:noFill/>
                </a:ln>
                <a:solidFill>
                  <a:srgbClr val="000000"/>
                </a:solidFill>
                <a:effectLst/>
                <a:uLnTx/>
                <a:uFillTx/>
                <a:latin typeface="Arial"/>
                <a:ea typeface="굴림" charset="-127"/>
                <a:cs typeface="굴림" charset="-127"/>
              </a:rPr>
              <a:t>(</a:t>
            </a:r>
            <a:r>
              <a:rPr kumimoji="0" lang="en-US" altLang="ko-KR" sz="1000" b="1" i="1" u="none" strike="noStrike" kern="1200" cap="none" spc="0" normalizeH="0" baseline="0" noProof="0" dirty="0">
                <a:ln>
                  <a:noFill/>
                </a:ln>
                <a:solidFill>
                  <a:srgbClr val="000000"/>
                </a:solidFill>
                <a:effectLst/>
                <a:uLnTx/>
                <a:uFillTx/>
                <a:latin typeface="Arial"/>
                <a:ea typeface="굴림" charset="-127"/>
                <a:cs typeface="굴림" charset="-127"/>
              </a:rPr>
              <a:t>Science </a:t>
            </a:r>
            <a:r>
              <a:rPr kumimoji="0" lang="en-US" altLang="ko-KR" sz="1000" b="0" i="1" u="none" strike="noStrike" kern="1200" cap="none" spc="0" normalizeH="0" baseline="0" noProof="0" dirty="0">
                <a:ln>
                  <a:noFill/>
                </a:ln>
                <a:solidFill>
                  <a:srgbClr val="000000"/>
                </a:solidFill>
                <a:effectLst/>
                <a:uLnTx/>
                <a:uFillTx/>
                <a:latin typeface="Arial"/>
                <a:ea typeface="굴림" charset="-127"/>
                <a:cs typeface="굴림" charset="-127"/>
              </a:rPr>
              <a:t>360 1451–1455 (2018))</a:t>
            </a:r>
          </a:p>
        </p:txBody>
      </p:sp>
      <p:sp>
        <p:nvSpPr>
          <p:cNvPr id="39" name="TextBox 38">
            <a:extLst>
              <a:ext uri="{FF2B5EF4-FFF2-40B4-BE49-F238E27FC236}">
                <a16:creationId xmlns:a16="http://schemas.microsoft.com/office/drawing/2014/main" id="{480EFCD8-77A3-C0EB-FC99-8CF27AA7465C}"/>
              </a:ext>
            </a:extLst>
          </p:cNvPr>
          <p:cNvSpPr txBox="1"/>
          <p:nvPr/>
        </p:nvSpPr>
        <p:spPr>
          <a:xfrm flipH="1">
            <a:off x="6102456" y="802836"/>
            <a:ext cx="6115126" cy="338554"/>
          </a:xfrm>
          <a:prstGeom prst="rect">
            <a:avLst/>
          </a:prstGeom>
          <a:solidFill>
            <a:srgbClr val="FFFDBD"/>
          </a:solidFill>
        </p:spPr>
        <p:txBody>
          <a:bodyPr wrap="square" rtlCol="0">
            <a:spAutoFit/>
          </a:bodyPr>
          <a:lstStyle/>
          <a:p>
            <a:pPr algn="ctr"/>
            <a:r>
              <a:rPr lang="en-US" sz="1600" b="1" dirty="0">
                <a:solidFill>
                  <a:srgbClr val="C00000"/>
                </a:solidFill>
              </a:rPr>
              <a:t>Concurrent probing electron-lattice dephasing (BNL)</a:t>
            </a:r>
          </a:p>
        </p:txBody>
      </p:sp>
      <p:sp>
        <p:nvSpPr>
          <p:cNvPr id="42" name="TextBox 41">
            <a:extLst>
              <a:ext uri="{FF2B5EF4-FFF2-40B4-BE49-F238E27FC236}">
                <a16:creationId xmlns:a16="http://schemas.microsoft.com/office/drawing/2014/main" id="{EA740909-A24F-DD62-A3CA-6C34F950E0E9}"/>
              </a:ext>
            </a:extLst>
          </p:cNvPr>
          <p:cNvSpPr txBox="1"/>
          <p:nvPr/>
        </p:nvSpPr>
        <p:spPr>
          <a:xfrm>
            <a:off x="1952060" y="1446798"/>
            <a:ext cx="23251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i="1" dirty="0">
                <a:solidFill>
                  <a:srgbClr val="FF0000"/>
                </a:solidFill>
                <a:effectLst>
                  <a:outerShdw blurRad="38100" dist="38100" dir="2700000" algn="tl">
                    <a:srgbClr val="000000">
                      <a:alpha val="43137"/>
                    </a:srgbClr>
                  </a:outerShdw>
                </a:effectLst>
                <a:latin typeface="Arial"/>
              </a:rPr>
              <a:t>SLAC</a:t>
            </a:r>
            <a:endParaRPr kumimoji="0" lang="en-US" sz="4800"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ndParaRPr>
          </a:p>
        </p:txBody>
      </p:sp>
      <p:pic>
        <p:nvPicPr>
          <p:cNvPr id="11" name="Picture 10">
            <a:extLst>
              <a:ext uri="{FF2B5EF4-FFF2-40B4-BE49-F238E27FC236}">
                <a16:creationId xmlns:a16="http://schemas.microsoft.com/office/drawing/2014/main" id="{49CD0BBB-873A-7207-F97C-2564015A05D4}"/>
              </a:ext>
            </a:extLst>
          </p:cNvPr>
          <p:cNvPicPr>
            <a:picLocks noChangeAspect="1"/>
          </p:cNvPicPr>
          <p:nvPr/>
        </p:nvPicPr>
        <p:blipFill>
          <a:blip r:embed="rId7"/>
          <a:stretch>
            <a:fillRect/>
          </a:stretch>
        </p:blipFill>
        <p:spPr>
          <a:xfrm>
            <a:off x="6364945" y="2976417"/>
            <a:ext cx="5434106" cy="1725012"/>
          </a:xfrm>
          <a:prstGeom prst="rect">
            <a:avLst/>
          </a:prstGeom>
        </p:spPr>
      </p:pic>
      <p:pic>
        <p:nvPicPr>
          <p:cNvPr id="37" name="Picture 36">
            <a:extLst>
              <a:ext uri="{FF2B5EF4-FFF2-40B4-BE49-F238E27FC236}">
                <a16:creationId xmlns:a16="http://schemas.microsoft.com/office/drawing/2014/main" id="{666B191C-4F8A-6407-421B-5485CFBBAAEA}"/>
              </a:ext>
            </a:extLst>
          </p:cNvPr>
          <p:cNvPicPr>
            <a:picLocks noChangeAspect="1"/>
          </p:cNvPicPr>
          <p:nvPr/>
        </p:nvPicPr>
        <p:blipFill>
          <a:blip r:embed="rId8"/>
          <a:stretch>
            <a:fillRect/>
          </a:stretch>
        </p:blipFill>
        <p:spPr>
          <a:xfrm>
            <a:off x="6435351" y="1149271"/>
            <a:ext cx="2581964" cy="1376241"/>
          </a:xfrm>
          <a:prstGeom prst="rect">
            <a:avLst/>
          </a:prstGeom>
        </p:spPr>
      </p:pic>
      <p:pic>
        <p:nvPicPr>
          <p:cNvPr id="38" name="Picture 37">
            <a:extLst>
              <a:ext uri="{FF2B5EF4-FFF2-40B4-BE49-F238E27FC236}">
                <a16:creationId xmlns:a16="http://schemas.microsoft.com/office/drawing/2014/main" id="{7B7A614A-1639-982D-20AF-35AA0DE47F90}"/>
              </a:ext>
            </a:extLst>
          </p:cNvPr>
          <p:cNvPicPr>
            <a:picLocks noChangeAspect="1"/>
          </p:cNvPicPr>
          <p:nvPr/>
        </p:nvPicPr>
        <p:blipFill>
          <a:blip r:embed="rId9"/>
          <a:stretch>
            <a:fillRect/>
          </a:stretch>
        </p:blipFill>
        <p:spPr>
          <a:xfrm>
            <a:off x="9427480" y="1113853"/>
            <a:ext cx="2206674" cy="1477519"/>
          </a:xfrm>
          <a:prstGeom prst="rect">
            <a:avLst/>
          </a:prstGeom>
        </p:spPr>
      </p:pic>
      <p:sp>
        <p:nvSpPr>
          <p:cNvPr id="45" name="TextBox 44">
            <a:extLst>
              <a:ext uri="{FF2B5EF4-FFF2-40B4-BE49-F238E27FC236}">
                <a16:creationId xmlns:a16="http://schemas.microsoft.com/office/drawing/2014/main" id="{B46D9BA0-DCCC-6C7C-E0F1-A423AA412D8B}"/>
              </a:ext>
            </a:extLst>
          </p:cNvPr>
          <p:cNvSpPr txBox="1"/>
          <p:nvPr/>
        </p:nvSpPr>
        <p:spPr>
          <a:xfrm flipH="1">
            <a:off x="6102455" y="2663674"/>
            <a:ext cx="6079724" cy="330860"/>
          </a:xfrm>
          <a:prstGeom prst="rect">
            <a:avLst/>
          </a:prstGeom>
          <a:solidFill>
            <a:srgbClr val="FFFDBD"/>
          </a:solidFill>
        </p:spPr>
        <p:txBody>
          <a:bodyPr wrap="square" rtlCol="0">
            <a:spAutoFit/>
          </a:bodyPr>
          <a:lstStyle/>
          <a:p>
            <a:pPr algn="ctr"/>
            <a:r>
              <a:rPr lang="en-US" sz="1550" b="1" dirty="0">
                <a:solidFill>
                  <a:srgbClr val="C00000"/>
                </a:solidFill>
              </a:rPr>
              <a:t>High repetition rate electron scattering beamline (</a:t>
            </a:r>
            <a:r>
              <a:rPr lang="en-US" sz="1550" b="1" dirty="0" err="1">
                <a:solidFill>
                  <a:srgbClr val="C00000"/>
                </a:solidFill>
              </a:rPr>
              <a:t>HiRES</a:t>
            </a:r>
            <a:r>
              <a:rPr lang="en-US" sz="1550" b="1" dirty="0">
                <a:solidFill>
                  <a:srgbClr val="C00000"/>
                </a:solidFill>
              </a:rPr>
              <a:t>) LBNL </a:t>
            </a:r>
          </a:p>
        </p:txBody>
      </p:sp>
      <p:sp>
        <p:nvSpPr>
          <p:cNvPr id="47" name="TextBox 46">
            <a:extLst>
              <a:ext uri="{FF2B5EF4-FFF2-40B4-BE49-F238E27FC236}">
                <a16:creationId xmlns:a16="http://schemas.microsoft.com/office/drawing/2014/main" id="{FC0732F7-EBBD-11A2-FFC8-72BB4767FC00}"/>
              </a:ext>
            </a:extLst>
          </p:cNvPr>
          <p:cNvSpPr txBox="1"/>
          <p:nvPr/>
        </p:nvSpPr>
        <p:spPr>
          <a:xfrm>
            <a:off x="9172930" y="3180319"/>
            <a:ext cx="258196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i="1" dirty="0">
                <a:solidFill>
                  <a:prstClr val="black"/>
                </a:solidFill>
                <a:latin typeface="Calibri" panose="020F0502020204030204"/>
              </a:rPr>
              <a:t>F. Ji, et</a:t>
            </a: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 al., Commun. Phys. 2, 54 (2019)</a:t>
            </a:r>
          </a:p>
        </p:txBody>
      </p:sp>
      <p:pic>
        <p:nvPicPr>
          <p:cNvPr id="14" name="Picture 13">
            <a:extLst>
              <a:ext uri="{FF2B5EF4-FFF2-40B4-BE49-F238E27FC236}">
                <a16:creationId xmlns:a16="http://schemas.microsoft.com/office/drawing/2014/main" id="{88D9729F-5C48-7AA1-4282-257E7003D06B}"/>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6435351" y="4704850"/>
            <a:ext cx="4933333" cy="2153150"/>
          </a:xfrm>
          <a:prstGeom prst="rect">
            <a:avLst/>
          </a:prstGeom>
        </p:spPr>
      </p:pic>
      <p:sp>
        <p:nvSpPr>
          <p:cNvPr id="35" name="TextBox 34">
            <a:extLst>
              <a:ext uri="{FF2B5EF4-FFF2-40B4-BE49-F238E27FC236}">
                <a16:creationId xmlns:a16="http://schemas.microsoft.com/office/drawing/2014/main" id="{ADC8D63A-680D-BE9E-5192-C20C6010B6EB}"/>
              </a:ext>
            </a:extLst>
          </p:cNvPr>
          <p:cNvSpPr txBox="1"/>
          <p:nvPr/>
        </p:nvSpPr>
        <p:spPr>
          <a:xfrm>
            <a:off x="7444768" y="2472027"/>
            <a:ext cx="258196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Li et al., Phys. Rev. B </a:t>
            </a:r>
            <a:r>
              <a:rPr kumimoji="0" lang="en-US" sz="1050" b="1" i="1" u="none" strike="noStrike" kern="1200" cap="none" spc="0" normalizeH="0" baseline="0" noProof="0" dirty="0">
                <a:ln>
                  <a:noFill/>
                </a:ln>
                <a:solidFill>
                  <a:prstClr val="black"/>
                </a:solidFill>
                <a:effectLst/>
                <a:uLnTx/>
                <a:uFillTx/>
                <a:latin typeface="Calibri" panose="020F0502020204030204"/>
                <a:ea typeface="+mn-ea"/>
                <a:cs typeface="+mn-cs"/>
              </a:rPr>
              <a:t>101</a:t>
            </a: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 100304(R) (2020)</a:t>
            </a:r>
          </a:p>
        </p:txBody>
      </p:sp>
      <p:sp>
        <p:nvSpPr>
          <p:cNvPr id="15" name="TextBox 14">
            <a:extLst>
              <a:ext uri="{FF2B5EF4-FFF2-40B4-BE49-F238E27FC236}">
                <a16:creationId xmlns:a16="http://schemas.microsoft.com/office/drawing/2014/main" id="{40CEEA71-CF97-FBA3-DC65-E71409411643}"/>
              </a:ext>
            </a:extLst>
          </p:cNvPr>
          <p:cNvSpPr txBox="1"/>
          <p:nvPr/>
        </p:nvSpPr>
        <p:spPr>
          <a:xfrm flipH="1">
            <a:off x="0" y="6193014"/>
            <a:ext cx="5756649" cy="660181"/>
          </a:xfrm>
          <a:prstGeom prst="rect">
            <a:avLst/>
          </a:prstGeom>
          <a:solidFill>
            <a:srgbClr val="FFFDBD"/>
          </a:solidFill>
        </p:spPr>
        <p:txBody>
          <a:bodyPr wrap="square" rtlCol="0">
            <a:spAutoFit/>
          </a:bodyPr>
          <a:lstStyle/>
          <a:p>
            <a:pPr algn="ctr"/>
            <a:r>
              <a:rPr lang="en-US" sz="1230" dirty="0"/>
              <a:t>fs-resolved imaging of grain boundary dynamics in energy-filtered ultrafast electron microscopy (UNIST) </a:t>
            </a:r>
          </a:p>
          <a:p>
            <a:pPr algn="ctr"/>
            <a:r>
              <a:rPr lang="en-US" sz="1230" dirty="0"/>
              <a:t>(</a:t>
            </a:r>
            <a:r>
              <a:rPr lang="en-US" sz="1230" i="1" dirty="0"/>
              <a:t>Sci. Adv</a:t>
            </a:r>
            <a:r>
              <a:rPr lang="en-US" sz="1230" dirty="0"/>
              <a:t>. 9, eadd5375 (2023))</a:t>
            </a:r>
          </a:p>
        </p:txBody>
      </p:sp>
      <p:sp>
        <p:nvSpPr>
          <p:cNvPr id="4" name="Slide Number Placeholder 3">
            <a:extLst>
              <a:ext uri="{FF2B5EF4-FFF2-40B4-BE49-F238E27FC236}">
                <a16:creationId xmlns:a16="http://schemas.microsoft.com/office/drawing/2014/main" id="{BDE3580B-A0DE-46C5-FCCE-3F0171F987F2}"/>
              </a:ext>
            </a:extLst>
          </p:cNvPr>
          <p:cNvSpPr>
            <a:spLocks noGrp="1"/>
          </p:cNvSpPr>
          <p:nvPr>
            <p:ph type="sldNum" sz="quarter" idx="11"/>
          </p:nvPr>
        </p:nvSpPr>
        <p:spPr/>
        <p:txBody>
          <a:bodyPr/>
          <a:lstStyle/>
          <a:p>
            <a:fld id="{5BD36294-2849-48A8-8531-5354CF3095D2}" type="slidenum">
              <a:rPr lang="en-US" smtClean="0"/>
              <a:pPr/>
              <a:t>4</a:t>
            </a:fld>
            <a:endParaRPr lang="en-US" dirty="0"/>
          </a:p>
        </p:txBody>
      </p:sp>
    </p:spTree>
    <p:extLst>
      <p:ext uri="{BB962C8B-B14F-4D97-AF65-F5344CB8AC3E}">
        <p14:creationId xmlns:p14="http://schemas.microsoft.com/office/powerpoint/2010/main" val="215767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3FC7A-AE60-63D2-23EE-6FA7DF52B5C9}"/>
              </a:ext>
            </a:extLst>
          </p:cNvPr>
          <p:cNvSpPr>
            <a:spLocks noGrp="1"/>
          </p:cNvSpPr>
          <p:nvPr>
            <p:ph type="title"/>
          </p:nvPr>
        </p:nvSpPr>
        <p:spPr>
          <a:xfrm>
            <a:off x="0" y="1"/>
            <a:ext cx="12192000" cy="406399"/>
          </a:xfrm>
          <a:solidFill>
            <a:srgbClr val="FFC000"/>
          </a:solidFill>
        </p:spPr>
        <p:txBody>
          <a:bodyPr>
            <a:noAutofit/>
          </a:bodyPr>
          <a:lstStyle/>
          <a:p>
            <a:pPr algn="ctr"/>
            <a:r>
              <a:rPr lang="en-US" sz="3600" b="1" dirty="0">
                <a:solidFill>
                  <a:srgbClr val="0070C0"/>
                </a:solidFill>
              </a:rPr>
              <a:t>Promise of MeV Microscopy</a:t>
            </a:r>
          </a:p>
        </p:txBody>
      </p:sp>
      <p:sp>
        <p:nvSpPr>
          <p:cNvPr id="45" name="Content Placeholder 3">
            <a:extLst>
              <a:ext uri="{FF2B5EF4-FFF2-40B4-BE49-F238E27FC236}">
                <a16:creationId xmlns:a16="http://schemas.microsoft.com/office/drawing/2014/main" id="{B1074AF6-6312-0F50-B471-8754B777B35D}"/>
              </a:ext>
            </a:extLst>
          </p:cNvPr>
          <p:cNvSpPr>
            <a:spLocks noGrp="1"/>
          </p:cNvSpPr>
          <p:nvPr>
            <p:ph sz="half" idx="1"/>
          </p:nvPr>
        </p:nvSpPr>
        <p:spPr>
          <a:xfrm>
            <a:off x="155539" y="894784"/>
            <a:ext cx="6209237" cy="959585"/>
          </a:xfrm>
        </p:spPr>
        <p:txBody>
          <a:bodyPr>
            <a:normAutofit fontScale="25000" lnSpcReduction="20000"/>
          </a:bodyPr>
          <a:lstStyle/>
          <a:p>
            <a:pPr marL="228600" lvl="2"/>
            <a:r>
              <a:rPr lang="en-US" sz="7200" b="1" dirty="0"/>
              <a:t>Life science application</a:t>
            </a:r>
            <a:r>
              <a:rPr lang="en-US" sz="7200" dirty="0"/>
              <a:t>: 3D image intact thick bio-samples</a:t>
            </a:r>
          </a:p>
          <a:p>
            <a:pPr marL="0" lvl="2" indent="0">
              <a:buNone/>
            </a:pPr>
            <a:r>
              <a:rPr lang="en-US" sz="7200" dirty="0">
                <a:latin typeface="+mn-lt"/>
                <a:ea typeface="SimSun" panose="02010600030101010101" pitchFamily="2" charset="-122"/>
              </a:rPr>
              <a:t>    </a:t>
            </a:r>
            <a:r>
              <a:rPr lang="en-US" sz="7200" dirty="0">
                <a:ea typeface="SimSun" panose="02010600030101010101" pitchFamily="2" charset="-122"/>
              </a:rPr>
              <a:t> studying </a:t>
            </a:r>
            <a:r>
              <a:rPr lang="en-US" sz="7200" dirty="0">
                <a:latin typeface="+mn-lt"/>
                <a:ea typeface="SimSun" panose="02010600030101010101" pitchFamily="2" charset="-122"/>
              </a:rPr>
              <a:t>cell-biology and microbiology in cellular context</a:t>
            </a:r>
            <a:endParaRPr lang="en-US" sz="7200" dirty="0"/>
          </a:p>
          <a:p>
            <a:pPr marL="228600" lvl="2"/>
            <a:r>
              <a:rPr lang="en-US" sz="7200" dirty="0"/>
              <a:t>No need of cryo-FIB (focused ion beam) slicing thick cells</a:t>
            </a:r>
          </a:p>
          <a:p>
            <a:pPr marL="228600" lvl="2"/>
            <a:r>
              <a:rPr lang="en-US" sz="7200" dirty="0"/>
              <a:t>Limit to 10-20 lamellae/day, “blindly” select target </a:t>
            </a:r>
          </a:p>
          <a:p>
            <a:pPr marL="228600" lvl="2"/>
            <a:r>
              <a:rPr lang="en-US" sz="7200" dirty="0"/>
              <a:t>Speed up discovery</a:t>
            </a:r>
          </a:p>
          <a:p>
            <a:pPr lvl="2"/>
            <a:endParaRPr lang="en-US" sz="8000" dirty="0"/>
          </a:p>
          <a:p>
            <a:pPr lvl="2"/>
            <a:endParaRPr lang="en-US" sz="8000" dirty="0"/>
          </a:p>
          <a:p>
            <a:pPr lvl="2"/>
            <a:endParaRPr lang="en-US" sz="2800" dirty="0"/>
          </a:p>
          <a:p>
            <a:pPr lvl="2"/>
            <a:endParaRPr lang="en-US" dirty="0"/>
          </a:p>
          <a:p>
            <a:pPr lvl="2"/>
            <a:endParaRPr lang="en-US" dirty="0"/>
          </a:p>
          <a:p>
            <a:pPr marL="914400" lvl="2" indent="0">
              <a:buNone/>
            </a:pPr>
            <a:endParaRPr lang="en-US" dirty="0"/>
          </a:p>
          <a:p>
            <a:pPr marL="914400" lvl="2" indent="0">
              <a:buNone/>
            </a:pPr>
            <a:r>
              <a:rPr lang="en-US" sz="1300" dirty="0"/>
              <a:t>I</a:t>
            </a:r>
          </a:p>
          <a:p>
            <a:pPr marL="0" indent="0">
              <a:buNone/>
            </a:pPr>
            <a:endParaRPr lang="en-US" dirty="0"/>
          </a:p>
        </p:txBody>
      </p:sp>
      <p:sp>
        <p:nvSpPr>
          <p:cNvPr id="16" name="TextBox 15">
            <a:extLst>
              <a:ext uri="{FF2B5EF4-FFF2-40B4-BE49-F238E27FC236}">
                <a16:creationId xmlns:a16="http://schemas.microsoft.com/office/drawing/2014/main" id="{70D3DC15-4E4C-2743-2864-1C47D8D6280F}"/>
              </a:ext>
            </a:extLst>
          </p:cNvPr>
          <p:cNvSpPr txBox="1"/>
          <p:nvPr/>
        </p:nvSpPr>
        <p:spPr>
          <a:xfrm>
            <a:off x="1087120" y="6558539"/>
            <a:ext cx="3718560" cy="338554"/>
          </a:xfrm>
          <a:prstGeom prst="rect">
            <a:avLst/>
          </a:prstGeom>
          <a:noFill/>
        </p:spPr>
        <p:txBody>
          <a:bodyPr wrap="square">
            <a:spAutoFit/>
          </a:bodyPr>
          <a:lstStyle/>
          <a:p>
            <a:r>
              <a:rPr lang="en-US" sz="1600" i="1" dirty="0"/>
              <a:t>S.G. Wolf, et al., Cellular Imaging, Springer</a:t>
            </a:r>
          </a:p>
        </p:txBody>
      </p:sp>
      <p:sp>
        <p:nvSpPr>
          <p:cNvPr id="26" name="TextBox 25">
            <a:extLst>
              <a:ext uri="{FF2B5EF4-FFF2-40B4-BE49-F238E27FC236}">
                <a16:creationId xmlns:a16="http://schemas.microsoft.com/office/drawing/2014/main" id="{A77788F7-37D5-34DF-9EDA-DD56DF12EDA1}"/>
              </a:ext>
            </a:extLst>
          </p:cNvPr>
          <p:cNvSpPr txBox="1"/>
          <p:nvPr/>
        </p:nvSpPr>
        <p:spPr>
          <a:xfrm>
            <a:off x="2159496" y="1963579"/>
            <a:ext cx="1923925" cy="369332"/>
          </a:xfrm>
          <a:prstGeom prst="rect">
            <a:avLst/>
          </a:prstGeom>
          <a:noFill/>
        </p:spPr>
        <p:txBody>
          <a:bodyPr wrap="none" rtlCol="0">
            <a:spAutoFit/>
          </a:bodyPr>
          <a:lstStyle/>
          <a:p>
            <a:r>
              <a:rPr lang="en-US" dirty="0">
                <a:solidFill>
                  <a:srgbClr val="FF0000"/>
                </a:solidFill>
              </a:rPr>
              <a:t>3 MeV STEM/UEM</a:t>
            </a:r>
          </a:p>
        </p:txBody>
      </p:sp>
      <p:pic>
        <p:nvPicPr>
          <p:cNvPr id="28" name="Picture 27">
            <a:extLst>
              <a:ext uri="{FF2B5EF4-FFF2-40B4-BE49-F238E27FC236}">
                <a16:creationId xmlns:a16="http://schemas.microsoft.com/office/drawing/2014/main" id="{C00C48D5-6351-0E74-405C-8219F83E89A2}"/>
              </a:ext>
            </a:extLst>
          </p:cNvPr>
          <p:cNvPicPr>
            <a:picLocks noChangeAspect="1"/>
          </p:cNvPicPr>
          <p:nvPr/>
        </p:nvPicPr>
        <p:blipFill>
          <a:blip r:embed="rId3"/>
          <a:stretch>
            <a:fillRect/>
          </a:stretch>
        </p:blipFill>
        <p:spPr>
          <a:xfrm>
            <a:off x="736737" y="2245750"/>
            <a:ext cx="4565632" cy="4124737"/>
          </a:xfrm>
          <a:prstGeom prst="rect">
            <a:avLst/>
          </a:prstGeom>
        </p:spPr>
      </p:pic>
      <p:sp>
        <p:nvSpPr>
          <p:cNvPr id="29" name="TextBox 28">
            <a:extLst>
              <a:ext uri="{FF2B5EF4-FFF2-40B4-BE49-F238E27FC236}">
                <a16:creationId xmlns:a16="http://schemas.microsoft.com/office/drawing/2014/main" id="{074A8901-ADA7-4E92-E644-3F6EDEC19000}"/>
              </a:ext>
            </a:extLst>
          </p:cNvPr>
          <p:cNvSpPr txBox="1"/>
          <p:nvPr/>
        </p:nvSpPr>
        <p:spPr>
          <a:xfrm>
            <a:off x="3705785" y="6010432"/>
            <a:ext cx="849720" cy="338554"/>
          </a:xfrm>
          <a:prstGeom prst="rect">
            <a:avLst/>
          </a:prstGeom>
          <a:noFill/>
        </p:spPr>
        <p:txBody>
          <a:bodyPr wrap="none" rtlCol="0">
            <a:spAutoFit/>
          </a:bodyPr>
          <a:lstStyle/>
          <a:p>
            <a:r>
              <a:rPr lang="en-US" sz="1600" dirty="0"/>
              <a:t>300 keV</a:t>
            </a:r>
          </a:p>
        </p:txBody>
      </p:sp>
      <p:cxnSp>
        <p:nvCxnSpPr>
          <p:cNvPr id="30" name="Straight Arrow Connector 29">
            <a:extLst>
              <a:ext uri="{FF2B5EF4-FFF2-40B4-BE49-F238E27FC236}">
                <a16:creationId xmlns:a16="http://schemas.microsoft.com/office/drawing/2014/main" id="{A8BCE27E-4960-5945-C1E6-CC702F56EB43}"/>
              </a:ext>
            </a:extLst>
          </p:cNvPr>
          <p:cNvCxnSpPr/>
          <p:nvPr/>
        </p:nvCxnSpPr>
        <p:spPr>
          <a:xfrm>
            <a:off x="882215" y="6162346"/>
            <a:ext cx="1584170" cy="0"/>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Arrow Connector 30">
            <a:extLst>
              <a:ext uri="{FF2B5EF4-FFF2-40B4-BE49-F238E27FC236}">
                <a16:creationId xmlns:a16="http://schemas.microsoft.com/office/drawing/2014/main" id="{CB3D41CE-FA42-1D36-2039-1833E6C7CB09}"/>
              </a:ext>
            </a:extLst>
          </p:cNvPr>
          <p:cNvCxnSpPr>
            <a:cxnSpLocks/>
          </p:cNvCxnSpPr>
          <p:nvPr/>
        </p:nvCxnSpPr>
        <p:spPr>
          <a:xfrm>
            <a:off x="3260158" y="6295479"/>
            <a:ext cx="1953286" cy="17344"/>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F34F50BE-374E-A7C2-6B10-3480FEC0B598}"/>
              </a:ext>
            </a:extLst>
          </p:cNvPr>
          <p:cNvSpPr txBox="1"/>
          <p:nvPr/>
        </p:nvSpPr>
        <p:spPr>
          <a:xfrm>
            <a:off x="606553" y="6324927"/>
            <a:ext cx="4826000" cy="338554"/>
          </a:xfrm>
          <a:prstGeom prst="rect">
            <a:avLst/>
          </a:prstGeom>
          <a:noFill/>
        </p:spPr>
        <p:txBody>
          <a:bodyPr wrap="square">
            <a:spAutoFit/>
          </a:bodyPr>
          <a:lstStyle/>
          <a:p>
            <a:pPr algn="ctr"/>
            <a:r>
              <a:rPr lang="en-US" sz="1600" dirty="0"/>
              <a:t>Top and side views of a eukaryotic cell.</a:t>
            </a:r>
          </a:p>
        </p:txBody>
      </p:sp>
      <p:sp>
        <p:nvSpPr>
          <p:cNvPr id="3" name="TextBox 2">
            <a:extLst>
              <a:ext uri="{FF2B5EF4-FFF2-40B4-BE49-F238E27FC236}">
                <a16:creationId xmlns:a16="http://schemas.microsoft.com/office/drawing/2014/main" id="{9B8615D3-508B-1BE5-2064-E7A29BF68879}"/>
              </a:ext>
            </a:extLst>
          </p:cNvPr>
          <p:cNvSpPr txBox="1"/>
          <p:nvPr/>
        </p:nvSpPr>
        <p:spPr>
          <a:xfrm>
            <a:off x="2636517" y="3400442"/>
            <a:ext cx="558166" cy="230832"/>
          </a:xfrm>
          <a:prstGeom prst="rect">
            <a:avLst/>
          </a:prstGeom>
          <a:noFill/>
        </p:spPr>
        <p:txBody>
          <a:bodyPr wrap="none" rtlCol="0">
            <a:spAutoFit/>
          </a:bodyPr>
          <a:lstStyle/>
          <a:p>
            <a:r>
              <a:rPr lang="en-US" sz="900" dirty="0">
                <a:effectLst>
                  <a:outerShdw blurRad="38100" dist="38100" dir="2700000" algn="tl">
                    <a:srgbClr val="000000">
                      <a:alpha val="43137"/>
                    </a:srgbClr>
                  </a:outerShdw>
                </a:effectLst>
              </a:rPr>
              <a:t>Nucleus</a:t>
            </a:r>
          </a:p>
        </p:txBody>
      </p:sp>
      <p:sp>
        <p:nvSpPr>
          <p:cNvPr id="17" name="TextBox 16">
            <a:extLst>
              <a:ext uri="{FF2B5EF4-FFF2-40B4-BE49-F238E27FC236}">
                <a16:creationId xmlns:a16="http://schemas.microsoft.com/office/drawing/2014/main" id="{9D373159-825B-519D-9B4B-2920DB0CAFF1}"/>
              </a:ext>
            </a:extLst>
          </p:cNvPr>
          <p:cNvSpPr txBox="1"/>
          <p:nvPr/>
        </p:nvSpPr>
        <p:spPr>
          <a:xfrm>
            <a:off x="1706609" y="5831126"/>
            <a:ext cx="872741" cy="507831"/>
          </a:xfrm>
          <a:prstGeom prst="rect">
            <a:avLst/>
          </a:prstGeom>
          <a:gradFill flip="none" rotWithShape="0">
            <a:gsLst>
              <a:gs pos="0">
                <a:schemeClr val="bg2"/>
              </a:gs>
              <a:gs pos="95000">
                <a:schemeClr val="accent1">
                  <a:lumMod val="40000"/>
                  <a:lumOff val="60000"/>
                </a:schemeClr>
              </a:gs>
              <a:gs pos="90000">
                <a:schemeClr val="accent1">
                  <a:lumMod val="45000"/>
                  <a:lumOff val="55000"/>
                </a:schemeClr>
              </a:gs>
              <a:gs pos="100000">
                <a:schemeClr val="accent1">
                  <a:lumMod val="40000"/>
                  <a:lumOff val="60000"/>
                </a:schemeClr>
              </a:gs>
            </a:gsLst>
            <a:lin ang="10800000" scaled="0"/>
            <a:tileRect/>
          </a:gradFill>
        </p:spPr>
        <p:txBody>
          <a:bodyPr wrap="square" rtlCol="0">
            <a:spAutoFit/>
          </a:bodyPr>
          <a:lstStyle/>
          <a:p>
            <a:pPr algn="ctr"/>
            <a:r>
              <a:rPr lang="en-US" sz="900" dirty="0"/>
              <a:t>cryo-scanning transmission e-  tomograph</a:t>
            </a:r>
          </a:p>
        </p:txBody>
      </p:sp>
      <p:sp>
        <p:nvSpPr>
          <p:cNvPr id="15" name="TextBox 14">
            <a:extLst>
              <a:ext uri="{FF2B5EF4-FFF2-40B4-BE49-F238E27FC236}">
                <a16:creationId xmlns:a16="http://schemas.microsoft.com/office/drawing/2014/main" id="{B5673125-CF13-2FDC-59F2-D27CA5A736B6}"/>
              </a:ext>
            </a:extLst>
          </p:cNvPr>
          <p:cNvSpPr txBox="1"/>
          <p:nvPr/>
        </p:nvSpPr>
        <p:spPr>
          <a:xfrm>
            <a:off x="723584" y="5914781"/>
            <a:ext cx="1028286" cy="425758"/>
          </a:xfrm>
          <a:prstGeom prst="rect">
            <a:avLst/>
          </a:prstGeom>
          <a:solidFill>
            <a:schemeClr val="bg1">
              <a:lumMod val="85000"/>
            </a:schemeClr>
          </a:solidFill>
        </p:spPr>
        <p:txBody>
          <a:bodyPr wrap="square" rtlCol="0">
            <a:spAutoFit/>
          </a:bodyPr>
          <a:lstStyle/>
          <a:p>
            <a:pPr algn="ctr">
              <a:lnSpc>
                <a:spcPct val="125000"/>
              </a:lnSpc>
            </a:pPr>
            <a:r>
              <a:rPr lang="en-US" sz="900" dirty="0"/>
              <a:t>cryo-electron tomograph</a:t>
            </a:r>
            <a:endParaRPr lang="en-US" sz="1050" dirty="0"/>
          </a:p>
        </p:txBody>
      </p:sp>
      <p:sp>
        <p:nvSpPr>
          <p:cNvPr id="18" name="Title 1">
            <a:extLst>
              <a:ext uri="{FF2B5EF4-FFF2-40B4-BE49-F238E27FC236}">
                <a16:creationId xmlns:a16="http://schemas.microsoft.com/office/drawing/2014/main" id="{7AD81B75-6FBA-4F84-3CBF-A5A52451FEEA}"/>
              </a:ext>
            </a:extLst>
          </p:cNvPr>
          <p:cNvSpPr txBox="1">
            <a:spLocks/>
          </p:cNvSpPr>
          <p:nvPr/>
        </p:nvSpPr>
        <p:spPr>
          <a:xfrm>
            <a:off x="974237" y="443532"/>
            <a:ext cx="10515600" cy="454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00" b="1" dirty="0"/>
              <a:t>Benefit of increasing electron energy to MeV</a:t>
            </a:r>
          </a:p>
        </p:txBody>
      </p:sp>
      <p:sp>
        <p:nvSpPr>
          <p:cNvPr id="5" name="Rectangle 4">
            <a:extLst>
              <a:ext uri="{FF2B5EF4-FFF2-40B4-BE49-F238E27FC236}">
                <a16:creationId xmlns:a16="http://schemas.microsoft.com/office/drawing/2014/main" id="{8F481EBC-BA1F-89B2-0CC7-1D30E4B63FB7}"/>
              </a:ext>
            </a:extLst>
          </p:cNvPr>
          <p:cNvSpPr/>
          <p:nvPr/>
        </p:nvSpPr>
        <p:spPr>
          <a:xfrm>
            <a:off x="2564861" y="2247144"/>
            <a:ext cx="667512" cy="41263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97A08A5C-661C-8387-D5F2-F65C54D278D6}"/>
              </a:ext>
            </a:extLst>
          </p:cNvPr>
          <p:cNvGrpSpPr/>
          <p:nvPr/>
        </p:nvGrpSpPr>
        <p:grpSpPr>
          <a:xfrm>
            <a:off x="6402425" y="2548322"/>
            <a:ext cx="5494838" cy="4072806"/>
            <a:chOff x="6709859" y="2283544"/>
            <a:chExt cx="5494838" cy="4072806"/>
          </a:xfrm>
        </p:grpSpPr>
        <p:pic>
          <p:nvPicPr>
            <p:cNvPr id="6" name="Picture 5">
              <a:extLst>
                <a:ext uri="{FF2B5EF4-FFF2-40B4-BE49-F238E27FC236}">
                  <a16:creationId xmlns:a16="http://schemas.microsoft.com/office/drawing/2014/main" id="{03606509-1907-8A5B-ABAB-93977C8874D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9859" y="2578083"/>
              <a:ext cx="4599926" cy="3778267"/>
            </a:xfrm>
            <a:prstGeom prst="rect">
              <a:avLst/>
            </a:prstGeom>
            <a:noFill/>
          </p:spPr>
        </p:pic>
        <p:grpSp>
          <p:nvGrpSpPr>
            <p:cNvPr id="43" name="Group 42">
              <a:extLst>
                <a:ext uri="{FF2B5EF4-FFF2-40B4-BE49-F238E27FC236}">
                  <a16:creationId xmlns:a16="http://schemas.microsoft.com/office/drawing/2014/main" id="{AC4282E0-1542-D3AF-33CF-8DEDFFA61A13}"/>
                </a:ext>
              </a:extLst>
            </p:cNvPr>
            <p:cNvGrpSpPr/>
            <p:nvPr/>
          </p:nvGrpSpPr>
          <p:grpSpPr>
            <a:xfrm>
              <a:off x="7395464" y="2283544"/>
              <a:ext cx="4809233" cy="1750691"/>
              <a:chOff x="7395464" y="2283544"/>
              <a:chExt cx="4809233" cy="1750691"/>
            </a:xfrm>
          </p:grpSpPr>
          <p:cxnSp>
            <p:nvCxnSpPr>
              <p:cNvPr id="7" name="Straight Arrow Connector 6">
                <a:extLst>
                  <a:ext uri="{FF2B5EF4-FFF2-40B4-BE49-F238E27FC236}">
                    <a16:creationId xmlns:a16="http://schemas.microsoft.com/office/drawing/2014/main" id="{87482B40-80B2-DC6C-EBCC-3476691C2D57}"/>
                  </a:ext>
                </a:extLst>
              </p:cNvPr>
              <p:cNvCxnSpPr>
                <a:cxnSpLocks/>
              </p:cNvCxnSpPr>
              <p:nvPr/>
            </p:nvCxnSpPr>
            <p:spPr>
              <a:xfrm flipH="1">
                <a:off x="10823679" y="2578083"/>
                <a:ext cx="631584" cy="44233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E179F90-C0CC-33B1-2E2A-14B66005092B}"/>
                  </a:ext>
                </a:extLst>
              </p:cNvPr>
              <p:cNvSpPr txBox="1"/>
              <p:nvPr/>
            </p:nvSpPr>
            <p:spPr>
              <a:xfrm>
                <a:off x="7720377" y="2349424"/>
                <a:ext cx="2263332" cy="338554"/>
              </a:xfrm>
              <a:prstGeom prst="rect">
                <a:avLst/>
              </a:prstGeom>
              <a:noFill/>
            </p:spPr>
            <p:txBody>
              <a:bodyPr wrap="square" rtlCol="0">
                <a:spAutoFit/>
              </a:bodyPr>
              <a:lstStyle/>
              <a:p>
                <a:r>
                  <a:rPr lang="en-US" sz="1600" dirty="0">
                    <a:solidFill>
                      <a:srgbClr val="0000FF"/>
                    </a:solidFill>
                  </a:rPr>
                  <a:t>Signal for 3 MeV-UEM</a:t>
                </a:r>
              </a:p>
            </p:txBody>
          </p:sp>
          <p:cxnSp>
            <p:nvCxnSpPr>
              <p:cNvPr id="9" name="Straight Arrow Connector 8">
                <a:extLst>
                  <a:ext uri="{FF2B5EF4-FFF2-40B4-BE49-F238E27FC236}">
                    <a16:creationId xmlns:a16="http://schemas.microsoft.com/office/drawing/2014/main" id="{FC0CA0D9-6D61-D739-7E9C-ED70C9F9F174}"/>
                  </a:ext>
                </a:extLst>
              </p:cNvPr>
              <p:cNvCxnSpPr>
                <a:cxnSpLocks/>
              </p:cNvCxnSpPr>
              <p:nvPr/>
            </p:nvCxnSpPr>
            <p:spPr>
              <a:xfrm flipH="1">
                <a:off x="8058745" y="2687978"/>
                <a:ext cx="793298" cy="1054355"/>
              </a:xfrm>
              <a:prstGeom prst="straightConnector1">
                <a:avLst/>
              </a:prstGeom>
              <a:ln>
                <a:solidFill>
                  <a:srgbClr val="0000FF"/>
                </a:solidFill>
                <a:tailEnd type="triangle"/>
              </a:ln>
            </p:spPr>
            <p:style>
              <a:lnRef idx="3">
                <a:schemeClr val="accent6"/>
              </a:lnRef>
              <a:fillRef idx="0">
                <a:schemeClr val="accent6"/>
              </a:fillRef>
              <a:effectRef idx="2">
                <a:schemeClr val="accent6"/>
              </a:effectRef>
              <a:fontRef idx="minor">
                <a:schemeClr val="tx1"/>
              </a:fontRef>
            </p:style>
          </p:cxnSp>
          <p:sp>
            <p:nvSpPr>
              <p:cNvPr id="11" name="TextBox 10">
                <a:extLst>
                  <a:ext uri="{FF2B5EF4-FFF2-40B4-BE49-F238E27FC236}">
                    <a16:creationId xmlns:a16="http://schemas.microsoft.com/office/drawing/2014/main" id="{AB0A13B7-44A5-EFC5-B732-91DCE5E05B19}"/>
                  </a:ext>
                </a:extLst>
              </p:cNvPr>
              <p:cNvSpPr txBox="1"/>
              <p:nvPr/>
            </p:nvSpPr>
            <p:spPr>
              <a:xfrm>
                <a:off x="8750418" y="2283544"/>
                <a:ext cx="3454279" cy="584775"/>
              </a:xfrm>
              <a:prstGeom prst="rect">
                <a:avLst/>
              </a:prstGeom>
              <a:noFill/>
            </p:spPr>
            <p:txBody>
              <a:bodyPr wrap="square" rtlCol="0">
                <a:spAutoFit/>
              </a:bodyPr>
              <a:lstStyle/>
              <a:p>
                <a:r>
                  <a:rPr lang="en-US" sz="1600" dirty="0">
                    <a:solidFill>
                      <a:srgbClr val="FF0000"/>
                    </a:solidFill>
                  </a:rPr>
                  <a:t>                              Signal for 3 MeV-STEM</a:t>
                </a:r>
              </a:p>
              <a:p>
                <a:r>
                  <a:rPr lang="en-US" sz="1600" dirty="0">
                    <a:solidFill>
                      <a:srgbClr val="FF0000"/>
                    </a:solidFill>
                  </a:rPr>
                  <a:t>                   300 keV-STEM</a:t>
                </a:r>
              </a:p>
            </p:txBody>
          </p:sp>
          <p:cxnSp>
            <p:nvCxnSpPr>
              <p:cNvPr id="23" name="Straight Arrow Connector 22">
                <a:extLst>
                  <a:ext uri="{FF2B5EF4-FFF2-40B4-BE49-F238E27FC236}">
                    <a16:creationId xmlns:a16="http://schemas.microsoft.com/office/drawing/2014/main" id="{75178B01-A36B-E6A4-D2D0-A7D4C708C7F7}"/>
                  </a:ext>
                </a:extLst>
              </p:cNvPr>
              <p:cNvCxnSpPr>
                <a:cxnSpLocks/>
              </p:cNvCxnSpPr>
              <p:nvPr/>
            </p:nvCxnSpPr>
            <p:spPr>
              <a:xfrm flipH="1">
                <a:off x="9137629" y="2868319"/>
                <a:ext cx="633069" cy="1121363"/>
              </a:xfrm>
              <a:prstGeom prst="straightConnector1">
                <a:avLst/>
              </a:prstGeom>
              <a:ln w="158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302CE68-74EA-E62B-80E6-D9642CEF1D28}"/>
                  </a:ext>
                </a:extLst>
              </p:cNvPr>
              <p:cNvSpPr txBox="1"/>
              <p:nvPr/>
            </p:nvSpPr>
            <p:spPr>
              <a:xfrm>
                <a:off x="7395464" y="2559185"/>
                <a:ext cx="2263332" cy="338554"/>
              </a:xfrm>
              <a:prstGeom prst="rect">
                <a:avLst/>
              </a:prstGeom>
              <a:noFill/>
            </p:spPr>
            <p:txBody>
              <a:bodyPr wrap="square" rtlCol="0">
                <a:spAutoFit/>
              </a:bodyPr>
              <a:lstStyle/>
              <a:p>
                <a:r>
                  <a:rPr lang="en-US" sz="1600" dirty="0">
                    <a:solidFill>
                      <a:srgbClr val="0000FF"/>
                    </a:solidFill>
                  </a:rPr>
                  <a:t>300 keV-UEM</a:t>
                </a:r>
              </a:p>
            </p:txBody>
          </p:sp>
          <p:cxnSp>
            <p:nvCxnSpPr>
              <p:cNvPr id="34" name="Straight Arrow Connector 33">
                <a:extLst>
                  <a:ext uri="{FF2B5EF4-FFF2-40B4-BE49-F238E27FC236}">
                    <a16:creationId xmlns:a16="http://schemas.microsoft.com/office/drawing/2014/main" id="{FF790D39-88CA-5066-7770-0B69263F0860}"/>
                  </a:ext>
                </a:extLst>
              </p:cNvPr>
              <p:cNvCxnSpPr>
                <a:cxnSpLocks/>
              </p:cNvCxnSpPr>
              <p:nvPr/>
            </p:nvCxnSpPr>
            <p:spPr>
              <a:xfrm flipH="1">
                <a:off x="7844538" y="2868319"/>
                <a:ext cx="2882" cy="1165916"/>
              </a:xfrm>
              <a:prstGeom prst="straightConnector1">
                <a:avLst/>
              </a:prstGeom>
              <a:ln>
                <a:solidFill>
                  <a:srgbClr val="0000FF"/>
                </a:solidFill>
                <a:prstDash val="dash"/>
                <a:tailEnd type="triangle"/>
              </a:ln>
            </p:spPr>
            <p:style>
              <a:lnRef idx="3">
                <a:schemeClr val="accent6"/>
              </a:lnRef>
              <a:fillRef idx="0">
                <a:schemeClr val="accent6"/>
              </a:fillRef>
              <a:effectRef idx="2">
                <a:schemeClr val="accent6"/>
              </a:effectRef>
              <a:fontRef idx="minor">
                <a:schemeClr val="tx1"/>
              </a:fontRef>
            </p:style>
          </p:cxnSp>
        </p:grpSp>
      </p:grpSp>
      <p:sp>
        <p:nvSpPr>
          <p:cNvPr id="42" name="TextBox 41">
            <a:extLst>
              <a:ext uri="{FF2B5EF4-FFF2-40B4-BE49-F238E27FC236}">
                <a16:creationId xmlns:a16="http://schemas.microsoft.com/office/drawing/2014/main" id="{3E7E83D0-5E58-D44F-7043-F37608245828}"/>
              </a:ext>
            </a:extLst>
          </p:cNvPr>
          <p:cNvSpPr txBox="1"/>
          <p:nvPr/>
        </p:nvSpPr>
        <p:spPr>
          <a:xfrm>
            <a:off x="6232037" y="886852"/>
            <a:ext cx="5939396" cy="1587935"/>
          </a:xfrm>
          <a:prstGeom prst="rect">
            <a:avLst/>
          </a:prstGeom>
          <a:noFill/>
        </p:spPr>
        <p:txBody>
          <a:bodyPr wrap="square" rtlCol="0">
            <a:spAutoFit/>
          </a:bodyPr>
          <a:lstStyle/>
          <a:p>
            <a:pPr marL="228600" indent="-228600">
              <a:lnSpc>
                <a:spcPct val="70000"/>
              </a:lnSpc>
              <a:spcBef>
                <a:spcPts val="500"/>
              </a:spcBef>
              <a:buFont typeface="Arial" panose="020B0604020202020204" pitchFamily="34" charset="0"/>
              <a:buChar char="•"/>
            </a:pPr>
            <a:r>
              <a:rPr lang="en-US" dirty="0"/>
              <a:t>Why MeV?  </a:t>
            </a:r>
            <a:r>
              <a:rPr lang="en-US" sz="1600" dirty="0"/>
              <a:t>Phase contrast (TEM) &amp; amplitude contrast (STEM)</a:t>
            </a:r>
          </a:p>
          <a:p>
            <a:pPr marL="285750" indent="-285750">
              <a:lnSpc>
                <a:spcPct val="70000"/>
              </a:lnSpc>
              <a:spcBef>
                <a:spcPts val="500"/>
              </a:spcBef>
              <a:buFont typeface="Arial" panose="020B0604020202020204" pitchFamily="34" charset="0"/>
              <a:buChar char="•"/>
            </a:pPr>
            <a:r>
              <a:rPr lang="en-US" dirty="0"/>
              <a:t>300 keV</a:t>
            </a:r>
          </a:p>
          <a:p>
            <a:pPr marL="742950" lvl="1" indent="-285750">
              <a:lnSpc>
                <a:spcPct val="70000"/>
              </a:lnSpc>
              <a:buFont typeface="Arial" panose="020B0604020202020204" pitchFamily="34" charset="0"/>
              <a:buChar char="•"/>
            </a:pPr>
            <a:r>
              <a:rPr lang="en-US" dirty="0"/>
              <a:t>Single-elastic drop &lt;1% after </a:t>
            </a:r>
            <a:r>
              <a:rPr lang="en-US" dirty="0">
                <a:effectLst/>
                <a:ea typeface="Calibri" panose="020F0502020204030204" pitchFamily="34" charset="0"/>
              </a:rPr>
              <a:t>1</a:t>
            </a:r>
            <a:r>
              <a:rPr lang="en-US" dirty="0">
                <a:effectLst/>
                <a:ea typeface="Times New Roman" panose="02020603050405020304" pitchFamily="18" charset="0"/>
              </a:rPr>
              <a:t>-</a:t>
            </a:r>
            <a:r>
              <a:rPr lang="en-US" dirty="0">
                <a:effectLst/>
                <a:ea typeface="Times New Roman" panose="02020603050405020304" pitchFamily="18" charset="0"/>
                <a:cs typeface="Times New Roman" panose="02020603050405020304" pitchFamily="18" charset="0"/>
              </a:rPr>
              <a:t>µ</a:t>
            </a:r>
            <a:r>
              <a:rPr lang="en-US" dirty="0">
                <a:effectLst/>
                <a:ea typeface="Times New Roman" panose="02020603050405020304" pitchFamily="18" charset="0"/>
              </a:rPr>
              <a:t>m</a:t>
            </a:r>
            <a:r>
              <a:rPr lang="en-US" dirty="0">
                <a:effectLst/>
                <a:ea typeface="Calibri" panose="020F0502020204030204" pitchFamily="34" charset="0"/>
              </a:rPr>
              <a:t> </a:t>
            </a:r>
            <a:r>
              <a:rPr lang="en-US" dirty="0"/>
              <a:t>ice layer</a:t>
            </a:r>
          </a:p>
          <a:p>
            <a:pPr marL="742950" lvl="1" indent="-285750">
              <a:lnSpc>
                <a:spcPct val="70000"/>
              </a:lnSpc>
              <a:buFont typeface="Arial" panose="020B0604020202020204" pitchFamily="34" charset="0"/>
              <a:buChar char="•"/>
            </a:pPr>
            <a:r>
              <a:rPr lang="en-US" dirty="0"/>
              <a:t>Inelastic drop &lt;1% after </a:t>
            </a:r>
            <a:r>
              <a:rPr lang="en-US" dirty="0">
                <a:effectLst/>
                <a:ea typeface="Calibri" panose="020F0502020204030204" pitchFamily="34" charset="0"/>
              </a:rPr>
              <a:t>4</a:t>
            </a:r>
            <a:r>
              <a:rPr lang="en-US" dirty="0">
                <a:effectLst/>
                <a:ea typeface="Times New Roman" panose="02020603050405020304" pitchFamily="18" charset="0"/>
              </a:rPr>
              <a:t>-</a:t>
            </a:r>
            <a:r>
              <a:rPr lang="en-US" dirty="0">
                <a:effectLst/>
                <a:ea typeface="Times New Roman" panose="02020603050405020304" pitchFamily="18" charset="0"/>
                <a:cs typeface="Times New Roman" panose="02020603050405020304" pitchFamily="18" charset="0"/>
              </a:rPr>
              <a:t>µ</a:t>
            </a:r>
            <a:r>
              <a:rPr lang="en-US" dirty="0">
                <a:effectLst/>
                <a:ea typeface="Times New Roman" panose="02020603050405020304" pitchFamily="18" charset="0"/>
              </a:rPr>
              <a:t>m</a:t>
            </a:r>
            <a:endParaRPr lang="en-US" dirty="0"/>
          </a:p>
          <a:p>
            <a:pPr marL="285750" indent="-285750">
              <a:lnSpc>
                <a:spcPct val="70000"/>
              </a:lnSpc>
              <a:spcBef>
                <a:spcPts val="500"/>
              </a:spcBef>
              <a:buFont typeface="Arial" panose="020B0604020202020204" pitchFamily="34" charset="0"/>
              <a:buChar char="•"/>
            </a:pPr>
            <a:r>
              <a:rPr lang="en-US" dirty="0"/>
              <a:t>3 MeV</a:t>
            </a:r>
          </a:p>
          <a:p>
            <a:pPr marL="742950" lvl="1" indent="-285750">
              <a:lnSpc>
                <a:spcPct val="70000"/>
              </a:lnSpc>
              <a:buFont typeface="Arial" panose="020B0604020202020204" pitchFamily="34" charset="0"/>
              <a:buChar char="•"/>
            </a:pPr>
            <a:r>
              <a:rPr lang="en-US" dirty="0"/>
              <a:t>Single-elastic drop &lt;1% after </a:t>
            </a:r>
            <a:r>
              <a:rPr lang="en-US" dirty="0">
                <a:effectLst/>
                <a:ea typeface="Calibri" panose="020F0502020204030204" pitchFamily="34" charset="0"/>
              </a:rPr>
              <a:t>2</a:t>
            </a:r>
            <a:r>
              <a:rPr lang="en-US" dirty="0">
                <a:effectLst/>
                <a:ea typeface="Times New Roman" panose="02020603050405020304" pitchFamily="18" charset="0"/>
              </a:rPr>
              <a:t>-</a:t>
            </a:r>
            <a:r>
              <a:rPr lang="en-US" dirty="0">
                <a:effectLst/>
                <a:ea typeface="Times New Roman" panose="02020603050405020304" pitchFamily="18" charset="0"/>
                <a:cs typeface="Times New Roman" panose="02020603050405020304" pitchFamily="18" charset="0"/>
              </a:rPr>
              <a:t>µ</a:t>
            </a:r>
            <a:r>
              <a:rPr lang="en-US" dirty="0">
                <a:effectLst/>
                <a:ea typeface="Times New Roman" panose="02020603050405020304" pitchFamily="18" charset="0"/>
              </a:rPr>
              <a:t>m ice layer</a:t>
            </a:r>
            <a:endParaRPr lang="en-US" dirty="0"/>
          </a:p>
          <a:p>
            <a:pPr marL="742950" lvl="1" indent="-285750">
              <a:lnSpc>
                <a:spcPct val="70000"/>
              </a:lnSpc>
              <a:buFont typeface="Arial" panose="020B0604020202020204" pitchFamily="34" charset="0"/>
              <a:buChar char="•"/>
            </a:pPr>
            <a:r>
              <a:rPr lang="en-US" dirty="0"/>
              <a:t>Inelastic stays 63% after 10</a:t>
            </a:r>
            <a:r>
              <a:rPr lang="en-US" dirty="0">
                <a:effectLst/>
                <a:latin typeface="Times New Roman" panose="02020603050405020304" pitchFamily="18" charset="0"/>
                <a:ea typeface="Times New Roman" panose="02020603050405020304" pitchFamily="18" charset="0"/>
              </a:rPr>
              <a:t>-</a:t>
            </a:r>
            <a:r>
              <a:rPr lang="en-US" dirty="0">
                <a:effectLst/>
                <a:latin typeface="Symbol" panose="05050102010706020507" pitchFamily="18" charset="2"/>
                <a:ea typeface="Times New Roman" panose="02020603050405020304" pitchFamily="18" charset="0"/>
                <a:cs typeface="Times New Roman" panose="02020603050405020304" pitchFamily="18" charset="0"/>
              </a:rPr>
              <a:t>m</a:t>
            </a:r>
            <a:r>
              <a:rPr lang="en-US" dirty="0">
                <a:effectLst/>
                <a:latin typeface="Times New Roman" panose="02020603050405020304" pitchFamily="18" charset="0"/>
                <a:ea typeface="Times New Roman" panose="02020603050405020304" pitchFamily="18" charset="0"/>
              </a:rPr>
              <a:t>m</a:t>
            </a:r>
            <a:endParaRPr lang="en-US" dirty="0"/>
          </a:p>
        </p:txBody>
      </p:sp>
      <p:sp>
        <p:nvSpPr>
          <p:cNvPr id="12" name="TextBox 11">
            <a:extLst>
              <a:ext uri="{FF2B5EF4-FFF2-40B4-BE49-F238E27FC236}">
                <a16:creationId xmlns:a16="http://schemas.microsoft.com/office/drawing/2014/main" id="{5EE4721A-9135-4221-EE69-6769182DE82F}"/>
              </a:ext>
            </a:extLst>
          </p:cNvPr>
          <p:cNvSpPr txBox="1"/>
          <p:nvPr/>
        </p:nvSpPr>
        <p:spPr>
          <a:xfrm>
            <a:off x="643168" y="3255972"/>
            <a:ext cx="633447" cy="292388"/>
          </a:xfrm>
          <a:prstGeom prst="rect">
            <a:avLst/>
          </a:prstGeom>
          <a:noFill/>
        </p:spPr>
        <p:txBody>
          <a:bodyPr wrap="square">
            <a:spAutoFit/>
          </a:bodyPr>
          <a:lstStyle/>
          <a:p>
            <a:r>
              <a:rPr lang="en-US" sz="1300" dirty="0">
                <a:solidFill>
                  <a:srgbClr val="FF0000"/>
                </a:solidFill>
              </a:rPr>
              <a:t>Top</a:t>
            </a:r>
          </a:p>
        </p:txBody>
      </p:sp>
      <p:sp>
        <p:nvSpPr>
          <p:cNvPr id="19" name="TextBox 18">
            <a:extLst>
              <a:ext uri="{FF2B5EF4-FFF2-40B4-BE49-F238E27FC236}">
                <a16:creationId xmlns:a16="http://schemas.microsoft.com/office/drawing/2014/main" id="{B72537BF-28A1-856A-5286-55C2CD1DCC76}"/>
              </a:ext>
            </a:extLst>
          </p:cNvPr>
          <p:cNvSpPr txBox="1"/>
          <p:nvPr/>
        </p:nvSpPr>
        <p:spPr>
          <a:xfrm>
            <a:off x="679368" y="5252455"/>
            <a:ext cx="589738" cy="369332"/>
          </a:xfrm>
          <a:prstGeom prst="rect">
            <a:avLst/>
          </a:prstGeom>
          <a:noFill/>
        </p:spPr>
        <p:txBody>
          <a:bodyPr wrap="square">
            <a:spAutoFit/>
          </a:bodyPr>
          <a:lstStyle/>
          <a:p>
            <a:r>
              <a:rPr lang="en-US" sz="1300" dirty="0">
                <a:solidFill>
                  <a:srgbClr val="FF0000"/>
                </a:solidFill>
              </a:rPr>
              <a:t>Side</a:t>
            </a:r>
            <a:r>
              <a:rPr lang="en-US" sz="1800" dirty="0"/>
              <a:t> </a:t>
            </a:r>
            <a:endParaRPr lang="en-US" dirty="0"/>
          </a:p>
        </p:txBody>
      </p:sp>
      <p:sp>
        <p:nvSpPr>
          <p:cNvPr id="10" name="Footer Placeholder 9">
            <a:extLst>
              <a:ext uri="{FF2B5EF4-FFF2-40B4-BE49-F238E27FC236}">
                <a16:creationId xmlns:a16="http://schemas.microsoft.com/office/drawing/2014/main" id="{9CDDE9F6-648E-8CA8-5ABF-7D1556F44597}"/>
              </a:ext>
            </a:extLst>
          </p:cNvPr>
          <p:cNvSpPr>
            <a:spLocks noGrp="1"/>
          </p:cNvSpPr>
          <p:nvPr>
            <p:ph type="ftr" sz="quarter" idx="11"/>
          </p:nvPr>
        </p:nvSpPr>
        <p:spPr/>
        <p:txBody>
          <a:bodyPr/>
          <a:lstStyle/>
          <a:p>
            <a:r>
              <a:rPr lang="en-US" sz="900" dirty="0"/>
              <a:t>Xi Yang @ P3 workshop 2023</a:t>
            </a:r>
          </a:p>
        </p:txBody>
      </p:sp>
      <p:sp>
        <p:nvSpPr>
          <p:cNvPr id="13" name="Slide Number Placeholder 12">
            <a:extLst>
              <a:ext uri="{FF2B5EF4-FFF2-40B4-BE49-F238E27FC236}">
                <a16:creationId xmlns:a16="http://schemas.microsoft.com/office/drawing/2014/main" id="{C1D42B8E-63AB-4C4D-D1A7-D099C6C9FD6A}"/>
              </a:ext>
            </a:extLst>
          </p:cNvPr>
          <p:cNvSpPr>
            <a:spLocks noGrp="1"/>
          </p:cNvSpPr>
          <p:nvPr>
            <p:ph type="sldNum" sz="quarter" idx="12"/>
          </p:nvPr>
        </p:nvSpPr>
        <p:spPr/>
        <p:txBody>
          <a:bodyPr/>
          <a:lstStyle/>
          <a:p>
            <a:fld id="{4D728CCD-A859-4084-B079-6FB0483F368D}" type="slidenum">
              <a:rPr lang="en-US" smtClean="0"/>
              <a:t>5</a:t>
            </a:fld>
            <a:endParaRPr lang="en-US" dirty="0"/>
          </a:p>
        </p:txBody>
      </p:sp>
    </p:spTree>
    <p:extLst>
      <p:ext uri="{BB962C8B-B14F-4D97-AF65-F5344CB8AC3E}">
        <p14:creationId xmlns:p14="http://schemas.microsoft.com/office/powerpoint/2010/main" val="3921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2842101-5245-9E17-ABB0-08544853630C}"/>
              </a:ext>
            </a:extLst>
          </p:cNvPr>
          <p:cNvPicPr>
            <a:picLocks noChangeAspect="1"/>
          </p:cNvPicPr>
          <p:nvPr/>
        </p:nvPicPr>
        <p:blipFill>
          <a:blip r:embed="rId3"/>
          <a:stretch>
            <a:fillRect/>
          </a:stretch>
        </p:blipFill>
        <p:spPr>
          <a:xfrm>
            <a:off x="8261957" y="1343812"/>
            <a:ext cx="3783011" cy="3783011"/>
          </a:xfrm>
          <a:prstGeom prst="rect">
            <a:avLst/>
          </a:prstGeom>
        </p:spPr>
      </p:pic>
      <p:pic>
        <p:nvPicPr>
          <p:cNvPr id="22" name="Picture 21">
            <a:extLst>
              <a:ext uri="{FF2B5EF4-FFF2-40B4-BE49-F238E27FC236}">
                <a16:creationId xmlns:a16="http://schemas.microsoft.com/office/drawing/2014/main" id="{559B29E5-859E-3452-2089-4312CF5A2021}"/>
              </a:ext>
            </a:extLst>
          </p:cNvPr>
          <p:cNvPicPr>
            <a:picLocks noChangeAspect="1"/>
          </p:cNvPicPr>
          <p:nvPr/>
        </p:nvPicPr>
        <p:blipFill>
          <a:blip r:embed="rId4"/>
          <a:stretch>
            <a:fillRect/>
          </a:stretch>
        </p:blipFill>
        <p:spPr>
          <a:xfrm>
            <a:off x="4417328" y="1347588"/>
            <a:ext cx="3783012" cy="3783012"/>
          </a:xfrm>
          <a:prstGeom prst="rect">
            <a:avLst/>
          </a:prstGeom>
        </p:spPr>
      </p:pic>
      <p:grpSp>
        <p:nvGrpSpPr>
          <p:cNvPr id="3" name="Group 2">
            <a:extLst>
              <a:ext uri="{FF2B5EF4-FFF2-40B4-BE49-F238E27FC236}">
                <a16:creationId xmlns:a16="http://schemas.microsoft.com/office/drawing/2014/main" id="{822698B9-6486-4EC2-847F-8BF19D25C412}"/>
              </a:ext>
            </a:extLst>
          </p:cNvPr>
          <p:cNvGrpSpPr/>
          <p:nvPr/>
        </p:nvGrpSpPr>
        <p:grpSpPr>
          <a:xfrm>
            <a:off x="124376" y="1261054"/>
            <a:ext cx="4263969" cy="3976844"/>
            <a:chOff x="3548791" y="714299"/>
            <a:chExt cx="4790872" cy="4790872"/>
          </a:xfrm>
        </p:grpSpPr>
        <p:pic>
          <p:nvPicPr>
            <p:cNvPr id="4" name="Picture 3">
              <a:extLst>
                <a:ext uri="{FF2B5EF4-FFF2-40B4-BE49-F238E27FC236}">
                  <a16:creationId xmlns:a16="http://schemas.microsoft.com/office/drawing/2014/main" id="{B771E6F4-CD6E-48B1-B75A-433ECE638961}"/>
                </a:ext>
              </a:extLst>
            </p:cNvPr>
            <p:cNvPicPr>
              <a:picLocks noChangeAspect="1"/>
            </p:cNvPicPr>
            <p:nvPr/>
          </p:nvPicPr>
          <p:blipFill>
            <a:blip r:embed="rId5"/>
            <a:stretch>
              <a:fillRect/>
            </a:stretch>
          </p:blipFill>
          <p:spPr>
            <a:xfrm>
              <a:off x="3548791" y="714299"/>
              <a:ext cx="4790872" cy="4790872"/>
            </a:xfrm>
            <a:prstGeom prst="rect">
              <a:avLst/>
            </a:prstGeom>
          </p:spPr>
        </p:pic>
        <p:sp>
          <p:nvSpPr>
            <p:cNvPr id="5" name="TextBox 4">
              <a:extLst>
                <a:ext uri="{FF2B5EF4-FFF2-40B4-BE49-F238E27FC236}">
                  <a16:creationId xmlns:a16="http://schemas.microsoft.com/office/drawing/2014/main" id="{1E51451C-6290-4DC0-ADAF-D8F5E367B6FD}"/>
                </a:ext>
              </a:extLst>
            </p:cNvPr>
            <p:cNvSpPr txBox="1"/>
            <p:nvPr/>
          </p:nvSpPr>
          <p:spPr>
            <a:xfrm>
              <a:off x="4209205" y="2199613"/>
              <a:ext cx="1002967" cy="369332"/>
            </a:xfrm>
            <a:prstGeom prst="rect">
              <a:avLst/>
            </a:prstGeom>
            <a:noFill/>
          </p:spPr>
          <p:txBody>
            <a:bodyPr wrap="none" rtlCol="0">
              <a:spAutoFit/>
            </a:bodyPr>
            <a:lstStyle/>
            <a:p>
              <a:r>
                <a:rPr lang="en-US" dirty="0">
                  <a:ln w="0"/>
                  <a:effectLst>
                    <a:glow rad="50800">
                      <a:schemeClr val="bg1"/>
                    </a:glow>
                    <a:outerShdw blurRad="38100" dist="19050" dir="2700000" algn="tl" rotWithShape="0">
                      <a:schemeClr val="dk1">
                        <a:alpha val="40000"/>
                      </a:schemeClr>
                    </a:outerShdw>
                  </a:effectLst>
                </a:rPr>
                <a:t>Graphite</a:t>
              </a:r>
            </a:p>
          </p:txBody>
        </p:sp>
        <p:sp>
          <p:nvSpPr>
            <p:cNvPr id="6" name="TextBox 5">
              <a:extLst>
                <a:ext uri="{FF2B5EF4-FFF2-40B4-BE49-F238E27FC236}">
                  <a16:creationId xmlns:a16="http://schemas.microsoft.com/office/drawing/2014/main" id="{FF478E81-BC01-4BF1-9835-BB11C8B872AB}"/>
                </a:ext>
              </a:extLst>
            </p:cNvPr>
            <p:cNvSpPr txBox="1"/>
            <p:nvPr/>
          </p:nvSpPr>
          <p:spPr>
            <a:xfrm>
              <a:off x="5994350" y="2270565"/>
              <a:ext cx="402482" cy="369332"/>
            </a:xfrm>
            <a:prstGeom prst="rect">
              <a:avLst/>
            </a:prstGeom>
            <a:noFill/>
          </p:spPr>
          <p:txBody>
            <a:bodyPr wrap="none" rtlCol="0">
              <a:spAutoFit/>
            </a:bodyPr>
            <a:lstStyle/>
            <a:p>
              <a:r>
                <a:rPr lang="en-US" dirty="0">
                  <a:ln w="0"/>
                  <a:effectLst>
                    <a:glow rad="50800">
                      <a:schemeClr val="bg1"/>
                    </a:glow>
                    <a:outerShdw blurRad="38100" dist="19050" dir="2700000" algn="tl" rotWithShape="0">
                      <a:schemeClr val="dk1">
                        <a:alpha val="40000"/>
                      </a:schemeClr>
                    </a:outerShdw>
                  </a:effectLst>
                </a:rPr>
                <a:t>Fe</a:t>
              </a:r>
            </a:p>
          </p:txBody>
        </p:sp>
        <p:sp>
          <p:nvSpPr>
            <p:cNvPr id="7" name="TextBox 6">
              <a:extLst>
                <a:ext uri="{FF2B5EF4-FFF2-40B4-BE49-F238E27FC236}">
                  <a16:creationId xmlns:a16="http://schemas.microsoft.com/office/drawing/2014/main" id="{D9EB0321-3D2A-4ADD-9F4F-00D30F450F9F}"/>
                </a:ext>
              </a:extLst>
            </p:cNvPr>
            <p:cNvSpPr txBox="1"/>
            <p:nvPr/>
          </p:nvSpPr>
          <p:spPr>
            <a:xfrm>
              <a:off x="5770859" y="3686839"/>
              <a:ext cx="954432" cy="778630"/>
            </a:xfrm>
            <a:prstGeom prst="rect">
              <a:avLst/>
            </a:prstGeom>
            <a:noFill/>
          </p:spPr>
          <p:txBody>
            <a:bodyPr wrap="none" rtlCol="0">
              <a:spAutoFit/>
            </a:bodyPr>
            <a:lstStyle/>
            <a:p>
              <a:r>
                <a:rPr lang="en-US" dirty="0">
                  <a:ln w="0"/>
                  <a:effectLst>
                    <a:glow rad="50800">
                      <a:schemeClr val="bg1"/>
                    </a:glow>
                    <a:outerShdw blurRad="38100" dist="19050" dir="2700000" algn="tl" rotWithShape="0">
                      <a:schemeClr val="dk1">
                        <a:alpha val="40000"/>
                      </a:schemeClr>
                    </a:outerShdw>
                  </a:effectLst>
                </a:rPr>
                <a:t>Dry-ice</a:t>
              </a:r>
            </a:p>
            <a:p>
              <a:r>
                <a:rPr lang="en-US" dirty="0">
                  <a:ln w="0"/>
                  <a:effectLst>
                    <a:glow rad="50800">
                      <a:schemeClr val="bg1"/>
                    </a:glow>
                    <a:outerShdw blurRad="38100" dist="19050" dir="2700000" algn="tl" rotWithShape="0">
                      <a:schemeClr val="dk1">
                        <a:alpha val="40000"/>
                      </a:schemeClr>
                    </a:outerShdw>
                  </a:effectLst>
                </a:rPr>
                <a:t> (CO</a:t>
              </a:r>
              <a:r>
                <a:rPr lang="en-US" baseline="-25000" dirty="0">
                  <a:ln w="0"/>
                  <a:effectLst>
                    <a:glow rad="50800">
                      <a:schemeClr val="bg1"/>
                    </a:glow>
                    <a:outerShdw blurRad="38100" dist="19050" dir="2700000" algn="tl" rotWithShape="0">
                      <a:schemeClr val="dk1">
                        <a:alpha val="40000"/>
                      </a:schemeClr>
                    </a:outerShdw>
                  </a:effectLst>
                </a:rPr>
                <a:t>2</a:t>
              </a:r>
              <a:r>
                <a:rPr lang="en-US" dirty="0">
                  <a:ln w="0"/>
                  <a:effectLst>
                    <a:glow rad="50800">
                      <a:schemeClr val="bg1"/>
                    </a:glow>
                    <a:outerShdw blurRad="38100" dist="19050" dir="2700000" algn="tl" rotWithShape="0">
                      <a:schemeClr val="dk1">
                        <a:alpha val="40000"/>
                      </a:schemeClr>
                    </a:outerShdw>
                  </a:effectLst>
                </a:rPr>
                <a:t>)</a:t>
              </a:r>
            </a:p>
          </p:txBody>
        </p:sp>
        <p:sp>
          <p:nvSpPr>
            <p:cNvPr id="8" name="TextBox 7">
              <a:extLst>
                <a:ext uri="{FF2B5EF4-FFF2-40B4-BE49-F238E27FC236}">
                  <a16:creationId xmlns:a16="http://schemas.microsoft.com/office/drawing/2014/main" id="{F057346B-193A-4E20-B658-85413177E450}"/>
                </a:ext>
              </a:extLst>
            </p:cNvPr>
            <p:cNvSpPr txBox="1"/>
            <p:nvPr/>
          </p:nvSpPr>
          <p:spPr>
            <a:xfrm>
              <a:off x="4237898" y="3791505"/>
              <a:ext cx="631904" cy="369332"/>
            </a:xfrm>
            <a:prstGeom prst="rect">
              <a:avLst/>
            </a:prstGeom>
            <a:noFill/>
          </p:spPr>
          <p:txBody>
            <a:bodyPr wrap="none" rtlCol="0">
              <a:spAutoFit/>
            </a:bodyPr>
            <a:lstStyle/>
            <a:p>
              <a:r>
                <a:rPr lang="en-US" dirty="0">
                  <a:ln w="0"/>
                  <a:effectLst>
                    <a:glow rad="50800">
                      <a:schemeClr val="bg1"/>
                    </a:glow>
                    <a:outerShdw blurRad="38100" dist="19050" dir="2700000" algn="tl" rotWithShape="0">
                      <a:schemeClr val="dk1">
                        <a:alpha val="40000"/>
                      </a:schemeClr>
                    </a:outerShdw>
                  </a:effectLst>
                </a:rPr>
                <a:t>LiOH</a:t>
              </a:r>
            </a:p>
          </p:txBody>
        </p:sp>
        <p:sp>
          <p:nvSpPr>
            <p:cNvPr id="9" name="TextBox 8">
              <a:extLst>
                <a:ext uri="{FF2B5EF4-FFF2-40B4-BE49-F238E27FC236}">
                  <a16:creationId xmlns:a16="http://schemas.microsoft.com/office/drawing/2014/main" id="{D62DAB72-C408-4E1E-A080-2FEC9079E18A}"/>
                </a:ext>
              </a:extLst>
            </p:cNvPr>
            <p:cNvSpPr txBox="1"/>
            <p:nvPr/>
          </p:nvSpPr>
          <p:spPr>
            <a:xfrm>
              <a:off x="4970800" y="1179738"/>
              <a:ext cx="1600118" cy="369332"/>
            </a:xfrm>
            <a:prstGeom prst="rect">
              <a:avLst/>
            </a:prstGeom>
            <a:noFill/>
          </p:spPr>
          <p:txBody>
            <a:bodyPr wrap="none" rtlCol="0">
              <a:spAutoFit/>
            </a:bodyPr>
            <a:lstStyle/>
            <a:p>
              <a:r>
                <a:rPr lang="en-US" dirty="0">
                  <a:effectLst>
                    <a:glow rad="63500">
                      <a:schemeClr val="bg1"/>
                    </a:glow>
                  </a:effectLst>
                </a:rPr>
                <a:t>Amorphous ice</a:t>
              </a: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3019105-D781-4B23-AEDD-777BA1D6AD93}"/>
                  </a:ext>
                </a:extLst>
              </p:cNvPr>
              <p:cNvSpPr txBox="1"/>
              <p:nvPr/>
            </p:nvSpPr>
            <p:spPr>
              <a:xfrm>
                <a:off x="737695" y="5202250"/>
                <a:ext cx="11068273" cy="923330"/>
              </a:xfrm>
              <a:prstGeom prst="rect">
                <a:avLst/>
              </a:prstGeom>
              <a:noFill/>
            </p:spPr>
            <p:txBody>
              <a:bodyPr wrap="square" rtlCol="0">
                <a:spAutoFit/>
              </a:bodyPr>
              <a:lstStyle/>
              <a:p>
                <a:pPr marL="342900" indent="-342900">
                  <a:buFont typeface="Arial" panose="020B0604020202020204" pitchFamily="34" charset="0"/>
                  <a:buChar char="•"/>
                </a:pPr>
                <a:r>
                  <a:rPr lang="en-US" dirty="0"/>
                  <a:t>Graphite, Fe, LiOH and Dry ice (CO</a:t>
                </a:r>
                <a:r>
                  <a:rPr lang="en-US" baseline="-25000" dirty="0"/>
                  <a:t>2</a:t>
                </a:r>
                <a:r>
                  <a:rPr lang="en-US" dirty="0"/>
                  <a:t>) with size of ~ 3 nm in-plane and 6 nm thick are embedded in amorphous ice.</a:t>
                </a:r>
              </a:p>
              <a:p>
                <a:pPr marL="342900" indent="-342900">
                  <a:buFont typeface="Arial" panose="020B0604020202020204" pitchFamily="34" charset="0"/>
                  <a:buChar char="•"/>
                </a:pPr>
                <a:r>
                  <a:rPr lang="en-US" dirty="0"/>
                  <a:t>The product of C</a:t>
                </a:r>
                <a:r>
                  <a:rPr lang="en-US" baseline="-25000" dirty="0"/>
                  <a:t>s</a:t>
                </a:r>
                <a:r>
                  <a:rPr lang="en-US" dirty="0"/>
                  <a:t> and </a:t>
                </a:r>
                <a:r>
                  <a:rPr lang="en-US" dirty="0">
                    <a:latin typeface="Symbol" panose="05050102010706020507" pitchFamily="18" charset="2"/>
                  </a:rPr>
                  <a:t>l</a:t>
                </a:r>
                <a:r>
                  <a:rPr lang="en-US" dirty="0"/>
                  <a:t> is kept constant, we choose Cs=0.5 mm for 200 KeV and Cs=2.5 mm for 2 MeV.</a:t>
                </a:r>
              </a:p>
              <a:p>
                <a:r>
                  <a:rPr lang="en-US" dirty="0">
                    <a:latin typeface="Symbol" panose="05050102010706020507" pitchFamily="18" charset="2"/>
                  </a:rPr>
                  <a:t>     D</a:t>
                </a:r>
                <a:r>
                  <a:rPr lang="en-US" baseline="-25000" dirty="0"/>
                  <a:t>0</a:t>
                </a:r>
                <a:r>
                  <a:rPr lang="en-US" dirty="0"/>
                  <a:t>=5 nm. Here </a:t>
                </a:r>
                <a14:m>
                  <m:oMath xmlns:m="http://schemas.openxmlformats.org/officeDocument/2006/math">
                    <m:sSub>
                      <m:sSubPr>
                        <m:ctrlP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e>
                      <m: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b>
                      <m:sSubPr>
                        <m:ctrlP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𝐶</m:t>
                        </m:r>
                      </m:e>
                      <m: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type m:val="skw"/>
                        <m:ctrlP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𝐸</m:t>
                        </m:r>
                      </m:num>
                      <m:den>
                        <m:r>
                          <a:rPr kumimoji="0" lang="en-US"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𝐸</m:t>
                        </m:r>
                      </m:den>
                    </m:f>
                  </m:oMath>
                </a14:m>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US" dirty="0"/>
              </a:p>
            </p:txBody>
          </p:sp>
        </mc:Choice>
        <mc:Fallback xmlns="">
          <p:sp>
            <p:nvSpPr>
              <p:cNvPr id="10" name="TextBox 9">
                <a:extLst>
                  <a:ext uri="{FF2B5EF4-FFF2-40B4-BE49-F238E27FC236}">
                    <a16:creationId xmlns:a16="http://schemas.microsoft.com/office/drawing/2014/main" id="{83019105-D781-4B23-AEDD-777BA1D6AD93}"/>
                  </a:ext>
                </a:extLst>
              </p:cNvPr>
              <p:cNvSpPr txBox="1">
                <a:spLocks noRot="1" noChangeAspect="1" noMove="1" noResize="1" noEditPoints="1" noAdjustHandles="1" noChangeArrowheads="1" noChangeShapeType="1" noTextEdit="1"/>
              </p:cNvSpPr>
              <p:nvPr/>
            </p:nvSpPr>
            <p:spPr>
              <a:xfrm>
                <a:off x="737695" y="5202250"/>
                <a:ext cx="11068273" cy="923330"/>
              </a:xfrm>
              <a:prstGeom prst="rect">
                <a:avLst/>
              </a:prstGeom>
              <a:blipFill>
                <a:blip r:embed="rId6"/>
                <a:stretch>
                  <a:fillRect l="-330" t="-3289" r="-55" b="-69737"/>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B33955AC-36CB-487D-1612-1B3E2FD857D6}"/>
              </a:ext>
            </a:extLst>
          </p:cNvPr>
          <p:cNvSpPr txBox="1"/>
          <p:nvPr/>
        </p:nvSpPr>
        <p:spPr>
          <a:xfrm>
            <a:off x="4433473" y="1363241"/>
            <a:ext cx="1267137" cy="369332"/>
          </a:xfrm>
          <a:prstGeom prst="rect">
            <a:avLst/>
          </a:prstGeom>
          <a:noFill/>
        </p:spPr>
        <p:txBody>
          <a:bodyPr wrap="square" rtlCol="0">
            <a:spAutoFit/>
          </a:bodyPr>
          <a:lstStyle/>
          <a:p>
            <a:r>
              <a:rPr lang="en-US" dirty="0">
                <a:solidFill>
                  <a:srgbClr val="FFFF00"/>
                </a:solidFill>
              </a:rPr>
              <a:t>200 KeV</a:t>
            </a:r>
          </a:p>
        </p:txBody>
      </p:sp>
      <p:sp>
        <p:nvSpPr>
          <p:cNvPr id="14" name="TextBox 13">
            <a:extLst>
              <a:ext uri="{FF2B5EF4-FFF2-40B4-BE49-F238E27FC236}">
                <a16:creationId xmlns:a16="http://schemas.microsoft.com/office/drawing/2014/main" id="{3013F83A-167D-CC3D-2576-B73DF8698677}"/>
              </a:ext>
            </a:extLst>
          </p:cNvPr>
          <p:cNvSpPr txBox="1"/>
          <p:nvPr/>
        </p:nvSpPr>
        <p:spPr>
          <a:xfrm>
            <a:off x="8372488" y="1334427"/>
            <a:ext cx="1056651" cy="369332"/>
          </a:xfrm>
          <a:prstGeom prst="rect">
            <a:avLst/>
          </a:prstGeom>
          <a:noFill/>
        </p:spPr>
        <p:txBody>
          <a:bodyPr wrap="square" rtlCol="0">
            <a:spAutoFit/>
          </a:bodyPr>
          <a:lstStyle/>
          <a:p>
            <a:r>
              <a:rPr lang="en-US" dirty="0">
                <a:solidFill>
                  <a:srgbClr val="FFFF00"/>
                </a:solidFill>
              </a:rPr>
              <a:t>2 MeV</a:t>
            </a:r>
          </a:p>
        </p:txBody>
      </p:sp>
      <p:sp>
        <p:nvSpPr>
          <p:cNvPr id="15" name="TextBox 14">
            <a:extLst>
              <a:ext uri="{FF2B5EF4-FFF2-40B4-BE49-F238E27FC236}">
                <a16:creationId xmlns:a16="http://schemas.microsoft.com/office/drawing/2014/main" id="{80607040-3CC7-62C1-1D08-30A0665A2AB3}"/>
              </a:ext>
            </a:extLst>
          </p:cNvPr>
          <p:cNvSpPr txBox="1"/>
          <p:nvPr/>
        </p:nvSpPr>
        <p:spPr>
          <a:xfrm>
            <a:off x="4888991" y="2179094"/>
            <a:ext cx="971369" cy="369332"/>
          </a:xfrm>
          <a:prstGeom prst="rect">
            <a:avLst/>
          </a:prstGeom>
          <a:noFill/>
          <a:effectLst>
            <a:glow rad="63500">
              <a:srgbClr val="92D050">
                <a:alpha val="40000"/>
              </a:srgbClr>
            </a:glow>
          </a:effectLst>
        </p:spPr>
        <p:txBody>
          <a:bodyPr wrap="square" rtlCol="0">
            <a:spAutoFit/>
          </a:bodyPr>
          <a:lstStyle/>
          <a:p>
            <a:r>
              <a:rPr lang="en-US" dirty="0">
                <a:solidFill>
                  <a:srgbClr val="FF0000"/>
                </a:solidFill>
                <a:effectLst>
                  <a:glow rad="38100">
                    <a:schemeClr val="accent1">
                      <a:satMod val="175000"/>
                      <a:alpha val="40000"/>
                    </a:schemeClr>
                  </a:glow>
                </a:effectLst>
              </a:rPr>
              <a:t>graphite</a:t>
            </a:r>
          </a:p>
        </p:txBody>
      </p:sp>
      <p:sp>
        <p:nvSpPr>
          <p:cNvPr id="16" name="TextBox 15">
            <a:extLst>
              <a:ext uri="{FF2B5EF4-FFF2-40B4-BE49-F238E27FC236}">
                <a16:creationId xmlns:a16="http://schemas.microsoft.com/office/drawing/2014/main" id="{04C6123B-787C-B81B-246B-93852A10EB0F}"/>
              </a:ext>
            </a:extLst>
          </p:cNvPr>
          <p:cNvSpPr txBox="1"/>
          <p:nvPr/>
        </p:nvSpPr>
        <p:spPr>
          <a:xfrm>
            <a:off x="6993503" y="2204494"/>
            <a:ext cx="580386" cy="369332"/>
          </a:xfrm>
          <a:prstGeom prst="rect">
            <a:avLst/>
          </a:prstGeom>
          <a:noFill/>
          <a:effectLst>
            <a:glow rad="63500">
              <a:srgbClr val="92D050">
                <a:alpha val="40000"/>
              </a:srgbClr>
            </a:glow>
          </a:effectLst>
        </p:spPr>
        <p:txBody>
          <a:bodyPr wrap="square" rtlCol="0">
            <a:spAutoFit/>
          </a:bodyPr>
          <a:lstStyle/>
          <a:p>
            <a:r>
              <a:rPr lang="en-US" dirty="0">
                <a:solidFill>
                  <a:srgbClr val="FF0000"/>
                </a:solidFill>
                <a:effectLst>
                  <a:glow rad="38100">
                    <a:schemeClr val="accent1">
                      <a:satMod val="175000"/>
                      <a:alpha val="40000"/>
                    </a:schemeClr>
                  </a:glow>
                </a:effectLst>
              </a:rPr>
              <a:t>Fe</a:t>
            </a:r>
          </a:p>
        </p:txBody>
      </p:sp>
      <p:sp>
        <p:nvSpPr>
          <p:cNvPr id="17" name="TextBox 16">
            <a:extLst>
              <a:ext uri="{FF2B5EF4-FFF2-40B4-BE49-F238E27FC236}">
                <a16:creationId xmlns:a16="http://schemas.microsoft.com/office/drawing/2014/main" id="{0A729159-D6DA-169A-7431-0E4AB9599955}"/>
              </a:ext>
            </a:extLst>
          </p:cNvPr>
          <p:cNvSpPr txBox="1"/>
          <p:nvPr/>
        </p:nvSpPr>
        <p:spPr>
          <a:xfrm>
            <a:off x="5054117" y="3914413"/>
            <a:ext cx="697592" cy="369332"/>
          </a:xfrm>
          <a:prstGeom prst="rect">
            <a:avLst/>
          </a:prstGeom>
          <a:noFill/>
          <a:effectLst>
            <a:glow rad="63500">
              <a:srgbClr val="92D050">
                <a:alpha val="40000"/>
              </a:srgbClr>
            </a:glow>
          </a:effectLst>
        </p:spPr>
        <p:txBody>
          <a:bodyPr wrap="square" rtlCol="0">
            <a:spAutoFit/>
          </a:bodyPr>
          <a:lstStyle/>
          <a:p>
            <a:r>
              <a:rPr lang="en-US" dirty="0">
                <a:solidFill>
                  <a:srgbClr val="FF0000"/>
                </a:solidFill>
                <a:effectLst>
                  <a:glow rad="38100">
                    <a:schemeClr val="accent1">
                      <a:satMod val="175000"/>
                      <a:alpha val="40000"/>
                    </a:schemeClr>
                  </a:glow>
                </a:effectLst>
              </a:rPr>
              <a:t>LiOH</a:t>
            </a:r>
          </a:p>
        </p:txBody>
      </p:sp>
      <p:sp>
        <p:nvSpPr>
          <p:cNvPr id="18" name="TextBox 17">
            <a:extLst>
              <a:ext uri="{FF2B5EF4-FFF2-40B4-BE49-F238E27FC236}">
                <a16:creationId xmlns:a16="http://schemas.microsoft.com/office/drawing/2014/main" id="{676E0C1E-E899-A527-EEBB-096FD4A44405}"/>
              </a:ext>
            </a:extLst>
          </p:cNvPr>
          <p:cNvSpPr txBox="1"/>
          <p:nvPr/>
        </p:nvSpPr>
        <p:spPr>
          <a:xfrm>
            <a:off x="6862558" y="3916637"/>
            <a:ext cx="665285" cy="369332"/>
          </a:xfrm>
          <a:prstGeom prst="rect">
            <a:avLst/>
          </a:prstGeom>
          <a:noFill/>
          <a:effectLst>
            <a:glow rad="63500">
              <a:srgbClr val="92D050">
                <a:alpha val="40000"/>
              </a:srgbClr>
            </a:glow>
          </a:effectLst>
        </p:spPr>
        <p:txBody>
          <a:bodyPr wrap="square" rtlCol="0">
            <a:spAutoFit/>
          </a:bodyPr>
          <a:lstStyle/>
          <a:p>
            <a:r>
              <a:rPr lang="en-US" dirty="0">
                <a:solidFill>
                  <a:srgbClr val="FF0000"/>
                </a:solidFill>
                <a:effectLst>
                  <a:glow rad="38100">
                    <a:schemeClr val="accent1">
                      <a:satMod val="175000"/>
                      <a:alpha val="40000"/>
                    </a:schemeClr>
                  </a:glow>
                </a:effectLst>
              </a:rPr>
              <a:t>CO2</a:t>
            </a:r>
          </a:p>
        </p:txBody>
      </p:sp>
      <p:sp>
        <p:nvSpPr>
          <p:cNvPr id="19" name="Title 1">
            <a:extLst>
              <a:ext uri="{FF2B5EF4-FFF2-40B4-BE49-F238E27FC236}">
                <a16:creationId xmlns:a16="http://schemas.microsoft.com/office/drawing/2014/main" id="{E6A5B213-E4E5-E5EB-2E8E-874407CA6BA9}"/>
              </a:ext>
            </a:extLst>
          </p:cNvPr>
          <p:cNvSpPr txBox="1">
            <a:spLocks/>
          </p:cNvSpPr>
          <p:nvPr/>
        </p:nvSpPr>
        <p:spPr>
          <a:xfrm>
            <a:off x="0" y="6982"/>
            <a:ext cx="12192000" cy="509404"/>
          </a:xfrm>
          <a:prstGeom prst="rect">
            <a:avLst/>
          </a:prstGeom>
          <a:solidFill>
            <a:srgbClr val="FFC00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400" b="1" dirty="0">
                <a:solidFill>
                  <a:srgbClr val="0070C0"/>
                </a:solidFill>
              </a:rPr>
              <a:t>Benefit from </a:t>
            </a:r>
            <a:r>
              <a:rPr lang="en-US" sz="3600" b="1" dirty="0">
                <a:solidFill>
                  <a:srgbClr val="0070C0"/>
                </a:solidFill>
              </a:rPr>
              <a:t>increasing</a:t>
            </a:r>
            <a:r>
              <a:rPr lang="en-US" sz="3400" b="1" dirty="0">
                <a:solidFill>
                  <a:srgbClr val="0070C0"/>
                </a:solidFill>
              </a:rPr>
              <a:t> electron beam energy to MeV</a:t>
            </a:r>
          </a:p>
        </p:txBody>
      </p:sp>
      <p:sp>
        <p:nvSpPr>
          <p:cNvPr id="20" name="TextBox 19">
            <a:extLst>
              <a:ext uri="{FF2B5EF4-FFF2-40B4-BE49-F238E27FC236}">
                <a16:creationId xmlns:a16="http://schemas.microsoft.com/office/drawing/2014/main" id="{4B129928-CDFB-72C7-72E6-2E817E039F97}"/>
              </a:ext>
            </a:extLst>
          </p:cNvPr>
          <p:cNvSpPr txBox="1"/>
          <p:nvPr/>
        </p:nvSpPr>
        <p:spPr>
          <a:xfrm>
            <a:off x="5054117" y="892466"/>
            <a:ext cx="6096000" cy="369332"/>
          </a:xfrm>
          <a:prstGeom prst="rect">
            <a:avLst/>
          </a:prstGeom>
          <a:noFill/>
        </p:spPr>
        <p:txBody>
          <a:bodyPr wrap="square">
            <a:spAutoFit/>
          </a:bodyPr>
          <a:lstStyle/>
          <a:p>
            <a:pPr algn="ctr"/>
            <a:r>
              <a:rPr lang="en-US" sz="1800" b="1" dirty="0"/>
              <a:t>UEM Imaging at different beam energies</a:t>
            </a:r>
          </a:p>
        </p:txBody>
      </p:sp>
      <p:sp>
        <p:nvSpPr>
          <p:cNvPr id="21" name="TextBox 20">
            <a:extLst>
              <a:ext uri="{FF2B5EF4-FFF2-40B4-BE49-F238E27FC236}">
                <a16:creationId xmlns:a16="http://schemas.microsoft.com/office/drawing/2014/main" id="{183CE732-FE07-AA41-7116-ADAEB5EBA1BC}"/>
              </a:ext>
            </a:extLst>
          </p:cNvPr>
          <p:cNvSpPr txBox="1"/>
          <p:nvPr/>
        </p:nvSpPr>
        <p:spPr>
          <a:xfrm>
            <a:off x="95393" y="892466"/>
            <a:ext cx="4227979" cy="369332"/>
          </a:xfrm>
          <a:prstGeom prst="rect">
            <a:avLst/>
          </a:prstGeom>
          <a:noFill/>
        </p:spPr>
        <p:txBody>
          <a:bodyPr wrap="square">
            <a:spAutoFit/>
          </a:bodyPr>
          <a:lstStyle/>
          <a:p>
            <a:pPr algn="ctr"/>
            <a:r>
              <a:rPr lang="en-US" sz="1800" b="1" dirty="0"/>
              <a:t>Nanoparticle in amorphous ice</a:t>
            </a:r>
          </a:p>
        </p:txBody>
      </p:sp>
      <p:sp>
        <p:nvSpPr>
          <p:cNvPr id="24" name="TextBox 23">
            <a:extLst>
              <a:ext uri="{FF2B5EF4-FFF2-40B4-BE49-F238E27FC236}">
                <a16:creationId xmlns:a16="http://schemas.microsoft.com/office/drawing/2014/main" id="{AEB360ED-0AF3-5C66-A3BE-A3F87F934435}"/>
              </a:ext>
            </a:extLst>
          </p:cNvPr>
          <p:cNvSpPr txBox="1"/>
          <p:nvPr/>
        </p:nvSpPr>
        <p:spPr>
          <a:xfrm>
            <a:off x="2564153" y="4610967"/>
            <a:ext cx="756039" cy="292388"/>
          </a:xfrm>
          <a:prstGeom prst="rect">
            <a:avLst/>
          </a:prstGeom>
          <a:noFill/>
        </p:spPr>
        <p:txBody>
          <a:bodyPr wrap="square" rtlCol="0">
            <a:spAutoFit/>
          </a:bodyPr>
          <a:lstStyle/>
          <a:p>
            <a:r>
              <a:rPr lang="en-US" sz="1300" dirty="0"/>
              <a:t>10nm</a:t>
            </a:r>
          </a:p>
        </p:txBody>
      </p:sp>
      <p:sp>
        <p:nvSpPr>
          <p:cNvPr id="26" name="TextBox 25">
            <a:extLst>
              <a:ext uri="{FF2B5EF4-FFF2-40B4-BE49-F238E27FC236}">
                <a16:creationId xmlns:a16="http://schemas.microsoft.com/office/drawing/2014/main" id="{CA8D68B5-A79D-DE12-46D1-1F1A31A68D55}"/>
              </a:ext>
            </a:extLst>
          </p:cNvPr>
          <p:cNvSpPr txBox="1"/>
          <p:nvPr/>
        </p:nvSpPr>
        <p:spPr>
          <a:xfrm rot="20346991">
            <a:off x="3347473" y="4386527"/>
            <a:ext cx="756039" cy="292388"/>
          </a:xfrm>
          <a:prstGeom prst="rect">
            <a:avLst/>
          </a:prstGeom>
          <a:noFill/>
        </p:spPr>
        <p:txBody>
          <a:bodyPr wrap="square" rtlCol="0">
            <a:spAutoFit/>
          </a:bodyPr>
          <a:lstStyle/>
          <a:p>
            <a:r>
              <a:rPr lang="en-US" sz="1300" dirty="0"/>
              <a:t>10nm</a:t>
            </a:r>
          </a:p>
        </p:txBody>
      </p:sp>
      <p:sp>
        <p:nvSpPr>
          <p:cNvPr id="27" name="TextBox 26">
            <a:extLst>
              <a:ext uri="{FF2B5EF4-FFF2-40B4-BE49-F238E27FC236}">
                <a16:creationId xmlns:a16="http://schemas.microsoft.com/office/drawing/2014/main" id="{2C4F8B10-4FB1-8AC7-C596-6D03E3096994}"/>
              </a:ext>
            </a:extLst>
          </p:cNvPr>
          <p:cNvSpPr txBox="1"/>
          <p:nvPr/>
        </p:nvSpPr>
        <p:spPr>
          <a:xfrm rot="16200000">
            <a:off x="2676005" y="3152678"/>
            <a:ext cx="756039" cy="292388"/>
          </a:xfrm>
          <a:prstGeom prst="rect">
            <a:avLst/>
          </a:prstGeom>
          <a:noFill/>
        </p:spPr>
        <p:txBody>
          <a:bodyPr wrap="square" rtlCol="0">
            <a:spAutoFit/>
          </a:bodyPr>
          <a:lstStyle/>
          <a:p>
            <a:r>
              <a:rPr lang="en-US" sz="1300" dirty="0"/>
              <a:t>10nm</a:t>
            </a:r>
          </a:p>
        </p:txBody>
      </p:sp>
      <p:sp>
        <p:nvSpPr>
          <p:cNvPr id="31" name="TextBox 30">
            <a:extLst>
              <a:ext uri="{FF2B5EF4-FFF2-40B4-BE49-F238E27FC236}">
                <a16:creationId xmlns:a16="http://schemas.microsoft.com/office/drawing/2014/main" id="{6D1480B6-0CC0-ED82-D8C4-A64D82F819B3}"/>
              </a:ext>
            </a:extLst>
          </p:cNvPr>
          <p:cNvSpPr txBox="1"/>
          <p:nvPr/>
        </p:nvSpPr>
        <p:spPr>
          <a:xfrm>
            <a:off x="784771" y="4363900"/>
            <a:ext cx="756039" cy="292388"/>
          </a:xfrm>
          <a:prstGeom prst="rect">
            <a:avLst/>
          </a:prstGeom>
          <a:noFill/>
        </p:spPr>
        <p:txBody>
          <a:bodyPr wrap="square" rtlCol="0">
            <a:spAutoFit/>
          </a:bodyPr>
          <a:lstStyle/>
          <a:p>
            <a:r>
              <a:rPr lang="en-US" sz="1300" dirty="0"/>
              <a:t>3nm</a:t>
            </a:r>
          </a:p>
        </p:txBody>
      </p:sp>
      <p:sp>
        <p:nvSpPr>
          <p:cNvPr id="32" name="TextBox 31">
            <a:extLst>
              <a:ext uri="{FF2B5EF4-FFF2-40B4-BE49-F238E27FC236}">
                <a16:creationId xmlns:a16="http://schemas.microsoft.com/office/drawing/2014/main" id="{1E0501C0-930C-0177-E010-08ECDB4F28BC}"/>
              </a:ext>
            </a:extLst>
          </p:cNvPr>
          <p:cNvSpPr txBox="1"/>
          <p:nvPr/>
        </p:nvSpPr>
        <p:spPr>
          <a:xfrm rot="16200000">
            <a:off x="1025562" y="3822078"/>
            <a:ext cx="769305" cy="292388"/>
          </a:xfrm>
          <a:prstGeom prst="rect">
            <a:avLst/>
          </a:prstGeom>
          <a:noFill/>
        </p:spPr>
        <p:txBody>
          <a:bodyPr wrap="square" rtlCol="0">
            <a:spAutoFit/>
          </a:bodyPr>
          <a:lstStyle/>
          <a:p>
            <a:r>
              <a:rPr lang="en-US" sz="1300" dirty="0"/>
              <a:t>3 nm</a:t>
            </a:r>
          </a:p>
        </p:txBody>
      </p:sp>
      <p:sp>
        <p:nvSpPr>
          <p:cNvPr id="33" name="TextBox 32">
            <a:extLst>
              <a:ext uri="{FF2B5EF4-FFF2-40B4-BE49-F238E27FC236}">
                <a16:creationId xmlns:a16="http://schemas.microsoft.com/office/drawing/2014/main" id="{011E4BBB-487D-192C-5DE7-497502B9851F}"/>
              </a:ext>
            </a:extLst>
          </p:cNvPr>
          <p:cNvSpPr txBox="1"/>
          <p:nvPr/>
        </p:nvSpPr>
        <p:spPr>
          <a:xfrm rot="20346991">
            <a:off x="1312917" y="4269351"/>
            <a:ext cx="756039" cy="292388"/>
          </a:xfrm>
          <a:prstGeom prst="rect">
            <a:avLst/>
          </a:prstGeom>
          <a:noFill/>
        </p:spPr>
        <p:txBody>
          <a:bodyPr wrap="square" rtlCol="0">
            <a:spAutoFit/>
          </a:bodyPr>
          <a:lstStyle/>
          <a:p>
            <a:r>
              <a:rPr lang="en-US" sz="1300" dirty="0"/>
              <a:t>6 nm</a:t>
            </a:r>
          </a:p>
        </p:txBody>
      </p:sp>
      <p:sp>
        <p:nvSpPr>
          <p:cNvPr id="28" name="TextBox 27">
            <a:extLst>
              <a:ext uri="{FF2B5EF4-FFF2-40B4-BE49-F238E27FC236}">
                <a16:creationId xmlns:a16="http://schemas.microsoft.com/office/drawing/2014/main" id="{EB917031-BA0A-F7BF-3B76-ECD7CE3C891C}"/>
              </a:ext>
            </a:extLst>
          </p:cNvPr>
          <p:cNvSpPr txBox="1"/>
          <p:nvPr/>
        </p:nvSpPr>
        <p:spPr>
          <a:xfrm>
            <a:off x="1158487" y="6069100"/>
            <a:ext cx="9838142" cy="615553"/>
          </a:xfrm>
          <a:prstGeom prst="rect">
            <a:avLst/>
          </a:prstGeom>
          <a:noFill/>
        </p:spPr>
        <p:txBody>
          <a:bodyPr wrap="none" rtlCol="0">
            <a:spAutoFit/>
          </a:bodyPr>
          <a:lstStyle/>
          <a:p>
            <a:pPr algn="just"/>
            <a:r>
              <a:rPr lang="en-US" b="1" i="1" dirty="0">
                <a:solidFill>
                  <a:srgbClr val="FF0000"/>
                </a:solidFill>
              </a:rPr>
              <a:t>BNL capability: Electrons and sample interaction simulation by Lijun Wu’s multislice wave optics code</a:t>
            </a:r>
          </a:p>
          <a:p>
            <a:pPr algn="just"/>
            <a:endParaRPr lang="en-US" sz="1600" i="1" dirty="0">
              <a:solidFill>
                <a:srgbClr val="FF0000"/>
              </a:solidFill>
            </a:endParaRPr>
          </a:p>
        </p:txBody>
      </p:sp>
      <p:cxnSp>
        <p:nvCxnSpPr>
          <p:cNvPr id="12" name="Straight Arrow Connector 11">
            <a:extLst>
              <a:ext uri="{FF2B5EF4-FFF2-40B4-BE49-F238E27FC236}">
                <a16:creationId xmlns:a16="http://schemas.microsoft.com/office/drawing/2014/main" id="{BD46A98F-23CB-45E0-4C55-B5110386E43E}"/>
              </a:ext>
            </a:extLst>
          </p:cNvPr>
          <p:cNvCxnSpPr>
            <a:cxnSpLocks/>
          </p:cNvCxnSpPr>
          <p:nvPr/>
        </p:nvCxnSpPr>
        <p:spPr>
          <a:xfrm flipV="1">
            <a:off x="1303142" y="3288375"/>
            <a:ext cx="516232" cy="163638"/>
          </a:xfrm>
          <a:prstGeom prst="straightConnector1">
            <a:avLst/>
          </a:prstGeom>
          <a:ln>
            <a:solidFill>
              <a:srgbClr val="0000FF"/>
            </a:solidFill>
            <a:tailEnd type="triangle"/>
          </a:ln>
        </p:spPr>
        <p:style>
          <a:lnRef idx="3">
            <a:schemeClr val="accent1"/>
          </a:lnRef>
          <a:fillRef idx="0">
            <a:schemeClr val="accent1"/>
          </a:fillRef>
          <a:effectRef idx="2">
            <a:schemeClr val="accent1"/>
          </a:effectRef>
          <a:fontRef idx="minor">
            <a:schemeClr val="tx1"/>
          </a:fontRef>
        </p:style>
      </p:cxnSp>
      <p:sp>
        <p:nvSpPr>
          <p:cNvPr id="35" name="TextBox 34">
            <a:extLst>
              <a:ext uri="{FF2B5EF4-FFF2-40B4-BE49-F238E27FC236}">
                <a16:creationId xmlns:a16="http://schemas.microsoft.com/office/drawing/2014/main" id="{E94E9F67-02B9-1F4B-4E92-D389AAAA0A29}"/>
              </a:ext>
            </a:extLst>
          </p:cNvPr>
          <p:cNvSpPr txBox="1"/>
          <p:nvPr/>
        </p:nvSpPr>
        <p:spPr>
          <a:xfrm>
            <a:off x="1442020" y="3043603"/>
            <a:ext cx="473493" cy="369332"/>
          </a:xfrm>
          <a:prstGeom prst="rect">
            <a:avLst/>
          </a:prstGeom>
          <a:noFill/>
        </p:spPr>
        <p:txBody>
          <a:bodyPr wrap="square" rtlCol="0">
            <a:spAutoFit/>
          </a:bodyPr>
          <a:lstStyle/>
          <a:p>
            <a:r>
              <a:rPr lang="en-US" dirty="0">
                <a:solidFill>
                  <a:srgbClr val="0000FF"/>
                </a:solidFill>
              </a:rPr>
              <a:t>e-</a:t>
            </a:r>
          </a:p>
        </p:txBody>
      </p:sp>
      <p:sp>
        <p:nvSpPr>
          <p:cNvPr id="11" name="Footer Placeholder 10">
            <a:extLst>
              <a:ext uri="{FF2B5EF4-FFF2-40B4-BE49-F238E27FC236}">
                <a16:creationId xmlns:a16="http://schemas.microsoft.com/office/drawing/2014/main" id="{DE9D39EC-2D67-AFC6-329A-267C8AD32BB0}"/>
              </a:ext>
            </a:extLst>
          </p:cNvPr>
          <p:cNvSpPr>
            <a:spLocks noGrp="1"/>
          </p:cNvSpPr>
          <p:nvPr>
            <p:ph type="ftr" sz="quarter" idx="11"/>
          </p:nvPr>
        </p:nvSpPr>
        <p:spPr/>
        <p:txBody>
          <a:bodyPr/>
          <a:lstStyle/>
          <a:p>
            <a:r>
              <a:rPr lang="en-US" sz="900" dirty="0"/>
              <a:t>Xi Yang @ P3 workshop 2023</a:t>
            </a:r>
          </a:p>
        </p:txBody>
      </p:sp>
      <p:sp>
        <p:nvSpPr>
          <p:cNvPr id="25" name="Slide Number Placeholder 24">
            <a:extLst>
              <a:ext uri="{FF2B5EF4-FFF2-40B4-BE49-F238E27FC236}">
                <a16:creationId xmlns:a16="http://schemas.microsoft.com/office/drawing/2014/main" id="{F1D51670-115E-FD62-7B2B-6C7B89C26925}"/>
              </a:ext>
            </a:extLst>
          </p:cNvPr>
          <p:cNvSpPr>
            <a:spLocks noGrp="1"/>
          </p:cNvSpPr>
          <p:nvPr>
            <p:ph type="sldNum" sz="quarter" idx="12"/>
          </p:nvPr>
        </p:nvSpPr>
        <p:spPr/>
        <p:txBody>
          <a:bodyPr/>
          <a:lstStyle/>
          <a:p>
            <a:fld id="{4D728CCD-A859-4084-B079-6FB0483F368D}" type="slidenum">
              <a:rPr lang="en-US" smtClean="0"/>
              <a:t>6</a:t>
            </a:fld>
            <a:endParaRPr lang="en-US" dirty="0"/>
          </a:p>
        </p:txBody>
      </p:sp>
    </p:spTree>
    <p:extLst>
      <p:ext uri="{BB962C8B-B14F-4D97-AF65-F5344CB8AC3E}">
        <p14:creationId xmlns:p14="http://schemas.microsoft.com/office/powerpoint/2010/main" val="1624985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2AC7918-C646-5276-E430-91E2BD6E94F3}"/>
              </a:ext>
            </a:extLst>
          </p:cNvPr>
          <p:cNvGrpSpPr/>
          <p:nvPr/>
        </p:nvGrpSpPr>
        <p:grpSpPr>
          <a:xfrm>
            <a:off x="1411164" y="309771"/>
            <a:ext cx="9930183" cy="3780202"/>
            <a:chOff x="0" y="441841"/>
            <a:chExt cx="12192000" cy="4499570"/>
          </a:xfrm>
        </p:grpSpPr>
        <p:pic>
          <p:nvPicPr>
            <p:cNvPr id="10" name="Picture 9">
              <a:extLst>
                <a:ext uri="{FF2B5EF4-FFF2-40B4-BE49-F238E27FC236}">
                  <a16:creationId xmlns:a16="http://schemas.microsoft.com/office/drawing/2014/main" id="{C91EF42C-D1B0-E046-4D82-EEBAEA2ECFD6}"/>
                </a:ext>
              </a:extLst>
            </p:cNvPr>
            <p:cNvPicPr>
              <a:picLocks noChangeAspect="1"/>
            </p:cNvPicPr>
            <p:nvPr/>
          </p:nvPicPr>
          <p:blipFill>
            <a:blip r:embed="rId3"/>
            <a:stretch>
              <a:fillRect/>
            </a:stretch>
          </p:blipFill>
          <p:spPr>
            <a:xfrm>
              <a:off x="0" y="441841"/>
              <a:ext cx="12192000" cy="4499570"/>
            </a:xfrm>
            <a:prstGeom prst="rect">
              <a:avLst/>
            </a:prstGeom>
          </p:spPr>
        </p:pic>
        <p:grpSp>
          <p:nvGrpSpPr>
            <p:cNvPr id="24" name="Group 23">
              <a:extLst>
                <a:ext uri="{FF2B5EF4-FFF2-40B4-BE49-F238E27FC236}">
                  <a16:creationId xmlns:a16="http://schemas.microsoft.com/office/drawing/2014/main" id="{18751DE1-59E4-8520-3109-358283A3BAF0}"/>
                </a:ext>
              </a:extLst>
            </p:cNvPr>
            <p:cNvGrpSpPr/>
            <p:nvPr/>
          </p:nvGrpSpPr>
          <p:grpSpPr>
            <a:xfrm>
              <a:off x="918512" y="578174"/>
              <a:ext cx="9887750" cy="3240005"/>
              <a:chOff x="918512" y="578176"/>
              <a:chExt cx="9887751" cy="3240009"/>
            </a:xfrm>
          </p:grpSpPr>
          <p:sp>
            <p:nvSpPr>
              <p:cNvPr id="11" name="Rectangle 10">
                <a:extLst>
                  <a:ext uri="{FF2B5EF4-FFF2-40B4-BE49-F238E27FC236}">
                    <a16:creationId xmlns:a16="http://schemas.microsoft.com/office/drawing/2014/main" id="{5E16856E-0CDA-2D5F-7434-CD0DD37F5EA5}"/>
                  </a:ext>
                </a:extLst>
              </p:cNvPr>
              <p:cNvSpPr/>
              <p:nvPr/>
            </p:nvSpPr>
            <p:spPr>
              <a:xfrm>
                <a:off x="918512" y="2531155"/>
                <a:ext cx="797400" cy="32094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0070C0"/>
                    </a:solidFill>
                    <a:effectLst>
                      <a:outerShdw blurRad="38100" dist="38100" dir="2700000" algn="tl">
                        <a:srgbClr val="000000">
                          <a:alpha val="43137"/>
                        </a:srgbClr>
                      </a:outerShdw>
                    </a:effectLst>
                  </a:rPr>
                  <a:t>UCLA</a:t>
                </a:r>
              </a:p>
            </p:txBody>
          </p:sp>
          <p:sp>
            <p:nvSpPr>
              <p:cNvPr id="12" name="Rectangle 11">
                <a:extLst>
                  <a:ext uri="{FF2B5EF4-FFF2-40B4-BE49-F238E27FC236}">
                    <a16:creationId xmlns:a16="http://schemas.microsoft.com/office/drawing/2014/main" id="{C75F5BB6-AC4F-9DA4-59AC-C4976C05B595}"/>
                  </a:ext>
                </a:extLst>
              </p:cNvPr>
              <p:cNvSpPr/>
              <p:nvPr/>
            </p:nvSpPr>
            <p:spPr>
              <a:xfrm>
                <a:off x="1437800" y="1848178"/>
                <a:ext cx="718378" cy="32094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C00000"/>
                    </a:solidFill>
                    <a:effectLst>
                      <a:outerShdw blurRad="38100" dist="38100" dir="2700000" algn="tl">
                        <a:srgbClr val="000000">
                          <a:alpha val="43137"/>
                        </a:srgbClr>
                      </a:outerShdw>
                    </a:effectLst>
                  </a:rPr>
                  <a:t>SLAC</a:t>
                </a:r>
              </a:p>
            </p:txBody>
          </p:sp>
          <p:sp>
            <p:nvSpPr>
              <p:cNvPr id="13" name="Rectangle 12">
                <a:extLst>
                  <a:ext uri="{FF2B5EF4-FFF2-40B4-BE49-F238E27FC236}">
                    <a16:creationId xmlns:a16="http://schemas.microsoft.com/office/drawing/2014/main" id="{30E6D9A3-333F-0C10-A556-94D25836FCED}"/>
                  </a:ext>
                </a:extLst>
              </p:cNvPr>
              <p:cNvSpPr/>
              <p:nvPr/>
            </p:nvSpPr>
            <p:spPr>
              <a:xfrm>
                <a:off x="2244956" y="1334532"/>
                <a:ext cx="718378" cy="32094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C00000"/>
                    </a:solidFill>
                    <a:effectLst>
                      <a:outerShdw blurRad="38100" dist="38100" dir="2700000" algn="tl">
                        <a:srgbClr val="000000">
                          <a:alpha val="43137"/>
                        </a:srgbClr>
                      </a:outerShdw>
                    </a:effectLst>
                  </a:rPr>
                  <a:t>LBNL</a:t>
                </a:r>
              </a:p>
            </p:txBody>
          </p:sp>
          <p:sp>
            <p:nvSpPr>
              <p:cNvPr id="14" name="Rectangle 13">
                <a:extLst>
                  <a:ext uri="{FF2B5EF4-FFF2-40B4-BE49-F238E27FC236}">
                    <a16:creationId xmlns:a16="http://schemas.microsoft.com/office/drawing/2014/main" id="{C027FEB2-DFD9-C72A-ED14-DC4720C368F2}"/>
                  </a:ext>
                </a:extLst>
              </p:cNvPr>
              <p:cNvSpPr/>
              <p:nvPr/>
            </p:nvSpPr>
            <p:spPr>
              <a:xfrm>
                <a:off x="3701223" y="662843"/>
                <a:ext cx="718378" cy="32094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0070C0"/>
                    </a:solidFill>
                    <a:effectLst>
                      <a:outerShdw blurRad="38100" dist="38100" dir="2700000" algn="tl">
                        <a:srgbClr val="000000">
                          <a:alpha val="43137"/>
                        </a:srgbClr>
                      </a:outerShdw>
                    </a:effectLst>
                  </a:rPr>
                  <a:t>BNL</a:t>
                </a:r>
              </a:p>
            </p:txBody>
          </p:sp>
          <p:sp>
            <p:nvSpPr>
              <p:cNvPr id="15" name="Rectangle 14">
                <a:extLst>
                  <a:ext uri="{FF2B5EF4-FFF2-40B4-BE49-F238E27FC236}">
                    <a16:creationId xmlns:a16="http://schemas.microsoft.com/office/drawing/2014/main" id="{864647C3-8BBD-EC2C-CEC8-72D8972F0553}"/>
                  </a:ext>
                </a:extLst>
              </p:cNvPr>
              <p:cNvSpPr/>
              <p:nvPr/>
            </p:nvSpPr>
            <p:spPr>
              <a:xfrm>
                <a:off x="5191356" y="1013583"/>
                <a:ext cx="1120901" cy="32094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C00000"/>
                    </a:solidFill>
                    <a:effectLst>
                      <a:outerShdw blurRad="38100" dist="38100" dir="2700000" algn="tl">
                        <a:srgbClr val="000000">
                          <a:alpha val="43137"/>
                        </a:srgbClr>
                      </a:outerShdw>
                    </a:effectLst>
                  </a:rPr>
                  <a:t>Diamond</a:t>
                </a:r>
              </a:p>
            </p:txBody>
          </p:sp>
          <p:sp>
            <p:nvSpPr>
              <p:cNvPr id="16" name="Rectangle 15">
                <a:extLst>
                  <a:ext uri="{FF2B5EF4-FFF2-40B4-BE49-F238E27FC236}">
                    <a16:creationId xmlns:a16="http://schemas.microsoft.com/office/drawing/2014/main" id="{AD26CA19-7239-3CDB-EF20-CCCB35D3D8E2}"/>
                  </a:ext>
                </a:extLst>
              </p:cNvPr>
              <p:cNvSpPr/>
              <p:nvPr/>
            </p:nvSpPr>
            <p:spPr>
              <a:xfrm>
                <a:off x="6534735" y="578176"/>
                <a:ext cx="718378" cy="32094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C00000"/>
                    </a:solidFill>
                    <a:effectLst>
                      <a:outerShdw blurRad="38100" dist="38100" dir="2700000" algn="tl">
                        <a:srgbClr val="000000">
                          <a:alpha val="43137"/>
                        </a:srgbClr>
                      </a:outerShdw>
                    </a:effectLst>
                  </a:rPr>
                  <a:t>DESY</a:t>
                </a:r>
              </a:p>
            </p:txBody>
          </p:sp>
          <p:sp>
            <p:nvSpPr>
              <p:cNvPr id="17" name="Rectangle 16">
                <a:extLst>
                  <a:ext uri="{FF2B5EF4-FFF2-40B4-BE49-F238E27FC236}">
                    <a16:creationId xmlns:a16="http://schemas.microsoft.com/office/drawing/2014/main" id="{8A3BC504-B545-6620-9F61-8869F0C23796}"/>
                  </a:ext>
                </a:extLst>
              </p:cNvPr>
              <p:cNvSpPr/>
              <p:nvPr/>
            </p:nvSpPr>
            <p:spPr>
              <a:xfrm>
                <a:off x="7772922" y="1013583"/>
                <a:ext cx="718378" cy="32094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C00000"/>
                    </a:solidFill>
                    <a:effectLst>
                      <a:outerShdw blurRad="38100" dist="38100" dir="2700000" algn="tl">
                        <a:srgbClr val="000000">
                          <a:alpha val="43137"/>
                        </a:srgbClr>
                      </a:outerShdw>
                    </a:effectLst>
                  </a:rPr>
                  <a:t>PKU</a:t>
                </a:r>
              </a:p>
            </p:txBody>
          </p:sp>
          <p:sp>
            <p:nvSpPr>
              <p:cNvPr id="18" name="Rectangle 17">
                <a:extLst>
                  <a:ext uri="{FF2B5EF4-FFF2-40B4-BE49-F238E27FC236}">
                    <a16:creationId xmlns:a16="http://schemas.microsoft.com/office/drawing/2014/main" id="{DFF956AE-4E54-75EA-C126-203CC7FC0A43}"/>
                  </a:ext>
                </a:extLst>
              </p:cNvPr>
              <p:cNvSpPr/>
              <p:nvPr/>
            </p:nvSpPr>
            <p:spPr>
              <a:xfrm>
                <a:off x="9724366" y="1174058"/>
                <a:ext cx="718378" cy="32094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C00000"/>
                    </a:solidFill>
                    <a:effectLst>
                      <a:outerShdw blurRad="38100" dist="38100" dir="2700000" algn="tl">
                        <a:srgbClr val="000000">
                          <a:alpha val="43137"/>
                        </a:srgbClr>
                      </a:outerShdw>
                    </a:effectLst>
                  </a:rPr>
                  <a:t>THU</a:t>
                </a:r>
              </a:p>
            </p:txBody>
          </p:sp>
          <p:sp>
            <p:nvSpPr>
              <p:cNvPr id="19" name="Rectangle 18">
                <a:extLst>
                  <a:ext uri="{FF2B5EF4-FFF2-40B4-BE49-F238E27FC236}">
                    <a16:creationId xmlns:a16="http://schemas.microsoft.com/office/drawing/2014/main" id="{A2C0A26A-2104-FED3-3457-20CF6F827B3B}"/>
                  </a:ext>
                </a:extLst>
              </p:cNvPr>
              <p:cNvSpPr/>
              <p:nvPr/>
            </p:nvSpPr>
            <p:spPr>
              <a:xfrm>
                <a:off x="9859312" y="2765022"/>
                <a:ext cx="946951" cy="32094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0070C0"/>
                    </a:solidFill>
                    <a:effectLst>
                      <a:outerShdw blurRad="38100" dist="38100" dir="2700000" algn="tl">
                        <a:srgbClr val="000000">
                          <a:alpha val="43137"/>
                        </a:srgbClr>
                      </a:outerShdw>
                    </a:effectLst>
                  </a:rPr>
                  <a:t>OSAKA</a:t>
                </a:r>
              </a:p>
            </p:txBody>
          </p:sp>
          <p:sp>
            <p:nvSpPr>
              <p:cNvPr id="20" name="Rectangle 19">
                <a:extLst>
                  <a:ext uri="{FF2B5EF4-FFF2-40B4-BE49-F238E27FC236}">
                    <a16:creationId xmlns:a16="http://schemas.microsoft.com/office/drawing/2014/main" id="{376E9258-3CD6-F005-D709-2A322FD900E8}"/>
                  </a:ext>
                </a:extLst>
              </p:cNvPr>
              <p:cNvSpPr/>
              <p:nvPr/>
            </p:nvSpPr>
            <p:spPr>
              <a:xfrm>
                <a:off x="9266644" y="3497236"/>
                <a:ext cx="763080" cy="32094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0070C0"/>
                    </a:solidFill>
                    <a:effectLst>
                      <a:outerShdw blurRad="38100" dist="38100" dir="2700000" algn="tl">
                        <a:srgbClr val="000000">
                          <a:alpha val="43137"/>
                        </a:srgbClr>
                      </a:outerShdw>
                    </a:effectLst>
                  </a:rPr>
                  <a:t>SJTU</a:t>
                </a:r>
              </a:p>
            </p:txBody>
          </p:sp>
          <p:sp>
            <p:nvSpPr>
              <p:cNvPr id="21" name="Rectangle 20">
                <a:extLst>
                  <a:ext uri="{FF2B5EF4-FFF2-40B4-BE49-F238E27FC236}">
                    <a16:creationId xmlns:a16="http://schemas.microsoft.com/office/drawing/2014/main" id="{B7615F96-14B9-4E75-0A56-DD584D8EC679}"/>
                  </a:ext>
                </a:extLst>
              </p:cNvPr>
              <p:cNvSpPr/>
              <p:nvPr/>
            </p:nvSpPr>
            <p:spPr>
              <a:xfrm>
                <a:off x="9460611" y="2193280"/>
                <a:ext cx="850393" cy="32094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C00000"/>
                    </a:solidFill>
                    <a:effectLst>
                      <a:outerShdw blurRad="38100" dist="38100" dir="2700000" algn="tl">
                        <a:srgbClr val="000000">
                          <a:alpha val="43137"/>
                        </a:srgbClr>
                      </a:outerShdw>
                    </a:effectLst>
                  </a:rPr>
                  <a:t>KAERI</a:t>
                </a:r>
              </a:p>
            </p:txBody>
          </p:sp>
        </p:grpSp>
      </p:grpSp>
      <p:sp>
        <p:nvSpPr>
          <p:cNvPr id="4" name="Title 3">
            <a:extLst>
              <a:ext uri="{FF2B5EF4-FFF2-40B4-BE49-F238E27FC236}">
                <a16:creationId xmlns:a16="http://schemas.microsoft.com/office/drawing/2014/main" id="{0DC5428C-8258-2E43-5735-DB86849969BB}"/>
              </a:ext>
            </a:extLst>
          </p:cNvPr>
          <p:cNvSpPr>
            <a:spLocks noGrp="1"/>
          </p:cNvSpPr>
          <p:nvPr>
            <p:ph type="title"/>
          </p:nvPr>
        </p:nvSpPr>
        <p:spPr>
          <a:xfrm>
            <a:off x="0" y="0"/>
            <a:ext cx="12192000" cy="439624"/>
          </a:xfrm>
          <a:solidFill>
            <a:srgbClr val="FFC000"/>
          </a:solidFill>
        </p:spPr>
        <p:txBody>
          <a:bodyPr>
            <a:noAutofit/>
          </a:bodyPr>
          <a:lstStyle/>
          <a:p>
            <a:pPr>
              <a:lnSpc>
                <a:spcPct val="90000"/>
              </a:lnSpc>
            </a:pPr>
            <a:r>
              <a:rPr lang="en-US" sz="3600" b="1" dirty="0">
                <a:solidFill>
                  <a:srgbClr val="0070C0"/>
                </a:solidFill>
                <a:latin typeface="Calibri Light (Headings)"/>
              </a:rPr>
              <a:t>State of art MeV </a:t>
            </a:r>
            <a:r>
              <a:rPr lang="en-US" sz="3600" b="1" dirty="0">
                <a:solidFill>
                  <a:srgbClr val="0070C0"/>
                </a:solidFill>
                <a:effectLst>
                  <a:outerShdw blurRad="38100" dist="38100" dir="2700000" algn="tl">
                    <a:srgbClr val="000000">
                      <a:alpha val="43137"/>
                    </a:srgbClr>
                  </a:outerShdw>
                </a:effectLst>
                <a:latin typeface="Calibri Light (Headings)"/>
              </a:rPr>
              <a:t>UEM</a:t>
            </a:r>
            <a:r>
              <a:rPr lang="en-US" sz="3600" b="1" dirty="0">
                <a:solidFill>
                  <a:srgbClr val="0070C0"/>
                </a:solidFill>
                <a:latin typeface="Calibri Light (Headings)"/>
              </a:rPr>
              <a:t>/</a:t>
            </a:r>
            <a:r>
              <a:rPr lang="en-US" sz="3600" b="1" dirty="0">
                <a:solidFill>
                  <a:srgbClr val="FF0000"/>
                </a:solidFill>
                <a:effectLst>
                  <a:outerShdw blurRad="38100" dist="38100" dir="2700000" algn="tl">
                    <a:srgbClr val="000000">
                      <a:alpha val="43137"/>
                    </a:srgbClr>
                  </a:outerShdw>
                </a:effectLst>
                <a:latin typeface="Calibri Light (Headings)"/>
              </a:rPr>
              <a:t>UED</a:t>
            </a:r>
            <a:r>
              <a:rPr lang="en-US" sz="3600" b="1" dirty="0">
                <a:solidFill>
                  <a:srgbClr val="0070C0"/>
                </a:solidFill>
                <a:latin typeface="Calibri Light (Headings)"/>
              </a:rPr>
              <a:t>: world-wide efforts</a:t>
            </a:r>
            <a:endParaRPr lang="en-US" sz="3600" dirty="0">
              <a:solidFill>
                <a:srgbClr val="0070C0"/>
              </a:solidFill>
              <a:latin typeface="Calibri Light (Headings)"/>
            </a:endParaRPr>
          </a:p>
        </p:txBody>
      </p:sp>
      <p:grpSp>
        <p:nvGrpSpPr>
          <p:cNvPr id="41" name="Group 40">
            <a:extLst>
              <a:ext uri="{FF2B5EF4-FFF2-40B4-BE49-F238E27FC236}">
                <a16:creationId xmlns:a16="http://schemas.microsoft.com/office/drawing/2014/main" id="{4FBF6705-68B6-DD7E-8A41-D6C1935A3A3C}"/>
              </a:ext>
            </a:extLst>
          </p:cNvPr>
          <p:cNvGrpSpPr/>
          <p:nvPr/>
        </p:nvGrpSpPr>
        <p:grpSpPr>
          <a:xfrm>
            <a:off x="8357220" y="3302268"/>
            <a:ext cx="2175131" cy="3504601"/>
            <a:chOff x="8109011" y="3339684"/>
            <a:chExt cx="2175131" cy="3504601"/>
          </a:xfrm>
        </p:grpSpPr>
        <p:sp>
          <p:nvSpPr>
            <p:cNvPr id="33" name="Rectangle 32">
              <a:extLst>
                <a:ext uri="{FF2B5EF4-FFF2-40B4-BE49-F238E27FC236}">
                  <a16:creationId xmlns:a16="http://schemas.microsoft.com/office/drawing/2014/main" id="{C683F761-6FDB-98F0-3F7F-7CF4445B7E5D}"/>
                </a:ext>
              </a:extLst>
            </p:cNvPr>
            <p:cNvSpPr/>
            <p:nvPr/>
          </p:nvSpPr>
          <p:spPr>
            <a:xfrm>
              <a:off x="8109011" y="6613453"/>
              <a:ext cx="2175131" cy="230832"/>
            </a:xfrm>
            <a:prstGeom prst="rect">
              <a:avLst/>
            </a:prstGeom>
          </p:spPr>
          <p:txBody>
            <a:bodyPr wrap="square">
              <a:spAutoFit/>
            </a:bodyPr>
            <a:lstStyle/>
            <a:p>
              <a:pPr algn="r"/>
              <a:r>
                <a:rPr lang="en-US" sz="900" dirty="0">
                  <a:solidFill>
                    <a:srgbClr val="000000"/>
                  </a:solidFill>
                  <a:latin typeface="Helvetica" pitchFamily="2" charset="0"/>
                </a:rPr>
                <a:t>Appl. Phys. Lett. 112, 113102 (2018)</a:t>
              </a: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1CC00E3-72EF-C129-940B-9485FB5E94F6}"/>
                    </a:ext>
                  </a:extLst>
                </p:cNvPr>
                <p:cNvSpPr txBox="1"/>
                <p:nvPr/>
              </p:nvSpPr>
              <p:spPr>
                <a:xfrm>
                  <a:off x="8621132" y="6390338"/>
                  <a:ext cx="1150892" cy="3535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800" b="0" i="1" smtClean="0">
                            <a:latin typeface="Cambria Math" panose="02040503050406030204" pitchFamily="18" charset="0"/>
                          </a:rPr>
                          <m:t>𝐸</m:t>
                        </m:r>
                        <m:r>
                          <a:rPr lang="en-US" sz="800" b="0" i="1" smtClean="0">
                            <a:latin typeface="Cambria Math" panose="02040503050406030204" pitchFamily="18" charset="0"/>
                          </a:rPr>
                          <m:t>=3</m:t>
                        </m:r>
                        <m:r>
                          <a:rPr lang="en-US" sz="800" b="0" i="1" smtClean="0">
                            <a:latin typeface="Cambria Math" panose="02040503050406030204" pitchFamily="18" charset="0"/>
                          </a:rPr>
                          <m:t>𝑀𝑒𝑉</m:t>
                        </m:r>
                        <m:r>
                          <a:rPr lang="en-US" sz="800" b="0" i="1" smtClean="0">
                            <a:latin typeface="Cambria Math" panose="02040503050406030204" pitchFamily="18" charset="0"/>
                          </a:rPr>
                          <m:t>, </m:t>
                        </m:r>
                        <m:f>
                          <m:fPr>
                            <m:ctrlPr>
                              <a:rPr lang="en-US" sz="800" i="1" smtClean="0">
                                <a:latin typeface="Cambria Math" panose="02040503050406030204" pitchFamily="18" charset="0"/>
                              </a:rPr>
                            </m:ctrlPr>
                          </m:fPr>
                          <m:num>
                            <m:r>
                              <a:rPr lang="en-US" sz="800" i="1" smtClean="0">
                                <a:latin typeface="Cambria Math" panose="02040503050406030204" pitchFamily="18" charset="0"/>
                                <a:ea typeface="Cambria Math" panose="02040503050406030204" pitchFamily="18" charset="0"/>
                              </a:rPr>
                              <m:t>∆</m:t>
                            </m:r>
                            <m:r>
                              <a:rPr lang="en-US" sz="800" b="0" i="1" smtClean="0">
                                <a:latin typeface="Cambria Math" panose="02040503050406030204" pitchFamily="18" charset="0"/>
                                <a:ea typeface="Cambria Math" panose="02040503050406030204" pitchFamily="18" charset="0"/>
                              </a:rPr>
                              <m:t>𝐸</m:t>
                            </m:r>
                          </m:num>
                          <m:den>
                            <m:r>
                              <a:rPr lang="en-US" sz="800" b="0" i="1" smtClean="0">
                                <a:latin typeface="Cambria Math" panose="02040503050406030204" pitchFamily="18" charset="0"/>
                              </a:rPr>
                              <m:t>𝐸</m:t>
                            </m:r>
                          </m:den>
                        </m:f>
                        <m:r>
                          <a:rPr lang="en-US" sz="800" b="0" i="1" smtClean="0">
                            <a:latin typeface="Cambria Math" panose="02040503050406030204" pitchFamily="18" charset="0"/>
                          </a:rPr>
                          <m:t>=5</m:t>
                        </m:r>
                        <m:r>
                          <a:rPr lang="en-US" sz="800" b="0" i="1" smtClean="0">
                            <a:latin typeface="Cambria Math" panose="02040503050406030204" pitchFamily="18" charset="0"/>
                            <a:ea typeface="Cambria Math" panose="02040503050406030204" pitchFamily="18" charset="0"/>
                          </a:rPr>
                          <m:t>∙</m:t>
                        </m:r>
                        <m:sSup>
                          <m:sSupPr>
                            <m:ctrlPr>
                              <a:rPr lang="en-US" sz="800" b="0" i="1" smtClean="0">
                                <a:latin typeface="Cambria Math" panose="02040503050406030204" pitchFamily="18" charset="0"/>
                                <a:ea typeface="Cambria Math" panose="02040503050406030204" pitchFamily="18" charset="0"/>
                              </a:rPr>
                            </m:ctrlPr>
                          </m:sSupPr>
                          <m:e>
                            <m:r>
                              <a:rPr lang="en-US" sz="800" b="0" i="1" smtClean="0">
                                <a:latin typeface="Cambria Math" panose="02040503050406030204" pitchFamily="18" charset="0"/>
                                <a:ea typeface="Cambria Math" panose="02040503050406030204" pitchFamily="18" charset="0"/>
                              </a:rPr>
                              <m:t>10</m:t>
                            </m:r>
                          </m:e>
                          <m:sup>
                            <m:r>
                              <a:rPr lang="en-US" sz="800" b="0" i="1" smtClean="0">
                                <a:latin typeface="Cambria Math" panose="02040503050406030204" pitchFamily="18" charset="0"/>
                                <a:ea typeface="Cambria Math" panose="02040503050406030204" pitchFamily="18" charset="0"/>
                              </a:rPr>
                              <m:t>−4</m:t>
                            </m:r>
                          </m:sup>
                        </m:sSup>
                      </m:oMath>
                    </m:oMathPara>
                  </a14:m>
                  <a:endParaRPr lang="en-US" sz="800" b="0" dirty="0">
                    <a:ea typeface="Cambria Math" panose="02040503050406030204" pitchFamily="18" charset="0"/>
                  </a:endParaRPr>
                </a:p>
                <a:p>
                  <a:endParaRPr lang="en-US" sz="800" dirty="0"/>
                </a:p>
              </p:txBody>
            </p:sp>
          </mc:Choice>
          <mc:Fallback xmlns="">
            <p:sp>
              <p:nvSpPr>
                <p:cNvPr id="37" name="TextBox 36">
                  <a:extLst>
                    <a:ext uri="{FF2B5EF4-FFF2-40B4-BE49-F238E27FC236}">
                      <a16:creationId xmlns:a16="http://schemas.microsoft.com/office/drawing/2014/main" id="{A1CC00E3-72EF-C129-940B-9485FB5E94F6}"/>
                    </a:ext>
                  </a:extLst>
                </p:cNvPr>
                <p:cNvSpPr txBox="1">
                  <a:spLocks noRot="1" noChangeAspect="1" noMove="1" noResize="1" noEditPoints="1" noAdjustHandles="1" noChangeArrowheads="1" noChangeShapeType="1" noTextEdit="1"/>
                </p:cNvSpPr>
                <p:nvPr/>
              </p:nvSpPr>
              <p:spPr>
                <a:xfrm>
                  <a:off x="8621132" y="6390338"/>
                  <a:ext cx="1150892" cy="353558"/>
                </a:xfrm>
                <a:prstGeom prst="rect">
                  <a:avLst/>
                </a:prstGeom>
                <a:blipFill>
                  <a:blip r:embed="rId4"/>
                  <a:stretch>
                    <a:fillRect l="-1058" t="-1724"/>
                  </a:stretch>
                </a:blipFill>
              </p:spPr>
              <p:txBody>
                <a:bodyPr/>
                <a:lstStyle/>
                <a:p>
                  <a:r>
                    <a:rPr lang="en-US">
                      <a:noFill/>
                    </a:rPr>
                    <a:t> </a:t>
                  </a:r>
                </a:p>
              </p:txBody>
            </p:sp>
          </mc:Fallback>
        </mc:AlternateContent>
        <p:grpSp>
          <p:nvGrpSpPr>
            <p:cNvPr id="38" name="Group 37">
              <a:extLst>
                <a:ext uri="{FF2B5EF4-FFF2-40B4-BE49-F238E27FC236}">
                  <a16:creationId xmlns:a16="http://schemas.microsoft.com/office/drawing/2014/main" id="{5C17B5CA-CCCE-9A77-C71F-0F73BB84023B}"/>
                </a:ext>
              </a:extLst>
            </p:cNvPr>
            <p:cNvGrpSpPr/>
            <p:nvPr/>
          </p:nvGrpSpPr>
          <p:grpSpPr>
            <a:xfrm>
              <a:off x="8390087" y="3339684"/>
              <a:ext cx="1834903" cy="3068261"/>
              <a:chOff x="8390087" y="3339684"/>
              <a:chExt cx="1834903" cy="3068261"/>
            </a:xfrm>
          </p:grpSpPr>
          <p:pic>
            <p:nvPicPr>
              <p:cNvPr id="31" name="Picture 30">
                <a:extLst>
                  <a:ext uri="{FF2B5EF4-FFF2-40B4-BE49-F238E27FC236}">
                    <a16:creationId xmlns:a16="http://schemas.microsoft.com/office/drawing/2014/main" id="{C3A9DA3C-A1CA-A4D3-3263-2A552C7CA70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8434577" y="5054242"/>
                <a:ext cx="1524001" cy="1353703"/>
              </a:xfrm>
              <a:prstGeom prst="rect">
                <a:avLst/>
              </a:prstGeom>
            </p:spPr>
          </p:pic>
          <p:sp>
            <p:nvSpPr>
              <p:cNvPr id="32" name="TextBox 31">
                <a:extLst>
                  <a:ext uri="{FF2B5EF4-FFF2-40B4-BE49-F238E27FC236}">
                    <a16:creationId xmlns:a16="http://schemas.microsoft.com/office/drawing/2014/main" id="{80D5D6D5-1783-5185-73C1-07E5DBE27404}"/>
                  </a:ext>
                </a:extLst>
              </p:cNvPr>
              <p:cNvSpPr txBox="1"/>
              <p:nvPr/>
            </p:nvSpPr>
            <p:spPr>
              <a:xfrm>
                <a:off x="8700989" y="4972647"/>
                <a:ext cx="1524001" cy="215444"/>
              </a:xfrm>
              <a:prstGeom prst="rect">
                <a:avLst/>
              </a:prstGeom>
              <a:noFill/>
            </p:spPr>
            <p:txBody>
              <a:bodyPr wrap="square" rtlCol="0">
                <a:spAutoFit/>
              </a:bodyPr>
              <a:lstStyle/>
              <a:p>
                <a:r>
                  <a:rPr lang="en-US" sz="800" b="1" dirty="0"/>
                  <a:t>Spatial resolution  ~50 nm</a:t>
                </a:r>
              </a:p>
            </p:txBody>
          </p:sp>
          <p:grpSp>
            <p:nvGrpSpPr>
              <p:cNvPr id="40" name="Group 39">
                <a:extLst>
                  <a:ext uri="{FF2B5EF4-FFF2-40B4-BE49-F238E27FC236}">
                    <a16:creationId xmlns:a16="http://schemas.microsoft.com/office/drawing/2014/main" id="{BE441F18-2EBB-1F58-9A15-275289A83DAC}"/>
                  </a:ext>
                </a:extLst>
              </p:cNvPr>
              <p:cNvGrpSpPr/>
              <p:nvPr/>
            </p:nvGrpSpPr>
            <p:grpSpPr>
              <a:xfrm>
                <a:off x="8434577" y="3339684"/>
                <a:ext cx="1623856" cy="1495514"/>
                <a:chOff x="10023803" y="3067546"/>
                <a:chExt cx="1676763" cy="1553491"/>
              </a:xfrm>
            </p:grpSpPr>
            <p:pic>
              <p:nvPicPr>
                <p:cNvPr id="23" name="Picture 22">
                  <a:extLst>
                    <a:ext uri="{FF2B5EF4-FFF2-40B4-BE49-F238E27FC236}">
                      <a16:creationId xmlns:a16="http://schemas.microsoft.com/office/drawing/2014/main" id="{04616D77-B9BF-9353-46C2-8ABFEAF849EC}"/>
                    </a:ext>
                  </a:extLst>
                </p:cNvPr>
                <p:cNvPicPr>
                  <a:picLocks noChangeAspect="1"/>
                </p:cNvPicPr>
                <p:nvPr/>
              </p:nvPicPr>
              <p:blipFill>
                <a:blip r:embed="rId7"/>
                <a:stretch>
                  <a:fillRect/>
                </a:stretch>
              </p:blipFill>
              <p:spPr>
                <a:xfrm>
                  <a:off x="10023803" y="3070379"/>
                  <a:ext cx="1578980" cy="1550658"/>
                </a:xfrm>
                <a:prstGeom prst="rect">
                  <a:avLst/>
                </a:prstGeom>
              </p:spPr>
            </p:pic>
            <p:sp>
              <p:nvSpPr>
                <p:cNvPr id="28" name="Rectangle 27">
                  <a:extLst>
                    <a:ext uri="{FF2B5EF4-FFF2-40B4-BE49-F238E27FC236}">
                      <a16:creationId xmlns:a16="http://schemas.microsoft.com/office/drawing/2014/main" id="{FCB3BD4E-B9F9-231B-87E9-2B9C9F3D7DC5}"/>
                    </a:ext>
                  </a:extLst>
                </p:cNvPr>
                <p:cNvSpPr/>
                <p:nvPr/>
              </p:nvSpPr>
              <p:spPr>
                <a:xfrm>
                  <a:off x="10084285" y="3120627"/>
                  <a:ext cx="614147" cy="26963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0070C0"/>
                      </a:solidFill>
                      <a:effectLst>
                        <a:outerShdw blurRad="38100" dist="38100" dir="2700000" algn="tl">
                          <a:srgbClr val="000000">
                            <a:alpha val="43137"/>
                          </a:srgbClr>
                        </a:outerShdw>
                      </a:effectLst>
                    </a:rPr>
                    <a:t>SJTU</a:t>
                  </a:r>
                </a:p>
              </p:txBody>
            </p:sp>
            <p:sp>
              <p:nvSpPr>
                <p:cNvPr id="29" name="TextBox 28">
                  <a:extLst>
                    <a:ext uri="{FF2B5EF4-FFF2-40B4-BE49-F238E27FC236}">
                      <a16:creationId xmlns:a16="http://schemas.microsoft.com/office/drawing/2014/main" id="{25CA8622-3CFC-ABF5-BB96-4E725EC32EC8}"/>
                    </a:ext>
                  </a:extLst>
                </p:cNvPr>
                <p:cNvSpPr txBox="1"/>
                <p:nvPr/>
              </p:nvSpPr>
              <p:spPr>
                <a:xfrm>
                  <a:off x="10712555" y="4252079"/>
                  <a:ext cx="864339" cy="276999"/>
                </a:xfrm>
                <a:prstGeom prst="rect">
                  <a:avLst/>
                </a:prstGeom>
                <a:noFill/>
              </p:spPr>
              <p:txBody>
                <a:bodyPr wrap="none" rtlCol="0">
                  <a:spAutoFit/>
                </a:bodyPr>
                <a:lstStyle/>
                <a:p>
                  <a:r>
                    <a:rPr lang="en-US" sz="1200" dirty="0">
                      <a:solidFill>
                        <a:schemeClr val="bg1"/>
                      </a:solidFill>
                    </a:rPr>
                    <a:t>Single shot</a:t>
                  </a:r>
                </a:p>
              </p:txBody>
            </p:sp>
            <p:cxnSp>
              <p:nvCxnSpPr>
                <p:cNvPr id="35" name="Straight Arrow Connector 34">
                  <a:extLst>
                    <a:ext uri="{FF2B5EF4-FFF2-40B4-BE49-F238E27FC236}">
                      <a16:creationId xmlns:a16="http://schemas.microsoft.com/office/drawing/2014/main" id="{795DE517-A4A1-732E-AF93-E8450107CBB0}"/>
                    </a:ext>
                  </a:extLst>
                </p:cNvPr>
                <p:cNvCxnSpPr/>
                <p:nvPr/>
              </p:nvCxnSpPr>
              <p:spPr>
                <a:xfrm flipH="1">
                  <a:off x="10704567" y="3288349"/>
                  <a:ext cx="144485" cy="47432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9677D6F-FFED-7740-4859-947AA7AFB15E}"/>
                    </a:ext>
                  </a:extLst>
                </p:cNvPr>
                <p:cNvSpPr txBox="1"/>
                <p:nvPr/>
              </p:nvSpPr>
              <p:spPr>
                <a:xfrm>
                  <a:off x="10698433" y="3067546"/>
                  <a:ext cx="1002133" cy="271752"/>
                </a:xfrm>
                <a:prstGeom prst="rect">
                  <a:avLst/>
                </a:prstGeom>
                <a:noFill/>
              </p:spPr>
              <p:txBody>
                <a:bodyPr wrap="square" rtlCol="0">
                  <a:spAutoFit/>
                </a:bodyPr>
                <a:lstStyle/>
                <a:p>
                  <a:r>
                    <a:rPr lang="en-US" sz="1100" dirty="0">
                      <a:solidFill>
                        <a:schemeClr val="bg1"/>
                      </a:solidFill>
                    </a:rPr>
                    <a:t>Nano-particle</a:t>
                  </a:r>
                </a:p>
              </p:txBody>
            </p:sp>
          </p:grpSp>
          <p:pic>
            <p:nvPicPr>
              <p:cNvPr id="39" name="Picture 38">
                <a:extLst>
                  <a:ext uri="{FF2B5EF4-FFF2-40B4-BE49-F238E27FC236}">
                    <a16:creationId xmlns:a16="http://schemas.microsoft.com/office/drawing/2014/main" id="{75CC7443-D498-BD27-2A53-7B00BD5A5490}"/>
                  </a:ext>
                </a:extLst>
              </p:cNvPr>
              <p:cNvPicPr>
                <a:picLocks noChangeAspect="1"/>
              </p:cNvPicPr>
              <p:nvPr/>
            </p:nvPicPr>
            <p:blipFill>
              <a:blip r:embed="rId8"/>
              <a:stretch>
                <a:fillRect/>
              </a:stretch>
            </p:blipFill>
            <p:spPr>
              <a:xfrm>
                <a:off x="8390087" y="4872491"/>
                <a:ext cx="1648436" cy="207878"/>
              </a:xfrm>
              <a:prstGeom prst="rect">
                <a:avLst/>
              </a:prstGeom>
            </p:spPr>
          </p:pic>
        </p:grpSp>
      </p:grpSp>
      <p:grpSp>
        <p:nvGrpSpPr>
          <p:cNvPr id="97" name="Group 96">
            <a:extLst>
              <a:ext uri="{FF2B5EF4-FFF2-40B4-BE49-F238E27FC236}">
                <a16:creationId xmlns:a16="http://schemas.microsoft.com/office/drawing/2014/main" id="{C9EC239C-BA3C-C741-51E8-5CFEDBD18869}"/>
              </a:ext>
            </a:extLst>
          </p:cNvPr>
          <p:cNvGrpSpPr/>
          <p:nvPr/>
        </p:nvGrpSpPr>
        <p:grpSpPr>
          <a:xfrm>
            <a:off x="5724145" y="3844168"/>
            <a:ext cx="2734835" cy="2971429"/>
            <a:chOff x="6117848" y="3886571"/>
            <a:chExt cx="2734835" cy="2971429"/>
          </a:xfrm>
        </p:grpSpPr>
        <p:sp>
          <p:nvSpPr>
            <p:cNvPr id="44" name="Rectangle 43">
              <a:extLst>
                <a:ext uri="{FF2B5EF4-FFF2-40B4-BE49-F238E27FC236}">
                  <a16:creationId xmlns:a16="http://schemas.microsoft.com/office/drawing/2014/main" id="{FA42C846-F17A-4EC7-6253-13157F7224B8}"/>
                </a:ext>
              </a:extLst>
            </p:cNvPr>
            <p:cNvSpPr/>
            <p:nvPr/>
          </p:nvSpPr>
          <p:spPr>
            <a:xfrm>
              <a:off x="6494921" y="6627168"/>
              <a:ext cx="1670246" cy="230832"/>
            </a:xfrm>
            <a:prstGeom prst="rect">
              <a:avLst/>
            </a:prstGeom>
          </p:spPr>
          <p:txBody>
            <a:bodyPr wrap="square">
              <a:spAutoFit/>
            </a:bodyPr>
            <a:lstStyle/>
            <a:p>
              <a:pPr algn="r"/>
              <a:r>
                <a:rPr lang="en-US" sz="900" dirty="0">
                  <a:solidFill>
                    <a:srgbClr val="000000"/>
                  </a:solidFill>
                  <a:latin typeface="Helvetica" pitchFamily="2" charset="0"/>
                </a:rPr>
                <a:t>Microscopy 67, 291 (2018)</a:t>
              </a:r>
            </a:p>
          </p:txBody>
        </p:sp>
        <p:sp>
          <p:nvSpPr>
            <p:cNvPr id="45" name="TextBox 44">
              <a:extLst>
                <a:ext uri="{FF2B5EF4-FFF2-40B4-BE49-F238E27FC236}">
                  <a16:creationId xmlns:a16="http://schemas.microsoft.com/office/drawing/2014/main" id="{40804143-F610-48E5-D4E1-48B04DF6502C}"/>
                </a:ext>
              </a:extLst>
            </p:cNvPr>
            <p:cNvSpPr txBox="1"/>
            <p:nvPr/>
          </p:nvSpPr>
          <p:spPr>
            <a:xfrm>
              <a:off x="6774626" y="6441136"/>
              <a:ext cx="1120500" cy="246221"/>
            </a:xfrm>
            <a:prstGeom prst="rect">
              <a:avLst/>
            </a:prstGeom>
            <a:noFill/>
          </p:spPr>
          <p:txBody>
            <a:bodyPr wrap="none" lIns="0" tIns="0" rIns="0" bIns="0" rtlCol="0">
              <a:spAutoFit/>
            </a:bodyPr>
            <a:lstStyle/>
            <a:p>
              <a:r>
                <a:rPr lang="en-US" sz="800" b="0" dirty="0">
                  <a:ea typeface="Cambria Math" panose="02040503050406030204" pitchFamily="18" charset="0"/>
                </a:rPr>
                <a:t>Temporal resolution 180 fs</a:t>
              </a:r>
            </a:p>
            <a:p>
              <a:endParaRPr lang="en-US" sz="800" dirty="0"/>
            </a:p>
          </p:txBody>
        </p:sp>
        <p:grpSp>
          <p:nvGrpSpPr>
            <p:cNvPr id="46" name="Group 45">
              <a:extLst>
                <a:ext uri="{FF2B5EF4-FFF2-40B4-BE49-F238E27FC236}">
                  <a16:creationId xmlns:a16="http://schemas.microsoft.com/office/drawing/2014/main" id="{F4C7669B-1C3B-25D0-4239-97A164D2523F}"/>
                </a:ext>
              </a:extLst>
            </p:cNvPr>
            <p:cNvGrpSpPr/>
            <p:nvPr/>
          </p:nvGrpSpPr>
          <p:grpSpPr>
            <a:xfrm>
              <a:off x="6117848" y="3886571"/>
              <a:ext cx="2734835" cy="2309384"/>
              <a:chOff x="6075097" y="3901155"/>
              <a:chExt cx="2605102" cy="2261470"/>
            </a:xfrm>
          </p:grpSpPr>
          <p:pic>
            <p:nvPicPr>
              <p:cNvPr id="42" name="Picture 41">
                <a:extLst>
                  <a:ext uri="{FF2B5EF4-FFF2-40B4-BE49-F238E27FC236}">
                    <a16:creationId xmlns:a16="http://schemas.microsoft.com/office/drawing/2014/main" id="{7D522C38-DF82-090B-6FD6-5FD98F1DE875}"/>
                  </a:ext>
                </a:extLst>
              </p:cNvPr>
              <p:cNvPicPr>
                <a:picLocks noChangeAspect="1"/>
              </p:cNvPicPr>
              <p:nvPr/>
            </p:nvPicPr>
            <p:blipFill>
              <a:blip r:embed="rId9"/>
              <a:stretch>
                <a:fillRect/>
              </a:stretch>
            </p:blipFill>
            <p:spPr>
              <a:xfrm>
                <a:off x="6075097" y="3901155"/>
                <a:ext cx="2605102" cy="2261470"/>
              </a:xfrm>
              <a:prstGeom prst="rect">
                <a:avLst/>
              </a:prstGeom>
            </p:spPr>
          </p:pic>
          <p:sp>
            <p:nvSpPr>
              <p:cNvPr id="43" name="Rectangle 42">
                <a:extLst>
                  <a:ext uri="{FF2B5EF4-FFF2-40B4-BE49-F238E27FC236}">
                    <a16:creationId xmlns:a16="http://schemas.microsoft.com/office/drawing/2014/main" id="{B0F3B832-AE18-F2AD-6BBA-7E82D79490BA}"/>
                  </a:ext>
                </a:extLst>
              </p:cNvPr>
              <p:cNvSpPr/>
              <p:nvPr/>
            </p:nvSpPr>
            <p:spPr>
              <a:xfrm>
                <a:off x="6075107" y="3901155"/>
                <a:ext cx="771276" cy="269637"/>
              </a:xfrm>
              <a:prstGeom prst="rect">
                <a:avLst/>
              </a:prstGeom>
              <a:solidFill>
                <a:srgbClr val="FFFF00">
                  <a:alpha val="35000"/>
                </a:srgbClr>
              </a:solidFill>
              <a:ln>
                <a:solidFill>
                  <a:srgbClr val="FFFF00">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0070C0"/>
                    </a:solidFill>
                    <a:effectLst>
                      <a:outerShdw blurRad="38100" dist="38100" dir="2700000" algn="tl">
                        <a:srgbClr val="000000">
                          <a:alpha val="43137"/>
                        </a:srgbClr>
                      </a:outerShdw>
                    </a:effectLst>
                  </a:rPr>
                  <a:t>OSAKA</a:t>
                </a:r>
              </a:p>
            </p:txBody>
          </p:sp>
        </p:grpSp>
      </p:grpSp>
      <p:grpSp>
        <p:nvGrpSpPr>
          <p:cNvPr id="91" name="Group 90">
            <a:extLst>
              <a:ext uri="{FF2B5EF4-FFF2-40B4-BE49-F238E27FC236}">
                <a16:creationId xmlns:a16="http://schemas.microsoft.com/office/drawing/2014/main" id="{02E03DD7-934E-8C67-95AB-9C47CA584AEA}"/>
              </a:ext>
            </a:extLst>
          </p:cNvPr>
          <p:cNvGrpSpPr/>
          <p:nvPr/>
        </p:nvGrpSpPr>
        <p:grpSpPr>
          <a:xfrm>
            <a:off x="2288633" y="3906593"/>
            <a:ext cx="3221310" cy="2901667"/>
            <a:chOff x="3243459" y="3886572"/>
            <a:chExt cx="3221310" cy="2901667"/>
          </a:xfrm>
        </p:grpSpPr>
        <p:grpSp>
          <p:nvGrpSpPr>
            <p:cNvPr id="84" name="Group 83">
              <a:extLst>
                <a:ext uri="{FF2B5EF4-FFF2-40B4-BE49-F238E27FC236}">
                  <a16:creationId xmlns:a16="http://schemas.microsoft.com/office/drawing/2014/main" id="{D2F6EF89-2817-D015-AE3E-759DEE976A82}"/>
                </a:ext>
              </a:extLst>
            </p:cNvPr>
            <p:cNvGrpSpPr/>
            <p:nvPr/>
          </p:nvGrpSpPr>
          <p:grpSpPr>
            <a:xfrm>
              <a:off x="3243459" y="3886572"/>
              <a:ext cx="3221310" cy="2309383"/>
              <a:chOff x="2483507" y="4857268"/>
              <a:chExt cx="3221310" cy="2057559"/>
            </a:xfrm>
          </p:grpSpPr>
          <p:pic>
            <p:nvPicPr>
              <p:cNvPr id="48" name="Picture 47">
                <a:extLst>
                  <a:ext uri="{FF2B5EF4-FFF2-40B4-BE49-F238E27FC236}">
                    <a16:creationId xmlns:a16="http://schemas.microsoft.com/office/drawing/2014/main" id="{54284559-B44D-1598-17BF-F850C211A74F}"/>
                  </a:ext>
                </a:extLst>
              </p:cNvPr>
              <p:cNvPicPr>
                <a:picLocks noChangeAspect="1"/>
              </p:cNvPicPr>
              <p:nvPr/>
            </p:nvPicPr>
            <p:blipFill>
              <a:blip r:embed="rId10"/>
              <a:stretch>
                <a:fillRect/>
              </a:stretch>
            </p:blipFill>
            <p:spPr>
              <a:xfrm>
                <a:off x="2483507" y="4857268"/>
                <a:ext cx="3221310" cy="2057559"/>
              </a:xfrm>
              <a:prstGeom prst="rect">
                <a:avLst/>
              </a:prstGeom>
            </p:spPr>
          </p:pic>
          <p:sp>
            <p:nvSpPr>
              <p:cNvPr id="81" name="Rectangle 80">
                <a:extLst>
                  <a:ext uri="{FF2B5EF4-FFF2-40B4-BE49-F238E27FC236}">
                    <a16:creationId xmlns:a16="http://schemas.microsoft.com/office/drawing/2014/main" id="{5CA5FB8F-E806-AFDC-03ED-C07CCAB8E409}"/>
                  </a:ext>
                </a:extLst>
              </p:cNvPr>
              <p:cNvSpPr/>
              <p:nvPr/>
            </p:nvSpPr>
            <p:spPr>
              <a:xfrm>
                <a:off x="2484271" y="4857268"/>
                <a:ext cx="649469" cy="26963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0070C0"/>
                    </a:solidFill>
                    <a:effectLst>
                      <a:outerShdw blurRad="38100" dist="38100" dir="2700000" algn="tl">
                        <a:srgbClr val="000000">
                          <a:alpha val="43137"/>
                        </a:srgbClr>
                      </a:outerShdw>
                    </a:effectLst>
                  </a:rPr>
                  <a:t>UCLA</a:t>
                </a:r>
              </a:p>
            </p:txBody>
          </p:sp>
        </p:grpSp>
        <p:pic>
          <p:nvPicPr>
            <p:cNvPr id="86" name="Picture 85">
              <a:extLst>
                <a:ext uri="{FF2B5EF4-FFF2-40B4-BE49-F238E27FC236}">
                  <a16:creationId xmlns:a16="http://schemas.microsoft.com/office/drawing/2014/main" id="{CC24492F-A4D4-C576-93D2-BDDBBD25D549}"/>
                </a:ext>
              </a:extLst>
            </p:cNvPr>
            <p:cNvPicPr>
              <a:picLocks noChangeAspect="1"/>
            </p:cNvPicPr>
            <p:nvPr/>
          </p:nvPicPr>
          <p:blipFill>
            <a:blip r:embed="rId11"/>
            <a:stretch>
              <a:fillRect/>
            </a:stretch>
          </p:blipFill>
          <p:spPr>
            <a:xfrm>
              <a:off x="4849501" y="5086210"/>
              <a:ext cx="1615267" cy="1127070"/>
            </a:xfrm>
            <a:prstGeom prst="rect">
              <a:avLst/>
            </a:prstGeom>
          </p:spPr>
        </p:pic>
        <p:sp>
          <p:nvSpPr>
            <p:cNvPr id="87" name="Rectangle 86">
              <a:extLst>
                <a:ext uri="{FF2B5EF4-FFF2-40B4-BE49-F238E27FC236}">
                  <a16:creationId xmlns:a16="http://schemas.microsoft.com/office/drawing/2014/main" id="{29C4C2D1-8338-49B7-EB0D-CB5BFE02DB4F}"/>
                </a:ext>
              </a:extLst>
            </p:cNvPr>
            <p:cNvSpPr/>
            <p:nvPr/>
          </p:nvSpPr>
          <p:spPr>
            <a:xfrm>
              <a:off x="3950248" y="6557407"/>
              <a:ext cx="1670246" cy="230832"/>
            </a:xfrm>
            <a:prstGeom prst="rect">
              <a:avLst/>
            </a:prstGeom>
          </p:spPr>
          <p:txBody>
            <a:bodyPr wrap="square">
              <a:spAutoFit/>
            </a:bodyPr>
            <a:lstStyle/>
            <a:p>
              <a:pPr algn="r"/>
              <a:r>
                <a:rPr lang="en-US" sz="900" dirty="0">
                  <a:solidFill>
                    <a:srgbClr val="000000"/>
                  </a:solidFill>
                  <a:latin typeface="Helvetica" pitchFamily="2" charset="0"/>
                </a:rPr>
                <a:t>PRL 118, 154802 (2017)</a:t>
              </a:r>
            </a:p>
          </p:txBody>
        </p:sp>
      </p:grpSp>
      <p:pic>
        <p:nvPicPr>
          <p:cNvPr id="88" name="Picture 87">
            <a:extLst>
              <a:ext uri="{FF2B5EF4-FFF2-40B4-BE49-F238E27FC236}">
                <a16:creationId xmlns:a16="http://schemas.microsoft.com/office/drawing/2014/main" id="{B9D26F1F-81F4-1889-CADD-0742F89833B5}"/>
              </a:ext>
            </a:extLst>
          </p:cNvPr>
          <p:cNvPicPr>
            <a:picLocks noChangeAspect="1"/>
          </p:cNvPicPr>
          <p:nvPr/>
        </p:nvPicPr>
        <p:blipFill>
          <a:blip r:embed="rId12"/>
          <a:stretch>
            <a:fillRect/>
          </a:stretch>
        </p:blipFill>
        <p:spPr>
          <a:xfrm>
            <a:off x="-15937" y="2128701"/>
            <a:ext cx="2192458" cy="4404591"/>
          </a:xfrm>
          <a:prstGeom prst="rect">
            <a:avLst/>
          </a:prstGeom>
        </p:spPr>
      </p:pic>
      <p:sp>
        <p:nvSpPr>
          <p:cNvPr id="90" name="Rectangle 89">
            <a:extLst>
              <a:ext uri="{FF2B5EF4-FFF2-40B4-BE49-F238E27FC236}">
                <a16:creationId xmlns:a16="http://schemas.microsoft.com/office/drawing/2014/main" id="{D1D6F0F1-46B6-954B-84B9-281A26303FAF}"/>
              </a:ext>
            </a:extLst>
          </p:cNvPr>
          <p:cNvSpPr/>
          <p:nvPr/>
        </p:nvSpPr>
        <p:spPr>
          <a:xfrm>
            <a:off x="918349" y="2123522"/>
            <a:ext cx="557829" cy="26963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0070C0"/>
                </a:solidFill>
                <a:effectLst>
                  <a:outerShdw blurRad="38100" dist="38100" dir="2700000" algn="tl">
                    <a:srgbClr val="000000">
                      <a:alpha val="43137"/>
                    </a:srgbClr>
                  </a:outerShdw>
                </a:effectLst>
              </a:rPr>
              <a:t>BNL</a:t>
            </a:r>
          </a:p>
        </p:txBody>
      </p:sp>
      <p:sp>
        <p:nvSpPr>
          <p:cNvPr id="93" name="Rectangle 92">
            <a:extLst>
              <a:ext uri="{FF2B5EF4-FFF2-40B4-BE49-F238E27FC236}">
                <a16:creationId xmlns:a16="http://schemas.microsoft.com/office/drawing/2014/main" id="{774D3B11-C445-307D-037A-74AD78F6B4F9}"/>
              </a:ext>
            </a:extLst>
          </p:cNvPr>
          <p:cNvSpPr/>
          <p:nvPr/>
        </p:nvSpPr>
        <p:spPr>
          <a:xfrm>
            <a:off x="202739" y="6585384"/>
            <a:ext cx="1571560" cy="230832"/>
          </a:xfrm>
          <a:prstGeom prst="rect">
            <a:avLst/>
          </a:prstGeom>
        </p:spPr>
        <p:txBody>
          <a:bodyPr wrap="square">
            <a:spAutoFit/>
          </a:bodyPr>
          <a:lstStyle/>
          <a:p>
            <a:pPr algn="r"/>
            <a:r>
              <a:rPr lang="en-US" sz="900" dirty="0">
                <a:solidFill>
                  <a:srgbClr val="000000"/>
                </a:solidFill>
                <a:latin typeface="Helvetica" pitchFamily="2" charset="0"/>
              </a:rPr>
              <a:t>Wait for beam testing</a:t>
            </a:r>
          </a:p>
        </p:txBody>
      </p:sp>
      <p:cxnSp>
        <p:nvCxnSpPr>
          <p:cNvPr id="95" name="Straight Arrow Connector 94">
            <a:extLst>
              <a:ext uri="{FF2B5EF4-FFF2-40B4-BE49-F238E27FC236}">
                <a16:creationId xmlns:a16="http://schemas.microsoft.com/office/drawing/2014/main" id="{A811665C-9AFA-F0EE-14C2-5658F6C0ABB2}"/>
              </a:ext>
            </a:extLst>
          </p:cNvPr>
          <p:cNvCxnSpPr/>
          <p:nvPr/>
        </p:nvCxnSpPr>
        <p:spPr>
          <a:xfrm>
            <a:off x="202739" y="3657889"/>
            <a:ext cx="645049" cy="1586286"/>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4A4A4D2A-4DA9-0855-5ABA-39AAAC152A90}"/>
              </a:ext>
            </a:extLst>
          </p:cNvPr>
          <p:cNvSpPr/>
          <p:nvPr/>
        </p:nvSpPr>
        <p:spPr>
          <a:xfrm rot="3973293">
            <a:off x="14549" y="4515364"/>
            <a:ext cx="764993" cy="269637"/>
          </a:xfrm>
          <a:prstGeom prst="rect">
            <a:avLst/>
          </a:prstGeom>
          <a:noFill/>
          <a:ln>
            <a:solidFill>
              <a:srgbClr val="FFFF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FF00"/>
                </a:solidFill>
                <a:effectLst>
                  <a:outerShdw blurRad="38100" dist="38100" dir="2700000" algn="tl">
                    <a:srgbClr val="000000">
                      <a:alpha val="43137"/>
                    </a:srgbClr>
                  </a:outerShdw>
                </a:effectLst>
              </a:rPr>
              <a:t>Beam</a:t>
            </a:r>
          </a:p>
        </p:txBody>
      </p:sp>
      <p:pic>
        <p:nvPicPr>
          <p:cNvPr id="7" name="Picture 6">
            <a:extLst>
              <a:ext uri="{FF2B5EF4-FFF2-40B4-BE49-F238E27FC236}">
                <a16:creationId xmlns:a16="http://schemas.microsoft.com/office/drawing/2014/main" id="{0AA1738E-6D02-E2F3-DB12-9D118E53A5A1}"/>
              </a:ext>
            </a:extLst>
          </p:cNvPr>
          <p:cNvPicPr>
            <a:picLocks noChangeAspect="1"/>
          </p:cNvPicPr>
          <p:nvPr/>
        </p:nvPicPr>
        <p:blipFill>
          <a:blip r:embed="rId13"/>
          <a:stretch>
            <a:fillRect/>
          </a:stretch>
        </p:blipFill>
        <p:spPr>
          <a:xfrm>
            <a:off x="10449613" y="2718409"/>
            <a:ext cx="1740837" cy="3683452"/>
          </a:xfrm>
          <a:prstGeom prst="rect">
            <a:avLst/>
          </a:prstGeom>
        </p:spPr>
      </p:pic>
      <p:sp>
        <p:nvSpPr>
          <p:cNvPr id="8" name="Rectangle 7">
            <a:extLst>
              <a:ext uri="{FF2B5EF4-FFF2-40B4-BE49-F238E27FC236}">
                <a16:creationId xmlns:a16="http://schemas.microsoft.com/office/drawing/2014/main" id="{3994BE52-8090-11F7-A01D-11C3CC92E386}"/>
              </a:ext>
            </a:extLst>
          </p:cNvPr>
          <p:cNvSpPr/>
          <p:nvPr/>
        </p:nvSpPr>
        <p:spPr>
          <a:xfrm>
            <a:off x="5138686" y="1247636"/>
            <a:ext cx="912955" cy="269637"/>
          </a:xfrm>
          <a:prstGeom prst="rect">
            <a:avLst/>
          </a:prstGeom>
          <a:gradFill>
            <a:gsLst>
              <a:gs pos="0">
                <a:srgbClr val="FFFF00"/>
              </a:gs>
              <a:gs pos="28000">
                <a:srgbClr val="FFFC8E"/>
              </a:gs>
              <a:gs pos="83000">
                <a:schemeClr val="accent3">
                  <a:lumMod val="40000"/>
                  <a:lumOff val="60000"/>
                </a:schemeClr>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n w="13462">
                  <a:solidFill>
                    <a:schemeClr val="bg1"/>
                  </a:solidFill>
                  <a:prstDash val="solid"/>
                </a:ln>
                <a:solidFill>
                  <a:srgbClr val="FF0000"/>
                </a:solidFill>
                <a:effectLst>
                  <a:outerShdw dist="38100" dir="2700000" algn="bl" rotWithShape="0">
                    <a:schemeClr val="accent5"/>
                  </a:outerShdw>
                </a:effectLst>
              </a:rPr>
              <a:t>RUEDI</a:t>
            </a:r>
          </a:p>
        </p:txBody>
      </p:sp>
      <p:cxnSp>
        <p:nvCxnSpPr>
          <p:cNvPr id="22" name="Straight Arrow Connector 21">
            <a:extLst>
              <a:ext uri="{FF2B5EF4-FFF2-40B4-BE49-F238E27FC236}">
                <a16:creationId xmlns:a16="http://schemas.microsoft.com/office/drawing/2014/main" id="{B3CB6EDC-CB7E-0A40-E1C8-0E4BDB28E660}"/>
              </a:ext>
            </a:extLst>
          </p:cNvPr>
          <p:cNvCxnSpPr>
            <a:cxnSpLocks/>
          </p:cNvCxnSpPr>
          <p:nvPr/>
        </p:nvCxnSpPr>
        <p:spPr>
          <a:xfrm>
            <a:off x="5817328" y="1533345"/>
            <a:ext cx="206534" cy="44158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27" name="Rectangle 26">
            <a:extLst>
              <a:ext uri="{FF2B5EF4-FFF2-40B4-BE49-F238E27FC236}">
                <a16:creationId xmlns:a16="http://schemas.microsoft.com/office/drawing/2014/main" id="{50EF65B6-68B0-DAC0-C17E-A0DCAD1566B9}"/>
              </a:ext>
            </a:extLst>
          </p:cNvPr>
          <p:cNvSpPr/>
          <p:nvPr/>
        </p:nvSpPr>
        <p:spPr>
          <a:xfrm>
            <a:off x="11274813" y="2598057"/>
            <a:ext cx="912955" cy="269637"/>
          </a:xfrm>
          <a:prstGeom prst="rect">
            <a:avLst/>
          </a:prstGeom>
          <a:gradFill>
            <a:gsLst>
              <a:gs pos="0">
                <a:srgbClr val="FFFF00"/>
              </a:gs>
              <a:gs pos="28000">
                <a:srgbClr val="FFFC8E"/>
              </a:gs>
              <a:gs pos="83000">
                <a:schemeClr val="accent3">
                  <a:lumMod val="40000"/>
                  <a:lumOff val="60000"/>
                </a:schemeClr>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n w="13462">
                  <a:solidFill>
                    <a:schemeClr val="bg1"/>
                  </a:solidFill>
                  <a:prstDash val="solid"/>
                </a:ln>
                <a:solidFill>
                  <a:srgbClr val="FF0000"/>
                </a:solidFill>
                <a:effectLst>
                  <a:outerShdw dist="38100" dir="2700000" algn="bl" rotWithShape="0">
                    <a:schemeClr val="accent5"/>
                  </a:outerShdw>
                </a:effectLst>
              </a:rPr>
              <a:t>RUEDI</a:t>
            </a:r>
          </a:p>
        </p:txBody>
      </p:sp>
      <p:sp>
        <p:nvSpPr>
          <p:cNvPr id="34" name="TextBox 33">
            <a:extLst>
              <a:ext uri="{FF2B5EF4-FFF2-40B4-BE49-F238E27FC236}">
                <a16:creationId xmlns:a16="http://schemas.microsoft.com/office/drawing/2014/main" id="{87289B8D-AABF-DC78-2F1A-CEA33443813D}"/>
              </a:ext>
            </a:extLst>
          </p:cNvPr>
          <p:cNvSpPr txBox="1"/>
          <p:nvPr/>
        </p:nvSpPr>
        <p:spPr>
          <a:xfrm>
            <a:off x="10348701" y="6244121"/>
            <a:ext cx="1856132" cy="369332"/>
          </a:xfrm>
          <a:prstGeom prst="rect">
            <a:avLst/>
          </a:prstGeom>
          <a:noFill/>
        </p:spPr>
        <p:txBody>
          <a:bodyPr wrap="square">
            <a:spAutoFit/>
          </a:bodyPr>
          <a:lstStyle/>
          <a:p>
            <a:pPr algn="ctr"/>
            <a:r>
              <a:rPr lang="en-GB" sz="900" dirty="0"/>
              <a:t>proposed UK National User Facility</a:t>
            </a:r>
          </a:p>
          <a:p>
            <a:pPr algn="ctr"/>
            <a:r>
              <a:rPr lang="en-GB" sz="900" dirty="0"/>
              <a:t>halfway through design stage</a:t>
            </a:r>
            <a:endParaRPr lang="en-US" sz="900" dirty="0"/>
          </a:p>
        </p:txBody>
      </p:sp>
      <p:sp>
        <p:nvSpPr>
          <p:cNvPr id="3" name="Footer Placeholder 2">
            <a:extLst>
              <a:ext uri="{FF2B5EF4-FFF2-40B4-BE49-F238E27FC236}">
                <a16:creationId xmlns:a16="http://schemas.microsoft.com/office/drawing/2014/main" id="{2495CD34-42DB-1EFE-C039-B18966777174}"/>
              </a:ext>
            </a:extLst>
          </p:cNvPr>
          <p:cNvSpPr>
            <a:spLocks noGrp="1"/>
          </p:cNvSpPr>
          <p:nvPr>
            <p:ph type="ftr" sz="quarter" idx="11"/>
          </p:nvPr>
        </p:nvSpPr>
        <p:spPr>
          <a:xfrm>
            <a:off x="3502353" y="6509275"/>
            <a:ext cx="3860800" cy="365125"/>
          </a:xfrm>
        </p:spPr>
        <p:txBody>
          <a:bodyPr/>
          <a:lstStyle/>
          <a:p>
            <a:r>
              <a:rPr lang="en-US" sz="900" dirty="0">
                <a:solidFill>
                  <a:prstClr val="black">
                    <a:tint val="75000"/>
                  </a:prstClr>
                </a:solidFill>
              </a:rPr>
              <a:t>Xi Yang @ P3 workshop 2023</a:t>
            </a:r>
          </a:p>
        </p:txBody>
      </p:sp>
      <p:sp>
        <p:nvSpPr>
          <p:cNvPr id="5" name="Slide Number Placeholder 4">
            <a:extLst>
              <a:ext uri="{FF2B5EF4-FFF2-40B4-BE49-F238E27FC236}">
                <a16:creationId xmlns:a16="http://schemas.microsoft.com/office/drawing/2014/main" id="{9E9A1273-D2E1-19EB-0264-795D3B3C6E0D}"/>
              </a:ext>
            </a:extLst>
          </p:cNvPr>
          <p:cNvSpPr>
            <a:spLocks noGrp="1"/>
          </p:cNvSpPr>
          <p:nvPr>
            <p:ph type="sldNum" sz="quarter" idx="12"/>
          </p:nvPr>
        </p:nvSpPr>
        <p:spPr>
          <a:xfrm>
            <a:off x="8764472" y="6443074"/>
            <a:ext cx="2844800" cy="365125"/>
          </a:xfrm>
        </p:spPr>
        <p:txBody>
          <a:bodyPr/>
          <a:lstStyle/>
          <a:p>
            <a:fld id="{B6F15528-21DE-4FAA-801E-634DDDAF4B2B}" type="slidenum">
              <a:rPr lang="en-US" smtClean="0">
                <a:solidFill>
                  <a:prstClr val="black">
                    <a:tint val="75000"/>
                  </a:prstClr>
                </a:solidFill>
              </a:rPr>
              <a:pPr/>
              <a:t>7</a:t>
            </a:fld>
            <a:endParaRPr lang="en-US" dirty="0">
              <a:solidFill>
                <a:prstClr val="black">
                  <a:tint val="75000"/>
                </a:prstClr>
              </a:solidFill>
            </a:endParaRPr>
          </a:p>
        </p:txBody>
      </p:sp>
    </p:spTree>
    <p:extLst>
      <p:ext uri="{BB962C8B-B14F-4D97-AF65-F5344CB8AC3E}">
        <p14:creationId xmlns:p14="http://schemas.microsoft.com/office/powerpoint/2010/main" val="3526931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FC9F41-0EF1-9D52-EB4F-CD36062405C1}"/>
              </a:ext>
            </a:extLst>
          </p:cNvPr>
          <p:cNvPicPr>
            <a:picLocks noChangeAspect="1"/>
          </p:cNvPicPr>
          <p:nvPr/>
        </p:nvPicPr>
        <p:blipFill>
          <a:blip r:embed="rId3"/>
          <a:stretch>
            <a:fillRect/>
          </a:stretch>
        </p:blipFill>
        <p:spPr>
          <a:xfrm>
            <a:off x="2764612" y="3429000"/>
            <a:ext cx="6662775" cy="3429000"/>
          </a:xfrm>
          <a:prstGeom prst="rect">
            <a:avLst/>
          </a:prstGeom>
        </p:spPr>
      </p:pic>
      <p:sp>
        <p:nvSpPr>
          <p:cNvPr id="2" name="Title 1">
            <a:extLst>
              <a:ext uri="{FF2B5EF4-FFF2-40B4-BE49-F238E27FC236}">
                <a16:creationId xmlns:a16="http://schemas.microsoft.com/office/drawing/2014/main" id="{03D41A06-F158-0A09-0CA5-82D1F1C2CF50}"/>
              </a:ext>
            </a:extLst>
          </p:cNvPr>
          <p:cNvSpPr>
            <a:spLocks noGrp="1"/>
          </p:cNvSpPr>
          <p:nvPr>
            <p:ph type="title"/>
          </p:nvPr>
        </p:nvSpPr>
        <p:spPr>
          <a:xfrm>
            <a:off x="0" y="0"/>
            <a:ext cx="12192000" cy="502356"/>
          </a:xfrm>
          <a:solidFill>
            <a:srgbClr val="FFC000"/>
          </a:solidFill>
        </p:spPr>
        <p:txBody>
          <a:bodyPr>
            <a:noAutofit/>
          </a:bodyPr>
          <a:lstStyle/>
          <a:p>
            <a:pPr algn="ctr"/>
            <a:r>
              <a:rPr lang="en-US" sz="3600" b="1" dirty="0">
                <a:solidFill>
                  <a:srgbClr val="0070C0"/>
                </a:solidFill>
              </a:rPr>
              <a:t>Critical parameters and components for MeV UEM/STEM</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836B8CB5-8D12-9AFC-FF41-B95C6BAF7B27}"/>
                  </a:ext>
                </a:extLst>
              </p:cNvPr>
              <p:cNvSpPr>
                <a:spLocks noGrp="1"/>
              </p:cNvSpPr>
              <p:nvPr>
                <p:ph sz="half" idx="1"/>
              </p:nvPr>
            </p:nvSpPr>
            <p:spPr>
              <a:xfrm>
                <a:off x="733927" y="605786"/>
                <a:ext cx="5181600" cy="3783372"/>
              </a:xfrm>
            </p:spPr>
            <p:txBody>
              <a:bodyPr>
                <a:normAutofit fontScale="55000" lnSpcReduction="20000"/>
              </a:bodyPr>
              <a:lstStyle/>
              <a:p>
                <a:r>
                  <a:rPr lang="en-US" sz="3100" dirty="0"/>
                  <a:t>Beam requirement for single-shot </a:t>
                </a:r>
                <a:r>
                  <a:rPr lang="en-US" sz="3100" dirty="0">
                    <a:solidFill>
                      <a:srgbClr val="0000FF"/>
                    </a:solidFill>
                  </a:rPr>
                  <a:t>UEM </a:t>
                </a:r>
                <a:r>
                  <a:rPr lang="en-US" sz="3100" dirty="0">
                    <a:solidFill>
                      <a:srgbClr val="FF0000"/>
                    </a:solidFill>
                  </a:rPr>
                  <a:t>/ raster STEM</a:t>
                </a:r>
                <a:endParaRPr lang="en-US" sz="3100" dirty="0"/>
              </a:p>
              <a:p>
                <a:pPr marL="0" indent="0">
                  <a:spcBef>
                    <a:spcPts val="1300"/>
                  </a:spcBef>
                  <a:buNone/>
                </a:pPr>
                <a:r>
                  <a:rPr lang="en-US" sz="3100" dirty="0"/>
                  <a:t>   Number of electrons  </a:t>
                </a:r>
                <a14:m>
                  <m:oMath xmlns:m="http://schemas.openxmlformats.org/officeDocument/2006/math">
                    <m:r>
                      <a:rPr lang="en-US" sz="3100" i="1" dirty="0" smtClean="0">
                        <a:solidFill>
                          <a:srgbClr val="0000FF"/>
                        </a:solidFill>
                        <a:latin typeface="Cambria Math" panose="02040503050406030204" pitchFamily="18" charset="0"/>
                      </a:rPr>
                      <m:t>10</m:t>
                    </m:r>
                    <m:r>
                      <a:rPr lang="en-US" sz="3100" i="1" baseline="30000" dirty="0" smtClean="0">
                        <a:solidFill>
                          <a:srgbClr val="0000FF"/>
                        </a:solidFill>
                        <a:latin typeface="Cambria Math" panose="02040503050406030204" pitchFamily="18" charset="0"/>
                      </a:rPr>
                      <m:t>7</m:t>
                    </m:r>
                  </m:oMath>
                </a14:m>
                <a:r>
                  <a:rPr lang="en-US" sz="3100" dirty="0">
                    <a:solidFill>
                      <a:srgbClr val="FF0000"/>
                    </a:solidFill>
                  </a:rPr>
                  <a:t> </a:t>
                </a:r>
                <a:r>
                  <a:rPr lang="en-US" sz="3100" dirty="0">
                    <a:solidFill>
                      <a:srgbClr val="0000FF"/>
                    </a:solidFill>
                  </a:rPr>
                  <a:t>/shot </a:t>
                </a:r>
                <a14:m>
                  <m:oMath xmlns:m="http://schemas.openxmlformats.org/officeDocument/2006/math">
                    <m:r>
                      <a:rPr lang="en-US" sz="3100" b="0" i="0" dirty="0" smtClean="0">
                        <a:solidFill>
                          <a:srgbClr val="FF0000"/>
                        </a:solidFill>
                        <a:latin typeface="Cambria Math" panose="02040503050406030204" pitchFamily="18" charset="0"/>
                      </a:rPr>
                      <m:t>   </m:t>
                    </m:r>
                    <m:r>
                      <a:rPr lang="en-US" sz="3100" i="1" dirty="0">
                        <a:solidFill>
                          <a:srgbClr val="FF0000"/>
                        </a:solidFill>
                        <a:latin typeface="Cambria Math" panose="02040503050406030204" pitchFamily="18" charset="0"/>
                      </a:rPr>
                      <m:t>10</m:t>
                    </m:r>
                    <m:r>
                      <a:rPr lang="en-US" sz="3100" b="0" i="0" baseline="30000" dirty="0" smtClean="0">
                        <a:solidFill>
                          <a:srgbClr val="FF0000"/>
                        </a:solidFill>
                        <a:latin typeface="Cambria Math" panose="02040503050406030204" pitchFamily="18" charset="0"/>
                      </a:rPr>
                      <m:t>3</m:t>
                    </m:r>
                  </m:oMath>
                </a14:m>
                <a:r>
                  <a:rPr lang="en-US" sz="3100" dirty="0">
                    <a:solidFill>
                      <a:srgbClr val="FF0000"/>
                    </a:solidFill>
                  </a:rPr>
                  <a:t> </a:t>
                </a:r>
                <a14:m>
                  <m:oMath xmlns:m="http://schemas.openxmlformats.org/officeDocument/2006/math">
                    <m:d>
                      <m:dPr>
                        <m:ctrlPr>
                          <a:rPr lang="en-US" sz="3100" b="0" i="1" dirty="0" smtClean="0">
                            <a:solidFill>
                              <a:srgbClr val="FF0000"/>
                            </a:solidFill>
                            <a:latin typeface="Cambria Math" panose="02040503050406030204" pitchFamily="18" charset="0"/>
                            <a:ea typeface="Cambria Math" panose="02040503050406030204" pitchFamily="18" charset="0"/>
                          </a:rPr>
                        </m:ctrlPr>
                      </m:dPr>
                      <m:e>
                        <m:r>
                          <a:rPr lang="en-US" sz="3100" b="0" i="0" dirty="0" smtClean="0">
                            <a:solidFill>
                              <a:srgbClr val="FF0000"/>
                            </a:solidFill>
                            <a:latin typeface="Cambria Math" panose="02040503050406030204" pitchFamily="18" charset="0"/>
                            <a:ea typeface="Cambria Math" panose="02040503050406030204" pitchFamily="18" charset="0"/>
                          </a:rPr>
                          <m:t>#</m:t>
                        </m:r>
                      </m:e>
                    </m:d>
                    <m:r>
                      <a:rPr lang="en-US" sz="3100" i="1" dirty="0" smtClean="0">
                        <a:solidFill>
                          <a:srgbClr val="FF0000"/>
                        </a:solidFill>
                        <a:latin typeface="Cambria Math" panose="02040503050406030204" pitchFamily="18" charset="0"/>
                        <a:ea typeface="Cambria Math" panose="02040503050406030204" pitchFamily="18" charset="0"/>
                      </a:rPr>
                      <m:t>∙</m:t>
                    </m:r>
                    <m:r>
                      <a:rPr lang="en-US" sz="3100" i="1" dirty="0">
                        <a:solidFill>
                          <a:srgbClr val="FF0000"/>
                        </a:solidFill>
                        <a:latin typeface="Cambria Math" panose="02040503050406030204" pitchFamily="18" charset="0"/>
                      </a:rPr>
                      <m:t>10</m:t>
                    </m:r>
                    <m:r>
                      <a:rPr lang="en-US" sz="3100" b="0" i="0" baseline="30000" dirty="0" smtClean="0">
                        <a:solidFill>
                          <a:srgbClr val="FF0000"/>
                        </a:solidFill>
                        <a:latin typeface="Cambria Math" panose="02040503050406030204" pitchFamily="18" charset="0"/>
                      </a:rPr>
                      <m:t>6 </m:t>
                    </m:r>
                  </m:oMath>
                </a14:m>
                <a:r>
                  <a:rPr lang="en-US" sz="3100" dirty="0">
                    <a:solidFill>
                      <a:srgbClr val="FF0000"/>
                    </a:solidFill>
                  </a:rPr>
                  <a:t>(</a:t>
                </a:r>
                <a:r>
                  <a:rPr lang="en-US" sz="3100" i="1" dirty="0" err="1">
                    <a:solidFill>
                      <a:srgbClr val="FF0000"/>
                    </a:solidFill>
                  </a:rPr>
                  <a:t>f</a:t>
                </a:r>
                <a:r>
                  <a:rPr lang="en-US" sz="3100" i="1" baseline="-25000" dirty="0" err="1">
                    <a:solidFill>
                      <a:srgbClr val="FF0000"/>
                    </a:solidFill>
                  </a:rPr>
                  <a:t>req</a:t>
                </a:r>
                <a:r>
                  <a:rPr lang="en-US" sz="3100" dirty="0">
                    <a:solidFill>
                      <a:srgbClr val="FF0000"/>
                    </a:solidFill>
                  </a:rPr>
                  <a:t>)</a:t>
                </a:r>
              </a:p>
              <a:p>
                <a:pPr marL="0" indent="0">
                  <a:spcBef>
                    <a:spcPts val="1300"/>
                  </a:spcBef>
                  <a:buNone/>
                </a:pPr>
                <a:r>
                  <a:rPr lang="en-US" altLang="en-US" sz="3100" dirty="0">
                    <a:ea typeface="Cambria Math" panose="02040503050406030204" pitchFamily="18" charset="0"/>
                  </a:rPr>
                  <a:t>   Imaging area   </a:t>
                </a:r>
                <a14:m>
                  <m:oMath xmlns:m="http://schemas.openxmlformats.org/officeDocument/2006/math">
                    <m:r>
                      <a:rPr lang="en-US" altLang="en-US" sz="3100" b="0" i="0" dirty="0" smtClean="0">
                        <a:latin typeface="Cambria Math" panose="02040503050406030204" pitchFamily="18" charset="0"/>
                        <a:ea typeface="Cambria Math" panose="02040503050406030204" pitchFamily="18" charset="0"/>
                      </a:rPr>
                      <m:t> </m:t>
                    </m:r>
                    <m:r>
                      <a:rPr lang="en-US" altLang="en-US" sz="3100" b="0" i="0" dirty="0" smtClean="0">
                        <a:solidFill>
                          <a:srgbClr val="0000FF"/>
                        </a:solidFill>
                        <a:latin typeface="Cambria Math" panose="02040503050406030204" pitchFamily="18" charset="0"/>
                        <a:ea typeface="Cambria Math" panose="02040503050406030204" pitchFamily="18" charset="0"/>
                      </a:rPr>
                      <m:t>0.</m:t>
                    </m:r>
                    <m:r>
                      <a:rPr lang="en-US" altLang="en-US" sz="3100" b="0" i="1" dirty="0" smtClean="0">
                        <a:solidFill>
                          <a:srgbClr val="0000FF"/>
                        </a:solidFill>
                        <a:latin typeface="Cambria Math" panose="02040503050406030204" pitchFamily="18" charset="0"/>
                        <a:ea typeface="Cambria Math" panose="02040503050406030204" pitchFamily="18" charset="0"/>
                      </a:rPr>
                      <m:t>0</m:t>
                    </m:r>
                    <m:r>
                      <a:rPr lang="en-US" altLang="en-US" sz="3100" i="1" dirty="0" smtClean="0">
                        <a:solidFill>
                          <a:srgbClr val="0000FF"/>
                        </a:solidFill>
                        <a:latin typeface="Cambria Math" panose="02040503050406030204" pitchFamily="18" charset="0"/>
                        <a:ea typeface="Cambria Math" panose="02040503050406030204" pitchFamily="18" charset="0"/>
                      </a:rPr>
                      <m:t>1 −</m:t>
                    </m:r>
                    <m:r>
                      <a:rPr lang="en-US" altLang="en-US" sz="3100" b="0" i="1" dirty="0" smtClean="0">
                        <a:solidFill>
                          <a:srgbClr val="0000FF"/>
                        </a:solidFill>
                        <a:latin typeface="Cambria Math" panose="02040503050406030204" pitchFamily="18" charset="0"/>
                        <a:ea typeface="Cambria Math" panose="02040503050406030204" pitchFamily="18" charset="0"/>
                      </a:rPr>
                      <m:t>100</m:t>
                    </m:r>
                    <m:r>
                      <a:rPr lang="en-US" altLang="en-US" sz="3100" i="1" dirty="0" smtClean="0">
                        <a:solidFill>
                          <a:srgbClr val="0000FF"/>
                        </a:solidFill>
                        <a:latin typeface="Cambria Math" panose="02040503050406030204" pitchFamily="18" charset="0"/>
                        <a:ea typeface="Cambria Math" panose="02040503050406030204" pitchFamily="18" charset="0"/>
                      </a:rPr>
                      <m:t> </m:t>
                    </m:r>
                    <m:r>
                      <a:rPr lang="el-GR" altLang="en-US" sz="3100" i="1" dirty="0" smtClean="0">
                        <a:solidFill>
                          <a:srgbClr val="0000FF"/>
                        </a:solidFill>
                        <a:latin typeface="Cambria Math" panose="02040503050406030204" pitchFamily="18" charset="0"/>
                        <a:ea typeface="Cambria Math" panose="02040503050406030204" pitchFamily="18" charset="0"/>
                        <a:cs typeface="Calibri" panose="020F0502020204030204" pitchFamily="34" charset="0"/>
                      </a:rPr>
                      <m:t>𝜇</m:t>
                    </m:r>
                    <m:r>
                      <a:rPr lang="en-US" altLang="en-US" sz="3100" i="1" dirty="0" smtClean="0">
                        <a:solidFill>
                          <a:srgbClr val="0000FF"/>
                        </a:solidFill>
                        <a:latin typeface="Cambria Math" panose="02040503050406030204" pitchFamily="18" charset="0"/>
                        <a:ea typeface="Cambria Math" panose="02040503050406030204" pitchFamily="18" charset="0"/>
                        <a:cs typeface="Calibri" panose="020F0502020204030204" pitchFamily="34" charset="0"/>
                      </a:rPr>
                      <m:t>𝑚</m:t>
                    </m:r>
                    <m:r>
                      <a:rPr lang="en-US" altLang="en-US" sz="3100" b="0" i="1" baseline="30000" dirty="0" smtClean="0">
                        <a:solidFill>
                          <a:srgbClr val="0000FF"/>
                        </a:solidFill>
                        <a:latin typeface="Cambria Math" panose="02040503050406030204" pitchFamily="18" charset="0"/>
                        <a:ea typeface="Cambria Math" panose="02040503050406030204" pitchFamily="18" charset="0"/>
                        <a:cs typeface="Calibri" panose="020F0502020204030204" pitchFamily="34" charset="0"/>
                      </a:rPr>
                      <m:t>2</m:t>
                    </m:r>
                    <m:r>
                      <a:rPr lang="en-US" altLang="en-US" sz="3100" i="1" dirty="0" smtClean="0">
                        <a:solidFill>
                          <a:srgbClr val="0000FF"/>
                        </a:solidFill>
                        <a:latin typeface="Cambria Math" panose="02040503050406030204" pitchFamily="18" charset="0"/>
                        <a:ea typeface="Cambria Math" panose="02040503050406030204" pitchFamily="18" charset="0"/>
                        <a:cs typeface="Calibri" panose="020F0502020204030204" pitchFamily="34" charset="0"/>
                      </a:rPr>
                      <m:t> </m:t>
                    </m:r>
                    <m:r>
                      <a:rPr lang="en-US" altLang="en-US" sz="3100" b="0" i="0" dirty="0" smtClean="0">
                        <a:solidFill>
                          <a:srgbClr val="0000FF"/>
                        </a:solidFill>
                        <a:latin typeface="Cambria Math" panose="02040503050406030204" pitchFamily="18" charset="0"/>
                        <a:ea typeface="Cambria Math" panose="02040503050406030204" pitchFamily="18" charset="0"/>
                        <a:cs typeface="Calibri" panose="020F0502020204030204" pitchFamily="34" charset="0"/>
                      </a:rPr>
                      <m:t> </m:t>
                    </m:r>
                    <m:r>
                      <a:rPr lang="en-US" altLang="en-US" sz="3100" dirty="0" smtClean="0">
                        <a:solidFill>
                          <a:srgbClr val="FF0000"/>
                        </a:solidFill>
                        <a:latin typeface="Cambria Math" panose="02040503050406030204" pitchFamily="18" charset="0"/>
                        <a:ea typeface="Cambria Math" panose="02040503050406030204" pitchFamily="18" charset="0"/>
                      </a:rPr>
                      <m:t>0.</m:t>
                    </m:r>
                    <m:r>
                      <a:rPr lang="en-US" altLang="en-US" sz="3100" i="1" dirty="0">
                        <a:solidFill>
                          <a:srgbClr val="FF0000"/>
                        </a:solidFill>
                        <a:latin typeface="Cambria Math" panose="02040503050406030204" pitchFamily="18" charset="0"/>
                        <a:ea typeface="Cambria Math" panose="02040503050406030204" pitchFamily="18" charset="0"/>
                      </a:rPr>
                      <m:t>01−</m:t>
                    </m:r>
                  </m:oMath>
                </a14:m>
                <a:r>
                  <a:rPr lang="en-US" altLang="en-US" sz="3100" dirty="0">
                    <a:solidFill>
                      <a:srgbClr val="FF0000"/>
                    </a:solidFill>
                    <a:ea typeface="Cambria Math" panose="02040503050406030204" pitchFamily="18" charset="0"/>
                  </a:rPr>
                  <a:t> 100 </a:t>
                </a:r>
                <a14:m>
                  <m:oMath xmlns:m="http://schemas.openxmlformats.org/officeDocument/2006/math">
                    <m:r>
                      <a:rPr lang="el-GR" altLang="en-US" sz="3100" i="1" dirty="0">
                        <a:solidFill>
                          <a:srgbClr val="FF0000"/>
                        </a:solidFill>
                        <a:latin typeface="Cambria Math" panose="02040503050406030204" pitchFamily="18" charset="0"/>
                        <a:ea typeface="Cambria Math" panose="02040503050406030204" pitchFamily="18" charset="0"/>
                        <a:cs typeface="Calibri" panose="020F0502020204030204" pitchFamily="34" charset="0"/>
                      </a:rPr>
                      <m:t>𝜇</m:t>
                    </m:r>
                    <m:r>
                      <a:rPr lang="en-US" altLang="en-US" sz="3100" i="1" dirty="0">
                        <a:solidFill>
                          <a:srgbClr val="FF0000"/>
                        </a:solidFill>
                        <a:latin typeface="Cambria Math" panose="02040503050406030204" pitchFamily="18" charset="0"/>
                        <a:ea typeface="Cambria Math" panose="02040503050406030204" pitchFamily="18" charset="0"/>
                        <a:cs typeface="Calibri" panose="020F0502020204030204" pitchFamily="34" charset="0"/>
                      </a:rPr>
                      <m:t>𝑚</m:t>
                    </m:r>
                    <m:r>
                      <a:rPr lang="en-US" altLang="en-US" sz="3100" i="1" baseline="30000" dirty="0">
                        <a:solidFill>
                          <a:srgbClr val="FF0000"/>
                        </a:solidFill>
                        <a:latin typeface="Cambria Math" panose="02040503050406030204" pitchFamily="18" charset="0"/>
                        <a:ea typeface="Cambria Math" panose="02040503050406030204" pitchFamily="18" charset="0"/>
                        <a:cs typeface="Calibri" panose="020F0502020204030204" pitchFamily="34" charset="0"/>
                      </a:rPr>
                      <m:t>2</m:t>
                    </m:r>
                  </m:oMath>
                </a14:m>
                <a:endParaRPr lang="en-US" altLang="en-US" sz="3100" dirty="0">
                  <a:solidFill>
                    <a:srgbClr val="FF0000"/>
                  </a:solidFill>
                  <a:ea typeface="Cambria Math" panose="02040503050406030204" pitchFamily="18" charset="0"/>
                </a:endParaRPr>
              </a:p>
              <a:p>
                <a:pPr marL="0" indent="0">
                  <a:spcBef>
                    <a:spcPts val="1300"/>
                  </a:spcBef>
                  <a:buNone/>
                </a:pPr>
                <a:r>
                  <a:rPr lang="en-US" sz="3100" dirty="0"/>
                  <a:t>   Beam divergence        </a:t>
                </a:r>
                <a14:m>
                  <m:oMath xmlns:m="http://schemas.openxmlformats.org/officeDocument/2006/math">
                    <m:r>
                      <a:rPr lang="en-US" sz="3100" i="1" smtClean="0">
                        <a:solidFill>
                          <a:srgbClr val="0000FF"/>
                        </a:solidFill>
                        <a:latin typeface="Cambria Math" panose="02040503050406030204" pitchFamily="18" charset="0"/>
                        <a:ea typeface="Cambria Math" panose="02040503050406030204" pitchFamily="18" charset="0"/>
                      </a:rPr>
                      <m:t>≤</m:t>
                    </m:r>
                    <m:r>
                      <a:rPr lang="en-US" sz="3100" b="0" i="1" smtClean="0">
                        <a:solidFill>
                          <a:srgbClr val="0000FF"/>
                        </a:solidFill>
                        <a:latin typeface="Cambria Math" panose="02040503050406030204" pitchFamily="18" charset="0"/>
                        <a:ea typeface="Cambria Math" panose="02040503050406030204" pitchFamily="18" charset="0"/>
                      </a:rPr>
                      <m:t>1 </m:t>
                    </m:r>
                    <m:r>
                      <a:rPr lang="en-US" sz="3100" b="0" i="1" smtClean="0">
                        <a:solidFill>
                          <a:srgbClr val="0000FF"/>
                        </a:solidFill>
                        <a:latin typeface="Cambria Math" panose="02040503050406030204" pitchFamily="18" charset="0"/>
                        <a:ea typeface="Cambria Math" panose="02040503050406030204" pitchFamily="18" charset="0"/>
                      </a:rPr>
                      <m:t>𝑚𝑟𝑎𝑑</m:t>
                    </m:r>
                  </m:oMath>
                </a14:m>
                <a:r>
                  <a:rPr lang="en-US" sz="3100" dirty="0">
                    <a:solidFill>
                      <a:srgbClr val="0000FF"/>
                    </a:solidFill>
                  </a:rPr>
                  <a:t> </a:t>
                </a:r>
                <a14:m>
                  <m:oMath xmlns:m="http://schemas.openxmlformats.org/officeDocument/2006/math">
                    <m:r>
                      <a:rPr lang="en-US" sz="3100" b="0" i="0" smtClean="0">
                        <a:solidFill>
                          <a:srgbClr val="FF0000"/>
                        </a:solidFill>
                        <a:latin typeface="Cambria Math" panose="02040503050406030204" pitchFamily="18" charset="0"/>
                        <a:ea typeface="Cambria Math" panose="02040503050406030204" pitchFamily="18" charset="0"/>
                      </a:rPr>
                      <m:t> </m:t>
                    </m:r>
                    <m:r>
                      <a:rPr lang="en-US" sz="3100" i="1" smtClean="0">
                        <a:solidFill>
                          <a:srgbClr val="FF0000"/>
                        </a:solidFill>
                        <a:latin typeface="Cambria Math" panose="02040503050406030204" pitchFamily="18" charset="0"/>
                        <a:ea typeface="Cambria Math" panose="02040503050406030204" pitchFamily="18" charset="0"/>
                      </a:rPr>
                      <m:t>≤</m:t>
                    </m:r>
                    <m:r>
                      <a:rPr lang="en-US" sz="3100" b="0" i="0" dirty="0" smtClean="0">
                        <a:solidFill>
                          <a:srgbClr val="FF0000"/>
                        </a:solidFill>
                        <a:latin typeface="Cambria Math" panose="02040503050406030204" pitchFamily="18" charset="0"/>
                      </a:rPr>
                      <m:t>1 </m:t>
                    </m:r>
                    <m:r>
                      <a:rPr lang="en-US" sz="3100" i="1" dirty="0" smtClean="0">
                        <a:solidFill>
                          <a:srgbClr val="FF0000"/>
                        </a:solidFill>
                        <a:latin typeface="Cambria Math" panose="02040503050406030204" pitchFamily="18" charset="0"/>
                      </a:rPr>
                      <m:t>𝑚𝑟𝑎𝑑</m:t>
                    </m:r>
                  </m:oMath>
                </a14:m>
                <a:endParaRPr lang="en-US" sz="3100" dirty="0">
                  <a:solidFill>
                    <a:srgbClr val="FF0000"/>
                  </a:solidFill>
                </a:endParaRPr>
              </a:p>
              <a:p>
                <a:pPr marL="0" indent="0">
                  <a:spcBef>
                    <a:spcPts val="1300"/>
                  </a:spcBef>
                  <a:buNone/>
                </a:pPr>
                <a:r>
                  <a:rPr lang="en-US" sz="3100" i="1" dirty="0"/>
                  <a:t>   t </a:t>
                </a:r>
                <a:r>
                  <a:rPr lang="en-US" sz="3100" dirty="0"/>
                  <a:t>- resolution     </a:t>
                </a:r>
                <a14:m>
                  <m:oMath xmlns:m="http://schemas.openxmlformats.org/officeDocument/2006/math">
                    <m:r>
                      <a:rPr lang="en-US" sz="3100" i="1" dirty="0" smtClean="0">
                        <a:solidFill>
                          <a:srgbClr val="0000FF"/>
                        </a:solidFill>
                        <a:latin typeface="Cambria Math" panose="02040503050406030204" pitchFamily="18" charset="0"/>
                        <a:ea typeface="Cambria Math" panose="02040503050406030204" pitchFamily="18" charset="0"/>
                      </a:rPr>
                      <m:t>≥</m:t>
                    </m:r>
                    <m:r>
                      <a:rPr lang="en-US" sz="3100" i="1" dirty="0" smtClean="0">
                        <a:solidFill>
                          <a:srgbClr val="0000FF"/>
                        </a:solidFill>
                        <a:latin typeface="Cambria Math" panose="02040503050406030204" pitchFamily="18" charset="0"/>
                      </a:rPr>
                      <m:t>1</m:t>
                    </m:r>
                    <m:r>
                      <a:rPr lang="en-US" sz="3100" b="0" i="1" dirty="0" smtClean="0">
                        <a:solidFill>
                          <a:srgbClr val="0000FF"/>
                        </a:solidFill>
                        <a:latin typeface="Cambria Math" panose="02040503050406030204" pitchFamily="18" charset="0"/>
                      </a:rPr>
                      <m:t> </m:t>
                    </m:r>
                    <m:r>
                      <a:rPr lang="en-US" sz="3100" b="0" i="1" dirty="0" smtClean="0">
                        <a:solidFill>
                          <a:srgbClr val="0000FF"/>
                        </a:solidFill>
                        <a:latin typeface="Cambria Math" panose="02040503050406030204" pitchFamily="18" charset="0"/>
                      </a:rPr>
                      <m:t>𝑝𝑠</m:t>
                    </m:r>
                    <m:r>
                      <a:rPr lang="en-US" sz="3100" i="1" dirty="0" smtClean="0">
                        <a:solidFill>
                          <a:srgbClr val="0000FF"/>
                        </a:solidFill>
                        <a:latin typeface="Cambria Math" panose="02040503050406030204" pitchFamily="18" charset="0"/>
                      </a:rPr>
                      <m:t> </m:t>
                    </m:r>
                    <m:r>
                      <a:rPr lang="en-US" sz="3100" b="0" i="0" dirty="0" smtClean="0">
                        <a:solidFill>
                          <a:srgbClr val="0000FF"/>
                        </a:solidFill>
                        <a:latin typeface="Cambria Math" panose="02040503050406030204" pitchFamily="18" charset="0"/>
                      </a:rPr>
                      <m:t>                  </m:t>
                    </m:r>
                    <m:r>
                      <m:rPr>
                        <m:sty m:val="p"/>
                      </m:rPr>
                      <a:rPr lang="en-US" sz="3100" b="0" i="0" dirty="0" smtClean="0">
                        <a:solidFill>
                          <a:srgbClr val="FF0000"/>
                        </a:solidFill>
                        <a:latin typeface="Cambria Math" panose="02040503050406030204" pitchFamily="18" charset="0"/>
                      </a:rPr>
                      <m:t>no</m:t>
                    </m:r>
                    <m:r>
                      <a:rPr lang="en-US" sz="3100" b="0" i="0" dirty="0" smtClean="0">
                        <a:solidFill>
                          <a:srgbClr val="FF0000"/>
                        </a:solidFill>
                        <a:latin typeface="Cambria Math" panose="02040503050406030204" pitchFamily="18" charset="0"/>
                      </a:rPr>
                      <m:t> </m:t>
                    </m:r>
                    <m:r>
                      <m:rPr>
                        <m:sty m:val="p"/>
                      </m:rPr>
                      <a:rPr lang="en-US" sz="3100" b="0" i="0" dirty="0" smtClean="0">
                        <a:solidFill>
                          <a:srgbClr val="FF0000"/>
                        </a:solidFill>
                        <a:latin typeface="Cambria Math" panose="02040503050406030204" pitchFamily="18" charset="0"/>
                      </a:rPr>
                      <m:t>require</m:t>
                    </m:r>
                  </m:oMath>
                </a14:m>
                <a:r>
                  <a:rPr lang="en-US" sz="3100" dirty="0">
                    <a:solidFill>
                      <a:srgbClr val="FF0000"/>
                    </a:solidFill>
                  </a:rPr>
                  <a:t>ment</a:t>
                </a:r>
              </a:p>
              <a:p>
                <a:pPr marL="0" indent="0">
                  <a:spcBef>
                    <a:spcPts val="1300"/>
                  </a:spcBef>
                  <a:buNone/>
                </a:pPr>
                <a:r>
                  <a:rPr lang="en-US" sz="3100" i="1" dirty="0"/>
                  <a:t>   </a:t>
                </a:r>
                <a:r>
                  <a:rPr lang="en-US" sz="3100" dirty="0"/>
                  <a:t>Energy spread  </a:t>
                </a:r>
                <a14:m>
                  <m:oMath xmlns:m="http://schemas.openxmlformats.org/officeDocument/2006/math">
                    <m:r>
                      <a:rPr lang="en-US" sz="3100" b="0" i="0" dirty="0" smtClean="0">
                        <a:latin typeface="Cambria Math" panose="02040503050406030204" pitchFamily="18" charset="0"/>
                      </a:rPr>
                      <m:t>          </m:t>
                    </m:r>
                    <m:r>
                      <a:rPr lang="en-US" sz="3100" b="0" i="1" dirty="0" smtClean="0">
                        <a:solidFill>
                          <a:srgbClr val="0000FF"/>
                        </a:solidFill>
                        <a:latin typeface="Cambria Math" panose="02040503050406030204" pitchFamily="18" charset="0"/>
                      </a:rPr>
                      <m:t>~1</m:t>
                    </m:r>
                    <m:r>
                      <a:rPr lang="en-US" sz="3100" b="0" i="1" dirty="0" smtClean="0">
                        <a:solidFill>
                          <a:srgbClr val="0000FF"/>
                        </a:solidFill>
                        <a:latin typeface="Cambria Math" panose="02040503050406030204" pitchFamily="18" charset="0"/>
                        <a:ea typeface="Cambria Math" panose="02040503050406030204" pitchFamily="18" charset="0"/>
                      </a:rPr>
                      <m:t>×</m:t>
                    </m:r>
                    <m:sSup>
                      <m:sSupPr>
                        <m:ctrlPr>
                          <a:rPr lang="en-US" sz="3100" b="0" i="1" dirty="0" smtClean="0">
                            <a:solidFill>
                              <a:srgbClr val="0000FF"/>
                            </a:solidFill>
                            <a:latin typeface="Cambria Math" panose="02040503050406030204" pitchFamily="18" charset="0"/>
                            <a:ea typeface="Cambria Math" panose="02040503050406030204" pitchFamily="18" charset="0"/>
                          </a:rPr>
                        </m:ctrlPr>
                      </m:sSupPr>
                      <m:e>
                        <m:r>
                          <a:rPr lang="en-US" sz="3100" b="0" i="1" dirty="0" smtClean="0">
                            <a:solidFill>
                              <a:srgbClr val="0000FF"/>
                            </a:solidFill>
                            <a:latin typeface="Cambria Math" panose="02040503050406030204" pitchFamily="18" charset="0"/>
                            <a:ea typeface="Cambria Math" panose="02040503050406030204" pitchFamily="18" charset="0"/>
                          </a:rPr>
                          <m:t>10</m:t>
                        </m:r>
                      </m:e>
                      <m:sup>
                        <m:r>
                          <a:rPr lang="en-US" sz="3100" b="0" i="1" dirty="0" smtClean="0">
                            <a:solidFill>
                              <a:srgbClr val="0000FF"/>
                            </a:solidFill>
                            <a:latin typeface="Cambria Math" panose="02040503050406030204" pitchFamily="18" charset="0"/>
                            <a:ea typeface="Cambria Math" panose="02040503050406030204" pitchFamily="18" charset="0"/>
                          </a:rPr>
                          <m:t>−5</m:t>
                        </m:r>
                      </m:sup>
                    </m:sSup>
                  </m:oMath>
                </a14:m>
                <a:r>
                  <a:rPr lang="en-US" sz="3100" dirty="0">
                    <a:solidFill>
                      <a:srgbClr val="FF0000"/>
                    </a:solidFill>
                  </a:rPr>
                  <a:t> </a:t>
                </a:r>
                <a14:m>
                  <m:oMath xmlns:m="http://schemas.openxmlformats.org/officeDocument/2006/math">
                    <m:r>
                      <a:rPr lang="en-US" sz="3100" b="0" i="0" dirty="0" smtClean="0">
                        <a:solidFill>
                          <a:srgbClr val="0000FF"/>
                        </a:solidFill>
                        <a:latin typeface="Cambria Math" panose="02040503050406030204" pitchFamily="18" charset="0"/>
                      </a:rPr>
                      <m:t>  </m:t>
                    </m:r>
                    <m:r>
                      <a:rPr lang="en-US" sz="3100" b="0" i="1" dirty="0" smtClean="0">
                        <a:solidFill>
                          <a:srgbClr val="FF0000"/>
                        </a:solidFill>
                        <a:latin typeface="Cambria Math" panose="02040503050406030204" pitchFamily="18" charset="0"/>
                      </a:rPr>
                      <m:t>&lt;</m:t>
                    </m:r>
                  </m:oMath>
                </a14:m>
                <a:r>
                  <a:rPr lang="en-US" sz="3100" dirty="0">
                    <a:solidFill>
                      <a:srgbClr val="FF0000"/>
                    </a:solidFill>
                  </a:rPr>
                  <a:t>10</a:t>
                </a:r>
                <a:r>
                  <a:rPr lang="en-US" sz="3100" baseline="30000" dirty="0">
                    <a:solidFill>
                      <a:srgbClr val="FF0000"/>
                    </a:solidFill>
                  </a:rPr>
                  <a:t>-4</a:t>
                </a:r>
                <a:endParaRPr lang="en-US" dirty="0"/>
              </a:p>
              <a:p>
                <a:r>
                  <a:rPr lang="en-US" sz="3100" dirty="0">
                    <a:solidFill>
                      <a:srgbClr val="FF0000"/>
                    </a:solidFill>
                  </a:rPr>
                  <a:t>More challenging for STEM</a:t>
                </a:r>
              </a:p>
              <a:p>
                <a:pPr lvl="1"/>
                <a14:m>
                  <m:oMath xmlns:m="http://schemas.openxmlformats.org/officeDocument/2006/math">
                    <m:r>
                      <a:rPr kumimoji="0" lang="en-US" sz="31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oMath>
                </a14:m>
                <a:r>
                  <a:rPr lang="en-US" sz="3000" dirty="0">
                    <a:solidFill>
                      <a:srgbClr val="FF0000"/>
                    </a:solidFill>
                  </a:rPr>
                  <a:t> 10 pm nor. emittance with current of 0.1-1 nA</a:t>
                </a:r>
              </a:p>
              <a:p>
                <a:pPr lvl="1"/>
                <a:r>
                  <a:rPr lang="en-US" sz="3000" dirty="0">
                    <a:solidFill>
                      <a:srgbClr val="FF0000"/>
                    </a:solidFill>
                  </a:rPr>
                  <a:t>Both need flattened longitudinal phase space for</a:t>
                </a:r>
                <a:r>
                  <a:rPr lang="en-US" sz="3000" b="0" dirty="0">
                    <a:solidFill>
                      <a:srgbClr val="FF0000"/>
                    </a:solidFill>
                  </a:rPr>
                  <a:t> </a:t>
                </a:r>
                <a:endParaRPr lang="en-US" sz="3000" b="0" i="1" dirty="0">
                  <a:solidFill>
                    <a:srgbClr val="FF0000"/>
                  </a:solidFill>
                  <a:latin typeface="Cambria Math" panose="02040503050406030204" pitchFamily="18" charset="0"/>
                </a:endParaRPr>
              </a:p>
              <a:p>
                <a:pPr marL="457200" lvl="1" indent="0">
                  <a:buNone/>
                </a:pPr>
                <a:r>
                  <a:rPr lang="en-US" sz="3000" b="0" dirty="0">
                    <a:solidFill>
                      <a:srgbClr val="FF0000"/>
                    </a:solidFill>
                  </a:rPr>
                  <a:t>    </a:t>
                </a:r>
                <a14:m>
                  <m:oMath xmlns:m="http://schemas.openxmlformats.org/officeDocument/2006/math">
                    <m:r>
                      <a:rPr lang="en-US" sz="3000" b="0" i="1" dirty="0" smtClean="0">
                        <a:solidFill>
                          <a:srgbClr val="FF0000"/>
                        </a:solidFill>
                        <a:latin typeface="Cambria Math" panose="02040503050406030204" pitchFamily="18" charset="0"/>
                      </a:rPr>
                      <m:t>&lt;</m:t>
                    </m:r>
                    <m:sSup>
                      <m:sSupPr>
                        <m:ctrlPr>
                          <a:rPr lang="en-US" sz="3000" b="0" i="1" dirty="0" smtClean="0">
                            <a:solidFill>
                              <a:srgbClr val="FF0000"/>
                            </a:solidFill>
                            <a:latin typeface="Cambria Math" panose="02040503050406030204" pitchFamily="18" charset="0"/>
                            <a:ea typeface="Cambria Math" panose="02040503050406030204" pitchFamily="18" charset="0"/>
                          </a:rPr>
                        </m:ctrlPr>
                      </m:sSupPr>
                      <m:e>
                        <m:r>
                          <a:rPr lang="en-US" sz="3000" b="0" i="1" dirty="0" smtClean="0">
                            <a:solidFill>
                              <a:srgbClr val="FF0000"/>
                            </a:solidFill>
                            <a:latin typeface="Cambria Math" panose="02040503050406030204" pitchFamily="18" charset="0"/>
                            <a:ea typeface="Cambria Math" panose="02040503050406030204" pitchFamily="18" charset="0"/>
                          </a:rPr>
                          <m:t>10</m:t>
                        </m:r>
                      </m:e>
                      <m:sup>
                        <m:r>
                          <a:rPr lang="en-US" sz="3000" b="0" i="1" dirty="0" smtClean="0">
                            <a:solidFill>
                              <a:srgbClr val="FF0000"/>
                            </a:solidFill>
                            <a:latin typeface="Cambria Math" panose="02040503050406030204" pitchFamily="18" charset="0"/>
                            <a:ea typeface="Cambria Math" panose="02040503050406030204" pitchFamily="18" charset="0"/>
                          </a:rPr>
                          <m:t>−4</m:t>
                        </m:r>
                      </m:sup>
                    </m:sSup>
                  </m:oMath>
                </a14:m>
                <a:r>
                  <a:rPr lang="en-US" sz="3000" dirty="0">
                    <a:solidFill>
                      <a:srgbClr val="FF0000"/>
                    </a:solidFill>
                  </a:rPr>
                  <a:t> energy spread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2"/>
                <a:endParaRPr lang="en-US" dirty="0"/>
              </a:p>
              <a:p>
                <a:endParaRPr lang="en-US" dirty="0"/>
              </a:p>
              <a:p>
                <a:pPr lvl="2"/>
                <a:endParaRPr lang="en-US" dirty="0"/>
              </a:p>
              <a:p>
                <a:pPr lvl="2"/>
                <a:endParaRPr lang="en-US" dirty="0"/>
              </a:p>
              <a:p>
                <a:pPr lvl="2"/>
                <a:endParaRPr lang="en-US" dirty="0"/>
              </a:p>
              <a:p>
                <a:pPr lvl="2"/>
                <a:endParaRPr lang="en-US" dirty="0"/>
              </a:p>
              <a:p>
                <a:pPr lvl="2"/>
                <a:endParaRPr lang="en-US" dirty="0"/>
              </a:p>
            </p:txBody>
          </p:sp>
        </mc:Choice>
        <mc:Fallback xmlns="">
          <p:sp>
            <p:nvSpPr>
              <p:cNvPr id="4" name="Content Placeholder 3">
                <a:extLst>
                  <a:ext uri="{FF2B5EF4-FFF2-40B4-BE49-F238E27FC236}">
                    <a16:creationId xmlns:a16="http://schemas.microsoft.com/office/drawing/2014/main" id="{836B8CB5-8D12-9AFC-FF41-B95C6BAF7B27}"/>
                  </a:ext>
                </a:extLst>
              </p:cNvPr>
              <p:cNvSpPr>
                <a:spLocks noGrp="1" noRot="1" noChangeAspect="1" noMove="1" noResize="1" noEditPoints="1" noAdjustHandles="1" noChangeArrowheads="1" noChangeShapeType="1" noTextEdit="1"/>
              </p:cNvSpPr>
              <p:nvPr>
                <p:ph sz="half" idx="1"/>
              </p:nvPr>
            </p:nvSpPr>
            <p:spPr>
              <a:xfrm>
                <a:off x="733927" y="605786"/>
                <a:ext cx="5181600" cy="3783372"/>
              </a:xfrm>
              <a:blipFill>
                <a:blip r:embed="rId4"/>
                <a:stretch>
                  <a:fillRect l="-588" t="-2254"/>
                </a:stretch>
              </a:blipFill>
            </p:spPr>
            <p:txBody>
              <a:bodyPr/>
              <a:lstStyle/>
              <a:p>
                <a:r>
                  <a:rPr lang="en-US">
                    <a:noFill/>
                  </a:rPr>
                  <a:t> </a:t>
                </a:r>
              </a:p>
            </p:txBody>
          </p:sp>
        </mc:Fallback>
      </mc:AlternateContent>
      <p:sp>
        <p:nvSpPr>
          <p:cNvPr id="5" name="Content Placeholder 4">
            <a:extLst>
              <a:ext uri="{FF2B5EF4-FFF2-40B4-BE49-F238E27FC236}">
                <a16:creationId xmlns:a16="http://schemas.microsoft.com/office/drawing/2014/main" id="{79F051C1-3255-5A7C-A9BA-85FBDB44DC6D}"/>
              </a:ext>
            </a:extLst>
          </p:cNvPr>
          <p:cNvSpPr>
            <a:spLocks noGrp="1"/>
          </p:cNvSpPr>
          <p:nvPr>
            <p:ph sz="half" idx="2"/>
          </p:nvPr>
        </p:nvSpPr>
        <p:spPr>
          <a:xfrm>
            <a:off x="6096000" y="562523"/>
            <a:ext cx="5661835" cy="4164770"/>
          </a:xfrm>
        </p:spPr>
        <p:txBody>
          <a:bodyPr>
            <a:normAutofit fontScale="55000" lnSpcReduction="20000"/>
          </a:bodyPr>
          <a:lstStyle/>
          <a:p>
            <a:pPr>
              <a:lnSpc>
                <a:spcPct val="110000"/>
              </a:lnSpc>
              <a:spcBef>
                <a:spcPts val="800"/>
              </a:spcBef>
            </a:pPr>
            <a:r>
              <a:rPr lang="en-US" sz="3100" dirty="0"/>
              <a:t>Four main building blocks of MeV UEM</a:t>
            </a:r>
          </a:p>
          <a:p>
            <a:pPr lvl="1">
              <a:lnSpc>
                <a:spcPct val="110000"/>
              </a:lnSpc>
              <a:spcBef>
                <a:spcPts val="800"/>
              </a:spcBef>
            </a:pPr>
            <a:r>
              <a:rPr lang="en-US" sz="3100" dirty="0"/>
              <a:t>High brightness photoinjector</a:t>
            </a:r>
          </a:p>
          <a:p>
            <a:pPr marL="914400" lvl="2" indent="0">
              <a:lnSpc>
                <a:spcPct val="110000"/>
              </a:lnSpc>
              <a:spcBef>
                <a:spcPts val="800"/>
              </a:spcBef>
              <a:buNone/>
            </a:pPr>
            <a:r>
              <a:rPr lang="en-US" sz="2300" dirty="0"/>
              <a:t>Photocathode, high gradient rf gun, drive laser</a:t>
            </a:r>
          </a:p>
          <a:p>
            <a:pPr lvl="1">
              <a:lnSpc>
                <a:spcPct val="110000"/>
              </a:lnSpc>
              <a:spcBef>
                <a:spcPts val="800"/>
              </a:spcBef>
            </a:pPr>
            <a:r>
              <a:rPr lang="en-US" sz="3100" dirty="0">
                <a:solidFill>
                  <a:schemeClr val="tx1"/>
                </a:solidFill>
              </a:rPr>
              <a:t>Bright beam transportation</a:t>
            </a:r>
          </a:p>
          <a:p>
            <a:pPr marL="914400" lvl="2" indent="0">
              <a:lnSpc>
                <a:spcPct val="110000"/>
              </a:lnSpc>
              <a:spcBef>
                <a:spcPts val="800"/>
              </a:spcBef>
              <a:buNone/>
            </a:pPr>
            <a:r>
              <a:rPr lang="en-US" sz="2300" dirty="0">
                <a:solidFill>
                  <a:schemeClr val="tx1"/>
                </a:solidFill>
              </a:rPr>
              <a:t>Condenser, aperture, imaging lens system </a:t>
            </a:r>
          </a:p>
          <a:p>
            <a:pPr lvl="1">
              <a:lnSpc>
                <a:spcPct val="110000"/>
              </a:lnSpc>
              <a:spcBef>
                <a:spcPts val="800"/>
              </a:spcBef>
            </a:pPr>
            <a:r>
              <a:rPr lang="en-US" sz="3100" dirty="0">
                <a:solidFill>
                  <a:schemeClr val="tx1"/>
                </a:solidFill>
              </a:rPr>
              <a:t>Electrons and sample interaction</a:t>
            </a:r>
          </a:p>
          <a:p>
            <a:pPr marL="914400" lvl="2" indent="0">
              <a:lnSpc>
                <a:spcPct val="110000"/>
              </a:lnSpc>
              <a:spcBef>
                <a:spcPts val="800"/>
              </a:spcBef>
              <a:buNone/>
            </a:pPr>
            <a:r>
              <a:rPr lang="en-US" sz="2300" dirty="0">
                <a:solidFill>
                  <a:schemeClr val="tx1"/>
                </a:solidFill>
              </a:rPr>
              <a:t>Time-resolved applications, life science (e.g., bio-samples with up to 10 </a:t>
            </a:r>
            <a:r>
              <a:rPr lang="el-GR" sz="2300" dirty="0">
                <a:solidFill>
                  <a:schemeClr val="tx1"/>
                </a:solidFill>
                <a:latin typeface="Calibri" panose="020F0502020204030204" pitchFamily="34" charset="0"/>
                <a:cs typeface="Calibri" panose="020F0502020204030204" pitchFamily="34" charset="0"/>
              </a:rPr>
              <a:t>μ</a:t>
            </a:r>
            <a:r>
              <a:rPr lang="en-US" sz="2300" dirty="0">
                <a:solidFill>
                  <a:schemeClr val="tx1"/>
                </a:solidFill>
                <a:latin typeface="Calibri" panose="020F0502020204030204" pitchFamily="34" charset="0"/>
                <a:cs typeface="Calibri" panose="020F0502020204030204" pitchFamily="34" charset="0"/>
              </a:rPr>
              <a:t>m </a:t>
            </a:r>
            <a:r>
              <a:rPr lang="en-US" sz="2300" dirty="0">
                <a:solidFill>
                  <a:schemeClr val="tx1"/>
                </a:solidFill>
              </a:rPr>
              <a:t>thickness)</a:t>
            </a:r>
          </a:p>
          <a:p>
            <a:pPr lvl="1">
              <a:lnSpc>
                <a:spcPct val="110000"/>
              </a:lnSpc>
              <a:spcBef>
                <a:spcPts val="800"/>
              </a:spcBef>
            </a:pPr>
            <a:r>
              <a:rPr lang="en-US" sz="3100" dirty="0">
                <a:solidFill>
                  <a:schemeClr val="tx1"/>
                </a:solidFill>
              </a:rPr>
              <a:t>Detector</a:t>
            </a:r>
          </a:p>
          <a:p>
            <a:pPr marL="914400" lvl="2" indent="0">
              <a:lnSpc>
                <a:spcPct val="110000"/>
              </a:lnSpc>
              <a:spcBef>
                <a:spcPts val="800"/>
              </a:spcBef>
              <a:buNone/>
            </a:pPr>
            <a:r>
              <a:rPr lang="en-US" sz="2300" dirty="0">
                <a:solidFill>
                  <a:schemeClr val="tx1"/>
                </a:solidFill>
              </a:rPr>
              <a:t>Scintillating, single electron counting</a:t>
            </a:r>
          </a:p>
          <a:p>
            <a:pPr lvl="1"/>
            <a:endParaRPr lang="en-US" sz="2000" dirty="0"/>
          </a:p>
        </p:txBody>
      </p:sp>
      <p:sp>
        <p:nvSpPr>
          <p:cNvPr id="8" name="Rectangle: Rounded Corners 7">
            <a:extLst>
              <a:ext uri="{FF2B5EF4-FFF2-40B4-BE49-F238E27FC236}">
                <a16:creationId xmlns:a16="http://schemas.microsoft.com/office/drawing/2014/main" id="{6E14C91E-7445-5EBC-1F9E-1AEFA05C1C40}"/>
              </a:ext>
            </a:extLst>
          </p:cNvPr>
          <p:cNvSpPr/>
          <p:nvPr/>
        </p:nvSpPr>
        <p:spPr>
          <a:xfrm>
            <a:off x="750910" y="839805"/>
            <a:ext cx="5001410" cy="1789883"/>
          </a:xfrm>
          <a:prstGeom prst="roundRect">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7CF283F-148E-B243-7DAC-ECFFEDC6675C}"/>
              </a:ext>
            </a:extLst>
          </p:cNvPr>
          <p:cNvSpPr/>
          <p:nvPr/>
        </p:nvSpPr>
        <p:spPr>
          <a:xfrm>
            <a:off x="3020673" y="3599840"/>
            <a:ext cx="315310" cy="2469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8B80E6-D24F-0323-79C0-8D1CC6AAFD30}"/>
              </a:ext>
            </a:extLst>
          </p:cNvPr>
          <p:cNvSpPr/>
          <p:nvPr/>
        </p:nvSpPr>
        <p:spPr>
          <a:xfrm>
            <a:off x="6352061" y="3589759"/>
            <a:ext cx="315310" cy="2469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AB469C6-C8D5-E763-226C-093D3CCB91D5}"/>
              </a:ext>
            </a:extLst>
          </p:cNvPr>
          <p:cNvSpPr txBox="1"/>
          <p:nvPr/>
        </p:nvSpPr>
        <p:spPr>
          <a:xfrm>
            <a:off x="2261357" y="3681834"/>
            <a:ext cx="3735846" cy="40011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endParaRPr lang="en-US" sz="2000" dirty="0">
              <a:ln/>
              <a:solidFill>
                <a:srgbClr val="FF0000"/>
              </a:solidFill>
            </a:endParaRPr>
          </a:p>
        </p:txBody>
      </p:sp>
      <p:sp>
        <p:nvSpPr>
          <p:cNvPr id="12" name="Arrow: Right 11">
            <a:extLst>
              <a:ext uri="{FF2B5EF4-FFF2-40B4-BE49-F238E27FC236}">
                <a16:creationId xmlns:a16="http://schemas.microsoft.com/office/drawing/2014/main" id="{5BDA1723-84F4-78E3-7DFF-06F07001B131}"/>
              </a:ext>
            </a:extLst>
          </p:cNvPr>
          <p:cNvSpPr/>
          <p:nvPr/>
        </p:nvSpPr>
        <p:spPr>
          <a:xfrm rot="5400000">
            <a:off x="3554153" y="4487258"/>
            <a:ext cx="1132961" cy="271837"/>
          </a:xfrm>
          <a:prstGeom prst="rightArrow">
            <a:avLst>
              <a:gd name="adj1" fmla="val 22162"/>
              <a:gd name="adj2" fmla="val 50000"/>
            </a:avLst>
          </a:prstGeom>
          <a:solidFill>
            <a:srgbClr val="FF0000">
              <a:alpha val="42000"/>
            </a:srgbClr>
          </a:solidFill>
          <a:ln>
            <a:solidFill>
              <a:srgbClr val="FF0000">
                <a:alpha val="43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B250C083-0CDB-23C0-A129-66EB638ADEFF}"/>
              </a:ext>
            </a:extLst>
          </p:cNvPr>
          <p:cNvSpPr/>
          <p:nvPr/>
        </p:nvSpPr>
        <p:spPr>
          <a:xfrm rot="16200000">
            <a:off x="6674517" y="5345379"/>
            <a:ext cx="1463041" cy="271837"/>
          </a:xfrm>
          <a:prstGeom prst="rightArrow">
            <a:avLst>
              <a:gd name="adj1" fmla="val 22162"/>
              <a:gd name="adj2" fmla="val 50000"/>
            </a:avLst>
          </a:prstGeom>
          <a:solidFill>
            <a:srgbClr val="FF0000">
              <a:alpha val="42000"/>
            </a:srgbClr>
          </a:solidFill>
          <a:ln>
            <a:solidFill>
              <a:srgbClr val="FF0000">
                <a:alpha val="43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EBF201-2B66-0B36-349A-AA19460506E9}"/>
              </a:ext>
            </a:extLst>
          </p:cNvPr>
          <p:cNvSpPr txBox="1"/>
          <p:nvPr/>
        </p:nvSpPr>
        <p:spPr>
          <a:xfrm>
            <a:off x="5735201" y="3728098"/>
            <a:ext cx="6094948" cy="369332"/>
          </a:xfrm>
          <a:prstGeom prst="rect">
            <a:avLst/>
          </a:prstGeom>
          <a:noFill/>
        </p:spPr>
        <p:txBody>
          <a:bodyPr wrap="square">
            <a:spAutoFit/>
          </a:bodyPr>
          <a:lstStyle/>
          <a:p>
            <a:r>
              <a:rPr lang="en-US" sz="1800" dirty="0">
                <a:ln/>
                <a:solidFill>
                  <a:srgbClr val="FF0000"/>
                </a:solidFill>
                <a:ea typeface="DengXian" panose="02010600030101010101" pitchFamily="2" charset="-122"/>
              </a:rPr>
              <a:t>is the reverse of that of a TEM column from sample to detector </a:t>
            </a:r>
            <a:endParaRPr lang="en-US" dirty="0"/>
          </a:p>
        </p:txBody>
      </p:sp>
      <p:sp>
        <p:nvSpPr>
          <p:cNvPr id="17" name="TextBox 16">
            <a:extLst>
              <a:ext uri="{FF2B5EF4-FFF2-40B4-BE49-F238E27FC236}">
                <a16:creationId xmlns:a16="http://schemas.microsoft.com/office/drawing/2014/main" id="{F0A6AB45-71A1-622A-97D4-C52C4EC2E78A}"/>
              </a:ext>
            </a:extLst>
          </p:cNvPr>
          <p:cNvSpPr txBox="1"/>
          <p:nvPr/>
        </p:nvSpPr>
        <p:spPr>
          <a:xfrm>
            <a:off x="770085" y="3716191"/>
            <a:ext cx="5181599" cy="369332"/>
          </a:xfrm>
          <a:prstGeom prst="rect">
            <a:avLst/>
          </a:prstGeom>
          <a:noFill/>
        </p:spPr>
        <p:txBody>
          <a:bodyPr wrap="square">
            <a:spAutoFit/>
          </a:bodyPr>
          <a:lstStyle/>
          <a:p>
            <a:pPr algn="ctr"/>
            <a:r>
              <a:rPr lang="en-US" sz="1800" dirty="0">
                <a:ln/>
                <a:solidFill>
                  <a:srgbClr val="FF0000"/>
                </a:solidFill>
                <a:ea typeface="DengXian" panose="02010600030101010101" pitchFamily="2" charset="-122"/>
              </a:rPr>
              <a:t>Reciprocity: STEM </a:t>
            </a:r>
            <a:r>
              <a:rPr lang="en-US" dirty="0">
                <a:ln/>
                <a:solidFill>
                  <a:srgbClr val="FF0000"/>
                </a:solidFill>
                <a:ea typeface="DengXian" panose="02010600030101010101" pitchFamily="2" charset="-122"/>
              </a:rPr>
              <a:t>column </a:t>
            </a:r>
            <a:r>
              <a:rPr lang="en-US" sz="1800" dirty="0">
                <a:ln/>
                <a:solidFill>
                  <a:srgbClr val="FF0000"/>
                </a:solidFill>
                <a:ea typeface="DengXian" panose="02010600030101010101" pitchFamily="2" charset="-122"/>
              </a:rPr>
              <a:t>from e- source to sample</a:t>
            </a:r>
            <a:endParaRPr lang="en-US" sz="1800" dirty="0">
              <a:ln/>
              <a:solidFill>
                <a:srgbClr val="FF0000"/>
              </a:solidFill>
            </a:endParaRPr>
          </a:p>
        </p:txBody>
      </p:sp>
      <p:sp>
        <p:nvSpPr>
          <p:cNvPr id="7" name="Rectangle 6">
            <a:extLst>
              <a:ext uri="{FF2B5EF4-FFF2-40B4-BE49-F238E27FC236}">
                <a16:creationId xmlns:a16="http://schemas.microsoft.com/office/drawing/2014/main" id="{099DDB89-2BCE-4D6E-48DA-29E0AB96DF5F}"/>
              </a:ext>
            </a:extLst>
          </p:cNvPr>
          <p:cNvSpPr/>
          <p:nvPr/>
        </p:nvSpPr>
        <p:spPr>
          <a:xfrm>
            <a:off x="4427280" y="4492588"/>
            <a:ext cx="1204163" cy="2316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5E94357-727E-BE4B-04D5-5A3624C5FDF3}"/>
              </a:ext>
            </a:extLst>
          </p:cNvPr>
          <p:cNvSpPr/>
          <p:nvPr/>
        </p:nvSpPr>
        <p:spPr>
          <a:xfrm>
            <a:off x="7839988" y="5301291"/>
            <a:ext cx="1204163" cy="2316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15">
            <a:extLst>
              <a:ext uri="{FF2B5EF4-FFF2-40B4-BE49-F238E27FC236}">
                <a16:creationId xmlns:a16="http://schemas.microsoft.com/office/drawing/2014/main" id="{4BEDF6C4-48FA-53D9-D216-F3ABE7F3834D}"/>
              </a:ext>
            </a:extLst>
          </p:cNvPr>
          <p:cNvSpPr>
            <a:spLocks noGrp="1"/>
          </p:cNvSpPr>
          <p:nvPr>
            <p:ph type="ftr" sz="quarter" idx="11"/>
          </p:nvPr>
        </p:nvSpPr>
        <p:spPr>
          <a:xfrm>
            <a:off x="8077200" y="6424612"/>
            <a:ext cx="4114800" cy="365125"/>
          </a:xfrm>
        </p:spPr>
        <p:txBody>
          <a:bodyPr/>
          <a:lstStyle/>
          <a:p>
            <a:r>
              <a:rPr lang="en-US" sz="900" dirty="0"/>
              <a:t>Xi Yang @ P3 workshop 2023</a:t>
            </a:r>
          </a:p>
        </p:txBody>
      </p:sp>
      <p:sp>
        <p:nvSpPr>
          <p:cNvPr id="18" name="Slide Number Placeholder 17">
            <a:extLst>
              <a:ext uri="{FF2B5EF4-FFF2-40B4-BE49-F238E27FC236}">
                <a16:creationId xmlns:a16="http://schemas.microsoft.com/office/drawing/2014/main" id="{DFFA4730-1035-24FD-C38F-9E863C78C656}"/>
              </a:ext>
            </a:extLst>
          </p:cNvPr>
          <p:cNvSpPr>
            <a:spLocks noGrp="1"/>
          </p:cNvSpPr>
          <p:nvPr>
            <p:ph type="sldNum" sz="quarter" idx="12"/>
          </p:nvPr>
        </p:nvSpPr>
        <p:spPr/>
        <p:txBody>
          <a:bodyPr/>
          <a:lstStyle/>
          <a:p>
            <a:fld id="{4D728CCD-A859-4084-B079-6FB0483F368D}" type="slidenum">
              <a:rPr lang="en-US" smtClean="0"/>
              <a:t>8</a:t>
            </a:fld>
            <a:endParaRPr lang="en-US" dirty="0"/>
          </a:p>
        </p:txBody>
      </p:sp>
    </p:spTree>
    <p:extLst>
      <p:ext uri="{BB962C8B-B14F-4D97-AF65-F5344CB8AC3E}">
        <p14:creationId xmlns:p14="http://schemas.microsoft.com/office/powerpoint/2010/main" val="310809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P spid="17"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1A06-F158-0A09-0CA5-82D1F1C2CF50}"/>
              </a:ext>
            </a:extLst>
          </p:cNvPr>
          <p:cNvSpPr>
            <a:spLocks noGrp="1"/>
          </p:cNvSpPr>
          <p:nvPr>
            <p:ph type="title"/>
          </p:nvPr>
        </p:nvSpPr>
        <p:spPr>
          <a:xfrm>
            <a:off x="0" y="0"/>
            <a:ext cx="12192000" cy="548696"/>
          </a:xfrm>
          <a:solidFill>
            <a:srgbClr val="FFC000"/>
          </a:solidFill>
        </p:spPr>
        <p:txBody>
          <a:bodyPr>
            <a:noAutofit/>
          </a:bodyPr>
          <a:lstStyle/>
          <a:p>
            <a:pPr algn="ctr"/>
            <a:r>
              <a:rPr lang="en-US" sz="3600" b="1" dirty="0">
                <a:solidFill>
                  <a:srgbClr val="0070C0"/>
                </a:solidFill>
              </a:rPr>
              <a:t>High brightness photoinjector </a:t>
            </a:r>
          </a:p>
        </p:txBody>
      </p:sp>
      <p:sp>
        <p:nvSpPr>
          <p:cNvPr id="4" name="Content Placeholder 3">
            <a:extLst>
              <a:ext uri="{FF2B5EF4-FFF2-40B4-BE49-F238E27FC236}">
                <a16:creationId xmlns:a16="http://schemas.microsoft.com/office/drawing/2014/main" id="{836B8CB5-8D12-9AFC-FF41-B95C6BAF7B27}"/>
              </a:ext>
            </a:extLst>
          </p:cNvPr>
          <p:cNvSpPr>
            <a:spLocks noGrp="1"/>
          </p:cNvSpPr>
          <p:nvPr>
            <p:ph sz="half" idx="1"/>
          </p:nvPr>
        </p:nvSpPr>
        <p:spPr>
          <a:xfrm>
            <a:off x="838201" y="1179863"/>
            <a:ext cx="5181600" cy="4351338"/>
          </a:xfrm>
        </p:spPr>
        <p:txBody>
          <a:bodyPr>
            <a:normAutofit fontScale="85000" lnSpcReduction="20000"/>
          </a:bodyPr>
          <a:lstStyle/>
          <a:p>
            <a:r>
              <a:rPr lang="en-US" sz="2400" dirty="0"/>
              <a:t>Two types of photoinjectors</a:t>
            </a:r>
          </a:p>
          <a:p>
            <a:pPr lvl="1"/>
            <a:r>
              <a:rPr lang="en-US" dirty="0"/>
              <a:t>DC gun </a:t>
            </a:r>
            <a:r>
              <a:rPr lang="en-US" sz="1900" dirty="0">
                <a:solidFill>
                  <a:schemeClr val="tx1">
                    <a:lumMod val="50000"/>
                    <a:lumOff val="50000"/>
                  </a:schemeClr>
                </a:solidFill>
              </a:rPr>
              <a:t>(up to 10 MV/m)</a:t>
            </a:r>
          </a:p>
          <a:p>
            <a:pPr lvl="1"/>
            <a:r>
              <a:rPr lang="en-US" dirty="0"/>
              <a:t>RF gun  </a:t>
            </a:r>
            <a:r>
              <a:rPr lang="en-US" sz="1900" dirty="0">
                <a:solidFill>
                  <a:schemeClr val="tx1">
                    <a:lumMod val="50000"/>
                    <a:lumOff val="50000"/>
                  </a:schemeClr>
                </a:solidFill>
              </a:rPr>
              <a:t>(higher gradient up to 250 MV/m)</a:t>
            </a:r>
          </a:p>
          <a:p>
            <a:pPr lvl="2"/>
            <a:r>
              <a:rPr lang="en-US" dirty="0"/>
              <a:t>Normal conducting</a:t>
            </a:r>
          </a:p>
          <a:p>
            <a:pPr lvl="2"/>
            <a:r>
              <a:rPr lang="en-US" dirty="0"/>
              <a:t>Superconducting</a:t>
            </a:r>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marL="914400" lvl="2" indent="0">
              <a:buNone/>
            </a:pPr>
            <a:r>
              <a:rPr lang="en-US" sz="1300" dirty="0"/>
              <a:t>I</a:t>
            </a:r>
          </a:p>
          <a:p>
            <a:pPr marL="0" indent="0">
              <a:buNone/>
            </a:pPr>
            <a:endParaRPr lang="en-US" dirty="0"/>
          </a:p>
        </p:txBody>
      </p:sp>
      <p:sp>
        <p:nvSpPr>
          <p:cNvPr id="5" name="Content Placeholder 4">
            <a:extLst>
              <a:ext uri="{FF2B5EF4-FFF2-40B4-BE49-F238E27FC236}">
                <a16:creationId xmlns:a16="http://schemas.microsoft.com/office/drawing/2014/main" id="{79F051C1-3255-5A7C-A9BA-85FBDB44DC6D}"/>
              </a:ext>
            </a:extLst>
          </p:cNvPr>
          <p:cNvSpPr>
            <a:spLocks noGrp="1"/>
          </p:cNvSpPr>
          <p:nvPr>
            <p:ph sz="half" idx="2"/>
          </p:nvPr>
        </p:nvSpPr>
        <p:spPr>
          <a:xfrm>
            <a:off x="5913485" y="1179863"/>
            <a:ext cx="6278515" cy="4997100"/>
          </a:xfrm>
        </p:spPr>
        <p:txBody>
          <a:bodyPr>
            <a:normAutofit fontScale="85000" lnSpcReduction="20000"/>
          </a:bodyPr>
          <a:lstStyle/>
          <a:p>
            <a:r>
              <a:rPr lang="en-US" sz="2400" dirty="0"/>
              <a:t>Laser shaping affects </a:t>
            </a:r>
            <a:r>
              <a:rPr lang="en-US" sz="2400" dirty="0" err="1"/>
              <a:t>tran</a:t>
            </a:r>
            <a:r>
              <a:rPr lang="en-US" sz="2400" dirty="0"/>
              <a:t>. &amp; long. dynamics</a:t>
            </a:r>
          </a:p>
          <a:p>
            <a:pPr lvl="1"/>
            <a:r>
              <a:rPr lang="en-US" dirty="0"/>
              <a:t>Uniformly filled ellipsoidal </a:t>
            </a:r>
          </a:p>
          <a:p>
            <a:pPr lvl="1"/>
            <a:r>
              <a:rPr lang="en-US" dirty="0"/>
              <a:t>Linear self-field </a:t>
            </a:r>
          </a:p>
        </p:txBody>
      </p:sp>
      <p:grpSp>
        <p:nvGrpSpPr>
          <p:cNvPr id="16" name="Group 15">
            <a:extLst>
              <a:ext uri="{FF2B5EF4-FFF2-40B4-BE49-F238E27FC236}">
                <a16:creationId xmlns:a16="http://schemas.microsoft.com/office/drawing/2014/main" id="{46ECF3B4-5D88-EC9E-E153-B0DCBE025383}"/>
              </a:ext>
            </a:extLst>
          </p:cNvPr>
          <p:cNvGrpSpPr/>
          <p:nvPr/>
        </p:nvGrpSpPr>
        <p:grpSpPr>
          <a:xfrm>
            <a:off x="331921" y="2856132"/>
            <a:ext cx="4912962" cy="2938783"/>
            <a:chOff x="331921" y="3411245"/>
            <a:chExt cx="4912962" cy="2938783"/>
          </a:xfrm>
        </p:grpSpPr>
        <p:pic>
          <p:nvPicPr>
            <p:cNvPr id="7" name="Picture 6">
              <a:extLst>
                <a:ext uri="{FF2B5EF4-FFF2-40B4-BE49-F238E27FC236}">
                  <a16:creationId xmlns:a16="http://schemas.microsoft.com/office/drawing/2014/main" id="{14681996-EC1F-5C9A-42AE-7535EB8C2B47}"/>
                </a:ext>
              </a:extLst>
            </p:cNvPr>
            <p:cNvPicPr>
              <a:picLocks noChangeAspect="1"/>
            </p:cNvPicPr>
            <p:nvPr/>
          </p:nvPicPr>
          <p:blipFill>
            <a:blip r:embed="rId3"/>
            <a:stretch>
              <a:fillRect/>
            </a:stretch>
          </p:blipFill>
          <p:spPr>
            <a:xfrm>
              <a:off x="331921" y="3411245"/>
              <a:ext cx="3476625" cy="2765718"/>
            </a:xfrm>
            <a:prstGeom prst="rect">
              <a:avLst/>
            </a:prstGeom>
          </p:spPr>
        </p:pic>
        <p:pic>
          <p:nvPicPr>
            <p:cNvPr id="13" name="Picture 12">
              <a:extLst>
                <a:ext uri="{FF2B5EF4-FFF2-40B4-BE49-F238E27FC236}">
                  <a16:creationId xmlns:a16="http://schemas.microsoft.com/office/drawing/2014/main" id="{8515AC1E-9C98-0704-2CA9-60F21952B9FB}"/>
                </a:ext>
              </a:extLst>
            </p:cNvPr>
            <p:cNvPicPr>
              <a:picLocks noChangeAspect="1"/>
            </p:cNvPicPr>
            <p:nvPr/>
          </p:nvPicPr>
          <p:blipFill>
            <a:blip r:embed="rId4"/>
            <a:stretch>
              <a:fillRect/>
            </a:stretch>
          </p:blipFill>
          <p:spPr>
            <a:xfrm>
              <a:off x="1958758" y="3834679"/>
              <a:ext cx="3286125" cy="696718"/>
            </a:xfrm>
            <a:prstGeom prst="rect">
              <a:avLst/>
            </a:prstGeom>
          </p:spPr>
        </p:pic>
        <p:pic>
          <p:nvPicPr>
            <p:cNvPr id="15" name="Picture 14">
              <a:extLst>
                <a:ext uri="{FF2B5EF4-FFF2-40B4-BE49-F238E27FC236}">
                  <a16:creationId xmlns:a16="http://schemas.microsoft.com/office/drawing/2014/main" id="{D35B4243-49C4-4303-303B-73F3FF54D57E}"/>
                </a:ext>
              </a:extLst>
            </p:cNvPr>
            <p:cNvPicPr>
              <a:picLocks noChangeAspect="1"/>
            </p:cNvPicPr>
            <p:nvPr/>
          </p:nvPicPr>
          <p:blipFill>
            <a:blip r:embed="rId5"/>
            <a:stretch>
              <a:fillRect/>
            </a:stretch>
          </p:blipFill>
          <p:spPr>
            <a:xfrm>
              <a:off x="1865769" y="5639853"/>
              <a:ext cx="3248673" cy="710175"/>
            </a:xfrm>
            <a:prstGeom prst="rect">
              <a:avLst/>
            </a:prstGeom>
          </p:spPr>
        </p:pic>
      </p:grpSp>
      <p:sp>
        <p:nvSpPr>
          <p:cNvPr id="17" name="TextBox 16">
            <a:extLst>
              <a:ext uri="{FF2B5EF4-FFF2-40B4-BE49-F238E27FC236}">
                <a16:creationId xmlns:a16="http://schemas.microsoft.com/office/drawing/2014/main" id="{83C76560-47AB-EBF5-477E-BBD1EB56D871}"/>
              </a:ext>
            </a:extLst>
          </p:cNvPr>
          <p:cNvSpPr txBox="1"/>
          <p:nvPr/>
        </p:nvSpPr>
        <p:spPr>
          <a:xfrm>
            <a:off x="1430076" y="5896138"/>
            <a:ext cx="3205365" cy="10926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rPr>
              <a:t>I.  V.  Bazarovet al., PRL </a:t>
            </a:r>
            <a:r>
              <a:rPr kumimoji="0" lang="en-US" sz="1300" b="1" i="1" u="none" strike="noStrike" kern="1200" cap="none" spc="0" normalizeH="0" baseline="0" noProof="0" dirty="0">
                <a:ln>
                  <a:noFill/>
                </a:ln>
                <a:solidFill>
                  <a:prstClr val="black"/>
                </a:solidFill>
                <a:effectLst/>
                <a:uLnTx/>
                <a:uFillTx/>
                <a:latin typeface="Calibri" panose="020F0502020204030204"/>
                <a:ea typeface="+mn-ea"/>
                <a:cs typeface="+mn-cs"/>
              </a:rPr>
              <a:t>102</a:t>
            </a:r>
            <a:r>
              <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rPr>
              <a:t>, 104801 (2009)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rPr>
              <a:t>D. Filippetto et al., PRAB </a:t>
            </a:r>
            <a:r>
              <a:rPr kumimoji="0" lang="en-US" sz="1300" b="1" i="1" u="none" strike="noStrike" kern="1200" cap="none" spc="0" normalizeH="0" baseline="0" noProof="0" dirty="0">
                <a:ln>
                  <a:noFill/>
                </a:ln>
                <a:solidFill>
                  <a:prstClr val="black"/>
                </a:solidFill>
                <a:effectLst/>
                <a:uLnTx/>
                <a:uFillTx/>
                <a:latin typeface="Calibri" panose="020F0502020204030204"/>
                <a:ea typeface="+mn-ea"/>
                <a:cs typeface="+mn-cs"/>
              </a:rPr>
              <a:t>17</a:t>
            </a:r>
            <a:r>
              <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rPr>
              <a:t>, 024201 (2014)</a:t>
            </a:r>
          </a:p>
          <a:p>
            <a:pPr>
              <a:defRPr/>
            </a:pPr>
            <a:r>
              <a:rPr kumimoji="0" lang="en-US" sz="1300" b="0" i="1" u="none" strike="noStrike" kern="1200" cap="none" spc="0" normalizeH="0" baseline="0" noProof="0" dirty="0">
                <a:ln>
                  <a:noFill/>
                </a:ln>
                <a:effectLst/>
                <a:uLnTx/>
                <a:uFillTx/>
                <a:latin typeface="Calibri" panose="020F0502020204030204"/>
                <a:ea typeface="+mn-ea"/>
                <a:cs typeface="+mn-cs"/>
              </a:rPr>
              <a:t>J. Rosenzweig </a:t>
            </a:r>
            <a:r>
              <a:rPr lang="en-US" sz="1300" i="1" dirty="0">
                <a:latin typeface="Calibri" panose="020F0502020204030204"/>
              </a:rPr>
              <a:t>et </a:t>
            </a:r>
            <a:r>
              <a:rPr kumimoji="0" lang="en-US" sz="1300" b="0" i="1" u="none" strike="noStrike" kern="1200" cap="none" spc="0" normalizeH="0" baseline="0" noProof="0" dirty="0">
                <a:ln>
                  <a:noFill/>
                </a:ln>
                <a:effectLst/>
                <a:uLnTx/>
                <a:uFillTx/>
                <a:latin typeface="Calibri" panose="020F0502020204030204"/>
                <a:ea typeface="+mn-ea"/>
                <a:cs typeface="+mn-cs"/>
              </a:rPr>
              <a:t>al., PRAB </a:t>
            </a:r>
            <a:r>
              <a:rPr kumimoji="0" lang="en-US" sz="1300" b="1" i="1" u="none" strike="noStrike" kern="1200" cap="none" spc="0" normalizeH="0" baseline="0" noProof="0" dirty="0">
                <a:ln>
                  <a:noFill/>
                </a:ln>
                <a:effectLst/>
                <a:uLnTx/>
                <a:uFillTx/>
                <a:latin typeface="Calibri" panose="020F0502020204030204"/>
                <a:ea typeface="+mn-ea"/>
                <a:cs typeface="+mn-cs"/>
              </a:rPr>
              <a:t>22</a:t>
            </a:r>
            <a:r>
              <a:rPr kumimoji="0" lang="en-US" sz="1300" b="0" i="1" u="none" strike="noStrike" kern="1200" cap="none" spc="0" normalizeH="0" baseline="0" noProof="0" dirty="0">
                <a:ln>
                  <a:noFill/>
                </a:ln>
                <a:effectLst/>
                <a:uLnTx/>
                <a:uFillTx/>
                <a:latin typeface="Calibri" panose="020F0502020204030204"/>
                <a:ea typeface="+mn-ea"/>
                <a:cs typeface="+mn-cs"/>
              </a:rPr>
              <a:t>, 023403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1E69440-0E19-CC76-B32B-070703B3AAEC}"/>
              </a:ext>
            </a:extLst>
          </p:cNvPr>
          <p:cNvSpPr txBox="1"/>
          <p:nvPr/>
        </p:nvSpPr>
        <p:spPr>
          <a:xfrm>
            <a:off x="7040564" y="6351002"/>
            <a:ext cx="3844835"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300" b="0" i="1" u="none" strike="noStrike" kern="1200" cap="none" spc="0" normalizeH="0" baseline="0" noProof="0" dirty="0">
                <a:ln>
                  <a:noFill/>
                </a:ln>
                <a:solidFill>
                  <a:prstClr val="black"/>
                </a:solidFill>
                <a:effectLst/>
                <a:uLnTx/>
                <a:uFillTx/>
                <a:latin typeface="Calibri" panose="020F0502020204030204"/>
                <a:ea typeface="+mn-ea"/>
                <a:cs typeface="+mn-cs"/>
              </a:rPr>
              <a:t>O.J. Luiten, et al., Phys. Rev. Lett. 93(9), 094802 (2004)</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rPr>
              <a:t>P. Musumeci al., PRL </a:t>
            </a:r>
            <a:r>
              <a:rPr kumimoji="0" lang="en-US" sz="1300" b="1" i="1" u="none" strike="noStrike" kern="1200" cap="none" spc="0" normalizeH="0" baseline="0" noProof="0" dirty="0">
                <a:ln>
                  <a:noFill/>
                </a:ln>
                <a:solidFill>
                  <a:prstClr val="black"/>
                </a:solidFill>
                <a:effectLst/>
                <a:uLnTx/>
                <a:uFillTx/>
                <a:latin typeface="Calibri" panose="020F0502020204030204"/>
                <a:ea typeface="+mn-ea"/>
                <a:cs typeface="+mn-cs"/>
              </a:rPr>
              <a:t>100</a:t>
            </a:r>
            <a:r>
              <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rPr>
              <a:t>, 244801 (2008)</a:t>
            </a:r>
          </a:p>
        </p:txBody>
      </p:sp>
      <p:sp>
        <p:nvSpPr>
          <p:cNvPr id="8" name="Oval 7">
            <a:extLst>
              <a:ext uri="{FF2B5EF4-FFF2-40B4-BE49-F238E27FC236}">
                <a16:creationId xmlns:a16="http://schemas.microsoft.com/office/drawing/2014/main" id="{0457BE9B-3504-CD2B-B85D-2F7214B1E829}"/>
              </a:ext>
            </a:extLst>
          </p:cNvPr>
          <p:cNvSpPr/>
          <p:nvPr/>
        </p:nvSpPr>
        <p:spPr>
          <a:xfrm>
            <a:off x="947208" y="4238416"/>
            <a:ext cx="3286125" cy="899150"/>
          </a:xfrm>
          <a:prstGeom prst="ellipse">
            <a:avLst/>
          </a:prstGeom>
          <a:solidFill>
            <a:srgbClr val="FB89F3">
              <a:alpha val="20000"/>
            </a:srgbClr>
          </a:solidFill>
          <a:ln>
            <a:solidFill>
              <a:srgbClr val="FB89F3">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5C528E37-DA27-A705-DEA8-D6DA76853AD0}"/>
              </a:ext>
            </a:extLst>
          </p:cNvPr>
          <p:cNvSpPr txBox="1"/>
          <p:nvPr/>
        </p:nvSpPr>
        <p:spPr>
          <a:xfrm>
            <a:off x="2014495" y="6527804"/>
            <a:ext cx="1796582" cy="292388"/>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rPr>
              <a:t>Qian and Vogel, IPAC21 </a:t>
            </a:r>
          </a:p>
        </p:txBody>
      </p:sp>
      <p:grpSp>
        <p:nvGrpSpPr>
          <p:cNvPr id="24" name="Group 23">
            <a:extLst>
              <a:ext uri="{FF2B5EF4-FFF2-40B4-BE49-F238E27FC236}">
                <a16:creationId xmlns:a16="http://schemas.microsoft.com/office/drawing/2014/main" id="{AB7F16D6-8846-70FC-0D39-5B61C6177B73}"/>
              </a:ext>
            </a:extLst>
          </p:cNvPr>
          <p:cNvGrpSpPr/>
          <p:nvPr/>
        </p:nvGrpSpPr>
        <p:grpSpPr>
          <a:xfrm>
            <a:off x="1826379" y="3974702"/>
            <a:ext cx="1533289" cy="292388"/>
            <a:chOff x="1826379" y="3974702"/>
            <a:chExt cx="1533289" cy="292388"/>
          </a:xfrm>
        </p:grpSpPr>
        <p:sp>
          <p:nvSpPr>
            <p:cNvPr id="11" name="TextBox 10">
              <a:extLst>
                <a:ext uri="{FF2B5EF4-FFF2-40B4-BE49-F238E27FC236}">
                  <a16:creationId xmlns:a16="http://schemas.microsoft.com/office/drawing/2014/main" id="{D2FF1062-C4D8-2CC3-6BAB-F6A58415C256}"/>
                </a:ext>
              </a:extLst>
            </p:cNvPr>
            <p:cNvSpPr txBox="1"/>
            <p:nvPr/>
          </p:nvSpPr>
          <p:spPr>
            <a:xfrm>
              <a:off x="1826379" y="3974702"/>
              <a:ext cx="1533289"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0C0"/>
                  </a:solidFill>
                  <a:effectLst/>
                  <a:uLnTx/>
                  <a:uFillTx/>
                  <a:latin typeface="Calibri" panose="020F0502020204030204"/>
                  <a:ea typeface="+mn-ea"/>
                  <a:cs typeface="+mn-cs"/>
                </a:rPr>
                <a:t>electron bunch</a:t>
              </a:r>
            </a:p>
          </p:txBody>
        </p:sp>
        <p:cxnSp>
          <p:nvCxnSpPr>
            <p:cNvPr id="20" name="Straight Arrow Connector 19">
              <a:extLst>
                <a:ext uri="{FF2B5EF4-FFF2-40B4-BE49-F238E27FC236}">
                  <a16:creationId xmlns:a16="http://schemas.microsoft.com/office/drawing/2014/main" id="{5EDCE913-8F37-7F25-D141-051DC9EB6B85}"/>
                </a:ext>
              </a:extLst>
            </p:cNvPr>
            <p:cNvCxnSpPr/>
            <p:nvPr/>
          </p:nvCxnSpPr>
          <p:spPr>
            <a:xfrm flipH="1" flipV="1">
              <a:off x="1958757" y="3993461"/>
              <a:ext cx="111476" cy="101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a:extLst>
              <a:ext uri="{FF2B5EF4-FFF2-40B4-BE49-F238E27FC236}">
                <a16:creationId xmlns:a16="http://schemas.microsoft.com/office/drawing/2014/main" id="{36152124-F43C-8767-85EF-3857AAC1003A}"/>
              </a:ext>
            </a:extLst>
          </p:cNvPr>
          <p:cNvCxnSpPr>
            <a:cxnSpLocks/>
          </p:cNvCxnSpPr>
          <p:nvPr/>
        </p:nvCxnSpPr>
        <p:spPr>
          <a:xfrm flipH="1">
            <a:off x="1966510" y="4192905"/>
            <a:ext cx="179282" cy="1809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3864B6B-A6C2-AB19-ED01-DB768980B5A6}"/>
              </a:ext>
            </a:extLst>
          </p:cNvPr>
          <p:cNvGrpSpPr/>
          <p:nvPr/>
        </p:nvGrpSpPr>
        <p:grpSpPr>
          <a:xfrm>
            <a:off x="6648290" y="2512617"/>
            <a:ext cx="4066626" cy="3508945"/>
            <a:chOff x="6365440" y="2620008"/>
            <a:chExt cx="4066626" cy="3508945"/>
          </a:xfrm>
          <a:solidFill>
            <a:schemeClr val="bg1"/>
          </a:solidFill>
        </p:grpSpPr>
        <p:pic>
          <p:nvPicPr>
            <p:cNvPr id="23" name="Picture 22">
              <a:extLst>
                <a:ext uri="{FF2B5EF4-FFF2-40B4-BE49-F238E27FC236}">
                  <a16:creationId xmlns:a16="http://schemas.microsoft.com/office/drawing/2014/main" id="{3E76E6FC-910B-D57F-EA3B-ACA636887695}"/>
                </a:ext>
              </a:extLst>
            </p:cNvPr>
            <p:cNvPicPr>
              <a:picLocks noChangeAspect="1"/>
            </p:cNvPicPr>
            <p:nvPr/>
          </p:nvPicPr>
          <p:blipFill>
            <a:blip r:embed="rId6"/>
            <a:stretch>
              <a:fillRect/>
            </a:stretch>
          </p:blipFill>
          <p:spPr>
            <a:xfrm>
              <a:off x="6365440" y="2620008"/>
              <a:ext cx="4066626" cy="3058129"/>
            </a:xfrm>
            <a:prstGeom prst="rect">
              <a:avLst/>
            </a:prstGeom>
            <a:grpFill/>
          </p:spPr>
        </p:pic>
        <p:sp>
          <p:nvSpPr>
            <p:cNvPr id="25" name="TextBox 24">
              <a:extLst>
                <a:ext uri="{FF2B5EF4-FFF2-40B4-BE49-F238E27FC236}">
                  <a16:creationId xmlns:a16="http://schemas.microsoft.com/office/drawing/2014/main" id="{9D5E703D-37EA-38A9-2CE8-AC7349F2138E}"/>
                </a:ext>
              </a:extLst>
            </p:cNvPr>
            <p:cNvSpPr txBox="1"/>
            <p:nvPr/>
          </p:nvSpPr>
          <p:spPr>
            <a:xfrm>
              <a:off x="6626265" y="5636510"/>
              <a:ext cx="3768980" cy="492443"/>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Emittance is preserved during beam transportation with an initial ellipsoidal profile</a:t>
              </a:r>
            </a:p>
          </p:txBody>
        </p:sp>
        <p:pic>
          <p:nvPicPr>
            <p:cNvPr id="22" name="Picture 21">
              <a:extLst>
                <a:ext uri="{FF2B5EF4-FFF2-40B4-BE49-F238E27FC236}">
                  <a16:creationId xmlns:a16="http://schemas.microsoft.com/office/drawing/2014/main" id="{F2AB62CE-12C0-0173-CB78-BC4EF240C916}"/>
                </a:ext>
              </a:extLst>
            </p:cNvPr>
            <p:cNvPicPr>
              <a:picLocks noChangeAspect="1"/>
            </p:cNvPicPr>
            <p:nvPr/>
          </p:nvPicPr>
          <p:blipFill>
            <a:blip r:embed="rId7"/>
            <a:stretch>
              <a:fillRect/>
            </a:stretch>
          </p:blipFill>
          <p:spPr>
            <a:xfrm>
              <a:off x="8877800" y="3028359"/>
              <a:ext cx="1277013" cy="1016064"/>
            </a:xfrm>
            <a:prstGeom prst="rect">
              <a:avLst/>
            </a:prstGeom>
            <a:grpFill/>
          </p:spPr>
        </p:pic>
      </p:grpSp>
      <p:sp>
        <p:nvSpPr>
          <p:cNvPr id="10" name="Rectangle 9">
            <a:extLst>
              <a:ext uri="{FF2B5EF4-FFF2-40B4-BE49-F238E27FC236}">
                <a16:creationId xmlns:a16="http://schemas.microsoft.com/office/drawing/2014/main" id="{84821C51-E1E9-ECC8-6C2C-F7653EB5F5AF}"/>
              </a:ext>
            </a:extLst>
          </p:cNvPr>
          <p:cNvSpPr/>
          <p:nvPr/>
        </p:nvSpPr>
        <p:spPr>
          <a:xfrm>
            <a:off x="1826379" y="2686855"/>
            <a:ext cx="2559996" cy="338554"/>
          </a:xfrm>
          <a:prstGeom prst="rect">
            <a:avLst/>
          </a:prstGeom>
        </p:spPr>
        <p:txBody>
          <a:bodyPr wrap="none">
            <a:spAutoFit/>
          </a:bodyPr>
          <a:lstStyle/>
          <a:p>
            <a:r>
              <a:rPr lang="en-US" sz="1600" dirty="0">
                <a:solidFill>
                  <a:srgbClr val="FF0000"/>
                </a:solidFill>
              </a:rPr>
              <a:t>High field </a:t>
            </a:r>
            <a:r>
              <a:rPr lang="en-US" sz="1600" dirty="0">
                <a:solidFill>
                  <a:srgbClr val="FF0000"/>
                </a:solidFill>
                <a:sym typeface="Wingdings" panose="05000000000000000000" pitchFamily="2" charset="2"/>
              </a:rPr>
              <a:t> High brightness</a:t>
            </a:r>
            <a:endParaRPr lang="en-US" sz="1600" dirty="0">
              <a:solidFill>
                <a:srgbClr val="FF0000"/>
              </a:solidFill>
            </a:endParaRPr>
          </a:p>
        </p:txBody>
      </p:sp>
      <p:sp>
        <p:nvSpPr>
          <p:cNvPr id="14" name="Rectangle 13">
            <a:extLst>
              <a:ext uri="{FF2B5EF4-FFF2-40B4-BE49-F238E27FC236}">
                <a16:creationId xmlns:a16="http://schemas.microsoft.com/office/drawing/2014/main" id="{9565C958-D0A9-B055-16E8-5B2DD0A79185}"/>
              </a:ext>
            </a:extLst>
          </p:cNvPr>
          <p:cNvSpPr/>
          <p:nvPr/>
        </p:nvSpPr>
        <p:spPr>
          <a:xfrm>
            <a:off x="2302932" y="3457857"/>
            <a:ext cx="1056736" cy="50627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2C6EF12-2D9D-7D23-2433-CCE5C2DD091C}"/>
              </a:ext>
            </a:extLst>
          </p:cNvPr>
          <p:cNvSpPr/>
          <p:nvPr/>
        </p:nvSpPr>
        <p:spPr>
          <a:xfrm>
            <a:off x="1865768" y="5312396"/>
            <a:ext cx="1645075" cy="50627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8">
            <a:extLst>
              <a:ext uri="{FF2B5EF4-FFF2-40B4-BE49-F238E27FC236}">
                <a16:creationId xmlns:a16="http://schemas.microsoft.com/office/drawing/2014/main" id="{FC8598E2-E291-9C6E-2D9F-6ED2B2657B7D}"/>
              </a:ext>
            </a:extLst>
          </p:cNvPr>
          <p:cNvSpPr>
            <a:spLocks noGrp="1"/>
          </p:cNvSpPr>
          <p:nvPr>
            <p:ph type="ftr" sz="quarter" idx="11"/>
          </p:nvPr>
        </p:nvSpPr>
        <p:spPr/>
        <p:txBody>
          <a:bodyPr/>
          <a:lstStyle/>
          <a:p>
            <a:r>
              <a:rPr lang="en-US" sz="900" dirty="0"/>
              <a:t>Xi Yang @ P3 workshop 2023</a:t>
            </a:r>
          </a:p>
        </p:txBody>
      </p:sp>
      <p:sp>
        <p:nvSpPr>
          <p:cNvPr id="26" name="Slide Number Placeholder 25">
            <a:extLst>
              <a:ext uri="{FF2B5EF4-FFF2-40B4-BE49-F238E27FC236}">
                <a16:creationId xmlns:a16="http://schemas.microsoft.com/office/drawing/2014/main" id="{4EA15332-E2AF-FC81-0104-026FE8B33087}"/>
              </a:ext>
            </a:extLst>
          </p:cNvPr>
          <p:cNvSpPr>
            <a:spLocks noGrp="1"/>
          </p:cNvSpPr>
          <p:nvPr>
            <p:ph type="sldNum" sz="quarter" idx="12"/>
          </p:nvPr>
        </p:nvSpPr>
        <p:spPr/>
        <p:txBody>
          <a:bodyPr/>
          <a:lstStyle/>
          <a:p>
            <a:fld id="{4D728CCD-A859-4084-B079-6FB0483F368D}" type="slidenum">
              <a:rPr lang="en-US" smtClean="0"/>
              <a:t>9</a:t>
            </a:fld>
            <a:endParaRPr lang="en-US" dirty="0"/>
          </a:p>
        </p:txBody>
      </p:sp>
    </p:spTree>
    <p:extLst>
      <p:ext uri="{BB962C8B-B14F-4D97-AF65-F5344CB8AC3E}">
        <p14:creationId xmlns:p14="http://schemas.microsoft.com/office/powerpoint/2010/main" val="185374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hd_2019_0.pptx" id="{946097B5-6B24-448F-B408-02D679B6E534}" vid="{5043C322-37EE-416E-89A7-5850677150D7}"/>
    </a:ext>
  </a:extLst>
</a:theme>
</file>

<file path=ppt/theme/theme5.xml><?xml version="1.0" encoding="utf-8"?>
<a:theme xmlns:a="http://schemas.openxmlformats.org/drawingml/2006/main" name="1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fb3f601-682b-4b24-a3a0-e0b0d0b660f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AF11560A9A3D42A6D720F5CE9EB9B4" ma:contentTypeVersion="12" ma:contentTypeDescription="Create a new document." ma:contentTypeScope="" ma:versionID="39fe9ec15c17d3462f2b65f5865f372f">
  <xsd:schema xmlns:xsd="http://www.w3.org/2001/XMLSchema" xmlns:xs="http://www.w3.org/2001/XMLSchema" xmlns:p="http://schemas.microsoft.com/office/2006/metadata/properties" xmlns:ns3="efb3f601-682b-4b24-a3a0-e0b0d0b660f8" xmlns:ns4="cfa4c34f-4b31-43aa-aa45-0eba64f30d0d" targetNamespace="http://schemas.microsoft.com/office/2006/metadata/properties" ma:root="true" ma:fieldsID="f99a2e159df92ff0bd0004bf0d5eedd5" ns3:_="" ns4:_="">
    <xsd:import namespace="efb3f601-682b-4b24-a3a0-e0b0d0b660f8"/>
    <xsd:import namespace="cfa4c34f-4b31-43aa-aa45-0eba64f30d0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_activity"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b3f601-682b-4b24-a3a0-e0b0d0b660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_activity" ma:index="18" nillable="true" ma:displayName="_activity" ma:hidden="true" ma:internalName="_activity">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fa4c34f-4b31-43aa-aa45-0eba64f30d0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BCC1D0-735C-4BD0-90E9-6003ADBC958C}">
  <ds:schemaRefs>
    <ds:schemaRef ds:uri="http://www.w3.org/XML/1998/namespace"/>
    <ds:schemaRef ds:uri="cfa4c34f-4b31-43aa-aa45-0eba64f30d0d"/>
    <ds:schemaRef ds:uri="http://schemas.microsoft.com/office/2006/metadata/properties"/>
    <ds:schemaRef ds:uri="http://purl.org/dc/elements/1.1/"/>
    <ds:schemaRef ds:uri="efb3f601-682b-4b24-a3a0-e0b0d0b660f8"/>
    <ds:schemaRef ds:uri="http://purl.org/dc/dcmitype/"/>
    <ds:schemaRef ds:uri="http://schemas.openxmlformats.org/package/2006/metadata/core-properties"/>
    <ds:schemaRef ds:uri="http://purl.org/dc/terms/"/>
    <ds:schemaRef ds:uri="http://schemas.microsoft.com/office/2006/documentManagement/types"/>
    <ds:schemaRef ds:uri="http://schemas.microsoft.com/office/infopath/2007/PartnerControls"/>
  </ds:schemaRefs>
</ds:datastoreItem>
</file>

<file path=customXml/itemProps2.xml><?xml version="1.0" encoding="utf-8"?>
<ds:datastoreItem xmlns:ds="http://schemas.openxmlformats.org/officeDocument/2006/customXml" ds:itemID="{B1334D32-CE9D-4AE7-9D84-4122EC54FE87}">
  <ds:schemaRefs>
    <ds:schemaRef ds:uri="http://schemas.microsoft.com/sharepoint/v3/contenttype/forms"/>
  </ds:schemaRefs>
</ds:datastoreItem>
</file>

<file path=customXml/itemProps3.xml><?xml version="1.0" encoding="utf-8"?>
<ds:datastoreItem xmlns:ds="http://schemas.openxmlformats.org/officeDocument/2006/customXml" ds:itemID="{94F90CBF-138B-407D-B4BA-429935DB5C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b3f601-682b-4b24-a3a0-e0b0d0b660f8"/>
    <ds:schemaRef ds:uri="cfa4c34f-4b31-43aa-aa45-0eba64f30d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9634</TotalTime>
  <Words>2526</Words>
  <Application>Microsoft Office PowerPoint</Application>
  <PresentationFormat>Widescreen</PresentationFormat>
  <Paragraphs>581</Paragraphs>
  <Slides>21</Slides>
  <Notes>16</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21</vt:i4>
      </vt:variant>
    </vt:vector>
  </HeadingPairs>
  <TitlesOfParts>
    <vt:vector size="35" baseType="lpstr">
      <vt:lpstr>Arial</vt:lpstr>
      <vt:lpstr>Calibri</vt:lpstr>
      <vt:lpstr>Calibri Light</vt:lpstr>
      <vt:lpstr>Calibri Light (Headings)</vt:lpstr>
      <vt:lpstr>Cambria Math</vt:lpstr>
      <vt:lpstr>Helvetica</vt:lpstr>
      <vt:lpstr>Symbol</vt:lpstr>
      <vt:lpstr>Times New Roman</vt:lpstr>
      <vt:lpstr>Wingdings</vt:lpstr>
      <vt:lpstr>Office Theme</vt:lpstr>
      <vt:lpstr>1_Office Theme</vt:lpstr>
      <vt:lpstr>2_Office Theme</vt:lpstr>
      <vt:lpstr>Blank</vt:lpstr>
      <vt:lpstr>1_Font and logo master</vt:lpstr>
      <vt:lpstr>Towards construction of a novel nm resolution MeV-STEM for imaging thick biological samples </vt:lpstr>
      <vt:lpstr>Outline</vt:lpstr>
      <vt:lpstr>PowerPoint Presentation</vt:lpstr>
      <vt:lpstr>Ultrafast science enabled by MeV UED</vt:lpstr>
      <vt:lpstr>Promise of MeV Microscopy</vt:lpstr>
      <vt:lpstr>PowerPoint Presentation</vt:lpstr>
      <vt:lpstr>State of art MeV UEM/UED: world-wide efforts</vt:lpstr>
      <vt:lpstr>Critical parameters and components for MeV UEM/STEM</vt:lpstr>
      <vt:lpstr>High brightness photoinjector </vt:lpstr>
      <vt:lpstr>Challenges of MeV UEM/STEM</vt:lpstr>
      <vt:lpstr>Challenges of MeV UEM/STEM</vt:lpstr>
      <vt:lpstr>Challenges of MeV UEM/STEM</vt:lpstr>
      <vt:lpstr>Challenges of MeV UEM/STEM</vt:lpstr>
      <vt:lpstr>Challenges of MeV UEM/STEM</vt:lpstr>
      <vt:lpstr>PowerPoint Presentation</vt:lpstr>
      <vt:lpstr>MEV STEM to visualize intact thick cells </vt:lpstr>
      <vt:lpstr>Challenges of implementing MeV STEM</vt:lpstr>
      <vt:lpstr>Challenges of implementing MeV STEM</vt:lpstr>
      <vt:lpstr>Summary</vt:lpstr>
      <vt:lpstr>Acknowledgements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Yang, Xi</dc:creator>
  <cp:lastModifiedBy>Yang, Xi</cp:lastModifiedBy>
  <cp:revision>836</cp:revision>
  <dcterms:created xsi:type="dcterms:W3CDTF">2022-07-12T14:26:43Z</dcterms:created>
  <dcterms:modified xsi:type="dcterms:W3CDTF">2023-10-02T20:45:01Z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0x01010009AF11560A9A3D42A6D720F5CE9EB9B4</vt:lpwstr>
  </property>
</Properties>
</file>