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1915" r:id="rId3"/>
    <p:sldId id="1916" r:id="rId4"/>
    <p:sldId id="1917" r:id="rId5"/>
    <p:sldId id="1912" r:id="rId6"/>
    <p:sldId id="1918" r:id="rId7"/>
    <p:sldId id="1919" r:id="rId8"/>
    <p:sldId id="1923" r:id="rId9"/>
    <p:sldId id="1920" r:id="rId10"/>
    <p:sldId id="1921" r:id="rId11"/>
    <p:sldId id="1922" r:id="rId12"/>
    <p:sldId id="1924" r:id="rId13"/>
    <p:sldId id="1906" r:id="rId14"/>
    <p:sldId id="1890" r:id="rId15"/>
    <p:sldId id="297" r:id="rId16"/>
    <p:sldId id="184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1E"/>
    <a:srgbClr val="00152B"/>
    <a:srgbClr val="052C4F"/>
    <a:srgbClr val="023759"/>
    <a:srgbClr val="E9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4614" autoAdjust="0"/>
  </p:normalViewPr>
  <p:slideViewPr>
    <p:cSldViewPr snapToGrid="0">
      <p:cViewPr varScale="1">
        <p:scale>
          <a:sx n="107" d="100"/>
          <a:sy n="107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E287-AF22-B24F-A686-69D992297AD5}" type="datetimeFigureOut">
              <a:rPr lang="ja-JP" altLang="en-US" smtClean="0"/>
              <a:t>2023/10/4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4706-0B96-C34E-89CC-CBE708F37B42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984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59450-672F-BD48-823F-7F89C98AA8F1}" type="datetimeFigureOut">
              <a:rPr lang="ja-JP" altLang="en-US" smtClean="0"/>
              <a:t>2023/10/4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E76C3-518C-7C46-BF4F-3A082AF0FF15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360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3E580B-4EF5-4EEF-AC81-F6F387ED63C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5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64A-F227-4915-AB10-8E39F8D06239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52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582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title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r="1525"/>
          <a:stretch/>
        </p:blipFill>
        <p:spPr>
          <a:xfrm>
            <a:off x="-30136" y="1431059"/>
            <a:ext cx="9204272" cy="249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693" y="1748689"/>
            <a:ext cx="8215922" cy="18394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692" y="4217494"/>
            <a:ext cx="8225693" cy="18296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79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 descr="title4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8" b="3543"/>
          <a:stretch/>
        </p:blipFill>
        <p:spPr>
          <a:xfrm>
            <a:off x="-33638" y="-13368"/>
            <a:ext cx="9217742" cy="96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2" y="215599"/>
            <a:ext cx="8245232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3" y="1082842"/>
            <a:ext cx="8245231" cy="5236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76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 flip="none" rotWithShape="1">
          <a:gsLst>
            <a:gs pos="0">
              <a:srgbClr val="052C4F"/>
            </a:gs>
            <a:gs pos="100000">
              <a:srgbClr val="00121E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 userDrawn="1"/>
        </p:nvCxnSpPr>
        <p:spPr>
          <a:xfrm>
            <a:off x="0" y="6568548"/>
            <a:ext cx="7978775" cy="0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8407400" y="6566354"/>
            <a:ext cx="736600" cy="2194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68922" y="215599"/>
            <a:ext cx="8245232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89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0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6584951"/>
            <a:ext cx="9144000" cy="273050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図 23" descr="Logo-English-DarkBackGround-Transparent.pd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42" y="6188933"/>
            <a:ext cx="771772" cy="640491"/>
          </a:xfrm>
          <a:prstGeom prst="rect">
            <a:avLst/>
          </a:prstGeom>
        </p:spPr>
      </p:pic>
      <p:pic>
        <p:nvPicPr>
          <p:cNvPr id="25" name="図 24" descr="Logo_FAU_DinA4_RGB_Negativ.pn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908" b="-1"/>
          <a:stretch/>
        </p:blipFill>
        <p:spPr>
          <a:xfrm>
            <a:off x="475287" y="6616271"/>
            <a:ext cx="502529" cy="200425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Footer Placeholder 4"/>
          <p:cNvSpPr txBox="1">
            <a:spLocks/>
          </p:cNvSpPr>
          <p:nvPr userDrawn="1"/>
        </p:nvSpPr>
        <p:spPr>
          <a:xfrm>
            <a:off x="2324001" y="6530225"/>
            <a:ext cx="544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P3-2023</a:t>
            </a:r>
            <a:endParaRPr lang="en-GB" dirty="0"/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1091478" y="6530225"/>
            <a:ext cx="1421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Tomáš Chlouba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42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tmp"/><Relationship Id="rId2" Type="http://schemas.openxmlformats.org/officeDocument/2006/relationships/hyperlink" Target="http://www.laserphysik.nat.fau.d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18" Type="http://schemas.openxmlformats.org/officeDocument/2006/relationships/image" Target="../media/image69.png"/><Relationship Id="rId3" Type="http://schemas.openxmlformats.org/officeDocument/2006/relationships/image" Target="../media/image51.jpeg"/><Relationship Id="rId21" Type="http://schemas.openxmlformats.org/officeDocument/2006/relationships/image" Target="../media/image72.png"/><Relationship Id="rId7" Type="http://schemas.openxmlformats.org/officeDocument/2006/relationships/image" Target="../media/image55.png"/><Relationship Id="rId12" Type="http://schemas.openxmlformats.org/officeDocument/2006/relationships/image" Target="../media/image60.tiff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19" Type="http://schemas.openxmlformats.org/officeDocument/2006/relationships/image" Target="../media/image70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00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7" Type="http://schemas.openxmlformats.org/officeDocument/2006/relationships/image" Target="../media/image22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381" y="1724421"/>
            <a:ext cx="9041088" cy="1325815"/>
          </a:xfrm>
        </p:spPr>
        <p:txBody>
          <a:bodyPr>
            <a:normAutofit fontScale="90000"/>
          </a:bodyPr>
          <a:lstStyle/>
          <a:p>
            <a:r>
              <a:rPr lang="en-US" dirty="0"/>
              <a:t>Tracing attosecond dynamics of electron emission from metallic nanotip</a:t>
            </a:r>
            <a:endParaRPr lang="en-GB" dirty="0">
              <a:latin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1370" y="5327266"/>
            <a:ext cx="4045030" cy="2081350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Friedrich-Alexander-Universität Erlangen-Nürnberg (FAU)</a:t>
            </a:r>
            <a:endParaRPr lang="cs-CZ" sz="1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/>
              </a:rPr>
              <a:t>www.laserphysik.nat.fau.de</a:t>
            </a:r>
            <a:endParaRPr lang="cs-CZ" sz="1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tomas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chlouba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@fau.de</a:t>
            </a:r>
          </a:p>
        </p:txBody>
      </p:sp>
      <p:pic>
        <p:nvPicPr>
          <p:cNvPr id="9" name="Picture 2" descr="http://bwebstatic.de/bilder/550/1315209642FAU_nat_cmyk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6" y="404664"/>
            <a:ext cx="2492774" cy="707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CF1A69-079A-4EBE-92A9-76E7169A662F}"/>
              </a:ext>
            </a:extLst>
          </p:cNvPr>
          <p:cNvSpPr txBox="1">
            <a:spLocks/>
          </p:cNvSpPr>
          <p:nvPr/>
        </p:nvSpPr>
        <p:spPr>
          <a:xfrm>
            <a:off x="478693" y="3170041"/>
            <a:ext cx="8215922" cy="8918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cs-CZ" sz="2000" b="1" u="sng" dirty="0"/>
              <a:t>Tomáš Chlouba</a:t>
            </a:r>
            <a:r>
              <a:rPr lang="cs-CZ" sz="2000" dirty="0"/>
              <a:t>, Philip Dienstbier, Lennart Seiffert, Timo Paschen, Andreas Liehl, Alfred Leitenstorfer, Thomas Fennel and Peter Hommelhoff</a:t>
            </a:r>
            <a:endParaRPr lang="en-GB" sz="2000" dirty="0"/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B5631B83-F2F8-4232-9097-17BE2A74C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2836" y="53343"/>
            <a:ext cx="1338706" cy="134294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A8F44A8-96BF-4176-8A5D-3E605D3EA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0" y="-843563"/>
            <a:ext cx="3136754" cy="3136754"/>
          </a:xfrm>
          <a:prstGeom prst="rect">
            <a:avLst/>
          </a:prstGeom>
        </p:spPr>
      </p:pic>
      <p:pic>
        <p:nvPicPr>
          <p:cNvPr id="11" name="Grafik 39" descr="Bildschirmausschnit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3" t="51507" r="31492" b="28728"/>
          <a:stretch/>
        </p:blipFill>
        <p:spPr>
          <a:xfrm>
            <a:off x="96516" y="4061859"/>
            <a:ext cx="4752409" cy="20813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31557DC-C432-BB7A-4B3E-97A880ED7D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150"/>
          <a:stretch/>
        </p:blipFill>
        <p:spPr>
          <a:xfrm>
            <a:off x="5081370" y="4061859"/>
            <a:ext cx="3944864" cy="10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14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0"/>
          <a:stretch/>
        </p:blipFill>
        <p:spPr bwMode="auto">
          <a:xfrm>
            <a:off x="2044720" y="2030219"/>
            <a:ext cx="4198868" cy="41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50"/>
          <a:stretch/>
        </p:blipFill>
        <p:spPr bwMode="auto">
          <a:xfrm>
            <a:off x="2044720" y="533359"/>
            <a:ext cx="4198868" cy="1514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A4236B-FFA9-462C-87AB-01ABCF219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0F1733-4411-4219-AF8C-E15391576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2" y="48436"/>
            <a:ext cx="8245232" cy="643215"/>
          </a:xfrm>
        </p:spPr>
        <p:txBody>
          <a:bodyPr>
            <a:normAutofit/>
          </a:bodyPr>
          <a:lstStyle/>
          <a:p>
            <a:r>
              <a:rPr lang="en-AU" sz="3200" dirty="0"/>
              <a:t>Measurement and simulation results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E4C4543-84BE-4777-AEFE-DB548065D355}"/>
              </a:ext>
            </a:extLst>
          </p:cNvPr>
          <p:cNvSpPr txBox="1"/>
          <p:nvPr/>
        </p:nvSpPr>
        <p:spPr>
          <a:xfrm>
            <a:off x="6724954" y="1866581"/>
            <a:ext cx="2188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+mn-lt"/>
              </a:rPr>
              <a:t>Optimal phase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9DFD8E6-F87A-40AC-AB0A-B2610AF13BBE}"/>
              </a:ext>
            </a:extLst>
          </p:cNvPr>
          <p:cNvSpPr txBox="1"/>
          <p:nvPr/>
        </p:nvSpPr>
        <p:spPr>
          <a:xfrm>
            <a:off x="6955137" y="4678106"/>
            <a:ext cx="2188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chemeClr val="bg1"/>
                </a:solidFill>
                <a:latin typeface="+mn-lt"/>
              </a:rPr>
              <a:t>Cut-off modulation</a:t>
            </a:r>
          </a:p>
        </p:txBody>
      </p:sp>
      <p:pic>
        <p:nvPicPr>
          <p:cNvPr id="11" name="Grafik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720" y="533359"/>
            <a:ext cx="4198868" cy="63246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5A7E1D8-8807-454F-8374-9DC5B6062F09}"/>
              </a:ext>
            </a:extLst>
          </p:cNvPr>
          <p:cNvCxnSpPr/>
          <p:nvPr/>
        </p:nvCxnSpPr>
        <p:spPr>
          <a:xfrm flipH="1">
            <a:off x="6216556" y="2256000"/>
            <a:ext cx="826477" cy="6682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44132B6-1D07-4201-9451-40A46E6C081B}"/>
              </a:ext>
            </a:extLst>
          </p:cNvPr>
          <p:cNvCxnSpPr>
            <a:cxnSpLocks/>
          </p:cNvCxnSpPr>
          <p:nvPr/>
        </p:nvCxnSpPr>
        <p:spPr>
          <a:xfrm flipH="1" flipV="1">
            <a:off x="4933774" y="3799423"/>
            <a:ext cx="2037716" cy="78942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5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A4236B-FFA9-462C-87AB-01ABCF219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0F1733-4411-4219-AF8C-E15391576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2" y="38400"/>
            <a:ext cx="8245232" cy="643215"/>
          </a:xfrm>
        </p:spPr>
        <p:txBody>
          <a:bodyPr>
            <a:normAutofit fontScale="90000"/>
          </a:bodyPr>
          <a:lstStyle/>
          <a:p>
            <a:r>
              <a:rPr lang="en-AU" dirty="0"/>
              <a:t>Precision attosecond physics at a needle tip</a:t>
            </a:r>
          </a:p>
        </p:txBody>
      </p:sp>
      <p:pic>
        <p:nvPicPr>
          <p:cNvPr id="6" name="Grafi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565" y="629758"/>
            <a:ext cx="8831219" cy="44306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12"/>
          <p:cNvSpPr txBox="1"/>
          <p:nvPr/>
        </p:nvSpPr>
        <p:spPr>
          <a:xfrm>
            <a:off x="1446155" y="5138570"/>
            <a:ext cx="431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 duration of 710 +/- 30 attoseconds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757" y="5924765"/>
            <a:ext cx="882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solidFill>
                  <a:schemeClr val="bg1"/>
                </a:solidFill>
                <a:latin typeface="+mn-lt"/>
              </a:rPr>
              <a:t>Ph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. Dienstbier</a:t>
            </a:r>
            <a:r>
              <a:rPr lang="de-DE" sz="1400" i="1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, T. Paschen</a:t>
            </a:r>
            <a:r>
              <a:rPr lang="de-DE" sz="1400" i="1" baseline="30000" dirty="0">
                <a:solidFill>
                  <a:schemeClr val="bg1"/>
                </a:solidFill>
              </a:rPr>
              <a:t>1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, L. Seiffert</a:t>
            </a:r>
            <a:r>
              <a:rPr lang="de-DE" sz="1400" i="1" baseline="30000" dirty="0">
                <a:solidFill>
                  <a:schemeClr val="bg1"/>
                </a:solidFill>
              </a:rPr>
              <a:t>2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, A. Liehl</a:t>
            </a:r>
            <a:r>
              <a:rPr lang="de-DE" sz="1400" i="1" baseline="30000" dirty="0">
                <a:solidFill>
                  <a:schemeClr val="bg1"/>
                </a:solidFill>
              </a:rPr>
              <a:t>3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, A. Leitenstorfer</a:t>
            </a:r>
            <a:r>
              <a:rPr lang="de-DE" sz="1400" i="1" baseline="30000" dirty="0">
                <a:solidFill>
                  <a:schemeClr val="bg1"/>
                </a:solidFill>
              </a:rPr>
              <a:t>3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de-DE" sz="1400" i="1" dirty="0" err="1">
                <a:solidFill>
                  <a:schemeClr val="bg1"/>
                </a:solidFill>
                <a:latin typeface="+mn-lt"/>
              </a:rPr>
              <a:t>Th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. Fennel</a:t>
            </a:r>
            <a:r>
              <a:rPr lang="de-DE" sz="1400" i="1" baseline="30000" dirty="0">
                <a:solidFill>
                  <a:schemeClr val="bg1"/>
                </a:solidFill>
              </a:rPr>
              <a:t>2</a:t>
            </a:r>
            <a:r>
              <a:rPr lang="de-DE" sz="1400" i="1" dirty="0">
                <a:solidFill>
                  <a:schemeClr val="bg1"/>
                </a:solidFill>
                <a:latin typeface="+mn-lt"/>
              </a:rPr>
              <a:t>, P. Hommelhoff,  </a:t>
            </a:r>
            <a:r>
              <a:rPr lang="de-DE" sz="1400" dirty="0">
                <a:solidFill>
                  <a:schemeClr val="bg1"/>
                </a:solidFill>
                <a:latin typeface="+mn-lt"/>
              </a:rPr>
              <a:t>Nature 616, 702 (2023)</a:t>
            </a:r>
          </a:p>
          <a:p>
            <a:r>
              <a:rPr lang="de-DE" sz="1000" i="1" dirty="0">
                <a:solidFill>
                  <a:schemeClr val="bg1"/>
                </a:solidFill>
                <a:latin typeface="+mn-lt"/>
              </a:rPr>
              <a:t>1: FAU Erlangen, 2: U Rostock, 3: U Konstanz</a:t>
            </a:r>
          </a:p>
        </p:txBody>
      </p:sp>
      <p:sp>
        <p:nvSpPr>
          <p:cNvPr id="10" name="Pfeil nach rechts 9"/>
          <p:cNvSpPr/>
          <p:nvPr/>
        </p:nvSpPr>
        <p:spPr>
          <a:xfrm>
            <a:off x="1019883" y="5224563"/>
            <a:ext cx="355163" cy="199632"/>
          </a:xfrm>
          <a:prstGeom prst="rightArrow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Pfeil nach rechts 10"/>
          <p:cNvSpPr/>
          <p:nvPr/>
        </p:nvSpPr>
        <p:spPr>
          <a:xfrm>
            <a:off x="1019883" y="5534880"/>
            <a:ext cx="355163" cy="199632"/>
          </a:xfrm>
          <a:prstGeom prst="rightArrow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テキスト ボックス 12"/>
          <p:cNvSpPr txBox="1"/>
          <p:nvPr/>
        </p:nvSpPr>
        <p:spPr>
          <a:xfrm>
            <a:off x="1446155" y="5444748"/>
            <a:ext cx="752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Excellent news for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lightwave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electronics (MIT, Konstanz, Luxembourg… groups)</a:t>
            </a:r>
          </a:p>
        </p:txBody>
      </p:sp>
    </p:spTree>
    <p:extLst>
      <p:ext uri="{BB962C8B-B14F-4D97-AF65-F5344CB8AC3E}">
        <p14:creationId xmlns:p14="http://schemas.microsoft.com/office/powerpoint/2010/main" val="25860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28C7607-4691-9337-D9C9-1FDFB6843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1C44D7-6F1B-5B6D-7ED4-168FDE36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4" y="1703740"/>
            <a:ext cx="8245232" cy="2966872"/>
          </a:xfrm>
        </p:spPr>
        <p:txBody>
          <a:bodyPr>
            <a:normAutofit/>
          </a:bodyPr>
          <a:lstStyle/>
          <a:p>
            <a:r>
              <a:rPr lang="cs-CZ" dirty="0" err="1"/>
              <a:t>What</a:t>
            </a:r>
            <a:r>
              <a:rPr lang="cs-CZ" dirty="0"/>
              <a:t> are these </a:t>
            </a:r>
            <a:r>
              <a:rPr lang="cs-CZ" dirty="0" err="1"/>
              <a:t>tips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?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D64836-B61B-693F-9A1D-AAF2FA6087D0}"/>
              </a:ext>
            </a:extLst>
          </p:cNvPr>
          <p:cNvSpPr txBox="1"/>
          <p:nvPr/>
        </p:nvSpPr>
        <p:spPr>
          <a:xfrm>
            <a:off x="449384" y="3187176"/>
            <a:ext cx="8319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err="1">
                <a:solidFill>
                  <a:schemeClr val="bg1"/>
                </a:solidFill>
                <a:latin typeface="+mj-lt"/>
              </a:rPr>
              <a:t>High</a:t>
            </a:r>
            <a:r>
              <a:rPr lang="cs-CZ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4000" dirty="0" err="1">
                <a:solidFill>
                  <a:schemeClr val="bg1"/>
                </a:solidFill>
                <a:latin typeface="+mj-lt"/>
              </a:rPr>
              <a:t>quality</a:t>
            </a:r>
            <a:r>
              <a:rPr lang="cs-CZ" sz="4000" dirty="0">
                <a:solidFill>
                  <a:schemeClr val="bg1"/>
                </a:solidFill>
                <a:latin typeface="+mj-lt"/>
              </a:rPr>
              <a:t> (</a:t>
            </a:r>
            <a:r>
              <a:rPr lang="cs-CZ" sz="4000" dirty="0" err="1">
                <a:solidFill>
                  <a:schemeClr val="bg1"/>
                </a:solidFill>
                <a:latin typeface="+mj-lt"/>
              </a:rPr>
              <a:t>pulsed</a:t>
            </a:r>
            <a:r>
              <a:rPr lang="cs-CZ" sz="4000" dirty="0">
                <a:solidFill>
                  <a:schemeClr val="bg1"/>
                </a:solidFill>
                <a:latin typeface="+mj-lt"/>
              </a:rPr>
              <a:t>) </a:t>
            </a:r>
            <a:r>
              <a:rPr lang="cs-CZ" sz="4000" dirty="0" err="1">
                <a:solidFill>
                  <a:schemeClr val="bg1"/>
                </a:solidFill>
                <a:latin typeface="+mj-lt"/>
              </a:rPr>
              <a:t>electron</a:t>
            </a:r>
            <a:r>
              <a:rPr lang="cs-CZ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4000" dirty="0" err="1">
                <a:solidFill>
                  <a:schemeClr val="bg1"/>
                </a:solidFill>
                <a:latin typeface="+mj-lt"/>
              </a:rPr>
              <a:t>beams</a:t>
            </a:r>
            <a:endParaRPr lang="cs-CZ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871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B630D-DD18-EB70-2A9D-F3C0F459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accelerators</a:t>
            </a:r>
            <a:r>
              <a:rPr lang="cs-CZ" dirty="0"/>
              <a:t> on chip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3D1EF9-8014-1109-8CBD-B63E23845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AD98CF-9670-F8E0-8EB1-FE197485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24445"/>
          <a:stretch/>
        </p:blipFill>
        <p:spPr>
          <a:xfrm>
            <a:off x="0" y="923881"/>
            <a:ext cx="9144000" cy="56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9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885" y="93591"/>
            <a:ext cx="8843649" cy="643215"/>
          </a:xfrm>
        </p:spPr>
        <p:txBody>
          <a:bodyPr>
            <a:noAutofit/>
          </a:bodyPr>
          <a:lstStyle/>
          <a:p>
            <a:r>
              <a:rPr lang="en-US" sz="2800" dirty="0"/>
              <a:t>Laser particle accelerators: from RF </a:t>
            </a:r>
            <a:r>
              <a:rPr lang="en-US" sz="2800" dirty="0">
                <a:sym typeface="Wingdings" pitchFamily="2" charset="2"/>
              </a:rPr>
              <a:t>to laser drive – </a:t>
            </a:r>
            <a:br>
              <a:rPr lang="en-US" sz="2800" dirty="0">
                <a:sym typeface="Wingdings" pitchFamily="2" charset="2"/>
              </a:rPr>
            </a:br>
            <a:r>
              <a:rPr lang="en-US" sz="2800" dirty="0">
                <a:sym typeface="Wingdings" pitchFamily="2" charset="2"/>
              </a:rPr>
              <a:t>based on the same operating principle: “structured vacuum”</a:t>
            </a:r>
            <a:endParaRPr lang="en-US" sz="2800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108" y="981207"/>
            <a:ext cx="2459317" cy="18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3815049" y="2801525"/>
            <a:ext cx="167969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RF cavity (TESLA, DESY)</a:t>
            </a:r>
          </a:p>
        </p:txBody>
      </p:sp>
      <p:sp>
        <p:nvSpPr>
          <p:cNvPr id="225" name="Textfeld 224"/>
          <p:cNvSpPr txBox="1"/>
          <p:nvPr/>
        </p:nvSpPr>
        <p:spPr>
          <a:xfrm>
            <a:off x="3224634" y="3255321"/>
            <a:ext cx="2046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Conventional linear</a:t>
            </a:r>
          </a:p>
          <a:p>
            <a:r>
              <a:rPr lang="en-US" b="1" dirty="0">
                <a:latin typeface="Calibri" pitchFamily="34" charset="0"/>
              </a:rPr>
              <a:t>accelerator (RF)</a:t>
            </a:r>
          </a:p>
        </p:txBody>
      </p:sp>
      <p:sp>
        <p:nvSpPr>
          <p:cNvPr id="296" name="Textfeld 295"/>
          <p:cNvSpPr txBox="1"/>
          <p:nvPr/>
        </p:nvSpPr>
        <p:spPr>
          <a:xfrm>
            <a:off x="5763592" y="3255321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Laser-based dielectric</a:t>
            </a:r>
          </a:p>
          <a:p>
            <a:r>
              <a:rPr lang="en-US" b="1" dirty="0">
                <a:latin typeface="Calibri" pitchFamily="34" charset="0"/>
              </a:rPr>
              <a:t>accelerator (optical)</a:t>
            </a:r>
          </a:p>
        </p:txBody>
      </p:sp>
      <p:sp>
        <p:nvSpPr>
          <p:cNvPr id="226" name="Textfeld 225"/>
          <p:cNvSpPr txBox="1"/>
          <p:nvPr/>
        </p:nvSpPr>
        <p:spPr>
          <a:xfrm>
            <a:off x="791187" y="400488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Based on</a:t>
            </a:r>
          </a:p>
        </p:txBody>
      </p:sp>
      <p:sp>
        <p:nvSpPr>
          <p:cNvPr id="297" name="Textfeld 296"/>
          <p:cNvSpPr txBox="1"/>
          <p:nvPr/>
        </p:nvSpPr>
        <p:spPr>
          <a:xfrm>
            <a:off x="791187" y="4578492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Peak field limited by</a:t>
            </a:r>
          </a:p>
        </p:txBody>
      </p:sp>
      <p:sp>
        <p:nvSpPr>
          <p:cNvPr id="306" name="Textfeld 305"/>
          <p:cNvSpPr txBox="1"/>
          <p:nvPr/>
        </p:nvSpPr>
        <p:spPr>
          <a:xfrm>
            <a:off x="791187" y="5080245"/>
            <a:ext cx="1752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Max. achievable </a:t>
            </a:r>
          </a:p>
          <a:p>
            <a:r>
              <a:rPr lang="en-US" dirty="0">
                <a:latin typeface="Calibri" pitchFamily="34" charset="0"/>
              </a:rPr>
              <a:t>gradients</a:t>
            </a:r>
          </a:p>
        </p:txBody>
      </p:sp>
      <p:sp>
        <p:nvSpPr>
          <p:cNvPr id="307" name="Textfeld 306"/>
          <p:cNvSpPr txBox="1"/>
          <p:nvPr/>
        </p:nvSpPr>
        <p:spPr>
          <a:xfrm>
            <a:off x="3038878" y="4004888"/>
            <a:ext cx="241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</a:rPr>
              <a:t>Supercond</a:t>
            </a:r>
            <a:r>
              <a:rPr lang="en-US" dirty="0">
                <a:latin typeface="Calibri" pitchFamily="34" charset="0"/>
              </a:rPr>
              <a:t>.) RF cavities</a:t>
            </a:r>
          </a:p>
        </p:txBody>
      </p:sp>
      <p:sp>
        <p:nvSpPr>
          <p:cNvPr id="308" name="Textfeld 307"/>
          <p:cNvSpPr txBox="1"/>
          <p:nvPr/>
        </p:nvSpPr>
        <p:spPr>
          <a:xfrm>
            <a:off x="5627145" y="4004888"/>
            <a:ext cx="2525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Quartz grating structures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3202802" y="4439993"/>
            <a:ext cx="2089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Surface breakdown:</a:t>
            </a:r>
          </a:p>
          <a:p>
            <a:r>
              <a:rPr lang="en-US" b="1" dirty="0">
                <a:latin typeface="Calibri" pitchFamily="34" charset="0"/>
              </a:rPr>
              <a:t>200 MV/m</a:t>
            </a:r>
          </a:p>
        </p:txBody>
      </p:sp>
      <p:sp>
        <p:nvSpPr>
          <p:cNvPr id="310" name="Textfeld 309"/>
          <p:cNvSpPr txBox="1"/>
          <p:nvPr/>
        </p:nvSpPr>
        <p:spPr>
          <a:xfrm>
            <a:off x="5889556" y="4437557"/>
            <a:ext cx="2000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Damage threshold:</a:t>
            </a:r>
          </a:p>
          <a:p>
            <a:r>
              <a:rPr lang="cs-CZ" b="1" dirty="0">
                <a:latin typeface="Calibri" pitchFamily="34" charset="0"/>
              </a:rPr>
              <a:t>1</a:t>
            </a:r>
            <a:r>
              <a:rPr lang="en-US" b="1" dirty="0">
                <a:latin typeface="Calibri" pitchFamily="34" charset="0"/>
              </a:rPr>
              <a:t>0 GV/m</a:t>
            </a:r>
          </a:p>
        </p:txBody>
      </p:sp>
      <p:sp>
        <p:nvSpPr>
          <p:cNvPr id="311" name="Textfeld 310"/>
          <p:cNvSpPr txBox="1"/>
          <p:nvPr/>
        </p:nvSpPr>
        <p:spPr>
          <a:xfrm>
            <a:off x="3202802" y="5095323"/>
            <a:ext cx="1765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100 MeV/m </a:t>
            </a:r>
          </a:p>
          <a:p>
            <a:r>
              <a:rPr lang="en-US" sz="1600" b="1" dirty="0">
                <a:latin typeface="Calibri" pitchFamily="34" charset="0"/>
              </a:rPr>
              <a:t>= 0.1 GeV/m</a:t>
            </a:r>
          </a:p>
        </p:txBody>
      </p:sp>
      <p:sp>
        <p:nvSpPr>
          <p:cNvPr id="312" name="Textfeld 311"/>
          <p:cNvSpPr txBox="1"/>
          <p:nvPr/>
        </p:nvSpPr>
        <p:spPr>
          <a:xfrm>
            <a:off x="5889556" y="5095165"/>
            <a:ext cx="1492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5</a:t>
            </a:r>
            <a:r>
              <a:rPr lang="en-US" sz="2400" b="1" dirty="0">
                <a:latin typeface="Calibri" pitchFamily="34" charset="0"/>
              </a:rPr>
              <a:t> GeV/m</a:t>
            </a:r>
          </a:p>
          <a:p>
            <a:r>
              <a:rPr lang="en-US" sz="1600" b="1" dirty="0">
                <a:latin typeface="Calibri" pitchFamily="34" charset="0"/>
              </a:rPr>
              <a:t>= </a:t>
            </a:r>
            <a:r>
              <a:rPr lang="cs-CZ" sz="1600" b="1" dirty="0">
                <a:latin typeface="Calibri" pitchFamily="34" charset="0"/>
              </a:rPr>
              <a:t>5</a:t>
            </a:r>
            <a:r>
              <a:rPr lang="en-US" sz="1600" b="1" dirty="0">
                <a:latin typeface="Calibri" pitchFamily="34" charset="0"/>
              </a:rPr>
              <a:t> 000 MeV/m</a:t>
            </a:r>
          </a:p>
        </p:txBody>
      </p:sp>
      <p:sp>
        <p:nvSpPr>
          <p:cNvPr id="243" name="Rechteck 242"/>
          <p:cNvSpPr/>
          <p:nvPr/>
        </p:nvSpPr>
        <p:spPr>
          <a:xfrm>
            <a:off x="2957430" y="3181572"/>
            <a:ext cx="2538718" cy="25957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hteck 312"/>
          <p:cNvSpPr/>
          <p:nvPr/>
        </p:nvSpPr>
        <p:spPr>
          <a:xfrm>
            <a:off x="5494740" y="3181572"/>
            <a:ext cx="3031532" cy="25957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hteck 313"/>
          <p:cNvSpPr/>
          <p:nvPr/>
        </p:nvSpPr>
        <p:spPr>
          <a:xfrm>
            <a:off x="693174" y="3181572"/>
            <a:ext cx="2263719" cy="25957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840" name="Gerade Verbindung 35839"/>
          <p:cNvCxnSpPr/>
          <p:nvPr/>
        </p:nvCxnSpPr>
        <p:spPr>
          <a:xfrm flipH="1">
            <a:off x="693175" y="3901652"/>
            <a:ext cx="483088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Gerade Verbindung 314"/>
          <p:cNvCxnSpPr>
            <a:stCxn id="313" idx="1"/>
            <a:endCxn id="314" idx="1"/>
          </p:cNvCxnSpPr>
          <p:nvPr/>
        </p:nvCxnSpPr>
        <p:spPr>
          <a:xfrm flipH="1">
            <a:off x="693174" y="4479430"/>
            <a:ext cx="4801566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Gerade Verbindung 315"/>
          <p:cNvCxnSpPr/>
          <p:nvPr/>
        </p:nvCxnSpPr>
        <p:spPr>
          <a:xfrm flipH="1">
            <a:off x="693175" y="5042509"/>
            <a:ext cx="4802973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Gerade Verbindung 325"/>
          <p:cNvCxnSpPr/>
          <p:nvPr/>
        </p:nvCxnSpPr>
        <p:spPr>
          <a:xfrm flipH="1">
            <a:off x="5509216" y="3901652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Gerade Verbindung 327"/>
          <p:cNvCxnSpPr/>
          <p:nvPr/>
        </p:nvCxnSpPr>
        <p:spPr>
          <a:xfrm flipH="1">
            <a:off x="5509216" y="4480096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Gerade Verbindung 328"/>
          <p:cNvCxnSpPr/>
          <p:nvPr/>
        </p:nvCxnSpPr>
        <p:spPr>
          <a:xfrm flipH="1">
            <a:off x="5509216" y="5046105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212" b="23119"/>
          <a:stretch/>
        </p:blipFill>
        <p:spPr>
          <a:xfrm>
            <a:off x="5740822" y="1010951"/>
            <a:ext cx="2404987" cy="1844420"/>
          </a:xfrm>
          <a:prstGeom prst="rect">
            <a:avLst/>
          </a:prstGeom>
        </p:spPr>
      </p:pic>
      <p:sp>
        <p:nvSpPr>
          <p:cNvPr id="327" name="Textfeld 326"/>
          <p:cNvSpPr txBox="1"/>
          <p:nvPr/>
        </p:nvSpPr>
        <p:spPr>
          <a:xfrm>
            <a:off x="939433" y="5823674"/>
            <a:ext cx="7213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Principle: a nearfield scheme generates the required electromagnetic mode to continuously accelerate charged particles in vacuum – the particle is surfing the mode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: Eddie Aikau Big Wave Invitati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6" y="1292678"/>
            <a:ext cx="2431673" cy="162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497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308" grpId="0"/>
      <p:bldP spid="310" grpId="0"/>
      <p:bldP spid="312" grpId="0"/>
      <p:bldP spid="3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BEF33-4AE4-C2DE-702F-F5F40FEA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67" y="215599"/>
            <a:ext cx="9021032" cy="643215"/>
          </a:xfrm>
        </p:spPr>
        <p:txBody>
          <a:bodyPr>
            <a:noAutofit/>
          </a:bodyPr>
          <a:lstStyle/>
          <a:p>
            <a:r>
              <a:rPr lang="cs-CZ" sz="3600" dirty="0" err="1"/>
              <a:t>Acceleration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Alternating</a:t>
            </a:r>
            <a:r>
              <a:rPr lang="cs-CZ" sz="3600" dirty="0"/>
              <a:t> </a:t>
            </a:r>
            <a:r>
              <a:rPr lang="cs-CZ" sz="3600" dirty="0" err="1"/>
              <a:t>phase</a:t>
            </a:r>
            <a:r>
              <a:rPr lang="cs-CZ" sz="3600" dirty="0"/>
              <a:t> </a:t>
            </a:r>
            <a:r>
              <a:rPr lang="cs-CZ" sz="3600" dirty="0" err="1"/>
              <a:t>focusing</a:t>
            </a:r>
            <a:endParaRPr lang="en-GB" sz="3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283917-770B-198A-EE55-0D84640B5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FE09ECB-B39A-35DE-5FAB-60E892D49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38557" r="32575" b="4746"/>
          <a:stretch/>
        </p:blipFill>
        <p:spPr>
          <a:xfrm rot="5400000">
            <a:off x="5854491" y="3279214"/>
            <a:ext cx="5363648" cy="883922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:a16="http://schemas.microsoft.com/office/drawing/2014/main" id="{F71CFBCE-8F04-6100-CC49-1F6F7A2E3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5" b="37891"/>
          <a:stretch/>
        </p:blipFill>
        <p:spPr>
          <a:xfrm>
            <a:off x="175306" y="1030962"/>
            <a:ext cx="3836570" cy="3331313"/>
          </a:xfrm>
          <a:prstGeom prst="rect">
            <a:avLst/>
          </a:prstGeom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B0E30EA6-7DDF-B76C-1211-EE2641745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48"/>
          <a:stretch/>
        </p:blipFill>
        <p:spPr>
          <a:xfrm>
            <a:off x="175306" y="1039351"/>
            <a:ext cx="7846508" cy="3322924"/>
          </a:xfrm>
          <a:prstGeom prst="rect">
            <a:avLst/>
          </a:prstGeom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9D3AFD18-EEAA-9749-E9A1-668A38E0F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8"/>
          <a:stretch/>
        </p:blipFill>
        <p:spPr>
          <a:xfrm>
            <a:off x="175306" y="1039351"/>
            <a:ext cx="7846508" cy="4514161"/>
          </a:xfrm>
          <a:prstGeom prst="rect">
            <a:avLst/>
          </a:prstGeom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A10276DF-23AF-4184-BF2F-77D88C51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6" y="1039351"/>
            <a:ext cx="7846508" cy="53636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C74268-44DF-5B92-A863-4D96EE842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6" y="2465928"/>
            <a:ext cx="8775607" cy="1658607"/>
          </a:xfrm>
          <a:prstGeom prst="rect">
            <a:avLst/>
          </a:prstGeom>
        </p:spPr>
      </p:pic>
      <p:sp>
        <p:nvSpPr>
          <p:cNvPr id="5" name="Textfeld 8">
            <a:extLst>
              <a:ext uri="{FF2B5EF4-FFF2-40B4-BE49-F238E27FC236}">
                <a16:creationId xmlns:a16="http://schemas.microsoft.com/office/drawing/2014/main" id="{6C3D4DE3-EFA4-C633-BB56-947FCEBB4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06" y="4453899"/>
            <a:ext cx="8931386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T. Chlouba*, R. Shiloh*, S. Kraus*, L.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Brückner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*, J.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Litzel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, P.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Hommelhoff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,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r>
              <a:rPr lang="cs-CZ" sz="2000" i="1" dirty="0" err="1">
                <a:solidFill>
                  <a:schemeClr val="tx1"/>
                </a:solidFill>
                <a:latin typeface="Calibri" pitchFamily="34" charset="0"/>
              </a:rPr>
              <a:t>Coherent</a:t>
            </a:r>
            <a:r>
              <a:rPr lang="cs-CZ" sz="20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pitchFamily="34" charset="0"/>
              </a:rPr>
              <a:t>Nanophotonic</a:t>
            </a:r>
            <a:r>
              <a:rPr lang="cs-CZ" sz="20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pitchFamily="34" charset="0"/>
              </a:rPr>
              <a:t>Electron</a:t>
            </a:r>
            <a:r>
              <a:rPr lang="cs-CZ" sz="20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pitchFamily="34" charset="0"/>
              </a:rPr>
              <a:t>Accelerator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</a:rPr>
              <a:t>,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cs-CZ" sz="20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cs-CZ" sz="2000" dirty="0" err="1">
                <a:solidFill>
                  <a:schemeClr val="tx1"/>
                </a:solidFill>
                <a:latin typeface="Calibri" pitchFamily="34" charset="0"/>
              </a:rPr>
              <a:t>Nature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</a:rPr>
              <a:t> (2023), in </a:t>
            </a:r>
            <a:r>
              <a:rPr lang="cs-CZ" sz="2000" dirty="0" err="1">
                <a:solidFill>
                  <a:schemeClr val="tx1"/>
                </a:solidFill>
                <a:latin typeface="Calibri" pitchFamily="34" charset="0"/>
              </a:rPr>
              <a:t>press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18" y="59863"/>
            <a:ext cx="5811014" cy="29030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14048" r="1354" b="7739"/>
          <a:stretch/>
        </p:blipFill>
        <p:spPr>
          <a:xfrm>
            <a:off x="7694677" y="-3626297"/>
            <a:ext cx="5393340" cy="3015371"/>
          </a:xfrm>
          <a:prstGeom prst="rect">
            <a:avLst/>
          </a:prstGeom>
        </p:spPr>
      </p:pic>
      <p:pic>
        <p:nvPicPr>
          <p:cNvPr id="29698" name="Picture 2" descr="Gruppenbild Juni 20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1611"/>
          <a:stretch/>
        </p:blipFill>
        <p:spPr bwMode="auto">
          <a:xfrm>
            <a:off x="2360326" y="-4165777"/>
            <a:ext cx="5034750" cy="34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75942" y="2769130"/>
            <a:ext cx="32610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Calibri" pitchFamily="34" charset="0"/>
                <a:cs typeface="Calibri" pitchFamily="34" charset="0"/>
              </a:rPr>
              <a:t>Partners/</a:t>
            </a:r>
          </a:p>
          <a:p>
            <a:pPr algn="r"/>
            <a:r>
              <a:rPr lang="en-US" sz="1200" b="1" dirty="0">
                <a:latin typeface="Calibri" pitchFamily="34" charset="0"/>
                <a:cs typeface="Calibri" pitchFamily="34" charset="0"/>
              </a:rPr>
              <a:t>collaborations: 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ACHIP collaboration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iQCE collaboration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J. </a:t>
            </a:r>
            <a:r>
              <a:rPr lang="en-US" sz="1200" dirty="0" err="1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Rosenzweig</a:t>
            </a:r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, UCLA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I. Franco, Rochester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I. Kaminer, Technion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Ph. Russell, MPL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Th. Fennel, Rostock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A. </a:t>
            </a:r>
            <a:r>
              <a:rPr lang="en-US" sz="1200" dirty="0" err="1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Leitensdorfer</a:t>
            </a:r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, Konstanz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FAU Applied Physics: H. Weber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M. Kling, LMU/MPQ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R. L. Byer + coll., Stanford / SLAC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C. Lemell, J. Burgdörfer, TU Vienna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M.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Stockman</a:t>
            </a:r>
            <a:r>
              <a:rPr lang="en-US" sz="1200" baseline="30000" dirty="0" err="1">
                <a:latin typeface="Calibri" pitchFamily="34" charset="0"/>
                <a:cs typeface="Calibri" pitchFamily="34" charset="0"/>
              </a:rPr>
              <a:t>Ϯ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Georgia State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G. G. Paulus, Jena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147356" y="382331"/>
            <a:ext cx="1150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B31219"/>
                </a:solidFill>
                <a:latin typeface="+mn-lt"/>
              </a:rPr>
              <a:t>Open</a:t>
            </a:r>
          </a:p>
          <a:p>
            <a:r>
              <a:rPr lang="en-US" sz="1600" b="1" i="1" dirty="0">
                <a:solidFill>
                  <a:srgbClr val="B31219"/>
                </a:solidFill>
                <a:latin typeface="+mn-lt"/>
              </a:rPr>
              <a:t>PhD student and postdoc positions! Pls. get in touch.</a:t>
            </a:r>
          </a:p>
        </p:txBody>
      </p:sp>
      <p:pic>
        <p:nvPicPr>
          <p:cNvPr id="16390" name="Picture 6" descr="C:\Users\PHommelhoff\Präsentationen\Vorlagen\Bayern_Wappe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805" y="5800740"/>
            <a:ext cx="513745" cy="6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PHommelhoff\Präsentationen\Vorlagen\european_fl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9252" y="3277265"/>
            <a:ext cx="675653" cy="4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PHommelhoff\Präsentationen\Vorlagen\CD_MAP_Logo_v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6896" y="6203878"/>
            <a:ext cx="1188788" cy="4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PHommelhoff\Präsentationen\Vorlagen\imprs-aps_ss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7138" y="5807832"/>
            <a:ext cx="1202602" cy="25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:\Users\PHommelhoff\Präsentationen\Vorlagen\DARP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866" y="5330496"/>
            <a:ext cx="526900" cy="2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Hommelhoff\Präsentationen\erc_logo_lon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2112" y="5558676"/>
            <a:ext cx="1015302" cy="95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PHommelhoff\Präsentationen\Vorlagen\MPG\LOGO_328_gw_s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30" y="5544138"/>
            <a:ext cx="607798" cy="48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feld 15"/>
          <p:cNvSpPr txBox="1">
            <a:spLocks noChangeArrowheads="1"/>
          </p:cNvSpPr>
          <p:nvPr/>
        </p:nvSpPr>
        <p:spPr bwMode="auto">
          <a:xfrm>
            <a:off x="29659" y="0"/>
            <a:ext cx="226695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Tobias Boolakee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Leon Brückner</a:t>
            </a:r>
          </a:p>
          <a:p>
            <a:pPr algn="r">
              <a:defRPr/>
            </a:pP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Tomás</a:t>
            </a: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 Chlouba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Julian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Freier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Jonas Heimerl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Martin Hundhausen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Johannes Illmer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Manuel Konrad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Stefanie Kraus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Julian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Litzel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Bastian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Löhrl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Felix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Lopéz</a:t>
            </a: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 Hoffmann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Matthias Meier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Stefan Meier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Annika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Michalak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Jonathan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Pölloth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Jürgen Ristein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Roy Shiloh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Franz Schmidt-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Kaler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Timo</a:t>
            </a: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 Wirth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Simon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Wittigschlager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feld 15"/>
          <p:cNvSpPr txBox="1">
            <a:spLocks noChangeArrowheads="1"/>
          </p:cNvSpPr>
          <p:nvPr/>
        </p:nvSpPr>
        <p:spPr bwMode="auto">
          <a:xfrm>
            <a:off x="2640513" y="3901985"/>
            <a:ext cx="24289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08348" y="3057739"/>
            <a:ext cx="4539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latin typeface="Calibri" pitchFamily="34" charset="0"/>
                <a:cs typeface="Calibri" pitchFamily="34" charset="0"/>
              </a:rPr>
              <a:t>Former members:</a:t>
            </a:r>
          </a:p>
          <a:p>
            <a:pPr>
              <a:defRPr/>
            </a:pPr>
            <a:r>
              <a:rPr lang="en-US" sz="1200" i="1" dirty="0">
                <a:latin typeface="Calibri" pitchFamily="34" charset="0"/>
                <a:cs typeface="Calibri" pitchFamily="34" charset="0"/>
              </a:rPr>
              <a:t>PhDs: J. Breuer   Ph.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Dienstbier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M.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Förster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C.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Gerner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J. Hammer  C. Heide  J.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Hoffrogge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M. Krüger  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Ang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Li   M. Schenk  M.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Seidling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T.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Paschen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A.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Tafel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N. Schönenberger  S. Thomas  (Ph. Weber)  P. Yousefi </a:t>
            </a:r>
            <a:r>
              <a:rPr lang="en-US" sz="1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R. Zimmermann</a:t>
            </a:r>
            <a:r>
              <a:rPr lang="cs-CZ" sz="1200" i="1" dirty="0">
                <a:latin typeface="Calibri" pitchFamily="34" charset="0"/>
                <a:cs typeface="Calibri" pitchFamily="34" charset="0"/>
              </a:rPr>
              <a:t> M. </a:t>
            </a:r>
            <a:r>
              <a:rPr lang="cs-CZ" sz="1200" i="1" dirty="0" err="1">
                <a:latin typeface="Calibri" pitchFamily="34" charset="0"/>
                <a:cs typeface="Calibri" pitchFamily="34" charset="0"/>
              </a:rPr>
              <a:t>Sirotin</a:t>
            </a:r>
            <a:endParaRPr lang="en-US" sz="1200" i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200" i="1" dirty="0">
                <a:latin typeface="Calibri" pitchFamily="34" charset="0"/>
                <a:cs typeface="Calibri" pitchFamily="34" charset="0"/>
              </a:rPr>
              <a:t>Postdocs: A.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Aghajani-Talesh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P. Dombi  M. Kozák  J.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McNeur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Y. Morimoto  T. Higuchi</a:t>
            </a:r>
            <a:r>
              <a:rPr lang="cs-CZ" sz="1200" i="1" dirty="0">
                <a:latin typeface="Calibri" pitchFamily="34" charset="0"/>
                <a:cs typeface="Calibri" pitchFamily="34" charset="0"/>
              </a:rPr>
              <a:t> </a:t>
            </a:r>
            <a:endParaRPr lang="en-US" sz="1200" i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Master students: D. Ehberger  T. Eckstein  M.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Eisele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R. Fröhlich  U. Häusler  R.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Heinreich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S. Heinrich   H.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Kaupp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A. Kirchner  M.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Knauft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A. Liehl  L.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Maisenbacher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 J.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Martinek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A. Mittelbach  F.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Najafi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 C. Nauk   H.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Ramadas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T. Sattler  E. Schmidt  J.-P. Stein  H.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Strzalka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Y.-H. M. Tan  Di Zhang</a:t>
            </a:r>
          </a:p>
        </p:txBody>
      </p:sp>
      <p:pic>
        <p:nvPicPr>
          <p:cNvPr id="27652" name="Picture 4" descr="https://encrypted-tbn2.gstatic.com/images?q=tbn:ANd9GcTT6liVKryzVbeFeTeizeKPj9JAVCxtldcGcf2MNFThG4xAQlVH8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9" b="23694"/>
          <a:stretch/>
        </p:blipFill>
        <p:spPr bwMode="auto">
          <a:xfrm>
            <a:off x="-1583908" y="4591779"/>
            <a:ext cx="1371600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3891" y="5678141"/>
            <a:ext cx="960213" cy="3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40" y="5776996"/>
            <a:ext cx="1290226" cy="5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6"/>
          <a:srcRect l="59286" t="13694" r="34855" b="82263"/>
          <a:stretch/>
        </p:blipFill>
        <p:spPr>
          <a:xfrm>
            <a:off x="6435156" y="6127666"/>
            <a:ext cx="926621" cy="3596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9" b="33640"/>
          <a:stretch/>
        </p:blipFill>
        <p:spPr>
          <a:xfrm>
            <a:off x="5089097" y="6108324"/>
            <a:ext cx="1231948" cy="41308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226094" y="6953272"/>
            <a:ext cx="215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achip.fau.de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466824" y="6899050"/>
            <a:ext cx="3896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Former members (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master thesis,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PhDs;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postdocs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):</a:t>
            </a:r>
          </a:p>
          <a:p>
            <a:pPr>
              <a:defRPr/>
            </a:pPr>
            <a:r>
              <a:rPr lang="en-US" sz="1400" i="1" u="sng" dirty="0">
                <a:latin typeface="Calibri" pitchFamily="34" charset="0"/>
                <a:cs typeface="Calibri" pitchFamily="34" charset="0"/>
              </a:rPr>
              <a:t>A. </a:t>
            </a:r>
            <a:r>
              <a:rPr lang="en-US" sz="1400" i="1" u="sng" dirty="0" err="1">
                <a:latin typeface="Calibri" pitchFamily="34" charset="0"/>
                <a:cs typeface="Calibri" pitchFamily="34" charset="0"/>
              </a:rPr>
              <a:t>Aghajani-Talesh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J. Breuer  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P. Dombi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D. Ehberger  M.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Eisele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M. Förster 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R.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Fröhlich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J. Hammer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S. Heinrich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J. Hoffrogge 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H.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Kaupp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M. Kozák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M. Krüger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A. Liehl  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J. McNeur</a:t>
            </a:r>
          </a:p>
          <a:p>
            <a:pPr>
              <a:defRPr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 L. Maisenbacher   F.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Najafi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  H.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Ramadas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T. Sattler  Ella Schmidt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M. Schenk  </a:t>
            </a:r>
            <a:r>
              <a:rPr lang="en-US" sz="1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L. Seitz  J.-P. Stein H.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Strzalka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Y.-H. M. Tan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S. Thomas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Di Zhang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8" y="5778229"/>
            <a:ext cx="660084" cy="6662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97" y="5674902"/>
            <a:ext cx="1246725" cy="3116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95" y="507258"/>
            <a:ext cx="2889401" cy="1473594"/>
          </a:xfrm>
          <a:prstGeom prst="rect">
            <a:avLst/>
          </a:prstGeom>
        </p:spPr>
      </p:pic>
      <p:pic>
        <p:nvPicPr>
          <p:cNvPr id="1026" name="Picture 2" descr="QuCoLiMa - Quantum Cooperativity of Light and Matter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41" y="6145535"/>
            <a:ext cx="1302718" cy="35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el 1"/>
          <p:cNvSpPr txBox="1">
            <a:spLocks/>
          </p:cNvSpPr>
          <p:nvPr/>
        </p:nvSpPr>
        <p:spPr bwMode="auto">
          <a:xfrm>
            <a:off x="2234104" y="2484302"/>
            <a:ext cx="3235247" cy="5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effectLst>
                  <a:outerShdw blurRad="76200" dist="25400" dir="24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9pPr>
          </a:lstStyle>
          <a:p>
            <a:pPr>
              <a:tabLst>
                <a:tab pos="1257300" algn="l"/>
              </a:tabLst>
              <a:defRPr/>
            </a:pPr>
            <a:r>
              <a:rPr lang="en-US" b="1" kern="0" dirty="0">
                <a:solidFill>
                  <a:srgbClr val="E9FEE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FAU’s Laser Physics</a:t>
            </a:r>
          </a:p>
        </p:txBody>
      </p:sp>
    </p:spTree>
    <p:extLst>
      <p:ext uri="{BB962C8B-B14F-4D97-AF65-F5344CB8AC3E}">
        <p14:creationId xmlns:p14="http://schemas.microsoft.com/office/powerpoint/2010/main" val="18811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DBFF215-5EE3-2D9F-0283-85B143B95A09}"/>
              </a:ext>
            </a:extLst>
          </p:cNvPr>
          <p:cNvSpPr/>
          <p:nvPr/>
        </p:nvSpPr>
        <p:spPr>
          <a:xfrm>
            <a:off x="1033928" y="1050816"/>
            <a:ext cx="7155677" cy="34978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A00FBDC-DF5B-35A5-EDF5-258FC411C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E871F48-C5D8-3166-5645-D6D7706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2" y="215599"/>
            <a:ext cx="8245232" cy="643215"/>
          </a:xfrm>
        </p:spPr>
        <p:txBody>
          <a:bodyPr>
            <a:normAutofit/>
          </a:bodyPr>
          <a:lstStyle/>
          <a:p>
            <a:r>
              <a:rPr lang="en-US" sz="3000" dirty="0"/>
              <a:t>What is </a:t>
            </a:r>
            <a:r>
              <a:rPr lang="en-US" sz="3000" dirty="0" err="1"/>
              <a:t>strongfield</a:t>
            </a:r>
            <a:r>
              <a:rPr lang="en-US" sz="3000" dirty="0"/>
              <a:t> physics?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F49E4C-A9CC-81FA-8E32-509F7160F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6" y="2799717"/>
            <a:ext cx="0" cy="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E426683-35EC-06A9-5709-86251475CB38}"/>
                  </a:ext>
                </a:extLst>
              </p:cNvPr>
              <p:cNvSpPr txBox="1"/>
              <p:nvPr/>
            </p:nvSpPr>
            <p:spPr>
              <a:xfrm>
                <a:off x="1197190" y="4841224"/>
                <a:ext cx="7561204" cy="1034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 err="1">
                    <a:solidFill>
                      <a:schemeClr val="bg1"/>
                    </a:solidFill>
                    <a:latin typeface="+mn-lt"/>
                  </a:rPr>
                  <a:t>Strongfield</a:t>
                </a:r>
                <a:r>
                  <a:rPr lang="en-US" sz="2000" b="1" dirty="0">
                    <a:solidFill>
                      <a:schemeClr val="bg1"/>
                    </a:solidFill>
                    <a:latin typeface="+mn-lt"/>
                  </a:rPr>
                  <a:t> physics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  <a:latin typeface="+mn-lt"/>
                  </a:rPr>
                  <a:t> Interaction between matter (electrons in particular) and strong optical fields on ultrashort time scales 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en-US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  <a:latin typeface="+mn-lt"/>
                  </a:rPr>
                  <a:t>seconds).</a:t>
                </a:r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E426683-35EC-06A9-5709-86251475C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190" y="4841224"/>
                <a:ext cx="7561204" cy="1034194"/>
              </a:xfrm>
              <a:prstGeom prst="rect">
                <a:avLst/>
              </a:prstGeom>
              <a:blipFill>
                <a:blip r:embed="rId4"/>
                <a:stretch>
                  <a:fillRect l="-806" t="-294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9"/>
          <p:cNvGrpSpPr/>
          <p:nvPr/>
        </p:nvGrpSpPr>
        <p:grpSpPr>
          <a:xfrm>
            <a:off x="1095413" y="1179717"/>
            <a:ext cx="7032706" cy="3240000"/>
            <a:chOff x="-639755" y="1488659"/>
            <a:chExt cx="7032706" cy="3240000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AA325CE1-3DAF-8FD7-E417-C8185A44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9755" y="1488659"/>
              <a:ext cx="7032706" cy="3240000"/>
            </a:xfrm>
            <a:prstGeom prst="rect">
              <a:avLst/>
            </a:prstGeom>
          </p:spPr>
        </p:pic>
        <p:grpSp>
          <p:nvGrpSpPr>
            <p:cNvPr id="6" name="Gruppieren 5"/>
            <p:cNvGrpSpPr/>
            <p:nvPr/>
          </p:nvGrpSpPr>
          <p:grpSpPr>
            <a:xfrm>
              <a:off x="-599588" y="2716069"/>
              <a:ext cx="1692218" cy="535939"/>
              <a:chOff x="-1289262" y="2716069"/>
              <a:chExt cx="1692218" cy="535939"/>
            </a:xfrm>
          </p:grpSpPr>
          <p:sp>
            <p:nvSpPr>
              <p:cNvPr id="4" name="Textfeld 3"/>
              <p:cNvSpPr txBox="1"/>
              <p:nvPr/>
            </p:nvSpPr>
            <p:spPr>
              <a:xfrm>
                <a:off x="-1289262" y="2716069"/>
                <a:ext cx="16922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E21610"/>
                    </a:solidFill>
                    <a:latin typeface="+mn-lt"/>
                  </a:rPr>
                  <a:t>Laser pulse E(t)</a:t>
                </a:r>
              </a:p>
            </p:txBody>
          </p:sp>
          <p:sp>
            <p:nvSpPr>
              <p:cNvPr id="5" name="Rechteck 4"/>
              <p:cNvSpPr/>
              <p:nvPr/>
            </p:nvSpPr>
            <p:spPr>
              <a:xfrm>
                <a:off x="-792399" y="3085401"/>
                <a:ext cx="244099" cy="166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>
              <a:off x="561814" y="2076773"/>
              <a:ext cx="36925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42620"/>
                  </a:solidFill>
                  <a:latin typeface="+mn-lt"/>
                </a:rPr>
                <a:t>      Optical period (few fs)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1095413" y="1179717"/>
            <a:ext cx="7032706" cy="3240000"/>
            <a:chOff x="13558729" y="1488659"/>
            <a:chExt cx="7032706" cy="3240000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D10F7F70-D77D-E9E7-229C-F9C6C5A7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8729" y="1488659"/>
              <a:ext cx="7032706" cy="3240000"/>
            </a:xfrm>
            <a:prstGeom prst="rect">
              <a:avLst/>
            </a:prstGeom>
          </p:spPr>
        </p:pic>
        <p:sp>
          <p:nvSpPr>
            <p:cNvPr id="45" name="Rechteck 44"/>
            <p:cNvSpPr/>
            <p:nvPr/>
          </p:nvSpPr>
          <p:spPr>
            <a:xfrm>
              <a:off x="13632110" y="2818912"/>
              <a:ext cx="1459684" cy="265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13934114" y="3084649"/>
              <a:ext cx="508603" cy="193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1095413" y="1179717"/>
            <a:ext cx="7032706" cy="3240000"/>
            <a:chOff x="916970" y="1488659"/>
            <a:chExt cx="7032706" cy="3240000"/>
          </a:xfrm>
        </p:grpSpPr>
        <p:grpSp>
          <p:nvGrpSpPr>
            <p:cNvPr id="43" name="Gruppieren 42"/>
            <p:cNvGrpSpPr/>
            <p:nvPr/>
          </p:nvGrpSpPr>
          <p:grpSpPr>
            <a:xfrm>
              <a:off x="916970" y="1488659"/>
              <a:ext cx="7032706" cy="3240000"/>
              <a:chOff x="4210552" y="1488659"/>
              <a:chExt cx="7032706" cy="3240000"/>
            </a:xfrm>
          </p:grpSpPr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9B2D5D8F-569C-7D67-A48C-D91F62AA2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0552" y="1488659"/>
                <a:ext cx="7032706" cy="3240000"/>
              </a:xfrm>
              <a:prstGeom prst="rect">
                <a:avLst/>
              </a:prstGeom>
            </p:spPr>
          </p:pic>
          <p:sp>
            <p:nvSpPr>
              <p:cNvPr id="37" name="Rechteck 36"/>
              <p:cNvSpPr/>
              <p:nvPr/>
            </p:nvSpPr>
            <p:spPr>
              <a:xfrm>
                <a:off x="4313410" y="2803245"/>
                <a:ext cx="1411087" cy="2775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4697572" y="3025026"/>
                <a:ext cx="406093" cy="2217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4022501" y="2322235"/>
              <a:ext cx="109690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emission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1095413" y="1179717"/>
            <a:ext cx="7032706" cy="3240000"/>
            <a:chOff x="4697572" y="1460827"/>
            <a:chExt cx="7032706" cy="3240000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69CE754D-D76F-4133-87DF-843437F3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572" y="1460827"/>
              <a:ext cx="7032706" cy="3240000"/>
            </a:xfrm>
            <a:prstGeom prst="rect">
              <a:avLst/>
            </a:prstGeom>
          </p:spPr>
        </p:pic>
        <p:sp>
          <p:nvSpPr>
            <p:cNvPr id="41" name="Textfeld 40"/>
            <p:cNvSpPr txBox="1"/>
            <p:nvPr/>
          </p:nvSpPr>
          <p:spPr>
            <a:xfrm>
              <a:off x="7759569" y="2204634"/>
              <a:ext cx="257271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movement in laser field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4773478" y="2716069"/>
              <a:ext cx="1526567" cy="39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1095413" y="1179717"/>
            <a:ext cx="7032706" cy="3240000"/>
            <a:chOff x="4014675" y="1488659"/>
            <a:chExt cx="7032706" cy="3240000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221D1410-B832-59EA-7264-7B4F68187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675" y="1488659"/>
              <a:ext cx="7032706" cy="3240000"/>
            </a:xfrm>
            <a:prstGeom prst="rect">
              <a:avLst/>
            </a:prstGeom>
          </p:spPr>
        </p:pic>
        <p:sp>
          <p:nvSpPr>
            <p:cNvPr id="20" name="Rechteck 19"/>
            <p:cNvSpPr/>
            <p:nvPr/>
          </p:nvSpPr>
          <p:spPr>
            <a:xfrm>
              <a:off x="4084343" y="2743200"/>
              <a:ext cx="1471799" cy="443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939366" y="2204634"/>
              <a:ext cx="257271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movement in laser field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095413" y="1179717"/>
            <a:ext cx="7032706" cy="3240000"/>
            <a:chOff x="1356832" y="1488659"/>
            <a:chExt cx="7032706" cy="3240000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3B1B8A4D-51A3-0D80-1D19-A530D1AEE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832" y="1488659"/>
              <a:ext cx="7032706" cy="3240000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1431746" y="2826503"/>
              <a:ext cx="1562403" cy="443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324417" y="1910166"/>
              <a:ext cx="16512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+mn-lt"/>
                </a:rPr>
                <a:t>(X)UV radiation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573537" y="2330225"/>
              <a:ext cx="16512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recombination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095413" y="1179717"/>
            <a:ext cx="7032706" cy="3240000"/>
            <a:chOff x="792138" y="1488659"/>
            <a:chExt cx="7032706" cy="3240000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8C8F2FBC-5451-9FA4-656E-080E8A1D5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38" y="1488659"/>
              <a:ext cx="7032706" cy="3240000"/>
            </a:xfrm>
            <a:prstGeom prst="rect">
              <a:avLst/>
            </a:prstGeom>
          </p:spPr>
        </p:pic>
        <p:grpSp>
          <p:nvGrpSpPr>
            <p:cNvPr id="21" name="Gruppieren 20"/>
            <p:cNvGrpSpPr/>
            <p:nvPr/>
          </p:nvGrpSpPr>
          <p:grpSpPr>
            <a:xfrm>
              <a:off x="893915" y="2817431"/>
              <a:ext cx="1692218" cy="535939"/>
              <a:chOff x="-1289262" y="2716069"/>
              <a:chExt cx="1692218" cy="535939"/>
            </a:xfrm>
          </p:grpSpPr>
          <p:sp>
            <p:nvSpPr>
              <p:cNvPr id="22" name="Textfeld 21"/>
              <p:cNvSpPr txBox="1"/>
              <p:nvPr/>
            </p:nvSpPr>
            <p:spPr>
              <a:xfrm>
                <a:off x="-1289262" y="2716069"/>
                <a:ext cx="16922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rgbClr val="E21610"/>
                  </a:solidFill>
                  <a:latin typeface="+mn-lt"/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-792399" y="3085401"/>
                <a:ext cx="244099" cy="166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4014675" y="2347993"/>
              <a:ext cx="14639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Re-collision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095413" y="1179717"/>
            <a:ext cx="7032706" cy="3240000"/>
            <a:chOff x="2694024" y="1488659"/>
            <a:chExt cx="7032706" cy="3240000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BCB8E742-E0BF-D1F0-EA46-A7DB00426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024" y="1488659"/>
              <a:ext cx="7032706" cy="3240000"/>
            </a:xfrm>
            <a:prstGeom prst="rect">
              <a:avLst/>
            </a:prstGeom>
          </p:spPr>
        </p:pic>
        <p:grpSp>
          <p:nvGrpSpPr>
            <p:cNvPr id="25" name="Gruppieren 24"/>
            <p:cNvGrpSpPr/>
            <p:nvPr/>
          </p:nvGrpSpPr>
          <p:grpSpPr>
            <a:xfrm>
              <a:off x="2702530" y="2803245"/>
              <a:ext cx="1692218" cy="535939"/>
              <a:chOff x="-1203005" y="2716069"/>
              <a:chExt cx="1692218" cy="535939"/>
            </a:xfrm>
          </p:grpSpPr>
          <p:sp>
            <p:nvSpPr>
              <p:cNvPr id="27" name="Textfeld 26"/>
              <p:cNvSpPr txBox="1"/>
              <p:nvPr/>
            </p:nvSpPr>
            <p:spPr>
              <a:xfrm>
                <a:off x="-1203005" y="2716069"/>
                <a:ext cx="16922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rgbClr val="E21610"/>
                  </a:solidFill>
                  <a:latin typeface="+mn-lt"/>
                </a:endParaRPr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-792399" y="3085401"/>
                <a:ext cx="244099" cy="166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feld 15"/>
            <p:cNvSpPr txBox="1"/>
            <p:nvPr/>
          </p:nvSpPr>
          <p:spPr>
            <a:xfrm>
              <a:off x="5048570" y="1883046"/>
              <a:ext cx="1697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&lt; 1 opt. period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4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>
            <a:extLst>
              <a:ext uri="{FF2B5EF4-FFF2-40B4-BE49-F238E27FC236}">
                <a16:creationId xmlns:a16="http://schemas.microsoft.com/office/drawing/2014/main" id="{0CB4CF53-BC76-ED71-4141-D96AE9D0CED8}"/>
              </a:ext>
            </a:extLst>
          </p:cNvPr>
          <p:cNvSpPr/>
          <p:nvPr/>
        </p:nvSpPr>
        <p:spPr>
          <a:xfrm>
            <a:off x="670611" y="3864444"/>
            <a:ext cx="2005003" cy="121183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F631D566-6C23-CDD5-A122-C543BE8245E8}"/>
              </a:ext>
            </a:extLst>
          </p:cNvPr>
          <p:cNvSpPr/>
          <p:nvPr/>
        </p:nvSpPr>
        <p:spPr>
          <a:xfrm>
            <a:off x="998398" y="1896841"/>
            <a:ext cx="1685925" cy="121183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2C486-11F7-2912-4D1E-D36C8BA3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Emission process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93758D0-06F2-A53D-7238-6E426A6D14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64299" y="1196501"/>
                <a:ext cx="5693752" cy="49830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400" dirty="0" err="1"/>
                  <a:t>Keldysh</a:t>
                </a:r>
                <a:r>
                  <a:rPr lang="en-US" sz="2400" dirty="0"/>
                  <a:t> parameter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93758D0-06F2-A53D-7238-6E426A6D1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64299" y="1196501"/>
                <a:ext cx="5693752" cy="498307"/>
              </a:xfrm>
              <a:blipFill>
                <a:blip r:embed="rId2"/>
                <a:stretch>
                  <a:fillRect t="-17073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A3BD99-EC4D-EE2E-45BF-C9DE61625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9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7511BC5-5BB4-AD52-858A-7337FB06BC05}"/>
              </a:ext>
            </a:extLst>
          </p:cNvPr>
          <p:cNvSpPr txBox="1"/>
          <p:nvPr/>
        </p:nvSpPr>
        <p:spPr>
          <a:xfrm>
            <a:off x="0" y="6229689"/>
            <a:ext cx="75985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Segoe UI" panose="020B0502040204020203" pitchFamily="34" charset="0"/>
              </a:rPr>
              <a:t>L. </a:t>
            </a:r>
            <a:r>
              <a:rPr lang="en-US" sz="1200" dirty="0" err="1">
                <a:latin typeface="Segoe UI" panose="020B0502040204020203" pitchFamily="34" charset="0"/>
              </a:rPr>
              <a:t>Keldysh</a:t>
            </a:r>
            <a:r>
              <a:rPr lang="en-US" sz="1200" dirty="0">
                <a:latin typeface="Segoe UI" panose="020B0502040204020203" pitchFamily="34" charset="0"/>
              </a:rPr>
              <a:t> </a:t>
            </a:r>
            <a:r>
              <a:rPr lang="en-US" sz="1200" i="1" dirty="0">
                <a:latin typeface="Segoe UI" panose="020B0502040204020203" pitchFamily="34" charset="0"/>
              </a:rPr>
              <a:t>Soviet </a:t>
            </a:r>
            <a:r>
              <a:rPr lang="en-GB" sz="1200" i="1" dirty="0">
                <a:latin typeface="Segoe UI" panose="020B0502040204020203" pitchFamily="34" charset="0"/>
              </a:rPr>
              <a:t>Physics JETP </a:t>
            </a:r>
            <a:r>
              <a:rPr lang="en-GB" sz="1200" b="1" dirty="0">
                <a:latin typeface="Segoe UI" panose="020B0502040204020203" pitchFamily="34" charset="0"/>
              </a:rPr>
              <a:t>20</a:t>
            </a:r>
            <a:r>
              <a:rPr lang="en-GB" sz="1200" dirty="0">
                <a:latin typeface="Segoe UI" panose="020B0502040204020203" pitchFamily="34" charset="0"/>
              </a:rPr>
              <a:t>, 1307–1314 (1965).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4E6DB4F-DF4F-4C02-AD54-1102A06CDEDC}"/>
                  </a:ext>
                </a:extLst>
              </p:cNvPr>
              <p:cNvSpPr txBox="1"/>
              <p:nvPr/>
            </p:nvSpPr>
            <p:spPr>
              <a:xfrm>
                <a:off x="1114976" y="1950753"/>
                <a:ext cx="1525802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de-DE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de-DE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4E6DB4F-DF4F-4C02-AD54-1102A06CD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976" y="1950753"/>
                <a:ext cx="1525802" cy="1091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027C2798-0FA6-8DF8-59AB-9E24C07B0875}"/>
                  </a:ext>
                </a:extLst>
              </p:cNvPr>
              <p:cNvSpPr txBox="1"/>
              <p:nvPr/>
            </p:nvSpPr>
            <p:spPr>
              <a:xfrm>
                <a:off x="2973772" y="1950753"/>
                <a:ext cx="5020416" cy="101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metal work function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: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ponderomotive energy</a:t>
                </a: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027C2798-0FA6-8DF8-59AB-9E24C07B0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772" y="1950753"/>
                <a:ext cx="5020416" cy="1014765"/>
              </a:xfrm>
              <a:prstGeom prst="rect">
                <a:avLst/>
              </a:prstGeom>
              <a:blipFill>
                <a:blip r:embed="rId4"/>
                <a:stretch>
                  <a:fillRect l="-1094" b="-7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F5ABD8C-08D7-A28F-750F-1E0ADA8AC4BE}"/>
                  </a:ext>
                </a:extLst>
              </p:cNvPr>
              <p:cNvSpPr txBox="1"/>
              <p:nvPr/>
            </p:nvSpPr>
            <p:spPr>
              <a:xfrm>
                <a:off x="800233" y="4051402"/>
                <a:ext cx="1823127" cy="837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F5ABD8C-08D7-A28F-750F-1E0ADA8AC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33" y="4051402"/>
                <a:ext cx="1823127" cy="8379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FE1CB4FF-EF0E-0819-D3B2-B039F38733B1}"/>
                  </a:ext>
                </a:extLst>
              </p:cNvPr>
              <p:cNvSpPr txBox="1"/>
              <p:nvPr/>
            </p:nvSpPr>
            <p:spPr>
              <a:xfrm>
                <a:off x="2843662" y="3779311"/>
                <a:ext cx="6096010" cy="2057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Mean kinetic energy of a </a:t>
                </a:r>
                <a:r>
                  <a:rPr 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free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electron in an oscillating field</a:t>
                </a:r>
                <a:endParaRPr lang="en-US" sz="2000" b="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peak field strength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</a:rPr>
                          <m:t>intensity</m:t>
                        </m:r>
                      </m:e>
                    </m:d>
                  </m:oMath>
                </a14:m>
                <a:endParaRPr lang="en-US" sz="2000" b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: </a:t>
                </a:r>
                <a:r>
                  <a:rPr lang="en-US" sz="20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ang.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 frequency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sz="200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sz="2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</a:rPr>
                          <m:t>wave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</a:rPr>
                          <m:t>length</m:t>
                        </m:r>
                        <m:r>
                          <a:rPr lang="en-US" sz="2000" i="1" baseline="30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FE1CB4FF-EF0E-0819-D3B2-B039F3873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662" y="3779311"/>
                <a:ext cx="6096010" cy="2057871"/>
              </a:xfrm>
              <a:prstGeom prst="rect">
                <a:avLst/>
              </a:prstGeom>
              <a:blipFill>
                <a:blip r:embed="rId6"/>
                <a:stretch>
                  <a:fillRect l="-90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9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2C486-11F7-2912-4D1E-D36C8BA3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Electron emission processes </a:t>
            </a:r>
            <a:r>
              <a:rPr lang="en-US" sz="3000" b="1" dirty="0"/>
              <a:t>– </a:t>
            </a:r>
            <a:r>
              <a:rPr lang="en-US" sz="3000" dirty="0"/>
              <a:t>time-resolved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A3BD99-EC4D-EE2E-45BF-C9DE61625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10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6300DD2-9AFD-153B-F89C-0BDC7C8A3A06}"/>
              </a:ext>
            </a:extLst>
          </p:cNvPr>
          <p:cNvSpPr txBox="1"/>
          <p:nvPr/>
        </p:nvSpPr>
        <p:spPr>
          <a:xfrm>
            <a:off x="0" y="6301929"/>
            <a:ext cx="40686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dirty="0" err="1">
                <a:latin typeface="Segoe UI" panose="020B0502040204020203" pitchFamily="34" charset="0"/>
              </a:rPr>
              <a:t>Yudin</a:t>
            </a:r>
            <a:r>
              <a:rPr lang="en-US" sz="1100" dirty="0">
                <a:latin typeface="Segoe UI" panose="020B0502040204020203" pitchFamily="34" charset="0"/>
              </a:rPr>
              <a:t>, G. L. &amp; Ivanov, M. Y. </a:t>
            </a:r>
            <a:r>
              <a:rPr lang="en-US" sz="1100" i="1" dirty="0">
                <a:latin typeface="Segoe UI" panose="020B0502040204020203" pitchFamily="34" charset="0"/>
              </a:rPr>
              <a:t>Phys. Rev. A </a:t>
            </a:r>
            <a:r>
              <a:rPr lang="en-US" sz="1100" b="1" dirty="0">
                <a:latin typeface="Segoe UI" panose="020B0502040204020203" pitchFamily="34" charset="0"/>
              </a:rPr>
              <a:t>64</a:t>
            </a:r>
            <a:r>
              <a:rPr lang="en-US" sz="1100" dirty="0">
                <a:latin typeface="Segoe UI" panose="020B0502040204020203" pitchFamily="34" charset="0"/>
              </a:rPr>
              <a:t>, 013409 (2001).</a:t>
            </a:r>
            <a:endParaRPr lang="en-GB" sz="1100" dirty="0">
              <a:latin typeface="Segoe UI" panose="020B0502040204020203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FFE9F57-B04C-2132-7A59-A0BF7D065244}"/>
              </a:ext>
            </a:extLst>
          </p:cNvPr>
          <p:cNvSpPr/>
          <p:nvPr/>
        </p:nvSpPr>
        <p:spPr>
          <a:xfrm>
            <a:off x="3471213" y="1706747"/>
            <a:ext cx="2263334" cy="442957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12F1DDF-D094-278C-9617-C81F3ECBBAA0}"/>
              </a:ext>
            </a:extLst>
          </p:cNvPr>
          <p:cNvSpPr/>
          <p:nvPr/>
        </p:nvSpPr>
        <p:spPr>
          <a:xfrm>
            <a:off x="6254628" y="1715539"/>
            <a:ext cx="2233080" cy="442957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3F33C26-C69A-17A8-17DF-F6D4639E8794}"/>
              </a:ext>
            </a:extLst>
          </p:cNvPr>
          <p:cNvSpPr/>
          <p:nvPr/>
        </p:nvSpPr>
        <p:spPr>
          <a:xfrm>
            <a:off x="661858" y="1706407"/>
            <a:ext cx="2263334" cy="442957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0FF19786-4A72-5143-3544-6B92403A96EE}"/>
                  </a:ext>
                </a:extLst>
              </p:cNvPr>
              <p:cNvSpPr txBox="1"/>
              <p:nvPr/>
            </p:nvSpPr>
            <p:spPr>
              <a:xfrm>
                <a:off x="612724" y="967105"/>
                <a:ext cx="2555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Multiphoton emission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≫ 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0FF19786-4A72-5143-3544-6B92403A9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24" y="967105"/>
                <a:ext cx="2555104" cy="707886"/>
              </a:xfrm>
              <a:prstGeom prst="rect">
                <a:avLst/>
              </a:prstGeom>
              <a:blipFill>
                <a:blip r:embed="rId2"/>
                <a:stretch>
                  <a:fillRect l="-2625" t="-5172" r="-3103" b="-7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B72CD6CF-EF77-4228-8328-7E055F4EDED3}"/>
                  </a:ext>
                </a:extLst>
              </p:cNvPr>
              <p:cNvSpPr txBox="1"/>
              <p:nvPr/>
            </p:nvSpPr>
            <p:spPr>
              <a:xfrm>
                <a:off x="3397145" y="976781"/>
                <a:ext cx="27500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Non-adiabatic regime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B72CD6CF-EF77-4228-8328-7E055F4ED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145" y="976781"/>
                <a:ext cx="2750092" cy="1015663"/>
              </a:xfrm>
              <a:prstGeom prst="rect">
                <a:avLst/>
              </a:prstGeom>
              <a:blipFill>
                <a:blip r:embed="rId3"/>
                <a:stretch>
                  <a:fillRect l="-2217" t="-29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C005543C-07D3-6D43-26B2-3905EF111DE7}"/>
                  </a:ext>
                </a:extLst>
              </p:cNvPr>
              <p:cNvSpPr txBox="1"/>
              <p:nvPr/>
            </p:nvSpPr>
            <p:spPr>
              <a:xfrm>
                <a:off x="6055845" y="962916"/>
                <a:ext cx="27500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Optical tunneling regime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C005543C-07D3-6D43-26B2-3905EF111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845" y="962916"/>
                <a:ext cx="2750092" cy="707886"/>
              </a:xfrm>
              <a:prstGeom prst="rect">
                <a:avLst/>
              </a:prstGeom>
              <a:blipFill>
                <a:blip r:embed="rId4"/>
                <a:stretch>
                  <a:fillRect l="-2212" t="-5172" b="-146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Grafik 44">
            <a:extLst>
              <a:ext uri="{FF2B5EF4-FFF2-40B4-BE49-F238E27FC236}">
                <a16:creationId xmlns:a16="http://schemas.microsoft.com/office/drawing/2014/main" id="{6894DF0F-E1AA-57D0-5428-CC5A600614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9"/>
          <a:stretch/>
        </p:blipFill>
        <p:spPr>
          <a:xfrm>
            <a:off x="3572275" y="1752622"/>
            <a:ext cx="2080260" cy="2187227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DF91E4D-23B1-2B58-B0D6-96F8E2A629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/>
          <a:stretch/>
        </p:blipFill>
        <p:spPr>
          <a:xfrm>
            <a:off x="3572275" y="4065548"/>
            <a:ext cx="2080260" cy="1953115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AFD3166A-8AD5-719B-1AAE-05645D280F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1"/>
          <a:stretch/>
        </p:blipFill>
        <p:spPr>
          <a:xfrm>
            <a:off x="747154" y="1743913"/>
            <a:ext cx="2080260" cy="213971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7388986E-9785-687C-B41C-DE4EEE1810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52350" r="148" b="-364"/>
          <a:stretch/>
        </p:blipFill>
        <p:spPr>
          <a:xfrm>
            <a:off x="744616" y="4089313"/>
            <a:ext cx="2080260" cy="199763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94999470-A3A2-B9D7-5EC6-A5048D346E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82"/>
          <a:stretch/>
        </p:blipFill>
        <p:spPr>
          <a:xfrm>
            <a:off x="6326064" y="1757486"/>
            <a:ext cx="2080260" cy="2176701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F371A2FA-EE5B-C6FF-C818-558D7D183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0"/>
          <a:stretch/>
        </p:blipFill>
        <p:spPr>
          <a:xfrm>
            <a:off x="6326064" y="4070679"/>
            <a:ext cx="2080260" cy="19566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463675" y="2952750"/>
            <a:ext cx="1163638" cy="14446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1463675" y="3471862"/>
            <a:ext cx="1163638" cy="14446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642005" y="2903664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370B8"/>
                </a:solidFill>
                <a:latin typeface="+mn-lt"/>
              </a:rPr>
              <a:t>Virtual states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642005" y="3387852"/>
            <a:ext cx="902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D8561C"/>
                </a:solidFill>
                <a:latin typeface="+mn-lt"/>
              </a:rPr>
              <a:t>Ground state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95450" y="5874368"/>
            <a:ext cx="639233" cy="205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475938" y="5809946"/>
            <a:ext cx="82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Time (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fs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23" name="Rechteck 22"/>
          <p:cNvSpPr/>
          <p:nvPr/>
        </p:nvSpPr>
        <p:spPr>
          <a:xfrm>
            <a:off x="4312709" y="5845497"/>
            <a:ext cx="639233" cy="205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4312709" y="5809946"/>
            <a:ext cx="82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Time (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fs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25" name="Rechteck 24"/>
          <p:cNvSpPr/>
          <p:nvPr/>
        </p:nvSpPr>
        <p:spPr>
          <a:xfrm>
            <a:off x="7046577" y="5856432"/>
            <a:ext cx="639233" cy="205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7057993" y="5809946"/>
            <a:ext cx="82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Time (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fs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29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/>
      <p:bldP spid="16" grpId="0"/>
      <p:bldP spid="17" grpId="0"/>
      <p:bldP spid="6" grpId="0" animBg="1"/>
      <p:bldP spid="19" grpId="0" animBg="1"/>
      <p:bldP spid="5" grpId="0"/>
      <p:bldP spid="20" grpId="0"/>
      <p:bldP spid="11" grpId="0" animBg="1"/>
      <p:bldP spid="7" grpId="0"/>
      <p:bldP spid="23" grpId="0" animBg="1"/>
      <p:bldP spid="24" grpId="0"/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0DD4D-D572-1EB1-87F3-D3FB946F9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" y="215599"/>
            <a:ext cx="8979694" cy="643215"/>
          </a:xfrm>
        </p:spPr>
        <p:txBody>
          <a:bodyPr>
            <a:normAutofit/>
          </a:bodyPr>
          <a:lstStyle/>
          <a:p>
            <a:r>
              <a:rPr lang="cs-CZ" dirty="0"/>
              <a:t>Electron photoemission from solids/gases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F93D27-0A29-AD02-56E5-417C36D46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393516-019D-BDE6-7C07-7F2D4F940700}"/>
              </a:ext>
            </a:extLst>
          </p:cNvPr>
          <p:cNvGrpSpPr/>
          <p:nvPr/>
        </p:nvGrpSpPr>
        <p:grpSpPr>
          <a:xfrm>
            <a:off x="167173" y="1632093"/>
            <a:ext cx="4438152" cy="2183171"/>
            <a:chOff x="6426200" y="1085851"/>
            <a:chExt cx="5917536" cy="29108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Abgerundetes Rechteck 16">
              <a:extLst>
                <a:ext uri="{FF2B5EF4-FFF2-40B4-BE49-F238E27FC236}">
                  <a16:creationId xmlns:a16="http://schemas.microsoft.com/office/drawing/2014/main" id="{2C5EA486-FDFA-3511-7697-C607E83A9633}"/>
                </a:ext>
              </a:extLst>
            </p:cNvPr>
            <p:cNvSpPr/>
            <p:nvPr/>
          </p:nvSpPr>
          <p:spPr>
            <a:xfrm>
              <a:off x="6426200" y="1085851"/>
              <a:ext cx="5657850" cy="28801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B53C9D2-D735-F043-931C-40FBE9F7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6211" y="1122128"/>
              <a:ext cx="2615194" cy="182809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feld 4">
              <a:extLst>
                <a:ext uri="{FF2B5EF4-FFF2-40B4-BE49-F238E27FC236}">
                  <a16:creationId xmlns:a16="http://schemas.microsoft.com/office/drawing/2014/main" id="{35B84F1F-B98C-1D16-B66D-69DD6CAD5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1216" y="3027249"/>
              <a:ext cx="3212520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825" dirty="0">
                  <a:solidFill>
                    <a:schemeClr val="bg1">
                      <a:lumMod val="50000"/>
                    </a:schemeClr>
                  </a:solidFill>
                </a:rPr>
                <a:t>M. Krüger et al. </a:t>
              </a:r>
              <a:r>
                <a:rPr lang="en-US" sz="825" b="1" dirty="0">
                  <a:solidFill>
                    <a:schemeClr val="bg1">
                      <a:lumMod val="50000"/>
                    </a:schemeClr>
                  </a:solidFill>
                </a:rPr>
                <a:t>475</a:t>
              </a:r>
              <a:r>
                <a:rPr lang="en-US" sz="825" dirty="0">
                  <a:solidFill>
                    <a:schemeClr val="bg1">
                      <a:lumMod val="50000"/>
                    </a:schemeClr>
                  </a:solidFill>
                </a:rPr>
                <a:t>, 78–81 (2011)</a:t>
              </a:r>
              <a:endParaRPr lang="da-DK" sz="825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da-DK" sz="825" dirty="0">
                  <a:solidFill>
                    <a:schemeClr val="bg1">
                      <a:lumMod val="50000"/>
                    </a:schemeClr>
                  </a:solidFill>
                </a:rPr>
                <a:t>M. Krüger et al., NJP </a:t>
              </a:r>
              <a:r>
                <a:rPr lang="da-DK" sz="825" b="1" dirty="0">
                  <a:solidFill>
                    <a:schemeClr val="bg1">
                      <a:lumMod val="50000"/>
                    </a:schemeClr>
                  </a:solidFill>
                </a:rPr>
                <a:t>14</a:t>
              </a:r>
              <a:r>
                <a:rPr lang="da-DK" sz="825" dirty="0">
                  <a:solidFill>
                    <a:schemeClr val="bg1">
                      <a:lumMod val="50000"/>
                    </a:schemeClr>
                  </a:solidFill>
                </a:rPr>
                <a:t>, 085019 (2012), </a:t>
              </a:r>
            </a:p>
            <a:p>
              <a:r>
                <a:rPr lang="da-DK" sz="825" dirty="0">
                  <a:solidFill>
                    <a:schemeClr val="bg1">
                      <a:lumMod val="50000"/>
                    </a:schemeClr>
                  </a:solidFill>
                </a:rPr>
                <a:t>G. Herink et al., </a:t>
              </a: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Nature </a:t>
              </a:r>
              <a:r>
                <a:rPr lang="fr-FR" sz="825" b="1" dirty="0">
                  <a:solidFill>
                    <a:schemeClr val="bg1">
                      <a:lumMod val="50000"/>
                    </a:schemeClr>
                  </a:solidFill>
                </a:rPr>
                <a:t>483</a:t>
              </a: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, 190–193 (2012),</a:t>
              </a:r>
            </a:p>
            <a:p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B. </a:t>
              </a:r>
              <a:r>
                <a:rPr lang="fr-FR" sz="825" dirty="0" err="1">
                  <a:solidFill>
                    <a:schemeClr val="bg1">
                      <a:lumMod val="50000"/>
                    </a:schemeClr>
                  </a:solidFill>
                </a:rPr>
                <a:t>Piglosiewicz</a:t>
              </a: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, Nat. Photon. </a:t>
              </a:r>
              <a:r>
                <a:rPr lang="fr-FR" sz="825" b="1" dirty="0">
                  <a:solidFill>
                    <a:schemeClr val="bg1">
                      <a:lumMod val="50000"/>
                    </a:schemeClr>
                  </a:solidFill>
                </a:rPr>
                <a:t>8</a:t>
              </a: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, 37–42 (2014)</a:t>
              </a:r>
            </a:p>
            <a:p>
              <a:r>
                <a:rPr lang="en-US" sz="825" dirty="0">
                  <a:solidFill>
                    <a:schemeClr val="bg1">
                      <a:lumMod val="50000"/>
                    </a:schemeClr>
                  </a:solidFill>
                </a:rPr>
                <a:t>M. </a:t>
              </a:r>
              <a:r>
                <a:rPr lang="en-US" sz="825" dirty="0" err="1">
                  <a:solidFill>
                    <a:schemeClr val="bg1">
                      <a:lumMod val="50000"/>
                    </a:schemeClr>
                  </a:solidFill>
                </a:rPr>
                <a:t>Krüger</a:t>
              </a:r>
              <a:r>
                <a:rPr lang="en-US" sz="825" dirty="0">
                  <a:solidFill>
                    <a:schemeClr val="bg1">
                      <a:lumMod val="50000"/>
                    </a:schemeClr>
                  </a:solidFill>
                </a:rPr>
                <a:t> et al., J. Phys. B. </a:t>
              </a:r>
              <a:r>
                <a:rPr lang="en-US" sz="825" b="1" dirty="0">
                  <a:solidFill>
                    <a:schemeClr val="bg1">
                      <a:lumMod val="50000"/>
                    </a:schemeClr>
                  </a:solidFill>
                </a:rPr>
                <a:t>51</a:t>
              </a:r>
              <a:r>
                <a:rPr lang="en-US" sz="825" dirty="0">
                  <a:solidFill>
                    <a:schemeClr val="bg1">
                      <a:lumMod val="50000"/>
                    </a:schemeClr>
                  </a:solidFill>
                </a:rPr>
                <a:t>, 172001 (2018)</a:t>
              </a:r>
              <a:endParaRPr lang="da-DK" sz="82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ADD3D19-AB28-3DD6-EC45-FE4EE5A08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0987" y="2460626"/>
              <a:ext cx="2035442" cy="1133246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DEB1FD4-482D-ADF1-35B1-51C54A544E13}"/>
                </a:ext>
              </a:extLst>
            </p:cNvPr>
            <p:cNvSpPr txBox="1"/>
            <p:nvPr/>
          </p:nvSpPr>
          <p:spPr>
            <a:xfrm>
              <a:off x="6833300" y="1269891"/>
              <a:ext cx="2159981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Electrons emitted from metal needle tips by femtosecond laser pulses</a:t>
              </a:r>
              <a:endPara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65DA854-95CE-CF1A-2CDA-F9F9498084A9}"/>
              </a:ext>
            </a:extLst>
          </p:cNvPr>
          <p:cNvGrpSpPr/>
          <p:nvPr/>
        </p:nvGrpSpPr>
        <p:grpSpPr>
          <a:xfrm>
            <a:off x="4808416" y="1636154"/>
            <a:ext cx="4380469" cy="2160088"/>
            <a:chOff x="219075" y="970672"/>
            <a:chExt cx="5840624" cy="28801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D6896A57-0E20-39E1-0962-978009DE7DCB}"/>
                </a:ext>
              </a:extLst>
            </p:cNvPr>
            <p:cNvGrpSpPr/>
            <p:nvPr/>
          </p:nvGrpSpPr>
          <p:grpSpPr>
            <a:xfrm>
              <a:off x="219075" y="970672"/>
              <a:ext cx="5840624" cy="2880117"/>
              <a:chOff x="219075" y="970672"/>
              <a:chExt cx="5840624" cy="2880117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300EC788-31F9-6D0A-FBA6-3769F2804829}"/>
                  </a:ext>
                </a:extLst>
              </p:cNvPr>
              <p:cNvGrpSpPr/>
              <p:nvPr/>
            </p:nvGrpSpPr>
            <p:grpSpPr>
              <a:xfrm>
                <a:off x="219075" y="970672"/>
                <a:ext cx="5840624" cy="2880117"/>
                <a:chOff x="219075" y="970672"/>
                <a:chExt cx="5840624" cy="2880117"/>
              </a:xfrm>
            </p:grpSpPr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33654522-C208-6B9E-7770-80737ECE119A}"/>
                    </a:ext>
                  </a:extLst>
                </p:cNvPr>
                <p:cNvGrpSpPr/>
                <p:nvPr/>
              </p:nvGrpSpPr>
              <p:grpSpPr>
                <a:xfrm>
                  <a:off x="219075" y="970672"/>
                  <a:ext cx="5840624" cy="2880117"/>
                  <a:chOff x="219075" y="1085851"/>
                  <a:chExt cx="5840624" cy="2880117"/>
                </a:xfrm>
              </p:grpSpPr>
              <p:sp>
                <p:nvSpPr>
                  <p:cNvPr id="19" name="Abgerundetes Rechteck 13">
                    <a:extLst>
                      <a:ext uri="{FF2B5EF4-FFF2-40B4-BE49-F238E27FC236}">
                        <a16:creationId xmlns:a16="http://schemas.microsoft.com/office/drawing/2014/main" id="{BBC1CB30-12C1-62AF-956D-8D4FFBCF347A}"/>
                      </a:ext>
                    </a:extLst>
                  </p:cNvPr>
                  <p:cNvSpPr/>
                  <p:nvPr/>
                </p:nvSpPr>
                <p:spPr>
                  <a:xfrm>
                    <a:off x="219075" y="1085851"/>
                    <a:ext cx="5657850" cy="2880117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20" name="Textfeld 19">
                    <a:extLst>
                      <a:ext uri="{FF2B5EF4-FFF2-40B4-BE49-F238E27FC236}">
                        <a16:creationId xmlns:a16="http://schemas.microsoft.com/office/drawing/2014/main" id="{16F3006A-0CAE-8E5A-A897-8645F41C22D7}"/>
                      </a:ext>
                    </a:extLst>
                  </p:cNvPr>
                  <p:cNvSpPr txBox="1"/>
                  <p:nvPr/>
                </p:nvSpPr>
                <p:spPr>
                  <a:xfrm>
                    <a:off x="556826" y="1085851"/>
                    <a:ext cx="5502873" cy="6771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High harmonic generation (HHG) in gases:</a:t>
                    </a:r>
                    <a:br>
                      <a:rPr lang="en-US" sz="13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</a:br>
                    <a:r>
                      <a:rPr lang="en-US" sz="13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Three step model– electrons driven in strong laser fields</a:t>
                    </a:r>
                  </a:p>
                </p:txBody>
              </p:sp>
            </p:grp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F1B71104-94C6-D5B0-E362-CC59E981676D}"/>
                    </a:ext>
                  </a:extLst>
                </p:cNvPr>
                <p:cNvSpPr/>
                <p:nvPr/>
              </p:nvSpPr>
              <p:spPr>
                <a:xfrm>
                  <a:off x="3193214" y="1512616"/>
                  <a:ext cx="145350" cy="1335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370E840-1708-A811-F9A8-3DB9A79B8B56}"/>
                  </a:ext>
                </a:extLst>
              </p:cNvPr>
              <p:cNvSpPr/>
              <p:nvPr/>
            </p:nvSpPr>
            <p:spPr>
              <a:xfrm>
                <a:off x="1415777" y="3011758"/>
                <a:ext cx="3287653" cy="80021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A. L´Huillier &amp; </a:t>
                </a:r>
                <a:r>
                  <a:rPr lang="de-DE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Ph</a:t>
                </a:r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. </a:t>
                </a:r>
                <a:r>
                  <a:rPr lang="de-DE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Balcou</a:t>
                </a:r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, Phys. </a:t>
                </a:r>
                <a:r>
                  <a:rPr lang="de-DE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Rev</a:t>
                </a:r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. </a:t>
                </a:r>
                <a:r>
                  <a:rPr lang="de-DE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Lett</a:t>
                </a:r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. </a:t>
                </a:r>
                <a:r>
                  <a:rPr lang="de-DE" sz="825" b="1" dirty="0">
                    <a:solidFill>
                      <a:schemeClr val="bg1">
                        <a:lumMod val="50000"/>
                      </a:schemeClr>
                    </a:solidFill>
                  </a:rPr>
                  <a:t>70 </a:t>
                </a:r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6</a:t>
                </a:r>
                <a:r>
                  <a:rPr lang="de-DE" sz="825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(1992)</a:t>
                </a:r>
                <a:endParaRPr lang="en-US" sz="82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P. B. </a:t>
                </a:r>
                <a:r>
                  <a:rPr lang="en-US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Corkum</a:t>
                </a:r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, Phys. Rev. Lett. </a:t>
                </a:r>
                <a:r>
                  <a:rPr lang="en-US" sz="825" b="1" dirty="0">
                    <a:solidFill>
                      <a:schemeClr val="bg1">
                        <a:lumMod val="50000"/>
                      </a:schemeClr>
                    </a:solidFill>
                  </a:rPr>
                  <a:t>71</a:t>
                </a:r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, 1994 (1993)</a:t>
                </a:r>
              </a:p>
              <a:p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K. J. </a:t>
                </a:r>
                <a:r>
                  <a:rPr lang="de-DE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Schafer</a:t>
                </a:r>
                <a:r>
                  <a:rPr lang="de-DE" sz="825" dirty="0">
                    <a:solidFill>
                      <a:schemeClr val="bg1">
                        <a:lumMod val="50000"/>
                      </a:schemeClr>
                    </a:solidFill>
                  </a:rPr>
                  <a:t> et al., </a:t>
                </a:r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Phys. Rev. Lett. </a:t>
                </a:r>
                <a:r>
                  <a:rPr lang="en-US" sz="825" b="1" dirty="0">
                    <a:solidFill>
                      <a:schemeClr val="bg1">
                        <a:lumMod val="50000"/>
                      </a:schemeClr>
                    </a:solidFill>
                  </a:rPr>
                  <a:t>70</a:t>
                </a:r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 1599 (1993)</a:t>
                </a:r>
              </a:p>
              <a:p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P. </a:t>
                </a:r>
                <a:r>
                  <a:rPr lang="en-US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Corkum</a:t>
                </a:r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 &amp; F. </a:t>
                </a:r>
                <a:r>
                  <a:rPr lang="en-US" sz="825" dirty="0" err="1">
                    <a:solidFill>
                      <a:schemeClr val="bg1">
                        <a:lumMod val="50000"/>
                      </a:schemeClr>
                    </a:solidFill>
                  </a:rPr>
                  <a:t>Krausz</a:t>
                </a:r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, Nat. Phys. </a:t>
                </a:r>
                <a:r>
                  <a:rPr lang="en-US" sz="825" b="1" dirty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r>
                  <a:rPr lang="en-US" sz="825" dirty="0">
                    <a:solidFill>
                      <a:schemeClr val="bg1">
                        <a:lumMod val="50000"/>
                      </a:schemeClr>
                    </a:solidFill>
                  </a:rPr>
                  <a:t>, 381 (2007.</a:t>
                </a:r>
              </a:p>
            </p:txBody>
          </p:sp>
        </p:grp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B3D3431-DB90-DA5D-63B6-147B2FA42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7244" y="1579396"/>
              <a:ext cx="3729406" cy="146577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BDDB903-BEF4-959A-FA01-AA90FF0B9398}"/>
              </a:ext>
            </a:extLst>
          </p:cNvPr>
          <p:cNvGrpSpPr/>
          <p:nvPr/>
        </p:nvGrpSpPr>
        <p:grpSpPr>
          <a:xfrm>
            <a:off x="164306" y="3932767"/>
            <a:ext cx="4245267" cy="1918393"/>
            <a:chOff x="219075" y="4100689"/>
            <a:chExt cx="5660356" cy="2557857"/>
          </a:xfrm>
        </p:grpSpPr>
        <p:sp>
          <p:nvSpPr>
            <p:cNvPr id="24" name="Abgerundetes Rechteck 41">
              <a:extLst>
                <a:ext uri="{FF2B5EF4-FFF2-40B4-BE49-F238E27FC236}">
                  <a16:creationId xmlns:a16="http://schemas.microsoft.com/office/drawing/2014/main" id="{615E1C74-3AB8-CE34-C099-0E26E911A6EF}"/>
                </a:ext>
              </a:extLst>
            </p:cNvPr>
            <p:cNvSpPr/>
            <p:nvPr/>
          </p:nvSpPr>
          <p:spPr>
            <a:xfrm>
              <a:off x="219075" y="4100689"/>
              <a:ext cx="5660356" cy="2412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7" name="Textfeld 4">
              <a:extLst>
                <a:ext uri="{FF2B5EF4-FFF2-40B4-BE49-F238E27FC236}">
                  <a16:creationId xmlns:a16="http://schemas.microsoft.com/office/drawing/2014/main" id="{175E6C12-885A-E29D-6433-05167EEE2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696" y="6027605"/>
              <a:ext cx="3105979" cy="630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25" dirty="0">
                  <a:solidFill>
                    <a:schemeClr val="bg1">
                      <a:lumMod val="50000"/>
                    </a:schemeClr>
                  </a:solidFill>
                </a:rPr>
                <a:t>M. Krüger </a:t>
              </a:r>
              <a:r>
                <a:rPr lang="da-DK" sz="825" i="1" dirty="0">
                  <a:solidFill>
                    <a:schemeClr val="bg1">
                      <a:lumMod val="50000"/>
                    </a:schemeClr>
                  </a:solidFill>
                </a:rPr>
                <a:t>et al.</a:t>
              </a:r>
              <a:r>
                <a:rPr lang="da-DK" sz="825" dirty="0">
                  <a:solidFill>
                    <a:schemeClr val="bg1">
                      <a:lumMod val="50000"/>
                    </a:schemeClr>
                  </a:solidFill>
                </a:rPr>
                <a:t>, NJP </a:t>
              </a:r>
              <a:r>
                <a:rPr lang="da-DK" sz="825" b="1" dirty="0">
                  <a:solidFill>
                    <a:schemeClr val="bg1">
                      <a:lumMod val="50000"/>
                    </a:schemeClr>
                  </a:solidFill>
                </a:rPr>
                <a:t>14</a:t>
              </a:r>
              <a:r>
                <a:rPr lang="da-DK" sz="825" dirty="0">
                  <a:solidFill>
                    <a:schemeClr val="bg1">
                      <a:lumMod val="50000"/>
                    </a:schemeClr>
                  </a:solidFill>
                </a:rPr>
                <a:t>, 085019 (2012).</a:t>
              </a:r>
            </a:p>
            <a:p>
              <a:r>
                <a:rPr lang="nb-NO" sz="825" dirty="0">
                  <a:solidFill>
                    <a:schemeClr val="bg1">
                      <a:lumMod val="50000"/>
                    </a:schemeClr>
                  </a:solidFill>
                </a:rPr>
                <a:t>S. Thomas </a:t>
              </a:r>
              <a:r>
                <a:rPr lang="da-DK" sz="825" i="1" dirty="0">
                  <a:solidFill>
                    <a:schemeClr val="bg1">
                      <a:lumMod val="50000"/>
                    </a:schemeClr>
                  </a:solidFill>
                </a:rPr>
                <a:t>et al.</a:t>
              </a:r>
              <a:r>
                <a:rPr lang="nb-NO" sz="825" dirty="0">
                  <a:solidFill>
                    <a:schemeClr val="bg1">
                      <a:lumMod val="50000"/>
                    </a:schemeClr>
                  </a:solidFill>
                </a:rPr>
                <a:t>, Nano Lett</a:t>
              </a:r>
              <a:r>
                <a:rPr lang="nb-NO" sz="825" i="1" dirty="0">
                  <a:solidFill>
                    <a:schemeClr val="bg1">
                      <a:lumMod val="50000"/>
                    </a:schemeClr>
                  </a:solidFill>
                </a:rPr>
                <a:t>. </a:t>
              </a:r>
              <a:r>
                <a:rPr lang="nb-NO" sz="825" b="1" dirty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r>
                <a:rPr lang="nb-NO" sz="825" dirty="0">
                  <a:solidFill>
                    <a:schemeClr val="bg1">
                      <a:lumMod val="50000"/>
                    </a:schemeClr>
                  </a:solidFill>
                </a:rPr>
                <a:t>, 4790-4794 (2013).</a:t>
              </a:r>
            </a:p>
            <a:p>
              <a:endParaRPr lang="da-DK" sz="82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52A46C8-D174-90A2-91DF-BC4FDEB1B026}"/>
                </a:ext>
              </a:extLst>
            </p:cNvPr>
            <p:cNvSpPr txBox="1"/>
            <p:nvPr/>
          </p:nvSpPr>
          <p:spPr>
            <a:xfrm>
              <a:off x="1943624" y="4100689"/>
              <a:ext cx="27541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Near-field enhancement</a:t>
              </a: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3F94E4D-CEA3-5A04-ABA5-5C387728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860" y="4426667"/>
              <a:ext cx="3226040" cy="1642781"/>
            </a:xfrm>
            <a:prstGeom prst="rect">
              <a:avLst/>
            </a:prstGeom>
            <a:effectLst/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BD6BD2B-67DF-8B79-A296-8C10A868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675" y="4522454"/>
              <a:ext cx="1448632" cy="1462905"/>
            </a:xfrm>
            <a:prstGeom prst="rect">
              <a:avLst/>
            </a:prstGeom>
          </p:spPr>
        </p:pic>
      </p:grpSp>
      <p:sp>
        <p:nvSpPr>
          <p:cNvPr id="32" name="Abgerundetes Rechteck 41">
            <a:extLst>
              <a:ext uri="{FF2B5EF4-FFF2-40B4-BE49-F238E27FC236}">
                <a16:creationId xmlns:a16="http://schemas.microsoft.com/office/drawing/2014/main" id="{52BEC006-31BE-41D0-DC42-802F53042E2E}"/>
              </a:ext>
            </a:extLst>
          </p:cNvPr>
          <p:cNvSpPr/>
          <p:nvPr/>
        </p:nvSpPr>
        <p:spPr>
          <a:xfrm>
            <a:off x="4773884" y="3932767"/>
            <a:ext cx="4277919" cy="18096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3" name="Gruppieren 5">
            <a:extLst>
              <a:ext uri="{FF2B5EF4-FFF2-40B4-BE49-F238E27FC236}">
                <a16:creationId xmlns:a16="http://schemas.microsoft.com/office/drawing/2014/main" id="{387DC7B4-E9CA-8DB3-1F67-F331A4053076}"/>
              </a:ext>
            </a:extLst>
          </p:cNvPr>
          <p:cNvGrpSpPr/>
          <p:nvPr/>
        </p:nvGrpSpPr>
        <p:grpSpPr>
          <a:xfrm>
            <a:off x="5129375" y="4194341"/>
            <a:ext cx="3777687" cy="1501149"/>
            <a:chOff x="1516671" y="2005701"/>
            <a:chExt cx="6232115" cy="3322734"/>
          </a:xfrm>
        </p:grpSpPr>
        <p:pic>
          <p:nvPicPr>
            <p:cNvPr id="21" name="Grafik 9">
              <a:extLst>
                <a:ext uri="{FF2B5EF4-FFF2-40B4-BE49-F238E27FC236}">
                  <a16:creationId xmlns:a16="http://schemas.microsoft.com/office/drawing/2014/main" id="{D24F2756-813A-4A33-C680-55DD15C1B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946" y="2005701"/>
              <a:ext cx="5975840" cy="2847548"/>
            </a:xfrm>
            <a:prstGeom prst="rect">
              <a:avLst/>
            </a:prstGeom>
          </p:spPr>
        </p:pic>
        <p:sp>
          <p:nvSpPr>
            <p:cNvPr id="22" name="Textfeld 8">
              <a:extLst>
                <a:ext uri="{FF2B5EF4-FFF2-40B4-BE49-F238E27FC236}">
                  <a16:creationId xmlns:a16="http://schemas.microsoft.com/office/drawing/2014/main" id="{423620B7-86F5-AB44-9E30-C2B370714595}"/>
                </a:ext>
              </a:extLst>
            </p:cNvPr>
            <p:cNvSpPr txBox="1"/>
            <p:nvPr/>
          </p:nvSpPr>
          <p:spPr>
            <a:xfrm>
              <a:off x="5106743" y="2360477"/>
              <a:ext cx="2215380" cy="338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emission time window?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23" name="Textfeld 11">
              <a:extLst>
                <a:ext uri="{FF2B5EF4-FFF2-40B4-BE49-F238E27FC236}">
                  <a16:creationId xmlns:a16="http://schemas.microsoft.com/office/drawing/2014/main" id="{305EFFB5-0C78-245A-769B-9D6408BB80E3}"/>
                </a:ext>
              </a:extLst>
            </p:cNvPr>
            <p:cNvSpPr txBox="1"/>
            <p:nvPr/>
          </p:nvSpPr>
          <p:spPr>
            <a:xfrm>
              <a:off x="3559356" y="4579059"/>
              <a:ext cx="2215380" cy="749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metal surface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25" name="Textfeld 12">
              <a:extLst>
                <a:ext uri="{FF2B5EF4-FFF2-40B4-BE49-F238E27FC236}">
                  <a16:creationId xmlns:a16="http://schemas.microsoft.com/office/drawing/2014/main" id="{A089D3D4-873C-7689-8226-090C863EC8A6}"/>
                </a:ext>
              </a:extLst>
            </p:cNvPr>
            <p:cNvSpPr txBox="1"/>
            <p:nvPr/>
          </p:nvSpPr>
          <p:spPr>
            <a:xfrm>
              <a:off x="1516671" y="2929312"/>
              <a:ext cx="158555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+mn-lt"/>
                </a:rPr>
                <a:t>laser pulse E(t)</a:t>
              </a:r>
              <a:endParaRPr lang="en-US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26" name="Rechteck 13">
              <a:extLst>
                <a:ext uri="{FF2B5EF4-FFF2-40B4-BE49-F238E27FC236}">
                  <a16:creationId xmlns:a16="http://schemas.microsoft.com/office/drawing/2014/main" id="{159797D2-3516-C546-24C4-B156F2EB85E2}"/>
                </a:ext>
              </a:extLst>
            </p:cNvPr>
            <p:cNvSpPr/>
            <p:nvPr/>
          </p:nvSpPr>
          <p:spPr>
            <a:xfrm>
              <a:off x="1665219" y="3255283"/>
              <a:ext cx="1110856" cy="192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Obrázek 30">
            <a:extLst>
              <a:ext uri="{FF2B5EF4-FFF2-40B4-BE49-F238E27FC236}">
                <a16:creationId xmlns:a16="http://schemas.microsoft.com/office/drawing/2014/main" id="{55682647-5FCF-C451-595D-92DBFFA7F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6169" y="1585198"/>
            <a:ext cx="5228988" cy="40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2C486-11F7-2912-4D1E-D36C8BA3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/>
              <a:t>Extra feature of electron dynamics in SF regime</a:t>
            </a:r>
            <a:endParaRPr lang="de-DE" sz="3000" baseline="30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A3BD99-EC4D-EE2E-45BF-C9DE61625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F95C4E0-927C-AEC7-991F-8F7EA4E95E42}"/>
                  </a:ext>
                </a:extLst>
              </p:cNvPr>
              <p:cNvSpPr txBox="1"/>
              <p:nvPr/>
            </p:nvSpPr>
            <p:spPr>
              <a:xfrm>
                <a:off x="1401390" y="5139534"/>
                <a:ext cx="1490600" cy="335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d>
                        <m:dPr>
                          <m:ctrlP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≤2</m:t>
                      </m:r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F95C4E0-927C-AEC7-991F-8F7EA4E95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390" y="5139534"/>
                <a:ext cx="1490600" cy="335092"/>
              </a:xfrm>
              <a:prstGeom prst="rect">
                <a:avLst/>
              </a:prstGeom>
              <a:blipFill>
                <a:blip r:embed="rId4"/>
                <a:stretch>
                  <a:fillRect l="-3689" r="-1639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F00DAEA-29FE-48F8-966F-28A5548AD86F}"/>
                  </a:ext>
                </a:extLst>
              </p:cNvPr>
              <p:cNvSpPr txBox="1"/>
              <p:nvPr/>
            </p:nvSpPr>
            <p:spPr>
              <a:xfrm>
                <a:off x="5657784" y="5139534"/>
                <a:ext cx="1968103" cy="335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sz="20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≤10 </m:t>
                      </m:r>
                      <m:sSub>
                        <m:sSubPr>
                          <m:ctrlPr>
                            <a:rPr lang="de-DE" sz="20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F00DAEA-29FE-48F8-966F-28A5548A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84" y="5139534"/>
                <a:ext cx="1968103" cy="335092"/>
              </a:xfrm>
              <a:prstGeom prst="rect">
                <a:avLst/>
              </a:prstGeom>
              <a:blipFill>
                <a:blip r:embed="rId5"/>
                <a:stretch>
                  <a:fillRect l="-2477" r="-929" b="-2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62A751B-CB33-CCF0-6C3C-D6A673E90DA3}"/>
                  </a:ext>
                </a:extLst>
              </p:cNvPr>
              <p:cNvSpPr txBox="1"/>
              <p:nvPr/>
            </p:nvSpPr>
            <p:spPr>
              <a:xfrm>
                <a:off x="4903990" y="5386141"/>
                <a:ext cx="394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</m:oMath>
                  </m:oMathPara>
                </a14:m>
                <a:endPara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62A751B-CB33-CCF0-6C3C-D6A673E90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990" y="5386141"/>
                <a:ext cx="394339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885ABA88-9C8A-E2EC-98FE-65A35FCC044D}"/>
              </a:ext>
            </a:extLst>
          </p:cNvPr>
          <p:cNvSpPr txBox="1"/>
          <p:nvPr/>
        </p:nvSpPr>
        <p:spPr>
          <a:xfrm>
            <a:off x="76199" y="6287783"/>
            <a:ext cx="85604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dirty="0">
                <a:latin typeface="Segoe UI" panose="020B0502040204020203" pitchFamily="34" charset="0"/>
              </a:rPr>
              <a:t>Becker, W., </a:t>
            </a:r>
            <a:r>
              <a:rPr lang="en-GB" sz="1200" dirty="0" err="1">
                <a:latin typeface="Segoe UI" panose="020B0502040204020203" pitchFamily="34" charset="0"/>
              </a:rPr>
              <a:t>Goreslavski</a:t>
            </a:r>
            <a:r>
              <a:rPr lang="en-GB" sz="1200" dirty="0">
                <a:latin typeface="Segoe UI" panose="020B0502040204020203" pitchFamily="34" charset="0"/>
              </a:rPr>
              <a:t>, S., </a:t>
            </a:r>
            <a:r>
              <a:rPr lang="en-GB" sz="1200" dirty="0" err="1">
                <a:latin typeface="Segoe UI" panose="020B0502040204020203" pitchFamily="34" charset="0"/>
              </a:rPr>
              <a:t>Miloševic</a:t>
            </a:r>
            <a:r>
              <a:rPr lang="en-GB" sz="1200" dirty="0">
                <a:latin typeface="Segoe UI" panose="020B0502040204020203" pitchFamily="34" charset="0"/>
              </a:rPr>
              <a:t>, D. &amp; Paulus, G. </a:t>
            </a:r>
            <a:r>
              <a:rPr lang="en-US" sz="1200" i="1" dirty="0">
                <a:latin typeface="Segoe UI" panose="020B0502040204020203" pitchFamily="34" charset="0"/>
              </a:rPr>
              <a:t>J. Phys. B </a:t>
            </a:r>
            <a:r>
              <a:rPr lang="en-US" sz="1200" b="1" dirty="0">
                <a:latin typeface="Segoe UI" panose="020B0502040204020203" pitchFamily="34" charset="0"/>
              </a:rPr>
              <a:t>51</a:t>
            </a:r>
            <a:r>
              <a:rPr lang="en-US" sz="1200" dirty="0">
                <a:latin typeface="Segoe UI" panose="020B0502040204020203" pitchFamily="34" charset="0"/>
              </a:rPr>
              <a:t>, 162002 (2018).</a:t>
            </a:r>
            <a:endParaRPr lang="en-GB" sz="1200" dirty="0">
              <a:latin typeface="Segoe UI" panose="020B0502040204020203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65525" y="1737018"/>
            <a:ext cx="2990794" cy="3164929"/>
            <a:chOff x="665525" y="1737018"/>
            <a:chExt cx="2990794" cy="3164929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69F0A8C-CB29-C502-4C7B-532C9B82D044}"/>
                </a:ext>
              </a:extLst>
            </p:cNvPr>
            <p:cNvSpPr/>
            <p:nvPr/>
          </p:nvSpPr>
          <p:spPr>
            <a:xfrm>
              <a:off x="665525" y="2143633"/>
              <a:ext cx="2990794" cy="275831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0DBDB10-A0BF-CF34-3883-CA8FBE3D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55" y="2219136"/>
              <a:ext cx="2592000" cy="2592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BAA12E4-BC20-4567-B7EA-B37C8C4E25D0}"/>
                </a:ext>
              </a:extLst>
            </p:cNvPr>
            <p:cNvSpPr txBox="1"/>
            <p:nvPr/>
          </p:nvSpPr>
          <p:spPr>
            <a:xfrm>
              <a:off x="734986" y="1737018"/>
              <a:ext cx="2655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Direct emission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1556159" y="4603767"/>
              <a:ext cx="658478" cy="196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623411" y="4512910"/>
              <a:ext cx="6292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time</a:t>
              </a:r>
            </a:p>
          </p:txBody>
        </p:sp>
        <p:sp>
          <p:nvSpPr>
            <p:cNvPr id="20" name="Rechteck 19"/>
            <p:cNvSpPr/>
            <p:nvPr/>
          </p:nvSpPr>
          <p:spPr>
            <a:xfrm rot="16200000">
              <a:off x="713841" y="3404536"/>
              <a:ext cx="542582" cy="2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552729" y="3236752"/>
              <a:ext cx="864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space</a:t>
              </a:r>
            </a:p>
          </p:txBody>
        </p:sp>
        <p:sp>
          <p:nvSpPr>
            <p:cNvPr id="23" name="Rechteck 22"/>
            <p:cNvSpPr/>
            <p:nvPr/>
          </p:nvSpPr>
          <p:spPr>
            <a:xfrm>
              <a:off x="815855" y="4274087"/>
              <a:ext cx="1497434" cy="243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98347" y="4203226"/>
              <a:ext cx="1483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Emission time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</a:t>
              </a:r>
              <a:r>
                <a:rPr lang="en-US" sz="1600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i</a:t>
              </a:r>
              <a:endParaRPr lang="en-US" sz="1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1195079" y="2263700"/>
              <a:ext cx="1086877" cy="196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171787" y="2192840"/>
              <a:ext cx="1213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Final energy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4970930" y="1726783"/>
            <a:ext cx="2990794" cy="3168659"/>
            <a:chOff x="4970930" y="1726783"/>
            <a:chExt cx="2990794" cy="3168659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2937821-601B-692B-4049-D8A8125597AA}"/>
                </a:ext>
              </a:extLst>
            </p:cNvPr>
            <p:cNvSpPr/>
            <p:nvPr/>
          </p:nvSpPr>
          <p:spPr>
            <a:xfrm>
              <a:off x="4970930" y="2137128"/>
              <a:ext cx="2990794" cy="275831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6F5D09C-139C-E014-C8AF-D47061FF6956}"/>
                </a:ext>
              </a:extLst>
            </p:cNvPr>
            <p:cNvSpPr txBox="1"/>
            <p:nvPr/>
          </p:nvSpPr>
          <p:spPr>
            <a:xfrm>
              <a:off x="5141922" y="1726783"/>
              <a:ext cx="2655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Re-collision</a:t>
              </a: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8B420FC-055F-77F8-1A13-A95A71056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416" y="2233771"/>
              <a:ext cx="2592000" cy="2592000"/>
            </a:xfrm>
            <a:prstGeom prst="rect">
              <a:avLst/>
            </a:prstGeom>
          </p:spPr>
        </p:pic>
        <p:sp>
          <p:nvSpPr>
            <p:cNvPr id="30" name="Rechteck 29"/>
            <p:cNvSpPr/>
            <p:nvPr/>
          </p:nvSpPr>
          <p:spPr>
            <a:xfrm rot="16200000">
              <a:off x="5027038" y="3500541"/>
              <a:ext cx="542582" cy="2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feld 30"/>
            <p:cNvSpPr txBox="1"/>
            <p:nvPr/>
          </p:nvSpPr>
          <p:spPr>
            <a:xfrm rot="16200000">
              <a:off x="4865926" y="3332757"/>
              <a:ext cx="864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space</a:t>
              </a:r>
            </a:p>
          </p:txBody>
        </p:sp>
        <p:sp>
          <p:nvSpPr>
            <p:cNvPr id="32" name="Rechteck 31"/>
            <p:cNvSpPr/>
            <p:nvPr/>
          </p:nvSpPr>
          <p:spPr>
            <a:xfrm>
              <a:off x="5976736" y="4619517"/>
              <a:ext cx="542582" cy="2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5984901" y="4541780"/>
              <a:ext cx="864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time</a:t>
              </a:r>
            </a:p>
          </p:txBody>
        </p:sp>
        <p:sp>
          <p:nvSpPr>
            <p:cNvPr id="34" name="Rechteck 33"/>
            <p:cNvSpPr/>
            <p:nvPr/>
          </p:nvSpPr>
          <p:spPr>
            <a:xfrm>
              <a:off x="6106361" y="4296527"/>
              <a:ext cx="1648856" cy="216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6114526" y="4239988"/>
              <a:ext cx="16826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re-collision time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</a:t>
              </a:r>
              <a:r>
                <a:rPr lang="en-US" sz="1600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</a:t>
              </a:r>
              <a:endParaRPr lang="en-US" sz="1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39" name="Rechteck 38"/>
            <p:cNvSpPr/>
            <p:nvPr/>
          </p:nvSpPr>
          <p:spPr>
            <a:xfrm>
              <a:off x="5519429" y="2282750"/>
              <a:ext cx="1086877" cy="196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496137" y="2211890"/>
              <a:ext cx="1213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Final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38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about attosecond precision physics at the surface of a solid? </a:t>
            </a:r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5" y="1160765"/>
            <a:ext cx="4470399" cy="355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49" y="1162238"/>
            <a:ext cx="3468287" cy="2550884"/>
          </a:xfrm>
          <a:prstGeom prst="rect">
            <a:avLst/>
          </a:prstGeom>
        </p:spPr>
      </p:pic>
      <p:sp>
        <p:nvSpPr>
          <p:cNvPr id="7" name="テキスト ボックス 12"/>
          <p:cNvSpPr txBox="1"/>
          <p:nvPr/>
        </p:nvSpPr>
        <p:spPr>
          <a:xfrm>
            <a:off x="5436749" y="3751212"/>
            <a:ext cx="3392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Krüger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475, 78 (2011)</a:t>
            </a:r>
          </a:p>
          <a:p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Thomas et al.,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NanoLett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13, 4790 (2013)</a:t>
            </a:r>
          </a:p>
          <a:p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Krüger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J. Phys. B. 51, 172001 (2018)</a:t>
            </a:r>
          </a:p>
          <a:p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by groups of Ropers (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Göttingen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Kasevich (Stanford),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Lienau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(Oldenburg),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Dombi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(Budapest), Berggren &amp;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Keathley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(MIT),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Brida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(Luxemburg),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Chalopin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(Toulouse)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11">
                <a:extLst>
                  <a:ext uri="{FF2B5EF4-FFF2-40B4-BE49-F238E27FC236}">
                    <a16:creationId xmlns:a16="http://schemas.microsoft.com/office/drawing/2014/main" id="{EEA7347E-F3DC-2875-A9B7-EDD4E35AA774}"/>
                  </a:ext>
                </a:extLst>
              </p:cNvPr>
              <p:cNvSpPr txBox="1"/>
              <p:nvPr/>
            </p:nvSpPr>
            <p:spPr>
              <a:xfrm>
                <a:off x="402123" y="5339919"/>
                <a:ext cx="78274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 field with variable rela</a:t>
                </a:r>
                <a:r>
                  <a:rPr lang="cs-CZ" sz="2000" dirty="0">
                    <a:solidFill>
                      <a:schemeClr val="bg1"/>
                    </a:solidFill>
                    <a:latin typeface="+mn-lt"/>
                  </a:rPr>
                  <a:t>t</a:t>
                </a:r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ive phase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Needle tip (gold, tungsten) with radius of curvature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~10−40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 nm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Nearfield intensities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  </a:t>
                </a:r>
              </a:p>
            </p:txBody>
          </p:sp>
        </mc:Choice>
        <mc:Fallback xmlns="">
          <p:sp>
            <p:nvSpPr>
              <p:cNvPr id="8" name="Textfeld 11">
                <a:extLst>
                  <a:ext uri="{FF2B5EF4-FFF2-40B4-BE49-F238E27FC236}">
                    <a16:creationId xmlns:a16="http://schemas.microsoft.com/office/drawing/2014/main" id="{EEA7347E-F3DC-2875-A9B7-EDD4E35AA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23" y="5339919"/>
                <a:ext cx="7827477" cy="1015663"/>
              </a:xfrm>
              <a:prstGeom prst="rect">
                <a:avLst/>
              </a:prstGeom>
              <a:blipFill>
                <a:blip r:embed="rId4"/>
                <a:stretch>
                  <a:fillRect l="-701" t="-3593" b="-958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6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86F5C99-FC77-EB98-A1DC-69D31E1EDFA3}"/>
              </a:ext>
            </a:extLst>
          </p:cNvPr>
          <p:cNvSpPr/>
          <p:nvPr/>
        </p:nvSpPr>
        <p:spPr>
          <a:xfrm>
            <a:off x="5121106" y="1638191"/>
            <a:ext cx="3322318" cy="34749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00F95E-5412-9843-2B56-FBDF5B6D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Modeling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11A9EC4-42C9-6BB3-BE46-5A84980AA04D}"/>
              </a:ext>
            </a:extLst>
          </p:cNvPr>
          <p:cNvSpPr txBox="1"/>
          <p:nvPr/>
        </p:nvSpPr>
        <p:spPr>
          <a:xfrm>
            <a:off x="4905527" y="5184202"/>
            <a:ext cx="3672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(Numerical) solution of the time-dependent Schrödinger equation (TDSE)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CA6BF9-EC48-B9E6-1454-4926CB4135EC}"/>
              </a:ext>
            </a:extLst>
          </p:cNvPr>
          <p:cNvSpPr txBox="1"/>
          <p:nvPr/>
        </p:nvSpPr>
        <p:spPr>
          <a:xfrm>
            <a:off x="275644" y="1052494"/>
            <a:ext cx="391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Trajectory picture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43E3C7-43E6-425D-D787-617BCAD0C7CC}"/>
              </a:ext>
            </a:extLst>
          </p:cNvPr>
          <p:cNvSpPr txBox="1"/>
          <p:nvPr/>
        </p:nvSpPr>
        <p:spPr>
          <a:xfrm>
            <a:off x="0" y="6256325"/>
            <a:ext cx="7149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</a:rPr>
              <a:t>Corkum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</a:rPr>
              <a:t>, P. B. </a:t>
            </a:r>
            <a:r>
              <a:rPr lang="en-US" sz="1200" i="1" dirty="0">
                <a:solidFill>
                  <a:schemeClr val="bg1"/>
                </a:solidFill>
                <a:latin typeface="Segoe UI" panose="020B0502040204020203" pitchFamily="34" charset="0"/>
              </a:rPr>
              <a:t>Phys. Rev. Lett. 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</a:rPr>
              <a:t>71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</a:rPr>
              <a:t>, 1994 (1994).</a:t>
            </a:r>
            <a:endParaRPr lang="de-DE" sz="12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959D36-2A08-04E7-C47B-5EE475821439}"/>
              </a:ext>
            </a:extLst>
          </p:cNvPr>
          <p:cNvSpPr txBox="1"/>
          <p:nvPr/>
        </p:nvSpPr>
        <p:spPr>
          <a:xfrm>
            <a:off x="4796733" y="1034896"/>
            <a:ext cx="391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Quantum mechanical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0271972-F70F-4AAF-EC8D-DDD475408024}"/>
              </a:ext>
            </a:extLst>
          </p:cNvPr>
          <p:cNvSpPr/>
          <p:nvPr/>
        </p:nvSpPr>
        <p:spPr>
          <a:xfrm>
            <a:off x="606796" y="1658486"/>
            <a:ext cx="3322318" cy="34749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DDA5D90-8F43-1833-37CA-473891821C2A}"/>
              </a:ext>
            </a:extLst>
          </p:cNvPr>
          <p:cNvSpPr txBox="1"/>
          <p:nvPr/>
        </p:nvSpPr>
        <p:spPr>
          <a:xfrm>
            <a:off x="218494" y="5181755"/>
            <a:ext cx="3841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3-step model </a:t>
            </a:r>
            <a:r>
              <a:rPr lang="en-US" sz="2000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(emission, propagation, re-collision)</a:t>
            </a:r>
          </a:p>
        </p:txBody>
      </p:sp>
      <p:sp>
        <p:nvSpPr>
          <p:cNvPr id="32" name="Foliennummernplatzhalter 1">
            <a:extLst>
              <a:ext uri="{FF2B5EF4-FFF2-40B4-BE49-F238E27FC236}">
                <a16:creationId xmlns:a16="http://schemas.microsoft.com/office/drawing/2014/main" id="{F9B74842-12B2-1BD7-7C4F-A26A42417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</p:spPr>
        <p:txBody>
          <a:bodyPr/>
          <a:lstStyle/>
          <a:p>
            <a:r>
              <a:rPr lang="en-GB" dirty="0"/>
              <a:t>8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52951" y="1755641"/>
            <a:ext cx="3240000" cy="3310096"/>
            <a:chOff x="652951" y="1755641"/>
            <a:chExt cx="3240000" cy="331009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5411D20-AB14-35D9-04D8-5AFC955C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51" y="1755641"/>
              <a:ext cx="3240000" cy="3240000"/>
            </a:xfrm>
            <a:prstGeom prst="rect">
              <a:avLst/>
            </a:prstGeom>
          </p:spPr>
        </p:pic>
        <p:sp>
          <p:nvSpPr>
            <p:cNvPr id="2" name="Textfeld 1"/>
            <p:cNvSpPr txBox="1"/>
            <p:nvPr/>
          </p:nvSpPr>
          <p:spPr>
            <a:xfrm>
              <a:off x="1748413" y="4696405"/>
              <a:ext cx="6142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time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77584" y="3190974"/>
              <a:ext cx="7200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space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693336" y="4285162"/>
              <a:ext cx="17819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Emission point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652951" y="1755641"/>
            <a:ext cx="3240000" cy="3240000"/>
            <a:chOff x="652951" y="7180982"/>
            <a:chExt cx="3240000" cy="324000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6E911B6-0A87-99DF-2E45-9AAE6A598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51" y="7180982"/>
              <a:ext cx="3240000" cy="3240000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1128156" y="8904118"/>
              <a:ext cx="15532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Rate (line thickness)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693336" y="9773209"/>
              <a:ext cx="1669348" cy="239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693336" y="10129381"/>
              <a:ext cx="1669348" cy="239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25"/>
            <p:cNvSpPr/>
            <p:nvPr/>
          </p:nvSpPr>
          <p:spPr>
            <a:xfrm rot="16200000">
              <a:off x="359259" y="8815957"/>
              <a:ext cx="956719" cy="239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652951" y="1755641"/>
            <a:ext cx="3240000" cy="3240001"/>
            <a:chOff x="652951" y="10772314"/>
            <a:chExt cx="3240000" cy="324000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84A4721-8BB4-BC4F-46DF-40C7F79C7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51" y="10772314"/>
              <a:ext cx="3240000" cy="3240000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1458925" y="12144118"/>
              <a:ext cx="13378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F4A9A"/>
                  </a:solidFill>
                  <a:latin typeface="+mn-lt"/>
                </a:rPr>
                <a:t>propagation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1458925" y="13774785"/>
              <a:ext cx="1289447" cy="237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/>
            <p:cNvSpPr/>
            <p:nvPr/>
          </p:nvSpPr>
          <p:spPr>
            <a:xfrm rot="16200000">
              <a:off x="258796" y="12456793"/>
              <a:ext cx="1289447" cy="237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652951" y="1755641"/>
            <a:ext cx="3240000" cy="3240001"/>
            <a:chOff x="652951" y="15983477"/>
            <a:chExt cx="3240000" cy="3240001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729FDF1-C4E6-2374-5752-84E52D1A6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51" y="15983477"/>
              <a:ext cx="3240000" cy="3240000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1243013" y="18509457"/>
              <a:ext cx="22181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            recollision time</a:t>
              </a:r>
            </a:p>
          </p:txBody>
        </p:sp>
        <p:sp>
          <p:nvSpPr>
            <p:cNvPr id="30" name="Rechteck 29"/>
            <p:cNvSpPr/>
            <p:nvPr/>
          </p:nvSpPr>
          <p:spPr>
            <a:xfrm>
              <a:off x="1392002" y="18954796"/>
              <a:ext cx="1289446" cy="268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/>
            <p:cNvSpPr/>
            <p:nvPr/>
          </p:nvSpPr>
          <p:spPr>
            <a:xfrm rot="5400000">
              <a:off x="209967" y="17690352"/>
              <a:ext cx="1289446" cy="268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652951" y="1755641"/>
            <a:ext cx="3240000" cy="3240001"/>
            <a:chOff x="652951" y="19841409"/>
            <a:chExt cx="3240000" cy="3240001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445FD2F0-CFE4-7758-629B-C1A7E3E9D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51" y="19841410"/>
              <a:ext cx="3240000" cy="3240000"/>
            </a:xfrm>
            <a:prstGeom prst="rect">
              <a:avLst/>
            </a:prstGeom>
          </p:spPr>
        </p:pic>
        <p:sp>
          <p:nvSpPr>
            <p:cNvPr id="35" name="Textfeld 34"/>
            <p:cNvSpPr txBox="1"/>
            <p:nvPr/>
          </p:nvSpPr>
          <p:spPr>
            <a:xfrm>
              <a:off x="1243013" y="19841409"/>
              <a:ext cx="23645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Final energy at detector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2191493" y="20254975"/>
              <a:ext cx="130016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F4A9A"/>
                  </a:solidFill>
                  <a:latin typeface="+mn-lt"/>
                </a:rPr>
                <a:t>Propagation to detector</a:t>
              </a:r>
            </a:p>
          </p:txBody>
        </p:sp>
        <p:sp>
          <p:nvSpPr>
            <p:cNvPr id="37" name="Rechteck 36"/>
            <p:cNvSpPr/>
            <p:nvPr/>
          </p:nvSpPr>
          <p:spPr>
            <a:xfrm>
              <a:off x="1417676" y="22809947"/>
              <a:ext cx="1238098" cy="271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hteck 37"/>
            <p:cNvSpPr/>
            <p:nvPr/>
          </p:nvSpPr>
          <p:spPr>
            <a:xfrm rot="5400000">
              <a:off x="267504" y="21545504"/>
              <a:ext cx="1238098" cy="271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652951" y="1755641"/>
            <a:ext cx="3240000" cy="3240000"/>
            <a:chOff x="652951" y="24149615"/>
            <a:chExt cx="3240000" cy="324000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400F371-04A1-7A31-B761-E01F51491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51" y="24149615"/>
              <a:ext cx="3240000" cy="3240000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1243013" y="24149615"/>
              <a:ext cx="23645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Final energy at detector</a:t>
              </a:r>
            </a:p>
          </p:txBody>
        </p:sp>
        <p:sp>
          <p:nvSpPr>
            <p:cNvPr id="41" name="Rechteck 40"/>
            <p:cNvSpPr/>
            <p:nvPr/>
          </p:nvSpPr>
          <p:spPr>
            <a:xfrm>
              <a:off x="1236354" y="27149822"/>
              <a:ext cx="1374688" cy="171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 rot="16200000">
              <a:off x="208798" y="25820428"/>
              <a:ext cx="1374688" cy="222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1982864" y="26803944"/>
              <a:ext cx="1271253" cy="198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923697" y="26712147"/>
              <a:ext cx="1443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Re-collision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5121106" y="1743021"/>
            <a:ext cx="3245077" cy="3335101"/>
            <a:chOff x="5121106" y="1743021"/>
            <a:chExt cx="3245077" cy="333510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95236D7-B29B-C3EA-2B1A-CA6BE56EF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0"/>
            <a:stretch/>
          </p:blipFill>
          <p:spPr>
            <a:xfrm>
              <a:off x="5180502" y="1743021"/>
              <a:ext cx="3185681" cy="3204000"/>
            </a:xfrm>
            <a:prstGeom prst="rect">
              <a:avLst/>
            </a:prstGeom>
          </p:spPr>
        </p:pic>
        <p:sp>
          <p:nvSpPr>
            <p:cNvPr id="47" name="Textfeld 46"/>
            <p:cNvSpPr txBox="1"/>
            <p:nvPr/>
          </p:nvSpPr>
          <p:spPr>
            <a:xfrm>
              <a:off x="6018868" y="4724179"/>
              <a:ext cx="763397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time</a:t>
              </a:r>
            </a:p>
          </p:txBody>
        </p:sp>
        <p:sp>
          <p:nvSpPr>
            <p:cNvPr id="49" name="Rechteck 48"/>
            <p:cNvSpPr/>
            <p:nvPr/>
          </p:nvSpPr>
          <p:spPr>
            <a:xfrm>
              <a:off x="5202862" y="3585308"/>
              <a:ext cx="244570" cy="644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feld 47"/>
            <p:cNvSpPr txBox="1"/>
            <p:nvPr/>
          </p:nvSpPr>
          <p:spPr>
            <a:xfrm rot="16200000">
              <a:off x="4916379" y="3700933"/>
              <a:ext cx="76339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1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4" grpId="0"/>
      <p:bldP spid="7" grpId="0"/>
      <p:bldP spid="10" grpId="0"/>
      <p:bldP spid="11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 trajectories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35"/>
          <a:stretch/>
        </p:blipFill>
        <p:spPr>
          <a:xfrm>
            <a:off x="468922" y="1238007"/>
            <a:ext cx="3062843" cy="4814649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2" r="370" b="49135"/>
          <a:stretch/>
        </p:blipFill>
        <p:spPr>
          <a:xfrm>
            <a:off x="3447875" y="1238008"/>
            <a:ext cx="5037588" cy="2448954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7" y="1238007"/>
            <a:ext cx="8046286" cy="48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1420</Words>
  <Application>Microsoft Office PowerPoint</Application>
  <PresentationFormat>Předvádění na obrazovce (4:3)</PresentationFormat>
  <Paragraphs>197</Paragraphs>
  <Slides>16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Century Gothic</vt:lpstr>
      <vt:lpstr>Segoe UI</vt:lpstr>
      <vt:lpstr>Office Theme</vt:lpstr>
      <vt:lpstr>Tracing attosecond dynamics of electron emission from metallic nanotip</vt:lpstr>
      <vt:lpstr>What is strongfield physics?</vt:lpstr>
      <vt:lpstr>Emission process classification</vt:lpstr>
      <vt:lpstr>Electron emission processes – time-resolved</vt:lpstr>
      <vt:lpstr>Electron photoemission from solids/gases</vt:lpstr>
      <vt:lpstr>Extra feature of electron dynamics in SF regime</vt:lpstr>
      <vt:lpstr>How about attosecond precision physics at the surface of a solid? </vt:lpstr>
      <vt:lpstr>Modeling</vt:lpstr>
      <vt:lpstr>Electron trajectories</vt:lpstr>
      <vt:lpstr>Measurement and simulation results</vt:lpstr>
      <vt:lpstr>Precision attosecond physics at a needle tip</vt:lpstr>
      <vt:lpstr>What are these tips good for?  </vt:lpstr>
      <vt:lpstr>Laser driven accelerators on chip</vt:lpstr>
      <vt:lpstr>Laser particle accelerators: from RF to laser drive –  based on the same operating principle: “structured vacuum”</vt:lpstr>
      <vt:lpstr>Acceleration with Alternating phase focusing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SimPC</dc:creator>
  <cp:lastModifiedBy>Tomáš Chlouba</cp:lastModifiedBy>
  <cp:revision>102</cp:revision>
  <dcterms:created xsi:type="dcterms:W3CDTF">2018-02-22T14:31:40Z</dcterms:created>
  <dcterms:modified xsi:type="dcterms:W3CDTF">2023-10-04T04:44:36Z</dcterms:modified>
</cp:coreProperties>
</file>