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1"/>
  </p:notesMasterIdLst>
  <p:sldIdLst>
    <p:sldId id="356" r:id="rId2"/>
    <p:sldId id="381" r:id="rId3"/>
    <p:sldId id="382" r:id="rId4"/>
    <p:sldId id="376" r:id="rId5"/>
    <p:sldId id="384" r:id="rId6"/>
    <p:sldId id="383" r:id="rId7"/>
    <p:sldId id="385" r:id="rId8"/>
    <p:sldId id="380" r:id="rId9"/>
    <p:sldId id="387" r:id="rId10"/>
    <p:sldId id="386" r:id="rId11"/>
    <p:sldId id="389" r:id="rId12"/>
    <p:sldId id="390" r:id="rId13"/>
    <p:sldId id="391" r:id="rId14"/>
    <p:sldId id="392" r:id="rId15"/>
    <p:sldId id="393" r:id="rId16"/>
    <p:sldId id="395" r:id="rId17"/>
    <p:sldId id="375" r:id="rId18"/>
    <p:sldId id="377" r:id="rId19"/>
    <p:sldId id="328" r:id="rId20"/>
  </p:sldIdLst>
  <p:sldSz cx="15236825" cy="8570913"/>
  <p:notesSz cx="6858000" cy="9144000"/>
  <p:defaultTextStyle>
    <a:defPPr>
      <a:defRPr lang="ko-KR"/>
    </a:defPPr>
    <a:lvl1pPr marL="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45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2909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363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5817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271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3E4B7CD-D69B-4747-9997-E7DC1D4C476A}">
          <p14:sldIdLst>
            <p14:sldId id="356"/>
            <p14:sldId id="381"/>
            <p14:sldId id="382"/>
            <p14:sldId id="376"/>
            <p14:sldId id="384"/>
            <p14:sldId id="383"/>
            <p14:sldId id="385"/>
            <p14:sldId id="380"/>
            <p14:sldId id="387"/>
            <p14:sldId id="386"/>
            <p14:sldId id="389"/>
            <p14:sldId id="390"/>
            <p14:sldId id="391"/>
            <p14:sldId id="392"/>
            <p14:sldId id="393"/>
            <p14:sldId id="395"/>
            <p14:sldId id="375"/>
            <p14:sldId id="377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66"/>
    <a:srgbClr val="0000FF"/>
    <a:srgbClr val="666666"/>
    <a:srgbClr val="6600FF"/>
    <a:srgbClr val="993366"/>
    <a:srgbClr val="FFCC00"/>
    <a:srgbClr val="008080"/>
    <a:srgbClr val="8AB1D3"/>
    <a:srgbClr val="8DB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6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83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6D9E6-7F35-4872-B28D-AFF332D03D6F}" type="datetimeFigureOut">
              <a:rPr lang="ko-KR" altLang="en-US" smtClean="0"/>
              <a:t>2023-10-05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F5FF9-618D-4CD8-A547-E37FB31DCD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4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F5FF9-618D-4CD8-A547-E37FB31DCD1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71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7177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903ED-7641-46E4-8463-97633FEF499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27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092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715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2952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068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542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7989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37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23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923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2730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36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B6C4-2AEE-4929-9F5E-51AD3CEE0B6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463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603" y="1402694"/>
            <a:ext cx="11427619" cy="2983947"/>
          </a:xfrm>
        </p:spPr>
        <p:txBody>
          <a:bodyPr anchor="b"/>
          <a:lstStyle>
            <a:lvl1pPr algn="ctr"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603" y="4501714"/>
            <a:ext cx="11427619" cy="2069319"/>
          </a:xfrm>
        </p:spPr>
        <p:txBody>
          <a:bodyPr/>
          <a:lstStyle>
            <a:lvl1pPr marL="0" indent="0" algn="ctr">
              <a:buNone/>
              <a:defRPr sz="2999"/>
            </a:lvl1pPr>
            <a:lvl2pPr marL="571363" indent="0" algn="ctr">
              <a:buNone/>
              <a:defRPr sz="2499"/>
            </a:lvl2pPr>
            <a:lvl3pPr marL="1142726" indent="0" algn="ctr">
              <a:buNone/>
              <a:defRPr sz="2249"/>
            </a:lvl3pPr>
            <a:lvl4pPr marL="1714089" indent="0" algn="ctr">
              <a:buNone/>
              <a:defRPr sz="2000"/>
            </a:lvl4pPr>
            <a:lvl5pPr marL="2285451" indent="0" algn="ctr">
              <a:buNone/>
              <a:defRPr sz="2000"/>
            </a:lvl5pPr>
            <a:lvl6pPr marL="2856814" indent="0" algn="ctr">
              <a:buNone/>
              <a:defRPr sz="2000"/>
            </a:lvl6pPr>
            <a:lvl7pPr marL="3428177" indent="0" algn="ctr">
              <a:buNone/>
              <a:defRPr sz="2000"/>
            </a:lvl7pPr>
            <a:lvl8pPr marL="3999540" indent="0" algn="ctr">
              <a:buNone/>
              <a:defRPr sz="2000"/>
            </a:lvl8pPr>
            <a:lvl9pPr marL="4570903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32" y="456322"/>
            <a:ext cx="9665861" cy="726345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B806644-61CB-4D35-8A4E-F2DCEFE7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8F52F69-985B-4437-AD8C-18BD47EE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9931E7E-0317-46DD-A21F-AFB5FECF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제목 10">
            <a:extLst>
              <a:ext uri="{FF2B5EF4-FFF2-40B4-BE49-F238E27FC236}">
                <a16:creationId xmlns:a16="http://schemas.microsoft.com/office/drawing/2014/main" id="{5BFE4344-DE09-4169-A2DA-DA38F911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4920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19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96" y="2136778"/>
            <a:ext cx="13141762" cy="3565261"/>
          </a:xfrm>
        </p:spPr>
        <p:txBody>
          <a:bodyPr anchor="b"/>
          <a:lstStyle>
            <a:lvl1pPr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596" y="5735767"/>
            <a:ext cx="13141762" cy="1874887"/>
          </a:xfrm>
        </p:spPr>
        <p:txBody>
          <a:bodyPr/>
          <a:lstStyle>
            <a:lvl1pPr marL="0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1pPr>
            <a:lvl2pPr marL="571363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2pPr>
            <a:lvl3pPr marL="1142726" indent="0">
              <a:buNone/>
              <a:defRPr sz="2249">
                <a:solidFill>
                  <a:schemeClr val="tx1">
                    <a:tint val="75000"/>
                  </a:schemeClr>
                </a:solidFill>
              </a:defRPr>
            </a:lvl3pPr>
            <a:lvl4pPr marL="17140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9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0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9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3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364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1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6" y="456322"/>
            <a:ext cx="13141762" cy="165664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517" y="2101065"/>
            <a:ext cx="6445891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517" y="3130764"/>
            <a:ext cx="6445891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3643" y="2101065"/>
            <a:ext cx="6477635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3643" y="3130764"/>
            <a:ext cx="6477635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0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77635" y="1234054"/>
            <a:ext cx="7713643" cy="6090903"/>
          </a:xfrm>
        </p:spPr>
        <p:txBody>
          <a:bodyPr anchor="t"/>
          <a:lstStyle>
            <a:lvl1pPr marL="0" indent="0">
              <a:buNone/>
              <a:defRPr sz="3999"/>
            </a:lvl1pPr>
            <a:lvl2pPr marL="571363" indent="0">
              <a:buNone/>
              <a:defRPr sz="3499"/>
            </a:lvl2pPr>
            <a:lvl3pPr marL="1142726" indent="0">
              <a:buNone/>
              <a:defRPr sz="2999"/>
            </a:lvl3pPr>
            <a:lvl4pPr marL="1714089" indent="0">
              <a:buNone/>
              <a:defRPr sz="2499"/>
            </a:lvl4pPr>
            <a:lvl5pPr marL="2285451" indent="0">
              <a:buNone/>
              <a:defRPr sz="2499"/>
            </a:lvl5pPr>
            <a:lvl6pPr marL="2856814" indent="0">
              <a:buNone/>
              <a:defRPr sz="2499"/>
            </a:lvl6pPr>
            <a:lvl7pPr marL="3428177" indent="0">
              <a:buNone/>
              <a:defRPr sz="2499"/>
            </a:lvl7pPr>
            <a:lvl8pPr marL="3999540" indent="0">
              <a:buNone/>
              <a:defRPr sz="2499"/>
            </a:lvl8pPr>
            <a:lvl9pPr marL="4570903" indent="0">
              <a:buNone/>
              <a:defRPr sz="2499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532" y="456322"/>
            <a:ext cx="13141762" cy="1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32" y="2281609"/>
            <a:ext cx="13141762" cy="54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269" y="7996086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1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1142726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81" indent="-285681" algn="l" defTabSz="1142726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04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407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3pPr>
      <a:lvl4pPr marL="1999770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571133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3142496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713858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4285221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85658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7136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3pPr>
      <a:lvl4pPr marL="1714089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285451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2856814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428177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399954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57090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5B255B-A3A7-44C2-94A0-FD89A941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20" y="3502826"/>
            <a:ext cx="9355110" cy="3900057"/>
          </a:xfrm>
        </p:spPr>
        <p:txBody>
          <a:bodyPr>
            <a:normAutofit fontScale="90000"/>
          </a:bodyPr>
          <a:lstStyle/>
          <a:p>
            <a:r>
              <a:rPr lang="en-US" altLang="ko-KR" sz="3800" b="1" dirty="0">
                <a:solidFill>
                  <a:srgbClr val="002060"/>
                </a:solidFill>
                <a:latin typeface="Calibri" panose="020F0502020204030204"/>
              </a:rPr>
              <a:t>S-band photocathode based injector plan </a:t>
            </a:r>
            <a:r>
              <a:rPr lang="en-US" altLang="ko-KR" sz="3800" b="1" dirty="0" smtClean="0">
                <a:solidFill>
                  <a:srgbClr val="002060"/>
                </a:solidFill>
                <a:latin typeface="Calibri" panose="020F0502020204030204"/>
              </a:rPr>
              <a:t/>
            </a:r>
            <a:br>
              <a:rPr lang="en-US" altLang="ko-KR" sz="3800" b="1" dirty="0" smtClean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3800" b="1" dirty="0" smtClean="0">
                <a:solidFill>
                  <a:srgbClr val="002060"/>
                </a:solidFill>
                <a:latin typeface="Calibri" panose="020F0502020204030204"/>
              </a:rPr>
              <a:t>for </a:t>
            </a:r>
            <a:r>
              <a:rPr lang="en-US" altLang="ko-KR" sz="3800" b="1" dirty="0">
                <a:solidFill>
                  <a:srgbClr val="002060"/>
                </a:solidFill>
                <a:latin typeface="Calibri" panose="020F0502020204030204"/>
              </a:rPr>
              <a:t>Korea-4GSR</a:t>
            </a:r>
            <a:br>
              <a:rPr lang="en-US" altLang="ko-KR" sz="3800" b="1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000" b="1" dirty="0">
                <a:solidFill>
                  <a:srgbClr val="002060"/>
                </a:solidFill>
                <a:latin typeface="Calibri" panose="020F0502020204030204"/>
              </a:rPr>
              <a:t/>
            </a:r>
            <a:br>
              <a:rPr lang="en-US" altLang="ko-KR" sz="2000" b="1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2023-10-4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/>
            </a:r>
            <a:b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/>
            </a:r>
            <a:b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Chang-Ki Min</a:t>
            </a:r>
            <a:b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on behalf of Korea-4GSR </a:t>
            </a:r>
            <a:r>
              <a:rPr lang="en-US" altLang="ko-KR" sz="2400" b="1" dirty="0" err="1" smtClean="0">
                <a:solidFill>
                  <a:srgbClr val="002060"/>
                </a:solidFill>
                <a:latin typeface="Calibri" panose="020F0502020204030204"/>
              </a:rPr>
              <a:t>linac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 group</a:t>
            </a:r>
            <a:b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Pohang Accelerator Laboratory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/>
            </a:r>
            <a:b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/>
            </a:r>
            <a:b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Special thanks to </a:t>
            </a:r>
            <a:b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-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4GSR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ko-KR" sz="2400" b="1" dirty="0" err="1" smtClean="0">
                <a:solidFill>
                  <a:srgbClr val="002060"/>
                </a:solidFill>
                <a:latin typeface="Calibri" panose="020F0502020204030204"/>
              </a:rPr>
              <a:t>linac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 advisory committee, Hiroshi 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Matsumoto (KEK), Takahiro Inagaki (RIKEN SPring-8 Center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),  John </a:t>
            </a:r>
            <a:r>
              <a:rPr lang="en-US" altLang="ko-KR" sz="2400" b="1" dirty="0" err="1">
                <a:solidFill>
                  <a:srgbClr val="002060"/>
                </a:solidFill>
                <a:latin typeface="Calibri" panose="020F0502020204030204"/>
              </a:rPr>
              <a:t>Smedley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(SLAC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)</a:t>
            </a:r>
            <a:b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 - MOGA simulation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altLang="ko-KR" sz="2400" b="1" dirty="0" err="1">
                <a:solidFill>
                  <a:srgbClr val="002060"/>
                </a:solidFill>
                <a:latin typeface="Calibri" panose="020F0502020204030204"/>
              </a:rPr>
              <a:t>Chanmi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Kim, 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Chong </a:t>
            </a:r>
            <a:r>
              <a:rPr lang="en-US" altLang="ko-KR" sz="2400" b="1" dirty="0" err="1">
                <a:solidFill>
                  <a:srgbClr val="002060"/>
                </a:solidFill>
                <a:latin typeface="Calibri" panose="020F0502020204030204"/>
              </a:rPr>
              <a:t>Shik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Park, </a:t>
            </a:r>
            <a:r>
              <a:rPr lang="en-US" altLang="ko-KR" sz="2400" b="1" dirty="0" err="1">
                <a:solidFill>
                  <a:srgbClr val="002060"/>
                </a:solidFill>
                <a:latin typeface="Calibri" panose="020F0502020204030204"/>
              </a:rPr>
              <a:t>Eun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-San Kim, </a:t>
            </a:r>
            <a:r>
              <a:rPr lang="en-US" altLang="ko-KR" sz="2400" b="1" dirty="0" err="1">
                <a:solidFill>
                  <a:srgbClr val="002060"/>
                </a:solidFill>
                <a:latin typeface="Calibri" panose="020F0502020204030204"/>
              </a:rPr>
              <a:t>Seung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Hwan Shin, </a:t>
            </a:r>
            <a:r>
              <a:rPr lang="en-US" altLang="ko-KR" sz="2400" b="1" dirty="0" err="1">
                <a:solidFill>
                  <a:srgbClr val="002060"/>
                </a:solidFill>
                <a:latin typeface="Calibri" panose="020F0502020204030204"/>
              </a:rPr>
              <a:t>Seong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Calibri" panose="020F0502020204030204"/>
              </a:rPr>
              <a:t>Hee</a:t>
            </a: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Park at Korea Univ.</a:t>
            </a:r>
            <a:b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Calibri" panose="020F0502020204030204"/>
              </a:rPr>
              <a:t>  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anose="020F0502020204030204"/>
              </a:rPr>
              <a:t>             </a:t>
            </a:r>
            <a:endParaRPr lang="ko-KR" altLang="en-US" sz="24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0B0469-4B18-4561-8362-120461BD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96411784-40EA-4415-A137-877E54A1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7475" y="1"/>
            <a:ext cx="4959350" cy="83631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8" name="_x452321752" descr="EMB000044543ae8">
            <a:extLst>
              <a:ext uri="{FF2B5EF4-FFF2-40B4-BE49-F238E27FC236}">
                <a16:creationId xmlns:a16="http://schemas.microsoft.com/office/drawing/2014/main" id="{269245AE-8097-41B4-BBB0-F5F3F50D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4945813"/>
            <a:ext cx="4959350" cy="272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B3D4C2F-8230-4903-9D49-3D95FBE3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464931D4-F487-4460-8A8D-A43ED4A21A26}"/>
              </a:ext>
            </a:extLst>
          </p:cNvPr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01759A48-2EAE-4D4E-A8AD-3E882346B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0BE32F37-31E9-4091-B0B7-A4B32F3D1A88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65" y="818377"/>
            <a:ext cx="4145973" cy="141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0" y="325632"/>
            <a:ext cx="7110267" cy="1129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Adapted s-band photocathode gun and injector for 200 MeV 4GSR </a:t>
            </a:r>
            <a:r>
              <a:rPr lang="en-US" altLang="ko-KR" sz="3200" b="1" dirty="0" err="1" smtClean="0">
                <a:solidFill>
                  <a:schemeClr val="tx2"/>
                </a:solidFill>
                <a:ea typeface="Verdana" panose="020B0604030504040204" pitchFamily="34" charset="0"/>
              </a:rPr>
              <a:t>linac</a:t>
            </a:r>
            <a:endParaRPr lang="en-US" altLang="ko-KR" sz="3200" b="1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8188036"/>
            <a:ext cx="15236824" cy="382877"/>
            <a:chOff x="1" y="8188036"/>
            <a:chExt cx="15236824" cy="382877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88036"/>
              <a:ext cx="739744" cy="1545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10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7" y="8056421"/>
            <a:ext cx="3424555" cy="34635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290ABB5-B283-4774-B62B-38FFE2B85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62367"/>
            <a:ext cx="15236825" cy="5694058"/>
          </a:xfrm>
          <a:prstGeom prst="rect">
            <a:avLst/>
          </a:prstGeom>
        </p:spPr>
      </p:pic>
      <p:pic>
        <p:nvPicPr>
          <p:cNvPr id="23" name="_x882538152" descr="EMB0000f2c80629">
            <a:extLst>
              <a:ext uri="{FF2B5EF4-FFF2-40B4-BE49-F238E27FC236}">
                <a16:creationId xmlns:a16="http://schemas.microsoft.com/office/drawing/2014/main" id="{0068C175-C642-4DF2-B986-7DE14F4FD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09"/>
          <a:stretch/>
        </p:blipFill>
        <p:spPr bwMode="auto">
          <a:xfrm>
            <a:off x="8170321" y="206651"/>
            <a:ext cx="6883857" cy="3613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201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7E848C1-5823-F58B-D0DA-DDA6ACF7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735" y="6663516"/>
            <a:ext cx="1209360" cy="16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442DB-B7FA-EA08-8689-704564CAA720}"/>
              </a:ext>
            </a:extLst>
          </p:cNvPr>
          <p:cNvSpPr txBox="1"/>
          <p:nvPr/>
        </p:nvSpPr>
        <p:spPr>
          <a:xfrm>
            <a:off x="377328" y="238482"/>
            <a:ext cx="7312771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12" b="1" dirty="0"/>
              <a:t>Optimization for the beam dynamics simulation</a:t>
            </a:r>
            <a:endParaRPr lang="ko-KR" altLang="en-US" sz="2812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F4CA6-C953-5DF6-25FE-B962CAA8F5C3}"/>
              </a:ext>
            </a:extLst>
          </p:cNvPr>
          <p:cNvSpPr txBox="1"/>
          <p:nvPr/>
        </p:nvSpPr>
        <p:spPr>
          <a:xfrm>
            <a:off x="912640" y="1107926"/>
            <a:ext cx="25221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/>
              <a:t>MOGA optimization </a:t>
            </a:r>
            <a:r>
              <a:rPr lang="en-US" altLang="ko-KR" sz="1500" b="1" dirty="0" err="1"/>
              <a:t>paraters</a:t>
            </a:r>
            <a:r>
              <a:rPr lang="en-US" altLang="ko-KR" sz="1500" b="1" dirty="0"/>
              <a:t> </a:t>
            </a:r>
            <a:endParaRPr lang="ko-KR" altLang="en-US" sz="1500" b="1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A359860-0638-DCF1-1E78-D7FDEFC1EEA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069950" y="5531326"/>
          <a:ext cx="3504994" cy="1828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993">
                  <a:extLst>
                    <a:ext uri="{9D8B030D-6E8A-4147-A177-3AD203B41FA5}">
                      <a16:colId xmlns:a16="http://schemas.microsoft.com/office/drawing/2014/main" val="52322429"/>
                    </a:ext>
                  </a:extLst>
                </a:gridCol>
                <a:gridCol w="892557">
                  <a:extLst>
                    <a:ext uri="{9D8B030D-6E8A-4147-A177-3AD203B41FA5}">
                      <a16:colId xmlns:a16="http://schemas.microsoft.com/office/drawing/2014/main" val="1747215109"/>
                    </a:ext>
                  </a:extLst>
                </a:gridCol>
                <a:gridCol w="809444">
                  <a:extLst>
                    <a:ext uri="{9D8B030D-6E8A-4147-A177-3AD203B41FA5}">
                      <a16:colId xmlns:a16="http://schemas.microsoft.com/office/drawing/2014/main" val="2907976230"/>
                    </a:ext>
                  </a:extLst>
                </a:gridCol>
              </a:tblGrid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baseline="0" dirty="0"/>
                        <a:t>Constraint (7)</a:t>
                      </a:r>
                      <a:endParaRPr lang="ko-KR" altLang="en-US" sz="1200" b="1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/>
                        <a:t>Unit</a:t>
                      </a:r>
                      <a:endParaRPr lang="ko-KR" altLang="en-US" sz="1200" b="1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326654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Beam size X &amp;Y (rms)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&lt; 0.3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mm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7441570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X&amp;Y angle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&lt; 0.2663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/>
                        <a:t>mrad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extLst>
                  <a:ext uri="{0D108BD9-81ED-4DB2-BD59-A6C34878D82A}">
                    <a16:rowId xmlns:a16="http://schemas.microsoft.com/office/drawing/2014/main" val="371347765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Bunch length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&lt; 1.0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mm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extLst>
                  <a:ext uri="{0D108BD9-81ED-4DB2-BD59-A6C34878D82A}">
                    <a16:rowId xmlns:a16="http://schemas.microsoft.com/office/drawing/2014/main" val="2817578829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Number of particle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dirty="0"/>
                        <a:t>&gt;9999</a:t>
                      </a:r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114276" marR="114276" marT="57138" marB="57138" anchor="ctr"/>
                </a:tc>
                <a:extLst>
                  <a:ext uri="{0D108BD9-81ED-4DB2-BD59-A6C34878D82A}">
                    <a16:rowId xmlns:a16="http://schemas.microsoft.com/office/drawing/2014/main" val="2662795434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Average energy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&gt;200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MeV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799093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388FC1BA-1634-394D-D1B6-81731DEBD4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1882" y="5548587"/>
          <a:ext cx="4603750" cy="16852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8902">
                  <a:extLst>
                    <a:ext uri="{9D8B030D-6E8A-4147-A177-3AD203B41FA5}">
                      <a16:colId xmlns:a16="http://schemas.microsoft.com/office/drawing/2014/main" val="2280224795"/>
                    </a:ext>
                  </a:extLst>
                </a:gridCol>
                <a:gridCol w="961616">
                  <a:extLst>
                    <a:ext uri="{9D8B030D-6E8A-4147-A177-3AD203B41FA5}">
                      <a16:colId xmlns:a16="http://schemas.microsoft.com/office/drawing/2014/main" val="1798076231"/>
                    </a:ext>
                  </a:extLst>
                </a:gridCol>
                <a:gridCol w="961616">
                  <a:extLst>
                    <a:ext uri="{9D8B030D-6E8A-4147-A177-3AD203B41FA5}">
                      <a16:colId xmlns:a16="http://schemas.microsoft.com/office/drawing/2014/main" val="2703920886"/>
                    </a:ext>
                  </a:extLst>
                </a:gridCol>
                <a:gridCol w="961616">
                  <a:extLst>
                    <a:ext uri="{9D8B030D-6E8A-4147-A177-3AD203B41FA5}">
                      <a16:colId xmlns:a16="http://schemas.microsoft.com/office/drawing/2014/main" val="1438631086"/>
                    </a:ext>
                  </a:extLst>
                </a:gridCol>
              </a:tblGrid>
              <a:tr h="2162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Variables (6)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range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unit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23537"/>
                  </a:ext>
                </a:extLst>
              </a:tr>
              <a:tr h="293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RF gun phase</a:t>
                      </a:r>
                    </a:p>
                  </a:txBody>
                  <a:tcPr marL="11904" marR="11904" marT="1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-20~20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degree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 phase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368730"/>
                  </a:ext>
                </a:extLst>
              </a:tr>
              <a:tr h="293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Acc1&amp;2 phase</a:t>
                      </a:r>
                    </a:p>
                  </a:txBody>
                  <a:tcPr marL="11904" marR="11904" marT="1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-20~20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degree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578113"/>
                  </a:ext>
                </a:extLst>
              </a:tr>
              <a:tr h="2938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Acc3&amp;4 phase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-20~20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degree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08540"/>
                  </a:ext>
                </a:extLst>
              </a:tr>
              <a:tr h="2938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Solenoid 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1904" marR="11904" marT="1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0.15~0.21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594756"/>
                  </a:ext>
                </a:extLst>
              </a:tr>
              <a:tr h="2938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Quad 1&amp;2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1904" marR="11904" marT="1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1~3(-4~-1)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T/m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098490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644CC53-8F50-7663-55B6-F974EA49C0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79582" y="5531326"/>
          <a:ext cx="4865835" cy="9142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7188">
                  <a:extLst>
                    <a:ext uri="{9D8B030D-6E8A-4147-A177-3AD203B41FA5}">
                      <a16:colId xmlns:a16="http://schemas.microsoft.com/office/drawing/2014/main" val="52322429"/>
                    </a:ext>
                  </a:extLst>
                </a:gridCol>
                <a:gridCol w="1239789">
                  <a:extLst>
                    <a:ext uri="{9D8B030D-6E8A-4147-A177-3AD203B41FA5}">
                      <a16:colId xmlns:a16="http://schemas.microsoft.com/office/drawing/2014/main" val="1747215109"/>
                    </a:ext>
                  </a:extLst>
                </a:gridCol>
                <a:gridCol w="1088858">
                  <a:extLst>
                    <a:ext uri="{9D8B030D-6E8A-4147-A177-3AD203B41FA5}">
                      <a16:colId xmlns:a16="http://schemas.microsoft.com/office/drawing/2014/main" val="2907976230"/>
                    </a:ext>
                  </a:extLst>
                </a:gridCol>
              </a:tblGrid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baseline="0" dirty="0"/>
                        <a:t>Objectives (3)</a:t>
                      </a:r>
                      <a:endParaRPr lang="ko-KR" altLang="en-US" sz="1200" b="1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/>
                        <a:t>Unit</a:t>
                      </a:r>
                      <a:endParaRPr lang="ko-KR" altLang="en-US" sz="1200" b="1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326654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Normalized rms emittance X&amp;Y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Minimization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mm-</a:t>
                      </a:r>
                      <a:r>
                        <a:rPr lang="en-US" altLang="ko-KR" sz="1200" dirty="0" err="1"/>
                        <a:t>mrad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7441570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rms energy spread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Minimization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keV</a:t>
                      </a:r>
                      <a:endParaRPr lang="ko-KR" altLang="en-US" sz="1200" dirty="0"/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47765"/>
                  </a:ext>
                </a:extLst>
              </a:tr>
            </a:tbl>
          </a:graphicData>
        </a:graphic>
      </p:graphicFrame>
      <p:sp>
        <p:nvSpPr>
          <p:cNvPr id="9" name="Rectangle 94">
            <a:extLst>
              <a:ext uri="{FF2B5EF4-FFF2-40B4-BE49-F238E27FC236}">
                <a16:creationId xmlns:a16="http://schemas.microsoft.com/office/drawing/2014/main" id="{CC2DFFD4-92AB-E084-3379-1EAE189E37B6}"/>
              </a:ext>
            </a:extLst>
          </p:cNvPr>
          <p:cNvSpPr/>
          <p:nvPr/>
        </p:nvSpPr>
        <p:spPr>
          <a:xfrm>
            <a:off x="1031948" y="3828255"/>
            <a:ext cx="12027787" cy="123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2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6E9E5D6-EF5B-6318-9FF8-470DE59EAF8E}"/>
              </a:ext>
            </a:extLst>
          </p:cNvPr>
          <p:cNvGrpSpPr/>
          <p:nvPr/>
        </p:nvGrpSpPr>
        <p:grpSpPr>
          <a:xfrm>
            <a:off x="1964452" y="3492524"/>
            <a:ext cx="1445301" cy="802433"/>
            <a:chOff x="3737339" y="2679329"/>
            <a:chExt cx="7805244" cy="1117046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573956F6-2420-1C2B-C3F8-65613D097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>
              <a:off x="3779708" y="2679329"/>
              <a:ext cx="7762875" cy="559171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7B676376-B788-B303-55EB-2B4D14B58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 rot="10800000">
              <a:off x="3737339" y="3237204"/>
              <a:ext cx="7769147" cy="559171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64FF57C-5ECA-6DF3-EB1D-5A1C54DD01BF}"/>
              </a:ext>
            </a:extLst>
          </p:cNvPr>
          <p:cNvGrpSpPr/>
          <p:nvPr/>
        </p:nvGrpSpPr>
        <p:grpSpPr>
          <a:xfrm>
            <a:off x="3852122" y="3491720"/>
            <a:ext cx="1445301" cy="802433"/>
            <a:chOff x="3737339" y="2679329"/>
            <a:chExt cx="7805244" cy="1117046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C57E05E5-93B0-3802-D1D3-834949344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>
              <a:off x="3779708" y="2679329"/>
              <a:ext cx="7762875" cy="55917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EDD3E0C-A998-9699-225B-5E1B367D1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 rot="10800000">
              <a:off x="3737339" y="3237204"/>
              <a:ext cx="7769147" cy="559171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2B13590-100C-6CEA-03F8-1846823DDE4C}"/>
              </a:ext>
            </a:extLst>
          </p:cNvPr>
          <p:cNvGrpSpPr/>
          <p:nvPr/>
        </p:nvGrpSpPr>
        <p:grpSpPr>
          <a:xfrm>
            <a:off x="5837363" y="3491720"/>
            <a:ext cx="1445301" cy="802433"/>
            <a:chOff x="3737339" y="2679329"/>
            <a:chExt cx="7805244" cy="1117046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700EF371-A773-3CE7-560E-8AF99B25F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>
              <a:off x="3779708" y="2679329"/>
              <a:ext cx="7762875" cy="559171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F0D30AAD-1B63-298B-08F6-E2539F82C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 rot="10800000">
              <a:off x="3737339" y="3237204"/>
              <a:ext cx="7769147" cy="559171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728250C-6318-F35A-13A3-CCB903A5BDE7}"/>
              </a:ext>
            </a:extLst>
          </p:cNvPr>
          <p:cNvGrpSpPr/>
          <p:nvPr/>
        </p:nvGrpSpPr>
        <p:grpSpPr>
          <a:xfrm>
            <a:off x="7870982" y="3526403"/>
            <a:ext cx="1445301" cy="802433"/>
            <a:chOff x="3737339" y="2679329"/>
            <a:chExt cx="7805244" cy="1117046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6DE086A4-42EE-FB9E-F4E4-95FEC8D88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>
              <a:off x="3779708" y="2679329"/>
              <a:ext cx="7762875" cy="559171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E769DEC1-43D6-C1EE-E56F-5E59EA56B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465"/>
            <a:stretch/>
          </p:blipFill>
          <p:spPr>
            <a:xfrm rot="10800000">
              <a:off x="3737339" y="3237204"/>
              <a:ext cx="7769147" cy="55917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DD880F-CF6E-0BCD-60DC-4C502FE09E26}"/>
              </a:ext>
            </a:extLst>
          </p:cNvPr>
          <p:cNvSpPr txBox="1"/>
          <p:nvPr/>
        </p:nvSpPr>
        <p:spPr>
          <a:xfrm>
            <a:off x="912640" y="3025204"/>
            <a:ext cx="91059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50" b="1" dirty="0"/>
              <a:t>RF Gun</a:t>
            </a:r>
            <a:endParaRPr lang="ko-KR" altLang="en-US" sz="125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544A7E-9BFA-E723-6D98-FA54B6F59350}"/>
              </a:ext>
            </a:extLst>
          </p:cNvPr>
          <p:cNvSpPr txBox="1"/>
          <p:nvPr/>
        </p:nvSpPr>
        <p:spPr>
          <a:xfrm>
            <a:off x="1077363" y="4514611"/>
            <a:ext cx="755335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/>
              <a:t>solenoid</a:t>
            </a:r>
            <a:endParaRPr lang="ko-KR" altLang="en-US" sz="125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7EB122-E440-BA04-57E1-758FF286E3B1}"/>
              </a:ext>
            </a:extLst>
          </p:cNvPr>
          <p:cNvSpPr txBox="1"/>
          <p:nvPr/>
        </p:nvSpPr>
        <p:spPr>
          <a:xfrm>
            <a:off x="1908639" y="3133258"/>
            <a:ext cx="222420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50" b="1" dirty="0"/>
              <a:t>Accelerating structure</a:t>
            </a:r>
            <a:endParaRPr lang="ko-KR" altLang="en-US" sz="1250" b="1" dirty="0"/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4E124B94-B197-9A00-29CF-53725A929FCF}"/>
              </a:ext>
            </a:extLst>
          </p:cNvPr>
          <p:cNvCxnSpPr>
            <a:cxnSpLocks/>
          </p:cNvCxnSpPr>
          <p:nvPr/>
        </p:nvCxnSpPr>
        <p:spPr>
          <a:xfrm>
            <a:off x="1060923" y="3449670"/>
            <a:ext cx="35464" cy="190370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3AB907CD-27B4-2D64-9308-FEBECEDCF25B}"/>
              </a:ext>
            </a:extLst>
          </p:cNvPr>
          <p:cNvCxnSpPr/>
          <p:nvPr/>
        </p:nvCxnSpPr>
        <p:spPr>
          <a:xfrm>
            <a:off x="1957577" y="3368756"/>
            <a:ext cx="1583" cy="166335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6F1012D-A7DB-D54B-CFB9-85FFB6081ECA}"/>
              </a:ext>
            </a:extLst>
          </p:cNvPr>
          <p:cNvCxnSpPr/>
          <p:nvPr/>
        </p:nvCxnSpPr>
        <p:spPr>
          <a:xfrm flipH="1">
            <a:off x="3386417" y="3367233"/>
            <a:ext cx="6927" cy="12128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CA3E3EED-7256-9497-A7FE-83E2193B59F5}"/>
              </a:ext>
            </a:extLst>
          </p:cNvPr>
          <p:cNvCxnSpPr/>
          <p:nvPr/>
        </p:nvCxnSpPr>
        <p:spPr>
          <a:xfrm>
            <a:off x="3849909" y="3368756"/>
            <a:ext cx="18881" cy="121134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7A93A3D-62E0-3B4E-8D63-46AD5DA8BBBA}"/>
              </a:ext>
            </a:extLst>
          </p:cNvPr>
          <p:cNvSpPr txBox="1"/>
          <p:nvPr/>
        </p:nvSpPr>
        <p:spPr>
          <a:xfrm>
            <a:off x="1092173" y="4811436"/>
            <a:ext cx="769763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75" dirty="0"/>
              <a:t>1.810 m</a:t>
            </a:r>
            <a:endParaRPr lang="ko-KR" altLang="en-US" sz="1375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638E71-8538-35B2-5CFE-67B7AA5213EE}"/>
              </a:ext>
            </a:extLst>
          </p:cNvPr>
          <p:cNvSpPr txBox="1"/>
          <p:nvPr/>
        </p:nvSpPr>
        <p:spPr>
          <a:xfrm>
            <a:off x="2186859" y="4387784"/>
            <a:ext cx="729687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75" dirty="0"/>
              <a:t>2.900m</a:t>
            </a:r>
            <a:endParaRPr lang="ko-KR" altLang="en-US" sz="1375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69FDD-3534-81DC-B8D6-02CCC197412A}"/>
              </a:ext>
            </a:extLst>
          </p:cNvPr>
          <p:cNvSpPr txBox="1"/>
          <p:nvPr/>
        </p:nvSpPr>
        <p:spPr>
          <a:xfrm>
            <a:off x="3136719" y="4656314"/>
            <a:ext cx="909223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75" dirty="0"/>
              <a:t>0.90046m</a:t>
            </a:r>
            <a:endParaRPr lang="ko-KR" altLang="en-US" sz="1375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28EE8373-1590-219C-0EFF-4ABEE674C3DB}"/>
              </a:ext>
            </a:extLst>
          </p:cNvPr>
          <p:cNvSpPr/>
          <p:nvPr/>
        </p:nvSpPr>
        <p:spPr>
          <a:xfrm>
            <a:off x="1031947" y="3588572"/>
            <a:ext cx="195917" cy="6103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3CDB36D-2C90-FD0D-5A07-ED32C7670315}"/>
              </a:ext>
            </a:extLst>
          </p:cNvPr>
          <p:cNvSpPr/>
          <p:nvPr/>
        </p:nvSpPr>
        <p:spPr>
          <a:xfrm>
            <a:off x="1198571" y="3335064"/>
            <a:ext cx="149061" cy="313313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EF5EA1B-53DE-723D-E838-86182307D6F1}"/>
              </a:ext>
            </a:extLst>
          </p:cNvPr>
          <p:cNvSpPr/>
          <p:nvPr/>
        </p:nvSpPr>
        <p:spPr>
          <a:xfrm>
            <a:off x="1218878" y="4176621"/>
            <a:ext cx="149061" cy="313313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C5AFE349-78BC-7DE7-6021-9F73FEFA5D57}"/>
              </a:ext>
            </a:extLst>
          </p:cNvPr>
          <p:cNvCxnSpPr/>
          <p:nvPr/>
        </p:nvCxnSpPr>
        <p:spPr>
          <a:xfrm flipH="1">
            <a:off x="5260223" y="3338386"/>
            <a:ext cx="6927" cy="12128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5672120A-BA49-C9C1-0E34-416475CF4679}"/>
              </a:ext>
            </a:extLst>
          </p:cNvPr>
          <p:cNvCxnSpPr/>
          <p:nvPr/>
        </p:nvCxnSpPr>
        <p:spPr>
          <a:xfrm>
            <a:off x="5840990" y="3339908"/>
            <a:ext cx="18881" cy="121134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6142C51D-DE41-88AC-5672-88F8F80E0B7A}"/>
              </a:ext>
            </a:extLst>
          </p:cNvPr>
          <p:cNvCxnSpPr/>
          <p:nvPr/>
        </p:nvCxnSpPr>
        <p:spPr>
          <a:xfrm flipH="1">
            <a:off x="7246993" y="3276081"/>
            <a:ext cx="6927" cy="12128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ECA88454-D051-9E15-89C3-EF4EF2B13C82}"/>
              </a:ext>
            </a:extLst>
          </p:cNvPr>
          <p:cNvCxnSpPr/>
          <p:nvPr/>
        </p:nvCxnSpPr>
        <p:spPr>
          <a:xfrm>
            <a:off x="7876435" y="3287113"/>
            <a:ext cx="18881" cy="121134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아래쪽 화살표 32">
            <a:extLst>
              <a:ext uri="{FF2B5EF4-FFF2-40B4-BE49-F238E27FC236}">
                <a16:creationId xmlns:a16="http://schemas.microsoft.com/office/drawing/2014/main" id="{13DF1E17-A10F-3831-6965-2E27CB624F3B}"/>
              </a:ext>
            </a:extLst>
          </p:cNvPr>
          <p:cNvSpPr/>
          <p:nvPr/>
        </p:nvSpPr>
        <p:spPr>
          <a:xfrm>
            <a:off x="10047223" y="3205251"/>
            <a:ext cx="110260" cy="33402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1BD8C719-1A35-A0CF-0160-0735C1DA1756}"/>
              </a:ext>
            </a:extLst>
          </p:cNvPr>
          <p:cNvSpPr/>
          <p:nvPr/>
        </p:nvSpPr>
        <p:spPr>
          <a:xfrm>
            <a:off x="5380177" y="3489859"/>
            <a:ext cx="94349" cy="870237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32E1CF0-542D-857E-73C0-50EF466FA076}"/>
              </a:ext>
            </a:extLst>
          </p:cNvPr>
          <p:cNvSpPr/>
          <p:nvPr/>
        </p:nvSpPr>
        <p:spPr>
          <a:xfrm>
            <a:off x="7379814" y="3516961"/>
            <a:ext cx="94349" cy="870237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86116B-6A50-06B4-398A-8EA87C393772}"/>
              </a:ext>
            </a:extLst>
          </p:cNvPr>
          <p:cNvSpPr txBox="1"/>
          <p:nvPr/>
        </p:nvSpPr>
        <p:spPr>
          <a:xfrm>
            <a:off x="4898888" y="3074034"/>
            <a:ext cx="1774264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50" b="1" dirty="0"/>
              <a:t>Quadrupole</a:t>
            </a:r>
            <a:endParaRPr lang="ko-KR" altLang="en-US" sz="125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0700C1-7490-4E32-E2BA-00EA758A26F2}"/>
              </a:ext>
            </a:extLst>
          </p:cNvPr>
          <p:cNvSpPr txBox="1"/>
          <p:nvPr/>
        </p:nvSpPr>
        <p:spPr>
          <a:xfrm>
            <a:off x="9270483" y="2897129"/>
            <a:ext cx="225518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50" b="1" dirty="0"/>
              <a:t>Optimization point (16.2m) </a:t>
            </a:r>
            <a:endParaRPr lang="ko-KR" altLang="en-US" sz="125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775D9F-5F82-3B82-06A1-B38999B4BACA}"/>
              </a:ext>
            </a:extLst>
          </p:cNvPr>
          <p:cNvSpPr txBox="1"/>
          <p:nvPr/>
        </p:nvSpPr>
        <p:spPr>
          <a:xfrm>
            <a:off x="4974492" y="4710257"/>
            <a:ext cx="909223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75" dirty="0"/>
              <a:t>0.90046m</a:t>
            </a:r>
            <a:endParaRPr lang="ko-KR" altLang="en-US" sz="1375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16D20D-D2FF-5D57-1F5A-D8E21804844D}"/>
              </a:ext>
            </a:extLst>
          </p:cNvPr>
          <p:cNvSpPr txBox="1"/>
          <p:nvPr/>
        </p:nvSpPr>
        <p:spPr>
          <a:xfrm>
            <a:off x="7135606" y="4682007"/>
            <a:ext cx="909223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75" dirty="0"/>
              <a:t>0.90046m</a:t>
            </a:r>
            <a:endParaRPr lang="ko-KR" altLang="en-US" sz="1375" dirty="0"/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A5C47133-4937-00BB-D0FB-4F9C0EEDD602}"/>
              </a:ext>
            </a:extLst>
          </p:cNvPr>
          <p:cNvCxnSpPr/>
          <p:nvPr/>
        </p:nvCxnSpPr>
        <p:spPr>
          <a:xfrm>
            <a:off x="13057534" y="3156433"/>
            <a:ext cx="1583" cy="166335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표 51">
            <a:extLst>
              <a:ext uri="{FF2B5EF4-FFF2-40B4-BE49-F238E27FC236}">
                <a16:creationId xmlns:a16="http://schemas.microsoft.com/office/drawing/2014/main" id="{C0D3CC3E-5DBF-B34F-79E6-8DD49BBE27C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26024" y="1223503"/>
          <a:ext cx="5128096" cy="1485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296">
                  <a:extLst>
                    <a:ext uri="{9D8B030D-6E8A-4147-A177-3AD203B41FA5}">
                      <a16:colId xmlns:a16="http://schemas.microsoft.com/office/drawing/2014/main" val="52322429"/>
                    </a:ext>
                  </a:extLst>
                </a:gridCol>
                <a:gridCol w="1372163">
                  <a:extLst>
                    <a:ext uri="{9D8B030D-6E8A-4147-A177-3AD203B41FA5}">
                      <a16:colId xmlns:a16="http://schemas.microsoft.com/office/drawing/2014/main" val="1747215109"/>
                    </a:ext>
                  </a:extLst>
                </a:gridCol>
                <a:gridCol w="2271637">
                  <a:extLst>
                    <a:ext uri="{9D8B030D-6E8A-4147-A177-3AD203B41FA5}">
                      <a16:colId xmlns:a16="http://schemas.microsoft.com/office/drawing/2014/main" val="2907976230"/>
                    </a:ext>
                  </a:extLst>
                </a:gridCol>
              </a:tblGrid>
              <a:tr h="30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Optimization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Beam charge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326654"/>
                  </a:ext>
                </a:extLst>
              </a:tr>
              <a:tr h="4951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Single bunch mode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Maximum charge 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at single bunch mode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7441570"/>
                  </a:ext>
                </a:extLst>
              </a:tr>
              <a:tr h="6856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Multi bunch mode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176 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pC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Maximum charge 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at multi-bunch mode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(3nC : #17)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14276" marR="114276" marT="57138" marB="5713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47765"/>
                  </a:ext>
                </a:extLst>
              </a:tr>
            </a:tbl>
          </a:graphicData>
        </a:graphic>
      </p:graphicFrame>
      <p:graphicFrame>
        <p:nvGraphicFramePr>
          <p:cNvPr id="50" name="표 21">
            <a:extLst>
              <a:ext uri="{FF2B5EF4-FFF2-40B4-BE49-F238E27FC236}">
                <a16:creationId xmlns:a16="http://schemas.microsoft.com/office/drawing/2014/main" id="{23C02DC3-1D02-F7A2-EFA7-6D6D4153D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16497"/>
              </p:ext>
            </p:extLst>
          </p:nvPr>
        </p:nvGraphicFramePr>
        <p:xfrm>
          <a:off x="11069950" y="879611"/>
          <a:ext cx="3757702" cy="975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454">
                  <a:extLst>
                    <a:ext uri="{9D8B030D-6E8A-4147-A177-3AD203B41FA5}">
                      <a16:colId xmlns:a16="http://schemas.microsoft.com/office/drawing/2014/main" val="2656024429"/>
                    </a:ext>
                  </a:extLst>
                </a:gridCol>
                <a:gridCol w="1033416">
                  <a:extLst>
                    <a:ext uri="{9D8B030D-6E8A-4147-A177-3AD203B41FA5}">
                      <a16:colId xmlns:a16="http://schemas.microsoft.com/office/drawing/2014/main" val="2299970815"/>
                    </a:ext>
                  </a:extLst>
                </a:gridCol>
                <a:gridCol w="1033416">
                  <a:extLst>
                    <a:ext uri="{9D8B030D-6E8A-4147-A177-3AD203B41FA5}">
                      <a16:colId xmlns:a16="http://schemas.microsoft.com/office/drawing/2014/main" val="1837397845"/>
                    </a:ext>
                  </a:extLst>
                </a:gridCol>
                <a:gridCol w="1033416">
                  <a:extLst>
                    <a:ext uri="{9D8B030D-6E8A-4147-A177-3AD203B41FA5}">
                      <a16:colId xmlns:a16="http://schemas.microsoft.com/office/drawing/2014/main" val="3384452483"/>
                    </a:ext>
                  </a:extLst>
                </a:gridCol>
              </a:tblGrid>
              <a:tr h="220321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Energy spread</a:t>
                      </a:r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Emittance X</a:t>
                      </a:r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Emittance Y</a:t>
                      </a:r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889305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Case1</a:t>
                      </a:r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0.5</a:t>
                      </a:r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0.25</a:t>
                      </a:r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0.25</a:t>
                      </a:r>
                      <a:endParaRPr lang="ko-KR" alt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9626718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Case2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0.8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0.1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0.1</a:t>
                      </a:r>
                      <a:endParaRPr lang="ko-KR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71858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case3</a:t>
                      </a:r>
                      <a:endParaRPr lang="ko-KR" alt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0.3</a:t>
                      </a:r>
                      <a:endParaRPr lang="ko-KR" alt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0.35</a:t>
                      </a:r>
                      <a:endParaRPr lang="ko-KR" alt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0.35</a:t>
                      </a:r>
                      <a:endParaRPr lang="ko-KR" alt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73926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3D5155BC-12D0-D344-2585-F1D44D076068}"/>
              </a:ext>
            </a:extLst>
          </p:cNvPr>
          <p:cNvSpPr txBox="1"/>
          <p:nvPr/>
        </p:nvSpPr>
        <p:spPr>
          <a:xfrm>
            <a:off x="10996802" y="501759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/>
              <a:t>Weights </a:t>
            </a:r>
            <a:endParaRPr lang="ko-KR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26604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42E317F-B0F4-EBAF-95C0-B6429876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735" y="6663516"/>
            <a:ext cx="1209360" cy="16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0E055-240A-DBDA-6EC9-3B78348A7703}"/>
              </a:ext>
            </a:extLst>
          </p:cNvPr>
          <p:cNvSpPr txBox="1"/>
          <p:nvPr/>
        </p:nvSpPr>
        <p:spPr>
          <a:xfrm>
            <a:off x="377327" y="238482"/>
            <a:ext cx="4924746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12" b="1" dirty="0"/>
              <a:t>beam parameters in </a:t>
            </a:r>
            <a:r>
              <a:rPr lang="en-US" altLang="ko-KR" sz="2812" b="1" dirty="0" err="1"/>
              <a:t>linac</a:t>
            </a:r>
            <a:r>
              <a:rPr lang="en-US" altLang="ko-KR" sz="2812" b="1" dirty="0"/>
              <a:t> (1 </a:t>
            </a:r>
            <a:r>
              <a:rPr lang="en-US" altLang="ko-KR" sz="2812" b="1" dirty="0" err="1"/>
              <a:t>nC</a:t>
            </a:r>
            <a:r>
              <a:rPr lang="en-US" altLang="ko-KR" sz="2812" b="1" dirty="0"/>
              <a:t>)</a:t>
            </a:r>
            <a:endParaRPr lang="ko-KR" altLang="en-US" sz="2812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76EA9BD-2C3C-913F-37F3-5E57393E0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07" y="1554672"/>
            <a:ext cx="5117292" cy="283084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4B3F92C-8386-84ED-918D-6797F6E36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808" y="1641173"/>
            <a:ext cx="5167111" cy="2657842"/>
          </a:xfrm>
          <a:prstGeom prst="rect">
            <a:avLst/>
          </a:prstGeom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F02DD07D-E43A-3355-1E2B-57E7394BEE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8021" y="5240138"/>
          <a:ext cx="12412632" cy="17092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30570">
                  <a:extLst>
                    <a:ext uri="{9D8B030D-6E8A-4147-A177-3AD203B41FA5}">
                      <a16:colId xmlns:a16="http://schemas.microsoft.com/office/drawing/2014/main" val="2701750863"/>
                    </a:ext>
                  </a:extLst>
                </a:gridCol>
                <a:gridCol w="926272">
                  <a:extLst>
                    <a:ext uri="{9D8B030D-6E8A-4147-A177-3AD203B41FA5}">
                      <a16:colId xmlns:a16="http://schemas.microsoft.com/office/drawing/2014/main" val="867752335"/>
                    </a:ext>
                  </a:extLst>
                </a:gridCol>
                <a:gridCol w="1128421">
                  <a:extLst>
                    <a:ext uri="{9D8B030D-6E8A-4147-A177-3AD203B41FA5}">
                      <a16:colId xmlns:a16="http://schemas.microsoft.com/office/drawing/2014/main" val="171136246"/>
                    </a:ext>
                  </a:extLst>
                </a:gridCol>
                <a:gridCol w="1128421">
                  <a:extLst>
                    <a:ext uri="{9D8B030D-6E8A-4147-A177-3AD203B41FA5}">
                      <a16:colId xmlns:a16="http://schemas.microsoft.com/office/drawing/2014/main" val="765732562"/>
                    </a:ext>
                  </a:extLst>
                </a:gridCol>
                <a:gridCol w="1128421">
                  <a:extLst>
                    <a:ext uri="{9D8B030D-6E8A-4147-A177-3AD203B41FA5}">
                      <a16:colId xmlns:a16="http://schemas.microsoft.com/office/drawing/2014/main" val="2439966854"/>
                    </a:ext>
                  </a:extLst>
                </a:gridCol>
                <a:gridCol w="1128421">
                  <a:extLst>
                    <a:ext uri="{9D8B030D-6E8A-4147-A177-3AD203B41FA5}">
                      <a16:colId xmlns:a16="http://schemas.microsoft.com/office/drawing/2014/main" val="1511856228"/>
                    </a:ext>
                  </a:extLst>
                </a:gridCol>
                <a:gridCol w="1128421">
                  <a:extLst>
                    <a:ext uri="{9D8B030D-6E8A-4147-A177-3AD203B41FA5}">
                      <a16:colId xmlns:a16="http://schemas.microsoft.com/office/drawing/2014/main" val="4023774703"/>
                    </a:ext>
                  </a:extLst>
                </a:gridCol>
                <a:gridCol w="1128421">
                  <a:extLst>
                    <a:ext uri="{9D8B030D-6E8A-4147-A177-3AD203B41FA5}">
                      <a16:colId xmlns:a16="http://schemas.microsoft.com/office/drawing/2014/main" val="3892052590"/>
                    </a:ext>
                  </a:extLst>
                </a:gridCol>
                <a:gridCol w="970367">
                  <a:extLst>
                    <a:ext uri="{9D8B030D-6E8A-4147-A177-3AD203B41FA5}">
                      <a16:colId xmlns:a16="http://schemas.microsoft.com/office/drawing/2014/main" val="1689196168"/>
                    </a:ext>
                  </a:extLst>
                </a:gridCol>
                <a:gridCol w="1390720">
                  <a:extLst>
                    <a:ext uri="{9D8B030D-6E8A-4147-A177-3AD203B41FA5}">
                      <a16:colId xmlns:a16="http://schemas.microsoft.com/office/drawing/2014/main" val="1901194314"/>
                    </a:ext>
                  </a:extLst>
                </a:gridCol>
                <a:gridCol w="1024177">
                  <a:extLst>
                    <a:ext uri="{9D8B030D-6E8A-4147-A177-3AD203B41FA5}">
                      <a16:colId xmlns:a16="http://schemas.microsoft.com/office/drawing/2014/main" val="3341862785"/>
                    </a:ext>
                  </a:extLst>
                </a:gridCol>
              </a:tblGrid>
              <a:tr h="2971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mode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emittanceX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Unnormalized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emittanceY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Unnormalized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Xrms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Yrms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L_bunch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Transmission rate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average 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98320"/>
                  </a:ext>
                </a:extLst>
              </a:tr>
              <a:tr h="297193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[keV]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mrad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[nm]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[mm-</a:t>
                      </a:r>
                      <a:r>
                        <a:rPr lang="en-US" altLang="ko-K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mrad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[nm]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[%]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[MeV]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0430313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381.50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3.2990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8.44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3.2145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8.18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0.21760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0.26149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0.96584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200.16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537059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372.17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3.7122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9.52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3.8144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9.71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0.29162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0.29447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0.95932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100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200.61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653125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411.98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2.8520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7.37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2.8147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7.21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0.28593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0.28566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0.98924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100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200.92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9953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1FF03D-D23F-D05D-B947-3045C94EBA38}"/>
              </a:ext>
            </a:extLst>
          </p:cNvPr>
          <p:cNvSpPr txBox="1"/>
          <p:nvPr/>
        </p:nvSpPr>
        <p:spPr>
          <a:xfrm>
            <a:off x="793074" y="4749722"/>
            <a:ext cx="2956322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75" b="1" dirty="0"/>
              <a:t>Beam parameters exited </a:t>
            </a:r>
            <a:r>
              <a:rPr lang="en-US" altLang="ko-KR" sz="1375" b="1" dirty="0" err="1"/>
              <a:t>linac</a:t>
            </a:r>
            <a:r>
              <a:rPr lang="en-US" altLang="ko-KR" sz="1375" b="1" dirty="0"/>
              <a:t> (16.2m)</a:t>
            </a:r>
            <a:endParaRPr lang="ko-KR" altLang="en-US" sz="1375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0C97E-C2EA-B6AB-11B0-907973AE75E5}"/>
              </a:ext>
            </a:extLst>
          </p:cNvPr>
          <p:cNvSpPr txBox="1"/>
          <p:nvPr/>
        </p:nvSpPr>
        <p:spPr>
          <a:xfrm>
            <a:off x="4562319" y="7016114"/>
            <a:ext cx="64472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/>
              <a:t>&lt;10nm</a:t>
            </a:r>
            <a:endParaRPr lang="ko-KR" altLang="en-US" sz="125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68FB-6BFB-7CF4-4831-A9EE71028FCD}"/>
              </a:ext>
            </a:extLst>
          </p:cNvPr>
          <p:cNvSpPr txBox="1"/>
          <p:nvPr/>
        </p:nvSpPr>
        <p:spPr>
          <a:xfrm>
            <a:off x="6787634" y="7016114"/>
            <a:ext cx="64472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/>
              <a:t>&lt;10nm</a:t>
            </a:r>
            <a:endParaRPr lang="ko-KR" altLang="en-US" sz="12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0F1E42-3997-B4AE-8602-E719B0C08BD9}"/>
              </a:ext>
            </a:extLst>
          </p:cNvPr>
          <p:cNvSpPr txBox="1"/>
          <p:nvPr/>
        </p:nvSpPr>
        <p:spPr>
          <a:xfrm>
            <a:off x="2260884" y="7016114"/>
            <a:ext cx="108395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/>
              <a:t>&lt;</a:t>
            </a:r>
            <a:r>
              <a:rPr lang="en-US" altLang="ko-KR" sz="1250" b="1" dirty="0" smtClean="0"/>
              <a:t>1MeV(0.3%)</a:t>
            </a:r>
            <a:endParaRPr lang="ko-KR" altLang="en-US" sz="125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A78185-FC35-5D60-E0EF-507FA35793C3}"/>
              </a:ext>
            </a:extLst>
          </p:cNvPr>
          <p:cNvSpPr txBox="1"/>
          <p:nvPr/>
        </p:nvSpPr>
        <p:spPr>
          <a:xfrm>
            <a:off x="10067892" y="7016114"/>
            <a:ext cx="53335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/>
              <a:t>&lt; 8ps</a:t>
            </a:r>
            <a:endParaRPr lang="ko-KR" altLang="en-US" sz="125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D1F34-1007-09AF-5B04-1AC2A961B7DB}"/>
              </a:ext>
            </a:extLst>
          </p:cNvPr>
          <p:cNvSpPr txBox="1"/>
          <p:nvPr/>
        </p:nvSpPr>
        <p:spPr>
          <a:xfrm>
            <a:off x="793074" y="1145993"/>
            <a:ext cx="3095912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75" b="1" dirty="0"/>
              <a:t>구간 별 </a:t>
            </a:r>
            <a:r>
              <a:rPr lang="en-US" altLang="ko-KR" sz="1375" b="1" dirty="0"/>
              <a:t>emittance X and energy spread </a:t>
            </a:r>
            <a:endParaRPr lang="ko-KR" altLang="en-US" sz="1375" b="1" dirty="0"/>
          </a:p>
        </p:txBody>
      </p:sp>
    </p:spTree>
    <p:extLst>
      <p:ext uri="{BB962C8B-B14F-4D97-AF65-F5344CB8AC3E}">
        <p14:creationId xmlns:p14="http://schemas.microsoft.com/office/powerpoint/2010/main" val="316499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57848FE-A818-BB12-0086-534CC623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735" y="6663516"/>
            <a:ext cx="1209360" cy="16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320797-351B-0EBE-5F48-B0B194BB6892}"/>
              </a:ext>
            </a:extLst>
          </p:cNvPr>
          <p:cNvSpPr txBox="1"/>
          <p:nvPr/>
        </p:nvSpPr>
        <p:spPr>
          <a:xfrm>
            <a:off x="377327" y="238482"/>
            <a:ext cx="4788234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12" b="1" dirty="0"/>
              <a:t> beam optics error study (1 </a:t>
            </a:r>
            <a:r>
              <a:rPr lang="en-US" altLang="ko-KR" sz="2812" b="1" dirty="0" err="1"/>
              <a:t>nC</a:t>
            </a:r>
            <a:r>
              <a:rPr lang="en-US" altLang="ko-KR" sz="2812" b="1" dirty="0"/>
              <a:t>)</a:t>
            </a:r>
            <a:endParaRPr lang="ko-KR" altLang="en-US" sz="2812" b="1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2067EFFA-5A2E-6274-0971-17A5610F7E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7505" y="4115213"/>
          <a:ext cx="4464287" cy="17302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05347">
                  <a:extLst>
                    <a:ext uri="{9D8B030D-6E8A-4147-A177-3AD203B41FA5}">
                      <a16:colId xmlns:a16="http://schemas.microsoft.com/office/drawing/2014/main" val="3283236484"/>
                    </a:ext>
                  </a:extLst>
                </a:gridCol>
                <a:gridCol w="1242366">
                  <a:extLst>
                    <a:ext uri="{9D8B030D-6E8A-4147-A177-3AD203B41FA5}">
                      <a16:colId xmlns:a16="http://schemas.microsoft.com/office/drawing/2014/main" val="3585354156"/>
                    </a:ext>
                  </a:extLst>
                </a:gridCol>
                <a:gridCol w="808287">
                  <a:extLst>
                    <a:ext uri="{9D8B030D-6E8A-4147-A177-3AD203B41FA5}">
                      <a16:colId xmlns:a16="http://schemas.microsoft.com/office/drawing/2014/main" val="481575134"/>
                    </a:ext>
                  </a:extLst>
                </a:gridCol>
                <a:gridCol w="808287">
                  <a:extLst>
                    <a:ext uri="{9D8B030D-6E8A-4147-A177-3AD203B41FA5}">
                      <a16:colId xmlns:a16="http://schemas.microsoft.com/office/drawing/2014/main" val="2269852980"/>
                    </a:ext>
                  </a:extLst>
                </a:gridCol>
              </a:tblGrid>
              <a:tr h="2471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parameters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sigma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803631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strike="noStrike" dirty="0">
                          <a:effectLst/>
                        </a:rPr>
                        <a:t>RF gun 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gradient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%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1417903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input phase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</a:t>
                      </a: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degree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23735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strike="noStrike" dirty="0">
                          <a:effectLst/>
                        </a:rPr>
                        <a:t>accelerating cavity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gradient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%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76763832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input phase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</a:t>
                      </a: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degree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762668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strike="noStrike" dirty="0">
                          <a:effectLst/>
                        </a:rPr>
                        <a:t>solenoid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strength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%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993039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u="none" strike="noStrike" dirty="0">
                          <a:effectLst/>
                        </a:rPr>
                        <a:t>quadrupole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strength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%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0964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DE40575-8DD2-9A01-6D55-E53F528DE393}"/>
              </a:ext>
            </a:extLst>
          </p:cNvPr>
          <p:cNvSpPr txBox="1"/>
          <p:nvPr/>
        </p:nvSpPr>
        <p:spPr>
          <a:xfrm>
            <a:off x="1711877" y="6036474"/>
            <a:ext cx="22887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/>
              <a:t>Error cutoff : 2 sigma (gaussian)</a:t>
            </a:r>
          </a:p>
          <a:p>
            <a:r>
              <a:rPr lang="en-US" altLang="ko-KR" sz="1250" b="1" dirty="0"/>
              <a:t>Random number : 500 </a:t>
            </a:r>
            <a:endParaRPr lang="ko-KR" altLang="en-US" sz="1250" b="1" dirty="0"/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28B1E074-B5BE-566A-AA91-3C497E1BBE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1031" y="1660922"/>
          <a:ext cx="12070884" cy="17092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93937">
                  <a:extLst>
                    <a:ext uri="{9D8B030D-6E8A-4147-A177-3AD203B41FA5}">
                      <a16:colId xmlns:a16="http://schemas.microsoft.com/office/drawing/2014/main" val="2701750863"/>
                    </a:ext>
                  </a:extLst>
                </a:gridCol>
                <a:gridCol w="900770">
                  <a:extLst>
                    <a:ext uri="{9D8B030D-6E8A-4147-A177-3AD203B41FA5}">
                      <a16:colId xmlns:a16="http://schemas.microsoft.com/office/drawing/2014/main" val="867752335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171136246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765732562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2439966854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1511856228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4023774703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3892052590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1689196168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1901194314"/>
                    </a:ext>
                  </a:extLst>
                </a:gridCol>
                <a:gridCol w="1097353">
                  <a:extLst>
                    <a:ext uri="{9D8B030D-6E8A-4147-A177-3AD203B41FA5}">
                      <a16:colId xmlns:a16="http://schemas.microsoft.com/office/drawing/2014/main" val="3341862785"/>
                    </a:ext>
                  </a:extLst>
                </a:gridCol>
              </a:tblGrid>
              <a:tr h="2971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mode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emittanceX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Unnormalized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emittanceY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Unnormalized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Xrms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Yrms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L_bunch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particle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average 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98320"/>
                  </a:ext>
                </a:extLst>
              </a:tr>
              <a:tr h="297193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[keV]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mrad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[nm]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[mm-</a:t>
                      </a:r>
                      <a:r>
                        <a:rPr lang="en-US" altLang="ko-K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mrad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[nm]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[MeV]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0430313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381.50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3.2990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8.44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3.2145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8.18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0.21760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0.26149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0.96584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200.16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537059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372.17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3.7122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9.52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3.8144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9.71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0.29162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0.29447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0.95932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10000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200.61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653125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411.98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2.8520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7.37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2.8147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7.21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0.28593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0.28566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0.98924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10000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200.92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99537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8DDEEF-7BE1-5C5A-952E-FF864914B6D8}"/>
              </a:ext>
            </a:extLst>
          </p:cNvPr>
          <p:cNvSpPr txBox="1"/>
          <p:nvPr/>
        </p:nvSpPr>
        <p:spPr>
          <a:xfrm>
            <a:off x="916085" y="1170506"/>
            <a:ext cx="2082814" cy="30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75" b="1" dirty="0"/>
              <a:t>Beam parameters (16.2m)</a:t>
            </a:r>
            <a:endParaRPr lang="ko-KR" altLang="en-US" sz="1375" b="1" dirty="0"/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1632BC6-6A50-9975-332F-B58551C16B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61560" y="4469231"/>
          <a:ext cx="3131029" cy="98873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26391">
                  <a:extLst>
                    <a:ext uri="{9D8B030D-6E8A-4147-A177-3AD203B41FA5}">
                      <a16:colId xmlns:a16="http://schemas.microsoft.com/office/drawing/2014/main" val="3283236484"/>
                    </a:ext>
                  </a:extLst>
                </a:gridCol>
                <a:gridCol w="942901">
                  <a:extLst>
                    <a:ext uri="{9D8B030D-6E8A-4147-A177-3AD203B41FA5}">
                      <a16:colId xmlns:a16="http://schemas.microsoft.com/office/drawing/2014/main" val="3585354156"/>
                    </a:ext>
                  </a:extLst>
                </a:gridCol>
                <a:gridCol w="661737">
                  <a:extLst>
                    <a:ext uri="{9D8B030D-6E8A-4147-A177-3AD203B41FA5}">
                      <a16:colId xmlns:a16="http://schemas.microsoft.com/office/drawing/2014/main" val="481575134"/>
                    </a:ext>
                  </a:extLst>
                </a:gridCol>
              </a:tblGrid>
              <a:tr h="2471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target</a:t>
                      </a: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803631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Energy spread</a:t>
                      </a: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</a:t>
                      </a: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%</a:t>
                      </a: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1417903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Average energy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</a:t>
                      </a: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%</a:t>
                      </a: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423735"/>
                  </a:ext>
                </a:extLst>
              </a:tr>
              <a:tr h="2471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Position </a:t>
                      </a:r>
                      <a:r>
                        <a:rPr lang="en-US" altLang="ko-K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x,y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%</a:t>
                      </a:r>
                    </a:p>
                  </a:txBody>
                  <a:tcPr marL="11235" marR="11235" marT="112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763832"/>
                  </a:ext>
                </a:extLst>
              </a:tr>
            </a:tbl>
          </a:graphicData>
        </a:graphic>
      </p:graphicFrame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91861438-9851-7D8A-6AD5-F4A99122EAAC}"/>
              </a:ext>
            </a:extLst>
          </p:cNvPr>
          <p:cNvSpPr/>
          <p:nvPr/>
        </p:nvSpPr>
        <p:spPr>
          <a:xfrm>
            <a:off x="6484583" y="4843880"/>
            <a:ext cx="620357" cy="23943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</p:spTree>
    <p:extLst>
      <p:ext uri="{BB962C8B-B14F-4D97-AF65-F5344CB8AC3E}">
        <p14:creationId xmlns:p14="http://schemas.microsoft.com/office/powerpoint/2010/main" val="1782610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011052B-3857-2290-7CC8-6EDF75D0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735" y="6663516"/>
            <a:ext cx="1209360" cy="16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4CD41-F45B-1AD4-D0F9-722308372742}"/>
              </a:ext>
            </a:extLst>
          </p:cNvPr>
          <p:cNvSpPr txBox="1"/>
          <p:nvPr/>
        </p:nvSpPr>
        <p:spPr>
          <a:xfrm>
            <a:off x="377327" y="238482"/>
            <a:ext cx="4788234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12" b="1" dirty="0"/>
              <a:t> beam optics error study (1 </a:t>
            </a:r>
            <a:r>
              <a:rPr lang="en-US" altLang="ko-KR" sz="2812" b="1" dirty="0" err="1"/>
              <a:t>nC</a:t>
            </a:r>
            <a:r>
              <a:rPr lang="en-US" altLang="ko-KR" sz="2812" b="1" dirty="0"/>
              <a:t>)</a:t>
            </a:r>
            <a:endParaRPr lang="ko-KR" altLang="en-US" sz="2812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6A5B3B1-8CC1-1EFD-197F-629158EB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5" y="1048546"/>
            <a:ext cx="3512944" cy="20430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ADF80A2-9D43-5341-6516-4C43E9488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91" y="3282266"/>
            <a:ext cx="3512944" cy="204309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5C245E3-7A6B-738E-F2BF-ECFE82908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137" y="1061517"/>
            <a:ext cx="3512944" cy="204309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0D10C1A-6332-9CCC-3C0B-336DC1E4D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135" y="3193438"/>
            <a:ext cx="3512944" cy="204309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0E2AB86-5EB9-F674-5C7C-04F9B8288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078" y="3193437"/>
            <a:ext cx="3665676" cy="21319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8DAF1F4-8E7E-A5C7-E5D7-16000313E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910" y="1061516"/>
            <a:ext cx="3665676" cy="213192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ED0D0CB-CD0A-551C-4882-F66E22359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7419" y="959718"/>
            <a:ext cx="3665676" cy="2131921"/>
          </a:xfrm>
          <a:prstGeom prst="rect">
            <a:avLst/>
          </a:prstGeom>
        </p:spPr>
      </p:pic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4918FBFE-0E44-3654-A693-A744EAD2C3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61551" y="5946889"/>
          <a:ext cx="11120732" cy="18048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11296">
                  <a:extLst>
                    <a:ext uri="{9D8B030D-6E8A-4147-A177-3AD203B41FA5}">
                      <a16:colId xmlns:a16="http://schemas.microsoft.com/office/drawing/2014/main" val="2701750863"/>
                    </a:ext>
                  </a:extLst>
                </a:gridCol>
                <a:gridCol w="912852">
                  <a:extLst>
                    <a:ext uri="{9D8B030D-6E8A-4147-A177-3AD203B41FA5}">
                      <a16:colId xmlns:a16="http://schemas.microsoft.com/office/drawing/2014/main" val="867752335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171136246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2439966854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4023774703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3892052590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1232300566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3783250842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1276533193"/>
                    </a:ext>
                  </a:extLst>
                </a:gridCol>
                <a:gridCol w="1112073">
                  <a:extLst>
                    <a:ext uri="{9D8B030D-6E8A-4147-A177-3AD203B41FA5}">
                      <a16:colId xmlns:a16="http://schemas.microsoft.com/office/drawing/2014/main" val="3341862785"/>
                    </a:ext>
                  </a:extLst>
                </a:gridCol>
              </a:tblGrid>
              <a:tr h="3928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mode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Energy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spread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emittanceX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emittanceY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Xrms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Yrms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Offset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Offset Y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L_bunch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average 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98320"/>
                  </a:ext>
                </a:extLst>
              </a:tr>
              <a:tr h="297193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[keV]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mrad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[mm-</a:t>
                      </a:r>
                      <a:r>
                        <a:rPr lang="en-US" altLang="ko-K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mrad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[mm]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[MeV]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0430313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4.7003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0.2091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0.8356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0.0253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0.0247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0.00067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0.00043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0.0044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0.1762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537059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7.2553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0.2251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0.8033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0.0268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0.0248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0.00062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0.00046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0.0043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0.1749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653125"/>
                  </a:ext>
                </a:extLst>
              </a:tr>
              <a:tr h="3716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Case3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29.5605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0.2105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0.8602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0.0227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0.0261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0.00049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0.0004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0.0045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0.1756</a:t>
                      </a:r>
                    </a:p>
                  </a:txBody>
                  <a:tcPr marL="11904" marR="11904" marT="119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99537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C020AA6-DAC4-C40F-DD81-3381A80611BE}"/>
              </a:ext>
            </a:extLst>
          </p:cNvPr>
          <p:cNvSpPr txBox="1"/>
          <p:nvPr/>
        </p:nvSpPr>
        <p:spPr>
          <a:xfrm>
            <a:off x="1080631" y="5585026"/>
            <a:ext cx="145167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/>
              <a:t>Standard deviation</a:t>
            </a:r>
            <a:endParaRPr lang="ko-KR" altLang="en-US" sz="1250" b="1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7F4EDD5-4DCA-7B74-8B9C-74F0DA8BC33B}"/>
              </a:ext>
            </a:extLst>
          </p:cNvPr>
          <p:cNvSpPr/>
          <p:nvPr/>
        </p:nvSpPr>
        <p:spPr>
          <a:xfrm>
            <a:off x="1461551" y="6638807"/>
            <a:ext cx="11120734" cy="4285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</p:spTree>
    <p:extLst>
      <p:ext uri="{BB962C8B-B14F-4D97-AF65-F5344CB8AC3E}">
        <p14:creationId xmlns:p14="http://schemas.microsoft.com/office/powerpoint/2010/main" val="4835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0" y="325633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2"/>
                </a:solidFill>
                <a:ea typeface="Verdana" panose="020B0604030504040204" pitchFamily="34" charset="0"/>
              </a:rPr>
              <a:t>Photocathode laser for Cu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15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5B3D9FD-CE92-4993-957E-77EF95C32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125913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68E56-646A-4007-BAC1-75C1776916EE}"/>
              </a:ext>
            </a:extLst>
          </p:cNvPr>
          <p:cNvSpPr txBox="1"/>
          <p:nvPr/>
        </p:nvSpPr>
        <p:spPr>
          <a:xfrm>
            <a:off x="1133828" y="1431828"/>
            <a:ext cx="816928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800" dirty="0"/>
              <a:t>Laser for photoelectron generation</a:t>
            </a:r>
          </a:p>
          <a:p>
            <a:r>
              <a:rPr lang="en-US" altLang="ko-KR" sz="2800" dirty="0"/>
              <a:t>   : </a:t>
            </a:r>
            <a:r>
              <a:rPr lang="en-US" altLang="ko-KR" sz="2800" dirty="0" err="1"/>
              <a:t>Ti:S</a:t>
            </a:r>
            <a:r>
              <a:rPr lang="en-US" altLang="ko-KR" sz="2800" dirty="0"/>
              <a:t>, </a:t>
            </a:r>
            <a:r>
              <a:rPr lang="en-US" altLang="ko-KR" sz="2800" dirty="0">
                <a:solidFill>
                  <a:srgbClr val="C00000"/>
                </a:solidFill>
              </a:rPr>
              <a:t>Regen</a:t>
            </a:r>
            <a:r>
              <a:rPr lang="en-US" altLang="ko-KR" sz="2800" dirty="0"/>
              <a:t>(~</a:t>
            </a:r>
            <a:r>
              <a:rPr lang="en-US" altLang="ko-KR" sz="2800" dirty="0">
                <a:solidFill>
                  <a:srgbClr val="C00000"/>
                </a:solidFill>
              </a:rPr>
              <a:t>800 nm</a:t>
            </a:r>
            <a:r>
              <a:rPr lang="en-US" altLang="ko-KR" sz="2800" dirty="0"/>
              <a:t>),  7 </a:t>
            </a:r>
            <a:r>
              <a:rPr lang="en-US" altLang="ko-KR" sz="2800" dirty="0" err="1"/>
              <a:t>mJ</a:t>
            </a:r>
            <a:r>
              <a:rPr lang="en-US" altLang="ko-KR" sz="2800" dirty="0"/>
              <a:t>, 3</a:t>
            </a:r>
            <a:r>
              <a:rPr lang="en-US" altLang="ko-KR" sz="2800" baseline="30000" dirty="0"/>
              <a:t>rd</a:t>
            </a:r>
            <a:r>
              <a:rPr lang="en-US" altLang="ko-KR" sz="2800" dirty="0"/>
              <a:t> or 4</a:t>
            </a:r>
            <a:r>
              <a:rPr lang="en-US" altLang="ko-KR" sz="2800" baseline="30000" dirty="0"/>
              <a:t>th </a:t>
            </a:r>
            <a:r>
              <a:rPr lang="en-US" altLang="ko-KR" sz="2800" dirty="0"/>
              <a:t> harmonic</a:t>
            </a:r>
          </a:p>
          <a:p>
            <a:r>
              <a:rPr lang="en-US" altLang="ko-KR" sz="2800" dirty="0"/>
              <a:t>   : </a:t>
            </a:r>
            <a:r>
              <a:rPr lang="en-US" altLang="ko-KR" sz="2800" dirty="0" err="1"/>
              <a:t>Yb</a:t>
            </a:r>
            <a:r>
              <a:rPr lang="en-US" altLang="ko-KR" sz="2800" dirty="0"/>
              <a:t>, </a:t>
            </a:r>
            <a:r>
              <a:rPr lang="en-US" altLang="ko-KR" sz="2800" dirty="0" err="1">
                <a:solidFill>
                  <a:srgbClr val="C00000"/>
                </a:solidFill>
              </a:rPr>
              <a:t>Multipass</a:t>
            </a:r>
            <a:r>
              <a:rPr lang="en-US" altLang="ko-KR" sz="2800" dirty="0"/>
              <a:t>(~</a:t>
            </a:r>
            <a:r>
              <a:rPr lang="en-US" altLang="ko-KR" sz="2800" dirty="0">
                <a:solidFill>
                  <a:srgbClr val="C00000"/>
                </a:solidFill>
              </a:rPr>
              <a:t>1030 nm</a:t>
            </a:r>
            <a:r>
              <a:rPr lang="en-US" altLang="ko-KR" sz="2800" dirty="0"/>
              <a:t>), 0.5mJ, 4</a:t>
            </a:r>
            <a:r>
              <a:rPr lang="en-US" altLang="ko-KR" sz="2800" baseline="30000" dirty="0"/>
              <a:t>th</a:t>
            </a:r>
            <a:r>
              <a:rPr lang="en-US" altLang="ko-KR" sz="2800" dirty="0"/>
              <a:t> or 5</a:t>
            </a:r>
            <a:r>
              <a:rPr lang="en-US" altLang="ko-KR" sz="2800" baseline="30000" dirty="0"/>
              <a:t>th</a:t>
            </a:r>
            <a:r>
              <a:rPr lang="en-US" altLang="ko-KR" sz="2800" dirty="0"/>
              <a:t> harmonic</a:t>
            </a:r>
          </a:p>
          <a:p>
            <a:r>
              <a:rPr lang="en-US" altLang="ko-KR" sz="2800" dirty="0"/>
              <a:t>   : </a:t>
            </a:r>
            <a:r>
              <a:rPr lang="en-US" altLang="ko-KR" sz="2800" dirty="0" err="1"/>
              <a:t>Yb</a:t>
            </a:r>
            <a:r>
              <a:rPr lang="en-US" altLang="ko-KR" sz="2800" dirty="0"/>
              <a:t>, </a:t>
            </a:r>
            <a:r>
              <a:rPr lang="en-US" altLang="ko-KR" sz="2800" dirty="0">
                <a:solidFill>
                  <a:srgbClr val="C00000"/>
                </a:solidFill>
              </a:rPr>
              <a:t>Regen</a:t>
            </a:r>
            <a:r>
              <a:rPr lang="en-US" altLang="ko-KR" sz="2800" dirty="0"/>
              <a:t>(~</a:t>
            </a:r>
            <a:r>
              <a:rPr lang="en-US" altLang="ko-KR" sz="2800" dirty="0">
                <a:solidFill>
                  <a:srgbClr val="C00000"/>
                </a:solidFill>
              </a:rPr>
              <a:t>1030 nm</a:t>
            </a:r>
            <a:r>
              <a:rPr lang="en-US" altLang="ko-KR" sz="2800" dirty="0"/>
              <a:t>),</a:t>
            </a:r>
            <a:r>
              <a:rPr lang="ko-KR" altLang="en-US" sz="2800" dirty="0"/>
              <a:t> </a:t>
            </a:r>
            <a:r>
              <a:rPr lang="en-US" altLang="ko-KR" sz="2800" dirty="0"/>
              <a:t>2+2mJ, 4</a:t>
            </a:r>
            <a:r>
              <a:rPr lang="en-US" altLang="ko-KR" sz="2800" baseline="30000" dirty="0"/>
              <a:t>th</a:t>
            </a:r>
            <a:r>
              <a:rPr lang="en-US" altLang="ko-KR" sz="2800" dirty="0"/>
              <a:t> or 5</a:t>
            </a:r>
            <a:r>
              <a:rPr lang="en-US" altLang="ko-KR" sz="2800" baseline="30000" dirty="0"/>
              <a:t>th</a:t>
            </a:r>
            <a:r>
              <a:rPr lang="en-US" altLang="ko-KR" sz="2800" dirty="0"/>
              <a:t> harmonic</a:t>
            </a:r>
          </a:p>
          <a:p>
            <a:endParaRPr lang="en-US" altLang="ko-K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/>
              <a:t>Single/Burst mode convert</a:t>
            </a:r>
          </a:p>
          <a:p>
            <a:r>
              <a:rPr lang="en-US" altLang="ko-KR" sz="2800" dirty="0"/>
              <a:t>  - </a:t>
            </a:r>
            <a:r>
              <a:rPr lang="en-US" altLang="ko-KR" sz="2800" dirty="0" smtClean="0">
                <a:solidFill>
                  <a:schemeClr val="accent2">
                    <a:lumMod val="75000"/>
                  </a:schemeClr>
                </a:solidFill>
              </a:rPr>
              <a:t>Convert </a:t>
            </a:r>
            <a:r>
              <a:rPr lang="en-US" altLang="ko-KR" sz="2800" dirty="0">
                <a:solidFill>
                  <a:schemeClr val="accent2">
                    <a:lumMod val="75000"/>
                  </a:schemeClr>
                </a:solidFill>
              </a:rPr>
              <a:t>time </a:t>
            </a:r>
            <a:r>
              <a:rPr lang="en-US" altLang="ko-KR" sz="2800" dirty="0" smtClean="0">
                <a:solidFill>
                  <a:schemeClr val="accent2">
                    <a:lumMod val="75000"/>
                  </a:schemeClr>
                </a:solidFill>
              </a:rPr>
              <a:t>(&lt;</a:t>
            </a:r>
            <a:r>
              <a:rPr lang="en-US" altLang="ko-KR" sz="2800" dirty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en-US" altLang="ko-KR" sz="2800" dirty="0" smtClean="0">
                <a:solidFill>
                  <a:schemeClr val="accent2">
                    <a:lumMod val="75000"/>
                  </a:schemeClr>
                </a:solidFill>
              </a:rPr>
              <a:t>min)</a:t>
            </a:r>
            <a:endParaRPr lang="en-US" altLang="ko-KR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altLang="ko-KR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dirty="0"/>
              <a:t>Burst mode</a:t>
            </a:r>
            <a:endParaRPr lang="ko-KR" altLang="en-US" sz="2800" dirty="0"/>
          </a:p>
          <a:p>
            <a:endParaRPr lang="ko-KR" alt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ko-KR" altLang="en-US" sz="2800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EA0656B-B911-4B16-9381-CBF915882DC2}"/>
              </a:ext>
            </a:extLst>
          </p:cNvPr>
          <p:cNvGrpSpPr/>
          <p:nvPr/>
        </p:nvGrpSpPr>
        <p:grpSpPr>
          <a:xfrm>
            <a:off x="3566506" y="5654013"/>
            <a:ext cx="8041032" cy="1531838"/>
            <a:chOff x="2455479" y="2129665"/>
            <a:chExt cx="7274735" cy="1667203"/>
          </a:xfrm>
        </p:grpSpPr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F3C4BF5B-4D3D-4D63-BA7C-72CE2F631BF1}"/>
                </a:ext>
              </a:extLst>
            </p:cNvPr>
            <p:cNvCxnSpPr/>
            <p:nvPr/>
          </p:nvCxnSpPr>
          <p:spPr>
            <a:xfrm>
              <a:off x="2455479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1B04AB96-8CD1-44F1-B383-F3851A9B0E4C}"/>
                </a:ext>
              </a:extLst>
            </p:cNvPr>
            <p:cNvCxnSpPr/>
            <p:nvPr/>
          </p:nvCxnSpPr>
          <p:spPr>
            <a:xfrm>
              <a:off x="2603675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6C5BD1DD-D255-4D4E-9994-D08C5200CE53}"/>
                </a:ext>
              </a:extLst>
            </p:cNvPr>
            <p:cNvCxnSpPr/>
            <p:nvPr/>
          </p:nvCxnSpPr>
          <p:spPr>
            <a:xfrm>
              <a:off x="2751871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2B9FDFBE-15A0-44BA-9561-664E59AEBA43}"/>
                </a:ext>
              </a:extLst>
            </p:cNvPr>
            <p:cNvCxnSpPr/>
            <p:nvPr/>
          </p:nvCxnSpPr>
          <p:spPr>
            <a:xfrm>
              <a:off x="2900067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90FDFCAE-A949-4DC3-A487-54F38D74F826}"/>
                </a:ext>
              </a:extLst>
            </p:cNvPr>
            <p:cNvCxnSpPr/>
            <p:nvPr/>
          </p:nvCxnSpPr>
          <p:spPr>
            <a:xfrm>
              <a:off x="3048263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71481053-5E02-4295-BF58-7DC911222F2E}"/>
                </a:ext>
              </a:extLst>
            </p:cNvPr>
            <p:cNvCxnSpPr/>
            <p:nvPr/>
          </p:nvCxnSpPr>
          <p:spPr>
            <a:xfrm>
              <a:off x="3196458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B9BBB014-3376-4ABC-A690-E53A931AC93E}"/>
                </a:ext>
              </a:extLst>
            </p:cNvPr>
            <p:cNvCxnSpPr/>
            <p:nvPr/>
          </p:nvCxnSpPr>
          <p:spPr>
            <a:xfrm>
              <a:off x="4422490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8754F7E5-D726-40D7-9192-21511365C776}"/>
                </a:ext>
              </a:extLst>
            </p:cNvPr>
            <p:cNvCxnSpPr/>
            <p:nvPr/>
          </p:nvCxnSpPr>
          <p:spPr>
            <a:xfrm>
              <a:off x="7763203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FDBBAE6D-952F-4C42-83AE-3A5D2BE3EE40}"/>
                </a:ext>
              </a:extLst>
            </p:cNvPr>
            <p:cNvCxnSpPr/>
            <p:nvPr/>
          </p:nvCxnSpPr>
          <p:spPr>
            <a:xfrm>
              <a:off x="7911399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214BC9B2-EE43-42F6-86DC-AFAF781A84AE}"/>
                </a:ext>
              </a:extLst>
            </p:cNvPr>
            <p:cNvCxnSpPr/>
            <p:nvPr/>
          </p:nvCxnSpPr>
          <p:spPr>
            <a:xfrm>
              <a:off x="8059595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C0A42431-8785-45D4-963F-95C67001978D}"/>
                </a:ext>
              </a:extLst>
            </p:cNvPr>
            <p:cNvCxnSpPr/>
            <p:nvPr/>
          </p:nvCxnSpPr>
          <p:spPr>
            <a:xfrm>
              <a:off x="8207791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476E2183-0991-44AB-8674-349393318120}"/>
                </a:ext>
              </a:extLst>
            </p:cNvPr>
            <p:cNvCxnSpPr/>
            <p:nvPr/>
          </p:nvCxnSpPr>
          <p:spPr>
            <a:xfrm>
              <a:off x="8355987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52D31CA4-161C-43CA-BFB3-7352D91ADB36}"/>
                </a:ext>
              </a:extLst>
            </p:cNvPr>
            <p:cNvCxnSpPr/>
            <p:nvPr/>
          </p:nvCxnSpPr>
          <p:spPr>
            <a:xfrm>
              <a:off x="8504182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763F35A0-2159-4B1E-9BA1-C77E9A934B94}"/>
                </a:ext>
              </a:extLst>
            </p:cNvPr>
            <p:cNvCxnSpPr/>
            <p:nvPr/>
          </p:nvCxnSpPr>
          <p:spPr>
            <a:xfrm>
              <a:off x="9730214" y="2129665"/>
              <a:ext cx="0" cy="16672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C23F2F5C-12B3-4FB4-AB3C-8B6ADEA8DE3D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3418383" y="7313078"/>
            <a:ext cx="970755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9E6068-29B2-4221-9554-BCBDEB38AF2A}"/>
              </a:ext>
            </a:extLst>
          </p:cNvPr>
          <p:cNvSpPr txBox="1"/>
          <p:nvPr/>
        </p:nvSpPr>
        <p:spPr>
          <a:xfrm>
            <a:off x="13125940" y="7067844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/>
              <a:t>time</a:t>
            </a:r>
            <a:endParaRPr lang="ko-KR" alt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6B235F-8354-4E21-BFAB-4328C132C1CC}"/>
              </a:ext>
            </a:extLst>
          </p:cNvPr>
          <p:cNvSpPr txBox="1"/>
          <p:nvPr/>
        </p:nvSpPr>
        <p:spPr>
          <a:xfrm>
            <a:off x="4706994" y="6126425"/>
            <a:ext cx="8230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/>
              <a:t>……                  </a:t>
            </a:r>
            <a:r>
              <a:rPr lang="en-US" altLang="ko-KR" sz="3200" dirty="0" smtClean="0"/>
              <a:t>   </a:t>
            </a:r>
            <a:r>
              <a:rPr lang="en-US" altLang="ko-KR" sz="3200" dirty="0"/>
              <a:t>……. </a:t>
            </a:r>
            <a:r>
              <a:rPr lang="en-US" altLang="ko-KR" sz="3200" dirty="0" smtClean="0"/>
              <a:t>                            </a:t>
            </a:r>
            <a:r>
              <a:rPr lang="en-US" altLang="ko-KR" sz="3200" dirty="0"/>
              <a:t>……          …… </a:t>
            </a:r>
            <a:endParaRPr lang="ko-KR" altLang="en-US" sz="3200" dirty="0"/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3C874BBD-616A-4351-B5B1-1A073E2BA6E1}"/>
              </a:ext>
            </a:extLst>
          </p:cNvPr>
          <p:cNvCxnSpPr/>
          <p:nvPr/>
        </p:nvCxnSpPr>
        <p:spPr>
          <a:xfrm>
            <a:off x="3078573" y="6607811"/>
            <a:ext cx="4879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1696B985-1F86-4BD3-A4BE-E45B280F8641}"/>
              </a:ext>
            </a:extLst>
          </p:cNvPr>
          <p:cNvCxnSpPr>
            <a:cxnSpLocks/>
          </p:cNvCxnSpPr>
          <p:nvPr/>
        </p:nvCxnSpPr>
        <p:spPr>
          <a:xfrm flipH="1">
            <a:off x="3734959" y="6616893"/>
            <a:ext cx="159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D80C5FF-7775-4AB6-8F7C-FB11FB40130D}"/>
              </a:ext>
            </a:extLst>
          </p:cNvPr>
          <p:cNvSpPr txBox="1"/>
          <p:nvPr/>
        </p:nvSpPr>
        <p:spPr>
          <a:xfrm>
            <a:off x="2977138" y="6309656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~2ns</a:t>
            </a:r>
            <a:endParaRPr lang="ko-KR" altLang="en-US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A3B716-A8ED-4E7C-8F99-6853F874EC7F}"/>
              </a:ext>
            </a:extLst>
          </p:cNvPr>
          <p:cNvSpPr txBox="1"/>
          <p:nvPr/>
        </p:nvSpPr>
        <p:spPr>
          <a:xfrm>
            <a:off x="4363077" y="5010274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N=100</a:t>
            </a:r>
            <a:endParaRPr lang="ko-KR" altLang="en-US" sz="1600" dirty="0"/>
          </a:p>
        </p:txBody>
      </p:sp>
      <p:sp>
        <p:nvSpPr>
          <p:cNvPr id="40" name="오른쪽 중괄호 39">
            <a:extLst>
              <a:ext uri="{FF2B5EF4-FFF2-40B4-BE49-F238E27FC236}">
                <a16:creationId xmlns:a16="http://schemas.microsoft.com/office/drawing/2014/main" id="{C8D7ADA7-F5B1-4723-BAEB-F6E47CC1CA3E}"/>
              </a:ext>
            </a:extLst>
          </p:cNvPr>
          <p:cNvSpPr/>
          <p:nvPr/>
        </p:nvSpPr>
        <p:spPr>
          <a:xfrm rot="16200000">
            <a:off x="4526998" y="4360805"/>
            <a:ext cx="253211" cy="217419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7EB0E750-2F20-439F-8A23-74DFC9F415EF}"/>
              </a:ext>
            </a:extLst>
          </p:cNvPr>
          <p:cNvCxnSpPr>
            <a:cxnSpLocks/>
          </p:cNvCxnSpPr>
          <p:nvPr/>
        </p:nvCxnSpPr>
        <p:spPr>
          <a:xfrm flipH="1">
            <a:off x="3561860" y="6975742"/>
            <a:ext cx="587146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0E9D825-3F57-4930-9B4C-377CCFC40654}"/>
              </a:ext>
            </a:extLst>
          </p:cNvPr>
          <p:cNvSpPr txBox="1"/>
          <p:nvPr/>
        </p:nvSpPr>
        <p:spPr>
          <a:xfrm>
            <a:off x="6569259" y="6632014"/>
            <a:ext cx="215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~0.5 sec (Ext. triggered)</a:t>
            </a:r>
            <a:endParaRPr lang="ko-KR" altLang="en-US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4651B8-40C1-4E1E-8BAF-ED80DA19A54B}"/>
              </a:ext>
            </a:extLst>
          </p:cNvPr>
          <p:cNvSpPr txBox="1"/>
          <p:nvPr/>
        </p:nvSpPr>
        <p:spPr>
          <a:xfrm>
            <a:off x="10236532" y="501123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N=100</a:t>
            </a:r>
            <a:endParaRPr lang="ko-KR" altLang="en-US" sz="1600" dirty="0"/>
          </a:p>
        </p:txBody>
      </p:sp>
      <p:sp>
        <p:nvSpPr>
          <p:cNvPr id="44" name="오른쪽 중괄호 43">
            <a:extLst>
              <a:ext uri="{FF2B5EF4-FFF2-40B4-BE49-F238E27FC236}">
                <a16:creationId xmlns:a16="http://schemas.microsoft.com/office/drawing/2014/main" id="{115D14FF-66F0-4D8B-AE59-0AB3BAD82502}"/>
              </a:ext>
            </a:extLst>
          </p:cNvPr>
          <p:cNvSpPr/>
          <p:nvPr/>
        </p:nvSpPr>
        <p:spPr>
          <a:xfrm rot="16200000">
            <a:off x="10400453" y="4361761"/>
            <a:ext cx="253211" cy="217419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</p:spTree>
    <p:extLst>
      <p:ext uri="{BB962C8B-B14F-4D97-AF65-F5344CB8AC3E}">
        <p14:creationId xmlns:p14="http://schemas.microsoft.com/office/powerpoint/2010/main" val="1219801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0" y="325633"/>
            <a:ext cx="7547825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2"/>
                </a:solidFill>
                <a:ea typeface="Verdana" panose="020B0604030504040204" pitchFamily="34" charset="0"/>
              </a:rPr>
              <a:t>Burst mode, </a:t>
            </a:r>
            <a:r>
              <a:rPr lang="en-US" altLang="ko-KR" sz="32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Regen + cavity stacker scheme</a:t>
            </a:r>
            <a:endParaRPr lang="en-US" altLang="ko-KR" sz="3200" b="1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16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3A40CE4-FA64-478A-89B8-CD1AFF58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624" y="-2826436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882537504" descr="EMB0000f2c80637">
            <a:extLst>
              <a:ext uri="{FF2B5EF4-FFF2-40B4-BE49-F238E27FC236}">
                <a16:creationId xmlns:a16="http://schemas.microsoft.com/office/drawing/2014/main" id="{3A3D8265-DD4E-40D1-A1E3-1D173F47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93" y="497838"/>
            <a:ext cx="6709476" cy="245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녹화_2023_09_22_11_17_43_165">
            <a:hlinkClick r:id="" action="ppaction://media"/>
            <a:extLst>
              <a:ext uri="{FF2B5EF4-FFF2-40B4-BE49-F238E27FC236}">
                <a16:creationId xmlns:a16="http://schemas.microsoft.com/office/drawing/2014/main" id="{34E8AD33-88C1-4D82-BDD3-CCFEA55A3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0698" y="3126263"/>
            <a:ext cx="9191851" cy="4673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698" y="2606566"/>
            <a:ext cx="383528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Biburst</a:t>
            </a:r>
            <a:r>
              <a:rPr lang="en-US" altLang="ko-KR" dirty="0"/>
              <a:t> </a:t>
            </a:r>
            <a:r>
              <a:rPr lang="en-US" altLang="ko-KR" dirty="0" smtClean="0"/>
              <a:t>mode, Light Conversion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1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71188" y="397632"/>
            <a:ext cx="5780231" cy="10150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photocathode vs. thermionic </a:t>
            </a:r>
            <a:r>
              <a:rPr lang="en-US" altLang="ko-KR" sz="3200" b="1" dirty="0">
                <a:solidFill>
                  <a:schemeClr val="tx2"/>
                </a:solidFill>
                <a:ea typeface="Verdana" panose="020B0604030504040204" pitchFamily="34" charset="0"/>
              </a:rPr>
              <a:t>gun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17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5B3D9FD-CE92-4993-957E-77EF95C32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125913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id="{02A14857-395D-48EF-A77B-B1A87AB86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10809"/>
              </p:ext>
            </p:extLst>
          </p:nvPr>
        </p:nvGraphicFramePr>
        <p:xfrm>
          <a:off x="749150" y="2544070"/>
          <a:ext cx="13239761" cy="220305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86685">
                  <a:extLst>
                    <a:ext uri="{9D8B030D-6E8A-4147-A177-3AD203B41FA5}">
                      <a16:colId xmlns:a16="http://schemas.microsoft.com/office/drawing/2014/main" val="233908481"/>
                    </a:ext>
                  </a:extLst>
                </a:gridCol>
                <a:gridCol w="5098418">
                  <a:extLst>
                    <a:ext uri="{9D8B030D-6E8A-4147-A177-3AD203B41FA5}">
                      <a16:colId xmlns:a16="http://schemas.microsoft.com/office/drawing/2014/main" val="3066146257"/>
                    </a:ext>
                  </a:extLst>
                </a:gridCol>
                <a:gridCol w="3754658">
                  <a:extLst>
                    <a:ext uri="{9D8B030D-6E8A-4147-A177-3AD203B41FA5}">
                      <a16:colId xmlns:a16="http://schemas.microsoft.com/office/drawing/2014/main" val="1356292236"/>
                    </a:ext>
                  </a:extLst>
                </a:gridCol>
              </a:tblGrid>
              <a:tr h="557865">
                <a:tc>
                  <a:txBody>
                    <a:bodyPr/>
                    <a:lstStyle/>
                    <a:p>
                      <a:pPr algn="ctr" fontAlgn="ctr"/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S-band</a:t>
                      </a:r>
                      <a:r>
                        <a:rPr lang="en-US" sz="3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photocathode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Thermionic (DC or RF)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15935"/>
                  </a:ext>
                </a:extLst>
              </a:tr>
              <a:tr h="54839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Emittance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∆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947872"/>
                  </a:ext>
                </a:extLst>
              </a:tr>
              <a:tr h="54839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Complexity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∆</a:t>
                      </a:r>
                      <a:r>
                        <a:rPr lang="en-US" altLang="ko-KR" sz="24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altLang="ko-KR" sz="24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24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simpler laser</a:t>
                      </a:r>
                      <a:endParaRPr lang="en-US" altLang="ko-KR" sz="24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∆</a:t>
                      </a:r>
                      <a:endParaRPr lang="en-US" altLang="ko-KR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513854"/>
                  </a:ext>
                </a:extLst>
              </a:tr>
              <a:tr h="54839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well defined bunch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altLang="ko-KR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∆</a:t>
                      </a:r>
                      <a:endParaRPr lang="en-US" altLang="ko-KR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77067"/>
                  </a:ext>
                </a:extLst>
              </a:tr>
            </a:tbl>
          </a:graphicData>
        </a:graphic>
      </p:graphicFrame>
      <p:sp>
        <p:nvSpPr>
          <p:cNvPr id="3" name="자유형 2"/>
          <p:cNvSpPr/>
          <p:nvPr/>
        </p:nvSpPr>
        <p:spPr>
          <a:xfrm>
            <a:off x="7515644" y="418854"/>
            <a:ext cx="651163" cy="1884218"/>
          </a:xfrm>
          <a:custGeom>
            <a:avLst/>
            <a:gdLst>
              <a:gd name="connsiteX0" fmla="*/ 0 w 651163"/>
              <a:gd name="connsiteY0" fmla="*/ 1884218 h 1884218"/>
              <a:gd name="connsiteX1" fmla="*/ 318654 w 651163"/>
              <a:gd name="connsiteY1" fmla="*/ 0 h 1884218"/>
              <a:gd name="connsiteX2" fmla="*/ 651163 w 651163"/>
              <a:gd name="connsiteY2" fmla="*/ 1884218 h 188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163" h="1884218">
                <a:moveTo>
                  <a:pt x="0" y="1884218"/>
                </a:moveTo>
                <a:cubicBezTo>
                  <a:pt x="105063" y="942109"/>
                  <a:pt x="210127" y="0"/>
                  <a:pt x="318654" y="0"/>
                </a:cubicBezTo>
                <a:cubicBezTo>
                  <a:pt x="427181" y="0"/>
                  <a:pt x="577272" y="1618673"/>
                  <a:pt x="651163" y="1884218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 6"/>
          <p:cNvSpPr/>
          <p:nvPr/>
        </p:nvSpPr>
        <p:spPr>
          <a:xfrm>
            <a:off x="11293456" y="457617"/>
            <a:ext cx="1634837" cy="1858787"/>
          </a:xfrm>
          <a:custGeom>
            <a:avLst/>
            <a:gdLst>
              <a:gd name="connsiteX0" fmla="*/ 0 w 1634837"/>
              <a:gd name="connsiteY0" fmla="*/ 1858787 h 1858787"/>
              <a:gd name="connsiteX1" fmla="*/ 277091 w 1634837"/>
              <a:gd name="connsiteY1" fmla="*/ 2278 h 1858787"/>
              <a:gd name="connsiteX2" fmla="*/ 581891 w 1634837"/>
              <a:gd name="connsiteY2" fmla="*/ 1484714 h 1858787"/>
              <a:gd name="connsiteX3" fmla="*/ 1634837 w 1634837"/>
              <a:gd name="connsiteY3" fmla="*/ 1858787 h 18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837" h="1858787">
                <a:moveTo>
                  <a:pt x="0" y="1858787"/>
                </a:moveTo>
                <a:cubicBezTo>
                  <a:pt x="90054" y="961705"/>
                  <a:pt x="180109" y="64623"/>
                  <a:pt x="277091" y="2278"/>
                </a:cubicBezTo>
                <a:cubicBezTo>
                  <a:pt x="374073" y="-60067"/>
                  <a:pt x="355600" y="1175296"/>
                  <a:pt x="581891" y="1484714"/>
                </a:cubicBezTo>
                <a:cubicBezTo>
                  <a:pt x="808182" y="1794132"/>
                  <a:pt x="1466273" y="1805678"/>
                  <a:pt x="1634837" y="1858787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050" y="5262834"/>
            <a:ext cx="13457674" cy="192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Low emittance </a:t>
            </a:r>
            <a:r>
              <a:rPr lang="en-US" altLang="ko-KR" dirty="0" smtClean="0"/>
              <a:t>provides headroom </a:t>
            </a:r>
            <a:r>
              <a:rPr lang="en-US" altLang="ko-KR" dirty="0" smtClean="0"/>
              <a:t>for injection and readiness </a:t>
            </a:r>
            <a:r>
              <a:rPr lang="en-US" altLang="ko-KR" dirty="0" smtClean="0"/>
              <a:t>for the </a:t>
            </a:r>
            <a:r>
              <a:rPr lang="en-US" altLang="ko-KR" dirty="0" smtClean="0"/>
              <a:t>lower emittance storage ring upgrade</a:t>
            </a:r>
            <a:endParaRPr lang="en-US" altLang="ko-KR" dirty="0"/>
          </a:p>
          <a:p>
            <a:pPr>
              <a:lnSpc>
                <a:spcPct val="150000"/>
              </a:lnSpc>
            </a:pPr>
            <a:endParaRPr lang="en-US" altLang="ko-KR" sz="5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Higher QE is preferred, then low power laser is easy to handle, more flexible to bunch patterns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ko-KR" sz="7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Transform-limited laser pulses ensure the well-defined bunch profile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9779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0" y="325633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Open question for physicist?</a:t>
            </a:r>
            <a:endParaRPr lang="en-US" altLang="ko-KR" sz="3200" b="1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18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녹화_2023_10_04_16_40_50_6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404" y="1732464"/>
            <a:ext cx="11927445" cy="62326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0200" y="1032638"/>
            <a:ext cx="1020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What happened during the one month and with </a:t>
            </a:r>
            <a:r>
              <a:rPr lang="en-US" altLang="ko-KR" sz="2800" dirty="0"/>
              <a:t>65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ºC → </a:t>
            </a:r>
            <a:r>
              <a:rPr lang="en-US" altLang="ko-K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25ºC </a:t>
            </a:r>
            <a:r>
              <a:rPr lang="en-US" altLang="ko-KR" sz="2800" b="1" dirty="0" smtClean="0"/>
              <a:t>?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648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8F8AFFE2-0033-43F1-9554-CEDACA633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0471"/>
            <a:ext cx="15236824" cy="8579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60C544-092F-4475-A881-D9718FFAEB29}"/>
              </a:ext>
            </a:extLst>
          </p:cNvPr>
          <p:cNvSpPr txBox="1"/>
          <p:nvPr/>
        </p:nvSpPr>
        <p:spPr>
          <a:xfrm>
            <a:off x="5081509" y="3269793"/>
            <a:ext cx="5073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ko-KR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54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0" y="325633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6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Contents</a:t>
            </a:r>
            <a:endParaRPr lang="en-US" altLang="ko-KR" sz="3600" b="1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2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7" y="8056421"/>
            <a:ext cx="3424555" cy="34635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68E56-646A-4007-BAC1-75C1776916EE}"/>
              </a:ext>
            </a:extLst>
          </p:cNvPr>
          <p:cNvSpPr txBox="1"/>
          <p:nvPr/>
        </p:nvSpPr>
        <p:spPr>
          <a:xfrm>
            <a:off x="900603" y="1485829"/>
            <a:ext cx="1279850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600" dirty="0" smtClean="0"/>
              <a:t>Introduction </a:t>
            </a:r>
            <a:r>
              <a:rPr lang="en-US" altLang="ko-KR" sz="3600" dirty="0"/>
              <a:t>to Korea-4GSR (4th generation storage </a:t>
            </a:r>
            <a:r>
              <a:rPr lang="en-US" altLang="ko-KR" sz="3600" dirty="0" smtClean="0"/>
              <a:t>ring) project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ko-KR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600" dirty="0" smtClean="0"/>
              <a:t>S-band photocathode experiences in PAL-XFEL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ko-KR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600" dirty="0" smtClean="0"/>
              <a:t>Requirements for Korea-4GSR injector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ko-KR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600" dirty="0" smtClean="0"/>
              <a:t>Benefits using photocathode instead of thermionic gun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ko-KR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600" dirty="0" smtClean="0"/>
              <a:t>Open question for physicist?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ko-KR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600" dirty="0" smtClean="0"/>
              <a:t>Summary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9935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7" y="8056421"/>
            <a:ext cx="3424555" cy="34635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85D437E-B859-4698-A2E8-B5414B1AC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2" y="-24971"/>
            <a:ext cx="15103684" cy="8595884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8B9C665-24C2-4179-93F1-CFD0CEA0249E}"/>
              </a:ext>
            </a:extLst>
          </p:cNvPr>
          <p:cNvSpPr/>
          <p:nvPr/>
        </p:nvSpPr>
        <p:spPr>
          <a:xfrm>
            <a:off x="2030975" y="1886613"/>
            <a:ext cx="4558649" cy="1477328"/>
          </a:xfrm>
          <a:prstGeom prst="rect">
            <a:avLst/>
          </a:prstGeom>
          <a:solidFill>
            <a:srgbClr val="DBEEF4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PAL-XFEL (2011~2015)</a:t>
            </a:r>
          </a:p>
          <a:p>
            <a:pPr>
              <a:defRPr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10 GeV, 60 Hz,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1.1km</a:t>
            </a:r>
          </a:p>
          <a:p>
            <a:pPr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conducting</a:t>
            </a:r>
          </a:p>
          <a:p>
            <a:pPr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S-band photocathode  </a:t>
            </a:r>
            <a:endParaRPr lang="en-US" altLang="ko-K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18DBD0A-9D24-4FBE-848A-0DA2C45E7E5F}"/>
              </a:ext>
            </a:extLst>
          </p:cNvPr>
          <p:cNvSpPr/>
          <p:nvPr/>
        </p:nvSpPr>
        <p:spPr>
          <a:xfrm>
            <a:off x="8405965" y="2426826"/>
            <a:ext cx="4933399" cy="1131079"/>
          </a:xfrm>
          <a:prstGeom prst="rect">
            <a:avLst/>
          </a:prstGeom>
          <a:solidFill>
            <a:srgbClr val="DBEEF4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PAL-PLS II (2009~2011)</a:t>
            </a:r>
          </a:p>
          <a:p>
            <a:pPr>
              <a:defRPr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3 GeV, 400 mA, 282 m</a:t>
            </a:r>
          </a:p>
          <a:p>
            <a:pPr>
              <a:defRPr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Thermionic gun + Full energy </a:t>
            </a:r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altLang="ko-K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7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1" y="325633"/>
            <a:ext cx="4324054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600" b="1" dirty="0">
                <a:solidFill>
                  <a:schemeClr val="tx2"/>
                </a:solidFill>
                <a:ea typeface="Verdana" panose="020B0604030504040204" pitchFamily="34" charset="0"/>
              </a:rPr>
              <a:t>Korea-4GSR </a:t>
            </a:r>
            <a:r>
              <a:rPr lang="en-US" altLang="ko-KR" sz="36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project</a:t>
            </a:r>
            <a:endParaRPr lang="en-US" altLang="ko-KR" sz="3600" b="1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4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7" y="8056421"/>
            <a:ext cx="3424555" cy="34635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794" y="832478"/>
            <a:ext cx="8179358" cy="400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</a:t>
            </a:r>
            <a:r>
              <a:rPr lang="en-US" altLang="ko-KR" dirty="0"/>
              <a:t>High photon beam performance from storage ring.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‐ </a:t>
            </a:r>
            <a:r>
              <a:rPr lang="en-US" altLang="ko-KR" dirty="0"/>
              <a:t>The best performance in the range of 10 ~ 30 </a:t>
            </a:r>
            <a:r>
              <a:rPr lang="en-US" altLang="ko-KR" dirty="0" err="1"/>
              <a:t>keV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‐ </a:t>
            </a:r>
            <a:r>
              <a:rPr lang="en-US" altLang="ko-KR" dirty="0"/>
              <a:t>Capability to generate photon beam up to 100 </a:t>
            </a:r>
            <a:r>
              <a:rPr lang="en-US" altLang="ko-KR" dirty="0" err="1"/>
              <a:t>keV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5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</a:t>
            </a:r>
            <a:r>
              <a:rPr lang="en-US" altLang="ko-KR" dirty="0"/>
              <a:t>Considering well demonstrated technologies for the design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 - Normal conducting cavity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ko-KR" sz="7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Synergy </a:t>
            </a:r>
            <a:r>
              <a:rPr lang="en-US" altLang="ko-KR" dirty="0"/>
              <a:t>with PLS‐II and PAL‐XFEL.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‐ </a:t>
            </a:r>
            <a:r>
              <a:rPr lang="en-US" altLang="ko-KR" dirty="0"/>
              <a:t>Supporting full range of synchrotron radiation application.</a:t>
            </a:r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D71921D1-FF01-490D-A2B4-1A8E45AE3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024" y="948359"/>
            <a:ext cx="4840972" cy="64108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87E94A-83B9-4B72-8093-447755481784}"/>
              </a:ext>
            </a:extLst>
          </p:cNvPr>
          <p:cNvSpPr txBox="1"/>
          <p:nvPr/>
        </p:nvSpPr>
        <p:spPr>
          <a:xfrm>
            <a:off x="10812642" y="3128675"/>
            <a:ext cx="284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Ochang</a:t>
            </a:r>
            <a:endParaRPr lang="en-US" altLang="ko-KR" sz="24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ko-KR" sz="2400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Chungcheongbuk</a:t>
            </a:r>
            <a:r>
              <a:rPr lang="en-US" altLang="ko-KR" sz="24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-do</a:t>
            </a:r>
            <a:endParaRPr lang="ko-KR" altLang="en-US" dirty="0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A60C0BC0-51DA-4B28-969D-0E083DCA1199}"/>
              </a:ext>
            </a:extLst>
          </p:cNvPr>
          <p:cNvSpPr/>
          <p:nvPr/>
        </p:nvSpPr>
        <p:spPr>
          <a:xfrm>
            <a:off x="11697546" y="2113717"/>
            <a:ext cx="481780" cy="669658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5F1D0230-015B-4C4D-9FC2-B153E9CF7537}"/>
              </a:ext>
            </a:extLst>
          </p:cNvPr>
          <p:cNvSpPr/>
          <p:nvPr/>
        </p:nvSpPr>
        <p:spPr>
          <a:xfrm>
            <a:off x="13655087" y="3864795"/>
            <a:ext cx="481780" cy="669658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698261" y="2317653"/>
            <a:ext cx="84830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Seoul</a:t>
            </a:r>
            <a:endParaRPr lang="ko-KR" alt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3487750" y="4501648"/>
            <a:ext cx="107927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Pohang</a:t>
            </a:r>
            <a:endParaRPr lang="ko-KR" altLang="en-US" b="1" dirty="0"/>
          </a:p>
        </p:txBody>
      </p:sp>
      <p:grpSp>
        <p:nvGrpSpPr>
          <p:cNvPr id="28" name="그룹 27"/>
          <p:cNvGrpSpPr/>
          <p:nvPr/>
        </p:nvGrpSpPr>
        <p:grpSpPr>
          <a:xfrm>
            <a:off x="426354" y="4810009"/>
            <a:ext cx="8716906" cy="3207095"/>
            <a:chOff x="842730" y="2727384"/>
            <a:chExt cx="13551364" cy="4268644"/>
          </a:xfrm>
        </p:grpSpPr>
        <p:pic>
          <p:nvPicPr>
            <p:cNvPr id="29" name="table">
              <a:extLst>
                <a:ext uri="{FF2B5EF4-FFF2-40B4-BE49-F238E27FC236}">
                  <a16:creationId xmlns:a16="http://schemas.microsoft.com/office/drawing/2014/main" id="{E39052EE-6129-4DE2-8380-19ABF52A2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062" y="2727384"/>
              <a:ext cx="13343032" cy="609025"/>
            </a:xfrm>
            <a:prstGeom prst="rect">
              <a:avLst/>
            </a:prstGeom>
          </p:spPr>
        </p:pic>
        <p:sp>
          <p:nvSpPr>
            <p:cNvPr id="30" name="오각형 29">
              <a:extLst>
                <a:ext uri="{FF2B5EF4-FFF2-40B4-BE49-F238E27FC236}">
                  <a16:creationId xmlns:a16="http://schemas.microsoft.com/office/drawing/2014/main" id="{A75E8E4E-3CD0-44DC-9CD3-B8B7C865F482}"/>
                </a:ext>
              </a:extLst>
            </p:cNvPr>
            <p:cNvSpPr/>
            <p:nvPr/>
          </p:nvSpPr>
          <p:spPr>
            <a:xfrm>
              <a:off x="1884591" y="4549178"/>
              <a:ext cx="4178299" cy="648000"/>
            </a:xfrm>
            <a:prstGeom prst="homePlate">
              <a:avLst/>
            </a:prstGeom>
            <a:solidFill>
              <a:srgbClr val="CCECFF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b="1" dirty="0">
                  <a:solidFill>
                    <a:sysClr val="windowText" lastClr="000000"/>
                  </a:solidFill>
                </a:rPr>
                <a:t>TDR</a:t>
              </a:r>
              <a:endParaRPr lang="ko-KR" altLang="en-US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오각형 31">
              <a:extLst>
                <a:ext uri="{FF2B5EF4-FFF2-40B4-BE49-F238E27FC236}">
                  <a16:creationId xmlns:a16="http://schemas.microsoft.com/office/drawing/2014/main" id="{DFC986E7-EB69-4F96-B71C-027100FDB867}"/>
                </a:ext>
              </a:extLst>
            </p:cNvPr>
            <p:cNvSpPr/>
            <p:nvPr/>
          </p:nvSpPr>
          <p:spPr>
            <a:xfrm>
              <a:off x="1889959" y="5504963"/>
              <a:ext cx="4157120" cy="648000"/>
            </a:xfrm>
            <a:prstGeom prst="homePlate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b="1" dirty="0">
                  <a:solidFill>
                    <a:sysClr val="windowText" lastClr="000000"/>
                  </a:solidFill>
                </a:rPr>
                <a:t>Site Construction</a:t>
              </a:r>
              <a:endParaRPr lang="ko-KR" altLang="en-US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오각형 33">
              <a:extLst>
                <a:ext uri="{FF2B5EF4-FFF2-40B4-BE49-F238E27FC236}">
                  <a16:creationId xmlns:a16="http://schemas.microsoft.com/office/drawing/2014/main" id="{55D52CDC-6540-4D14-A854-E749AC2DF0A8}"/>
                </a:ext>
              </a:extLst>
            </p:cNvPr>
            <p:cNvSpPr/>
            <p:nvPr/>
          </p:nvSpPr>
          <p:spPr>
            <a:xfrm>
              <a:off x="6047080" y="4554546"/>
              <a:ext cx="5860919" cy="648000"/>
            </a:xfrm>
            <a:prstGeom prst="homePlate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b="1" dirty="0">
                  <a:solidFill>
                    <a:sysClr val="windowText" lastClr="000000"/>
                  </a:solidFill>
                </a:rPr>
                <a:t>Accelerator &amp; Beamlines</a:t>
              </a:r>
              <a:endParaRPr lang="ko-KR" altLang="en-US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오각형 35">
              <a:extLst>
                <a:ext uri="{FF2B5EF4-FFF2-40B4-BE49-F238E27FC236}">
                  <a16:creationId xmlns:a16="http://schemas.microsoft.com/office/drawing/2014/main" id="{50D04495-35B3-4094-8135-3240C851A76C}"/>
                </a:ext>
              </a:extLst>
            </p:cNvPr>
            <p:cNvSpPr/>
            <p:nvPr/>
          </p:nvSpPr>
          <p:spPr>
            <a:xfrm>
              <a:off x="11923809" y="6348028"/>
              <a:ext cx="819282" cy="648000"/>
            </a:xfrm>
            <a:prstGeom prst="homePlat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00" b="1" dirty="0">
                  <a:solidFill>
                    <a:schemeClr val="bg1"/>
                  </a:solidFill>
                </a:rPr>
                <a:t>Test Run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오각형 32">
              <a:extLst>
                <a:ext uri="{FF2B5EF4-FFF2-40B4-BE49-F238E27FC236}">
                  <a16:creationId xmlns:a16="http://schemas.microsoft.com/office/drawing/2014/main" id="{7CCE9FD3-6E91-40E6-9316-6AFC2E73C2F7}"/>
                </a:ext>
              </a:extLst>
            </p:cNvPr>
            <p:cNvSpPr/>
            <p:nvPr/>
          </p:nvSpPr>
          <p:spPr>
            <a:xfrm>
              <a:off x="6047081" y="5504963"/>
              <a:ext cx="5489510" cy="648000"/>
            </a:xfrm>
            <a:prstGeom prst="homePlate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b="1" dirty="0">
                  <a:solidFill>
                    <a:sysClr val="windowText" lastClr="000000"/>
                  </a:solidFill>
                </a:rPr>
                <a:t>Building &amp; Facility Construction</a:t>
              </a:r>
              <a:endParaRPr lang="ko-KR" altLang="en-US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오각형 50">
              <a:extLst>
                <a:ext uri="{FF2B5EF4-FFF2-40B4-BE49-F238E27FC236}">
                  <a16:creationId xmlns:a16="http://schemas.microsoft.com/office/drawing/2014/main" id="{5635E78D-D297-4913-9CF7-40DB9D106A34}"/>
                </a:ext>
              </a:extLst>
            </p:cNvPr>
            <p:cNvSpPr/>
            <p:nvPr/>
          </p:nvSpPr>
          <p:spPr>
            <a:xfrm>
              <a:off x="1884591" y="3596609"/>
              <a:ext cx="10007600" cy="648000"/>
            </a:xfrm>
            <a:prstGeom prst="homePlate">
              <a:avLst/>
            </a:prstGeom>
            <a:solidFill>
              <a:srgbClr val="E8A6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b="1" dirty="0">
                  <a:solidFill>
                    <a:sysClr val="windowText" lastClr="000000"/>
                  </a:solidFill>
                </a:rPr>
                <a:t>Multipurpose Synchrotron Radiation Construction Project</a:t>
              </a:r>
              <a:endParaRPr lang="ko-KR" altLang="en-US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오각형 77">
              <a:extLst>
                <a:ext uri="{FF2B5EF4-FFF2-40B4-BE49-F238E27FC236}">
                  <a16:creationId xmlns:a16="http://schemas.microsoft.com/office/drawing/2014/main" id="{8E7B95E5-0AA0-4AD7-AF37-4C7754987435}"/>
                </a:ext>
              </a:extLst>
            </p:cNvPr>
            <p:cNvSpPr/>
            <p:nvPr/>
          </p:nvSpPr>
          <p:spPr>
            <a:xfrm>
              <a:off x="12774707" y="6343619"/>
              <a:ext cx="1619387" cy="648000"/>
            </a:xfrm>
            <a:prstGeom prst="homePlat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Operation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11256CA3-1A0E-48FE-B878-BE723070FFA1}"/>
                </a:ext>
              </a:extLst>
            </p:cNvPr>
            <p:cNvGrpSpPr/>
            <p:nvPr/>
          </p:nvGrpSpPr>
          <p:grpSpPr>
            <a:xfrm>
              <a:off x="1055826" y="4550680"/>
              <a:ext cx="818325" cy="647700"/>
              <a:chOff x="631736" y="3846487"/>
              <a:chExt cx="818325" cy="647700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35BC1A8C-3913-4FEB-803F-5531AFCC85A2}"/>
                  </a:ext>
                </a:extLst>
              </p:cNvPr>
              <p:cNvSpPr/>
              <p:nvPr/>
            </p:nvSpPr>
            <p:spPr>
              <a:xfrm>
                <a:off x="643477" y="3846487"/>
                <a:ext cx="806584" cy="647700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71454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2909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14363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285817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857271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428726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000180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571634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400" dirty="0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rPr>
                  <a:t>CDR</a:t>
                </a:r>
                <a:endParaRPr lang="ko-KR" altLang="en-US" sz="1400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모서리가 둥근 직사각형 80">
                <a:extLst>
                  <a:ext uri="{FF2B5EF4-FFF2-40B4-BE49-F238E27FC236}">
                    <a16:creationId xmlns:a16="http://schemas.microsoft.com/office/drawing/2014/main" id="{2680C2B3-054D-453A-A17A-AC94FC9CD855}"/>
                  </a:ext>
                </a:extLst>
              </p:cNvPr>
              <p:cNvSpPr/>
              <p:nvPr/>
            </p:nvSpPr>
            <p:spPr>
              <a:xfrm>
                <a:off x="631736" y="3857626"/>
                <a:ext cx="127883" cy="628216"/>
              </a:xfrm>
              <a:prstGeom prst="roundRect">
                <a:avLst>
                  <a:gd name="adj" fmla="val 0"/>
                </a:avLst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71454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2909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14363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285817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857271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428726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000180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571634" algn="l" defTabSz="1142909" rtl="0" eaLnBrk="1" latinLnBrk="1" hangingPunct="1">
                  <a:defRPr sz="22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38" name="모서리가 둥근 직사각형 82">
              <a:extLst>
                <a:ext uri="{FF2B5EF4-FFF2-40B4-BE49-F238E27FC236}">
                  <a16:creationId xmlns:a16="http://schemas.microsoft.com/office/drawing/2014/main" id="{BE01547B-E47E-4215-BBA7-46E4B54410D0}"/>
                </a:ext>
              </a:extLst>
            </p:cNvPr>
            <p:cNvSpPr/>
            <p:nvPr/>
          </p:nvSpPr>
          <p:spPr>
            <a:xfrm>
              <a:off x="948955" y="4559070"/>
              <a:ext cx="70745" cy="628216"/>
            </a:xfrm>
            <a:prstGeom prst="roundRect">
              <a:avLst>
                <a:gd name="adj" fmla="val 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9" name="모서리가 둥근 직사각형 83">
              <a:extLst>
                <a:ext uri="{FF2B5EF4-FFF2-40B4-BE49-F238E27FC236}">
                  <a16:creationId xmlns:a16="http://schemas.microsoft.com/office/drawing/2014/main" id="{7C5B98F0-BCD8-4190-9AFE-45885CEDD5E9}"/>
                </a:ext>
              </a:extLst>
            </p:cNvPr>
            <p:cNvSpPr/>
            <p:nvPr/>
          </p:nvSpPr>
          <p:spPr>
            <a:xfrm>
              <a:off x="881207" y="4559070"/>
              <a:ext cx="45719" cy="628216"/>
            </a:xfrm>
            <a:prstGeom prst="roundRect">
              <a:avLst>
                <a:gd name="adj" fmla="val 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0" name="모서리가 둥근 직사각형 84">
              <a:extLst>
                <a:ext uri="{FF2B5EF4-FFF2-40B4-BE49-F238E27FC236}">
                  <a16:creationId xmlns:a16="http://schemas.microsoft.com/office/drawing/2014/main" id="{AD54EC18-6E6A-4386-BEBE-398D9C029515}"/>
                </a:ext>
              </a:extLst>
            </p:cNvPr>
            <p:cNvSpPr/>
            <p:nvPr/>
          </p:nvSpPr>
          <p:spPr>
            <a:xfrm>
              <a:off x="842730" y="4559070"/>
              <a:ext cx="18000" cy="628216"/>
            </a:xfrm>
            <a:prstGeom prst="roundRect">
              <a:avLst>
                <a:gd name="adj" fmla="val 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9FB1DF0A-894B-41C1-89E0-6313C24D561D}"/>
                </a:ext>
              </a:extLst>
            </p:cNvPr>
            <p:cNvCxnSpPr>
              <a:endCxn id="33" idx="1"/>
            </p:cNvCxnSpPr>
            <p:nvPr/>
          </p:nvCxnSpPr>
          <p:spPr>
            <a:xfrm>
              <a:off x="11876383" y="3336409"/>
              <a:ext cx="47426" cy="33356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51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1D8D580C-B5A7-4F16-8731-5779379B5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08" y="859889"/>
            <a:ext cx="4982863" cy="4958525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40460" y="325633"/>
            <a:ext cx="6639213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600" b="1" dirty="0">
                <a:solidFill>
                  <a:schemeClr val="tx2"/>
                </a:solidFill>
                <a:ea typeface="Verdana" panose="020B0604030504040204" pitchFamily="34" charset="0"/>
              </a:rPr>
              <a:t>4GSR in worldwide storage rings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5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7" y="8056421"/>
            <a:ext cx="3424555" cy="34635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표 18">
                <a:extLst>
                  <a:ext uri="{FF2B5EF4-FFF2-40B4-BE49-F238E27FC236}">
                    <a16:creationId xmlns:a16="http://schemas.microsoft.com/office/drawing/2014/main" id="{179C9C1B-30AD-4C3C-91B9-43CD0B60B2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327997"/>
                  </p:ext>
                </p:extLst>
              </p:nvPr>
            </p:nvGraphicFramePr>
            <p:xfrm>
              <a:off x="105612" y="4913313"/>
              <a:ext cx="6559490" cy="365760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5850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0895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511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Parameter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Units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PLS-II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Korean</a:t>
                          </a:r>
                          <a:r>
                            <a:rPr lang="en-US" altLang="ko-KR" sz="1800" baseline="0" dirty="0"/>
                            <a:t> 4GSR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Electron energy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GeV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3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4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 err="1"/>
                            <a:t>Horiz</a:t>
                          </a:r>
                          <a:r>
                            <a:rPr lang="en-US" altLang="ko-KR" sz="1800" dirty="0"/>
                            <a:t>. Emittance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pm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5800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58 (RB: 39 )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Vert. Emittance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/>
                            <a:t>pm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~ 58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~ 5.8 (RB: 39 )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Bunch</a:t>
                          </a:r>
                          <a:r>
                            <a:rPr lang="en-US" altLang="ko-KR" sz="1800" baseline="0" dirty="0"/>
                            <a:t> length (</a:t>
                          </a:r>
                          <a:r>
                            <a:rPr lang="en-US" altLang="ko-KR" sz="1800" baseline="0" dirty="0" err="1"/>
                            <a:t>rms</a:t>
                          </a:r>
                          <a:r>
                            <a:rPr lang="en-US" altLang="ko-KR" sz="1800" baseline="0" dirty="0"/>
                            <a:t>)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/>
                            <a:t>ps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20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13 (50 with HC) 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Circumference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m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280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800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Harmonic #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470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1332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RF frequency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MHz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500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500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Beam stability @ ID (x/y)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ko-KR" altLang="en-US" sz="18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&lt;</a:t>
                          </a:r>
                          <a:r>
                            <a:rPr lang="en-US" altLang="ko-KR" sz="1800" b="1" baseline="0" dirty="0"/>
                            <a:t> </a:t>
                          </a:r>
                          <a:r>
                            <a:rPr lang="en-US" altLang="ko-KR" sz="1800" b="1" dirty="0"/>
                            <a:t>4 / 2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&lt; 2.5 / 0.45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5180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Injection</a:t>
                          </a:r>
                          <a:r>
                            <a:rPr lang="en-US" altLang="ko-KR" sz="1800" baseline="0" dirty="0"/>
                            <a:t> mode 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Top-up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Top-up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표 18">
                <a:extLst>
                  <a:ext uri="{FF2B5EF4-FFF2-40B4-BE49-F238E27FC236}">
                    <a16:creationId xmlns:a16="http://schemas.microsoft.com/office/drawing/2014/main" id="{179C9C1B-30AD-4C3C-91B9-43CD0B60B2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327997"/>
                  </p:ext>
                </p:extLst>
              </p:nvPr>
            </p:nvGraphicFramePr>
            <p:xfrm>
              <a:off x="105612" y="4913313"/>
              <a:ext cx="6559490" cy="365760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5850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0895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511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Parameter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Units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PLS-II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Korean</a:t>
                          </a:r>
                          <a:r>
                            <a:rPr lang="en-US" altLang="ko-KR" sz="1800" baseline="0" dirty="0"/>
                            <a:t> 4GSR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Electron energy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GeV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3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4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 err="1"/>
                            <a:t>Horiz</a:t>
                          </a:r>
                          <a:r>
                            <a:rPr lang="en-US" altLang="ko-KR" sz="1800" dirty="0"/>
                            <a:t>. Emittance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pm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5800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58 (RB: 39 )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Vert. Emittance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/>
                            <a:t>pm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~ 58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~ 5.8 (RB: 39 )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Bunch</a:t>
                          </a:r>
                          <a:r>
                            <a:rPr lang="en-US" altLang="ko-KR" sz="1800" baseline="0" dirty="0"/>
                            <a:t> length (</a:t>
                          </a:r>
                          <a:r>
                            <a:rPr lang="en-US" altLang="ko-KR" sz="1800" baseline="0" dirty="0" err="1"/>
                            <a:t>rms</a:t>
                          </a:r>
                          <a:r>
                            <a:rPr lang="en-US" altLang="ko-KR" sz="1800" baseline="0" dirty="0"/>
                            <a:t>)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/>
                            <a:t>ps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20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13 (50 with HC) 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Circumference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m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280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800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Harmonic #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470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1332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RF frequency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MHz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500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500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Beam stability @ ID (x/y)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5"/>
                          <a:stretch>
                            <a:fillRect l="-280795" t="-810000" r="-333775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&lt;</a:t>
                          </a:r>
                          <a:r>
                            <a:rPr lang="en-US" altLang="ko-KR" sz="1800" b="1" baseline="0" dirty="0"/>
                            <a:t> </a:t>
                          </a:r>
                          <a:r>
                            <a:rPr lang="en-US" altLang="ko-KR" sz="1800" b="1" dirty="0"/>
                            <a:t>4 / 2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b="1" dirty="0"/>
                            <a:t>&lt; 2.5 / 0.45</a:t>
                          </a:r>
                          <a:endParaRPr lang="ko-KR" alt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Injection</a:t>
                          </a:r>
                          <a:r>
                            <a:rPr lang="en-US" altLang="ko-KR" sz="1800" baseline="0" dirty="0"/>
                            <a:t> mode 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Top-up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800" dirty="0"/>
                            <a:t>Top-up</a:t>
                          </a:r>
                          <a:endParaRPr lang="ko-KR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그림 20">
            <a:extLst>
              <a:ext uri="{FF2B5EF4-FFF2-40B4-BE49-F238E27FC236}">
                <a16:creationId xmlns:a16="http://schemas.microsoft.com/office/drawing/2014/main" id="{22E0B4CE-0B86-483B-A30C-2FA1C11B7A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53" y="2030799"/>
            <a:ext cx="385265" cy="3968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99056EA-270B-44CF-A63C-0F1BE4DA0C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61" y="2040416"/>
            <a:ext cx="350592" cy="37756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41010168-9DFB-45AD-8EA6-2988D845AB58}"/>
              </a:ext>
            </a:extLst>
          </p:cNvPr>
          <p:cNvSpPr/>
          <p:nvPr/>
        </p:nvSpPr>
        <p:spPr>
          <a:xfrm>
            <a:off x="7161641" y="1022351"/>
            <a:ext cx="4372599" cy="51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22E0B4CE-0B86-483B-A30C-2FA1C11B7A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343" y="2030799"/>
            <a:ext cx="385265" cy="39682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99056EA-270B-44CF-A63C-0F1BE4DA0C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951" y="2040416"/>
            <a:ext cx="350592" cy="37756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B1AA071-BD26-45F6-BF6F-EE0FEABF73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102" y="1147955"/>
            <a:ext cx="8654920" cy="5769946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C45FD3AB-D1FD-431F-9C16-7A362D434972}"/>
              </a:ext>
            </a:extLst>
          </p:cNvPr>
          <p:cNvGrpSpPr/>
          <p:nvPr/>
        </p:nvGrpSpPr>
        <p:grpSpPr>
          <a:xfrm>
            <a:off x="7620592" y="1450906"/>
            <a:ext cx="6922905" cy="2793110"/>
            <a:chOff x="4246442" y="2233226"/>
            <a:chExt cx="6922905" cy="2793110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436BB7CF-D44A-42FF-9C45-D791A93D8E46}"/>
                </a:ext>
              </a:extLst>
            </p:cNvPr>
            <p:cNvSpPr/>
            <p:nvPr/>
          </p:nvSpPr>
          <p:spPr>
            <a:xfrm rot="1255486">
              <a:off x="4246442" y="2233226"/>
              <a:ext cx="6922905" cy="2793110"/>
            </a:xfrm>
            <a:prstGeom prst="ellipse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9" name="TextBox 13">
              <a:extLst>
                <a:ext uri="{FF2B5EF4-FFF2-40B4-BE49-F238E27FC236}">
                  <a16:creationId xmlns:a16="http://schemas.microsoft.com/office/drawing/2014/main" id="{814BC3F8-132B-4FE2-BA77-6D62200EDA59}"/>
                </a:ext>
              </a:extLst>
            </p:cNvPr>
            <p:cNvSpPr txBox="1"/>
            <p:nvPr/>
          </p:nvSpPr>
          <p:spPr>
            <a:xfrm>
              <a:off x="6109799" y="2365362"/>
              <a:ext cx="2277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71454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09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14363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85817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57271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428726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00180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571634" algn="l" defTabSz="1142909" rtl="0" eaLnBrk="1" latinLnBrk="1" hangingPunct="1"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dirty="0"/>
                <a:t>Off-axis injection scheme</a:t>
              </a:r>
              <a:endParaRPr lang="ko-KR" altLang="en-US" sz="1600" dirty="0"/>
            </a:p>
          </p:txBody>
        </p: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1010168-9DFB-45AD-8EA6-2988D845AB58}"/>
              </a:ext>
            </a:extLst>
          </p:cNvPr>
          <p:cNvSpPr/>
          <p:nvPr/>
        </p:nvSpPr>
        <p:spPr>
          <a:xfrm>
            <a:off x="7630031" y="1022351"/>
            <a:ext cx="4372599" cy="51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2" name="_x227743688" descr="EMB0000448848a7">
            <a:extLst>
              <a:ext uri="{FF2B5EF4-FFF2-40B4-BE49-F238E27FC236}">
                <a16:creationId xmlns:a16="http://schemas.microsoft.com/office/drawing/2014/main" id="{36634A3B-31B3-4816-80CB-11C78131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825" y="2141826"/>
            <a:ext cx="3217505" cy="20197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14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0" y="325633"/>
            <a:ext cx="9418243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6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PAL-XFEL s-band photocathode gun and injector</a:t>
            </a:r>
            <a:endParaRPr lang="en-US" altLang="ko-KR" sz="3600" b="1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2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7" y="8056421"/>
            <a:ext cx="3424555" cy="34635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B82CF52-6FD7-4B5C-9D7F-2B9C9727D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10" y="5554097"/>
            <a:ext cx="350592" cy="377560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31" y="1031713"/>
            <a:ext cx="8179358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Matured technology in PAL : S-band photocathode 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‐ 10 years R&amp;D + 10 years operation experience 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‐ 6 MeV, 250 </a:t>
            </a:r>
            <a:r>
              <a:rPr lang="en-US" altLang="ko-KR" dirty="0" err="1" smtClean="0"/>
              <a:t>pC</a:t>
            </a:r>
            <a:r>
              <a:rPr lang="en-US" altLang="ko-KR" dirty="0" smtClean="0"/>
              <a:t>, 60 Hz  routine operation since 2016</a:t>
            </a:r>
          </a:p>
          <a:p>
            <a:pPr>
              <a:lnSpc>
                <a:spcPct val="150000"/>
              </a:lnSpc>
            </a:pPr>
            <a:endParaRPr lang="en-US" altLang="ko-KR" sz="5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Best stability at gun : energy and time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- CCPS + PFN + </a:t>
            </a:r>
            <a:r>
              <a:rPr lang="en-US" altLang="ko-KR" dirty="0" err="1" smtClean="0"/>
              <a:t>sagnoc</a:t>
            </a:r>
            <a:r>
              <a:rPr lang="en-US" altLang="ko-KR" dirty="0"/>
              <a:t> </a:t>
            </a:r>
            <a:r>
              <a:rPr lang="en-US" altLang="ko-KR" dirty="0" smtClean="0"/>
              <a:t>based sync. 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   +saturation operation at Klystron provides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   ~ Phase stability 0.01 (~10fs), RF power stability 10</a:t>
            </a:r>
            <a:r>
              <a:rPr lang="en-US" altLang="ko-KR" baseline="30000" dirty="0" smtClean="0"/>
              <a:t>-4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Stable Injector operation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‐ e- beam energy stability : 5x10</a:t>
            </a:r>
            <a:r>
              <a:rPr lang="en-US" altLang="ko-KR" baseline="30000" dirty="0" smtClean="0"/>
              <a:t>-5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- beam based feedback provides phase space conservation</a:t>
            </a:r>
            <a:endParaRPr lang="ko-KR" altLang="en-US" dirty="0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40596" r="3523" b="22039"/>
          <a:stretch/>
        </p:blipFill>
        <p:spPr>
          <a:xfrm>
            <a:off x="235301" y="6533766"/>
            <a:ext cx="13016751" cy="200257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3741" y="6593351"/>
            <a:ext cx="57860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</a:t>
            </a:r>
            <a:r>
              <a:rPr lang="en-US" altLang="ko-KR" dirty="0" smtClean="0"/>
              <a:t>- bunch arrival time at GUN</a:t>
            </a:r>
            <a:r>
              <a:rPr lang="en-US" altLang="ko-KR" dirty="0"/>
              <a:t>, ~11 fs </a:t>
            </a:r>
            <a:r>
              <a:rPr lang="en-US" altLang="ko-KR" dirty="0" err="1" smtClean="0"/>
              <a:t>rms</a:t>
            </a:r>
            <a:r>
              <a:rPr lang="en-US" altLang="ko-KR" dirty="0" smtClean="0"/>
              <a:t>, 1 hour</a:t>
            </a:r>
            <a:endParaRPr lang="ko-KR" altLang="en-US" dirty="0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07DA88ED-AE55-42C3-BC61-81065B108B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07" y="3770265"/>
            <a:ext cx="5934636" cy="33382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BB2DA9C-F753-4040-92A2-9F380D656B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674" y="79347"/>
            <a:ext cx="3648710" cy="4091961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85643FA0-5D67-4C13-9312-B87441FA6CB7}"/>
              </a:ext>
            </a:extLst>
          </p:cNvPr>
          <p:cNvCxnSpPr/>
          <p:nvPr/>
        </p:nvCxnSpPr>
        <p:spPr>
          <a:xfrm>
            <a:off x="12441383" y="1540561"/>
            <a:ext cx="981650" cy="11630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7E2EA0D-D438-4D47-846F-FE821E9BC7F9}"/>
              </a:ext>
            </a:extLst>
          </p:cNvPr>
          <p:cNvSpPr txBox="1"/>
          <p:nvPr/>
        </p:nvSpPr>
        <p:spPr>
          <a:xfrm>
            <a:off x="11539949" y="859693"/>
            <a:ext cx="13274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RF dual coupler</a:t>
            </a:r>
            <a:endParaRPr lang="ko-KR" altLang="en-US" dirty="0"/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1B0BFFF3-2017-4B14-ABB5-8A42B8448686}"/>
              </a:ext>
            </a:extLst>
          </p:cNvPr>
          <p:cNvCxnSpPr>
            <a:cxnSpLocks/>
          </p:cNvCxnSpPr>
          <p:nvPr/>
        </p:nvCxnSpPr>
        <p:spPr>
          <a:xfrm flipV="1">
            <a:off x="12441383" y="3238818"/>
            <a:ext cx="1082092" cy="275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D919834-088B-4933-9F9B-8C78607B947F}"/>
              </a:ext>
            </a:extLst>
          </p:cNvPr>
          <p:cNvSpPr txBox="1"/>
          <p:nvPr/>
        </p:nvSpPr>
        <p:spPr>
          <a:xfrm>
            <a:off x="11258878" y="3209695"/>
            <a:ext cx="18895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Vacuum </a:t>
            </a:r>
            <a:endParaRPr lang="en-US" altLang="ko-KR" dirty="0" smtClean="0"/>
          </a:p>
          <a:p>
            <a:r>
              <a:rPr lang="en-US" altLang="ko-KR" dirty="0" smtClean="0"/>
              <a:t>dual port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556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0460" y="325633"/>
            <a:ext cx="9418243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6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PAL-XFEL s-band photocathode gun and injector</a:t>
            </a:r>
            <a:endParaRPr lang="en-US" altLang="ko-KR" sz="3600" b="1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" y="8188036"/>
            <a:ext cx="15236824" cy="382877"/>
            <a:chOff x="1" y="8188036"/>
            <a:chExt cx="15236824" cy="382877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88036"/>
              <a:ext cx="739744" cy="1545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7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7" y="8056421"/>
            <a:ext cx="3424555" cy="34635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B82CF52-6FD7-4B5C-9D7F-2B9C9727D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10" y="5554097"/>
            <a:ext cx="350592" cy="377560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59" y="992422"/>
            <a:ext cx="941824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Maintaining the normalized emittance at 135 MeV  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‐ Average 0.4 u </a:t>
            </a:r>
            <a:r>
              <a:rPr lang="en-US" altLang="ko-KR" dirty="0" smtClean="0"/>
              <a:t>at 250 </a:t>
            </a:r>
            <a:r>
              <a:rPr lang="en-US" altLang="ko-KR" dirty="0" err="1" smtClean="0"/>
              <a:t>pC</a:t>
            </a:r>
            <a:r>
              <a:rPr lang="en-US" altLang="ko-KR" dirty="0" smtClean="0"/>
              <a:t> (variations between </a:t>
            </a:r>
            <a:r>
              <a:rPr lang="en-US" altLang="ko-KR" dirty="0" smtClean="0"/>
              <a:t>0.35~0.45u)</a:t>
            </a:r>
            <a:endParaRPr lang="en-US" altLang="ko-KR" dirty="0"/>
          </a:p>
          <a:p>
            <a:pPr>
              <a:lnSpc>
                <a:spcPct val="150000"/>
              </a:lnSpc>
            </a:pPr>
            <a:endParaRPr lang="en-US" altLang="ko-KR" sz="5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/>
              <a:t> QE at 253 nm, 1~2x10</a:t>
            </a:r>
            <a:r>
              <a:rPr lang="en-US" altLang="ko-KR" baseline="30000" dirty="0" smtClean="0"/>
              <a:t>-4</a:t>
            </a:r>
            <a:r>
              <a:rPr lang="en-US" altLang="ko-KR" dirty="0" smtClean="0"/>
              <a:t>,</a:t>
            </a:r>
            <a:r>
              <a:rPr lang="en-US" altLang="ko-KR" baseline="30000" dirty="0" smtClean="0"/>
              <a:t> </a:t>
            </a:r>
            <a:r>
              <a:rPr lang="en-US" altLang="ko-KR" dirty="0" smtClean="0"/>
              <a:t> Vacuum </a:t>
            </a:r>
            <a:r>
              <a:rPr lang="en-US" altLang="ko-KR" dirty="0"/>
              <a:t>2x10</a:t>
            </a:r>
            <a:r>
              <a:rPr lang="en-US" altLang="ko-KR" baseline="30000" dirty="0"/>
              <a:t>-11</a:t>
            </a:r>
            <a:r>
              <a:rPr lang="en-US" altLang="ko-KR" dirty="0"/>
              <a:t> mbar</a:t>
            </a:r>
            <a:endParaRPr lang="en-US" altLang="ko-KR" baseline="30000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- Twice laser cleaning since 2016 and 2022, 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- Low surface damage using ~300 </a:t>
            </a:r>
            <a:r>
              <a:rPr lang="en-US" altLang="ko-KR" dirty="0" err="1" smtClean="0"/>
              <a:t>ps</a:t>
            </a:r>
            <a:r>
              <a:rPr lang="en-US" altLang="ko-KR" dirty="0" smtClean="0"/>
              <a:t> long IR laser cleaning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- Half a day cleaning and operation right away</a:t>
            </a:r>
          </a:p>
        </p:txBody>
      </p:sp>
      <p:pic>
        <p:nvPicPr>
          <p:cNvPr id="30" name="그림 2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740" y="4360471"/>
            <a:ext cx="4636662" cy="344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그림 3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401" y="4292125"/>
            <a:ext cx="4703578" cy="359616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4042" y="4493923"/>
            <a:ext cx="3657600" cy="339436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24691" y="4236734"/>
            <a:ext cx="803564" cy="55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4954401" y="4270844"/>
            <a:ext cx="803564" cy="55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68304" y="4515203"/>
            <a:ext cx="195181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Center QE hole</a:t>
            </a:r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784087" y="4448534"/>
            <a:ext cx="18437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Laser cleaning</a:t>
            </a:r>
            <a:endParaRPr lang="ko-KR" altLang="en-US" dirty="0"/>
          </a:p>
        </p:txBody>
      </p:sp>
      <p:sp>
        <p:nvSpPr>
          <p:cNvPr id="7" name="오른쪽 화살표 6"/>
          <p:cNvSpPr/>
          <p:nvPr/>
        </p:nvSpPr>
        <p:spPr>
          <a:xfrm>
            <a:off x="9354705" y="4204308"/>
            <a:ext cx="2030118" cy="41383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392300" y="5625565"/>
            <a:ext cx="176202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 month </a:t>
            </a:r>
          </a:p>
          <a:p>
            <a:r>
              <a:rPr lang="en-US" altLang="ko-KR" dirty="0" smtClean="0"/>
              <a:t>Maintenance</a:t>
            </a:r>
          </a:p>
          <a:p>
            <a:r>
              <a:rPr lang="en-US" altLang="ko-KR" dirty="0" smtClean="0"/>
              <a:t>65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ºC → 25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  <a:endParaRPr lang="ko-KR" altLang="en-US" dirty="0"/>
          </a:p>
        </p:txBody>
      </p:sp>
      <p:cxnSp>
        <p:nvCxnSpPr>
          <p:cNvPr id="14" name="직선 화살표 연결선 13"/>
          <p:cNvCxnSpPr/>
          <p:nvPr/>
        </p:nvCxnSpPr>
        <p:spPr>
          <a:xfrm flipH="1">
            <a:off x="6664036" y="6428509"/>
            <a:ext cx="429491" cy="48490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34098" y="6049647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10</a:t>
            </a:r>
            <a:r>
              <a:rPr lang="en-US" altLang="ko-KR" sz="3200" baseline="30000" dirty="0" smtClean="0"/>
              <a:t>-4</a:t>
            </a:r>
            <a:endParaRPr lang="ko-KR" altLang="en-US" sz="3200" baseline="30000" dirty="0"/>
          </a:p>
        </p:txBody>
      </p:sp>
      <p:cxnSp>
        <p:nvCxnSpPr>
          <p:cNvPr id="35" name="직선 화살표 연결선 34"/>
          <p:cNvCxnSpPr/>
          <p:nvPr/>
        </p:nvCxnSpPr>
        <p:spPr>
          <a:xfrm flipH="1">
            <a:off x="13341927" y="5843734"/>
            <a:ext cx="626191" cy="49223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908688" y="5464872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2x10</a:t>
            </a:r>
            <a:r>
              <a:rPr lang="en-US" altLang="ko-KR" sz="3200" baseline="30000" dirty="0" smtClean="0"/>
              <a:t>-4</a:t>
            </a:r>
            <a:endParaRPr lang="ko-KR" alt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77499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8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5B3D9FD-CE92-4993-957E-77EF95C32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125913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2"/>
                </a:solidFill>
                <a:ea typeface="Verdana" panose="020B0604030504040204" pitchFamily="34" charset="0"/>
              </a:rPr>
              <a:t>4GSR vs PAL-XFEL</a:t>
            </a: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2A14857-395D-48EF-A77B-B1A87AB86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013703"/>
              </p:ext>
            </p:extLst>
          </p:nvPr>
        </p:nvGraphicFramePr>
        <p:xfrm>
          <a:off x="873841" y="1911909"/>
          <a:ext cx="13239761" cy="49752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86685">
                  <a:extLst>
                    <a:ext uri="{9D8B030D-6E8A-4147-A177-3AD203B41FA5}">
                      <a16:colId xmlns:a16="http://schemas.microsoft.com/office/drawing/2014/main" val="233908481"/>
                    </a:ext>
                  </a:extLst>
                </a:gridCol>
                <a:gridCol w="5098418">
                  <a:extLst>
                    <a:ext uri="{9D8B030D-6E8A-4147-A177-3AD203B41FA5}">
                      <a16:colId xmlns:a16="http://schemas.microsoft.com/office/drawing/2014/main" val="3066146257"/>
                    </a:ext>
                  </a:extLst>
                </a:gridCol>
                <a:gridCol w="3754658">
                  <a:extLst>
                    <a:ext uri="{9D8B030D-6E8A-4147-A177-3AD203B41FA5}">
                      <a16:colId xmlns:a16="http://schemas.microsoft.com/office/drawing/2014/main" val="1356292236"/>
                    </a:ext>
                  </a:extLst>
                </a:gridCol>
              </a:tblGrid>
              <a:tr h="557865">
                <a:tc>
                  <a:txBody>
                    <a:bodyPr/>
                    <a:lstStyle/>
                    <a:p>
                      <a:pPr algn="ctr" fontAlgn="ctr"/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4GSR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PAL-XFEL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15935"/>
                  </a:ext>
                </a:extLst>
              </a:tr>
              <a:tr h="54839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RF frequency 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2997.56 ± 0.1 MHz, </a:t>
                      </a: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2856 MHz </a:t>
                      </a: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947872"/>
                  </a:ext>
                </a:extLst>
              </a:tr>
              <a:tr h="54839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Trigger timing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Depending</a:t>
                      </a:r>
                      <a:r>
                        <a:rPr lang="en-US" altLang="ko-KR" sz="24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booster injection timing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513854"/>
                  </a:ext>
                </a:extLst>
              </a:tr>
              <a:tr h="54839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charge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Multi, </a:t>
                      </a:r>
                      <a:r>
                        <a:rPr lang="pl-PL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to 3 nC</a:t>
                      </a:r>
                      <a:endParaRPr lang="en-US" altLang="ko-KR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42726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Single,</a:t>
                      </a:r>
                      <a:r>
                        <a:rPr lang="en-US" altLang="ko-KR" sz="24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altLang="ko-KR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 to 1 nC 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r>
                        <a:rPr lang="pl-PL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pl-PL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24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24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endParaRPr lang="pl-PL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77067"/>
                  </a:ext>
                </a:extLst>
              </a:tr>
              <a:tr h="712716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Pulse duration (number of bunch)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≈200 ns (102 or 17 bunches) 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6~7 </a:t>
                      </a:r>
                      <a:r>
                        <a:rPr lang="en-US" sz="2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(single bunch)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2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FWHM (single bunch)</a:t>
                      </a:r>
                    </a:p>
                  </a:txBody>
                  <a:tcPr marL="64770" marR="64770" marT="17907" marB="179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301330"/>
                  </a:ext>
                </a:extLst>
              </a:tr>
              <a:tr h="54839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 rate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Hz </a:t>
                      </a:r>
                      <a:r>
                        <a:rPr lang="en-US" altLang="ko-KR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(60 Hz)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Multi-</a:t>
                      </a:r>
                      <a:r>
                        <a:rPr lang="en-US" sz="24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single- bunch</a:t>
                      </a:r>
                      <a:endParaRPr lang="en-US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60 Hz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bunch (two bunch in the future)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710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63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" y="8116585"/>
            <a:ext cx="15236824" cy="454328"/>
            <a:chOff x="1" y="8116585"/>
            <a:chExt cx="15236824" cy="454328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9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5B3D9FD-CE92-4993-957E-77EF95C32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125913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2D1369-6077-4B19-A050-F00F2CF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359"/>
            <a:ext cx="24221751" cy="6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84" y="2608938"/>
            <a:ext cx="385265" cy="39682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92" y="2618555"/>
            <a:ext cx="350592" cy="37756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601046" y="665583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4GSR </a:t>
            </a:r>
            <a:r>
              <a:rPr lang="en-US" altLang="ko-KR" sz="3200" b="1" dirty="0" err="1" smtClean="0">
                <a:solidFill>
                  <a:schemeClr val="tx2"/>
                </a:solidFill>
                <a:ea typeface="Verdana" panose="020B0604030504040204" pitchFamily="34" charset="0"/>
              </a:rPr>
              <a:t>Linac</a:t>
            </a:r>
            <a:r>
              <a:rPr lang="en-US" altLang="ko-KR" sz="3200" b="1" dirty="0" smtClean="0">
                <a:solidFill>
                  <a:schemeClr val="tx2"/>
                </a:solidFill>
                <a:ea typeface="Verdana" panose="020B0604030504040204" pitchFamily="34" charset="0"/>
              </a:rPr>
              <a:t> </a:t>
            </a:r>
            <a:r>
              <a:rPr lang="en-US" altLang="ko-KR" sz="3200" b="1" dirty="0">
                <a:solidFill>
                  <a:schemeClr val="tx2"/>
                </a:solidFill>
                <a:ea typeface="Verdana" panose="020B0604030504040204" pitchFamily="34" charset="0"/>
              </a:rPr>
              <a:t>parameters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3A34D7-0883-4C38-922B-5C61EEF31C64}"/>
              </a:ext>
            </a:extLst>
          </p:cNvPr>
          <p:cNvSpPr/>
          <p:nvPr/>
        </p:nvSpPr>
        <p:spPr>
          <a:xfrm>
            <a:off x="1083019" y="2001648"/>
            <a:ext cx="132896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r>
              <a:rPr lang="en-US" altLang="ko-KR" sz="2000" b="1" dirty="0">
                <a:cs typeface="Times New Roman" panose="02020603050405020304" pitchFamily="18" charset="0"/>
              </a:rPr>
              <a:t>LCW parameters</a:t>
            </a:r>
          </a:p>
          <a:p>
            <a:r>
              <a:rPr lang="en-US" altLang="ko-KR" sz="2000" dirty="0">
                <a:cs typeface="Times New Roman" panose="02020603050405020304" pitchFamily="18" charset="0"/>
              </a:rPr>
              <a:t>     • </a:t>
            </a:r>
            <a:r>
              <a:rPr lang="en-US" altLang="ko-KR" sz="2000" dirty="0">
                <a:latin typeface="Calibri" panose="020F0502020204030204" pitchFamily="34" charset="0"/>
              </a:rPr>
              <a:t>Acceleration tube : 25 </a:t>
            </a: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∼ 30 </a:t>
            </a:r>
            <a:r>
              <a:rPr lang="en-US" altLang="ko-KR" sz="2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℃</a:t>
            </a:r>
            <a:r>
              <a:rPr lang="en-US" altLang="ko-KR" sz="2000" dirty="0">
                <a:ea typeface="맑은 고딕" panose="020B0503020000020004" pitchFamily="50" charset="-127"/>
                <a:cs typeface="Times New Roman" panose="02020603050405020304" pitchFamily="18" charset="0"/>
              </a:rPr>
              <a:t> (copper 50 </a:t>
            </a:r>
            <a:r>
              <a:rPr lang="en-US" altLang="ko-KR" sz="2000" dirty="0" err="1">
                <a:ea typeface="맑은 고딕" panose="020B0503020000020004" pitchFamily="50" charset="-127"/>
                <a:cs typeface="Times New Roman" panose="02020603050405020304" pitchFamily="18" charset="0"/>
              </a:rPr>
              <a:t>KHz</a:t>
            </a:r>
            <a:r>
              <a:rPr lang="en-US" altLang="ko-KR" sz="2000" dirty="0">
                <a:ea typeface="맑은 고딕" panose="020B0503020000020004" pitchFamily="50" charset="-127"/>
                <a:cs typeface="Times New Roman" panose="02020603050405020304" pitchFamily="18" charset="0"/>
              </a:rPr>
              <a:t>/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US" altLang="ko-KR" sz="2000" dirty="0"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endParaRPr lang="en-US" altLang="ko-KR" sz="2000" dirty="0"/>
          </a:p>
          <a:p>
            <a:r>
              <a:rPr lang="en-US" altLang="ko-KR" sz="2000" dirty="0">
                <a:cs typeface="Times New Roman" panose="02020603050405020304" pitchFamily="18" charset="0"/>
              </a:rPr>
              <a:t>     • </a:t>
            </a:r>
            <a:r>
              <a:rPr lang="en-US" altLang="ko-KR" sz="2000" dirty="0">
                <a:latin typeface="Calibri" panose="020F0502020204030204" pitchFamily="34" charset="0"/>
              </a:rPr>
              <a:t>Photocathode gun : 25 </a:t>
            </a:r>
            <a:r>
              <a:rPr lang="en-US" altLang="ko-KR" sz="2000" dirty="0">
                <a:latin typeface="맑은 고딕" panose="020B0503020000020004" pitchFamily="50" charset="-127"/>
              </a:rPr>
              <a:t>∼ 50 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ko-KR" sz="2000" dirty="0">
                <a:cs typeface="Times New Roman" panose="02020603050405020304" pitchFamily="18" charset="0"/>
              </a:rPr>
              <a:t> </a:t>
            </a:r>
            <a:endParaRPr lang="en-US" altLang="ko-KR" sz="2000" b="1" dirty="0">
              <a:cs typeface="Times New Roman" panose="02020603050405020304" pitchFamily="18" charset="0"/>
            </a:endParaRPr>
          </a:p>
          <a:p>
            <a:endParaRPr lang="en-US" altLang="ko-KR" sz="2000" b="1" dirty="0">
              <a:cs typeface="Times New Roman" panose="02020603050405020304" pitchFamily="18" charset="0"/>
            </a:endParaRPr>
          </a:p>
          <a:p>
            <a:r>
              <a:rPr lang="en-US" altLang="ko-KR" sz="2000" b="1" dirty="0">
                <a:cs typeface="Times New Roman" panose="02020603050405020304" pitchFamily="18" charset="0"/>
              </a:rPr>
              <a:t>Timing Synchronization </a:t>
            </a:r>
            <a:r>
              <a:rPr lang="en-US" altLang="ko-KR" sz="2000" b="1" dirty="0" smtClean="0">
                <a:cs typeface="Times New Roman" panose="02020603050405020304" pitchFamily="18" charset="0"/>
              </a:rPr>
              <a:t>System</a:t>
            </a:r>
            <a:endParaRPr lang="en-US" altLang="ko-KR" sz="2000" b="1" dirty="0">
              <a:cs typeface="Times New Roman" panose="02020603050405020304" pitchFamily="18" charset="0"/>
            </a:endParaRPr>
          </a:p>
          <a:p>
            <a:r>
              <a:rPr lang="en-US" altLang="ko-KR" sz="2000" dirty="0">
                <a:ea typeface="맑은 고딕" panose="020B0503020000020004" pitchFamily="50" charset="-127"/>
                <a:cs typeface="Times New Roman" panose="02020603050405020304" pitchFamily="18" charset="0"/>
              </a:rPr>
              <a:t>     • </a:t>
            </a:r>
            <a:r>
              <a:rPr lang="en-US" altLang="ko-KR" sz="2000" dirty="0" smtClean="0">
                <a:ea typeface="맑은 고딕" panose="020B0503020000020004" pitchFamily="50" charset="-127"/>
                <a:cs typeface="Times New Roman" panose="02020603050405020304" pitchFamily="18" charset="0"/>
              </a:rPr>
              <a:t>Pseudo  </a:t>
            </a:r>
            <a:r>
              <a:rPr lang="en-US" altLang="ko-KR" sz="2000" dirty="0">
                <a:ea typeface="맑은 고딕" panose="020B0503020000020004" pitchFamily="50" charset="-127"/>
                <a:cs typeface="Times New Roman" panose="02020603050405020304" pitchFamily="18" charset="0"/>
              </a:rPr>
              <a:t>Sync. operation (</a:t>
            </a:r>
            <a:r>
              <a:rPr lang="en-US" altLang="ko-KR" sz="2000" dirty="0">
                <a:cs typeface="Times New Roman" panose="02020603050405020304" pitchFamily="18" charset="0"/>
              </a:rPr>
              <a:t>in the same way as </a:t>
            </a:r>
            <a:r>
              <a:rPr lang="en-US" altLang="ko-KR" sz="2000" dirty="0">
                <a:ea typeface="맑은 고딕" panose="020B0503020000020004" pitchFamily="50" charset="-127"/>
                <a:cs typeface="Times New Roman" panose="02020603050405020304" pitchFamily="18" charset="0"/>
              </a:rPr>
              <a:t>SACLA</a:t>
            </a:r>
            <a:r>
              <a:rPr lang="en-US" altLang="ko-KR" sz="2000" dirty="0">
                <a:cs typeface="Times New Roman" panose="02020603050405020304" pitchFamily="18" charset="0"/>
              </a:rPr>
              <a:t>) → synchronous operation</a:t>
            </a:r>
            <a:endParaRPr lang="en-US" altLang="ko-KR" sz="200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02A14857-395D-48EF-A77B-B1A87AB86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337706"/>
              </p:ext>
            </p:extLst>
          </p:nvPr>
        </p:nvGraphicFramePr>
        <p:xfrm>
          <a:off x="2532576" y="1689058"/>
          <a:ext cx="9825678" cy="37153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252758">
                  <a:extLst>
                    <a:ext uri="{9D8B030D-6E8A-4147-A177-3AD203B41FA5}">
                      <a16:colId xmlns:a16="http://schemas.microsoft.com/office/drawing/2014/main" val="233908481"/>
                    </a:ext>
                  </a:extLst>
                </a:gridCol>
                <a:gridCol w="2786460">
                  <a:extLst>
                    <a:ext uri="{9D8B030D-6E8A-4147-A177-3AD203B41FA5}">
                      <a16:colId xmlns:a16="http://schemas.microsoft.com/office/drawing/2014/main" val="3066146257"/>
                    </a:ext>
                  </a:extLst>
                </a:gridCol>
                <a:gridCol w="2786460">
                  <a:extLst>
                    <a:ext uri="{9D8B030D-6E8A-4147-A177-3AD203B41FA5}">
                      <a16:colId xmlns:a16="http://schemas.microsoft.com/office/drawing/2014/main" val="1356292236"/>
                    </a:ext>
                  </a:extLst>
                </a:gridCol>
              </a:tblGrid>
              <a:tr h="375807"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Multi-bunch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Single-bunch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15935"/>
                  </a:ext>
                </a:extLst>
              </a:tr>
              <a:tr h="36942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MeV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MeV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004768"/>
                  </a:ext>
                </a:extLst>
              </a:tr>
              <a:tr h="36942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Frequency 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2997.56 ± 0.1 MHz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2997.56 ± 0.1 MHz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513854"/>
                  </a:ext>
                </a:extLst>
              </a:tr>
              <a:tr h="36942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Emittance (at 200 MeV)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≦ 10 nm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≦ 10 nm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951155"/>
                  </a:ext>
                </a:extLst>
              </a:tr>
              <a:tr h="36942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energy spread (rms)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≦ </a:t>
                      </a:r>
                      <a:r>
                        <a:rPr lang="en-US" altLang="ko-KR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0.3 %</a:t>
                      </a:r>
                      <a:endParaRPr lang="ko-KR" altLang="en-US" sz="1800" b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≦ </a:t>
                      </a:r>
                      <a:r>
                        <a:rPr lang="en-US" altLang="ko-KR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0.3 %</a:t>
                      </a:r>
                      <a:endParaRPr lang="ko-KR" altLang="en-US" sz="1800" b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117833"/>
                  </a:ext>
                </a:extLst>
              </a:tr>
              <a:tr h="36942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Pulse to Pulse energy jitter(rms)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≦ </a:t>
                      </a:r>
                      <a:r>
                        <a:rPr lang="en-US" altLang="ko-KR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0.2 %</a:t>
                      </a:r>
                      <a:endParaRPr lang="ko-KR" altLang="en-US" sz="1800" b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≦ </a:t>
                      </a:r>
                      <a:r>
                        <a:rPr lang="en-US" altLang="ko-KR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0.2 %</a:t>
                      </a:r>
                      <a:endParaRPr lang="ko-KR" altLang="en-US" sz="1800" b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170809"/>
                  </a:ext>
                </a:extLst>
              </a:tr>
              <a:tr h="444382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charge (charge stability)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to 3 nC (5%)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 to 1 nC (2%)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77067"/>
                  </a:ext>
                </a:extLst>
              </a:tr>
              <a:tr h="480122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Pulse duration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≈200 ns (102 or 17 bunches)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6-8 </a:t>
                      </a:r>
                      <a:r>
                        <a:rPr lang="en-US" sz="18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FWHM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301330"/>
                  </a:ext>
                </a:extLst>
              </a:tr>
              <a:tr h="36942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 rate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Hz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Hz (60 Hz)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710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484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7909</TotalTime>
  <Words>1495</Words>
  <Application>Microsoft Office PowerPoint</Application>
  <PresentationFormat>사용자 지정</PresentationFormat>
  <Paragraphs>533</Paragraphs>
  <Slides>19</Slides>
  <Notes>16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9" baseType="lpstr">
      <vt:lpstr>굴림</vt:lpstr>
      <vt:lpstr>맑은 고딕</vt:lpstr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Office 테마</vt:lpstr>
      <vt:lpstr>S-band photocathode based injector plan  for Korea-4GSR  2023-10-4  Chang-Ki Min on behalf of Korea-4GSR linac group Pohang Accelerator Laboratory  Special thanks to    -4GSR linac advisory committee, Hiroshi Matsumoto (KEK), Takahiro Inagaki (RIKEN SPring-8 Center),  John Smedley (SLAC)   - MOGA simulation, Chanmi Kim, Chong Shik Park, Eun-San Kim, Seung Hwan Shin, Seong Hee Park at Korea Univ.              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Nayoung Kim</dc:creator>
  <cp:lastModifiedBy>CKMin</cp:lastModifiedBy>
  <cp:revision>454</cp:revision>
  <dcterms:created xsi:type="dcterms:W3CDTF">2017-04-18T01:35:36Z</dcterms:created>
  <dcterms:modified xsi:type="dcterms:W3CDTF">2023-10-05T11:53:39Z</dcterms:modified>
</cp:coreProperties>
</file>