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4.xml" ContentType="application/vnd.openxmlformats-officedocument.theme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48" r:id="rId2"/>
    <p:sldMasterId id="2147483685" r:id="rId3"/>
  </p:sldMasterIdLst>
  <p:notesMasterIdLst>
    <p:notesMasterId r:id="rId22"/>
  </p:notesMasterIdLst>
  <p:sldIdLst>
    <p:sldId id="2090649845" r:id="rId4"/>
    <p:sldId id="2090649293" r:id="rId5"/>
    <p:sldId id="2147469212" r:id="rId6"/>
    <p:sldId id="2147375667" r:id="rId7"/>
    <p:sldId id="2147375669" r:id="rId8"/>
    <p:sldId id="2090649846" r:id="rId9"/>
    <p:sldId id="2090649847" r:id="rId10"/>
    <p:sldId id="2090649848" r:id="rId11"/>
    <p:sldId id="2090649849" r:id="rId12"/>
    <p:sldId id="291" r:id="rId13"/>
    <p:sldId id="322" r:id="rId14"/>
    <p:sldId id="332" r:id="rId15"/>
    <p:sldId id="2147469210" r:id="rId16"/>
    <p:sldId id="258" r:id="rId17"/>
    <p:sldId id="289" r:id="rId18"/>
    <p:sldId id="2147375676" r:id="rId19"/>
    <p:sldId id="2147375678" r:id="rId20"/>
    <p:sldId id="46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CC"/>
    <a:srgbClr val="66FF33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18FEF-EC51-4F03-96D6-50BC9AA09FD4}" v="1" dt="2023-10-04T20:21:00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3196" autoAdjust="0"/>
  </p:normalViewPr>
  <p:slideViewPr>
    <p:cSldViewPr snapToGrid="0">
      <p:cViewPr varScale="1">
        <p:scale>
          <a:sx n="51" d="100"/>
          <a:sy n="51" d="100"/>
        </p:scale>
        <p:origin x="11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C4436-4371-4264-B10F-B9645FE23FA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CF55-BFB9-4637-B65A-CA09485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7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27B71-1E8E-481C-8DBE-4001F522713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02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CF55-BFB9-4637-B65A-CA094850D3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0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CF55-BFB9-4637-B65A-CA094850D3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2F9C-C6B7-40D7-8C79-CDCF11E1A3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1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CF55-BFB9-4637-B65A-CA094850D3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27B71-1E8E-481C-8DBE-4001F522713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1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6186-6ACA-482D-B254-70C4EAD744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6186-6ACA-482D-B254-70C4EAD74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7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6186-6ACA-482D-B254-70C4EAD744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0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IL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36186-6ACA-482D-B254-70C4EAD7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907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IL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36186-6ACA-482D-B254-70C4EAD7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71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i="1" dirty="0">
              <a:solidFill>
                <a:srgbClr val="001664"/>
              </a:solidFill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36186-6ACA-482D-B254-70C4EAD7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57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-"/>
              <a:tabLst/>
              <a:defRPr/>
            </a:pPr>
            <a:endParaRPr lang="en-US" sz="1200" i="0" dirty="0">
              <a:solidFill>
                <a:srgbClr val="001664"/>
              </a:solidFill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36186-6ACA-482D-B254-70C4EAD7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27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5" Type="http://schemas.openxmlformats.org/officeDocument/2006/relationships/image" Target="../media/image25.jpe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2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6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5" Type="http://schemas.openxmlformats.org/officeDocument/2006/relationships/image" Target="../media/image29.jpg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2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BD0F-44B5-8454-EBA4-6F6305E0E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D802A-ADF1-5097-B686-867D6816D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56F0B-B465-2531-DB8F-D7E823F7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C17-8E25-4946-A13C-DDE19B4E847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2CB5D-5420-D15F-922F-38038017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4D484-D5D0-46B8-8097-90E4F51A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CF13-D405-4C55-89D2-D8CF89399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9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7EDCAFCB-243E-4515-A46F-4BBCFA3B2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51568-BF3D-49F9-B422-B0A08ABD83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15" y="1631053"/>
            <a:ext cx="6023370" cy="213988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B9E40C-0D23-4DEC-A8A6-645CC587810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723196"/>
            <a:ext cx="12192000" cy="0"/>
          </a:xfrm>
          <a:prstGeom prst="line">
            <a:avLst/>
          </a:prstGeom>
          <a:ln w="76200">
            <a:gradFill>
              <a:gsLst>
                <a:gs pos="0">
                  <a:schemeClr val="accent5"/>
                </a:gs>
                <a:gs pos="100000">
                  <a:schemeClr val="accent1">
                    <a:lumMod val="10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4F135F-58FD-47F1-AD8B-96469217A7BB}"/>
              </a:ext>
            </a:extLst>
          </p:cNvPr>
          <p:cNvGrpSpPr/>
          <p:nvPr userDrawn="1"/>
        </p:nvGrpSpPr>
        <p:grpSpPr>
          <a:xfrm>
            <a:off x="440721" y="6122726"/>
            <a:ext cx="11310558" cy="541599"/>
            <a:chOff x="440721" y="6122726"/>
            <a:chExt cx="11310558" cy="5415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47325E8-770D-45E6-B245-40B384B09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75656" y="6122726"/>
              <a:ext cx="2375623" cy="4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2">
              <a:extLst>
                <a:ext uri="{FF2B5EF4-FFF2-40B4-BE49-F238E27FC236}">
                  <a16:creationId xmlns:a16="http://schemas.microsoft.com/office/drawing/2014/main" id="{67F6CDEC-FACA-47B6-BE99-A67FC0EAD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21" y="6542088"/>
              <a:ext cx="296068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sz="800" dirty="0">
                  <a:solidFill>
                    <a:schemeClr val="tx2"/>
                  </a:solidFill>
                </a:rPr>
                <a:t>© Nova proprietary information</a:t>
              </a:r>
              <a:endParaRPr lang="LID4096" altLang="en-US" sz="8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04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94360" y="1600200"/>
            <a:ext cx="10525125" cy="406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594361" y="320040"/>
            <a:ext cx="10516473" cy="5940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9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FC21438-24EB-8FA2-1A49-218B9CFFE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4" cy="6857996"/>
          </a:xfrm>
          <a:prstGeom prst="rect">
            <a:avLst/>
          </a:prstGeom>
        </p:spPr>
      </p:pic>
      <p:sp>
        <p:nvSpPr>
          <p:cNvPr id="8" name="כותרת 7">
            <a:extLst>
              <a:ext uri="{FF2B5EF4-FFF2-40B4-BE49-F238E27FC236}">
                <a16:creationId xmlns:a16="http://schemas.microsoft.com/office/drawing/2014/main" id="{9F510599-B586-35EA-34C4-9F0A4A8D1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291" y="1537521"/>
            <a:ext cx="6279419" cy="938194"/>
          </a:xfrm>
          <a:prstGeom prst="rect">
            <a:avLst/>
          </a:prstGeom>
        </p:spPr>
        <p:txBody>
          <a:bodyPr/>
          <a:lstStyle>
            <a:lvl1pPr algn="ctr" rtl="0">
              <a:defRPr lang="he-IL" sz="6600" kern="1200" dirty="0">
                <a:solidFill>
                  <a:schemeClr val="bg1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he-IL"/>
          </a:p>
        </p:txBody>
      </p:sp>
      <p:sp>
        <p:nvSpPr>
          <p:cNvPr id="10" name="מציין מיקום טקסט 11">
            <a:extLst>
              <a:ext uri="{FF2B5EF4-FFF2-40B4-BE49-F238E27FC236}">
                <a16:creationId xmlns:a16="http://schemas.microsoft.com/office/drawing/2014/main" id="{15C71A26-D735-D591-BDCC-D528C20086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6291" y="2475715"/>
            <a:ext cx="6279419" cy="1141427"/>
          </a:xfrm>
          <a:prstGeom prst="rect">
            <a:avLst/>
          </a:prstGeom>
        </p:spPr>
        <p:txBody>
          <a:bodyPr/>
          <a:lstStyle>
            <a:lvl1pPr marL="0" indent="0" algn="ctr" rtl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/>
              <a:t>Title</a:t>
            </a:r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565DA86-6AA5-387A-8673-F78DE9DA348E}"/>
              </a:ext>
            </a:extLst>
          </p:cNvPr>
          <p:cNvSpPr txBox="1"/>
          <p:nvPr userDrawn="1"/>
        </p:nvSpPr>
        <p:spPr>
          <a:xfrm>
            <a:off x="282839" y="6485093"/>
            <a:ext cx="387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AB0EB80-1579-4678-935E-7F4E9F2B5394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pPr algn="ctr"/>
              <a:t>‹#›</a:t>
            </a:fld>
            <a:endParaRPr kumimoji="0" lang="en-US" sz="9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pic>
        <p:nvPicPr>
          <p:cNvPr id="11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B66C74-A628-C241-80C1-0FB22BAA25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8" y="6461767"/>
            <a:ext cx="277484" cy="277484"/>
          </a:xfrm>
          <a:prstGeom prst="rect">
            <a:avLst/>
          </a:prstGeom>
        </p:spPr>
      </p:pic>
      <p:sp>
        <p:nvSpPr>
          <p:cNvPr id="12" name="TextBox 119">
            <a:extLst>
              <a:ext uri="{FF2B5EF4-FFF2-40B4-BE49-F238E27FC236}">
                <a16:creationId xmlns:a16="http://schemas.microsoft.com/office/drawing/2014/main" id="{2B93347D-69D2-1207-280F-DB814E0586F0}"/>
              </a:ext>
            </a:extLst>
          </p:cNvPr>
          <p:cNvSpPr txBox="1"/>
          <p:nvPr userDrawn="1"/>
        </p:nvSpPr>
        <p:spPr>
          <a:xfrm>
            <a:off x="679212" y="6568620"/>
            <a:ext cx="1468439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ExtraLight" panose="00000300000000000000" pitchFamily="2" charset="0"/>
                <a:ea typeface="+mn-ea"/>
                <a:cs typeface="Heebo" panose="00000500000000000000" pitchFamily="2" charset="-79"/>
              </a:rPr>
              <a:t>© Nova proprietary information</a:t>
            </a:r>
            <a:endParaRPr kumimoji="0" lang="en-IL" sz="7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ExtraLight" panose="00000300000000000000" pitchFamily="2" charset="0"/>
              <a:ea typeface="+mn-ea"/>
              <a:cs typeface="Heebo" panose="00000500000000000000" pitchFamily="2" charset="-79"/>
            </a:endParaRPr>
          </a:p>
        </p:txBody>
      </p:sp>
      <p:pic>
        <p:nvPicPr>
          <p:cNvPr id="2" name="תמונה 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01743970-A3FD-E9DE-08EE-FA1074AFC8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61" y="6534876"/>
            <a:ext cx="826299" cy="1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1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753F8E2-BC2C-DCAA-0C37-835E841E01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5" imgH="303" progId="TCLayout.ActiveDocument.1">
                  <p:embed/>
                </p:oleObj>
              </mc:Choice>
              <mc:Fallback>
                <p:oleObj name="think-cell Slide" r:id="rId3" imgW="305" imgH="3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753F8E2-BC2C-DCAA-0C37-835E841E01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תמונה 9">
            <a:extLst>
              <a:ext uri="{FF2B5EF4-FFF2-40B4-BE49-F238E27FC236}">
                <a16:creationId xmlns:a16="http://schemas.microsoft.com/office/drawing/2014/main" id="{82173F21-CAD3-42FB-B1BF-C27C6E68CE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88" y="0"/>
            <a:ext cx="12191998" cy="685799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93CEEEF-49E9-4822-9517-29B9BBCE7B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124" y="6534876"/>
            <a:ext cx="826299" cy="173005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6B1E7C8-2D2C-4556-B079-715A8B761B85}"/>
              </a:ext>
            </a:extLst>
          </p:cNvPr>
          <p:cNvSpPr txBox="1"/>
          <p:nvPr userDrawn="1"/>
        </p:nvSpPr>
        <p:spPr>
          <a:xfrm>
            <a:off x="282839" y="6485093"/>
            <a:ext cx="387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AB0EB80-1579-4678-935E-7F4E9F2B5394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algn="ctr"/>
              <a:t>‹#›</a:t>
            </a:fld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4A09F8-9365-462E-8DB1-D663EC9C2E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68" y="6461767"/>
            <a:ext cx="277484" cy="277484"/>
          </a:xfrm>
          <a:prstGeom prst="rect">
            <a:avLst/>
          </a:prstGeom>
        </p:spPr>
      </p:pic>
      <p:sp>
        <p:nvSpPr>
          <p:cNvPr id="13" name="TextBox 119">
            <a:extLst>
              <a:ext uri="{FF2B5EF4-FFF2-40B4-BE49-F238E27FC236}">
                <a16:creationId xmlns:a16="http://schemas.microsoft.com/office/drawing/2014/main" id="{21449E25-ED4E-4829-BCA1-C89F34204162}"/>
              </a:ext>
            </a:extLst>
          </p:cNvPr>
          <p:cNvSpPr txBox="1"/>
          <p:nvPr userDrawn="1"/>
        </p:nvSpPr>
        <p:spPr>
          <a:xfrm>
            <a:off x="679212" y="6568620"/>
            <a:ext cx="1468439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© Nova proprietary information</a:t>
            </a:r>
            <a:endParaRPr kumimoji="0" lang="en-IL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1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8B7088-E0F5-D9C4-E6CB-58A7E8291F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5" imgH="303" progId="TCLayout.ActiveDocument.1">
                  <p:embed/>
                </p:oleObj>
              </mc:Choice>
              <mc:Fallback>
                <p:oleObj name="think-cell Slide" r:id="rId3" imgW="305" imgH="3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8B7088-E0F5-D9C4-E6CB-58A7E8291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תמונה 10">
            <a:extLst>
              <a:ext uri="{FF2B5EF4-FFF2-40B4-BE49-F238E27FC236}">
                <a16:creationId xmlns:a16="http://schemas.microsoft.com/office/drawing/2014/main" id="{B550A941-061E-4151-A645-3D3CD403A5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תמונה 9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0EF470BC-1C58-4271-B1CA-FA7A937AF8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124" y="6534876"/>
            <a:ext cx="826299" cy="173005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485C384-614A-46F9-8BB4-603ED2701733}"/>
              </a:ext>
            </a:extLst>
          </p:cNvPr>
          <p:cNvSpPr txBox="1"/>
          <p:nvPr userDrawn="1"/>
        </p:nvSpPr>
        <p:spPr>
          <a:xfrm>
            <a:off x="282839" y="6485093"/>
            <a:ext cx="387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AB0EB80-1579-4678-935E-7F4E9F2B5394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algn="ctr"/>
              <a:t>‹#›</a:t>
            </a:fld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000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2E792D-66C2-46C1-8300-2EE7E01A677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68" y="6461767"/>
            <a:ext cx="277484" cy="277484"/>
          </a:xfrm>
          <a:prstGeom prst="rect">
            <a:avLst/>
          </a:prstGeom>
        </p:spPr>
      </p:pic>
      <p:sp>
        <p:nvSpPr>
          <p:cNvPr id="13" name="TextBox 119">
            <a:extLst>
              <a:ext uri="{FF2B5EF4-FFF2-40B4-BE49-F238E27FC236}">
                <a16:creationId xmlns:a16="http://schemas.microsoft.com/office/drawing/2014/main" id="{596DEA57-4628-4BC5-A7A0-7AED3013044B}"/>
              </a:ext>
            </a:extLst>
          </p:cNvPr>
          <p:cNvSpPr txBox="1"/>
          <p:nvPr userDrawn="1"/>
        </p:nvSpPr>
        <p:spPr>
          <a:xfrm>
            <a:off x="679212" y="6568620"/>
            <a:ext cx="1468439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© Nova proprietary information</a:t>
            </a:r>
            <a:endParaRPr kumimoji="0" lang="en-IL" sz="700" b="0" i="0" u="none" strike="noStrike" kern="1200" cap="none" spc="0" normalizeH="0" baseline="0" noProof="0" dirty="0">
              <a:ln>
                <a:noFill/>
              </a:ln>
              <a:solidFill>
                <a:srgbClr val="000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1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402F74E1-803C-345F-FB70-46D0AE1628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67B981F-0EF8-40E0-99F3-2393F757FE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5894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67B981F-0EF8-40E0-99F3-2393F757F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כותרת 7">
            <a:extLst>
              <a:ext uri="{FF2B5EF4-FFF2-40B4-BE49-F238E27FC236}">
                <a16:creationId xmlns:a16="http://schemas.microsoft.com/office/drawing/2014/main" id="{57E6808C-7605-45EC-0D93-9A6C28993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410" y="454138"/>
            <a:ext cx="3771909" cy="938194"/>
          </a:xfrm>
          <a:prstGeom prst="rect">
            <a:avLst/>
          </a:prstGeom>
        </p:spPr>
        <p:txBody>
          <a:bodyPr vert="horz"/>
          <a:lstStyle>
            <a:lvl1pPr algn="l" rtl="0">
              <a:defRPr kumimoji="0" lang="he-IL" sz="3200" b="0" i="0" u="none" strike="noStrike" kern="1200" cap="none" spc="0" normalizeH="0" baseline="0" dirty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Montserrat SemiBold" panose="00000700000000000000" pitchFamily="2" charset="0"/>
                <a:ea typeface="+mj-ea"/>
                <a:cs typeface="Heebo" panose="00000500000000000000" pitchFamily="2" charset="-79"/>
              </a:defRPr>
            </a:lvl1pPr>
          </a:lstStyle>
          <a:p>
            <a:r>
              <a:rPr lang="en-US"/>
              <a:t>Title</a:t>
            </a:r>
            <a:endParaRPr lang="he-IL"/>
          </a:p>
        </p:txBody>
      </p:sp>
      <p:sp>
        <p:nvSpPr>
          <p:cNvPr id="6" name="מציין מיקום טקסט 11">
            <a:extLst>
              <a:ext uri="{FF2B5EF4-FFF2-40B4-BE49-F238E27FC236}">
                <a16:creationId xmlns:a16="http://schemas.microsoft.com/office/drawing/2014/main" id="{DC4844AC-DCE7-A53B-5AB5-32BEA9EA13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410" y="962504"/>
            <a:ext cx="3771909" cy="114142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kumimoji="0" lang="he-IL" sz="2000" b="0" i="0" u="none" strike="noStrike" kern="1200" cap="none" spc="0" normalizeH="0" baseline="0" dirty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Montserrat" panose="00000500000000000000" pitchFamily="2" charset="0"/>
                <a:ea typeface="+mj-ea"/>
                <a:cs typeface="Heebo" panose="00000500000000000000" pitchFamily="2" charset="-79"/>
              </a:defRPr>
            </a:lvl1pPr>
          </a:lstStyle>
          <a:p>
            <a:pPr lvl="0"/>
            <a:r>
              <a:rPr lang="en-US"/>
              <a:t>Title</a:t>
            </a:r>
            <a:endParaRPr lang="he-IL"/>
          </a:p>
        </p:txBody>
      </p:sp>
      <p:pic>
        <p:nvPicPr>
          <p:cNvPr id="7" name="תמונה 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86944FBB-6DAE-E5DC-A957-BAAC0FBE10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61" y="6534876"/>
            <a:ext cx="826299" cy="173005"/>
          </a:xfrm>
          <a:prstGeom prst="rect">
            <a:avLst/>
          </a:prstGeom>
        </p:spPr>
      </p:pic>
      <p:sp>
        <p:nvSpPr>
          <p:cNvPr id="11" name="תיבת טקסט 3">
            <a:extLst>
              <a:ext uri="{FF2B5EF4-FFF2-40B4-BE49-F238E27FC236}">
                <a16:creationId xmlns:a16="http://schemas.microsoft.com/office/drawing/2014/main" id="{49ABBC17-BD0F-23B0-1E88-1355AFEFDA79}"/>
              </a:ext>
            </a:extLst>
          </p:cNvPr>
          <p:cNvSpPr txBox="1"/>
          <p:nvPr userDrawn="1"/>
        </p:nvSpPr>
        <p:spPr>
          <a:xfrm>
            <a:off x="282839" y="6485093"/>
            <a:ext cx="387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AB0EB80-1579-4678-935E-7F4E9F2B5394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C75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pPr algn="ctr"/>
              <a:t>‹#›</a:t>
            </a:fld>
            <a:endParaRPr kumimoji="0" lang="en-US" sz="900" b="0" i="0" u="none" strike="noStrike" kern="1200" cap="none" spc="0" normalizeH="0" baseline="0">
              <a:ln>
                <a:noFill/>
              </a:ln>
              <a:solidFill>
                <a:srgbClr val="000C75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pic>
        <p:nvPicPr>
          <p:cNvPr id="12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81B916-8E15-64BA-A784-C96F444F0D6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8" y="6461767"/>
            <a:ext cx="277484" cy="277484"/>
          </a:xfrm>
          <a:prstGeom prst="rect">
            <a:avLst/>
          </a:prstGeom>
        </p:spPr>
      </p:pic>
      <p:sp>
        <p:nvSpPr>
          <p:cNvPr id="13" name="TextBox 119">
            <a:extLst>
              <a:ext uri="{FF2B5EF4-FFF2-40B4-BE49-F238E27FC236}">
                <a16:creationId xmlns:a16="http://schemas.microsoft.com/office/drawing/2014/main" id="{B225A39C-076F-F2B4-55C4-6DE7A72BF16F}"/>
              </a:ext>
            </a:extLst>
          </p:cNvPr>
          <p:cNvSpPr txBox="1"/>
          <p:nvPr userDrawn="1"/>
        </p:nvSpPr>
        <p:spPr>
          <a:xfrm>
            <a:off x="679212" y="6568620"/>
            <a:ext cx="1468439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C75"/>
                </a:solidFill>
                <a:effectLst/>
                <a:uLnTx/>
                <a:uFillTx/>
                <a:latin typeface="Montserrat ExtraLight" panose="00000300000000000000" pitchFamily="2" charset="0"/>
                <a:ea typeface="+mn-ea"/>
                <a:cs typeface="Heebo" panose="00000500000000000000" pitchFamily="2" charset="-79"/>
              </a:rPr>
              <a:t>© Nova proprietary information</a:t>
            </a:r>
            <a:endParaRPr kumimoji="0" lang="en-IL" sz="700" b="0" i="0" u="none" strike="noStrike" kern="1200" cap="none" spc="0" normalizeH="0" baseline="0" noProof="0">
              <a:ln>
                <a:noFill/>
              </a:ln>
              <a:solidFill>
                <a:srgbClr val="000C75"/>
              </a:solidFill>
              <a:effectLst/>
              <a:uLnTx/>
              <a:uFillTx/>
              <a:latin typeface="Montserrat ExtraLight" panose="00000300000000000000" pitchFamily="2" charset="0"/>
              <a:ea typeface="+mn-ea"/>
              <a:cs typeface="Heebo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030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Title">
  <p:cSld name="No 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E77C750-9B1D-48ED-8329-C693F82BC0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94695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E77C750-9B1D-48ED-8329-C693F82BC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Google Shape;74;p24"/>
          <p:cNvCxnSpPr/>
          <p:nvPr/>
        </p:nvCxnSpPr>
        <p:spPr>
          <a:xfrm rot="10800000">
            <a:off x="22747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5" name="Google Shape;75;p24"/>
          <p:cNvGrpSpPr/>
          <p:nvPr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76" name="Google Shape;76;p24"/>
            <p:cNvSpPr/>
            <p:nvPr/>
          </p:nvSpPr>
          <p:spPr>
            <a:xfrm>
              <a:off x="9763471" y="5859413"/>
              <a:ext cx="379825" cy="314744"/>
            </a:xfrm>
            <a:custGeom>
              <a:avLst/>
              <a:gdLst/>
              <a:ahLst/>
              <a:cxnLst/>
              <a:rect l="l" t="t" r="r" b="b"/>
              <a:pathLst>
                <a:path w="677" h="561" extrusionOk="0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Google Shape;77;p24"/>
            <p:cNvSpPr/>
            <p:nvPr/>
          </p:nvSpPr>
          <p:spPr>
            <a:xfrm>
              <a:off x="10578103" y="5859413"/>
              <a:ext cx="421903" cy="314744"/>
            </a:xfrm>
            <a:custGeom>
              <a:avLst/>
              <a:gdLst/>
              <a:ahLst/>
              <a:cxnLst/>
              <a:rect l="l" t="t" r="r" b="b"/>
              <a:pathLst>
                <a:path w="752" h="561" extrusionOk="0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Google Shape;78;p24"/>
            <p:cNvSpPr/>
            <p:nvPr/>
          </p:nvSpPr>
          <p:spPr>
            <a:xfrm>
              <a:off x="10753710" y="5859413"/>
              <a:ext cx="422464" cy="314744"/>
            </a:xfrm>
            <a:custGeom>
              <a:avLst/>
              <a:gdLst/>
              <a:ahLst/>
              <a:cxnLst/>
              <a:rect l="l" t="t" r="r" b="b"/>
              <a:pathLst>
                <a:path w="753" h="561" extrusionOk="0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Google Shape;79;p24"/>
            <p:cNvSpPr/>
            <p:nvPr/>
          </p:nvSpPr>
          <p:spPr>
            <a:xfrm>
              <a:off x="10202206" y="5853803"/>
              <a:ext cx="315866" cy="320355"/>
            </a:xfrm>
            <a:custGeom>
              <a:avLst/>
              <a:gdLst/>
              <a:ahLst/>
              <a:cxnLst/>
              <a:rect l="l" t="t" r="r" b="b"/>
              <a:pathLst>
                <a:path w="237" h="238" extrusionOk="0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Google Shape;80;p24"/>
            <p:cNvSpPr/>
            <p:nvPr/>
          </p:nvSpPr>
          <p:spPr>
            <a:xfrm>
              <a:off x="10891165" y="5964328"/>
              <a:ext cx="285009" cy="209830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950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3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שקופית כותרת">
  <p:cSld name="17_שקופית כותרת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2944037-6252-4958-907E-CE47B86ECE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0937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2944037-6252-4958-907E-CE47B86ECE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" name="Google Shape;8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1124" y="6534876"/>
            <a:ext cx="826299" cy="17300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5"/>
          <p:cNvSpPr txBox="1"/>
          <p:nvPr/>
        </p:nvSpPr>
        <p:spPr>
          <a:xfrm>
            <a:off x="282839" y="6485093"/>
            <a:ext cx="3871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C75"/>
              </a:buClr>
              <a:buSzPts val="900"/>
              <a:buFont typeface="Montserra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C7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sz="900" b="0" i="0" u="none" strike="noStrike" cap="none">
              <a:solidFill>
                <a:srgbClr val="000C7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5" name="Google Shape;85;p25" descr="A picture containing drawing&#10;&#10;Description automatically generated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68" y="6461767"/>
            <a:ext cx="277484" cy="27748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5"/>
          <p:cNvSpPr txBox="1"/>
          <p:nvPr/>
        </p:nvSpPr>
        <p:spPr>
          <a:xfrm>
            <a:off x="679212" y="6568620"/>
            <a:ext cx="1468439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C75"/>
              </a:buClr>
              <a:buSzPts val="700"/>
              <a:buFont typeface="Montserrat ExtraLight"/>
              <a:buNone/>
            </a:pPr>
            <a:r>
              <a:rPr lang="en-US" sz="700" b="0" i="0" u="none" strike="noStrike" cap="none">
                <a:solidFill>
                  <a:srgbClr val="000C75"/>
                </a:solidFill>
                <a:latin typeface="Arial" panose="020B0604020202020204" pitchFamily="34" charset="0"/>
                <a:ea typeface="Montserrat ExtraLight"/>
                <a:cs typeface="Arial" panose="020B0604020202020204" pitchFamily="34" charset="0"/>
                <a:sym typeface="Arial" panose="020B0604020202020204" pitchFamily="34" charset="0"/>
              </a:rPr>
              <a:t>© Nova Proprietary information</a:t>
            </a:r>
            <a:endParaRPr sz="700" b="0" i="0" u="none" strike="noStrike" cap="none">
              <a:solidFill>
                <a:srgbClr val="000C75"/>
              </a:solidFill>
              <a:latin typeface="Arial" panose="020B0604020202020204" pitchFamily="34" charset="0"/>
              <a:ea typeface="Montserrat ExtraLigh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4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">
  <p:cSld name="Title, Subtitle &amp;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426C265-8524-43ED-A60D-371D606F48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51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426C265-8524-43ED-A60D-371D606F48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>
            <a:off x="514349" y="371375"/>
            <a:ext cx="11161714" cy="38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2"/>
          </p:nvPr>
        </p:nvSpPr>
        <p:spPr>
          <a:xfrm>
            <a:off x="514505" y="836613"/>
            <a:ext cx="11161557" cy="3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3"/>
          </p:nvPr>
        </p:nvSpPr>
        <p:spPr>
          <a:xfrm>
            <a:off x="514350" y="1376363"/>
            <a:ext cx="11161713" cy="478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" name="Google Shape;91;p26"/>
          <p:cNvCxnSpPr/>
          <p:nvPr/>
        </p:nvCxnSpPr>
        <p:spPr>
          <a:xfrm rot="10800000">
            <a:off x="22747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2" name="Google Shape;92;p26"/>
          <p:cNvGrpSpPr/>
          <p:nvPr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93" name="Google Shape;93;p26"/>
            <p:cNvSpPr/>
            <p:nvPr/>
          </p:nvSpPr>
          <p:spPr>
            <a:xfrm>
              <a:off x="9763471" y="5859413"/>
              <a:ext cx="379825" cy="314744"/>
            </a:xfrm>
            <a:custGeom>
              <a:avLst/>
              <a:gdLst/>
              <a:ahLst/>
              <a:cxnLst/>
              <a:rect l="l" t="t" r="r" b="b"/>
              <a:pathLst>
                <a:path w="677" h="561" extrusionOk="0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Google Shape;94;p26"/>
            <p:cNvSpPr/>
            <p:nvPr/>
          </p:nvSpPr>
          <p:spPr>
            <a:xfrm>
              <a:off x="10578103" y="5859413"/>
              <a:ext cx="421903" cy="314744"/>
            </a:xfrm>
            <a:custGeom>
              <a:avLst/>
              <a:gdLst/>
              <a:ahLst/>
              <a:cxnLst/>
              <a:rect l="l" t="t" r="r" b="b"/>
              <a:pathLst>
                <a:path w="752" h="561" extrusionOk="0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Google Shape;95;p26"/>
            <p:cNvSpPr/>
            <p:nvPr/>
          </p:nvSpPr>
          <p:spPr>
            <a:xfrm>
              <a:off x="10753710" y="5859413"/>
              <a:ext cx="422464" cy="314744"/>
            </a:xfrm>
            <a:custGeom>
              <a:avLst/>
              <a:gdLst/>
              <a:ahLst/>
              <a:cxnLst/>
              <a:rect l="l" t="t" r="r" b="b"/>
              <a:pathLst>
                <a:path w="753" h="561" extrusionOk="0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Google Shape;96;p26"/>
            <p:cNvSpPr/>
            <p:nvPr/>
          </p:nvSpPr>
          <p:spPr>
            <a:xfrm>
              <a:off x="10202206" y="5853803"/>
              <a:ext cx="315866" cy="320355"/>
            </a:xfrm>
            <a:custGeom>
              <a:avLst/>
              <a:gdLst/>
              <a:ahLst/>
              <a:cxnLst/>
              <a:rect l="l" t="t" r="r" b="b"/>
              <a:pathLst>
                <a:path w="237" h="238" extrusionOk="0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Google Shape;97;p26"/>
            <p:cNvSpPr/>
            <p:nvPr/>
          </p:nvSpPr>
          <p:spPr>
            <a:xfrm>
              <a:off x="10891165" y="5964328"/>
              <a:ext cx="285009" cy="209830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459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38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">
  <p:cSld name="1_Title, Subtitle &amp;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119A2C7-EB07-4F8E-8806-BB1F3A3883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0099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119A2C7-EB07-4F8E-8806-BB1F3A3883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Google Shape;109;p28"/>
          <p:cNvSpPr txBox="1">
            <a:spLocks noGrp="1"/>
          </p:cNvSpPr>
          <p:nvPr>
            <p:ph type="body" idx="1"/>
          </p:nvPr>
        </p:nvSpPr>
        <p:spPr>
          <a:xfrm>
            <a:off x="514349" y="371375"/>
            <a:ext cx="11161714" cy="38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2"/>
          </p:nvPr>
        </p:nvSpPr>
        <p:spPr>
          <a:xfrm>
            <a:off x="514505" y="836613"/>
            <a:ext cx="11161557" cy="3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3"/>
          </p:nvPr>
        </p:nvSpPr>
        <p:spPr>
          <a:xfrm>
            <a:off x="514350" y="1376363"/>
            <a:ext cx="11161713" cy="478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2" name="Google Shape;112;p28"/>
          <p:cNvCxnSpPr/>
          <p:nvPr/>
        </p:nvCxnSpPr>
        <p:spPr>
          <a:xfrm rot="10800000">
            <a:off x="22747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3" name="Google Shape;113;p28"/>
          <p:cNvGrpSpPr/>
          <p:nvPr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114" name="Google Shape;114;p28"/>
            <p:cNvSpPr/>
            <p:nvPr/>
          </p:nvSpPr>
          <p:spPr>
            <a:xfrm>
              <a:off x="9763471" y="5859413"/>
              <a:ext cx="379825" cy="314744"/>
            </a:xfrm>
            <a:custGeom>
              <a:avLst/>
              <a:gdLst/>
              <a:ahLst/>
              <a:cxnLst/>
              <a:rect l="l" t="t" r="r" b="b"/>
              <a:pathLst>
                <a:path w="677" h="561" extrusionOk="0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10578103" y="5859413"/>
              <a:ext cx="421903" cy="314744"/>
            </a:xfrm>
            <a:custGeom>
              <a:avLst/>
              <a:gdLst/>
              <a:ahLst/>
              <a:cxnLst/>
              <a:rect l="l" t="t" r="r" b="b"/>
              <a:pathLst>
                <a:path w="752" h="561" extrusionOk="0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10753710" y="5859413"/>
              <a:ext cx="422464" cy="314744"/>
            </a:xfrm>
            <a:custGeom>
              <a:avLst/>
              <a:gdLst/>
              <a:ahLst/>
              <a:cxnLst/>
              <a:rect l="l" t="t" r="r" b="b"/>
              <a:pathLst>
                <a:path w="753" h="561" extrusionOk="0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10202206" y="5853803"/>
              <a:ext cx="315866" cy="320355"/>
            </a:xfrm>
            <a:custGeom>
              <a:avLst/>
              <a:gdLst/>
              <a:ahLst/>
              <a:cxnLst/>
              <a:rect l="l" t="t" r="r" b="b"/>
              <a:pathLst>
                <a:path w="237" h="238" extrusionOk="0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10891165" y="5964328"/>
              <a:ext cx="285009" cy="209830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531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38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37C5-7E7F-C1E1-321F-A0A44206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201E6-7D99-A154-EEA7-1F3A5D91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A4E36-7755-BA84-8E05-425A5581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C17-8E25-4946-A13C-DDE19B4E847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79305-51DC-0E94-93BA-BA1B886E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04BB6-081B-52C8-CBFC-96FE7BED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CF13-D405-4C55-89D2-D8CF89399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A3F13B0-2F4A-4B94-AB5E-5473A7D1D6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1816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A3F13B0-2F4A-4B94-AB5E-5473A7D1D6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514349" y="371375"/>
            <a:ext cx="11161714" cy="38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1" name="Google Shape;121;p29"/>
          <p:cNvGrpSpPr/>
          <p:nvPr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122" name="Google Shape;122;p29"/>
            <p:cNvSpPr/>
            <p:nvPr/>
          </p:nvSpPr>
          <p:spPr>
            <a:xfrm>
              <a:off x="9763471" y="5859413"/>
              <a:ext cx="379825" cy="314744"/>
            </a:xfrm>
            <a:custGeom>
              <a:avLst/>
              <a:gdLst/>
              <a:ahLst/>
              <a:cxnLst/>
              <a:rect l="l" t="t" r="r" b="b"/>
              <a:pathLst>
                <a:path w="677" h="561" extrusionOk="0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Google Shape;123;p29"/>
            <p:cNvSpPr/>
            <p:nvPr/>
          </p:nvSpPr>
          <p:spPr>
            <a:xfrm>
              <a:off x="10578103" y="5859413"/>
              <a:ext cx="421903" cy="314744"/>
            </a:xfrm>
            <a:custGeom>
              <a:avLst/>
              <a:gdLst/>
              <a:ahLst/>
              <a:cxnLst/>
              <a:rect l="l" t="t" r="r" b="b"/>
              <a:pathLst>
                <a:path w="752" h="561" extrusionOk="0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Google Shape;124;p29"/>
            <p:cNvSpPr/>
            <p:nvPr/>
          </p:nvSpPr>
          <p:spPr>
            <a:xfrm>
              <a:off x="10753710" y="5859413"/>
              <a:ext cx="422464" cy="314744"/>
            </a:xfrm>
            <a:custGeom>
              <a:avLst/>
              <a:gdLst/>
              <a:ahLst/>
              <a:cxnLst/>
              <a:rect l="l" t="t" r="r" b="b"/>
              <a:pathLst>
                <a:path w="753" h="561" extrusionOk="0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Google Shape;125;p29"/>
            <p:cNvSpPr/>
            <p:nvPr/>
          </p:nvSpPr>
          <p:spPr>
            <a:xfrm>
              <a:off x="10202206" y="5853803"/>
              <a:ext cx="315866" cy="320355"/>
            </a:xfrm>
            <a:custGeom>
              <a:avLst/>
              <a:gdLst/>
              <a:ahLst/>
              <a:cxnLst/>
              <a:rect l="l" t="t" r="r" b="b"/>
              <a:pathLst>
                <a:path w="237" h="238" extrusionOk="0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Google Shape;126;p29"/>
            <p:cNvSpPr/>
            <p:nvPr/>
          </p:nvSpPr>
          <p:spPr>
            <a:xfrm>
              <a:off x="10891165" y="5964328"/>
              <a:ext cx="285009" cy="209830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127" name="Google Shape;127;p29"/>
          <p:cNvCxnSpPr/>
          <p:nvPr/>
        </p:nvCxnSpPr>
        <p:spPr>
          <a:xfrm rot="10800000">
            <a:off x="22747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82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38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#1">
  <p:cSld name="Thank You #1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5DEA857-6899-46EA-8769-BB4EA84950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33401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5DEA857-6899-46EA-8769-BB4EA84950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" name="Google Shape;129;p3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4315" y="1631053"/>
            <a:ext cx="6023370" cy="21398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30"/>
          <p:cNvCxnSpPr/>
          <p:nvPr/>
        </p:nvCxnSpPr>
        <p:spPr>
          <a:xfrm rot="10800000">
            <a:off x="0" y="4723196"/>
            <a:ext cx="12192000" cy="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1" name="Google Shape;131;p30"/>
          <p:cNvGrpSpPr/>
          <p:nvPr/>
        </p:nvGrpSpPr>
        <p:grpSpPr>
          <a:xfrm>
            <a:off x="9264010" y="6111577"/>
            <a:ext cx="2412976" cy="408117"/>
            <a:chOff x="4310495" y="2043952"/>
            <a:chExt cx="5163989" cy="873407"/>
          </a:xfrm>
        </p:grpSpPr>
        <p:sp>
          <p:nvSpPr>
            <p:cNvPr id="132" name="Google Shape;132;p30"/>
            <p:cNvSpPr/>
            <p:nvPr/>
          </p:nvSpPr>
          <p:spPr>
            <a:xfrm>
              <a:off x="8313369" y="2057653"/>
              <a:ext cx="92478" cy="92478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3" y="0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lose/>
                  <a:moveTo>
                    <a:pt x="13" y="23"/>
                  </a:moveTo>
                  <a:cubicBezTo>
                    <a:pt x="19" y="23"/>
                    <a:pt x="24" y="18"/>
                    <a:pt x="24" y="12"/>
                  </a:cubicBezTo>
                  <a:cubicBezTo>
                    <a:pt x="24" y="6"/>
                    <a:pt x="19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2" y="18"/>
                    <a:pt x="7" y="23"/>
                    <a:pt x="13" y="23"/>
                  </a:cubicBezTo>
                  <a:close/>
                  <a:moveTo>
                    <a:pt x="17" y="1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7" y="19"/>
                  </a:lnTo>
                  <a:close/>
                  <a:moveTo>
                    <a:pt x="13" y="11"/>
                  </a:moveTo>
                  <a:cubicBezTo>
                    <a:pt x="14" y="11"/>
                    <a:pt x="15" y="10"/>
                    <a:pt x="15" y="10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6" y="8"/>
                    <a:pt x="16" y="8"/>
                    <a:pt x="15" y="7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3" y="1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33" name="Google Shape;133;p30"/>
            <p:cNvGrpSpPr/>
            <p:nvPr/>
          </p:nvGrpSpPr>
          <p:grpSpPr>
            <a:xfrm>
              <a:off x="8340770" y="2482369"/>
              <a:ext cx="1133714" cy="434990"/>
              <a:chOff x="8340770" y="2482369"/>
              <a:chExt cx="1133714" cy="434990"/>
            </a:xfrm>
          </p:grpSpPr>
          <p:sp>
            <p:nvSpPr>
              <p:cNvPr id="134" name="Google Shape;134;p30"/>
              <p:cNvSpPr/>
              <p:nvPr/>
            </p:nvSpPr>
            <p:spPr>
              <a:xfrm>
                <a:off x="8340770" y="2482369"/>
                <a:ext cx="126729" cy="167831"/>
              </a:xfrm>
              <a:custGeom>
                <a:avLst/>
                <a:gdLst/>
                <a:ahLst/>
                <a:cxnLst/>
                <a:rect l="l" t="t" r="r" b="b"/>
                <a:pathLst>
                  <a:path w="35" h="47" extrusionOk="0">
                    <a:moveTo>
                      <a:pt x="16" y="30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8" y="0"/>
                      <a:pt x="35" y="6"/>
                      <a:pt x="35" y="15"/>
                    </a:cubicBezTo>
                    <a:cubicBezTo>
                      <a:pt x="35" y="25"/>
                      <a:pt x="26" y="30"/>
                      <a:pt x="16" y="30"/>
                    </a:cubicBezTo>
                    <a:close/>
                    <a:moveTo>
                      <a:pt x="17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4" y="26"/>
                      <a:pt x="29" y="22"/>
                      <a:pt x="29" y="15"/>
                    </a:cubicBezTo>
                    <a:cubicBezTo>
                      <a:pt x="29" y="9"/>
                      <a:pt x="24" y="5"/>
                      <a:pt x="17" y="5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Google Shape;135;p30"/>
              <p:cNvSpPr/>
              <p:nvPr/>
            </p:nvSpPr>
            <p:spPr>
              <a:xfrm>
                <a:off x="8498325" y="2482369"/>
                <a:ext cx="140430" cy="167831"/>
              </a:xfrm>
              <a:custGeom>
                <a:avLst/>
                <a:gdLst/>
                <a:ahLst/>
                <a:cxnLst/>
                <a:rect l="l" t="t" r="r" b="b"/>
                <a:pathLst>
                  <a:path w="39" h="47" extrusionOk="0">
                    <a:moveTo>
                      <a:pt x="32" y="47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7" y="6"/>
                      <a:pt x="37" y="14"/>
                    </a:cubicBezTo>
                    <a:cubicBezTo>
                      <a:pt x="37" y="22"/>
                      <a:pt x="32" y="27"/>
                      <a:pt x="24" y="28"/>
                    </a:cubicBezTo>
                    <a:cubicBezTo>
                      <a:pt x="39" y="47"/>
                      <a:pt x="39" y="47"/>
                      <a:pt x="39" y="47"/>
                    </a:cubicBezTo>
                    <a:lnTo>
                      <a:pt x="32" y="47"/>
                    </a:lnTo>
                    <a:close/>
                    <a:moveTo>
                      <a:pt x="20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7" y="24"/>
                      <a:pt x="32" y="21"/>
                      <a:pt x="32" y="14"/>
                    </a:cubicBezTo>
                    <a:cubicBezTo>
                      <a:pt x="32" y="9"/>
                      <a:pt x="27" y="5"/>
                      <a:pt x="20" y="5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Google Shape;136;p30"/>
              <p:cNvSpPr/>
              <p:nvPr/>
            </p:nvSpPr>
            <p:spPr>
              <a:xfrm>
                <a:off x="8662731" y="2482369"/>
                <a:ext cx="174681" cy="17468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4" y="48"/>
                    </a:moveTo>
                    <a:cubicBezTo>
                      <a:pt x="10" y="48"/>
                      <a:pt x="0" y="37"/>
                      <a:pt x="0" y="24"/>
                    </a:cubicBezTo>
                    <a:cubicBezTo>
                      <a:pt x="0" y="11"/>
                      <a:pt x="10" y="0"/>
                      <a:pt x="24" y="0"/>
                    </a:cubicBezTo>
                    <a:cubicBezTo>
                      <a:pt x="38" y="0"/>
                      <a:pt x="48" y="11"/>
                      <a:pt x="48" y="24"/>
                    </a:cubicBezTo>
                    <a:cubicBezTo>
                      <a:pt x="48" y="36"/>
                      <a:pt x="38" y="48"/>
                      <a:pt x="24" y="48"/>
                    </a:cubicBezTo>
                    <a:close/>
                    <a:moveTo>
                      <a:pt x="24" y="4"/>
                    </a:moveTo>
                    <a:cubicBezTo>
                      <a:pt x="13" y="4"/>
                      <a:pt x="6" y="13"/>
                      <a:pt x="6" y="24"/>
                    </a:cubicBezTo>
                    <a:cubicBezTo>
                      <a:pt x="6" y="34"/>
                      <a:pt x="13" y="43"/>
                      <a:pt x="24" y="43"/>
                    </a:cubicBezTo>
                    <a:cubicBezTo>
                      <a:pt x="35" y="43"/>
                      <a:pt x="42" y="34"/>
                      <a:pt x="42" y="24"/>
                    </a:cubicBezTo>
                    <a:cubicBezTo>
                      <a:pt x="42" y="13"/>
                      <a:pt x="34" y="4"/>
                      <a:pt x="24" y="4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Google Shape;137;p30"/>
              <p:cNvSpPr/>
              <p:nvPr/>
            </p:nvSpPr>
            <p:spPr>
              <a:xfrm>
                <a:off x="8868238" y="2482369"/>
                <a:ext cx="150705" cy="1746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48" extrusionOk="0">
                    <a:moveTo>
                      <a:pt x="23" y="48"/>
                    </a:moveTo>
                    <a:cubicBezTo>
                      <a:pt x="10" y="48"/>
                      <a:pt x="0" y="37"/>
                      <a:pt x="0" y="24"/>
                    </a:cubicBezTo>
                    <a:cubicBezTo>
                      <a:pt x="0" y="10"/>
                      <a:pt x="9" y="0"/>
                      <a:pt x="23" y="0"/>
                    </a:cubicBezTo>
                    <a:cubicBezTo>
                      <a:pt x="32" y="0"/>
                      <a:pt x="37" y="3"/>
                      <a:pt x="41" y="7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4" y="7"/>
                      <a:pt x="29" y="4"/>
                      <a:pt x="23" y="4"/>
                    </a:cubicBezTo>
                    <a:cubicBezTo>
                      <a:pt x="13" y="4"/>
                      <a:pt x="5" y="13"/>
                      <a:pt x="5" y="24"/>
                    </a:cubicBezTo>
                    <a:cubicBezTo>
                      <a:pt x="5" y="34"/>
                      <a:pt x="13" y="43"/>
                      <a:pt x="23" y="43"/>
                    </a:cubicBezTo>
                    <a:cubicBezTo>
                      <a:pt x="30" y="43"/>
                      <a:pt x="34" y="40"/>
                      <a:pt x="38" y="36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37" y="44"/>
                      <a:pt x="31" y="48"/>
                      <a:pt x="23" y="48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Google Shape;138;p30"/>
              <p:cNvSpPr/>
              <p:nvPr/>
            </p:nvSpPr>
            <p:spPr>
              <a:xfrm>
                <a:off x="9049769" y="2482369"/>
                <a:ext cx="123304" cy="167831"/>
              </a:xfrm>
              <a:custGeom>
                <a:avLst/>
                <a:gdLst/>
                <a:ahLst/>
                <a:cxnLst/>
                <a:rect l="l" t="t" r="r" b="b"/>
                <a:pathLst>
                  <a:path w="36" h="49" extrusionOk="0">
                    <a:moveTo>
                      <a:pt x="35" y="5"/>
                    </a:moveTo>
                    <a:lnTo>
                      <a:pt x="6" y="5"/>
                    </a:lnTo>
                    <a:lnTo>
                      <a:pt x="6" y="22"/>
                    </a:lnTo>
                    <a:lnTo>
                      <a:pt x="32" y="22"/>
                    </a:lnTo>
                    <a:lnTo>
                      <a:pt x="32" y="27"/>
                    </a:lnTo>
                    <a:lnTo>
                      <a:pt x="6" y="27"/>
                    </a:lnTo>
                    <a:lnTo>
                      <a:pt x="6" y="44"/>
                    </a:lnTo>
                    <a:lnTo>
                      <a:pt x="36" y="44"/>
                    </a:lnTo>
                    <a:lnTo>
                      <a:pt x="36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Google Shape;139;p30"/>
              <p:cNvSpPr/>
              <p:nvPr/>
            </p:nvSpPr>
            <p:spPr>
              <a:xfrm>
                <a:off x="9197049" y="2482369"/>
                <a:ext cx="126729" cy="174681"/>
              </a:xfrm>
              <a:custGeom>
                <a:avLst/>
                <a:gdLst/>
                <a:ahLst/>
                <a:cxnLst/>
                <a:rect l="l" t="t" r="r" b="b"/>
                <a:pathLst>
                  <a:path w="35" h="48" extrusionOk="0">
                    <a:moveTo>
                      <a:pt x="20" y="21"/>
                    </a:moveTo>
                    <a:cubicBezTo>
                      <a:pt x="30" y="23"/>
                      <a:pt x="35" y="27"/>
                      <a:pt x="35" y="34"/>
                    </a:cubicBezTo>
                    <a:cubicBezTo>
                      <a:pt x="35" y="42"/>
                      <a:pt x="29" y="48"/>
                      <a:pt x="19" y="48"/>
                    </a:cubicBezTo>
                    <a:cubicBezTo>
                      <a:pt x="12" y="48"/>
                      <a:pt x="6" y="45"/>
                      <a:pt x="0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8" y="41"/>
                      <a:pt x="13" y="43"/>
                      <a:pt x="20" y="43"/>
                    </a:cubicBezTo>
                    <a:cubicBezTo>
                      <a:pt x="26" y="43"/>
                      <a:pt x="30" y="40"/>
                      <a:pt x="30" y="35"/>
                    </a:cubicBezTo>
                    <a:cubicBezTo>
                      <a:pt x="30" y="30"/>
                      <a:pt x="28" y="28"/>
                      <a:pt x="18" y="26"/>
                    </a:cubicBezTo>
                    <a:cubicBezTo>
                      <a:pt x="7" y="24"/>
                      <a:pt x="2" y="20"/>
                      <a:pt x="2" y="12"/>
                    </a:cubicBezTo>
                    <a:cubicBezTo>
                      <a:pt x="2" y="5"/>
                      <a:pt x="9" y="0"/>
                      <a:pt x="17" y="0"/>
                    </a:cubicBezTo>
                    <a:cubicBezTo>
                      <a:pt x="24" y="0"/>
                      <a:pt x="29" y="2"/>
                      <a:pt x="34" y="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6" y="6"/>
                      <a:pt x="22" y="4"/>
                      <a:pt x="17" y="4"/>
                    </a:cubicBezTo>
                    <a:cubicBezTo>
                      <a:pt x="11" y="4"/>
                      <a:pt x="7" y="8"/>
                      <a:pt x="7" y="12"/>
                    </a:cubicBezTo>
                    <a:cubicBezTo>
                      <a:pt x="7" y="16"/>
                      <a:pt x="10" y="19"/>
                      <a:pt x="20" y="21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Google Shape;140;p30"/>
              <p:cNvSpPr/>
              <p:nvPr/>
            </p:nvSpPr>
            <p:spPr>
              <a:xfrm>
                <a:off x="9347755" y="2482369"/>
                <a:ext cx="126729" cy="174681"/>
              </a:xfrm>
              <a:custGeom>
                <a:avLst/>
                <a:gdLst/>
                <a:ahLst/>
                <a:cxnLst/>
                <a:rect l="l" t="t" r="r" b="b"/>
                <a:pathLst>
                  <a:path w="35" h="48" extrusionOk="0">
                    <a:moveTo>
                      <a:pt x="20" y="21"/>
                    </a:moveTo>
                    <a:cubicBezTo>
                      <a:pt x="30" y="23"/>
                      <a:pt x="35" y="27"/>
                      <a:pt x="35" y="34"/>
                    </a:cubicBezTo>
                    <a:cubicBezTo>
                      <a:pt x="35" y="42"/>
                      <a:pt x="28" y="48"/>
                      <a:pt x="19" y="48"/>
                    </a:cubicBezTo>
                    <a:cubicBezTo>
                      <a:pt x="12" y="48"/>
                      <a:pt x="6" y="45"/>
                      <a:pt x="0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8" y="41"/>
                      <a:pt x="13" y="43"/>
                      <a:pt x="19" y="43"/>
                    </a:cubicBezTo>
                    <a:cubicBezTo>
                      <a:pt x="26" y="43"/>
                      <a:pt x="30" y="40"/>
                      <a:pt x="30" y="35"/>
                    </a:cubicBezTo>
                    <a:cubicBezTo>
                      <a:pt x="30" y="30"/>
                      <a:pt x="27" y="28"/>
                      <a:pt x="18" y="26"/>
                    </a:cubicBezTo>
                    <a:cubicBezTo>
                      <a:pt x="7" y="24"/>
                      <a:pt x="2" y="20"/>
                      <a:pt x="2" y="12"/>
                    </a:cubicBezTo>
                    <a:cubicBezTo>
                      <a:pt x="2" y="5"/>
                      <a:pt x="9" y="0"/>
                      <a:pt x="17" y="0"/>
                    </a:cubicBezTo>
                    <a:cubicBezTo>
                      <a:pt x="24" y="0"/>
                      <a:pt x="29" y="2"/>
                      <a:pt x="34" y="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6" y="6"/>
                      <a:pt x="22" y="4"/>
                      <a:pt x="17" y="4"/>
                    </a:cubicBezTo>
                    <a:cubicBezTo>
                      <a:pt x="11" y="4"/>
                      <a:pt x="7" y="8"/>
                      <a:pt x="7" y="12"/>
                    </a:cubicBezTo>
                    <a:cubicBezTo>
                      <a:pt x="7" y="16"/>
                      <a:pt x="10" y="19"/>
                      <a:pt x="20" y="21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Google Shape;141;p30"/>
              <p:cNvSpPr/>
              <p:nvPr/>
            </p:nvSpPr>
            <p:spPr>
              <a:xfrm>
                <a:off x="8340770" y="2742678"/>
                <a:ext cx="17126" cy="171256"/>
              </a:xfrm>
              <a:prstGeom prst="rect">
                <a:avLst/>
              </a:pr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Google Shape;142;p30"/>
              <p:cNvSpPr/>
              <p:nvPr/>
            </p:nvSpPr>
            <p:spPr>
              <a:xfrm>
                <a:off x="8409272" y="2742678"/>
                <a:ext cx="140430" cy="17125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0" extrusionOk="0">
                    <a:moveTo>
                      <a:pt x="36" y="0"/>
                    </a:moveTo>
                    <a:lnTo>
                      <a:pt x="41" y="0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5" y="10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6" y="4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Google Shape;143;p30"/>
              <p:cNvSpPr/>
              <p:nvPr/>
            </p:nvSpPr>
            <p:spPr>
              <a:xfrm>
                <a:off x="8583953" y="2742678"/>
                <a:ext cx="126729" cy="174681"/>
              </a:xfrm>
              <a:custGeom>
                <a:avLst/>
                <a:gdLst/>
                <a:ahLst/>
                <a:cxnLst/>
                <a:rect l="l" t="t" r="r" b="b"/>
                <a:pathLst>
                  <a:path w="35" h="48" extrusionOk="0">
                    <a:moveTo>
                      <a:pt x="20" y="21"/>
                    </a:moveTo>
                    <a:cubicBezTo>
                      <a:pt x="31" y="23"/>
                      <a:pt x="35" y="27"/>
                      <a:pt x="35" y="34"/>
                    </a:cubicBezTo>
                    <a:cubicBezTo>
                      <a:pt x="35" y="42"/>
                      <a:pt x="29" y="48"/>
                      <a:pt x="20" y="48"/>
                    </a:cubicBezTo>
                    <a:cubicBezTo>
                      <a:pt x="12" y="48"/>
                      <a:pt x="6" y="45"/>
                      <a:pt x="0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9" y="41"/>
                      <a:pt x="13" y="43"/>
                      <a:pt x="20" y="43"/>
                    </a:cubicBezTo>
                    <a:cubicBezTo>
                      <a:pt x="26" y="43"/>
                      <a:pt x="30" y="40"/>
                      <a:pt x="30" y="35"/>
                    </a:cubicBezTo>
                    <a:cubicBezTo>
                      <a:pt x="30" y="30"/>
                      <a:pt x="28" y="28"/>
                      <a:pt x="18" y="26"/>
                    </a:cubicBezTo>
                    <a:cubicBezTo>
                      <a:pt x="7" y="24"/>
                      <a:pt x="2" y="20"/>
                      <a:pt x="2" y="12"/>
                    </a:cubicBezTo>
                    <a:cubicBezTo>
                      <a:pt x="2" y="5"/>
                      <a:pt x="9" y="0"/>
                      <a:pt x="18" y="0"/>
                    </a:cubicBezTo>
                    <a:cubicBezTo>
                      <a:pt x="24" y="0"/>
                      <a:pt x="29" y="2"/>
                      <a:pt x="34" y="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6"/>
                      <a:pt x="22" y="4"/>
                      <a:pt x="18" y="4"/>
                    </a:cubicBezTo>
                    <a:cubicBezTo>
                      <a:pt x="11" y="4"/>
                      <a:pt x="8" y="8"/>
                      <a:pt x="8" y="12"/>
                    </a:cubicBezTo>
                    <a:cubicBezTo>
                      <a:pt x="8" y="16"/>
                      <a:pt x="10" y="19"/>
                      <a:pt x="20" y="21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Google Shape;144;p30"/>
              <p:cNvSpPr/>
              <p:nvPr/>
            </p:nvSpPr>
            <p:spPr>
              <a:xfrm>
                <a:off x="8755209" y="2742678"/>
                <a:ext cx="17126" cy="171256"/>
              </a:xfrm>
              <a:prstGeom prst="rect">
                <a:avLst/>
              </a:pr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Google Shape;145;p30"/>
              <p:cNvSpPr/>
              <p:nvPr/>
            </p:nvSpPr>
            <p:spPr>
              <a:xfrm>
                <a:off x="8810011" y="2742678"/>
                <a:ext cx="154130" cy="174681"/>
              </a:xfrm>
              <a:custGeom>
                <a:avLst/>
                <a:gdLst/>
                <a:ahLst/>
                <a:cxnLst/>
                <a:rect l="l" t="t" r="r" b="b"/>
                <a:pathLst>
                  <a:path w="43" h="48" extrusionOk="0">
                    <a:moveTo>
                      <a:pt x="24" y="48"/>
                    </a:moveTo>
                    <a:cubicBezTo>
                      <a:pt x="9" y="48"/>
                      <a:pt x="0" y="37"/>
                      <a:pt x="0" y="24"/>
                    </a:cubicBezTo>
                    <a:cubicBezTo>
                      <a:pt x="0" y="11"/>
                      <a:pt x="10" y="0"/>
                      <a:pt x="24" y="0"/>
                    </a:cubicBezTo>
                    <a:cubicBezTo>
                      <a:pt x="32" y="0"/>
                      <a:pt x="36" y="2"/>
                      <a:pt x="41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4" y="7"/>
                      <a:pt x="30" y="4"/>
                      <a:pt x="24" y="4"/>
                    </a:cubicBezTo>
                    <a:cubicBezTo>
                      <a:pt x="13" y="4"/>
                      <a:pt x="6" y="13"/>
                      <a:pt x="6" y="24"/>
                    </a:cubicBezTo>
                    <a:cubicBezTo>
                      <a:pt x="6" y="35"/>
                      <a:pt x="13" y="43"/>
                      <a:pt x="24" y="43"/>
                    </a:cubicBezTo>
                    <a:cubicBezTo>
                      <a:pt x="30" y="43"/>
                      <a:pt x="35" y="41"/>
                      <a:pt x="38" y="38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38" y="44"/>
                      <a:pt x="32" y="48"/>
                      <a:pt x="24" y="48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Google Shape;146;p30"/>
              <p:cNvSpPr/>
              <p:nvPr/>
            </p:nvSpPr>
            <p:spPr>
              <a:xfrm>
                <a:off x="9008668" y="2742678"/>
                <a:ext cx="133580" cy="17125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0" extrusionOk="0">
                    <a:moveTo>
                      <a:pt x="5" y="28"/>
                    </a:moveTo>
                    <a:lnTo>
                      <a:pt x="5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33" y="22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39" y="50"/>
                    </a:lnTo>
                    <a:lnTo>
                      <a:pt x="33" y="50"/>
                    </a:lnTo>
                    <a:lnTo>
                      <a:pt x="33" y="28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Google Shape;147;p30"/>
              <p:cNvSpPr/>
              <p:nvPr/>
            </p:nvSpPr>
            <p:spPr>
              <a:xfrm>
                <a:off x="9176499" y="2742678"/>
                <a:ext cx="130154" cy="17125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0" extrusionOk="0">
                    <a:moveTo>
                      <a:pt x="22" y="50"/>
                    </a:moveTo>
                    <a:lnTo>
                      <a:pt x="16" y="50"/>
                    </a:lnTo>
                    <a:lnTo>
                      <a:pt x="1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5"/>
                    </a:lnTo>
                    <a:lnTo>
                      <a:pt x="22" y="5"/>
                    </a:lnTo>
                    <a:lnTo>
                      <a:pt x="22" y="50"/>
                    </a:ln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8" name="Google Shape;148;p30"/>
            <p:cNvGrpSpPr/>
            <p:nvPr/>
          </p:nvGrpSpPr>
          <p:grpSpPr>
            <a:xfrm>
              <a:off x="4310495" y="2043952"/>
              <a:ext cx="3821343" cy="866556"/>
              <a:chOff x="9763471" y="5853803"/>
              <a:chExt cx="1412703" cy="320355"/>
            </a:xfrm>
          </p:grpSpPr>
          <p:sp>
            <p:nvSpPr>
              <p:cNvPr id="149" name="Google Shape;149;p30"/>
              <p:cNvSpPr/>
              <p:nvPr/>
            </p:nvSpPr>
            <p:spPr>
              <a:xfrm>
                <a:off x="9763471" y="5859413"/>
                <a:ext cx="379825" cy="314744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61" extrusionOk="0">
                    <a:moveTo>
                      <a:pt x="589" y="561"/>
                    </a:moveTo>
                    <a:lnTo>
                      <a:pt x="582" y="556"/>
                    </a:lnTo>
                    <a:lnTo>
                      <a:pt x="102" y="146"/>
                    </a:lnTo>
                    <a:lnTo>
                      <a:pt x="102" y="561"/>
                    </a:lnTo>
                    <a:lnTo>
                      <a:pt x="0" y="561"/>
                    </a:lnTo>
                    <a:lnTo>
                      <a:pt x="0" y="0"/>
                    </a:lnTo>
                    <a:lnTo>
                      <a:pt x="95" y="0"/>
                    </a:lnTo>
                    <a:lnTo>
                      <a:pt x="100" y="2"/>
                    </a:lnTo>
                    <a:lnTo>
                      <a:pt x="575" y="408"/>
                    </a:lnTo>
                    <a:lnTo>
                      <a:pt x="575" y="0"/>
                    </a:lnTo>
                    <a:lnTo>
                      <a:pt x="677" y="0"/>
                    </a:lnTo>
                    <a:lnTo>
                      <a:pt x="677" y="561"/>
                    </a:lnTo>
                    <a:lnTo>
                      <a:pt x="589" y="561"/>
                    </a:lnTo>
                    <a:close/>
                  </a:path>
                </a:pathLst>
              </a:custGeom>
              <a:solidFill>
                <a:srgbClr val="00166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Google Shape;150;p30"/>
              <p:cNvSpPr/>
              <p:nvPr/>
            </p:nvSpPr>
            <p:spPr>
              <a:xfrm>
                <a:off x="10578103" y="5859413"/>
                <a:ext cx="421903" cy="314744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61" extrusionOk="0">
                    <a:moveTo>
                      <a:pt x="0" y="561"/>
                    </a:moveTo>
                    <a:lnTo>
                      <a:pt x="0" y="0"/>
                    </a:lnTo>
                    <a:lnTo>
                      <a:pt x="104" y="0"/>
                    </a:lnTo>
                    <a:lnTo>
                      <a:pt x="104" y="408"/>
                    </a:lnTo>
                    <a:lnTo>
                      <a:pt x="593" y="0"/>
                    </a:lnTo>
                    <a:lnTo>
                      <a:pt x="752" y="0"/>
                    </a:lnTo>
                    <a:lnTo>
                      <a:pt x="90" y="561"/>
                    </a:lnTo>
                    <a:lnTo>
                      <a:pt x="0" y="561"/>
                    </a:lnTo>
                    <a:close/>
                  </a:path>
                </a:pathLst>
              </a:custGeom>
              <a:solidFill>
                <a:srgbClr val="00166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Google Shape;151;p30"/>
              <p:cNvSpPr/>
              <p:nvPr/>
            </p:nvSpPr>
            <p:spPr>
              <a:xfrm>
                <a:off x="10753710" y="5859413"/>
                <a:ext cx="422464" cy="31474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561" extrusionOk="0">
                    <a:moveTo>
                      <a:pt x="703" y="468"/>
                    </a:moveTo>
                    <a:lnTo>
                      <a:pt x="651" y="484"/>
                    </a:lnTo>
                    <a:lnTo>
                      <a:pt x="651" y="144"/>
                    </a:lnTo>
                    <a:lnTo>
                      <a:pt x="159" y="561"/>
                    </a:lnTo>
                    <a:lnTo>
                      <a:pt x="0" y="561"/>
                    </a:lnTo>
                    <a:lnTo>
                      <a:pt x="663" y="0"/>
                    </a:lnTo>
                    <a:lnTo>
                      <a:pt x="753" y="0"/>
                    </a:lnTo>
                    <a:lnTo>
                      <a:pt x="753" y="468"/>
                    </a:lnTo>
                    <a:lnTo>
                      <a:pt x="703" y="468"/>
                    </a:lnTo>
                    <a:close/>
                  </a:path>
                </a:pathLst>
              </a:custGeom>
              <a:solidFill>
                <a:srgbClr val="00166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Google Shape;152;p30"/>
              <p:cNvSpPr/>
              <p:nvPr/>
            </p:nvSpPr>
            <p:spPr>
              <a:xfrm>
                <a:off x="10202206" y="5853803"/>
                <a:ext cx="315866" cy="32035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38" extrusionOk="0">
                    <a:moveTo>
                      <a:pt x="118" y="238"/>
                    </a:moveTo>
                    <a:cubicBezTo>
                      <a:pt x="53" y="238"/>
                      <a:pt x="0" y="185"/>
                      <a:pt x="0" y="119"/>
                    </a:cubicBezTo>
                    <a:cubicBezTo>
                      <a:pt x="0" y="54"/>
                      <a:pt x="53" y="0"/>
                      <a:pt x="118" y="0"/>
                    </a:cubicBezTo>
                    <a:cubicBezTo>
                      <a:pt x="184" y="0"/>
                      <a:pt x="237" y="54"/>
                      <a:pt x="237" y="119"/>
                    </a:cubicBezTo>
                    <a:cubicBezTo>
                      <a:pt x="237" y="185"/>
                      <a:pt x="184" y="238"/>
                      <a:pt x="118" y="238"/>
                    </a:cubicBezTo>
                    <a:close/>
                    <a:moveTo>
                      <a:pt x="118" y="44"/>
                    </a:moveTo>
                    <a:cubicBezTo>
                      <a:pt x="77" y="44"/>
                      <a:pt x="43" y="78"/>
                      <a:pt x="43" y="119"/>
                    </a:cubicBezTo>
                    <a:cubicBezTo>
                      <a:pt x="43" y="161"/>
                      <a:pt x="77" y="195"/>
                      <a:pt x="118" y="195"/>
                    </a:cubicBezTo>
                    <a:cubicBezTo>
                      <a:pt x="160" y="195"/>
                      <a:pt x="194" y="161"/>
                      <a:pt x="194" y="119"/>
                    </a:cubicBezTo>
                    <a:cubicBezTo>
                      <a:pt x="194" y="78"/>
                      <a:pt x="160" y="44"/>
                      <a:pt x="118" y="44"/>
                    </a:cubicBezTo>
                    <a:close/>
                  </a:path>
                </a:pathLst>
              </a:custGeom>
              <a:solidFill>
                <a:srgbClr val="00166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Google Shape;153;p30"/>
              <p:cNvSpPr/>
              <p:nvPr/>
            </p:nvSpPr>
            <p:spPr>
              <a:xfrm>
                <a:off x="10891165" y="5964328"/>
                <a:ext cx="285009" cy="20983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56" extrusionOk="0">
                    <a:moveTo>
                      <a:pt x="213" y="156"/>
                    </a:moveTo>
                    <a:cubicBezTo>
                      <a:pt x="213" y="156"/>
                      <a:pt x="214" y="156"/>
                      <a:pt x="214" y="156"/>
                    </a:cubicBezTo>
                    <a:cubicBezTo>
                      <a:pt x="214" y="116"/>
                      <a:pt x="214" y="116"/>
                      <a:pt x="214" y="116"/>
                    </a:cubicBezTo>
                    <a:cubicBezTo>
                      <a:pt x="214" y="116"/>
                      <a:pt x="213" y="116"/>
                      <a:pt x="213" y="116"/>
                    </a:cubicBezTo>
                    <a:cubicBezTo>
                      <a:pt x="145" y="116"/>
                      <a:pt x="82" y="82"/>
                      <a:pt x="45" y="24"/>
                    </a:cubicBezTo>
                    <a:cubicBezTo>
                      <a:pt x="40" y="17"/>
                      <a:pt x="36" y="8"/>
                      <a:pt x="32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33"/>
                      <a:pt x="7" y="40"/>
                      <a:pt x="12" y="46"/>
                    </a:cubicBezTo>
                    <a:cubicBezTo>
                      <a:pt x="56" y="115"/>
                      <a:pt x="131" y="156"/>
                      <a:pt x="213" y="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0000">
                    <a:schemeClr val="accent1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54" name="Google Shape;154;p30"/>
          <p:cNvSpPr/>
          <p:nvPr/>
        </p:nvSpPr>
        <p:spPr>
          <a:xfrm>
            <a:off x="309383" y="6165850"/>
            <a:ext cx="3690850" cy="5066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9264010" y="6587544"/>
            <a:ext cx="296086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rPr>
              <a:t>© Nova confidential &amp; proprietary information</a:t>
            </a:r>
            <a:endParaRPr sz="800">
              <a:solidFill>
                <a:schemeClr val="dk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08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4025CB-4891-41DC-AFD0-A63A8C5EE4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4347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34025CB-4891-41DC-AFD0-A63A8C5EE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" name="Google Shape;157;p31" descr="A picture containing light, game&#10;&#10;Description automatically generated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07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1"/>
          <p:cNvSpPr txBox="1">
            <a:spLocks noGrp="1"/>
          </p:cNvSpPr>
          <p:nvPr>
            <p:ph type="body" idx="1"/>
          </p:nvPr>
        </p:nvSpPr>
        <p:spPr>
          <a:xfrm>
            <a:off x="291636" y="653713"/>
            <a:ext cx="2098952" cy="72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2"/>
          </p:nvPr>
        </p:nvSpPr>
        <p:spPr>
          <a:xfrm>
            <a:off x="3882744" y="653712"/>
            <a:ext cx="37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3"/>
          </p:nvPr>
        </p:nvSpPr>
        <p:spPr>
          <a:xfrm>
            <a:off x="3882744" y="1080069"/>
            <a:ext cx="37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body" idx="4"/>
          </p:nvPr>
        </p:nvSpPr>
        <p:spPr>
          <a:xfrm>
            <a:off x="3882744" y="2021908"/>
            <a:ext cx="37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5"/>
          </p:nvPr>
        </p:nvSpPr>
        <p:spPr>
          <a:xfrm>
            <a:off x="3882744" y="3399027"/>
            <a:ext cx="37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6"/>
          </p:nvPr>
        </p:nvSpPr>
        <p:spPr>
          <a:xfrm>
            <a:off x="3882744" y="4783686"/>
            <a:ext cx="37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body" idx="7"/>
          </p:nvPr>
        </p:nvSpPr>
        <p:spPr>
          <a:xfrm>
            <a:off x="3882744" y="2454277"/>
            <a:ext cx="37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8"/>
          </p:nvPr>
        </p:nvSpPr>
        <p:spPr>
          <a:xfrm>
            <a:off x="3882744" y="3829432"/>
            <a:ext cx="37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9"/>
          </p:nvPr>
        </p:nvSpPr>
        <p:spPr>
          <a:xfrm>
            <a:off x="3881191" y="5249415"/>
            <a:ext cx="37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3"/>
          </p:nvPr>
        </p:nvSpPr>
        <p:spPr>
          <a:xfrm>
            <a:off x="7896063" y="653712"/>
            <a:ext cx="37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4"/>
          </p:nvPr>
        </p:nvSpPr>
        <p:spPr>
          <a:xfrm>
            <a:off x="7896063" y="1080069"/>
            <a:ext cx="37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5"/>
          </p:nvPr>
        </p:nvSpPr>
        <p:spPr>
          <a:xfrm>
            <a:off x="7896063" y="2021908"/>
            <a:ext cx="37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6"/>
          </p:nvPr>
        </p:nvSpPr>
        <p:spPr>
          <a:xfrm>
            <a:off x="7896063" y="3399027"/>
            <a:ext cx="37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7"/>
          </p:nvPr>
        </p:nvSpPr>
        <p:spPr>
          <a:xfrm>
            <a:off x="7896063" y="4783686"/>
            <a:ext cx="37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18"/>
          </p:nvPr>
        </p:nvSpPr>
        <p:spPr>
          <a:xfrm>
            <a:off x="7896063" y="2454277"/>
            <a:ext cx="37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19"/>
          </p:nvPr>
        </p:nvSpPr>
        <p:spPr>
          <a:xfrm>
            <a:off x="7896063" y="3829432"/>
            <a:ext cx="37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20"/>
          </p:nvPr>
        </p:nvSpPr>
        <p:spPr>
          <a:xfrm>
            <a:off x="7894510" y="5249415"/>
            <a:ext cx="37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5" name="Google Shape;175;p31"/>
          <p:cNvGrpSpPr/>
          <p:nvPr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176" name="Google Shape;176;p31"/>
            <p:cNvSpPr/>
            <p:nvPr/>
          </p:nvSpPr>
          <p:spPr>
            <a:xfrm>
              <a:off x="9763471" y="5859413"/>
              <a:ext cx="379825" cy="314744"/>
            </a:xfrm>
            <a:custGeom>
              <a:avLst/>
              <a:gdLst/>
              <a:ahLst/>
              <a:cxnLst/>
              <a:rect l="l" t="t" r="r" b="b"/>
              <a:pathLst>
                <a:path w="677" h="561" extrusionOk="0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10578103" y="5859413"/>
              <a:ext cx="421903" cy="314744"/>
            </a:xfrm>
            <a:custGeom>
              <a:avLst/>
              <a:gdLst/>
              <a:ahLst/>
              <a:cxnLst/>
              <a:rect l="l" t="t" r="r" b="b"/>
              <a:pathLst>
                <a:path w="752" h="561" extrusionOk="0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10753710" y="5859413"/>
              <a:ext cx="422464" cy="314744"/>
            </a:xfrm>
            <a:custGeom>
              <a:avLst/>
              <a:gdLst/>
              <a:ahLst/>
              <a:cxnLst/>
              <a:rect l="l" t="t" r="r" b="b"/>
              <a:pathLst>
                <a:path w="753" h="561" extrusionOk="0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10202206" y="5853803"/>
              <a:ext cx="315866" cy="320355"/>
            </a:xfrm>
            <a:custGeom>
              <a:avLst/>
              <a:gdLst/>
              <a:ahLst/>
              <a:cxnLst/>
              <a:rect l="l" t="t" r="r" b="b"/>
              <a:pathLst>
                <a:path w="237" h="238" extrusionOk="0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10891165" y="5964328"/>
              <a:ext cx="285009" cy="209830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81" name="Google Shape;181;p31"/>
          <p:cNvSpPr txBox="1"/>
          <p:nvPr/>
        </p:nvSpPr>
        <p:spPr>
          <a:xfrm>
            <a:off x="3019987" y="6533681"/>
            <a:ext cx="296086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rPr>
              <a:t>© Nova confidential &amp; proprietary information</a:t>
            </a:r>
            <a:endParaRPr sz="800">
              <a:solidFill>
                <a:schemeClr val="dk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44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DD204C-6260-4454-9474-5515B08DF2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0950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DD204C-6260-4454-9474-5515B08DF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514349" y="371375"/>
            <a:ext cx="11161714" cy="38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2"/>
          </p:nvPr>
        </p:nvSpPr>
        <p:spPr>
          <a:xfrm>
            <a:off x="514505" y="836613"/>
            <a:ext cx="11161557" cy="3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5" name="Google Shape;185;p32"/>
          <p:cNvCxnSpPr/>
          <p:nvPr/>
        </p:nvCxnSpPr>
        <p:spPr>
          <a:xfrm rot="10800000">
            <a:off x="22747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6" name="Google Shape;186;p32"/>
          <p:cNvGrpSpPr/>
          <p:nvPr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187" name="Google Shape;187;p32"/>
            <p:cNvSpPr/>
            <p:nvPr/>
          </p:nvSpPr>
          <p:spPr>
            <a:xfrm>
              <a:off x="9763471" y="5859413"/>
              <a:ext cx="379825" cy="314744"/>
            </a:xfrm>
            <a:custGeom>
              <a:avLst/>
              <a:gdLst/>
              <a:ahLst/>
              <a:cxnLst/>
              <a:rect l="l" t="t" r="r" b="b"/>
              <a:pathLst>
                <a:path w="677" h="561" extrusionOk="0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10578103" y="5859413"/>
              <a:ext cx="421903" cy="314744"/>
            </a:xfrm>
            <a:custGeom>
              <a:avLst/>
              <a:gdLst/>
              <a:ahLst/>
              <a:cxnLst/>
              <a:rect l="l" t="t" r="r" b="b"/>
              <a:pathLst>
                <a:path w="752" h="561" extrusionOk="0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10753710" y="5859413"/>
              <a:ext cx="422464" cy="314744"/>
            </a:xfrm>
            <a:custGeom>
              <a:avLst/>
              <a:gdLst/>
              <a:ahLst/>
              <a:cxnLst/>
              <a:rect l="l" t="t" r="r" b="b"/>
              <a:pathLst>
                <a:path w="753" h="561" extrusionOk="0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10202206" y="5853803"/>
              <a:ext cx="315866" cy="320355"/>
            </a:xfrm>
            <a:custGeom>
              <a:avLst/>
              <a:gdLst/>
              <a:ahLst/>
              <a:cxnLst/>
              <a:rect l="l" t="t" r="r" b="b"/>
              <a:pathLst>
                <a:path w="237" h="238" extrusionOk="0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10891165" y="5964328"/>
              <a:ext cx="285009" cy="209830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70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388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74ABD3B-136E-4169-B8C1-D1C8ABE7F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263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74ABD3B-136E-4169-B8C1-D1C8ABE7F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514349" y="371375"/>
            <a:ext cx="11161714" cy="38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2"/>
          </p:nvPr>
        </p:nvSpPr>
        <p:spPr>
          <a:xfrm>
            <a:off x="514505" y="836613"/>
            <a:ext cx="11161557" cy="3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5" name="Google Shape;195;p33"/>
          <p:cNvCxnSpPr/>
          <p:nvPr/>
        </p:nvCxnSpPr>
        <p:spPr>
          <a:xfrm>
            <a:off x="514349" y="4969565"/>
            <a:ext cx="111600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33"/>
          <p:cNvSpPr txBox="1">
            <a:spLocks noGrp="1"/>
          </p:cNvSpPr>
          <p:nvPr>
            <p:ph type="body" idx="3"/>
          </p:nvPr>
        </p:nvSpPr>
        <p:spPr>
          <a:xfrm>
            <a:off x="1055688" y="5171344"/>
            <a:ext cx="10629954" cy="99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>
              <a:lnSpc>
                <a:spcPct val="111111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7" name="Google Shape;197;p33"/>
          <p:cNvGrpSpPr/>
          <p:nvPr/>
        </p:nvGrpSpPr>
        <p:grpSpPr>
          <a:xfrm>
            <a:off x="514349" y="5442378"/>
            <a:ext cx="476769" cy="452437"/>
            <a:chOff x="3236" y="1559"/>
            <a:chExt cx="1254" cy="1190"/>
          </a:xfrm>
        </p:grpSpPr>
        <p:sp>
          <p:nvSpPr>
            <p:cNvPr id="198" name="Google Shape;198;p33"/>
            <p:cNvSpPr/>
            <p:nvPr/>
          </p:nvSpPr>
          <p:spPr>
            <a:xfrm>
              <a:off x="4018" y="1606"/>
              <a:ext cx="472" cy="900"/>
            </a:xfrm>
            <a:custGeom>
              <a:avLst/>
              <a:gdLst/>
              <a:ahLst/>
              <a:cxnLst/>
              <a:rect l="l" t="t" r="r" b="b"/>
              <a:pathLst>
                <a:path w="198" h="377" extrusionOk="0">
                  <a:moveTo>
                    <a:pt x="126" y="377"/>
                  </a:moveTo>
                  <a:cubicBezTo>
                    <a:pt x="104" y="361"/>
                    <a:pt x="104" y="361"/>
                    <a:pt x="104" y="361"/>
                  </a:cubicBezTo>
                  <a:cubicBezTo>
                    <a:pt x="167" y="273"/>
                    <a:pt x="157" y="154"/>
                    <a:pt x="81" y="78"/>
                  </a:cubicBezTo>
                  <a:cubicBezTo>
                    <a:pt x="58" y="55"/>
                    <a:pt x="30" y="37"/>
                    <a:pt x="0" y="2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4" y="12"/>
                    <a:pt x="75" y="32"/>
                    <a:pt x="101" y="58"/>
                  </a:cubicBezTo>
                  <a:cubicBezTo>
                    <a:pt x="187" y="144"/>
                    <a:pt x="198" y="278"/>
                    <a:pt x="126" y="377"/>
                  </a:cubicBezTo>
                  <a:close/>
                </a:path>
              </a:pathLst>
            </a:custGeom>
            <a:solidFill>
              <a:srgbClr val="211D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3286" y="2337"/>
              <a:ext cx="941" cy="412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233" y="173"/>
                  </a:moveTo>
                  <a:cubicBezTo>
                    <a:pt x="170" y="173"/>
                    <a:pt x="106" y="149"/>
                    <a:pt x="58" y="101"/>
                  </a:cubicBezTo>
                  <a:cubicBezTo>
                    <a:pt x="32" y="75"/>
                    <a:pt x="13" y="44"/>
                    <a:pt x="0" y="1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8" y="31"/>
                    <a:pt x="55" y="58"/>
                    <a:pt x="78" y="82"/>
                  </a:cubicBezTo>
                  <a:cubicBezTo>
                    <a:pt x="159" y="163"/>
                    <a:pt x="290" y="167"/>
                    <a:pt x="377" y="92"/>
                  </a:cubicBezTo>
                  <a:cubicBezTo>
                    <a:pt x="395" y="113"/>
                    <a:pt x="395" y="113"/>
                    <a:pt x="395" y="113"/>
                  </a:cubicBezTo>
                  <a:cubicBezTo>
                    <a:pt x="349" y="153"/>
                    <a:pt x="291" y="173"/>
                    <a:pt x="233" y="173"/>
                  </a:cubicBezTo>
                  <a:close/>
                </a:path>
              </a:pathLst>
            </a:custGeom>
            <a:solidFill>
              <a:srgbClr val="211D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3236" y="1559"/>
              <a:ext cx="648" cy="661"/>
            </a:xfrm>
            <a:custGeom>
              <a:avLst/>
              <a:gdLst/>
              <a:ahLst/>
              <a:cxnLst/>
              <a:rect l="l" t="t" r="r" b="b"/>
              <a:pathLst>
                <a:path w="272" h="277" extrusionOk="0">
                  <a:moveTo>
                    <a:pt x="8" y="277"/>
                  </a:moveTo>
                  <a:cubicBezTo>
                    <a:pt x="0" y="203"/>
                    <a:pt x="26" y="130"/>
                    <a:pt x="79" y="77"/>
                  </a:cubicBezTo>
                  <a:cubicBezTo>
                    <a:pt x="130" y="27"/>
                    <a:pt x="200" y="0"/>
                    <a:pt x="272" y="6"/>
                  </a:cubicBezTo>
                  <a:cubicBezTo>
                    <a:pt x="270" y="34"/>
                    <a:pt x="270" y="34"/>
                    <a:pt x="270" y="34"/>
                  </a:cubicBezTo>
                  <a:cubicBezTo>
                    <a:pt x="206" y="29"/>
                    <a:pt x="144" y="52"/>
                    <a:pt x="99" y="97"/>
                  </a:cubicBezTo>
                  <a:cubicBezTo>
                    <a:pt x="52" y="144"/>
                    <a:pt x="29" y="208"/>
                    <a:pt x="36" y="274"/>
                  </a:cubicBezTo>
                  <a:lnTo>
                    <a:pt x="8" y="27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3803" y="1845"/>
              <a:ext cx="67" cy="48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3803" y="2403"/>
              <a:ext cx="67" cy="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03" name="Google Shape;203;p33"/>
          <p:cNvSpPr txBox="1">
            <a:spLocks noGrp="1"/>
          </p:cNvSpPr>
          <p:nvPr>
            <p:ph type="body" idx="4"/>
          </p:nvPr>
        </p:nvSpPr>
        <p:spPr>
          <a:xfrm>
            <a:off x="533358" y="1361551"/>
            <a:ext cx="11159999" cy="331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4" name="Google Shape;204;p33"/>
          <p:cNvGrpSpPr/>
          <p:nvPr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205" name="Google Shape;205;p33"/>
            <p:cNvSpPr/>
            <p:nvPr/>
          </p:nvSpPr>
          <p:spPr>
            <a:xfrm>
              <a:off x="9763471" y="5859413"/>
              <a:ext cx="379825" cy="314744"/>
            </a:xfrm>
            <a:custGeom>
              <a:avLst/>
              <a:gdLst/>
              <a:ahLst/>
              <a:cxnLst/>
              <a:rect l="l" t="t" r="r" b="b"/>
              <a:pathLst>
                <a:path w="677" h="561" extrusionOk="0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0578103" y="5859413"/>
              <a:ext cx="421903" cy="314744"/>
            </a:xfrm>
            <a:custGeom>
              <a:avLst/>
              <a:gdLst/>
              <a:ahLst/>
              <a:cxnLst/>
              <a:rect l="l" t="t" r="r" b="b"/>
              <a:pathLst>
                <a:path w="752" h="561" extrusionOk="0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10753710" y="5859413"/>
              <a:ext cx="422464" cy="314744"/>
            </a:xfrm>
            <a:custGeom>
              <a:avLst/>
              <a:gdLst/>
              <a:ahLst/>
              <a:cxnLst/>
              <a:rect l="l" t="t" r="r" b="b"/>
              <a:pathLst>
                <a:path w="753" h="561" extrusionOk="0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0202206" y="5853803"/>
              <a:ext cx="315866" cy="320355"/>
            </a:xfrm>
            <a:custGeom>
              <a:avLst/>
              <a:gdLst/>
              <a:ahLst/>
              <a:cxnLst/>
              <a:rect l="l" t="t" r="r" b="b"/>
              <a:pathLst>
                <a:path w="237" h="238" extrusionOk="0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0891165" y="5964328"/>
              <a:ext cx="285009" cy="209830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828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#4">
  <p:cSld name="Case Study #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9100664-9E79-47C4-B93E-5C2C21AF95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5238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9100664-9E79-47C4-B93E-5C2C21AF9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514349" y="371375"/>
            <a:ext cx="11161714" cy="38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2"/>
          </p:nvPr>
        </p:nvSpPr>
        <p:spPr>
          <a:xfrm>
            <a:off x="514505" y="836613"/>
            <a:ext cx="11161557" cy="3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3"/>
          </p:nvPr>
        </p:nvSpPr>
        <p:spPr>
          <a:xfrm>
            <a:off x="514349" y="1384635"/>
            <a:ext cx="54000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4"/>
          </p:nvPr>
        </p:nvSpPr>
        <p:spPr>
          <a:xfrm>
            <a:off x="9906389" y="1901246"/>
            <a:ext cx="17640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11111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5"/>
          </p:nvPr>
        </p:nvSpPr>
        <p:spPr>
          <a:xfrm>
            <a:off x="514349" y="2781300"/>
            <a:ext cx="5400000" cy="338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6"/>
          </p:nvPr>
        </p:nvSpPr>
        <p:spPr>
          <a:xfrm>
            <a:off x="6276062" y="1376362"/>
            <a:ext cx="3251394" cy="478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7" name="Google Shape;217;p34"/>
          <p:cNvCxnSpPr/>
          <p:nvPr/>
        </p:nvCxnSpPr>
        <p:spPr>
          <a:xfrm>
            <a:off x="9717100" y="1376362"/>
            <a:ext cx="0" cy="4789488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34"/>
          <p:cNvSpPr txBox="1">
            <a:spLocks noGrp="1"/>
          </p:cNvSpPr>
          <p:nvPr>
            <p:ph type="body" idx="7"/>
          </p:nvPr>
        </p:nvSpPr>
        <p:spPr>
          <a:xfrm>
            <a:off x="9906000" y="4401850"/>
            <a:ext cx="1763713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9" name="Google Shape;219;p34"/>
          <p:cNvGrpSpPr/>
          <p:nvPr/>
        </p:nvGrpSpPr>
        <p:grpSpPr>
          <a:xfrm>
            <a:off x="9925776" y="1344706"/>
            <a:ext cx="478091" cy="470336"/>
            <a:chOff x="1124" y="1791"/>
            <a:chExt cx="1233" cy="1213"/>
          </a:xfrm>
        </p:grpSpPr>
        <p:sp>
          <p:nvSpPr>
            <p:cNvPr id="220" name="Google Shape;220;p34"/>
            <p:cNvSpPr/>
            <p:nvPr/>
          </p:nvSpPr>
          <p:spPr>
            <a:xfrm>
              <a:off x="1133" y="2539"/>
              <a:ext cx="430" cy="463"/>
            </a:xfrm>
            <a:custGeom>
              <a:avLst/>
              <a:gdLst/>
              <a:ahLst/>
              <a:cxnLst/>
              <a:rect l="l" t="t" r="r" b="b"/>
              <a:pathLst>
                <a:path w="180" h="194" extrusionOk="0">
                  <a:moveTo>
                    <a:pt x="172" y="194"/>
                  </a:moveTo>
                  <a:cubicBezTo>
                    <a:pt x="89" y="170"/>
                    <a:pt x="25" y="104"/>
                    <a:pt x="4" y="21"/>
                  </a:cubicBezTo>
                  <a:cubicBezTo>
                    <a:pt x="2" y="15"/>
                    <a:pt x="1" y="10"/>
                    <a:pt x="0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4"/>
                    <a:pt x="30" y="9"/>
                    <a:pt x="31" y="14"/>
                  </a:cubicBezTo>
                  <a:cubicBezTo>
                    <a:pt x="50" y="87"/>
                    <a:pt x="107" y="146"/>
                    <a:pt x="180" y="167"/>
                  </a:cubicBezTo>
                  <a:lnTo>
                    <a:pt x="172" y="1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Google Shape;221;p34"/>
            <p:cNvSpPr/>
            <p:nvPr/>
          </p:nvSpPr>
          <p:spPr>
            <a:xfrm>
              <a:off x="1124" y="2193"/>
              <a:ext cx="126" cy="306"/>
            </a:xfrm>
            <a:custGeom>
              <a:avLst/>
              <a:gdLst/>
              <a:ahLst/>
              <a:cxnLst/>
              <a:rect l="l" t="t" r="r" b="b"/>
              <a:pathLst>
                <a:path w="53" h="128" extrusionOk="0">
                  <a:moveTo>
                    <a:pt x="1" y="115"/>
                  </a:moveTo>
                  <a:cubicBezTo>
                    <a:pt x="0" y="108"/>
                    <a:pt x="6" y="101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21" y="99"/>
                    <a:pt x="28" y="105"/>
                    <a:pt x="29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30" y="120"/>
                    <a:pt x="24" y="127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5" y="128"/>
                    <a:pt x="15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8" y="128"/>
                    <a:pt x="2" y="123"/>
                    <a:pt x="1" y="115"/>
                  </a:cubicBezTo>
                  <a:close/>
                  <a:moveTo>
                    <a:pt x="12" y="76"/>
                  </a:moveTo>
                  <a:cubicBezTo>
                    <a:pt x="5" y="74"/>
                    <a:pt x="0" y="67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2"/>
                    <a:pt x="10" y="47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5" y="50"/>
                    <a:pt x="30" y="57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7" y="71"/>
                    <a:pt x="21" y="76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4" y="76"/>
                    <a:pt x="13" y="76"/>
                    <a:pt x="12" y="76"/>
                  </a:cubicBezTo>
                  <a:close/>
                  <a:moveTo>
                    <a:pt x="28" y="26"/>
                  </a:moveTo>
                  <a:cubicBezTo>
                    <a:pt x="22" y="21"/>
                    <a:pt x="21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2" y="0"/>
                    <a:pt x="41" y="0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2" y="10"/>
                    <a:pt x="53" y="19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5" y="28"/>
                    <a:pt x="41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4" y="30"/>
                    <a:pt x="30" y="28"/>
                    <a:pt x="28" y="26"/>
                  </a:cubicBezTo>
                  <a:close/>
                </a:path>
              </a:pathLst>
            </a:custGeom>
            <a:solidFill>
              <a:srgbClr val="B015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Google Shape;222;p34"/>
            <p:cNvSpPr/>
            <p:nvPr/>
          </p:nvSpPr>
          <p:spPr>
            <a:xfrm>
              <a:off x="1233" y="1791"/>
              <a:ext cx="1124" cy="1213"/>
            </a:xfrm>
            <a:custGeom>
              <a:avLst/>
              <a:gdLst/>
              <a:ahLst/>
              <a:cxnLst/>
              <a:rect l="l" t="t" r="r" b="b"/>
              <a:pathLst>
                <a:path w="471" h="509" extrusionOk="0">
                  <a:moveTo>
                    <a:pt x="261" y="509"/>
                  </a:moveTo>
                  <a:cubicBezTo>
                    <a:pt x="254" y="482"/>
                    <a:pt x="254" y="482"/>
                    <a:pt x="254" y="482"/>
                  </a:cubicBezTo>
                  <a:cubicBezTo>
                    <a:pt x="269" y="477"/>
                    <a:pt x="283" y="471"/>
                    <a:pt x="297" y="464"/>
                  </a:cubicBezTo>
                  <a:cubicBezTo>
                    <a:pt x="400" y="408"/>
                    <a:pt x="439" y="278"/>
                    <a:pt x="383" y="174"/>
                  </a:cubicBezTo>
                  <a:cubicBezTo>
                    <a:pt x="327" y="71"/>
                    <a:pt x="197" y="32"/>
                    <a:pt x="93" y="88"/>
                  </a:cubicBezTo>
                  <a:cubicBezTo>
                    <a:pt x="65" y="103"/>
                    <a:pt x="41" y="124"/>
                    <a:pt x="23" y="15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1" y="104"/>
                    <a:pt x="48" y="81"/>
                    <a:pt x="80" y="63"/>
                  </a:cubicBezTo>
                  <a:cubicBezTo>
                    <a:pt x="197" y="0"/>
                    <a:pt x="344" y="44"/>
                    <a:pt x="408" y="161"/>
                  </a:cubicBezTo>
                  <a:cubicBezTo>
                    <a:pt x="471" y="278"/>
                    <a:pt x="427" y="425"/>
                    <a:pt x="310" y="489"/>
                  </a:cubicBezTo>
                  <a:cubicBezTo>
                    <a:pt x="295" y="497"/>
                    <a:pt x="278" y="504"/>
                    <a:pt x="261" y="509"/>
                  </a:cubicBezTo>
                  <a:close/>
                </a:path>
              </a:pathLst>
            </a:custGeom>
            <a:solidFill>
              <a:srgbClr val="211D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Google Shape;223;p34"/>
            <p:cNvSpPr/>
            <p:nvPr/>
          </p:nvSpPr>
          <p:spPr>
            <a:xfrm>
              <a:off x="1532" y="2260"/>
              <a:ext cx="157" cy="377"/>
            </a:xfrm>
            <a:custGeom>
              <a:avLst/>
              <a:gdLst/>
              <a:ahLst/>
              <a:cxnLst/>
              <a:rect l="l" t="t" r="r" b="b"/>
              <a:pathLst>
                <a:path w="157" h="377" extrusionOk="0">
                  <a:moveTo>
                    <a:pt x="157" y="222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0" y="377"/>
                  </a:lnTo>
                  <a:lnTo>
                    <a:pt x="157" y="222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Google Shape;224;p34"/>
            <p:cNvSpPr/>
            <p:nvPr/>
          </p:nvSpPr>
          <p:spPr>
            <a:xfrm>
              <a:off x="1744" y="2260"/>
              <a:ext cx="157" cy="377"/>
            </a:xfrm>
            <a:custGeom>
              <a:avLst/>
              <a:gdLst/>
              <a:ahLst/>
              <a:cxnLst/>
              <a:rect l="l" t="t" r="r" b="b"/>
              <a:pathLst>
                <a:path w="157" h="377" extrusionOk="0">
                  <a:moveTo>
                    <a:pt x="157" y="222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0" y="377"/>
                  </a:lnTo>
                  <a:lnTo>
                    <a:pt x="157" y="222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5" name="Google Shape;225;p34"/>
          <p:cNvGrpSpPr/>
          <p:nvPr/>
        </p:nvGrpSpPr>
        <p:grpSpPr>
          <a:xfrm>
            <a:off x="9919882" y="3838669"/>
            <a:ext cx="476769" cy="452437"/>
            <a:chOff x="3236" y="1559"/>
            <a:chExt cx="1254" cy="1190"/>
          </a:xfrm>
        </p:grpSpPr>
        <p:sp>
          <p:nvSpPr>
            <p:cNvPr id="226" name="Google Shape;226;p34"/>
            <p:cNvSpPr/>
            <p:nvPr/>
          </p:nvSpPr>
          <p:spPr>
            <a:xfrm>
              <a:off x="4018" y="1606"/>
              <a:ext cx="472" cy="900"/>
            </a:xfrm>
            <a:custGeom>
              <a:avLst/>
              <a:gdLst/>
              <a:ahLst/>
              <a:cxnLst/>
              <a:rect l="l" t="t" r="r" b="b"/>
              <a:pathLst>
                <a:path w="198" h="377" extrusionOk="0">
                  <a:moveTo>
                    <a:pt x="126" y="377"/>
                  </a:moveTo>
                  <a:cubicBezTo>
                    <a:pt x="104" y="361"/>
                    <a:pt x="104" y="361"/>
                    <a:pt x="104" y="361"/>
                  </a:cubicBezTo>
                  <a:cubicBezTo>
                    <a:pt x="167" y="273"/>
                    <a:pt x="157" y="154"/>
                    <a:pt x="81" y="78"/>
                  </a:cubicBezTo>
                  <a:cubicBezTo>
                    <a:pt x="58" y="55"/>
                    <a:pt x="30" y="37"/>
                    <a:pt x="0" y="2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4" y="12"/>
                    <a:pt x="75" y="32"/>
                    <a:pt x="101" y="58"/>
                  </a:cubicBezTo>
                  <a:cubicBezTo>
                    <a:pt x="187" y="144"/>
                    <a:pt x="198" y="278"/>
                    <a:pt x="126" y="377"/>
                  </a:cubicBezTo>
                  <a:close/>
                </a:path>
              </a:pathLst>
            </a:custGeom>
            <a:solidFill>
              <a:srgbClr val="211D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Google Shape;227;p34"/>
            <p:cNvSpPr/>
            <p:nvPr/>
          </p:nvSpPr>
          <p:spPr>
            <a:xfrm>
              <a:off x="3286" y="2337"/>
              <a:ext cx="941" cy="412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233" y="173"/>
                  </a:moveTo>
                  <a:cubicBezTo>
                    <a:pt x="170" y="173"/>
                    <a:pt x="106" y="149"/>
                    <a:pt x="58" y="101"/>
                  </a:cubicBezTo>
                  <a:cubicBezTo>
                    <a:pt x="32" y="75"/>
                    <a:pt x="13" y="44"/>
                    <a:pt x="0" y="1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8" y="31"/>
                    <a:pt x="55" y="58"/>
                    <a:pt x="78" y="82"/>
                  </a:cubicBezTo>
                  <a:cubicBezTo>
                    <a:pt x="159" y="163"/>
                    <a:pt x="290" y="167"/>
                    <a:pt x="377" y="92"/>
                  </a:cubicBezTo>
                  <a:cubicBezTo>
                    <a:pt x="395" y="113"/>
                    <a:pt x="395" y="113"/>
                    <a:pt x="395" y="113"/>
                  </a:cubicBezTo>
                  <a:cubicBezTo>
                    <a:pt x="349" y="153"/>
                    <a:pt x="291" y="173"/>
                    <a:pt x="233" y="173"/>
                  </a:cubicBezTo>
                  <a:close/>
                </a:path>
              </a:pathLst>
            </a:custGeom>
            <a:solidFill>
              <a:srgbClr val="211D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Google Shape;228;p34"/>
            <p:cNvSpPr/>
            <p:nvPr/>
          </p:nvSpPr>
          <p:spPr>
            <a:xfrm>
              <a:off x="3236" y="1559"/>
              <a:ext cx="648" cy="661"/>
            </a:xfrm>
            <a:custGeom>
              <a:avLst/>
              <a:gdLst/>
              <a:ahLst/>
              <a:cxnLst/>
              <a:rect l="l" t="t" r="r" b="b"/>
              <a:pathLst>
                <a:path w="272" h="277" extrusionOk="0">
                  <a:moveTo>
                    <a:pt x="8" y="277"/>
                  </a:moveTo>
                  <a:cubicBezTo>
                    <a:pt x="0" y="203"/>
                    <a:pt x="26" y="130"/>
                    <a:pt x="79" y="77"/>
                  </a:cubicBezTo>
                  <a:cubicBezTo>
                    <a:pt x="130" y="27"/>
                    <a:pt x="200" y="0"/>
                    <a:pt x="272" y="6"/>
                  </a:cubicBezTo>
                  <a:cubicBezTo>
                    <a:pt x="270" y="34"/>
                    <a:pt x="270" y="34"/>
                    <a:pt x="270" y="34"/>
                  </a:cubicBezTo>
                  <a:cubicBezTo>
                    <a:pt x="206" y="29"/>
                    <a:pt x="144" y="52"/>
                    <a:pt x="99" y="97"/>
                  </a:cubicBezTo>
                  <a:cubicBezTo>
                    <a:pt x="52" y="144"/>
                    <a:pt x="29" y="208"/>
                    <a:pt x="36" y="274"/>
                  </a:cubicBezTo>
                  <a:lnTo>
                    <a:pt x="8" y="27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Google Shape;229;p34"/>
            <p:cNvSpPr/>
            <p:nvPr/>
          </p:nvSpPr>
          <p:spPr>
            <a:xfrm>
              <a:off x="3803" y="1845"/>
              <a:ext cx="67" cy="48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3803" y="2403"/>
              <a:ext cx="67" cy="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231" name="Google Shape;231;p34"/>
          <p:cNvCxnSpPr/>
          <p:nvPr/>
        </p:nvCxnSpPr>
        <p:spPr>
          <a:xfrm rot="10800000">
            <a:off x="22747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2" name="Google Shape;232;p34"/>
          <p:cNvGrpSpPr/>
          <p:nvPr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233" name="Google Shape;233;p34"/>
            <p:cNvSpPr/>
            <p:nvPr/>
          </p:nvSpPr>
          <p:spPr>
            <a:xfrm>
              <a:off x="9763471" y="5859413"/>
              <a:ext cx="379825" cy="314744"/>
            </a:xfrm>
            <a:custGeom>
              <a:avLst/>
              <a:gdLst/>
              <a:ahLst/>
              <a:cxnLst/>
              <a:rect l="l" t="t" r="r" b="b"/>
              <a:pathLst>
                <a:path w="677" h="561" extrusionOk="0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Google Shape;234;p34"/>
            <p:cNvSpPr/>
            <p:nvPr/>
          </p:nvSpPr>
          <p:spPr>
            <a:xfrm>
              <a:off x="10578103" y="5859413"/>
              <a:ext cx="421903" cy="314744"/>
            </a:xfrm>
            <a:custGeom>
              <a:avLst/>
              <a:gdLst/>
              <a:ahLst/>
              <a:cxnLst/>
              <a:rect l="l" t="t" r="r" b="b"/>
              <a:pathLst>
                <a:path w="752" h="561" extrusionOk="0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Google Shape;235;p34"/>
            <p:cNvSpPr/>
            <p:nvPr/>
          </p:nvSpPr>
          <p:spPr>
            <a:xfrm>
              <a:off x="10753710" y="5859413"/>
              <a:ext cx="422464" cy="314744"/>
            </a:xfrm>
            <a:custGeom>
              <a:avLst/>
              <a:gdLst/>
              <a:ahLst/>
              <a:cxnLst/>
              <a:rect l="l" t="t" r="r" b="b"/>
              <a:pathLst>
                <a:path w="753" h="561" extrusionOk="0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10202206" y="5853803"/>
              <a:ext cx="315866" cy="320355"/>
            </a:xfrm>
            <a:custGeom>
              <a:avLst/>
              <a:gdLst/>
              <a:ahLst/>
              <a:cxnLst/>
              <a:rect l="l" t="t" r="r" b="b"/>
              <a:pathLst>
                <a:path w="237" h="238" extrusionOk="0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10891165" y="5964328"/>
              <a:ext cx="285009" cy="209830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346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3884">
          <p15:clr>
            <a:srgbClr val="FBAE40"/>
          </p15:clr>
        </p15:guide>
        <p15:guide id="10" pos="66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EDE04D-4DC5-4C38-B8C8-AA3495AE87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2524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3EDE04D-4DC5-4C38-B8C8-AA3495AE8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9" name="Google Shape;239;p35"/>
          <p:cNvCxnSpPr/>
          <p:nvPr/>
        </p:nvCxnSpPr>
        <p:spPr>
          <a:xfrm rot="10800000">
            <a:off x="22747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514349" y="371375"/>
            <a:ext cx="11161714" cy="38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body" idx="2"/>
          </p:nvPr>
        </p:nvSpPr>
        <p:spPr>
          <a:xfrm>
            <a:off x="514505" y="836613"/>
            <a:ext cx="11161557" cy="3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3"/>
          </p:nvPr>
        </p:nvSpPr>
        <p:spPr>
          <a:xfrm>
            <a:off x="514350" y="1864659"/>
            <a:ext cx="3529013" cy="430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body" idx="4"/>
          </p:nvPr>
        </p:nvSpPr>
        <p:spPr>
          <a:xfrm>
            <a:off x="514350" y="1378703"/>
            <a:ext cx="3529013" cy="38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body" idx="5"/>
          </p:nvPr>
        </p:nvSpPr>
        <p:spPr>
          <a:xfrm>
            <a:off x="4331493" y="1864659"/>
            <a:ext cx="3529013" cy="430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body" idx="6"/>
          </p:nvPr>
        </p:nvSpPr>
        <p:spPr>
          <a:xfrm>
            <a:off x="4331493" y="1378703"/>
            <a:ext cx="3529013" cy="38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body" idx="7"/>
          </p:nvPr>
        </p:nvSpPr>
        <p:spPr>
          <a:xfrm>
            <a:off x="8147049" y="1864659"/>
            <a:ext cx="3529013" cy="430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8"/>
          </p:nvPr>
        </p:nvSpPr>
        <p:spPr>
          <a:xfrm>
            <a:off x="8147049" y="1378703"/>
            <a:ext cx="3529013" cy="38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8" name="Google Shape;248;p35"/>
          <p:cNvGrpSpPr/>
          <p:nvPr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249" name="Google Shape;249;p35"/>
            <p:cNvSpPr/>
            <p:nvPr/>
          </p:nvSpPr>
          <p:spPr>
            <a:xfrm>
              <a:off x="9763471" y="5859413"/>
              <a:ext cx="379825" cy="314744"/>
            </a:xfrm>
            <a:custGeom>
              <a:avLst/>
              <a:gdLst/>
              <a:ahLst/>
              <a:cxnLst/>
              <a:rect l="l" t="t" r="r" b="b"/>
              <a:pathLst>
                <a:path w="677" h="561" extrusionOk="0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10578103" y="5859413"/>
              <a:ext cx="421903" cy="314744"/>
            </a:xfrm>
            <a:custGeom>
              <a:avLst/>
              <a:gdLst/>
              <a:ahLst/>
              <a:cxnLst/>
              <a:rect l="l" t="t" r="r" b="b"/>
              <a:pathLst>
                <a:path w="752" h="561" extrusionOk="0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Google Shape;251;p35"/>
            <p:cNvSpPr/>
            <p:nvPr/>
          </p:nvSpPr>
          <p:spPr>
            <a:xfrm>
              <a:off x="10753710" y="5859413"/>
              <a:ext cx="422464" cy="314744"/>
            </a:xfrm>
            <a:custGeom>
              <a:avLst/>
              <a:gdLst/>
              <a:ahLst/>
              <a:cxnLst/>
              <a:rect l="l" t="t" r="r" b="b"/>
              <a:pathLst>
                <a:path w="753" h="561" extrusionOk="0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10202206" y="5853803"/>
              <a:ext cx="315866" cy="320355"/>
            </a:xfrm>
            <a:custGeom>
              <a:avLst/>
              <a:gdLst/>
              <a:ahLst/>
              <a:cxnLst/>
              <a:rect l="l" t="t" r="r" b="b"/>
              <a:pathLst>
                <a:path w="237" h="238" extrusionOk="0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Google Shape;253;p35"/>
            <p:cNvSpPr/>
            <p:nvPr/>
          </p:nvSpPr>
          <p:spPr>
            <a:xfrm>
              <a:off x="10891165" y="5964328"/>
              <a:ext cx="285009" cy="209830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781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&amp; Content">
  <p:cSld name="Chart &amp; Conte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2F4117A-B4E7-47E2-85B5-CE424E7B39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9541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2F4117A-B4E7-47E2-85B5-CE424E7B39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" name="Google Shape;255;p36"/>
          <p:cNvSpPr txBox="1">
            <a:spLocks noGrp="1"/>
          </p:cNvSpPr>
          <p:nvPr>
            <p:ph type="body" idx="1"/>
          </p:nvPr>
        </p:nvSpPr>
        <p:spPr>
          <a:xfrm>
            <a:off x="514349" y="371375"/>
            <a:ext cx="11161714" cy="38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2"/>
          </p:nvPr>
        </p:nvSpPr>
        <p:spPr>
          <a:xfrm>
            <a:off x="514505" y="836613"/>
            <a:ext cx="11161557" cy="3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3"/>
          </p:nvPr>
        </p:nvSpPr>
        <p:spPr>
          <a:xfrm>
            <a:off x="514350" y="1378703"/>
            <a:ext cx="3528000" cy="38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4"/>
          </p:nvPr>
        </p:nvSpPr>
        <p:spPr>
          <a:xfrm>
            <a:off x="4332282" y="1378703"/>
            <a:ext cx="7342785" cy="38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6"/>
          <p:cNvSpPr>
            <a:spLocks noGrp="1"/>
          </p:cNvSpPr>
          <p:nvPr>
            <p:ph type="chart" idx="5"/>
          </p:nvPr>
        </p:nvSpPr>
        <p:spPr>
          <a:xfrm>
            <a:off x="514350" y="1865313"/>
            <a:ext cx="3527425" cy="430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6"/>
          </p:nvPr>
        </p:nvSpPr>
        <p:spPr>
          <a:xfrm>
            <a:off x="4332288" y="1865313"/>
            <a:ext cx="7342187" cy="430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1" name="Google Shape;261;p36"/>
          <p:cNvCxnSpPr/>
          <p:nvPr/>
        </p:nvCxnSpPr>
        <p:spPr>
          <a:xfrm rot="10800000">
            <a:off x="22747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62" name="Google Shape;262;p36"/>
          <p:cNvGrpSpPr/>
          <p:nvPr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263" name="Google Shape;263;p36"/>
            <p:cNvSpPr/>
            <p:nvPr/>
          </p:nvSpPr>
          <p:spPr>
            <a:xfrm>
              <a:off x="9763471" y="5859413"/>
              <a:ext cx="379825" cy="314744"/>
            </a:xfrm>
            <a:custGeom>
              <a:avLst/>
              <a:gdLst/>
              <a:ahLst/>
              <a:cxnLst/>
              <a:rect l="l" t="t" r="r" b="b"/>
              <a:pathLst>
                <a:path w="677" h="561" extrusionOk="0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10578103" y="5859413"/>
              <a:ext cx="421903" cy="314744"/>
            </a:xfrm>
            <a:custGeom>
              <a:avLst/>
              <a:gdLst/>
              <a:ahLst/>
              <a:cxnLst/>
              <a:rect l="l" t="t" r="r" b="b"/>
              <a:pathLst>
                <a:path w="752" h="561" extrusionOk="0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10753710" y="5859413"/>
              <a:ext cx="422464" cy="314744"/>
            </a:xfrm>
            <a:custGeom>
              <a:avLst/>
              <a:gdLst/>
              <a:ahLst/>
              <a:cxnLst/>
              <a:rect l="l" t="t" r="r" b="b"/>
              <a:pathLst>
                <a:path w="753" h="561" extrusionOk="0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10202206" y="5853803"/>
              <a:ext cx="315866" cy="320355"/>
            </a:xfrm>
            <a:custGeom>
              <a:avLst/>
              <a:gdLst/>
              <a:ahLst/>
              <a:cxnLst/>
              <a:rect l="l" t="t" r="r" b="b"/>
              <a:pathLst>
                <a:path w="237" h="238" extrusionOk="0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10891165" y="5964328"/>
              <a:ext cx="285009" cy="209830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42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27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3884">
          <p15:clr>
            <a:srgbClr val="FBAE40"/>
          </p15:clr>
        </p15:guide>
        <p15:guide id="10" pos="3953">
          <p15:clr>
            <a:srgbClr val="FBAE40"/>
          </p15:clr>
        </p15:guide>
        <p15:guide id="11" pos="2547">
          <p15:clr>
            <a:srgbClr val="FBAE40"/>
          </p15:clr>
        </p15:guide>
        <p15:guide id="12" pos="2729">
          <p15:clr>
            <a:srgbClr val="FBAE40"/>
          </p15:clr>
        </p15:guide>
        <p15:guide id="13" orient="horz" pos="117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183E77E-338B-4D4F-88F1-0F2758A4F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371375"/>
            <a:ext cx="11161714" cy="3812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Here</a:t>
            </a:r>
            <a:endParaRPr lang="en-I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B7A93-45E6-499A-A343-9D6106D72F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AD438E8-2E8C-4EFF-B401-35B96BA922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3471" y="5859413"/>
              <a:ext cx="379825" cy="314744"/>
            </a:xfrm>
            <a:custGeom>
              <a:avLst/>
              <a:gdLst>
                <a:gd name="T0" fmla="*/ 589 w 677"/>
                <a:gd name="T1" fmla="*/ 561 h 561"/>
                <a:gd name="T2" fmla="*/ 582 w 677"/>
                <a:gd name="T3" fmla="*/ 556 h 561"/>
                <a:gd name="T4" fmla="*/ 102 w 677"/>
                <a:gd name="T5" fmla="*/ 146 h 561"/>
                <a:gd name="T6" fmla="*/ 102 w 677"/>
                <a:gd name="T7" fmla="*/ 561 h 561"/>
                <a:gd name="T8" fmla="*/ 0 w 677"/>
                <a:gd name="T9" fmla="*/ 561 h 561"/>
                <a:gd name="T10" fmla="*/ 0 w 677"/>
                <a:gd name="T11" fmla="*/ 0 h 561"/>
                <a:gd name="T12" fmla="*/ 95 w 677"/>
                <a:gd name="T13" fmla="*/ 0 h 561"/>
                <a:gd name="T14" fmla="*/ 100 w 677"/>
                <a:gd name="T15" fmla="*/ 2 h 561"/>
                <a:gd name="T16" fmla="*/ 575 w 677"/>
                <a:gd name="T17" fmla="*/ 408 h 561"/>
                <a:gd name="T18" fmla="*/ 575 w 677"/>
                <a:gd name="T19" fmla="*/ 0 h 561"/>
                <a:gd name="T20" fmla="*/ 677 w 677"/>
                <a:gd name="T21" fmla="*/ 0 h 561"/>
                <a:gd name="T22" fmla="*/ 677 w 677"/>
                <a:gd name="T23" fmla="*/ 561 h 561"/>
                <a:gd name="T24" fmla="*/ 589 w 677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7" h="561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4CD9B0F-9E3B-444A-9574-351576CE8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8103" y="5859413"/>
              <a:ext cx="421903" cy="314744"/>
            </a:xfrm>
            <a:custGeom>
              <a:avLst/>
              <a:gdLst>
                <a:gd name="T0" fmla="*/ 0 w 752"/>
                <a:gd name="T1" fmla="*/ 561 h 561"/>
                <a:gd name="T2" fmla="*/ 0 w 752"/>
                <a:gd name="T3" fmla="*/ 0 h 561"/>
                <a:gd name="T4" fmla="*/ 104 w 752"/>
                <a:gd name="T5" fmla="*/ 0 h 561"/>
                <a:gd name="T6" fmla="*/ 104 w 752"/>
                <a:gd name="T7" fmla="*/ 408 h 561"/>
                <a:gd name="T8" fmla="*/ 593 w 752"/>
                <a:gd name="T9" fmla="*/ 0 h 561"/>
                <a:gd name="T10" fmla="*/ 752 w 752"/>
                <a:gd name="T11" fmla="*/ 0 h 561"/>
                <a:gd name="T12" fmla="*/ 90 w 752"/>
                <a:gd name="T13" fmla="*/ 561 h 561"/>
                <a:gd name="T14" fmla="*/ 0 w 752"/>
                <a:gd name="T1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561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B7F20D0-A564-46D3-AF61-E9A7F340B7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53710" y="5859413"/>
              <a:ext cx="422464" cy="314744"/>
            </a:xfrm>
            <a:custGeom>
              <a:avLst/>
              <a:gdLst>
                <a:gd name="T0" fmla="*/ 703 w 753"/>
                <a:gd name="T1" fmla="*/ 468 h 561"/>
                <a:gd name="T2" fmla="*/ 651 w 753"/>
                <a:gd name="T3" fmla="*/ 484 h 561"/>
                <a:gd name="T4" fmla="*/ 651 w 753"/>
                <a:gd name="T5" fmla="*/ 144 h 561"/>
                <a:gd name="T6" fmla="*/ 159 w 753"/>
                <a:gd name="T7" fmla="*/ 561 h 561"/>
                <a:gd name="T8" fmla="*/ 0 w 753"/>
                <a:gd name="T9" fmla="*/ 561 h 561"/>
                <a:gd name="T10" fmla="*/ 663 w 753"/>
                <a:gd name="T11" fmla="*/ 0 h 561"/>
                <a:gd name="T12" fmla="*/ 753 w 753"/>
                <a:gd name="T13" fmla="*/ 0 h 561"/>
                <a:gd name="T14" fmla="*/ 753 w 753"/>
                <a:gd name="T15" fmla="*/ 468 h 561"/>
                <a:gd name="T16" fmla="*/ 703 w 753"/>
                <a:gd name="T17" fmla="*/ 46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3" h="561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539F572-51CD-4433-9D18-AC2BE47170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02206" y="5853803"/>
              <a:ext cx="315866" cy="320355"/>
            </a:xfrm>
            <a:custGeom>
              <a:avLst/>
              <a:gdLst>
                <a:gd name="T0" fmla="*/ 118 w 237"/>
                <a:gd name="T1" fmla="*/ 238 h 238"/>
                <a:gd name="T2" fmla="*/ 0 w 237"/>
                <a:gd name="T3" fmla="*/ 119 h 238"/>
                <a:gd name="T4" fmla="*/ 118 w 237"/>
                <a:gd name="T5" fmla="*/ 0 h 238"/>
                <a:gd name="T6" fmla="*/ 237 w 237"/>
                <a:gd name="T7" fmla="*/ 119 h 238"/>
                <a:gd name="T8" fmla="*/ 118 w 237"/>
                <a:gd name="T9" fmla="*/ 238 h 238"/>
                <a:gd name="T10" fmla="*/ 118 w 237"/>
                <a:gd name="T11" fmla="*/ 44 h 238"/>
                <a:gd name="T12" fmla="*/ 43 w 237"/>
                <a:gd name="T13" fmla="*/ 119 h 238"/>
                <a:gd name="T14" fmla="*/ 118 w 237"/>
                <a:gd name="T15" fmla="*/ 195 h 238"/>
                <a:gd name="T16" fmla="*/ 194 w 237"/>
                <a:gd name="T17" fmla="*/ 119 h 238"/>
                <a:gd name="T18" fmla="*/ 118 w 237"/>
                <a:gd name="T19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38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AB04C397-44F8-47DD-8291-385BF38729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1165" y="5964328"/>
              <a:ext cx="285009" cy="209830"/>
            </a:xfrm>
            <a:custGeom>
              <a:avLst/>
              <a:gdLst>
                <a:gd name="T0" fmla="*/ 213 w 214"/>
                <a:gd name="T1" fmla="*/ 156 h 156"/>
                <a:gd name="T2" fmla="*/ 214 w 214"/>
                <a:gd name="T3" fmla="*/ 156 h 156"/>
                <a:gd name="T4" fmla="*/ 214 w 214"/>
                <a:gd name="T5" fmla="*/ 116 h 156"/>
                <a:gd name="T6" fmla="*/ 213 w 214"/>
                <a:gd name="T7" fmla="*/ 116 h 156"/>
                <a:gd name="T8" fmla="*/ 45 w 214"/>
                <a:gd name="T9" fmla="*/ 24 h 156"/>
                <a:gd name="T10" fmla="*/ 32 w 214"/>
                <a:gd name="T11" fmla="*/ 0 h 156"/>
                <a:gd name="T12" fmla="*/ 0 w 214"/>
                <a:gd name="T13" fmla="*/ 26 h 156"/>
                <a:gd name="T14" fmla="*/ 12 w 214"/>
                <a:gd name="T15" fmla="*/ 46 h 156"/>
                <a:gd name="T16" fmla="*/ 213 w 214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56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50000">
                  <a:schemeClr val="accent1"/>
                </a:gs>
                <a:gs pos="0">
                  <a:schemeClr val="accent5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E9F919-EC9B-4BE8-8514-41B09AF4C937}"/>
              </a:ext>
            </a:extLst>
          </p:cNvPr>
          <p:cNvCxnSpPr>
            <a:cxnSpLocks/>
          </p:cNvCxnSpPr>
          <p:nvPr userDrawn="1"/>
        </p:nvCxnSpPr>
        <p:spPr>
          <a:xfrm flipV="1">
            <a:off x="22747" y="0"/>
            <a:ext cx="0" cy="6858000"/>
          </a:xfrm>
          <a:prstGeom prst="line">
            <a:avLst/>
          </a:prstGeom>
          <a:ln w="76200">
            <a:gradFill>
              <a:gsLst>
                <a:gs pos="0">
                  <a:schemeClr val="accent5"/>
                </a:gs>
                <a:gs pos="100000">
                  <a:schemeClr val="accent1">
                    <a:lumMod val="100000"/>
                  </a:scheme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92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38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&amp; Cont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84CD191-BABA-4BD9-8351-CD13F4EA2C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1835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84CD191-BABA-4BD9-8351-CD13F4EA2C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183E77E-338B-4D4F-88F1-0F2758A4F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371375"/>
            <a:ext cx="11161714" cy="3812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  <a:endParaRPr lang="en-IL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7CDC277-075F-4C78-A9BE-3BF9F380F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505" y="836613"/>
            <a:ext cx="11161557" cy="323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C1D8A-D72D-43E3-A402-BB845B22E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50" y="1376363"/>
            <a:ext cx="11161713" cy="4789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8A969F-F044-4D70-A8F0-8848CD9D9FD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747" y="0"/>
            <a:ext cx="0" cy="6858000"/>
          </a:xfrm>
          <a:prstGeom prst="line">
            <a:avLst/>
          </a:prstGeom>
          <a:ln w="76200">
            <a:gradFill>
              <a:gsLst>
                <a:gs pos="0">
                  <a:schemeClr val="accent5"/>
                </a:gs>
                <a:gs pos="100000">
                  <a:schemeClr val="accent1">
                    <a:lumMod val="100000"/>
                  </a:scheme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4F54D1-B520-411A-B993-7CCAC60BF5A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3F2BADC-8090-4482-AF77-EC57A0829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3471" y="5859413"/>
              <a:ext cx="379825" cy="314744"/>
            </a:xfrm>
            <a:custGeom>
              <a:avLst/>
              <a:gdLst>
                <a:gd name="T0" fmla="*/ 589 w 677"/>
                <a:gd name="T1" fmla="*/ 561 h 561"/>
                <a:gd name="T2" fmla="*/ 582 w 677"/>
                <a:gd name="T3" fmla="*/ 556 h 561"/>
                <a:gd name="T4" fmla="*/ 102 w 677"/>
                <a:gd name="T5" fmla="*/ 146 h 561"/>
                <a:gd name="T6" fmla="*/ 102 w 677"/>
                <a:gd name="T7" fmla="*/ 561 h 561"/>
                <a:gd name="T8" fmla="*/ 0 w 677"/>
                <a:gd name="T9" fmla="*/ 561 h 561"/>
                <a:gd name="T10" fmla="*/ 0 w 677"/>
                <a:gd name="T11" fmla="*/ 0 h 561"/>
                <a:gd name="T12" fmla="*/ 95 w 677"/>
                <a:gd name="T13" fmla="*/ 0 h 561"/>
                <a:gd name="T14" fmla="*/ 100 w 677"/>
                <a:gd name="T15" fmla="*/ 2 h 561"/>
                <a:gd name="T16" fmla="*/ 575 w 677"/>
                <a:gd name="T17" fmla="*/ 408 h 561"/>
                <a:gd name="T18" fmla="*/ 575 w 677"/>
                <a:gd name="T19" fmla="*/ 0 h 561"/>
                <a:gd name="T20" fmla="*/ 677 w 677"/>
                <a:gd name="T21" fmla="*/ 0 h 561"/>
                <a:gd name="T22" fmla="*/ 677 w 677"/>
                <a:gd name="T23" fmla="*/ 561 h 561"/>
                <a:gd name="T24" fmla="*/ 589 w 677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7" h="561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2A304E4-6413-4CC2-9675-009BC3D01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8103" y="5859413"/>
              <a:ext cx="421903" cy="314744"/>
            </a:xfrm>
            <a:custGeom>
              <a:avLst/>
              <a:gdLst>
                <a:gd name="T0" fmla="*/ 0 w 752"/>
                <a:gd name="T1" fmla="*/ 561 h 561"/>
                <a:gd name="T2" fmla="*/ 0 w 752"/>
                <a:gd name="T3" fmla="*/ 0 h 561"/>
                <a:gd name="T4" fmla="*/ 104 w 752"/>
                <a:gd name="T5" fmla="*/ 0 h 561"/>
                <a:gd name="T6" fmla="*/ 104 w 752"/>
                <a:gd name="T7" fmla="*/ 408 h 561"/>
                <a:gd name="T8" fmla="*/ 593 w 752"/>
                <a:gd name="T9" fmla="*/ 0 h 561"/>
                <a:gd name="T10" fmla="*/ 752 w 752"/>
                <a:gd name="T11" fmla="*/ 0 h 561"/>
                <a:gd name="T12" fmla="*/ 90 w 752"/>
                <a:gd name="T13" fmla="*/ 561 h 561"/>
                <a:gd name="T14" fmla="*/ 0 w 752"/>
                <a:gd name="T1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561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6FA759A-374F-4715-97E5-DFAD299A6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53710" y="5859413"/>
              <a:ext cx="422464" cy="314744"/>
            </a:xfrm>
            <a:custGeom>
              <a:avLst/>
              <a:gdLst>
                <a:gd name="T0" fmla="*/ 703 w 753"/>
                <a:gd name="T1" fmla="*/ 468 h 561"/>
                <a:gd name="T2" fmla="*/ 651 w 753"/>
                <a:gd name="T3" fmla="*/ 484 h 561"/>
                <a:gd name="T4" fmla="*/ 651 w 753"/>
                <a:gd name="T5" fmla="*/ 144 h 561"/>
                <a:gd name="T6" fmla="*/ 159 w 753"/>
                <a:gd name="T7" fmla="*/ 561 h 561"/>
                <a:gd name="T8" fmla="*/ 0 w 753"/>
                <a:gd name="T9" fmla="*/ 561 h 561"/>
                <a:gd name="T10" fmla="*/ 663 w 753"/>
                <a:gd name="T11" fmla="*/ 0 h 561"/>
                <a:gd name="T12" fmla="*/ 753 w 753"/>
                <a:gd name="T13" fmla="*/ 0 h 561"/>
                <a:gd name="T14" fmla="*/ 753 w 753"/>
                <a:gd name="T15" fmla="*/ 468 h 561"/>
                <a:gd name="T16" fmla="*/ 703 w 753"/>
                <a:gd name="T17" fmla="*/ 46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3" h="561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36818D0-6485-45A4-808C-92705A2B0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02206" y="5853803"/>
              <a:ext cx="315866" cy="320355"/>
            </a:xfrm>
            <a:custGeom>
              <a:avLst/>
              <a:gdLst>
                <a:gd name="T0" fmla="*/ 118 w 237"/>
                <a:gd name="T1" fmla="*/ 238 h 238"/>
                <a:gd name="T2" fmla="*/ 0 w 237"/>
                <a:gd name="T3" fmla="*/ 119 h 238"/>
                <a:gd name="T4" fmla="*/ 118 w 237"/>
                <a:gd name="T5" fmla="*/ 0 h 238"/>
                <a:gd name="T6" fmla="*/ 237 w 237"/>
                <a:gd name="T7" fmla="*/ 119 h 238"/>
                <a:gd name="T8" fmla="*/ 118 w 237"/>
                <a:gd name="T9" fmla="*/ 238 h 238"/>
                <a:gd name="T10" fmla="*/ 118 w 237"/>
                <a:gd name="T11" fmla="*/ 44 h 238"/>
                <a:gd name="T12" fmla="*/ 43 w 237"/>
                <a:gd name="T13" fmla="*/ 119 h 238"/>
                <a:gd name="T14" fmla="*/ 118 w 237"/>
                <a:gd name="T15" fmla="*/ 195 h 238"/>
                <a:gd name="T16" fmla="*/ 194 w 237"/>
                <a:gd name="T17" fmla="*/ 119 h 238"/>
                <a:gd name="T18" fmla="*/ 118 w 237"/>
                <a:gd name="T19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38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66CF3170-17EB-409B-B069-CC5D428B3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1165" y="5964328"/>
              <a:ext cx="285009" cy="209830"/>
            </a:xfrm>
            <a:custGeom>
              <a:avLst/>
              <a:gdLst>
                <a:gd name="T0" fmla="*/ 213 w 214"/>
                <a:gd name="T1" fmla="*/ 156 h 156"/>
                <a:gd name="T2" fmla="*/ 214 w 214"/>
                <a:gd name="T3" fmla="*/ 156 h 156"/>
                <a:gd name="T4" fmla="*/ 214 w 214"/>
                <a:gd name="T5" fmla="*/ 116 h 156"/>
                <a:gd name="T6" fmla="*/ 213 w 214"/>
                <a:gd name="T7" fmla="*/ 116 h 156"/>
                <a:gd name="T8" fmla="*/ 45 w 214"/>
                <a:gd name="T9" fmla="*/ 24 h 156"/>
                <a:gd name="T10" fmla="*/ 32 w 214"/>
                <a:gd name="T11" fmla="*/ 0 h 156"/>
                <a:gd name="T12" fmla="*/ 0 w 214"/>
                <a:gd name="T13" fmla="*/ 26 h 156"/>
                <a:gd name="T14" fmla="*/ 12 w 214"/>
                <a:gd name="T15" fmla="*/ 46 h 156"/>
                <a:gd name="T16" fmla="*/ 213 w 214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56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50000">
                  <a:schemeClr val="accent1"/>
                </a:gs>
                <a:gs pos="0">
                  <a:schemeClr val="accent5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7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38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7E4EE-8E6F-33D7-5CD0-55EBB445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C17-8E25-4946-A13C-DDE19B4E847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22814-C3B3-7D9C-A400-2F9B8915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DC6A7-A797-E1B6-17C9-84F653E0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CF13-D405-4C55-89D2-D8CF89399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97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F870F86-4B61-4A8A-950D-4A8DF7D9F0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2635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F870F86-4B61-4A8A-950D-4A8DF7D9F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תמונה 9">
            <a:extLst>
              <a:ext uri="{FF2B5EF4-FFF2-40B4-BE49-F238E27FC236}">
                <a16:creationId xmlns:a16="http://schemas.microsoft.com/office/drawing/2014/main" id="{EB364218-03A1-4070-B8C0-4E911B8DBC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88" y="0"/>
            <a:ext cx="12191998" cy="6857999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D95292B-42E7-4DF1-A836-836F06DC0CC6}"/>
              </a:ext>
            </a:extLst>
          </p:cNvPr>
          <p:cNvSpPr txBox="1"/>
          <p:nvPr userDrawn="1"/>
        </p:nvSpPr>
        <p:spPr>
          <a:xfrm>
            <a:off x="68655" y="6485093"/>
            <a:ext cx="387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AB0EB80-1579-4678-935E-7F4E9F2B5394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algn="ctr"/>
              <a:t>‹#›</a:t>
            </a:fld>
            <a:endParaRPr kumimoji="0" lang="en-US" sz="9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291C38-63D1-43AE-97CD-480DF5A5CE5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84" y="6461767"/>
            <a:ext cx="277484" cy="277484"/>
          </a:xfrm>
          <a:prstGeom prst="rect">
            <a:avLst/>
          </a:prstGeom>
        </p:spPr>
      </p:pic>
      <p:sp>
        <p:nvSpPr>
          <p:cNvPr id="16" name="TextBox 119">
            <a:extLst>
              <a:ext uri="{FF2B5EF4-FFF2-40B4-BE49-F238E27FC236}">
                <a16:creationId xmlns:a16="http://schemas.microsoft.com/office/drawing/2014/main" id="{B22E6469-8B8F-4949-BAE8-B41C950CF72B}"/>
              </a:ext>
            </a:extLst>
          </p:cNvPr>
          <p:cNvSpPr txBox="1"/>
          <p:nvPr userDrawn="1"/>
        </p:nvSpPr>
        <p:spPr>
          <a:xfrm>
            <a:off x="465028" y="6568620"/>
            <a:ext cx="1468439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© Nova Proprietary information</a:t>
            </a:r>
            <a:endParaRPr kumimoji="0" lang="en-IL" sz="7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כותרת 7">
            <a:extLst>
              <a:ext uri="{FF2B5EF4-FFF2-40B4-BE49-F238E27FC236}">
                <a16:creationId xmlns:a16="http://schemas.microsoft.com/office/drawing/2014/main" id="{71E79E51-9291-4409-8C5C-4FF2F9395D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741" y="3091267"/>
            <a:ext cx="4536296" cy="582226"/>
          </a:xfrm>
          <a:prstGeom prst="rect">
            <a:avLst/>
          </a:prstGeom>
        </p:spPr>
        <p:txBody>
          <a:bodyPr vert="horz"/>
          <a:lstStyle>
            <a:lvl1pPr marL="0" algn="l" defTabSz="914400" rtl="0" eaLnBrk="1" latinLnBrk="0" hangingPunct="1">
              <a:defRPr lang="en-US" sz="4000" b="1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Agenda/Outline</a:t>
            </a:r>
            <a:endParaRPr lang="en-IL"/>
          </a:p>
        </p:txBody>
      </p:sp>
      <p:pic>
        <p:nvPicPr>
          <p:cNvPr id="11" name="תמונה 11">
            <a:extLst>
              <a:ext uri="{FF2B5EF4-FFF2-40B4-BE49-F238E27FC236}">
                <a16:creationId xmlns:a16="http://schemas.microsoft.com/office/drawing/2014/main" id="{D7B4F87C-71CF-4457-8558-0F746D2E4C4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115" y="6510162"/>
            <a:ext cx="826299" cy="1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D82648-C35D-45DB-BE51-E1C4C7BD2C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7098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D82648-C35D-45DB-BE51-E1C4C7BD2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5ACC606-A1DB-4E36-B551-812888640A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8C9247-9837-402E-A7FF-7D6854A570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233" y="4478941"/>
            <a:ext cx="4310062" cy="315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Presentation Date</a:t>
            </a:r>
            <a:endParaRPr lang="en-IL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6F4F04D-880F-4026-ABEB-B50C4ED9BE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723" y="2087286"/>
            <a:ext cx="6537762" cy="1571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  <a:endParaRPr lang="en-IL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50BC5FE-487F-47F3-AE2F-DB5CBAEB31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723" y="3984901"/>
            <a:ext cx="4310062" cy="39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Presenter Name</a:t>
            </a:r>
            <a:endParaRPr lang="en-I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93A4-E209-4999-9E00-198ED34C708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733288"/>
            <a:ext cx="12192000" cy="0"/>
          </a:xfrm>
          <a:prstGeom prst="line">
            <a:avLst/>
          </a:prstGeom>
          <a:ln w="76200">
            <a:gradFill>
              <a:gsLst>
                <a:gs pos="0">
                  <a:schemeClr val="accent5"/>
                </a:gs>
                <a:gs pos="100000">
                  <a:schemeClr val="accent1">
                    <a:lumMod val="10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4F39B0C-1670-400D-A918-6C736B1FE987}"/>
              </a:ext>
            </a:extLst>
          </p:cNvPr>
          <p:cNvGrpSpPr/>
          <p:nvPr userDrawn="1"/>
        </p:nvGrpSpPr>
        <p:grpSpPr>
          <a:xfrm>
            <a:off x="9264010" y="6111577"/>
            <a:ext cx="2412976" cy="408117"/>
            <a:chOff x="4310495" y="2043952"/>
            <a:chExt cx="5163989" cy="873407"/>
          </a:xfrm>
        </p:grpSpPr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5371B65C-6651-4FAF-90D5-C4D4D33AB1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13369" y="2057653"/>
              <a:ext cx="92478" cy="92478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  <a:gd name="T10" fmla="*/ 13 w 26"/>
                <a:gd name="T11" fmla="*/ 23 h 25"/>
                <a:gd name="T12" fmla="*/ 24 w 26"/>
                <a:gd name="T13" fmla="*/ 12 h 25"/>
                <a:gd name="T14" fmla="*/ 13 w 26"/>
                <a:gd name="T15" fmla="*/ 1 h 25"/>
                <a:gd name="T16" fmla="*/ 2 w 26"/>
                <a:gd name="T17" fmla="*/ 12 h 25"/>
                <a:gd name="T18" fmla="*/ 13 w 26"/>
                <a:gd name="T19" fmla="*/ 23 h 25"/>
                <a:gd name="T20" fmla="*/ 17 w 26"/>
                <a:gd name="T21" fmla="*/ 19 h 25"/>
                <a:gd name="T22" fmla="*/ 12 w 26"/>
                <a:gd name="T23" fmla="*/ 12 h 25"/>
                <a:gd name="T24" fmla="*/ 10 w 26"/>
                <a:gd name="T25" fmla="*/ 12 h 25"/>
                <a:gd name="T26" fmla="*/ 10 w 26"/>
                <a:gd name="T27" fmla="*/ 19 h 25"/>
                <a:gd name="T28" fmla="*/ 9 w 26"/>
                <a:gd name="T29" fmla="*/ 19 h 25"/>
                <a:gd name="T30" fmla="*/ 9 w 26"/>
                <a:gd name="T31" fmla="*/ 5 h 25"/>
                <a:gd name="T32" fmla="*/ 13 w 26"/>
                <a:gd name="T33" fmla="*/ 5 h 25"/>
                <a:gd name="T34" fmla="*/ 16 w 26"/>
                <a:gd name="T35" fmla="*/ 6 h 25"/>
                <a:gd name="T36" fmla="*/ 17 w 26"/>
                <a:gd name="T37" fmla="*/ 9 h 25"/>
                <a:gd name="T38" fmla="*/ 16 w 26"/>
                <a:gd name="T39" fmla="*/ 11 h 25"/>
                <a:gd name="T40" fmla="*/ 14 w 26"/>
                <a:gd name="T41" fmla="*/ 12 h 25"/>
                <a:gd name="T42" fmla="*/ 18 w 26"/>
                <a:gd name="T43" fmla="*/ 19 h 25"/>
                <a:gd name="T44" fmla="*/ 17 w 26"/>
                <a:gd name="T45" fmla="*/ 19 h 25"/>
                <a:gd name="T46" fmla="*/ 13 w 26"/>
                <a:gd name="T47" fmla="*/ 11 h 25"/>
                <a:gd name="T48" fmla="*/ 15 w 26"/>
                <a:gd name="T49" fmla="*/ 10 h 25"/>
                <a:gd name="T50" fmla="*/ 16 w 26"/>
                <a:gd name="T51" fmla="*/ 9 h 25"/>
                <a:gd name="T52" fmla="*/ 15 w 26"/>
                <a:gd name="T53" fmla="*/ 7 h 25"/>
                <a:gd name="T54" fmla="*/ 13 w 26"/>
                <a:gd name="T55" fmla="*/ 6 h 25"/>
                <a:gd name="T56" fmla="*/ 10 w 26"/>
                <a:gd name="T57" fmla="*/ 6 h 25"/>
                <a:gd name="T58" fmla="*/ 10 w 26"/>
                <a:gd name="T59" fmla="*/ 11 h 25"/>
                <a:gd name="T60" fmla="*/ 13 w 26"/>
                <a:gd name="T61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lose/>
                  <a:moveTo>
                    <a:pt x="13" y="23"/>
                  </a:moveTo>
                  <a:cubicBezTo>
                    <a:pt x="19" y="23"/>
                    <a:pt x="24" y="18"/>
                    <a:pt x="24" y="12"/>
                  </a:cubicBezTo>
                  <a:cubicBezTo>
                    <a:pt x="24" y="6"/>
                    <a:pt x="19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2" y="18"/>
                    <a:pt x="7" y="23"/>
                    <a:pt x="13" y="23"/>
                  </a:cubicBezTo>
                  <a:close/>
                  <a:moveTo>
                    <a:pt x="17" y="1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7" y="19"/>
                  </a:lnTo>
                  <a:close/>
                  <a:moveTo>
                    <a:pt x="13" y="11"/>
                  </a:moveTo>
                  <a:cubicBezTo>
                    <a:pt x="14" y="11"/>
                    <a:pt x="15" y="10"/>
                    <a:pt x="15" y="10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6" y="8"/>
                    <a:pt x="16" y="8"/>
                    <a:pt x="15" y="7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3" y="1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52DFCC3-4D10-427F-B3B5-8AB45021292D}"/>
                </a:ext>
              </a:extLst>
            </p:cNvPr>
            <p:cNvGrpSpPr/>
            <p:nvPr userDrawn="1"/>
          </p:nvGrpSpPr>
          <p:grpSpPr>
            <a:xfrm>
              <a:off x="8340770" y="2482369"/>
              <a:ext cx="1133714" cy="434990"/>
              <a:chOff x="8340770" y="2482369"/>
              <a:chExt cx="1133714" cy="434990"/>
            </a:xfrm>
          </p:grpSpPr>
          <p:sp>
            <p:nvSpPr>
              <p:cNvPr id="102" name="Freeform 10">
                <a:extLst>
                  <a:ext uri="{FF2B5EF4-FFF2-40B4-BE49-F238E27FC236}">
                    <a16:creationId xmlns:a16="http://schemas.microsoft.com/office/drawing/2014/main" id="{4A5BFB19-E031-4C1C-AC92-F68D430C5F1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340770" y="2482369"/>
                <a:ext cx="126729" cy="167831"/>
              </a:xfrm>
              <a:custGeom>
                <a:avLst/>
                <a:gdLst>
                  <a:gd name="T0" fmla="*/ 16 w 35"/>
                  <a:gd name="T1" fmla="*/ 30 h 47"/>
                  <a:gd name="T2" fmla="*/ 5 w 35"/>
                  <a:gd name="T3" fmla="*/ 30 h 47"/>
                  <a:gd name="T4" fmla="*/ 5 w 35"/>
                  <a:gd name="T5" fmla="*/ 47 h 47"/>
                  <a:gd name="T6" fmla="*/ 0 w 35"/>
                  <a:gd name="T7" fmla="*/ 47 h 47"/>
                  <a:gd name="T8" fmla="*/ 0 w 35"/>
                  <a:gd name="T9" fmla="*/ 0 h 47"/>
                  <a:gd name="T10" fmla="*/ 17 w 35"/>
                  <a:gd name="T11" fmla="*/ 0 h 47"/>
                  <a:gd name="T12" fmla="*/ 35 w 35"/>
                  <a:gd name="T13" fmla="*/ 15 h 47"/>
                  <a:gd name="T14" fmla="*/ 16 w 35"/>
                  <a:gd name="T15" fmla="*/ 30 h 47"/>
                  <a:gd name="T16" fmla="*/ 17 w 35"/>
                  <a:gd name="T17" fmla="*/ 5 h 47"/>
                  <a:gd name="T18" fmla="*/ 5 w 35"/>
                  <a:gd name="T19" fmla="*/ 5 h 47"/>
                  <a:gd name="T20" fmla="*/ 5 w 35"/>
                  <a:gd name="T21" fmla="*/ 26 h 47"/>
                  <a:gd name="T22" fmla="*/ 16 w 35"/>
                  <a:gd name="T23" fmla="*/ 26 h 47"/>
                  <a:gd name="T24" fmla="*/ 29 w 35"/>
                  <a:gd name="T25" fmla="*/ 15 h 47"/>
                  <a:gd name="T26" fmla="*/ 17 w 35"/>
                  <a:gd name="T27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7">
                    <a:moveTo>
                      <a:pt x="16" y="30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8" y="0"/>
                      <a:pt x="35" y="6"/>
                      <a:pt x="35" y="15"/>
                    </a:cubicBezTo>
                    <a:cubicBezTo>
                      <a:pt x="35" y="25"/>
                      <a:pt x="26" y="30"/>
                      <a:pt x="16" y="30"/>
                    </a:cubicBezTo>
                    <a:close/>
                    <a:moveTo>
                      <a:pt x="17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4" y="26"/>
                      <a:pt x="29" y="22"/>
                      <a:pt x="29" y="15"/>
                    </a:cubicBezTo>
                    <a:cubicBezTo>
                      <a:pt x="29" y="9"/>
                      <a:pt x="24" y="5"/>
                      <a:pt x="17" y="5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11">
                <a:extLst>
                  <a:ext uri="{FF2B5EF4-FFF2-40B4-BE49-F238E27FC236}">
                    <a16:creationId xmlns:a16="http://schemas.microsoft.com/office/drawing/2014/main" id="{0966B77C-0595-4FB6-AA12-38C542DCF32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498325" y="2482369"/>
                <a:ext cx="140430" cy="167831"/>
              </a:xfrm>
              <a:custGeom>
                <a:avLst/>
                <a:gdLst>
                  <a:gd name="T0" fmla="*/ 32 w 39"/>
                  <a:gd name="T1" fmla="*/ 47 h 47"/>
                  <a:gd name="T2" fmla="*/ 19 w 39"/>
                  <a:gd name="T3" fmla="*/ 29 h 47"/>
                  <a:gd name="T4" fmla="*/ 5 w 39"/>
                  <a:gd name="T5" fmla="*/ 29 h 47"/>
                  <a:gd name="T6" fmla="*/ 5 w 39"/>
                  <a:gd name="T7" fmla="*/ 47 h 47"/>
                  <a:gd name="T8" fmla="*/ 0 w 39"/>
                  <a:gd name="T9" fmla="*/ 47 h 47"/>
                  <a:gd name="T10" fmla="*/ 0 w 39"/>
                  <a:gd name="T11" fmla="*/ 0 h 47"/>
                  <a:gd name="T12" fmla="*/ 20 w 39"/>
                  <a:gd name="T13" fmla="*/ 0 h 47"/>
                  <a:gd name="T14" fmla="*/ 37 w 39"/>
                  <a:gd name="T15" fmla="*/ 14 h 47"/>
                  <a:gd name="T16" fmla="*/ 24 w 39"/>
                  <a:gd name="T17" fmla="*/ 28 h 47"/>
                  <a:gd name="T18" fmla="*/ 39 w 39"/>
                  <a:gd name="T19" fmla="*/ 47 h 47"/>
                  <a:gd name="T20" fmla="*/ 32 w 39"/>
                  <a:gd name="T21" fmla="*/ 47 h 47"/>
                  <a:gd name="T22" fmla="*/ 20 w 39"/>
                  <a:gd name="T23" fmla="*/ 5 h 47"/>
                  <a:gd name="T24" fmla="*/ 5 w 39"/>
                  <a:gd name="T25" fmla="*/ 5 h 47"/>
                  <a:gd name="T26" fmla="*/ 5 w 39"/>
                  <a:gd name="T27" fmla="*/ 24 h 47"/>
                  <a:gd name="T28" fmla="*/ 20 w 39"/>
                  <a:gd name="T29" fmla="*/ 24 h 47"/>
                  <a:gd name="T30" fmla="*/ 32 w 39"/>
                  <a:gd name="T31" fmla="*/ 14 h 47"/>
                  <a:gd name="T32" fmla="*/ 20 w 39"/>
                  <a:gd name="T3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7">
                    <a:moveTo>
                      <a:pt x="32" y="47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7" y="6"/>
                      <a:pt x="37" y="14"/>
                    </a:cubicBezTo>
                    <a:cubicBezTo>
                      <a:pt x="37" y="22"/>
                      <a:pt x="32" y="27"/>
                      <a:pt x="24" y="28"/>
                    </a:cubicBezTo>
                    <a:cubicBezTo>
                      <a:pt x="39" y="47"/>
                      <a:pt x="39" y="47"/>
                      <a:pt x="39" y="47"/>
                    </a:cubicBezTo>
                    <a:lnTo>
                      <a:pt x="32" y="47"/>
                    </a:lnTo>
                    <a:close/>
                    <a:moveTo>
                      <a:pt x="20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7" y="24"/>
                      <a:pt x="32" y="21"/>
                      <a:pt x="32" y="14"/>
                    </a:cubicBezTo>
                    <a:cubicBezTo>
                      <a:pt x="32" y="9"/>
                      <a:pt x="27" y="5"/>
                      <a:pt x="20" y="5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2">
                <a:extLst>
                  <a:ext uri="{FF2B5EF4-FFF2-40B4-BE49-F238E27FC236}">
                    <a16:creationId xmlns:a16="http://schemas.microsoft.com/office/drawing/2014/main" id="{19AC22C3-AAA4-4981-98E8-4477928D9B5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662731" y="2482369"/>
                <a:ext cx="174681" cy="174681"/>
              </a:xfrm>
              <a:custGeom>
                <a:avLst/>
                <a:gdLst>
                  <a:gd name="T0" fmla="*/ 24 w 48"/>
                  <a:gd name="T1" fmla="*/ 48 h 48"/>
                  <a:gd name="T2" fmla="*/ 0 w 48"/>
                  <a:gd name="T3" fmla="*/ 24 h 48"/>
                  <a:gd name="T4" fmla="*/ 24 w 48"/>
                  <a:gd name="T5" fmla="*/ 0 h 48"/>
                  <a:gd name="T6" fmla="*/ 48 w 48"/>
                  <a:gd name="T7" fmla="*/ 24 h 48"/>
                  <a:gd name="T8" fmla="*/ 24 w 48"/>
                  <a:gd name="T9" fmla="*/ 48 h 48"/>
                  <a:gd name="T10" fmla="*/ 24 w 48"/>
                  <a:gd name="T11" fmla="*/ 4 h 48"/>
                  <a:gd name="T12" fmla="*/ 6 w 48"/>
                  <a:gd name="T13" fmla="*/ 24 h 48"/>
                  <a:gd name="T14" fmla="*/ 24 w 48"/>
                  <a:gd name="T15" fmla="*/ 43 h 48"/>
                  <a:gd name="T16" fmla="*/ 42 w 48"/>
                  <a:gd name="T17" fmla="*/ 24 h 48"/>
                  <a:gd name="T18" fmla="*/ 24 w 48"/>
                  <a:gd name="T1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10" y="48"/>
                      <a:pt x="0" y="37"/>
                      <a:pt x="0" y="24"/>
                    </a:cubicBezTo>
                    <a:cubicBezTo>
                      <a:pt x="0" y="11"/>
                      <a:pt x="10" y="0"/>
                      <a:pt x="24" y="0"/>
                    </a:cubicBezTo>
                    <a:cubicBezTo>
                      <a:pt x="38" y="0"/>
                      <a:pt x="48" y="11"/>
                      <a:pt x="48" y="24"/>
                    </a:cubicBezTo>
                    <a:cubicBezTo>
                      <a:pt x="48" y="36"/>
                      <a:pt x="38" y="48"/>
                      <a:pt x="24" y="48"/>
                    </a:cubicBezTo>
                    <a:close/>
                    <a:moveTo>
                      <a:pt x="24" y="4"/>
                    </a:moveTo>
                    <a:cubicBezTo>
                      <a:pt x="13" y="4"/>
                      <a:pt x="6" y="13"/>
                      <a:pt x="6" y="24"/>
                    </a:cubicBezTo>
                    <a:cubicBezTo>
                      <a:pt x="6" y="34"/>
                      <a:pt x="13" y="43"/>
                      <a:pt x="24" y="43"/>
                    </a:cubicBezTo>
                    <a:cubicBezTo>
                      <a:pt x="35" y="43"/>
                      <a:pt x="42" y="34"/>
                      <a:pt x="42" y="24"/>
                    </a:cubicBezTo>
                    <a:cubicBezTo>
                      <a:pt x="42" y="13"/>
                      <a:pt x="34" y="4"/>
                      <a:pt x="24" y="4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13">
                <a:extLst>
                  <a:ext uri="{FF2B5EF4-FFF2-40B4-BE49-F238E27FC236}">
                    <a16:creationId xmlns:a16="http://schemas.microsoft.com/office/drawing/2014/main" id="{C47B115D-5CCE-4118-AEAB-729C9FEB12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68238" y="2482369"/>
                <a:ext cx="150705" cy="174681"/>
              </a:xfrm>
              <a:custGeom>
                <a:avLst/>
                <a:gdLst>
                  <a:gd name="T0" fmla="*/ 23 w 42"/>
                  <a:gd name="T1" fmla="*/ 48 h 48"/>
                  <a:gd name="T2" fmla="*/ 0 w 42"/>
                  <a:gd name="T3" fmla="*/ 24 h 48"/>
                  <a:gd name="T4" fmla="*/ 23 w 42"/>
                  <a:gd name="T5" fmla="*/ 0 h 48"/>
                  <a:gd name="T6" fmla="*/ 41 w 42"/>
                  <a:gd name="T7" fmla="*/ 7 h 48"/>
                  <a:gd name="T8" fmla="*/ 38 w 42"/>
                  <a:gd name="T9" fmla="*/ 11 h 48"/>
                  <a:gd name="T10" fmla="*/ 23 w 42"/>
                  <a:gd name="T11" fmla="*/ 4 h 48"/>
                  <a:gd name="T12" fmla="*/ 5 w 42"/>
                  <a:gd name="T13" fmla="*/ 24 h 48"/>
                  <a:gd name="T14" fmla="*/ 23 w 42"/>
                  <a:gd name="T15" fmla="*/ 43 h 48"/>
                  <a:gd name="T16" fmla="*/ 38 w 42"/>
                  <a:gd name="T17" fmla="*/ 36 h 48"/>
                  <a:gd name="T18" fmla="*/ 42 w 42"/>
                  <a:gd name="T19" fmla="*/ 40 h 48"/>
                  <a:gd name="T20" fmla="*/ 23 w 42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8">
                    <a:moveTo>
                      <a:pt x="23" y="48"/>
                    </a:moveTo>
                    <a:cubicBezTo>
                      <a:pt x="10" y="48"/>
                      <a:pt x="0" y="37"/>
                      <a:pt x="0" y="24"/>
                    </a:cubicBezTo>
                    <a:cubicBezTo>
                      <a:pt x="0" y="10"/>
                      <a:pt x="9" y="0"/>
                      <a:pt x="23" y="0"/>
                    </a:cubicBezTo>
                    <a:cubicBezTo>
                      <a:pt x="32" y="0"/>
                      <a:pt x="37" y="3"/>
                      <a:pt x="41" y="7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4" y="7"/>
                      <a:pt x="29" y="4"/>
                      <a:pt x="23" y="4"/>
                    </a:cubicBezTo>
                    <a:cubicBezTo>
                      <a:pt x="13" y="4"/>
                      <a:pt x="5" y="13"/>
                      <a:pt x="5" y="24"/>
                    </a:cubicBezTo>
                    <a:cubicBezTo>
                      <a:pt x="5" y="34"/>
                      <a:pt x="13" y="43"/>
                      <a:pt x="23" y="43"/>
                    </a:cubicBezTo>
                    <a:cubicBezTo>
                      <a:pt x="30" y="43"/>
                      <a:pt x="34" y="40"/>
                      <a:pt x="38" y="36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37" y="44"/>
                      <a:pt x="31" y="48"/>
                      <a:pt x="23" y="48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14">
                <a:extLst>
                  <a:ext uri="{FF2B5EF4-FFF2-40B4-BE49-F238E27FC236}">
                    <a16:creationId xmlns:a16="http://schemas.microsoft.com/office/drawing/2014/main" id="{32170492-D616-49F5-9E33-DDE564B88B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049769" y="2482369"/>
                <a:ext cx="123304" cy="167831"/>
              </a:xfrm>
              <a:custGeom>
                <a:avLst/>
                <a:gdLst>
                  <a:gd name="T0" fmla="*/ 35 w 36"/>
                  <a:gd name="T1" fmla="*/ 5 h 49"/>
                  <a:gd name="T2" fmla="*/ 6 w 36"/>
                  <a:gd name="T3" fmla="*/ 5 h 49"/>
                  <a:gd name="T4" fmla="*/ 6 w 36"/>
                  <a:gd name="T5" fmla="*/ 22 h 49"/>
                  <a:gd name="T6" fmla="*/ 32 w 36"/>
                  <a:gd name="T7" fmla="*/ 22 h 49"/>
                  <a:gd name="T8" fmla="*/ 32 w 36"/>
                  <a:gd name="T9" fmla="*/ 27 h 49"/>
                  <a:gd name="T10" fmla="*/ 6 w 36"/>
                  <a:gd name="T11" fmla="*/ 27 h 49"/>
                  <a:gd name="T12" fmla="*/ 6 w 36"/>
                  <a:gd name="T13" fmla="*/ 44 h 49"/>
                  <a:gd name="T14" fmla="*/ 36 w 36"/>
                  <a:gd name="T15" fmla="*/ 44 h 49"/>
                  <a:gd name="T16" fmla="*/ 36 w 36"/>
                  <a:gd name="T17" fmla="*/ 49 h 49"/>
                  <a:gd name="T18" fmla="*/ 0 w 36"/>
                  <a:gd name="T19" fmla="*/ 49 h 49"/>
                  <a:gd name="T20" fmla="*/ 0 w 36"/>
                  <a:gd name="T21" fmla="*/ 0 h 49"/>
                  <a:gd name="T22" fmla="*/ 35 w 36"/>
                  <a:gd name="T23" fmla="*/ 0 h 49"/>
                  <a:gd name="T24" fmla="*/ 35 w 36"/>
                  <a:gd name="T25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49">
                    <a:moveTo>
                      <a:pt x="35" y="5"/>
                    </a:moveTo>
                    <a:lnTo>
                      <a:pt x="6" y="5"/>
                    </a:lnTo>
                    <a:lnTo>
                      <a:pt x="6" y="22"/>
                    </a:lnTo>
                    <a:lnTo>
                      <a:pt x="32" y="22"/>
                    </a:lnTo>
                    <a:lnTo>
                      <a:pt x="32" y="27"/>
                    </a:lnTo>
                    <a:lnTo>
                      <a:pt x="6" y="27"/>
                    </a:lnTo>
                    <a:lnTo>
                      <a:pt x="6" y="44"/>
                    </a:lnTo>
                    <a:lnTo>
                      <a:pt x="36" y="44"/>
                    </a:lnTo>
                    <a:lnTo>
                      <a:pt x="36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15">
                <a:extLst>
                  <a:ext uri="{FF2B5EF4-FFF2-40B4-BE49-F238E27FC236}">
                    <a16:creationId xmlns:a16="http://schemas.microsoft.com/office/drawing/2014/main" id="{17440F04-DD26-46EE-B482-7481CFF5C3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197049" y="2482369"/>
                <a:ext cx="126729" cy="174681"/>
              </a:xfrm>
              <a:custGeom>
                <a:avLst/>
                <a:gdLst>
                  <a:gd name="T0" fmla="*/ 20 w 35"/>
                  <a:gd name="T1" fmla="*/ 21 h 48"/>
                  <a:gd name="T2" fmla="*/ 35 w 35"/>
                  <a:gd name="T3" fmla="*/ 34 h 48"/>
                  <a:gd name="T4" fmla="*/ 19 w 35"/>
                  <a:gd name="T5" fmla="*/ 48 h 48"/>
                  <a:gd name="T6" fmla="*/ 0 w 35"/>
                  <a:gd name="T7" fmla="*/ 40 h 48"/>
                  <a:gd name="T8" fmla="*/ 4 w 35"/>
                  <a:gd name="T9" fmla="*/ 36 h 48"/>
                  <a:gd name="T10" fmla="*/ 20 w 35"/>
                  <a:gd name="T11" fmla="*/ 43 h 48"/>
                  <a:gd name="T12" fmla="*/ 30 w 35"/>
                  <a:gd name="T13" fmla="*/ 35 h 48"/>
                  <a:gd name="T14" fmla="*/ 18 w 35"/>
                  <a:gd name="T15" fmla="*/ 26 h 48"/>
                  <a:gd name="T16" fmla="*/ 2 w 35"/>
                  <a:gd name="T17" fmla="*/ 12 h 48"/>
                  <a:gd name="T18" fmla="*/ 17 w 35"/>
                  <a:gd name="T19" fmla="*/ 0 h 48"/>
                  <a:gd name="T20" fmla="*/ 34 w 35"/>
                  <a:gd name="T21" fmla="*/ 5 h 48"/>
                  <a:gd name="T22" fmla="*/ 31 w 35"/>
                  <a:gd name="T23" fmla="*/ 9 h 48"/>
                  <a:gd name="T24" fmla="*/ 17 w 35"/>
                  <a:gd name="T25" fmla="*/ 4 h 48"/>
                  <a:gd name="T26" fmla="*/ 7 w 35"/>
                  <a:gd name="T27" fmla="*/ 12 h 48"/>
                  <a:gd name="T28" fmla="*/ 20 w 35"/>
                  <a:gd name="T2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48">
                    <a:moveTo>
                      <a:pt x="20" y="21"/>
                    </a:moveTo>
                    <a:cubicBezTo>
                      <a:pt x="30" y="23"/>
                      <a:pt x="35" y="27"/>
                      <a:pt x="35" y="34"/>
                    </a:cubicBezTo>
                    <a:cubicBezTo>
                      <a:pt x="35" y="42"/>
                      <a:pt x="29" y="48"/>
                      <a:pt x="19" y="48"/>
                    </a:cubicBezTo>
                    <a:cubicBezTo>
                      <a:pt x="12" y="48"/>
                      <a:pt x="6" y="45"/>
                      <a:pt x="0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8" y="41"/>
                      <a:pt x="13" y="43"/>
                      <a:pt x="20" y="43"/>
                    </a:cubicBezTo>
                    <a:cubicBezTo>
                      <a:pt x="26" y="43"/>
                      <a:pt x="30" y="40"/>
                      <a:pt x="30" y="35"/>
                    </a:cubicBezTo>
                    <a:cubicBezTo>
                      <a:pt x="30" y="30"/>
                      <a:pt x="28" y="28"/>
                      <a:pt x="18" y="26"/>
                    </a:cubicBezTo>
                    <a:cubicBezTo>
                      <a:pt x="7" y="24"/>
                      <a:pt x="2" y="20"/>
                      <a:pt x="2" y="12"/>
                    </a:cubicBezTo>
                    <a:cubicBezTo>
                      <a:pt x="2" y="5"/>
                      <a:pt x="9" y="0"/>
                      <a:pt x="17" y="0"/>
                    </a:cubicBezTo>
                    <a:cubicBezTo>
                      <a:pt x="24" y="0"/>
                      <a:pt x="29" y="2"/>
                      <a:pt x="34" y="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6" y="6"/>
                      <a:pt x="22" y="4"/>
                      <a:pt x="17" y="4"/>
                    </a:cubicBezTo>
                    <a:cubicBezTo>
                      <a:pt x="11" y="4"/>
                      <a:pt x="7" y="8"/>
                      <a:pt x="7" y="12"/>
                    </a:cubicBezTo>
                    <a:cubicBezTo>
                      <a:pt x="7" y="16"/>
                      <a:pt x="10" y="19"/>
                      <a:pt x="20" y="21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16">
                <a:extLst>
                  <a:ext uri="{FF2B5EF4-FFF2-40B4-BE49-F238E27FC236}">
                    <a16:creationId xmlns:a16="http://schemas.microsoft.com/office/drawing/2014/main" id="{FC55DB3B-276A-4572-8604-72AFBB5130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347755" y="2482369"/>
                <a:ext cx="126729" cy="174681"/>
              </a:xfrm>
              <a:custGeom>
                <a:avLst/>
                <a:gdLst>
                  <a:gd name="T0" fmla="*/ 20 w 35"/>
                  <a:gd name="T1" fmla="*/ 21 h 48"/>
                  <a:gd name="T2" fmla="*/ 35 w 35"/>
                  <a:gd name="T3" fmla="*/ 34 h 48"/>
                  <a:gd name="T4" fmla="*/ 19 w 35"/>
                  <a:gd name="T5" fmla="*/ 48 h 48"/>
                  <a:gd name="T6" fmla="*/ 0 w 35"/>
                  <a:gd name="T7" fmla="*/ 40 h 48"/>
                  <a:gd name="T8" fmla="*/ 3 w 35"/>
                  <a:gd name="T9" fmla="*/ 36 h 48"/>
                  <a:gd name="T10" fmla="*/ 19 w 35"/>
                  <a:gd name="T11" fmla="*/ 43 h 48"/>
                  <a:gd name="T12" fmla="*/ 30 w 35"/>
                  <a:gd name="T13" fmla="*/ 35 h 48"/>
                  <a:gd name="T14" fmla="*/ 18 w 35"/>
                  <a:gd name="T15" fmla="*/ 26 h 48"/>
                  <a:gd name="T16" fmla="*/ 2 w 35"/>
                  <a:gd name="T17" fmla="*/ 12 h 48"/>
                  <a:gd name="T18" fmla="*/ 17 w 35"/>
                  <a:gd name="T19" fmla="*/ 0 h 48"/>
                  <a:gd name="T20" fmla="*/ 34 w 35"/>
                  <a:gd name="T21" fmla="*/ 5 h 48"/>
                  <a:gd name="T22" fmla="*/ 31 w 35"/>
                  <a:gd name="T23" fmla="*/ 9 h 48"/>
                  <a:gd name="T24" fmla="*/ 17 w 35"/>
                  <a:gd name="T25" fmla="*/ 4 h 48"/>
                  <a:gd name="T26" fmla="*/ 7 w 35"/>
                  <a:gd name="T27" fmla="*/ 12 h 48"/>
                  <a:gd name="T28" fmla="*/ 20 w 35"/>
                  <a:gd name="T2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48">
                    <a:moveTo>
                      <a:pt x="20" y="21"/>
                    </a:moveTo>
                    <a:cubicBezTo>
                      <a:pt x="30" y="23"/>
                      <a:pt x="35" y="27"/>
                      <a:pt x="35" y="34"/>
                    </a:cubicBezTo>
                    <a:cubicBezTo>
                      <a:pt x="35" y="42"/>
                      <a:pt x="28" y="48"/>
                      <a:pt x="19" y="48"/>
                    </a:cubicBezTo>
                    <a:cubicBezTo>
                      <a:pt x="12" y="48"/>
                      <a:pt x="6" y="45"/>
                      <a:pt x="0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8" y="41"/>
                      <a:pt x="13" y="43"/>
                      <a:pt x="19" y="43"/>
                    </a:cubicBezTo>
                    <a:cubicBezTo>
                      <a:pt x="26" y="43"/>
                      <a:pt x="30" y="40"/>
                      <a:pt x="30" y="35"/>
                    </a:cubicBezTo>
                    <a:cubicBezTo>
                      <a:pt x="30" y="30"/>
                      <a:pt x="27" y="28"/>
                      <a:pt x="18" y="26"/>
                    </a:cubicBezTo>
                    <a:cubicBezTo>
                      <a:pt x="7" y="24"/>
                      <a:pt x="2" y="20"/>
                      <a:pt x="2" y="12"/>
                    </a:cubicBezTo>
                    <a:cubicBezTo>
                      <a:pt x="2" y="5"/>
                      <a:pt x="9" y="0"/>
                      <a:pt x="17" y="0"/>
                    </a:cubicBezTo>
                    <a:cubicBezTo>
                      <a:pt x="24" y="0"/>
                      <a:pt x="29" y="2"/>
                      <a:pt x="34" y="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6" y="6"/>
                      <a:pt x="22" y="4"/>
                      <a:pt x="17" y="4"/>
                    </a:cubicBezTo>
                    <a:cubicBezTo>
                      <a:pt x="11" y="4"/>
                      <a:pt x="7" y="8"/>
                      <a:pt x="7" y="12"/>
                    </a:cubicBezTo>
                    <a:cubicBezTo>
                      <a:pt x="7" y="16"/>
                      <a:pt x="10" y="19"/>
                      <a:pt x="20" y="21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Rectangle 17">
                <a:extLst>
                  <a:ext uri="{FF2B5EF4-FFF2-40B4-BE49-F238E27FC236}">
                    <a16:creationId xmlns:a16="http://schemas.microsoft.com/office/drawing/2014/main" id="{1FC510A4-2717-441C-B9B1-0388BC1AA9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340770" y="2742678"/>
                <a:ext cx="17126" cy="171256"/>
              </a:xfrm>
              <a:prstGeom prst="rect">
                <a:avLst/>
              </a:pr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reeform 18">
                <a:extLst>
                  <a:ext uri="{FF2B5EF4-FFF2-40B4-BE49-F238E27FC236}">
                    <a16:creationId xmlns:a16="http://schemas.microsoft.com/office/drawing/2014/main" id="{841B21BA-ED98-42A2-932D-DF1BDDDD57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09272" y="2742678"/>
                <a:ext cx="140430" cy="171256"/>
              </a:xfrm>
              <a:custGeom>
                <a:avLst/>
                <a:gdLst>
                  <a:gd name="T0" fmla="*/ 36 w 41"/>
                  <a:gd name="T1" fmla="*/ 0 h 50"/>
                  <a:gd name="T2" fmla="*/ 41 w 41"/>
                  <a:gd name="T3" fmla="*/ 0 h 50"/>
                  <a:gd name="T4" fmla="*/ 41 w 41"/>
                  <a:gd name="T5" fmla="*/ 50 h 50"/>
                  <a:gd name="T6" fmla="*/ 37 w 41"/>
                  <a:gd name="T7" fmla="*/ 50 h 50"/>
                  <a:gd name="T8" fmla="*/ 5 w 41"/>
                  <a:gd name="T9" fmla="*/ 10 h 50"/>
                  <a:gd name="T10" fmla="*/ 5 w 41"/>
                  <a:gd name="T11" fmla="*/ 50 h 50"/>
                  <a:gd name="T12" fmla="*/ 0 w 41"/>
                  <a:gd name="T13" fmla="*/ 50 h 50"/>
                  <a:gd name="T14" fmla="*/ 0 w 41"/>
                  <a:gd name="T15" fmla="*/ 0 h 50"/>
                  <a:gd name="T16" fmla="*/ 5 w 41"/>
                  <a:gd name="T17" fmla="*/ 0 h 50"/>
                  <a:gd name="T18" fmla="*/ 36 w 41"/>
                  <a:gd name="T19" fmla="*/ 40 h 50"/>
                  <a:gd name="T20" fmla="*/ 36 w 41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50">
                    <a:moveTo>
                      <a:pt x="36" y="0"/>
                    </a:moveTo>
                    <a:lnTo>
                      <a:pt x="41" y="0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5" y="10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6" y="4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Freeform 19">
                <a:extLst>
                  <a:ext uri="{FF2B5EF4-FFF2-40B4-BE49-F238E27FC236}">
                    <a16:creationId xmlns:a16="http://schemas.microsoft.com/office/drawing/2014/main" id="{F1533E07-F308-4079-8E2C-A93843B65F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583953" y="2742678"/>
                <a:ext cx="126729" cy="174681"/>
              </a:xfrm>
              <a:custGeom>
                <a:avLst/>
                <a:gdLst>
                  <a:gd name="T0" fmla="*/ 20 w 35"/>
                  <a:gd name="T1" fmla="*/ 21 h 48"/>
                  <a:gd name="T2" fmla="*/ 35 w 35"/>
                  <a:gd name="T3" fmla="*/ 34 h 48"/>
                  <a:gd name="T4" fmla="*/ 20 w 35"/>
                  <a:gd name="T5" fmla="*/ 48 h 48"/>
                  <a:gd name="T6" fmla="*/ 0 w 35"/>
                  <a:gd name="T7" fmla="*/ 40 h 48"/>
                  <a:gd name="T8" fmla="*/ 4 w 35"/>
                  <a:gd name="T9" fmla="*/ 36 h 48"/>
                  <a:gd name="T10" fmla="*/ 20 w 35"/>
                  <a:gd name="T11" fmla="*/ 43 h 48"/>
                  <a:gd name="T12" fmla="*/ 30 w 35"/>
                  <a:gd name="T13" fmla="*/ 35 h 48"/>
                  <a:gd name="T14" fmla="*/ 18 w 35"/>
                  <a:gd name="T15" fmla="*/ 26 h 48"/>
                  <a:gd name="T16" fmla="*/ 2 w 35"/>
                  <a:gd name="T17" fmla="*/ 12 h 48"/>
                  <a:gd name="T18" fmla="*/ 18 w 35"/>
                  <a:gd name="T19" fmla="*/ 0 h 48"/>
                  <a:gd name="T20" fmla="*/ 34 w 35"/>
                  <a:gd name="T21" fmla="*/ 5 h 48"/>
                  <a:gd name="T22" fmla="*/ 31 w 35"/>
                  <a:gd name="T23" fmla="*/ 9 h 48"/>
                  <a:gd name="T24" fmla="*/ 18 w 35"/>
                  <a:gd name="T25" fmla="*/ 4 h 48"/>
                  <a:gd name="T26" fmla="*/ 8 w 35"/>
                  <a:gd name="T27" fmla="*/ 12 h 48"/>
                  <a:gd name="T28" fmla="*/ 20 w 35"/>
                  <a:gd name="T2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48">
                    <a:moveTo>
                      <a:pt x="20" y="21"/>
                    </a:moveTo>
                    <a:cubicBezTo>
                      <a:pt x="31" y="23"/>
                      <a:pt x="35" y="27"/>
                      <a:pt x="35" y="34"/>
                    </a:cubicBezTo>
                    <a:cubicBezTo>
                      <a:pt x="35" y="42"/>
                      <a:pt x="29" y="48"/>
                      <a:pt x="20" y="48"/>
                    </a:cubicBezTo>
                    <a:cubicBezTo>
                      <a:pt x="12" y="48"/>
                      <a:pt x="6" y="45"/>
                      <a:pt x="0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9" y="41"/>
                      <a:pt x="13" y="43"/>
                      <a:pt x="20" y="43"/>
                    </a:cubicBezTo>
                    <a:cubicBezTo>
                      <a:pt x="26" y="43"/>
                      <a:pt x="30" y="40"/>
                      <a:pt x="30" y="35"/>
                    </a:cubicBezTo>
                    <a:cubicBezTo>
                      <a:pt x="30" y="30"/>
                      <a:pt x="28" y="28"/>
                      <a:pt x="18" y="26"/>
                    </a:cubicBezTo>
                    <a:cubicBezTo>
                      <a:pt x="7" y="24"/>
                      <a:pt x="2" y="20"/>
                      <a:pt x="2" y="12"/>
                    </a:cubicBezTo>
                    <a:cubicBezTo>
                      <a:pt x="2" y="5"/>
                      <a:pt x="9" y="0"/>
                      <a:pt x="18" y="0"/>
                    </a:cubicBezTo>
                    <a:cubicBezTo>
                      <a:pt x="24" y="0"/>
                      <a:pt x="29" y="2"/>
                      <a:pt x="34" y="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6"/>
                      <a:pt x="22" y="4"/>
                      <a:pt x="18" y="4"/>
                    </a:cubicBezTo>
                    <a:cubicBezTo>
                      <a:pt x="11" y="4"/>
                      <a:pt x="8" y="8"/>
                      <a:pt x="8" y="12"/>
                    </a:cubicBezTo>
                    <a:cubicBezTo>
                      <a:pt x="8" y="16"/>
                      <a:pt x="10" y="19"/>
                      <a:pt x="20" y="21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Rectangle 20">
                <a:extLst>
                  <a:ext uri="{FF2B5EF4-FFF2-40B4-BE49-F238E27FC236}">
                    <a16:creationId xmlns:a16="http://schemas.microsoft.com/office/drawing/2014/main" id="{7C0BAAEE-054C-4D4E-AC08-2644642276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755209" y="2742678"/>
                <a:ext cx="17126" cy="171256"/>
              </a:xfrm>
              <a:prstGeom prst="rect">
                <a:avLst/>
              </a:pr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21">
                <a:extLst>
                  <a:ext uri="{FF2B5EF4-FFF2-40B4-BE49-F238E27FC236}">
                    <a16:creationId xmlns:a16="http://schemas.microsoft.com/office/drawing/2014/main" id="{B6F0EB6F-66D1-4CE1-87E9-E041B0DCEC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0011" y="2742678"/>
                <a:ext cx="154130" cy="174681"/>
              </a:xfrm>
              <a:custGeom>
                <a:avLst/>
                <a:gdLst>
                  <a:gd name="T0" fmla="*/ 24 w 43"/>
                  <a:gd name="T1" fmla="*/ 48 h 48"/>
                  <a:gd name="T2" fmla="*/ 0 w 43"/>
                  <a:gd name="T3" fmla="*/ 24 h 48"/>
                  <a:gd name="T4" fmla="*/ 24 w 43"/>
                  <a:gd name="T5" fmla="*/ 0 h 48"/>
                  <a:gd name="T6" fmla="*/ 41 w 43"/>
                  <a:gd name="T7" fmla="*/ 6 h 48"/>
                  <a:gd name="T8" fmla="*/ 38 w 43"/>
                  <a:gd name="T9" fmla="*/ 10 h 48"/>
                  <a:gd name="T10" fmla="*/ 24 w 43"/>
                  <a:gd name="T11" fmla="*/ 4 h 48"/>
                  <a:gd name="T12" fmla="*/ 6 w 43"/>
                  <a:gd name="T13" fmla="*/ 24 h 48"/>
                  <a:gd name="T14" fmla="*/ 24 w 43"/>
                  <a:gd name="T15" fmla="*/ 43 h 48"/>
                  <a:gd name="T16" fmla="*/ 38 w 43"/>
                  <a:gd name="T17" fmla="*/ 38 h 48"/>
                  <a:gd name="T18" fmla="*/ 38 w 43"/>
                  <a:gd name="T19" fmla="*/ 27 h 48"/>
                  <a:gd name="T20" fmla="*/ 24 w 43"/>
                  <a:gd name="T21" fmla="*/ 27 h 48"/>
                  <a:gd name="T22" fmla="*/ 24 w 43"/>
                  <a:gd name="T23" fmla="*/ 22 h 48"/>
                  <a:gd name="T24" fmla="*/ 43 w 43"/>
                  <a:gd name="T25" fmla="*/ 22 h 48"/>
                  <a:gd name="T26" fmla="*/ 43 w 43"/>
                  <a:gd name="T27" fmla="*/ 41 h 48"/>
                  <a:gd name="T28" fmla="*/ 24 w 43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8">
                    <a:moveTo>
                      <a:pt x="24" y="48"/>
                    </a:moveTo>
                    <a:cubicBezTo>
                      <a:pt x="9" y="48"/>
                      <a:pt x="0" y="37"/>
                      <a:pt x="0" y="24"/>
                    </a:cubicBezTo>
                    <a:cubicBezTo>
                      <a:pt x="0" y="11"/>
                      <a:pt x="10" y="0"/>
                      <a:pt x="24" y="0"/>
                    </a:cubicBezTo>
                    <a:cubicBezTo>
                      <a:pt x="32" y="0"/>
                      <a:pt x="36" y="2"/>
                      <a:pt x="41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4" y="7"/>
                      <a:pt x="30" y="4"/>
                      <a:pt x="24" y="4"/>
                    </a:cubicBezTo>
                    <a:cubicBezTo>
                      <a:pt x="13" y="4"/>
                      <a:pt x="6" y="13"/>
                      <a:pt x="6" y="24"/>
                    </a:cubicBezTo>
                    <a:cubicBezTo>
                      <a:pt x="6" y="35"/>
                      <a:pt x="13" y="43"/>
                      <a:pt x="24" y="43"/>
                    </a:cubicBezTo>
                    <a:cubicBezTo>
                      <a:pt x="30" y="43"/>
                      <a:pt x="35" y="41"/>
                      <a:pt x="38" y="38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38" y="44"/>
                      <a:pt x="32" y="48"/>
                      <a:pt x="24" y="48"/>
                    </a:cubicBez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22">
                <a:extLst>
                  <a:ext uri="{FF2B5EF4-FFF2-40B4-BE49-F238E27FC236}">
                    <a16:creationId xmlns:a16="http://schemas.microsoft.com/office/drawing/2014/main" id="{BE3CA0E0-7AD1-457E-A60E-D9432C2EB3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008668" y="2742678"/>
                <a:ext cx="133580" cy="171256"/>
              </a:xfrm>
              <a:custGeom>
                <a:avLst/>
                <a:gdLst>
                  <a:gd name="T0" fmla="*/ 5 w 39"/>
                  <a:gd name="T1" fmla="*/ 28 h 50"/>
                  <a:gd name="T2" fmla="*/ 5 w 39"/>
                  <a:gd name="T3" fmla="*/ 50 h 50"/>
                  <a:gd name="T4" fmla="*/ 0 w 39"/>
                  <a:gd name="T5" fmla="*/ 50 h 50"/>
                  <a:gd name="T6" fmla="*/ 0 w 39"/>
                  <a:gd name="T7" fmla="*/ 0 h 50"/>
                  <a:gd name="T8" fmla="*/ 5 w 39"/>
                  <a:gd name="T9" fmla="*/ 0 h 50"/>
                  <a:gd name="T10" fmla="*/ 5 w 39"/>
                  <a:gd name="T11" fmla="*/ 22 h 50"/>
                  <a:gd name="T12" fmla="*/ 33 w 39"/>
                  <a:gd name="T13" fmla="*/ 22 h 50"/>
                  <a:gd name="T14" fmla="*/ 33 w 39"/>
                  <a:gd name="T15" fmla="*/ 0 h 50"/>
                  <a:gd name="T16" fmla="*/ 39 w 39"/>
                  <a:gd name="T17" fmla="*/ 0 h 50"/>
                  <a:gd name="T18" fmla="*/ 39 w 39"/>
                  <a:gd name="T19" fmla="*/ 50 h 50"/>
                  <a:gd name="T20" fmla="*/ 33 w 39"/>
                  <a:gd name="T21" fmla="*/ 50 h 50"/>
                  <a:gd name="T22" fmla="*/ 33 w 39"/>
                  <a:gd name="T23" fmla="*/ 28 h 50"/>
                  <a:gd name="T24" fmla="*/ 5 w 39"/>
                  <a:gd name="T2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0">
                    <a:moveTo>
                      <a:pt x="5" y="28"/>
                    </a:moveTo>
                    <a:lnTo>
                      <a:pt x="5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33" y="22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39" y="50"/>
                    </a:lnTo>
                    <a:lnTo>
                      <a:pt x="33" y="50"/>
                    </a:lnTo>
                    <a:lnTo>
                      <a:pt x="33" y="28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id="{9DB421EE-6DCB-495D-971C-D908BF6336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176499" y="2742678"/>
                <a:ext cx="130154" cy="171256"/>
              </a:xfrm>
              <a:custGeom>
                <a:avLst/>
                <a:gdLst>
                  <a:gd name="T0" fmla="*/ 22 w 38"/>
                  <a:gd name="T1" fmla="*/ 50 h 50"/>
                  <a:gd name="T2" fmla="*/ 16 w 38"/>
                  <a:gd name="T3" fmla="*/ 50 h 50"/>
                  <a:gd name="T4" fmla="*/ 16 w 38"/>
                  <a:gd name="T5" fmla="*/ 5 h 50"/>
                  <a:gd name="T6" fmla="*/ 0 w 38"/>
                  <a:gd name="T7" fmla="*/ 5 h 50"/>
                  <a:gd name="T8" fmla="*/ 0 w 38"/>
                  <a:gd name="T9" fmla="*/ 0 h 50"/>
                  <a:gd name="T10" fmla="*/ 38 w 38"/>
                  <a:gd name="T11" fmla="*/ 0 h 50"/>
                  <a:gd name="T12" fmla="*/ 38 w 38"/>
                  <a:gd name="T13" fmla="*/ 5 h 50"/>
                  <a:gd name="T14" fmla="*/ 22 w 38"/>
                  <a:gd name="T15" fmla="*/ 5 h 50"/>
                  <a:gd name="T16" fmla="*/ 22 w 38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0">
                    <a:moveTo>
                      <a:pt x="22" y="50"/>
                    </a:moveTo>
                    <a:lnTo>
                      <a:pt x="16" y="50"/>
                    </a:lnTo>
                    <a:lnTo>
                      <a:pt x="1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5"/>
                    </a:lnTo>
                    <a:lnTo>
                      <a:pt x="22" y="5"/>
                    </a:lnTo>
                    <a:lnTo>
                      <a:pt x="22" y="50"/>
                    </a:lnTo>
                    <a:close/>
                  </a:path>
                </a:pathLst>
              </a:custGeom>
              <a:solidFill>
                <a:srgbClr val="6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66D4E60-EBE8-419C-AA51-C8D312D2AAE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310495" y="2043952"/>
              <a:ext cx="3821343" cy="866556"/>
              <a:chOff x="9763471" y="5853803"/>
              <a:chExt cx="1412703" cy="320355"/>
            </a:xfrm>
          </p:grpSpPr>
          <p:sp>
            <p:nvSpPr>
              <p:cNvPr id="97" name="Freeform 5">
                <a:extLst>
                  <a:ext uri="{FF2B5EF4-FFF2-40B4-BE49-F238E27FC236}">
                    <a16:creationId xmlns:a16="http://schemas.microsoft.com/office/drawing/2014/main" id="{3CE74FF7-742E-47A8-8A56-28305209A5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763471" y="5859413"/>
                <a:ext cx="379825" cy="314744"/>
              </a:xfrm>
              <a:custGeom>
                <a:avLst/>
                <a:gdLst>
                  <a:gd name="T0" fmla="*/ 589 w 677"/>
                  <a:gd name="T1" fmla="*/ 561 h 561"/>
                  <a:gd name="T2" fmla="*/ 582 w 677"/>
                  <a:gd name="T3" fmla="*/ 556 h 561"/>
                  <a:gd name="T4" fmla="*/ 102 w 677"/>
                  <a:gd name="T5" fmla="*/ 146 h 561"/>
                  <a:gd name="T6" fmla="*/ 102 w 677"/>
                  <a:gd name="T7" fmla="*/ 561 h 561"/>
                  <a:gd name="T8" fmla="*/ 0 w 677"/>
                  <a:gd name="T9" fmla="*/ 561 h 561"/>
                  <a:gd name="T10" fmla="*/ 0 w 677"/>
                  <a:gd name="T11" fmla="*/ 0 h 561"/>
                  <a:gd name="T12" fmla="*/ 95 w 677"/>
                  <a:gd name="T13" fmla="*/ 0 h 561"/>
                  <a:gd name="T14" fmla="*/ 100 w 677"/>
                  <a:gd name="T15" fmla="*/ 2 h 561"/>
                  <a:gd name="T16" fmla="*/ 575 w 677"/>
                  <a:gd name="T17" fmla="*/ 408 h 561"/>
                  <a:gd name="T18" fmla="*/ 575 w 677"/>
                  <a:gd name="T19" fmla="*/ 0 h 561"/>
                  <a:gd name="T20" fmla="*/ 677 w 677"/>
                  <a:gd name="T21" fmla="*/ 0 h 561"/>
                  <a:gd name="T22" fmla="*/ 677 w 677"/>
                  <a:gd name="T23" fmla="*/ 561 h 561"/>
                  <a:gd name="T24" fmla="*/ 589 w 677"/>
                  <a:gd name="T25" fmla="*/ 56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7" h="561">
                    <a:moveTo>
                      <a:pt x="589" y="561"/>
                    </a:moveTo>
                    <a:lnTo>
                      <a:pt x="582" y="556"/>
                    </a:lnTo>
                    <a:lnTo>
                      <a:pt x="102" y="146"/>
                    </a:lnTo>
                    <a:lnTo>
                      <a:pt x="102" y="561"/>
                    </a:lnTo>
                    <a:lnTo>
                      <a:pt x="0" y="561"/>
                    </a:lnTo>
                    <a:lnTo>
                      <a:pt x="0" y="0"/>
                    </a:lnTo>
                    <a:lnTo>
                      <a:pt x="95" y="0"/>
                    </a:lnTo>
                    <a:lnTo>
                      <a:pt x="100" y="2"/>
                    </a:lnTo>
                    <a:lnTo>
                      <a:pt x="575" y="408"/>
                    </a:lnTo>
                    <a:lnTo>
                      <a:pt x="575" y="0"/>
                    </a:lnTo>
                    <a:lnTo>
                      <a:pt x="677" y="0"/>
                    </a:lnTo>
                    <a:lnTo>
                      <a:pt x="677" y="561"/>
                    </a:lnTo>
                    <a:lnTo>
                      <a:pt x="589" y="561"/>
                    </a:lnTo>
                    <a:close/>
                  </a:path>
                </a:pathLst>
              </a:custGeom>
              <a:solidFill>
                <a:srgbClr val="001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6">
                <a:extLst>
                  <a:ext uri="{FF2B5EF4-FFF2-40B4-BE49-F238E27FC236}">
                    <a16:creationId xmlns:a16="http://schemas.microsoft.com/office/drawing/2014/main" id="{87526B7C-E291-4960-BBE8-4E878822E7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78103" y="5859413"/>
                <a:ext cx="421903" cy="314744"/>
              </a:xfrm>
              <a:custGeom>
                <a:avLst/>
                <a:gdLst>
                  <a:gd name="T0" fmla="*/ 0 w 752"/>
                  <a:gd name="T1" fmla="*/ 561 h 561"/>
                  <a:gd name="T2" fmla="*/ 0 w 752"/>
                  <a:gd name="T3" fmla="*/ 0 h 561"/>
                  <a:gd name="T4" fmla="*/ 104 w 752"/>
                  <a:gd name="T5" fmla="*/ 0 h 561"/>
                  <a:gd name="T6" fmla="*/ 104 w 752"/>
                  <a:gd name="T7" fmla="*/ 408 h 561"/>
                  <a:gd name="T8" fmla="*/ 593 w 752"/>
                  <a:gd name="T9" fmla="*/ 0 h 561"/>
                  <a:gd name="T10" fmla="*/ 752 w 752"/>
                  <a:gd name="T11" fmla="*/ 0 h 561"/>
                  <a:gd name="T12" fmla="*/ 90 w 752"/>
                  <a:gd name="T13" fmla="*/ 561 h 561"/>
                  <a:gd name="T14" fmla="*/ 0 w 752"/>
                  <a:gd name="T15" fmla="*/ 56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2" h="561">
                    <a:moveTo>
                      <a:pt x="0" y="561"/>
                    </a:moveTo>
                    <a:lnTo>
                      <a:pt x="0" y="0"/>
                    </a:lnTo>
                    <a:lnTo>
                      <a:pt x="104" y="0"/>
                    </a:lnTo>
                    <a:lnTo>
                      <a:pt x="104" y="408"/>
                    </a:lnTo>
                    <a:lnTo>
                      <a:pt x="593" y="0"/>
                    </a:lnTo>
                    <a:lnTo>
                      <a:pt x="752" y="0"/>
                    </a:lnTo>
                    <a:lnTo>
                      <a:pt x="90" y="561"/>
                    </a:lnTo>
                    <a:lnTo>
                      <a:pt x="0" y="561"/>
                    </a:lnTo>
                    <a:close/>
                  </a:path>
                </a:pathLst>
              </a:custGeom>
              <a:solidFill>
                <a:srgbClr val="001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7">
                <a:extLst>
                  <a:ext uri="{FF2B5EF4-FFF2-40B4-BE49-F238E27FC236}">
                    <a16:creationId xmlns:a16="http://schemas.microsoft.com/office/drawing/2014/main" id="{4AA8A42D-4BD1-401B-B9DD-67B056133A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53710" y="5859413"/>
                <a:ext cx="422464" cy="314744"/>
              </a:xfrm>
              <a:custGeom>
                <a:avLst/>
                <a:gdLst>
                  <a:gd name="T0" fmla="*/ 703 w 753"/>
                  <a:gd name="T1" fmla="*/ 468 h 561"/>
                  <a:gd name="T2" fmla="*/ 651 w 753"/>
                  <a:gd name="T3" fmla="*/ 484 h 561"/>
                  <a:gd name="T4" fmla="*/ 651 w 753"/>
                  <a:gd name="T5" fmla="*/ 144 h 561"/>
                  <a:gd name="T6" fmla="*/ 159 w 753"/>
                  <a:gd name="T7" fmla="*/ 561 h 561"/>
                  <a:gd name="T8" fmla="*/ 0 w 753"/>
                  <a:gd name="T9" fmla="*/ 561 h 561"/>
                  <a:gd name="T10" fmla="*/ 663 w 753"/>
                  <a:gd name="T11" fmla="*/ 0 h 561"/>
                  <a:gd name="T12" fmla="*/ 753 w 753"/>
                  <a:gd name="T13" fmla="*/ 0 h 561"/>
                  <a:gd name="T14" fmla="*/ 753 w 753"/>
                  <a:gd name="T15" fmla="*/ 468 h 561"/>
                  <a:gd name="T16" fmla="*/ 703 w 753"/>
                  <a:gd name="T17" fmla="*/ 46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3" h="561">
                    <a:moveTo>
                      <a:pt x="703" y="468"/>
                    </a:moveTo>
                    <a:lnTo>
                      <a:pt x="651" y="484"/>
                    </a:lnTo>
                    <a:lnTo>
                      <a:pt x="651" y="144"/>
                    </a:lnTo>
                    <a:lnTo>
                      <a:pt x="159" y="561"/>
                    </a:lnTo>
                    <a:lnTo>
                      <a:pt x="0" y="561"/>
                    </a:lnTo>
                    <a:lnTo>
                      <a:pt x="663" y="0"/>
                    </a:lnTo>
                    <a:lnTo>
                      <a:pt x="753" y="0"/>
                    </a:lnTo>
                    <a:lnTo>
                      <a:pt x="753" y="468"/>
                    </a:lnTo>
                    <a:lnTo>
                      <a:pt x="703" y="468"/>
                    </a:lnTo>
                    <a:close/>
                  </a:path>
                </a:pathLst>
              </a:custGeom>
              <a:solidFill>
                <a:srgbClr val="001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9">
                <a:extLst>
                  <a:ext uri="{FF2B5EF4-FFF2-40B4-BE49-F238E27FC236}">
                    <a16:creationId xmlns:a16="http://schemas.microsoft.com/office/drawing/2014/main" id="{6C059261-48EE-4E09-ABBB-3F570C67C27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202206" y="5853803"/>
                <a:ext cx="315866" cy="320355"/>
              </a:xfrm>
              <a:custGeom>
                <a:avLst/>
                <a:gdLst>
                  <a:gd name="T0" fmla="*/ 118 w 237"/>
                  <a:gd name="T1" fmla="*/ 238 h 238"/>
                  <a:gd name="T2" fmla="*/ 0 w 237"/>
                  <a:gd name="T3" fmla="*/ 119 h 238"/>
                  <a:gd name="T4" fmla="*/ 118 w 237"/>
                  <a:gd name="T5" fmla="*/ 0 h 238"/>
                  <a:gd name="T6" fmla="*/ 237 w 237"/>
                  <a:gd name="T7" fmla="*/ 119 h 238"/>
                  <a:gd name="T8" fmla="*/ 118 w 237"/>
                  <a:gd name="T9" fmla="*/ 238 h 238"/>
                  <a:gd name="T10" fmla="*/ 118 w 237"/>
                  <a:gd name="T11" fmla="*/ 44 h 238"/>
                  <a:gd name="T12" fmla="*/ 43 w 237"/>
                  <a:gd name="T13" fmla="*/ 119 h 238"/>
                  <a:gd name="T14" fmla="*/ 118 w 237"/>
                  <a:gd name="T15" fmla="*/ 195 h 238"/>
                  <a:gd name="T16" fmla="*/ 194 w 237"/>
                  <a:gd name="T17" fmla="*/ 119 h 238"/>
                  <a:gd name="T18" fmla="*/ 118 w 237"/>
                  <a:gd name="T19" fmla="*/ 4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" h="238">
                    <a:moveTo>
                      <a:pt x="118" y="238"/>
                    </a:moveTo>
                    <a:cubicBezTo>
                      <a:pt x="53" y="238"/>
                      <a:pt x="0" y="185"/>
                      <a:pt x="0" y="119"/>
                    </a:cubicBezTo>
                    <a:cubicBezTo>
                      <a:pt x="0" y="54"/>
                      <a:pt x="53" y="0"/>
                      <a:pt x="118" y="0"/>
                    </a:cubicBezTo>
                    <a:cubicBezTo>
                      <a:pt x="184" y="0"/>
                      <a:pt x="237" y="54"/>
                      <a:pt x="237" y="119"/>
                    </a:cubicBezTo>
                    <a:cubicBezTo>
                      <a:pt x="237" y="185"/>
                      <a:pt x="184" y="238"/>
                      <a:pt x="118" y="238"/>
                    </a:cubicBezTo>
                    <a:close/>
                    <a:moveTo>
                      <a:pt x="118" y="44"/>
                    </a:moveTo>
                    <a:cubicBezTo>
                      <a:pt x="77" y="44"/>
                      <a:pt x="43" y="78"/>
                      <a:pt x="43" y="119"/>
                    </a:cubicBezTo>
                    <a:cubicBezTo>
                      <a:pt x="43" y="161"/>
                      <a:pt x="77" y="195"/>
                      <a:pt x="118" y="195"/>
                    </a:cubicBezTo>
                    <a:cubicBezTo>
                      <a:pt x="160" y="195"/>
                      <a:pt x="194" y="161"/>
                      <a:pt x="194" y="119"/>
                    </a:cubicBezTo>
                    <a:cubicBezTo>
                      <a:pt x="194" y="78"/>
                      <a:pt x="160" y="44"/>
                      <a:pt x="118" y="44"/>
                    </a:cubicBezTo>
                    <a:close/>
                  </a:path>
                </a:pathLst>
              </a:custGeom>
              <a:solidFill>
                <a:srgbClr val="001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24">
                <a:extLst>
                  <a:ext uri="{FF2B5EF4-FFF2-40B4-BE49-F238E27FC236}">
                    <a16:creationId xmlns:a16="http://schemas.microsoft.com/office/drawing/2014/main" id="{925E15EE-3BF7-421B-B548-7EB25C2FA8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891165" y="5964328"/>
                <a:ext cx="285009" cy="209830"/>
              </a:xfrm>
              <a:custGeom>
                <a:avLst/>
                <a:gdLst>
                  <a:gd name="T0" fmla="*/ 213 w 214"/>
                  <a:gd name="T1" fmla="*/ 156 h 156"/>
                  <a:gd name="T2" fmla="*/ 214 w 214"/>
                  <a:gd name="T3" fmla="*/ 156 h 156"/>
                  <a:gd name="T4" fmla="*/ 214 w 214"/>
                  <a:gd name="T5" fmla="*/ 116 h 156"/>
                  <a:gd name="T6" fmla="*/ 213 w 214"/>
                  <a:gd name="T7" fmla="*/ 116 h 156"/>
                  <a:gd name="T8" fmla="*/ 45 w 214"/>
                  <a:gd name="T9" fmla="*/ 24 h 156"/>
                  <a:gd name="T10" fmla="*/ 32 w 214"/>
                  <a:gd name="T11" fmla="*/ 0 h 156"/>
                  <a:gd name="T12" fmla="*/ 0 w 214"/>
                  <a:gd name="T13" fmla="*/ 26 h 156"/>
                  <a:gd name="T14" fmla="*/ 12 w 214"/>
                  <a:gd name="T15" fmla="*/ 46 h 156"/>
                  <a:gd name="T16" fmla="*/ 213 w 214"/>
                  <a:gd name="T1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156">
                    <a:moveTo>
                      <a:pt x="213" y="156"/>
                    </a:moveTo>
                    <a:cubicBezTo>
                      <a:pt x="213" y="156"/>
                      <a:pt x="214" y="156"/>
                      <a:pt x="214" y="156"/>
                    </a:cubicBezTo>
                    <a:cubicBezTo>
                      <a:pt x="214" y="116"/>
                      <a:pt x="214" y="116"/>
                      <a:pt x="214" y="116"/>
                    </a:cubicBezTo>
                    <a:cubicBezTo>
                      <a:pt x="214" y="116"/>
                      <a:pt x="213" y="116"/>
                      <a:pt x="213" y="116"/>
                    </a:cubicBezTo>
                    <a:cubicBezTo>
                      <a:pt x="145" y="116"/>
                      <a:pt x="82" y="82"/>
                      <a:pt x="45" y="24"/>
                    </a:cubicBezTo>
                    <a:cubicBezTo>
                      <a:pt x="40" y="17"/>
                      <a:pt x="36" y="8"/>
                      <a:pt x="32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33"/>
                      <a:pt x="7" y="40"/>
                      <a:pt x="12" y="46"/>
                    </a:cubicBezTo>
                    <a:cubicBezTo>
                      <a:pt x="56" y="115"/>
                      <a:pt x="131" y="156"/>
                      <a:pt x="213" y="156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1"/>
                  </a:gs>
                  <a:gs pos="0">
                    <a:schemeClr val="accent5"/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4FC3F21-65D1-41F5-9AE7-B8D13169C298}"/>
              </a:ext>
            </a:extLst>
          </p:cNvPr>
          <p:cNvSpPr/>
          <p:nvPr userDrawn="1"/>
        </p:nvSpPr>
        <p:spPr>
          <a:xfrm>
            <a:off x="309383" y="6165850"/>
            <a:ext cx="3690850" cy="506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CE651D-B980-48DE-B831-00CDA8045718}"/>
              </a:ext>
            </a:extLst>
          </p:cNvPr>
          <p:cNvSpPr txBox="1"/>
          <p:nvPr userDrawn="1"/>
        </p:nvSpPr>
        <p:spPr>
          <a:xfrm>
            <a:off x="9264010" y="6587544"/>
            <a:ext cx="2960867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© Nova confidential &amp; proprietary information</a:t>
            </a:r>
            <a:endParaRPr lang="en-IL" sz="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90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title &amp; Cont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BCB82D7-292C-4CCE-AF06-DB97E03F01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2850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BCB82D7-292C-4CCE-AF06-DB97E03F0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183E77E-338B-4D4F-88F1-0F2758A4F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371375"/>
            <a:ext cx="11161714" cy="3812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  <a:endParaRPr lang="en-IL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7CDC277-075F-4C78-A9BE-3BF9F380F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505" y="836613"/>
            <a:ext cx="11161557" cy="323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C1D8A-D72D-43E3-A402-BB845B22E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50" y="1376363"/>
            <a:ext cx="11161713" cy="4789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8A969F-F044-4D70-A8F0-8848CD9D9FD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747" y="0"/>
            <a:ext cx="0" cy="6858000"/>
          </a:xfrm>
          <a:prstGeom prst="line">
            <a:avLst/>
          </a:prstGeom>
          <a:ln w="76200">
            <a:gradFill>
              <a:gsLst>
                <a:gs pos="0">
                  <a:schemeClr val="accent5"/>
                </a:gs>
                <a:gs pos="100000">
                  <a:schemeClr val="accent1">
                    <a:lumMod val="100000"/>
                  </a:scheme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4F54D1-B520-411A-B993-7CCAC60BF5A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3F2BADC-8090-4482-AF77-EC57A0829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3471" y="5859413"/>
              <a:ext cx="379825" cy="314744"/>
            </a:xfrm>
            <a:custGeom>
              <a:avLst/>
              <a:gdLst>
                <a:gd name="T0" fmla="*/ 589 w 677"/>
                <a:gd name="T1" fmla="*/ 561 h 561"/>
                <a:gd name="T2" fmla="*/ 582 w 677"/>
                <a:gd name="T3" fmla="*/ 556 h 561"/>
                <a:gd name="T4" fmla="*/ 102 w 677"/>
                <a:gd name="T5" fmla="*/ 146 h 561"/>
                <a:gd name="T6" fmla="*/ 102 w 677"/>
                <a:gd name="T7" fmla="*/ 561 h 561"/>
                <a:gd name="T8" fmla="*/ 0 w 677"/>
                <a:gd name="T9" fmla="*/ 561 h 561"/>
                <a:gd name="T10" fmla="*/ 0 w 677"/>
                <a:gd name="T11" fmla="*/ 0 h 561"/>
                <a:gd name="T12" fmla="*/ 95 w 677"/>
                <a:gd name="T13" fmla="*/ 0 h 561"/>
                <a:gd name="T14" fmla="*/ 100 w 677"/>
                <a:gd name="T15" fmla="*/ 2 h 561"/>
                <a:gd name="T16" fmla="*/ 575 w 677"/>
                <a:gd name="T17" fmla="*/ 408 h 561"/>
                <a:gd name="T18" fmla="*/ 575 w 677"/>
                <a:gd name="T19" fmla="*/ 0 h 561"/>
                <a:gd name="T20" fmla="*/ 677 w 677"/>
                <a:gd name="T21" fmla="*/ 0 h 561"/>
                <a:gd name="T22" fmla="*/ 677 w 677"/>
                <a:gd name="T23" fmla="*/ 561 h 561"/>
                <a:gd name="T24" fmla="*/ 589 w 677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7" h="561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2A304E4-6413-4CC2-9675-009BC3D01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8103" y="5859413"/>
              <a:ext cx="421903" cy="314744"/>
            </a:xfrm>
            <a:custGeom>
              <a:avLst/>
              <a:gdLst>
                <a:gd name="T0" fmla="*/ 0 w 752"/>
                <a:gd name="T1" fmla="*/ 561 h 561"/>
                <a:gd name="T2" fmla="*/ 0 w 752"/>
                <a:gd name="T3" fmla="*/ 0 h 561"/>
                <a:gd name="T4" fmla="*/ 104 w 752"/>
                <a:gd name="T5" fmla="*/ 0 h 561"/>
                <a:gd name="T6" fmla="*/ 104 w 752"/>
                <a:gd name="T7" fmla="*/ 408 h 561"/>
                <a:gd name="T8" fmla="*/ 593 w 752"/>
                <a:gd name="T9" fmla="*/ 0 h 561"/>
                <a:gd name="T10" fmla="*/ 752 w 752"/>
                <a:gd name="T11" fmla="*/ 0 h 561"/>
                <a:gd name="T12" fmla="*/ 90 w 752"/>
                <a:gd name="T13" fmla="*/ 561 h 561"/>
                <a:gd name="T14" fmla="*/ 0 w 752"/>
                <a:gd name="T1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561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6FA759A-374F-4715-97E5-DFAD299A6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53710" y="5859413"/>
              <a:ext cx="422464" cy="314744"/>
            </a:xfrm>
            <a:custGeom>
              <a:avLst/>
              <a:gdLst>
                <a:gd name="T0" fmla="*/ 703 w 753"/>
                <a:gd name="T1" fmla="*/ 468 h 561"/>
                <a:gd name="T2" fmla="*/ 651 w 753"/>
                <a:gd name="T3" fmla="*/ 484 h 561"/>
                <a:gd name="T4" fmla="*/ 651 w 753"/>
                <a:gd name="T5" fmla="*/ 144 h 561"/>
                <a:gd name="T6" fmla="*/ 159 w 753"/>
                <a:gd name="T7" fmla="*/ 561 h 561"/>
                <a:gd name="T8" fmla="*/ 0 w 753"/>
                <a:gd name="T9" fmla="*/ 561 h 561"/>
                <a:gd name="T10" fmla="*/ 663 w 753"/>
                <a:gd name="T11" fmla="*/ 0 h 561"/>
                <a:gd name="T12" fmla="*/ 753 w 753"/>
                <a:gd name="T13" fmla="*/ 0 h 561"/>
                <a:gd name="T14" fmla="*/ 753 w 753"/>
                <a:gd name="T15" fmla="*/ 468 h 561"/>
                <a:gd name="T16" fmla="*/ 703 w 753"/>
                <a:gd name="T17" fmla="*/ 46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3" h="561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36818D0-6485-45A4-808C-92705A2B0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02206" y="5853803"/>
              <a:ext cx="315866" cy="320355"/>
            </a:xfrm>
            <a:custGeom>
              <a:avLst/>
              <a:gdLst>
                <a:gd name="T0" fmla="*/ 118 w 237"/>
                <a:gd name="T1" fmla="*/ 238 h 238"/>
                <a:gd name="T2" fmla="*/ 0 w 237"/>
                <a:gd name="T3" fmla="*/ 119 h 238"/>
                <a:gd name="T4" fmla="*/ 118 w 237"/>
                <a:gd name="T5" fmla="*/ 0 h 238"/>
                <a:gd name="T6" fmla="*/ 237 w 237"/>
                <a:gd name="T7" fmla="*/ 119 h 238"/>
                <a:gd name="T8" fmla="*/ 118 w 237"/>
                <a:gd name="T9" fmla="*/ 238 h 238"/>
                <a:gd name="T10" fmla="*/ 118 w 237"/>
                <a:gd name="T11" fmla="*/ 44 h 238"/>
                <a:gd name="T12" fmla="*/ 43 w 237"/>
                <a:gd name="T13" fmla="*/ 119 h 238"/>
                <a:gd name="T14" fmla="*/ 118 w 237"/>
                <a:gd name="T15" fmla="*/ 195 h 238"/>
                <a:gd name="T16" fmla="*/ 194 w 237"/>
                <a:gd name="T17" fmla="*/ 119 h 238"/>
                <a:gd name="T18" fmla="*/ 118 w 237"/>
                <a:gd name="T19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38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66CF3170-17EB-409B-B069-CC5D428B3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1165" y="5964328"/>
              <a:ext cx="285009" cy="209830"/>
            </a:xfrm>
            <a:custGeom>
              <a:avLst/>
              <a:gdLst>
                <a:gd name="T0" fmla="*/ 213 w 214"/>
                <a:gd name="T1" fmla="*/ 156 h 156"/>
                <a:gd name="T2" fmla="*/ 214 w 214"/>
                <a:gd name="T3" fmla="*/ 156 h 156"/>
                <a:gd name="T4" fmla="*/ 214 w 214"/>
                <a:gd name="T5" fmla="*/ 116 h 156"/>
                <a:gd name="T6" fmla="*/ 213 w 214"/>
                <a:gd name="T7" fmla="*/ 116 h 156"/>
                <a:gd name="T8" fmla="*/ 45 w 214"/>
                <a:gd name="T9" fmla="*/ 24 h 156"/>
                <a:gd name="T10" fmla="*/ 32 w 214"/>
                <a:gd name="T11" fmla="*/ 0 h 156"/>
                <a:gd name="T12" fmla="*/ 0 w 214"/>
                <a:gd name="T13" fmla="*/ 26 h 156"/>
                <a:gd name="T14" fmla="*/ 12 w 214"/>
                <a:gd name="T15" fmla="*/ 46 h 156"/>
                <a:gd name="T16" fmla="*/ 213 w 214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56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50000">
                  <a:schemeClr val="accent1"/>
                </a:gs>
                <a:gs pos="0">
                  <a:schemeClr val="accent5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852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388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9DB13F3-7B42-4A28-851B-98FA4DF2D9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3522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9DB13F3-7B42-4A28-851B-98FA4DF2D9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04B299-7393-47C8-A19E-A32155B52B8C}"/>
              </a:ext>
            </a:extLst>
          </p:cNvPr>
          <p:cNvCxnSpPr>
            <a:cxnSpLocks/>
          </p:cNvCxnSpPr>
          <p:nvPr userDrawn="1"/>
        </p:nvCxnSpPr>
        <p:spPr>
          <a:xfrm flipV="1">
            <a:off x="22747" y="0"/>
            <a:ext cx="0" cy="6858000"/>
          </a:xfrm>
          <a:prstGeom prst="line">
            <a:avLst/>
          </a:prstGeom>
          <a:ln w="76200">
            <a:gradFill>
              <a:gsLst>
                <a:gs pos="0">
                  <a:schemeClr val="accent5"/>
                </a:gs>
                <a:gs pos="100000">
                  <a:schemeClr val="accent1">
                    <a:lumMod val="100000"/>
                  </a:scheme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5986A3-AFAE-4D10-A1BA-6A63C728F0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1809F5B-448D-41EB-8230-EFAA5C27A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3471" y="5859413"/>
              <a:ext cx="379825" cy="314744"/>
            </a:xfrm>
            <a:custGeom>
              <a:avLst/>
              <a:gdLst>
                <a:gd name="T0" fmla="*/ 589 w 677"/>
                <a:gd name="T1" fmla="*/ 561 h 561"/>
                <a:gd name="T2" fmla="*/ 582 w 677"/>
                <a:gd name="T3" fmla="*/ 556 h 561"/>
                <a:gd name="T4" fmla="*/ 102 w 677"/>
                <a:gd name="T5" fmla="*/ 146 h 561"/>
                <a:gd name="T6" fmla="*/ 102 w 677"/>
                <a:gd name="T7" fmla="*/ 561 h 561"/>
                <a:gd name="T8" fmla="*/ 0 w 677"/>
                <a:gd name="T9" fmla="*/ 561 h 561"/>
                <a:gd name="T10" fmla="*/ 0 w 677"/>
                <a:gd name="T11" fmla="*/ 0 h 561"/>
                <a:gd name="T12" fmla="*/ 95 w 677"/>
                <a:gd name="T13" fmla="*/ 0 h 561"/>
                <a:gd name="T14" fmla="*/ 100 w 677"/>
                <a:gd name="T15" fmla="*/ 2 h 561"/>
                <a:gd name="T16" fmla="*/ 575 w 677"/>
                <a:gd name="T17" fmla="*/ 408 h 561"/>
                <a:gd name="T18" fmla="*/ 575 w 677"/>
                <a:gd name="T19" fmla="*/ 0 h 561"/>
                <a:gd name="T20" fmla="*/ 677 w 677"/>
                <a:gd name="T21" fmla="*/ 0 h 561"/>
                <a:gd name="T22" fmla="*/ 677 w 677"/>
                <a:gd name="T23" fmla="*/ 561 h 561"/>
                <a:gd name="T24" fmla="*/ 589 w 677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7" h="561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7C8722C5-5C30-416B-AD91-0EB32F28AC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8103" y="5859413"/>
              <a:ext cx="421903" cy="314744"/>
            </a:xfrm>
            <a:custGeom>
              <a:avLst/>
              <a:gdLst>
                <a:gd name="T0" fmla="*/ 0 w 752"/>
                <a:gd name="T1" fmla="*/ 561 h 561"/>
                <a:gd name="T2" fmla="*/ 0 w 752"/>
                <a:gd name="T3" fmla="*/ 0 h 561"/>
                <a:gd name="T4" fmla="*/ 104 w 752"/>
                <a:gd name="T5" fmla="*/ 0 h 561"/>
                <a:gd name="T6" fmla="*/ 104 w 752"/>
                <a:gd name="T7" fmla="*/ 408 h 561"/>
                <a:gd name="T8" fmla="*/ 593 w 752"/>
                <a:gd name="T9" fmla="*/ 0 h 561"/>
                <a:gd name="T10" fmla="*/ 752 w 752"/>
                <a:gd name="T11" fmla="*/ 0 h 561"/>
                <a:gd name="T12" fmla="*/ 90 w 752"/>
                <a:gd name="T13" fmla="*/ 561 h 561"/>
                <a:gd name="T14" fmla="*/ 0 w 752"/>
                <a:gd name="T1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561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6866E66-CB70-4B5F-857F-2F779C02E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53710" y="5859413"/>
              <a:ext cx="422464" cy="314744"/>
            </a:xfrm>
            <a:custGeom>
              <a:avLst/>
              <a:gdLst>
                <a:gd name="T0" fmla="*/ 703 w 753"/>
                <a:gd name="T1" fmla="*/ 468 h 561"/>
                <a:gd name="T2" fmla="*/ 651 w 753"/>
                <a:gd name="T3" fmla="*/ 484 h 561"/>
                <a:gd name="T4" fmla="*/ 651 w 753"/>
                <a:gd name="T5" fmla="*/ 144 h 561"/>
                <a:gd name="T6" fmla="*/ 159 w 753"/>
                <a:gd name="T7" fmla="*/ 561 h 561"/>
                <a:gd name="T8" fmla="*/ 0 w 753"/>
                <a:gd name="T9" fmla="*/ 561 h 561"/>
                <a:gd name="T10" fmla="*/ 663 w 753"/>
                <a:gd name="T11" fmla="*/ 0 h 561"/>
                <a:gd name="T12" fmla="*/ 753 w 753"/>
                <a:gd name="T13" fmla="*/ 0 h 561"/>
                <a:gd name="T14" fmla="*/ 753 w 753"/>
                <a:gd name="T15" fmla="*/ 468 h 561"/>
                <a:gd name="T16" fmla="*/ 703 w 753"/>
                <a:gd name="T17" fmla="*/ 46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3" h="561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707EE804-BF66-4E93-8627-1A76E109E4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02206" y="5853803"/>
              <a:ext cx="315866" cy="320355"/>
            </a:xfrm>
            <a:custGeom>
              <a:avLst/>
              <a:gdLst>
                <a:gd name="T0" fmla="*/ 118 w 237"/>
                <a:gd name="T1" fmla="*/ 238 h 238"/>
                <a:gd name="T2" fmla="*/ 0 w 237"/>
                <a:gd name="T3" fmla="*/ 119 h 238"/>
                <a:gd name="T4" fmla="*/ 118 w 237"/>
                <a:gd name="T5" fmla="*/ 0 h 238"/>
                <a:gd name="T6" fmla="*/ 237 w 237"/>
                <a:gd name="T7" fmla="*/ 119 h 238"/>
                <a:gd name="T8" fmla="*/ 118 w 237"/>
                <a:gd name="T9" fmla="*/ 238 h 238"/>
                <a:gd name="T10" fmla="*/ 118 w 237"/>
                <a:gd name="T11" fmla="*/ 44 h 238"/>
                <a:gd name="T12" fmla="*/ 43 w 237"/>
                <a:gd name="T13" fmla="*/ 119 h 238"/>
                <a:gd name="T14" fmla="*/ 118 w 237"/>
                <a:gd name="T15" fmla="*/ 195 h 238"/>
                <a:gd name="T16" fmla="*/ 194 w 237"/>
                <a:gd name="T17" fmla="*/ 119 h 238"/>
                <a:gd name="T18" fmla="*/ 118 w 237"/>
                <a:gd name="T19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38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C7B8907-04D3-42FC-8F7E-230DA7BD78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1165" y="5964328"/>
              <a:ext cx="285009" cy="209830"/>
            </a:xfrm>
            <a:custGeom>
              <a:avLst/>
              <a:gdLst>
                <a:gd name="T0" fmla="*/ 213 w 214"/>
                <a:gd name="T1" fmla="*/ 156 h 156"/>
                <a:gd name="T2" fmla="*/ 214 w 214"/>
                <a:gd name="T3" fmla="*/ 156 h 156"/>
                <a:gd name="T4" fmla="*/ 214 w 214"/>
                <a:gd name="T5" fmla="*/ 116 h 156"/>
                <a:gd name="T6" fmla="*/ 213 w 214"/>
                <a:gd name="T7" fmla="*/ 116 h 156"/>
                <a:gd name="T8" fmla="*/ 45 w 214"/>
                <a:gd name="T9" fmla="*/ 24 h 156"/>
                <a:gd name="T10" fmla="*/ 32 w 214"/>
                <a:gd name="T11" fmla="*/ 0 h 156"/>
                <a:gd name="T12" fmla="*/ 0 w 214"/>
                <a:gd name="T13" fmla="*/ 26 h 156"/>
                <a:gd name="T14" fmla="*/ 12 w 214"/>
                <a:gd name="T15" fmla="*/ 46 h 156"/>
                <a:gd name="T16" fmla="*/ 213 w 214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56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50000">
                  <a:schemeClr val="accent1"/>
                </a:gs>
                <a:gs pos="0">
                  <a:schemeClr val="accent5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13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388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AC83D49-CCF0-4BDB-958A-ADB1C039EF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7412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AC83D49-CCF0-4BDB-958A-ADB1C039E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183E77E-338B-4D4F-88F1-0F2758A4F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371375"/>
            <a:ext cx="11161714" cy="3812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  <a:endParaRPr lang="en-I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B7A93-45E6-499A-A343-9D6106D72F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22549" y="6396733"/>
            <a:ext cx="952518" cy="216000"/>
            <a:chOff x="9763471" y="5853803"/>
            <a:chExt cx="1412703" cy="320355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AD438E8-2E8C-4EFF-B401-35B96BA922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3471" y="5859413"/>
              <a:ext cx="379825" cy="314744"/>
            </a:xfrm>
            <a:custGeom>
              <a:avLst/>
              <a:gdLst>
                <a:gd name="T0" fmla="*/ 589 w 677"/>
                <a:gd name="T1" fmla="*/ 561 h 561"/>
                <a:gd name="T2" fmla="*/ 582 w 677"/>
                <a:gd name="T3" fmla="*/ 556 h 561"/>
                <a:gd name="T4" fmla="*/ 102 w 677"/>
                <a:gd name="T5" fmla="*/ 146 h 561"/>
                <a:gd name="T6" fmla="*/ 102 w 677"/>
                <a:gd name="T7" fmla="*/ 561 h 561"/>
                <a:gd name="T8" fmla="*/ 0 w 677"/>
                <a:gd name="T9" fmla="*/ 561 h 561"/>
                <a:gd name="T10" fmla="*/ 0 w 677"/>
                <a:gd name="T11" fmla="*/ 0 h 561"/>
                <a:gd name="T12" fmla="*/ 95 w 677"/>
                <a:gd name="T13" fmla="*/ 0 h 561"/>
                <a:gd name="T14" fmla="*/ 100 w 677"/>
                <a:gd name="T15" fmla="*/ 2 h 561"/>
                <a:gd name="T16" fmla="*/ 575 w 677"/>
                <a:gd name="T17" fmla="*/ 408 h 561"/>
                <a:gd name="T18" fmla="*/ 575 w 677"/>
                <a:gd name="T19" fmla="*/ 0 h 561"/>
                <a:gd name="T20" fmla="*/ 677 w 677"/>
                <a:gd name="T21" fmla="*/ 0 h 561"/>
                <a:gd name="T22" fmla="*/ 677 w 677"/>
                <a:gd name="T23" fmla="*/ 561 h 561"/>
                <a:gd name="T24" fmla="*/ 589 w 677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7" h="561">
                  <a:moveTo>
                    <a:pt x="589" y="561"/>
                  </a:moveTo>
                  <a:lnTo>
                    <a:pt x="582" y="556"/>
                  </a:lnTo>
                  <a:lnTo>
                    <a:pt x="102" y="146"/>
                  </a:lnTo>
                  <a:lnTo>
                    <a:pt x="102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00" y="2"/>
                  </a:lnTo>
                  <a:lnTo>
                    <a:pt x="575" y="408"/>
                  </a:lnTo>
                  <a:lnTo>
                    <a:pt x="575" y="0"/>
                  </a:lnTo>
                  <a:lnTo>
                    <a:pt x="677" y="0"/>
                  </a:lnTo>
                  <a:lnTo>
                    <a:pt x="677" y="561"/>
                  </a:lnTo>
                  <a:lnTo>
                    <a:pt x="589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4CD9B0F-9E3B-444A-9574-351576CE8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8103" y="5859413"/>
              <a:ext cx="421903" cy="314744"/>
            </a:xfrm>
            <a:custGeom>
              <a:avLst/>
              <a:gdLst>
                <a:gd name="T0" fmla="*/ 0 w 752"/>
                <a:gd name="T1" fmla="*/ 561 h 561"/>
                <a:gd name="T2" fmla="*/ 0 w 752"/>
                <a:gd name="T3" fmla="*/ 0 h 561"/>
                <a:gd name="T4" fmla="*/ 104 w 752"/>
                <a:gd name="T5" fmla="*/ 0 h 561"/>
                <a:gd name="T6" fmla="*/ 104 w 752"/>
                <a:gd name="T7" fmla="*/ 408 h 561"/>
                <a:gd name="T8" fmla="*/ 593 w 752"/>
                <a:gd name="T9" fmla="*/ 0 h 561"/>
                <a:gd name="T10" fmla="*/ 752 w 752"/>
                <a:gd name="T11" fmla="*/ 0 h 561"/>
                <a:gd name="T12" fmla="*/ 90 w 752"/>
                <a:gd name="T13" fmla="*/ 561 h 561"/>
                <a:gd name="T14" fmla="*/ 0 w 752"/>
                <a:gd name="T1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561">
                  <a:moveTo>
                    <a:pt x="0" y="56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08"/>
                  </a:lnTo>
                  <a:lnTo>
                    <a:pt x="593" y="0"/>
                  </a:lnTo>
                  <a:lnTo>
                    <a:pt x="752" y="0"/>
                  </a:lnTo>
                  <a:lnTo>
                    <a:pt x="90" y="561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B7F20D0-A564-46D3-AF61-E9A7F340B7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53710" y="5859413"/>
              <a:ext cx="422464" cy="314744"/>
            </a:xfrm>
            <a:custGeom>
              <a:avLst/>
              <a:gdLst>
                <a:gd name="T0" fmla="*/ 703 w 753"/>
                <a:gd name="T1" fmla="*/ 468 h 561"/>
                <a:gd name="T2" fmla="*/ 651 w 753"/>
                <a:gd name="T3" fmla="*/ 484 h 561"/>
                <a:gd name="T4" fmla="*/ 651 w 753"/>
                <a:gd name="T5" fmla="*/ 144 h 561"/>
                <a:gd name="T6" fmla="*/ 159 w 753"/>
                <a:gd name="T7" fmla="*/ 561 h 561"/>
                <a:gd name="T8" fmla="*/ 0 w 753"/>
                <a:gd name="T9" fmla="*/ 561 h 561"/>
                <a:gd name="T10" fmla="*/ 663 w 753"/>
                <a:gd name="T11" fmla="*/ 0 h 561"/>
                <a:gd name="T12" fmla="*/ 753 w 753"/>
                <a:gd name="T13" fmla="*/ 0 h 561"/>
                <a:gd name="T14" fmla="*/ 753 w 753"/>
                <a:gd name="T15" fmla="*/ 468 h 561"/>
                <a:gd name="T16" fmla="*/ 703 w 753"/>
                <a:gd name="T17" fmla="*/ 46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3" h="561">
                  <a:moveTo>
                    <a:pt x="703" y="468"/>
                  </a:moveTo>
                  <a:lnTo>
                    <a:pt x="651" y="484"/>
                  </a:lnTo>
                  <a:lnTo>
                    <a:pt x="651" y="144"/>
                  </a:lnTo>
                  <a:lnTo>
                    <a:pt x="159" y="561"/>
                  </a:lnTo>
                  <a:lnTo>
                    <a:pt x="0" y="561"/>
                  </a:lnTo>
                  <a:lnTo>
                    <a:pt x="663" y="0"/>
                  </a:lnTo>
                  <a:lnTo>
                    <a:pt x="753" y="0"/>
                  </a:lnTo>
                  <a:lnTo>
                    <a:pt x="753" y="468"/>
                  </a:lnTo>
                  <a:lnTo>
                    <a:pt x="703" y="468"/>
                  </a:ln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539F572-51CD-4433-9D18-AC2BE47170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02206" y="5853803"/>
              <a:ext cx="315866" cy="320355"/>
            </a:xfrm>
            <a:custGeom>
              <a:avLst/>
              <a:gdLst>
                <a:gd name="T0" fmla="*/ 118 w 237"/>
                <a:gd name="T1" fmla="*/ 238 h 238"/>
                <a:gd name="T2" fmla="*/ 0 w 237"/>
                <a:gd name="T3" fmla="*/ 119 h 238"/>
                <a:gd name="T4" fmla="*/ 118 w 237"/>
                <a:gd name="T5" fmla="*/ 0 h 238"/>
                <a:gd name="T6" fmla="*/ 237 w 237"/>
                <a:gd name="T7" fmla="*/ 119 h 238"/>
                <a:gd name="T8" fmla="*/ 118 w 237"/>
                <a:gd name="T9" fmla="*/ 238 h 238"/>
                <a:gd name="T10" fmla="*/ 118 w 237"/>
                <a:gd name="T11" fmla="*/ 44 h 238"/>
                <a:gd name="T12" fmla="*/ 43 w 237"/>
                <a:gd name="T13" fmla="*/ 119 h 238"/>
                <a:gd name="T14" fmla="*/ 118 w 237"/>
                <a:gd name="T15" fmla="*/ 195 h 238"/>
                <a:gd name="T16" fmla="*/ 194 w 237"/>
                <a:gd name="T17" fmla="*/ 119 h 238"/>
                <a:gd name="T18" fmla="*/ 118 w 237"/>
                <a:gd name="T19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38">
                  <a:moveTo>
                    <a:pt x="118" y="238"/>
                  </a:moveTo>
                  <a:cubicBezTo>
                    <a:pt x="53" y="238"/>
                    <a:pt x="0" y="185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5"/>
                    <a:pt x="184" y="238"/>
                    <a:pt x="118" y="238"/>
                  </a:cubicBezTo>
                  <a:close/>
                  <a:moveTo>
                    <a:pt x="118" y="44"/>
                  </a:moveTo>
                  <a:cubicBezTo>
                    <a:pt x="77" y="44"/>
                    <a:pt x="43" y="78"/>
                    <a:pt x="43" y="119"/>
                  </a:cubicBezTo>
                  <a:cubicBezTo>
                    <a:pt x="43" y="161"/>
                    <a:pt x="77" y="195"/>
                    <a:pt x="118" y="195"/>
                  </a:cubicBezTo>
                  <a:cubicBezTo>
                    <a:pt x="160" y="195"/>
                    <a:pt x="194" y="161"/>
                    <a:pt x="194" y="119"/>
                  </a:cubicBezTo>
                  <a:cubicBezTo>
                    <a:pt x="194" y="78"/>
                    <a:pt x="160" y="44"/>
                    <a:pt x="118" y="44"/>
                  </a:cubicBezTo>
                  <a:close/>
                </a:path>
              </a:pathLst>
            </a:custGeom>
            <a:solidFill>
              <a:srgbClr val="001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AB04C397-44F8-47DD-8291-385BF38729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1165" y="5964328"/>
              <a:ext cx="285009" cy="209830"/>
            </a:xfrm>
            <a:custGeom>
              <a:avLst/>
              <a:gdLst>
                <a:gd name="T0" fmla="*/ 213 w 214"/>
                <a:gd name="T1" fmla="*/ 156 h 156"/>
                <a:gd name="T2" fmla="*/ 214 w 214"/>
                <a:gd name="T3" fmla="*/ 156 h 156"/>
                <a:gd name="T4" fmla="*/ 214 w 214"/>
                <a:gd name="T5" fmla="*/ 116 h 156"/>
                <a:gd name="T6" fmla="*/ 213 w 214"/>
                <a:gd name="T7" fmla="*/ 116 h 156"/>
                <a:gd name="T8" fmla="*/ 45 w 214"/>
                <a:gd name="T9" fmla="*/ 24 h 156"/>
                <a:gd name="T10" fmla="*/ 32 w 214"/>
                <a:gd name="T11" fmla="*/ 0 h 156"/>
                <a:gd name="T12" fmla="*/ 0 w 214"/>
                <a:gd name="T13" fmla="*/ 26 h 156"/>
                <a:gd name="T14" fmla="*/ 12 w 214"/>
                <a:gd name="T15" fmla="*/ 46 h 156"/>
                <a:gd name="T16" fmla="*/ 213 w 214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56">
                  <a:moveTo>
                    <a:pt x="213" y="156"/>
                  </a:moveTo>
                  <a:cubicBezTo>
                    <a:pt x="213" y="156"/>
                    <a:pt x="214" y="156"/>
                    <a:pt x="214" y="15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3" y="116"/>
                    <a:pt x="213" y="116"/>
                  </a:cubicBezTo>
                  <a:cubicBezTo>
                    <a:pt x="145" y="116"/>
                    <a:pt x="82" y="82"/>
                    <a:pt x="45" y="24"/>
                  </a:cubicBezTo>
                  <a:cubicBezTo>
                    <a:pt x="40" y="17"/>
                    <a:pt x="36" y="8"/>
                    <a:pt x="3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7" y="40"/>
                    <a:pt x="12" y="46"/>
                  </a:cubicBezTo>
                  <a:cubicBezTo>
                    <a:pt x="56" y="115"/>
                    <a:pt x="131" y="156"/>
                    <a:pt x="213" y="156"/>
                  </a:cubicBezTo>
                  <a:close/>
                </a:path>
              </a:pathLst>
            </a:custGeom>
            <a:gradFill>
              <a:gsLst>
                <a:gs pos="50000">
                  <a:schemeClr val="accent1"/>
                </a:gs>
                <a:gs pos="0">
                  <a:schemeClr val="accent5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E9F919-EC9B-4BE8-8514-41B09AF4C937}"/>
              </a:ext>
            </a:extLst>
          </p:cNvPr>
          <p:cNvCxnSpPr>
            <a:cxnSpLocks/>
          </p:cNvCxnSpPr>
          <p:nvPr userDrawn="1"/>
        </p:nvCxnSpPr>
        <p:spPr>
          <a:xfrm flipV="1">
            <a:off x="22747" y="0"/>
            <a:ext cx="0" cy="6858000"/>
          </a:xfrm>
          <a:prstGeom prst="line">
            <a:avLst/>
          </a:prstGeom>
          <a:ln w="76200">
            <a:gradFill>
              <a:gsLst>
                <a:gs pos="0">
                  <a:schemeClr val="accent5"/>
                </a:gs>
                <a:gs pos="100000">
                  <a:schemeClr val="accent1">
                    <a:lumMod val="100000"/>
                  </a:schemeClr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00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527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38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F870F86-4B61-4A8A-950D-4A8DF7D9F0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38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F870F86-4B61-4A8A-950D-4A8DF7D9F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תמונה 9">
            <a:extLst>
              <a:ext uri="{FF2B5EF4-FFF2-40B4-BE49-F238E27FC236}">
                <a16:creationId xmlns:a16="http://schemas.microsoft.com/office/drawing/2014/main" id="{EB364218-03A1-4070-B8C0-4E911B8DBC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88" y="0"/>
            <a:ext cx="12191998" cy="6857999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D95292B-42E7-4DF1-A836-836F06DC0CC6}"/>
              </a:ext>
            </a:extLst>
          </p:cNvPr>
          <p:cNvSpPr txBox="1"/>
          <p:nvPr userDrawn="1"/>
        </p:nvSpPr>
        <p:spPr>
          <a:xfrm>
            <a:off x="68655" y="6485093"/>
            <a:ext cx="387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AB0EB80-1579-4678-935E-7F4E9F2B5394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algn="ctr"/>
              <a:t>‹#›</a:t>
            </a:fld>
            <a:endParaRPr kumimoji="0" lang="en-US" sz="9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291C38-63D1-43AE-97CD-480DF5A5CE5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84" y="6461767"/>
            <a:ext cx="277484" cy="277484"/>
          </a:xfrm>
          <a:prstGeom prst="rect">
            <a:avLst/>
          </a:prstGeom>
        </p:spPr>
      </p:pic>
      <p:sp>
        <p:nvSpPr>
          <p:cNvPr id="16" name="TextBox 119">
            <a:extLst>
              <a:ext uri="{FF2B5EF4-FFF2-40B4-BE49-F238E27FC236}">
                <a16:creationId xmlns:a16="http://schemas.microsoft.com/office/drawing/2014/main" id="{B22E6469-8B8F-4949-BAE8-B41C950CF72B}"/>
              </a:ext>
            </a:extLst>
          </p:cNvPr>
          <p:cNvSpPr txBox="1"/>
          <p:nvPr userDrawn="1"/>
        </p:nvSpPr>
        <p:spPr>
          <a:xfrm>
            <a:off x="465028" y="6568620"/>
            <a:ext cx="1468439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© Nova Proprietary information</a:t>
            </a:r>
            <a:endParaRPr kumimoji="0" lang="en-IL" sz="7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כותרת 7">
            <a:extLst>
              <a:ext uri="{FF2B5EF4-FFF2-40B4-BE49-F238E27FC236}">
                <a16:creationId xmlns:a16="http://schemas.microsoft.com/office/drawing/2014/main" id="{71E79E51-9291-4409-8C5C-4FF2F9395D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741" y="3091267"/>
            <a:ext cx="4536296" cy="582226"/>
          </a:xfrm>
          <a:prstGeom prst="rect">
            <a:avLst/>
          </a:prstGeom>
        </p:spPr>
        <p:txBody>
          <a:bodyPr vert="horz"/>
          <a:lstStyle>
            <a:lvl1pPr marL="0" algn="l" defTabSz="914400" rtl="0" eaLnBrk="1" latinLnBrk="0" hangingPunct="1">
              <a:defRPr lang="en-US" sz="4000" b="1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Agenda/Outline</a:t>
            </a:r>
            <a:endParaRPr lang="en-IL"/>
          </a:p>
        </p:txBody>
      </p:sp>
      <p:pic>
        <p:nvPicPr>
          <p:cNvPr id="11" name="תמונה 11">
            <a:extLst>
              <a:ext uri="{FF2B5EF4-FFF2-40B4-BE49-F238E27FC236}">
                <a16:creationId xmlns:a16="http://schemas.microsoft.com/office/drawing/2014/main" id="{D7B4F87C-71CF-4457-8558-0F746D2E4C4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115" y="6510162"/>
            <a:ext cx="826299" cy="1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4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0B84-F79E-EB12-3C10-347946A1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661B-6B2C-F413-DDB3-09F232708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0F001-9FEF-893F-3872-12E5AC263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0AC3-07FC-F6CC-FE29-E1B032DE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C17-8E25-4946-A13C-DDE19B4E847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CFF7C-509C-FBC4-2E12-9614EB16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C9F42-DF1C-91C2-AFDB-1BD8DD7B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CF13-D405-4C55-89D2-D8CF89399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3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F011-F1AD-0E7A-0370-B2C67AEE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5356A-8FA3-3DBB-5372-258428753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CEDE5-65E7-AB61-4AF2-F988C8527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68157-3C36-EB41-5C8A-1473F5FB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C17-8E25-4946-A13C-DDE19B4E847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D7E34-D2B4-6D31-42B6-29F48F76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3C4A9-B157-94F8-959A-917DE4EA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CF13-D405-4C55-89D2-D8CF89399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F42F-2FFF-3F37-26C6-E894ADD77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9B656-2567-29A8-9AD8-D4D263C7E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BC36-8317-AE09-2CD9-42C33F26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C17-8E25-4946-A13C-DDE19B4E847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CF6B-B5C6-0916-BCAB-8696537B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7B4D9-10BC-7DCD-AE24-B55FC80D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CF13-D405-4C55-89D2-D8CF89399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9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90A8D-01E9-2753-D2E3-16922CB00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5061A-4000-FC7D-9816-FF3DDD04D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C34EA-F469-69E2-ADBC-3948783D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C17-8E25-4946-A13C-DDE19B4E847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CF5BF-5A55-3B49-952C-B44A0331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3B03E-DC60-EAF1-8AEB-D325B851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CF13-D405-4C55-89D2-D8CF89399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4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70560AD-08B1-3C38-F9DE-A60A8E4B9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6" cy="6857998"/>
          </a:xfrm>
          <a:prstGeom prst="rect">
            <a:avLst/>
          </a:prstGeom>
        </p:spPr>
      </p:pic>
      <p:pic>
        <p:nvPicPr>
          <p:cNvPr id="2" name="תמונה 13">
            <a:extLst>
              <a:ext uri="{FF2B5EF4-FFF2-40B4-BE49-F238E27FC236}">
                <a16:creationId xmlns:a16="http://schemas.microsoft.com/office/drawing/2014/main" id="{1166B104-B313-DF95-C5EF-93F43D75B9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685" y="6535978"/>
            <a:ext cx="826299" cy="17300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F887315-C602-4559-B45E-0529BCB4AD1A}"/>
              </a:ext>
            </a:extLst>
          </p:cNvPr>
          <p:cNvSpPr txBox="1"/>
          <p:nvPr userDrawn="1"/>
        </p:nvSpPr>
        <p:spPr>
          <a:xfrm>
            <a:off x="282839" y="6485093"/>
            <a:ext cx="387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AB0EB80-1579-4678-935E-7F4E9F2B5394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C75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pPr algn="ctr"/>
              <a:t>‹#›</a:t>
            </a:fld>
            <a:endParaRPr kumimoji="0" lang="en-US" sz="900" b="0" i="0" u="none" strike="noStrike" kern="1200" cap="none" spc="0" normalizeH="0" baseline="0">
              <a:ln>
                <a:noFill/>
              </a:ln>
              <a:solidFill>
                <a:srgbClr val="000C75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pic>
        <p:nvPicPr>
          <p:cNvPr id="6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73EF6C-B130-4567-A128-56849B3DCE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68" y="6461767"/>
            <a:ext cx="277484" cy="277484"/>
          </a:xfrm>
          <a:prstGeom prst="rect">
            <a:avLst/>
          </a:prstGeom>
        </p:spPr>
      </p:pic>
      <p:sp>
        <p:nvSpPr>
          <p:cNvPr id="7" name="TextBox 119">
            <a:extLst>
              <a:ext uri="{FF2B5EF4-FFF2-40B4-BE49-F238E27FC236}">
                <a16:creationId xmlns:a16="http://schemas.microsoft.com/office/drawing/2014/main" id="{C1283FEA-2F1F-40CA-9F49-8C89239EAB80}"/>
              </a:ext>
            </a:extLst>
          </p:cNvPr>
          <p:cNvSpPr txBox="1"/>
          <p:nvPr userDrawn="1"/>
        </p:nvSpPr>
        <p:spPr>
          <a:xfrm>
            <a:off x="679212" y="6568620"/>
            <a:ext cx="1468439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C75"/>
                </a:solidFill>
                <a:effectLst/>
                <a:uLnTx/>
                <a:uFillTx/>
                <a:latin typeface="Montserrat ExtraLight" panose="00000300000000000000" pitchFamily="2" charset="0"/>
                <a:ea typeface="+mn-ea"/>
                <a:cs typeface="Heebo" panose="00000500000000000000" pitchFamily="2" charset="-79"/>
              </a:rPr>
              <a:t>© Nova proprietary information</a:t>
            </a:r>
            <a:endParaRPr kumimoji="0" lang="en-IL" sz="700" b="0" i="0" u="none" strike="noStrike" kern="1200" cap="none" spc="0" normalizeH="0" baseline="0" noProof="0" dirty="0">
              <a:ln>
                <a:noFill/>
              </a:ln>
              <a:solidFill>
                <a:srgbClr val="000C75"/>
              </a:solidFill>
              <a:effectLst/>
              <a:uLnTx/>
              <a:uFillTx/>
              <a:latin typeface="Montserrat ExtraLight" panose="00000300000000000000" pitchFamily="2" charset="0"/>
              <a:ea typeface="+mn-ea"/>
              <a:cs typeface="Heebo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319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>
            <a:extLst>
              <a:ext uri="{FF2B5EF4-FFF2-40B4-BE49-F238E27FC236}">
                <a16:creationId xmlns:a16="http://schemas.microsoft.com/office/drawing/2014/main" id="{7A16EFB2-75F7-E619-1B94-9CEBCCD22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44BD544-F735-314D-687F-3263F522C133}"/>
              </a:ext>
            </a:extLst>
          </p:cNvPr>
          <p:cNvSpPr txBox="1"/>
          <p:nvPr userDrawn="1"/>
        </p:nvSpPr>
        <p:spPr>
          <a:xfrm>
            <a:off x="282839" y="6485093"/>
            <a:ext cx="387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0EB80-1579-4678-935E-7F4E9F2B539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C75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C75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pic>
        <p:nvPicPr>
          <p:cNvPr id="5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D3722A-C66A-936F-CE81-270FB7CFFD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68" y="6461767"/>
            <a:ext cx="277484" cy="277484"/>
          </a:xfrm>
          <a:prstGeom prst="rect">
            <a:avLst/>
          </a:prstGeom>
        </p:spPr>
      </p:pic>
      <p:sp>
        <p:nvSpPr>
          <p:cNvPr id="6" name="TextBox 119">
            <a:extLst>
              <a:ext uri="{FF2B5EF4-FFF2-40B4-BE49-F238E27FC236}">
                <a16:creationId xmlns:a16="http://schemas.microsoft.com/office/drawing/2014/main" id="{61990503-5B32-31EA-30BE-78D98D5AA4EC}"/>
              </a:ext>
            </a:extLst>
          </p:cNvPr>
          <p:cNvSpPr txBox="1"/>
          <p:nvPr userDrawn="1"/>
        </p:nvSpPr>
        <p:spPr>
          <a:xfrm>
            <a:off x="679212" y="6568620"/>
            <a:ext cx="1468439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C75"/>
                </a:solidFill>
                <a:effectLst/>
                <a:uLnTx/>
                <a:uFillTx/>
                <a:latin typeface="Montserrat ExtraLight" panose="00000300000000000000" pitchFamily="2" charset="0"/>
                <a:ea typeface="+mn-ea"/>
                <a:cs typeface="Heebo" panose="00000500000000000000" pitchFamily="2" charset="-79"/>
              </a:rPr>
              <a:t>© Nova proprietary information</a:t>
            </a:r>
            <a:endParaRPr kumimoji="0" lang="en-IL" sz="700" b="0" i="0" u="none" strike="noStrike" kern="1200" cap="none" spc="0" normalizeH="0" baseline="0" noProof="0" dirty="0">
              <a:ln>
                <a:noFill/>
              </a:ln>
              <a:solidFill>
                <a:srgbClr val="000C75"/>
              </a:solidFill>
              <a:effectLst/>
              <a:uLnTx/>
              <a:uFillTx/>
              <a:latin typeface="Montserrat ExtraLight" panose="00000300000000000000" pitchFamily="2" charset="0"/>
              <a:ea typeface="+mn-ea"/>
              <a:cs typeface="Heebo" panose="00000500000000000000" pitchFamily="2" charset="-79"/>
            </a:endParaRPr>
          </a:p>
        </p:txBody>
      </p:sp>
      <p:sp>
        <p:nvSpPr>
          <p:cNvPr id="8" name="כותרת 7">
            <a:extLst>
              <a:ext uri="{FF2B5EF4-FFF2-40B4-BE49-F238E27FC236}">
                <a16:creationId xmlns:a16="http://schemas.microsoft.com/office/drawing/2014/main" id="{B4071703-9255-256F-A644-7BCFF7F6B3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5957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b="0" kern="1200" dirty="0">
                <a:solidFill>
                  <a:schemeClr val="bg1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he-IL"/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9F833636-A78F-AF6F-F2D0-A1DAD4432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8263" y="962504"/>
            <a:ext cx="4435475" cy="1114425"/>
          </a:xfrm>
          <a:prstGeom prst="rect">
            <a:avLst/>
          </a:prstGeom>
        </p:spPr>
        <p:txBody>
          <a:bodyPr/>
          <a:lstStyle>
            <a:lvl1pPr marL="0" indent="0" algn="ctr" rtl="0">
              <a:buFontTx/>
              <a:buNone/>
              <a:defRPr sz="24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/>
              <a:t>Title</a:t>
            </a:r>
            <a:endParaRPr lang="he-IL"/>
          </a:p>
        </p:txBody>
      </p:sp>
      <p:pic>
        <p:nvPicPr>
          <p:cNvPr id="2" name="תמונה 13">
            <a:extLst>
              <a:ext uri="{FF2B5EF4-FFF2-40B4-BE49-F238E27FC236}">
                <a16:creationId xmlns:a16="http://schemas.microsoft.com/office/drawing/2014/main" id="{AE6606D1-2BBA-CD59-E01A-6C31328B43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033" y="6542920"/>
            <a:ext cx="826299" cy="1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.bin"/><Relationship Id="rId5" Type="http://schemas.openxmlformats.org/officeDocument/2006/relationships/tags" Target="../tags/tag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oleObject" Target="../embeddings/oleObject6.bin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E0CA83-40B8-2E51-EB99-2556AEB24D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41363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E0CA83-40B8-2E51-EB99-2556AEB24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FDD89-0AE6-2B6C-4D89-4755AFF8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8FEDC-4F13-148D-7E4F-9B025E51B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5BC35-FDD8-4B72-4DFE-364869FEE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B9C17-8E25-4946-A13C-DDE19B4E847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E4103-08AB-461D-FEAD-88B78D2EB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6192A-53DA-1C26-2C47-9CEB9F891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CF13-D405-4C55-89D2-D8CF89399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9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4" r:id="rId9"/>
    <p:sldLayoutId id="2147483682" r:id="rId10"/>
    <p:sldLayoutId id="2147483683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A1DE59D-F5E6-418F-9741-7820DEBCBC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05" imgH="303" progId="TCLayout.ActiveDocument.1">
                  <p:embed/>
                </p:oleObj>
              </mc:Choice>
              <mc:Fallback>
                <p:oleObj name="think-cell Slide" r:id="rId6" imgW="305" imgH="3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A1DE59D-F5E6-418F-9741-7820DEBCBC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מלבן 6">
            <a:extLst>
              <a:ext uri="{FF2B5EF4-FFF2-40B4-BE49-F238E27FC236}">
                <a16:creationId xmlns:a16="http://schemas.microsoft.com/office/drawing/2014/main" id="{377058A6-2CFD-49E0-8BF8-E9F09331D3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1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707" r:id="rId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BCA35DE-1C25-47B5-A044-DB10DCAA36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4239922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BCA35DE-1C25-47B5-A044-DB10DCAA36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515937" y="368300"/>
            <a:ext cx="11160125" cy="4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515937" y="1376363"/>
            <a:ext cx="11160125" cy="478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1" descr="A picture containing drawing&#10;&#10;Description automatically generated"/>
          <p:cNvPicPr preferRelativeResize="0"/>
          <p:nvPr/>
        </p:nvPicPr>
        <p:blipFill rotWithShape="1">
          <a:blip r:embed="rId2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250" y="6365647"/>
            <a:ext cx="249984" cy="2499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1"/>
          <p:cNvSpPr txBox="1"/>
          <p:nvPr/>
        </p:nvSpPr>
        <p:spPr>
          <a:xfrm>
            <a:off x="875923" y="6437028"/>
            <a:ext cx="296086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rPr>
              <a:t>© Nova confidential &amp; proprietary information</a:t>
            </a:r>
            <a:endParaRPr sz="800">
              <a:solidFill>
                <a:schemeClr val="dk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Google Shape;14;p21"/>
          <p:cNvSpPr txBox="1"/>
          <p:nvPr/>
        </p:nvSpPr>
        <p:spPr>
          <a:xfrm>
            <a:off x="532164" y="6428715"/>
            <a:ext cx="23375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sz="1000">
              <a:solidFill>
                <a:schemeClr val="dk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153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527">
          <p15:clr>
            <a:srgbClr val="F26B43"/>
          </p15:clr>
        </p15:guide>
        <p15:guide id="6" orient="horz" pos="867">
          <p15:clr>
            <a:srgbClr val="F26B43"/>
          </p15:clr>
        </p15:guide>
        <p15:guide id="7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7.xml"/><Relationship Id="rId5" Type="http://schemas.openxmlformats.org/officeDocument/2006/relationships/image" Target="../media/image48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8.xml"/><Relationship Id="rId6" Type="http://schemas.openxmlformats.org/officeDocument/2006/relationships/image" Target="../media/image4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9.xml"/><Relationship Id="rId6" Type="http://schemas.openxmlformats.org/officeDocument/2006/relationships/image" Target="../media/image49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0.xml"/><Relationship Id="rId5" Type="http://schemas.openxmlformats.org/officeDocument/2006/relationships/image" Target="../media/image50.emf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1.xml"/><Relationship Id="rId6" Type="http://schemas.openxmlformats.org/officeDocument/2006/relationships/image" Target="../media/image5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2.xml"/><Relationship Id="rId6" Type="http://schemas.openxmlformats.org/officeDocument/2006/relationships/image" Target="../media/image5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Relationship Id="rId6" Type="http://schemas.openxmlformats.org/officeDocument/2006/relationships/image" Target="../media/image30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6" Type="http://schemas.openxmlformats.org/officeDocument/2006/relationships/image" Target="../media/image31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0.xml"/><Relationship Id="rId6" Type="http://schemas.openxmlformats.org/officeDocument/2006/relationships/image" Target="../media/image3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1.xml"/><Relationship Id="rId6" Type="http://schemas.openxmlformats.org/officeDocument/2006/relationships/image" Target="../media/image3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2.xml"/><Relationship Id="rId6" Type="http://schemas.openxmlformats.org/officeDocument/2006/relationships/image" Target="../media/image35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1.bin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3.xml"/><Relationship Id="rId6" Type="http://schemas.openxmlformats.org/officeDocument/2006/relationships/image" Target="../media/image38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4.xml"/><Relationship Id="rId6" Type="http://schemas.openxmlformats.org/officeDocument/2006/relationships/image" Target="../media/image40.png"/><Relationship Id="rId11" Type="http://schemas.openxmlformats.org/officeDocument/2006/relationships/image" Target="../media/image36.png"/><Relationship Id="rId5" Type="http://schemas.openxmlformats.org/officeDocument/2006/relationships/image" Target="../media/image1.emf"/><Relationship Id="rId10" Type="http://schemas.microsoft.com/office/2007/relationships/hdphoto" Target="../media/hdphoto2.wdp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5.xml"/><Relationship Id="rId6" Type="http://schemas.openxmlformats.org/officeDocument/2006/relationships/image" Target="../media/image4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60AF871-4E7D-C473-ACB9-42A9AB51D4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03" imgH="202" progId="TCLayout.ActiveDocument.1">
                  <p:embed/>
                </p:oleObj>
              </mc:Choice>
              <mc:Fallback>
                <p:oleObj name="think-cell Slide" r:id="rId4" imgW="203" imgH="20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60AF871-4E7D-C473-ACB9-42A9AB51D4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D82099-AE47-3B60-544D-2B7DFCB9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12" y="1226102"/>
            <a:ext cx="8331926" cy="2078720"/>
          </a:xfrm>
        </p:spPr>
        <p:txBody>
          <a:bodyPr vert="horz" anchor="ctr">
            <a:normAutofit/>
          </a:bodyPr>
          <a:lstStyle/>
          <a:p>
            <a:pPr algn="l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Potential applications and requirements of photoelectron sources for metrology</a:t>
            </a:r>
            <a:endParaRPr lang="en-IL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3E534F-4F96-162B-930D-9EDFB85BB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423" y="3742068"/>
            <a:ext cx="10515600" cy="103505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sym typeface="Arial" panose="020B0604020202020204" pitchFamily="34" charset="0"/>
              </a:rPr>
              <a:t>Gil Delgado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sym typeface="Arial" panose="020B0604020202020204" pitchFamily="34" charset="0"/>
              </a:rPr>
              <a:t>VP of Adv Tech</a:t>
            </a:r>
          </a:p>
        </p:txBody>
      </p:sp>
    </p:spTree>
    <p:extLst>
      <p:ext uri="{BB962C8B-B14F-4D97-AF65-F5344CB8AC3E}">
        <p14:creationId xmlns:p14="http://schemas.microsoft.com/office/powerpoint/2010/main" val="307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F4DF2D0-7C18-7740-7B7B-D1D8982FB8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6375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F4DF2D0-7C18-7740-7B7B-D1D8982FB8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BB06C68A-9A78-4A05-95FD-29001E8C3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t="33981" r="39435" b="9507"/>
          <a:stretch/>
        </p:blipFill>
        <p:spPr bwMode="auto">
          <a:xfrm>
            <a:off x="4021353" y="1989438"/>
            <a:ext cx="2420371" cy="345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1551" y="80679"/>
            <a:ext cx="11488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Smaller Dimensions, and Depth Pitch Pose Challenges in For Metrology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DC09D24-4968-EA29-C20F-CF1453969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6" t="7125" r="41581" b="40692"/>
          <a:stretch/>
        </p:blipFill>
        <p:spPr bwMode="auto">
          <a:xfrm>
            <a:off x="311551" y="2124906"/>
            <a:ext cx="2997706" cy="358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6A4B0EF-A784-303B-A441-5916276F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935" y="934886"/>
            <a:ext cx="3797653" cy="46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B18883-C3DB-C574-AA19-6AE2E707ADF4}"/>
              </a:ext>
            </a:extLst>
          </p:cNvPr>
          <p:cNvSpPr/>
          <p:nvPr/>
        </p:nvSpPr>
        <p:spPr>
          <a:xfrm>
            <a:off x="3931383" y="1963311"/>
            <a:ext cx="319268" cy="13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2444D-74BE-3C10-D827-5F668C98744F}"/>
              </a:ext>
            </a:extLst>
          </p:cNvPr>
          <p:cNvSpPr/>
          <p:nvPr/>
        </p:nvSpPr>
        <p:spPr>
          <a:xfrm>
            <a:off x="6060125" y="1965137"/>
            <a:ext cx="319268" cy="13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32B79E-5D21-907D-D8AC-1B80894A662E}"/>
              </a:ext>
            </a:extLst>
          </p:cNvPr>
          <p:cNvCxnSpPr>
            <a:cxnSpLocks/>
          </p:cNvCxnSpPr>
          <p:nvPr/>
        </p:nvCxnSpPr>
        <p:spPr>
          <a:xfrm flipH="1" flipV="1">
            <a:off x="6407551" y="4623847"/>
            <a:ext cx="1302789" cy="13070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81FD2B-D4CE-B115-C49D-84BA4C38A82B}"/>
              </a:ext>
            </a:extLst>
          </p:cNvPr>
          <p:cNvSpPr txBox="1"/>
          <p:nvPr/>
        </p:nvSpPr>
        <p:spPr>
          <a:xfrm>
            <a:off x="3601156" y="5803698"/>
            <a:ext cx="844484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Metrology technologies need  to have depth and sensitivity to these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small defects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444A33-3CB7-16B9-49F6-491C57F29BBB}"/>
              </a:ext>
            </a:extLst>
          </p:cNvPr>
          <p:cNvCxnSpPr>
            <a:cxnSpLocks/>
          </p:cNvCxnSpPr>
          <p:nvPr/>
        </p:nvCxnSpPr>
        <p:spPr>
          <a:xfrm flipV="1">
            <a:off x="8984192" y="5377506"/>
            <a:ext cx="176283" cy="5011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2330BE-E039-B1D3-2D3D-F5199332586A}"/>
              </a:ext>
            </a:extLst>
          </p:cNvPr>
          <p:cNvCxnSpPr>
            <a:cxnSpLocks/>
          </p:cNvCxnSpPr>
          <p:nvPr/>
        </p:nvCxnSpPr>
        <p:spPr>
          <a:xfrm flipV="1">
            <a:off x="10128071" y="5115815"/>
            <a:ext cx="355553" cy="6879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786298-DFFB-478D-8AB0-1C89349E7D48}"/>
              </a:ext>
            </a:extLst>
          </p:cNvPr>
          <p:cNvSpPr txBox="1"/>
          <p:nvPr/>
        </p:nvSpPr>
        <p:spPr>
          <a:xfrm>
            <a:off x="487120" y="1283188"/>
            <a:ext cx="40265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Some Examples:</a:t>
            </a:r>
          </a:p>
          <a:p>
            <a:r>
              <a:rPr lang="en-US" sz="24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1) 3D NAND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FA7CAC-2C1F-161D-434A-F149D35C910D}"/>
              </a:ext>
            </a:extLst>
          </p:cNvPr>
          <p:cNvSpPr txBox="1"/>
          <p:nvPr/>
        </p:nvSpPr>
        <p:spPr>
          <a:xfrm>
            <a:off x="6554887" y="2593044"/>
            <a:ext cx="1674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Impact of defects magnified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F567DF-839F-C693-BF0D-403F4C0C4935}"/>
              </a:ext>
            </a:extLst>
          </p:cNvPr>
          <p:cNvSpPr txBox="1"/>
          <p:nvPr/>
        </p:nvSpPr>
        <p:spPr>
          <a:xfrm>
            <a:off x="6589059" y="4001207"/>
            <a:ext cx="167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Non uniform layers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630332-BD24-B692-0302-0A9F56A42F67}"/>
              </a:ext>
            </a:extLst>
          </p:cNvPr>
          <p:cNvSpPr txBox="1"/>
          <p:nvPr/>
        </p:nvSpPr>
        <p:spPr>
          <a:xfrm>
            <a:off x="3563051" y="6526122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Source: https://semiengineering.com/3d-nand-flash-wars-begin/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37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6F13914-1E1D-8132-DCF5-D47258DD38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0627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6F13914-1E1D-8132-DCF5-D47258DD38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33020" y="2451628"/>
            <a:ext cx="2988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Electron penetration depth-&gt;LE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~ 10’s um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Depending 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 and material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45234" y="1236307"/>
            <a:ext cx="6818811" cy="5112794"/>
            <a:chOff x="0" y="189183"/>
            <a:chExt cx="7315200" cy="6438901"/>
          </a:xfrm>
        </p:grpSpPr>
        <p:pic>
          <p:nvPicPr>
            <p:cNvPr id="32770" name="Picture 2" descr="undefin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9183"/>
              <a:ext cx="7198072" cy="6438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7315200" y="1752599"/>
              <a:ext cx="0" cy="3886200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Manual Operation 7"/>
            <p:cNvSpPr/>
            <p:nvPr/>
          </p:nvSpPr>
          <p:spPr>
            <a:xfrm>
              <a:off x="3209110" y="304800"/>
              <a:ext cx="533399" cy="147632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1302"/>
                <a:gd name="connsiteY0" fmla="*/ 0 h 10000"/>
                <a:gd name="connsiteX1" fmla="*/ 11302 w 11302"/>
                <a:gd name="connsiteY1" fmla="*/ 0 h 10000"/>
                <a:gd name="connsiteX2" fmla="*/ 9302 w 11302"/>
                <a:gd name="connsiteY2" fmla="*/ 10000 h 10000"/>
                <a:gd name="connsiteX3" fmla="*/ 3302 w 11302"/>
                <a:gd name="connsiteY3" fmla="*/ 10000 h 10000"/>
                <a:gd name="connsiteX4" fmla="*/ 0 w 11302"/>
                <a:gd name="connsiteY4" fmla="*/ 0 h 10000"/>
                <a:gd name="connsiteX0" fmla="*/ 0 w 13906"/>
                <a:gd name="connsiteY0" fmla="*/ 0 h 10000"/>
                <a:gd name="connsiteX1" fmla="*/ 13906 w 13906"/>
                <a:gd name="connsiteY1" fmla="*/ 395 h 10000"/>
                <a:gd name="connsiteX2" fmla="*/ 9302 w 13906"/>
                <a:gd name="connsiteY2" fmla="*/ 10000 h 10000"/>
                <a:gd name="connsiteX3" fmla="*/ 3302 w 13906"/>
                <a:gd name="connsiteY3" fmla="*/ 10000 h 10000"/>
                <a:gd name="connsiteX4" fmla="*/ 0 w 13906"/>
                <a:gd name="connsiteY4" fmla="*/ 0 h 10000"/>
                <a:gd name="connsiteX0" fmla="*/ 0 w 13646"/>
                <a:gd name="connsiteY0" fmla="*/ 0 h 10000"/>
                <a:gd name="connsiteX1" fmla="*/ 13646 w 13646"/>
                <a:gd name="connsiteY1" fmla="*/ 0 h 10000"/>
                <a:gd name="connsiteX2" fmla="*/ 9302 w 13646"/>
                <a:gd name="connsiteY2" fmla="*/ 10000 h 10000"/>
                <a:gd name="connsiteX3" fmla="*/ 3302 w 13646"/>
                <a:gd name="connsiteY3" fmla="*/ 10000 h 10000"/>
                <a:gd name="connsiteX4" fmla="*/ 0 w 13646"/>
                <a:gd name="connsiteY4" fmla="*/ 0 h 10000"/>
                <a:gd name="connsiteX0" fmla="*/ 0 w 13646"/>
                <a:gd name="connsiteY0" fmla="*/ 0 h 10197"/>
                <a:gd name="connsiteX1" fmla="*/ 13646 w 13646"/>
                <a:gd name="connsiteY1" fmla="*/ 0 h 10197"/>
                <a:gd name="connsiteX2" fmla="*/ 9302 w 13646"/>
                <a:gd name="connsiteY2" fmla="*/ 10000 h 10197"/>
                <a:gd name="connsiteX3" fmla="*/ 3562 w 13646"/>
                <a:gd name="connsiteY3" fmla="*/ 10197 h 10197"/>
                <a:gd name="connsiteX4" fmla="*/ 0 w 13646"/>
                <a:gd name="connsiteY4" fmla="*/ 0 h 10197"/>
                <a:gd name="connsiteX0" fmla="*/ 0 w 13646"/>
                <a:gd name="connsiteY0" fmla="*/ 0 h 10197"/>
                <a:gd name="connsiteX1" fmla="*/ 13646 w 13646"/>
                <a:gd name="connsiteY1" fmla="*/ 0 h 10197"/>
                <a:gd name="connsiteX2" fmla="*/ 9562 w 13646"/>
                <a:gd name="connsiteY2" fmla="*/ 10000 h 10197"/>
                <a:gd name="connsiteX3" fmla="*/ 3562 w 13646"/>
                <a:gd name="connsiteY3" fmla="*/ 10197 h 10197"/>
                <a:gd name="connsiteX4" fmla="*/ 0 w 13646"/>
                <a:gd name="connsiteY4" fmla="*/ 0 h 10197"/>
                <a:gd name="connsiteX0" fmla="*/ 0 w 13646"/>
                <a:gd name="connsiteY0" fmla="*/ 0 h 10263"/>
                <a:gd name="connsiteX1" fmla="*/ 13646 w 13646"/>
                <a:gd name="connsiteY1" fmla="*/ 0 h 10263"/>
                <a:gd name="connsiteX2" fmla="*/ 9562 w 13646"/>
                <a:gd name="connsiteY2" fmla="*/ 10263 h 10263"/>
                <a:gd name="connsiteX3" fmla="*/ 3562 w 13646"/>
                <a:gd name="connsiteY3" fmla="*/ 10197 h 10263"/>
                <a:gd name="connsiteX4" fmla="*/ 0 w 13646"/>
                <a:gd name="connsiteY4" fmla="*/ 0 h 10263"/>
                <a:gd name="connsiteX0" fmla="*/ 0 w 13646"/>
                <a:gd name="connsiteY0" fmla="*/ 0 h 10197"/>
                <a:gd name="connsiteX1" fmla="*/ 13646 w 13646"/>
                <a:gd name="connsiteY1" fmla="*/ 0 h 10197"/>
                <a:gd name="connsiteX2" fmla="*/ 9444 w 13646"/>
                <a:gd name="connsiteY2" fmla="*/ 10173 h 10197"/>
                <a:gd name="connsiteX3" fmla="*/ 3562 w 13646"/>
                <a:gd name="connsiteY3" fmla="*/ 10197 h 10197"/>
                <a:gd name="connsiteX4" fmla="*/ 0 w 13646"/>
                <a:gd name="connsiteY4" fmla="*/ 0 h 10197"/>
                <a:gd name="connsiteX0" fmla="*/ 0 w 14053"/>
                <a:gd name="connsiteY0" fmla="*/ 0 h 10197"/>
                <a:gd name="connsiteX1" fmla="*/ 14053 w 14053"/>
                <a:gd name="connsiteY1" fmla="*/ 0 h 10197"/>
                <a:gd name="connsiteX2" fmla="*/ 9851 w 14053"/>
                <a:gd name="connsiteY2" fmla="*/ 10173 h 10197"/>
                <a:gd name="connsiteX3" fmla="*/ 3969 w 14053"/>
                <a:gd name="connsiteY3" fmla="*/ 10197 h 10197"/>
                <a:gd name="connsiteX4" fmla="*/ 0 w 14053"/>
                <a:gd name="connsiteY4" fmla="*/ 0 h 10197"/>
                <a:gd name="connsiteX0" fmla="*/ 0 w 14704"/>
                <a:gd name="connsiteY0" fmla="*/ 0 h 10197"/>
                <a:gd name="connsiteX1" fmla="*/ 14704 w 14704"/>
                <a:gd name="connsiteY1" fmla="*/ 0 h 10197"/>
                <a:gd name="connsiteX2" fmla="*/ 9851 w 14704"/>
                <a:gd name="connsiteY2" fmla="*/ 10173 h 10197"/>
                <a:gd name="connsiteX3" fmla="*/ 3969 w 14704"/>
                <a:gd name="connsiteY3" fmla="*/ 10197 h 10197"/>
                <a:gd name="connsiteX4" fmla="*/ 0 w 14704"/>
                <a:gd name="connsiteY4" fmla="*/ 0 h 1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04" h="10197">
                  <a:moveTo>
                    <a:pt x="0" y="0"/>
                  </a:moveTo>
                  <a:lnTo>
                    <a:pt x="14704" y="0"/>
                  </a:lnTo>
                  <a:lnTo>
                    <a:pt x="9851" y="10173"/>
                  </a:lnTo>
                  <a:lnTo>
                    <a:pt x="3969" y="101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43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78536" y="189183"/>
              <a:ext cx="941064" cy="115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800" y="304800"/>
              <a:ext cx="941064" cy="115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09972" y="420418"/>
              <a:ext cx="964892" cy="237014"/>
            </a:xfrm>
            <a:custGeom>
              <a:avLst/>
              <a:gdLst>
                <a:gd name="connsiteX0" fmla="*/ 0 w 941064"/>
                <a:gd name="connsiteY0" fmla="*/ 0 h 210208"/>
                <a:gd name="connsiteX1" fmla="*/ 941064 w 941064"/>
                <a:gd name="connsiteY1" fmla="*/ 0 h 210208"/>
                <a:gd name="connsiteX2" fmla="*/ 941064 w 941064"/>
                <a:gd name="connsiteY2" fmla="*/ 210208 h 210208"/>
                <a:gd name="connsiteX3" fmla="*/ 0 w 941064"/>
                <a:gd name="connsiteY3" fmla="*/ 210208 h 210208"/>
                <a:gd name="connsiteX4" fmla="*/ 0 w 941064"/>
                <a:gd name="connsiteY4" fmla="*/ 0 h 210208"/>
                <a:gd name="connsiteX0" fmla="*/ 23828 w 964892"/>
                <a:gd name="connsiteY0" fmla="*/ 0 h 237014"/>
                <a:gd name="connsiteX1" fmla="*/ 964892 w 964892"/>
                <a:gd name="connsiteY1" fmla="*/ 0 h 237014"/>
                <a:gd name="connsiteX2" fmla="*/ 964892 w 964892"/>
                <a:gd name="connsiteY2" fmla="*/ 210208 h 237014"/>
                <a:gd name="connsiteX3" fmla="*/ 0 w 964892"/>
                <a:gd name="connsiteY3" fmla="*/ 237014 h 237014"/>
                <a:gd name="connsiteX4" fmla="*/ 23828 w 964892"/>
                <a:gd name="connsiteY4" fmla="*/ 0 h 23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892" h="237014">
                  <a:moveTo>
                    <a:pt x="23828" y="0"/>
                  </a:moveTo>
                  <a:lnTo>
                    <a:pt x="964892" y="0"/>
                  </a:lnTo>
                  <a:lnTo>
                    <a:pt x="964892" y="210208"/>
                  </a:lnTo>
                  <a:lnTo>
                    <a:pt x="0" y="237014"/>
                  </a:lnTo>
                  <a:lnTo>
                    <a:pt x="2382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1428" y="727495"/>
              <a:ext cx="772492" cy="177908"/>
            </a:xfrm>
            <a:custGeom>
              <a:avLst/>
              <a:gdLst>
                <a:gd name="connsiteX0" fmla="*/ 0 w 796320"/>
                <a:gd name="connsiteY0" fmla="*/ 0 h 105104"/>
                <a:gd name="connsiteX1" fmla="*/ 796320 w 796320"/>
                <a:gd name="connsiteY1" fmla="*/ 0 h 105104"/>
                <a:gd name="connsiteX2" fmla="*/ 796320 w 796320"/>
                <a:gd name="connsiteY2" fmla="*/ 105104 h 105104"/>
                <a:gd name="connsiteX3" fmla="*/ 0 w 796320"/>
                <a:gd name="connsiteY3" fmla="*/ 105104 h 105104"/>
                <a:gd name="connsiteX4" fmla="*/ 0 w 796320"/>
                <a:gd name="connsiteY4" fmla="*/ 0 h 105104"/>
                <a:gd name="connsiteX0" fmla="*/ 23828 w 796320"/>
                <a:gd name="connsiteY0" fmla="*/ 0 h 105104"/>
                <a:gd name="connsiteX1" fmla="*/ 796320 w 796320"/>
                <a:gd name="connsiteY1" fmla="*/ 0 h 105104"/>
                <a:gd name="connsiteX2" fmla="*/ 796320 w 796320"/>
                <a:gd name="connsiteY2" fmla="*/ 105104 h 105104"/>
                <a:gd name="connsiteX3" fmla="*/ 0 w 796320"/>
                <a:gd name="connsiteY3" fmla="*/ 105104 h 105104"/>
                <a:gd name="connsiteX4" fmla="*/ 23828 w 796320"/>
                <a:gd name="connsiteY4" fmla="*/ 0 h 105104"/>
                <a:gd name="connsiteX0" fmla="*/ 11914 w 784406"/>
                <a:gd name="connsiteY0" fmla="*/ 0 h 164674"/>
                <a:gd name="connsiteX1" fmla="*/ 784406 w 784406"/>
                <a:gd name="connsiteY1" fmla="*/ 0 h 164674"/>
                <a:gd name="connsiteX2" fmla="*/ 784406 w 784406"/>
                <a:gd name="connsiteY2" fmla="*/ 105104 h 164674"/>
                <a:gd name="connsiteX3" fmla="*/ 0 w 784406"/>
                <a:gd name="connsiteY3" fmla="*/ 164674 h 164674"/>
                <a:gd name="connsiteX4" fmla="*/ 11914 w 784406"/>
                <a:gd name="connsiteY4" fmla="*/ 0 h 164674"/>
                <a:gd name="connsiteX0" fmla="*/ 11914 w 784406"/>
                <a:gd name="connsiteY0" fmla="*/ 0 h 169297"/>
                <a:gd name="connsiteX1" fmla="*/ 784406 w 784406"/>
                <a:gd name="connsiteY1" fmla="*/ 0 h 169297"/>
                <a:gd name="connsiteX2" fmla="*/ 784406 w 784406"/>
                <a:gd name="connsiteY2" fmla="*/ 105104 h 169297"/>
                <a:gd name="connsiteX3" fmla="*/ 0 w 784406"/>
                <a:gd name="connsiteY3" fmla="*/ 164674 h 169297"/>
                <a:gd name="connsiteX4" fmla="*/ 11914 w 784406"/>
                <a:gd name="connsiteY4" fmla="*/ 0 h 169297"/>
                <a:gd name="connsiteX0" fmla="*/ 32763 w 784406"/>
                <a:gd name="connsiteY0" fmla="*/ 0 h 172276"/>
                <a:gd name="connsiteX1" fmla="*/ 784406 w 784406"/>
                <a:gd name="connsiteY1" fmla="*/ 2979 h 172276"/>
                <a:gd name="connsiteX2" fmla="*/ 784406 w 784406"/>
                <a:gd name="connsiteY2" fmla="*/ 108083 h 172276"/>
                <a:gd name="connsiteX3" fmla="*/ 0 w 784406"/>
                <a:gd name="connsiteY3" fmla="*/ 167653 h 172276"/>
                <a:gd name="connsiteX4" fmla="*/ 32763 w 784406"/>
                <a:gd name="connsiteY4" fmla="*/ 0 h 172276"/>
                <a:gd name="connsiteX0" fmla="*/ 20849 w 772492"/>
                <a:gd name="connsiteY0" fmla="*/ 0 h 177908"/>
                <a:gd name="connsiteX1" fmla="*/ 772492 w 772492"/>
                <a:gd name="connsiteY1" fmla="*/ 2979 h 177908"/>
                <a:gd name="connsiteX2" fmla="*/ 772492 w 772492"/>
                <a:gd name="connsiteY2" fmla="*/ 108083 h 177908"/>
                <a:gd name="connsiteX3" fmla="*/ 0 w 772492"/>
                <a:gd name="connsiteY3" fmla="*/ 173610 h 177908"/>
                <a:gd name="connsiteX4" fmla="*/ 20849 w 772492"/>
                <a:gd name="connsiteY4" fmla="*/ 0 h 17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492" h="177908">
                  <a:moveTo>
                    <a:pt x="20849" y="0"/>
                  </a:moveTo>
                  <a:lnTo>
                    <a:pt x="772492" y="2979"/>
                  </a:lnTo>
                  <a:lnTo>
                    <a:pt x="772492" y="108083"/>
                  </a:lnTo>
                  <a:cubicBezTo>
                    <a:pt x="511023" y="127940"/>
                    <a:pt x="276361" y="195452"/>
                    <a:pt x="0" y="173610"/>
                  </a:cubicBezTo>
                  <a:lnTo>
                    <a:pt x="2084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F6D28E-0D10-F3C3-364A-1DF56A50D917}"/>
              </a:ext>
            </a:extLst>
          </p:cNvPr>
          <p:cNvSpPr txBox="1"/>
          <p:nvPr/>
        </p:nvSpPr>
        <p:spPr>
          <a:xfrm>
            <a:off x="270973" y="159089"/>
            <a:ext cx="116500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Electron Beams Have Many Capabilities to Address Many of The Needs For Metrology and Inspection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401672-ADC4-02BE-A921-C60973E556A7}"/>
              </a:ext>
            </a:extLst>
          </p:cNvPr>
          <p:cNvSpPr txBox="1"/>
          <p:nvPr/>
        </p:nvSpPr>
        <p:spPr>
          <a:xfrm>
            <a:off x="628207" y="5824603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427926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0002332-CA3E-4823-4531-322C066458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460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0002332-CA3E-4823-4531-322C066458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A92D598-39A0-4D33-A474-E58D38BFA757}"/>
              </a:ext>
            </a:extLst>
          </p:cNvPr>
          <p:cNvGrpSpPr/>
          <p:nvPr/>
        </p:nvGrpSpPr>
        <p:grpSpPr>
          <a:xfrm>
            <a:off x="2317316" y="1287394"/>
            <a:ext cx="9286928" cy="5339317"/>
            <a:chOff x="570867" y="304801"/>
            <a:chExt cx="10913105" cy="6438901"/>
          </a:xfrm>
        </p:grpSpPr>
        <p:grpSp>
          <p:nvGrpSpPr>
            <p:cNvPr id="11" name="Group 10"/>
            <p:cNvGrpSpPr/>
            <p:nvPr/>
          </p:nvGrpSpPr>
          <p:grpSpPr>
            <a:xfrm>
              <a:off x="1950594" y="304801"/>
              <a:ext cx="7198072" cy="6438901"/>
              <a:chOff x="8452" y="189183"/>
              <a:chExt cx="7198072" cy="6438901"/>
            </a:xfrm>
          </p:grpSpPr>
          <p:pic>
            <p:nvPicPr>
              <p:cNvPr id="32770" name="Picture 2" descr="undefin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2" y="189183"/>
                <a:ext cx="7198072" cy="6438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Flowchart: Manual Operation 7"/>
              <p:cNvSpPr/>
              <p:nvPr/>
            </p:nvSpPr>
            <p:spPr>
              <a:xfrm>
                <a:off x="3178508" y="304800"/>
                <a:ext cx="577123" cy="14763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1302"/>
                  <a:gd name="connsiteY0" fmla="*/ 0 h 10000"/>
                  <a:gd name="connsiteX1" fmla="*/ 11302 w 11302"/>
                  <a:gd name="connsiteY1" fmla="*/ 0 h 10000"/>
                  <a:gd name="connsiteX2" fmla="*/ 9302 w 11302"/>
                  <a:gd name="connsiteY2" fmla="*/ 10000 h 10000"/>
                  <a:gd name="connsiteX3" fmla="*/ 3302 w 11302"/>
                  <a:gd name="connsiteY3" fmla="*/ 10000 h 10000"/>
                  <a:gd name="connsiteX4" fmla="*/ 0 w 11302"/>
                  <a:gd name="connsiteY4" fmla="*/ 0 h 10000"/>
                  <a:gd name="connsiteX0" fmla="*/ 0 w 13906"/>
                  <a:gd name="connsiteY0" fmla="*/ 0 h 10000"/>
                  <a:gd name="connsiteX1" fmla="*/ 13906 w 13906"/>
                  <a:gd name="connsiteY1" fmla="*/ 395 h 10000"/>
                  <a:gd name="connsiteX2" fmla="*/ 9302 w 13906"/>
                  <a:gd name="connsiteY2" fmla="*/ 10000 h 10000"/>
                  <a:gd name="connsiteX3" fmla="*/ 3302 w 13906"/>
                  <a:gd name="connsiteY3" fmla="*/ 10000 h 10000"/>
                  <a:gd name="connsiteX4" fmla="*/ 0 w 13906"/>
                  <a:gd name="connsiteY4" fmla="*/ 0 h 10000"/>
                  <a:gd name="connsiteX0" fmla="*/ 0 w 13646"/>
                  <a:gd name="connsiteY0" fmla="*/ 0 h 10000"/>
                  <a:gd name="connsiteX1" fmla="*/ 13646 w 13646"/>
                  <a:gd name="connsiteY1" fmla="*/ 0 h 10000"/>
                  <a:gd name="connsiteX2" fmla="*/ 9302 w 13646"/>
                  <a:gd name="connsiteY2" fmla="*/ 10000 h 10000"/>
                  <a:gd name="connsiteX3" fmla="*/ 3302 w 13646"/>
                  <a:gd name="connsiteY3" fmla="*/ 10000 h 10000"/>
                  <a:gd name="connsiteX4" fmla="*/ 0 w 13646"/>
                  <a:gd name="connsiteY4" fmla="*/ 0 h 10000"/>
                  <a:gd name="connsiteX0" fmla="*/ 0 w 13646"/>
                  <a:gd name="connsiteY0" fmla="*/ 0 h 10197"/>
                  <a:gd name="connsiteX1" fmla="*/ 13646 w 13646"/>
                  <a:gd name="connsiteY1" fmla="*/ 0 h 10197"/>
                  <a:gd name="connsiteX2" fmla="*/ 9302 w 13646"/>
                  <a:gd name="connsiteY2" fmla="*/ 10000 h 10197"/>
                  <a:gd name="connsiteX3" fmla="*/ 3562 w 13646"/>
                  <a:gd name="connsiteY3" fmla="*/ 10197 h 10197"/>
                  <a:gd name="connsiteX4" fmla="*/ 0 w 13646"/>
                  <a:gd name="connsiteY4" fmla="*/ 0 h 10197"/>
                  <a:gd name="connsiteX0" fmla="*/ 0 w 13646"/>
                  <a:gd name="connsiteY0" fmla="*/ 0 h 10197"/>
                  <a:gd name="connsiteX1" fmla="*/ 13646 w 13646"/>
                  <a:gd name="connsiteY1" fmla="*/ 0 h 10197"/>
                  <a:gd name="connsiteX2" fmla="*/ 9562 w 13646"/>
                  <a:gd name="connsiteY2" fmla="*/ 10000 h 10197"/>
                  <a:gd name="connsiteX3" fmla="*/ 3562 w 13646"/>
                  <a:gd name="connsiteY3" fmla="*/ 10197 h 10197"/>
                  <a:gd name="connsiteX4" fmla="*/ 0 w 13646"/>
                  <a:gd name="connsiteY4" fmla="*/ 0 h 10197"/>
                  <a:gd name="connsiteX0" fmla="*/ 0 w 13646"/>
                  <a:gd name="connsiteY0" fmla="*/ 0 h 10263"/>
                  <a:gd name="connsiteX1" fmla="*/ 13646 w 13646"/>
                  <a:gd name="connsiteY1" fmla="*/ 0 h 10263"/>
                  <a:gd name="connsiteX2" fmla="*/ 9562 w 13646"/>
                  <a:gd name="connsiteY2" fmla="*/ 10263 h 10263"/>
                  <a:gd name="connsiteX3" fmla="*/ 3562 w 13646"/>
                  <a:gd name="connsiteY3" fmla="*/ 10197 h 10263"/>
                  <a:gd name="connsiteX4" fmla="*/ 0 w 13646"/>
                  <a:gd name="connsiteY4" fmla="*/ 0 h 10263"/>
                  <a:gd name="connsiteX0" fmla="*/ 0 w 13646"/>
                  <a:gd name="connsiteY0" fmla="*/ 0 h 10197"/>
                  <a:gd name="connsiteX1" fmla="*/ 13646 w 13646"/>
                  <a:gd name="connsiteY1" fmla="*/ 0 h 10197"/>
                  <a:gd name="connsiteX2" fmla="*/ 9444 w 13646"/>
                  <a:gd name="connsiteY2" fmla="*/ 10173 h 10197"/>
                  <a:gd name="connsiteX3" fmla="*/ 3562 w 13646"/>
                  <a:gd name="connsiteY3" fmla="*/ 10197 h 10197"/>
                  <a:gd name="connsiteX4" fmla="*/ 0 w 13646"/>
                  <a:gd name="connsiteY4" fmla="*/ 0 h 10197"/>
                  <a:gd name="connsiteX0" fmla="*/ 0 w 14053"/>
                  <a:gd name="connsiteY0" fmla="*/ 0 h 10197"/>
                  <a:gd name="connsiteX1" fmla="*/ 14053 w 14053"/>
                  <a:gd name="connsiteY1" fmla="*/ 0 h 10197"/>
                  <a:gd name="connsiteX2" fmla="*/ 9851 w 14053"/>
                  <a:gd name="connsiteY2" fmla="*/ 10173 h 10197"/>
                  <a:gd name="connsiteX3" fmla="*/ 3969 w 14053"/>
                  <a:gd name="connsiteY3" fmla="*/ 10197 h 10197"/>
                  <a:gd name="connsiteX4" fmla="*/ 0 w 14053"/>
                  <a:gd name="connsiteY4" fmla="*/ 0 h 10197"/>
                  <a:gd name="connsiteX0" fmla="*/ 0 w 14704"/>
                  <a:gd name="connsiteY0" fmla="*/ 0 h 10197"/>
                  <a:gd name="connsiteX1" fmla="*/ 14704 w 14704"/>
                  <a:gd name="connsiteY1" fmla="*/ 0 h 10197"/>
                  <a:gd name="connsiteX2" fmla="*/ 9851 w 14704"/>
                  <a:gd name="connsiteY2" fmla="*/ 10173 h 10197"/>
                  <a:gd name="connsiteX3" fmla="*/ 3969 w 14704"/>
                  <a:gd name="connsiteY3" fmla="*/ 10197 h 10197"/>
                  <a:gd name="connsiteX4" fmla="*/ 0 w 14704"/>
                  <a:gd name="connsiteY4" fmla="*/ 0 h 1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04" h="10197">
                    <a:moveTo>
                      <a:pt x="0" y="0"/>
                    </a:moveTo>
                    <a:lnTo>
                      <a:pt x="14704" y="0"/>
                    </a:lnTo>
                    <a:lnTo>
                      <a:pt x="9851" y="10173"/>
                    </a:lnTo>
                    <a:lnTo>
                      <a:pt x="3969" y="1019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43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478536" y="189183"/>
                <a:ext cx="941064" cy="1156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733800" y="304800"/>
                <a:ext cx="941064" cy="1156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709972" y="420418"/>
                <a:ext cx="964892" cy="237014"/>
              </a:xfrm>
              <a:custGeom>
                <a:avLst/>
                <a:gdLst>
                  <a:gd name="connsiteX0" fmla="*/ 0 w 941064"/>
                  <a:gd name="connsiteY0" fmla="*/ 0 h 210208"/>
                  <a:gd name="connsiteX1" fmla="*/ 941064 w 941064"/>
                  <a:gd name="connsiteY1" fmla="*/ 0 h 210208"/>
                  <a:gd name="connsiteX2" fmla="*/ 941064 w 941064"/>
                  <a:gd name="connsiteY2" fmla="*/ 210208 h 210208"/>
                  <a:gd name="connsiteX3" fmla="*/ 0 w 941064"/>
                  <a:gd name="connsiteY3" fmla="*/ 210208 h 210208"/>
                  <a:gd name="connsiteX4" fmla="*/ 0 w 941064"/>
                  <a:gd name="connsiteY4" fmla="*/ 0 h 210208"/>
                  <a:gd name="connsiteX0" fmla="*/ 23828 w 964892"/>
                  <a:gd name="connsiteY0" fmla="*/ 0 h 237014"/>
                  <a:gd name="connsiteX1" fmla="*/ 964892 w 964892"/>
                  <a:gd name="connsiteY1" fmla="*/ 0 h 237014"/>
                  <a:gd name="connsiteX2" fmla="*/ 964892 w 964892"/>
                  <a:gd name="connsiteY2" fmla="*/ 210208 h 237014"/>
                  <a:gd name="connsiteX3" fmla="*/ 0 w 964892"/>
                  <a:gd name="connsiteY3" fmla="*/ 237014 h 237014"/>
                  <a:gd name="connsiteX4" fmla="*/ 23828 w 964892"/>
                  <a:gd name="connsiteY4" fmla="*/ 0 h 23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4892" h="237014">
                    <a:moveTo>
                      <a:pt x="23828" y="0"/>
                    </a:moveTo>
                    <a:lnTo>
                      <a:pt x="964892" y="0"/>
                    </a:lnTo>
                    <a:lnTo>
                      <a:pt x="964892" y="210208"/>
                    </a:lnTo>
                    <a:lnTo>
                      <a:pt x="0" y="237014"/>
                    </a:lnTo>
                    <a:lnTo>
                      <a:pt x="2382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681428" y="727495"/>
                <a:ext cx="772492" cy="177908"/>
              </a:xfrm>
              <a:custGeom>
                <a:avLst/>
                <a:gdLst>
                  <a:gd name="connsiteX0" fmla="*/ 0 w 796320"/>
                  <a:gd name="connsiteY0" fmla="*/ 0 h 105104"/>
                  <a:gd name="connsiteX1" fmla="*/ 796320 w 796320"/>
                  <a:gd name="connsiteY1" fmla="*/ 0 h 105104"/>
                  <a:gd name="connsiteX2" fmla="*/ 796320 w 796320"/>
                  <a:gd name="connsiteY2" fmla="*/ 105104 h 105104"/>
                  <a:gd name="connsiteX3" fmla="*/ 0 w 796320"/>
                  <a:gd name="connsiteY3" fmla="*/ 105104 h 105104"/>
                  <a:gd name="connsiteX4" fmla="*/ 0 w 796320"/>
                  <a:gd name="connsiteY4" fmla="*/ 0 h 105104"/>
                  <a:gd name="connsiteX0" fmla="*/ 23828 w 796320"/>
                  <a:gd name="connsiteY0" fmla="*/ 0 h 105104"/>
                  <a:gd name="connsiteX1" fmla="*/ 796320 w 796320"/>
                  <a:gd name="connsiteY1" fmla="*/ 0 h 105104"/>
                  <a:gd name="connsiteX2" fmla="*/ 796320 w 796320"/>
                  <a:gd name="connsiteY2" fmla="*/ 105104 h 105104"/>
                  <a:gd name="connsiteX3" fmla="*/ 0 w 796320"/>
                  <a:gd name="connsiteY3" fmla="*/ 105104 h 105104"/>
                  <a:gd name="connsiteX4" fmla="*/ 23828 w 796320"/>
                  <a:gd name="connsiteY4" fmla="*/ 0 h 105104"/>
                  <a:gd name="connsiteX0" fmla="*/ 11914 w 784406"/>
                  <a:gd name="connsiteY0" fmla="*/ 0 h 164674"/>
                  <a:gd name="connsiteX1" fmla="*/ 784406 w 784406"/>
                  <a:gd name="connsiteY1" fmla="*/ 0 h 164674"/>
                  <a:gd name="connsiteX2" fmla="*/ 784406 w 784406"/>
                  <a:gd name="connsiteY2" fmla="*/ 105104 h 164674"/>
                  <a:gd name="connsiteX3" fmla="*/ 0 w 784406"/>
                  <a:gd name="connsiteY3" fmla="*/ 164674 h 164674"/>
                  <a:gd name="connsiteX4" fmla="*/ 11914 w 784406"/>
                  <a:gd name="connsiteY4" fmla="*/ 0 h 164674"/>
                  <a:gd name="connsiteX0" fmla="*/ 11914 w 784406"/>
                  <a:gd name="connsiteY0" fmla="*/ 0 h 169297"/>
                  <a:gd name="connsiteX1" fmla="*/ 784406 w 784406"/>
                  <a:gd name="connsiteY1" fmla="*/ 0 h 169297"/>
                  <a:gd name="connsiteX2" fmla="*/ 784406 w 784406"/>
                  <a:gd name="connsiteY2" fmla="*/ 105104 h 169297"/>
                  <a:gd name="connsiteX3" fmla="*/ 0 w 784406"/>
                  <a:gd name="connsiteY3" fmla="*/ 164674 h 169297"/>
                  <a:gd name="connsiteX4" fmla="*/ 11914 w 784406"/>
                  <a:gd name="connsiteY4" fmla="*/ 0 h 169297"/>
                  <a:gd name="connsiteX0" fmla="*/ 32763 w 784406"/>
                  <a:gd name="connsiteY0" fmla="*/ 0 h 172276"/>
                  <a:gd name="connsiteX1" fmla="*/ 784406 w 784406"/>
                  <a:gd name="connsiteY1" fmla="*/ 2979 h 172276"/>
                  <a:gd name="connsiteX2" fmla="*/ 784406 w 784406"/>
                  <a:gd name="connsiteY2" fmla="*/ 108083 h 172276"/>
                  <a:gd name="connsiteX3" fmla="*/ 0 w 784406"/>
                  <a:gd name="connsiteY3" fmla="*/ 167653 h 172276"/>
                  <a:gd name="connsiteX4" fmla="*/ 32763 w 784406"/>
                  <a:gd name="connsiteY4" fmla="*/ 0 h 172276"/>
                  <a:gd name="connsiteX0" fmla="*/ 20849 w 772492"/>
                  <a:gd name="connsiteY0" fmla="*/ 0 h 177908"/>
                  <a:gd name="connsiteX1" fmla="*/ 772492 w 772492"/>
                  <a:gd name="connsiteY1" fmla="*/ 2979 h 177908"/>
                  <a:gd name="connsiteX2" fmla="*/ 772492 w 772492"/>
                  <a:gd name="connsiteY2" fmla="*/ 108083 h 177908"/>
                  <a:gd name="connsiteX3" fmla="*/ 0 w 772492"/>
                  <a:gd name="connsiteY3" fmla="*/ 173610 h 177908"/>
                  <a:gd name="connsiteX4" fmla="*/ 20849 w 772492"/>
                  <a:gd name="connsiteY4" fmla="*/ 0 h 17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492" h="177908">
                    <a:moveTo>
                      <a:pt x="20849" y="0"/>
                    </a:moveTo>
                    <a:lnTo>
                      <a:pt x="772492" y="2979"/>
                    </a:lnTo>
                    <a:lnTo>
                      <a:pt x="772492" y="108083"/>
                    </a:lnTo>
                    <a:cubicBezTo>
                      <a:pt x="511023" y="127940"/>
                      <a:pt x="276361" y="195452"/>
                      <a:pt x="0" y="173610"/>
                    </a:cubicBezTo>
                    <a:lnTo>
                      <a:pt x="2084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570867" y="581738"/>
              <a:ext cx="4334498" cy="779437"/>
            </a:xfrm>
            <a:custGeom>
              <a:avLst/>
              <a:gdLst>
                <a:gd name="connsiteX0" fmla="*/ 0 w 2819400"/>
                <a:gd name="connsiteY0" fmla="*/ 0 h 584775"/>
                <a:gd name="connsiteX1" fmla="*/ 2819400 w 2819400"/>
                <a:gd name="connsiteY1" fmla="*/ 0 h 584775"/>
                <a:gd name="connsiteX2" fmla="*/ 2819400 w 2819400"/>
                <a:gd name="connsiteY2" fmla="*/ 584775 h 584775"/>
                <a:gd name="connsiteX3" fmla="*/ 0 w 2819400"/>
                <a:gd name="connsiteY3" fmla="*/ 584775 h 584775"/>
                <a:gd name="connsiteX4" fmla="*/ 0 w 2819400"/>
                <a:gd name="connsiteY4" fmla="*/ 0 h 584775"/>
                <a:gd name="connsiteX0" fmla="*/ 0 w 2819400"/>
                <a:gd name="connsiteY0" fmla="*/ 0 h 622482"/>
                <a:gd name="connsiteX1" fmla="*/ 2819400 w 2819400"/>
                <a:gd name="connsiteY1" fmla="*/ 0 h 622482"/>
                <a:gd name="connsiteX2" fmla="*/ 2762839 w 2819400"/>
                <a:gd name="connsiteY2" fmla="*/ 622482 h 622482"/>
                <a:gd name="connsiteX3" fmla="*/ 0 w 2819400"/>
                <a:gd name="connsiteY3" fmla="*/ 584775 h 622482"/>
                <a:gd name="connsiteX4" fmla="*/ 0 w 2819400"/>
                <a:gd name="connsiteY4" fmla="*/ 0 h 622482"/>
                <a:gd name="connsiteX0" fmla="*/ 0 w 2904241"/>
                <a:gd name="connsiteY0" fmla="*/ 9427 h 631909"/>
                <a:gd name="connsiteX1" fmla="*/ 2904241 w 2904241"/>
                <a:gd name="connsiteY1" fmla="*/ 0 h 631909"/>
                <a:gd name="connsiteX2" fmla="*/ 2762839 w 2904241"/>
                <a:gd name="connsiteY2" fmla="*/ 631909 h 631909"/>
                <a:gd name="connsiteX3" fmla="*/ 0 w 2904241"/>
                <a:gd name="connsiteY3" fmla="*/ 594202 h 631909"/>
                <a:gd name="connsiteX4" fmla="*/ 0 w 2904241"/>
                <a:gd name="connsiteY4" fmla="*/ 9427 h 631909"/>
                <a:gd name="connsiteX0" fmla="*/ 0 w 2904241"/>
                <a:gd name="connsiteY0" fmla="*/ 9427 h 744835"/>
                <a:gd name="connsiteX1" fmla="*/ 2904241 w 2904241"/>
                <a:gd name="connsiteY1" fmla="*/ 0 h 744835"/>
                <a:gd name="connsiteX2" fmla="*/ 2745422 w 2904241"/>
                <a:gd name="connsiteY2" fmla="*/ 744835 h 744835"/>
                <a:gd name="connsiteX3" fmla="*/ 0 w 2904241"/>
                <a:gd name="connsiteY3" fmla="*/ 594202 h 744835"/>
                <a:gd name="connsiteX4" fmla="*/ 0 w 2904241"/>
                <a:gd name="connsiteY4" fmla="*/ 9427 h 744835"/>
                <a:gd name="connsiteX0" fmla="*/ 8709 w 2912950"/>
                <a:gd name="connsiteY0" fmla="*/ 9427 h 744835"/>
                <a:gd name="connsiteX1" fmla="*/ 2912950 w 2912950"/>
                <a:gd name="connsiteY1" fmla="*/ 0 h 744835"/>
                <a:gd name="connsiteX2" fmla="*/ 2754131 w 2912950"/>
                <a:gd name="connsiteY2" fmla="*/ 744835 h 744835"/>
                <a:gd name="connsiteX3" fmla="*/ 0 w 2912950"/>
                <a:gd name="connsiteY3" fmla="*/ 744770 h 744835"/>
                <a:gd name="connsiteX4" fmla="*/ 8709 w 2912950"/>
                <a:gd name="connsiteY4" fmla="*/ 9427 h 74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2950" h="744835">
                  <a:moveTo>
                    <a:pt x="8709" y="9427"/>
                  </a:moveTo>
                  <a:lnTo>
                    <a:pt x="2912950" y="0"/>
                  </a:lnTo>
                  <a:lnTo>
                    <a:pt x="2754131" y="744835"/>
                  </a:lnTo>
                  <a:lnTo>
                    <a:pt x="0" y="744770"/>
                  </a:lnTo>
                  <a:lnTo>
                    <a:pt x="8709" y="9427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Secondary electrons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Good for topographic imaging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4282" y="380054"/>
              <a:ext cx="4444292" cy="122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Auger Electrons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Surface Sensitive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Compositional Info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7590168" y="1574277"/>
              <a:ext cx="3815287" cy="11134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X-rays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Film analysis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Thickness and composition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731530" y="2687758"/>
              <a:ext cx="3752442" cy="7794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Cathodoluminescence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Electrical Info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89540" y="1481240"/>
              <a:ext cx="3053853" cy="14475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Backscattered electrons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Atomic Number and topography info</a:t>
              </a:r>
            </a:p>
          </p:txBody>
        </p:sp>
        <p:cxnSp>
          <p:nvCxnSpPr>
            <p:cNvPr id="9" name="Straight Arrow Connector 8"/>
            <p:cNvCxnSpPr>
              <a:cxnSpLocks/>
            </p:cNvCxnSpPr>
            <p:nvPr/>
          </p:nvCxnSpPr>
          <p:spPr>
            <a:xfrm flipH="1" flipV="1">
              <a:off x="4285899" y="2345185"/>
              <a:ext cx="380541" cy="721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731530" y="3961355"/>
              <a:ext cx="3452011" cy="14475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X-rays Fluorescence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Film analysis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Thickness and composition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DCB442-3D22-D64E-500B-33B5E88B3D88}"/>
                </a:ext>
              </a:extLst>
            </p:cNvPr>
            <p:cNvSpPr txBox="1"/>
            <p:nvPr/>
          </p:nvSpPr>
          <p:spPr>
            <a:xfrm>
              <a:off x="716970" y="6107042"/>
              <a:ext cx="6096000" cy="424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Topographic 3D Imagining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94D4C5E-1594-7ED1-BCB1-68EF15E954AD}"/>
              </a:ext>
            </a:extLst>
          </p:cNvPr>
          <p:cNvSpPr txBox="1"/>
          <p:nvPr/>
        </p:nvSpPr>
        <p:spPr>
          <a:xfrm>
            <a:off x="270973" y="114426"/>
            <a:ext cx="116500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Electron Beams Have Many Capabilities to Address Many of the Needs For Metrology and Inspection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BE1B65-6065-3F0E-70AF-287392A61BD6}"/>
              </a:ext>
            </a:extLst>
          </p:cNvPr>
          <p:cNvSpPr txBox="1"/>
          <p:nvPr/>
        </p:nvSpPr>
        <p:spPr>
          <a:xfrm>
            <a:off x="10138717" y="5981505"/>
            <a:ext cx="168187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Adapted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28668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29B0728-3E68-D5BF-8681-3EB86760FC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308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29B0728-3E68-D5BF-8681-3EB86760FC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04049" y="203592"/>
            <a:ext cx="111839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Smaller Dimensions, and Depth Pitch Pose Challenges in For Metrology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z="24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Example 2: TSVs (Through-silicon vias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8C66D-C930-B30A-F138-CB77CBDEB873}"/>
              </a:ext>
            </a:extLst>
          </p:cNvPr>
          <p:cNvSpPr txBox="1"/>
          <p:nvPr/>
        </p:nvSpPr>
        <p:spPr>
          <a:xfrm>
            <a:off x="504049" y="5537477"/>
            <a:ext cx="11252522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E-beam have the resolution and penetration depth for TSVs metrology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Photocathodes can be an important technology for TSVs metrology</a:t>
            </a:r>
            <a:endParaRPr lang="en-US" sz="2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E2B84-496C-E5C9-1982-85E5BDA55C4E}"/>
              </a:ext>
            </a:extLst>
          </p:cNvPr>
          <p:cNvSpPr txBox="1"/>
          <p:nvPr/>
        </p:nvSpPr>
        <p:spPr>
          <a:xfrm>
            <a:off x="504049" y="1864580"/>
            <a:ext cx="665015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SzPct val="120000"/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TSVs are vertical interconnects that enable 3D stacking and integration of chips. They allow high-density interconnections between stacked chips.</a:t>
            </a:r>
          </a:p>
          <a:p>
            <a:pPr marL="285750" indent="-285750" algn="l">
              <a:buSzPct val="120000"/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Important Metrology of TSVs: Geometry (diameter, depth, sidewall angle), defects (voids, incomplete filling), and insulating liner integrity. </a:t>
            </a:r>
          </a:p>
          <a:p>
            <a:pPr marL="285750" indent="-285750" algn="l">
              <a:buSzPct val="120000"/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 TSV dimensions continue to shrink, new and improved metrology/tools are needed to ensure reliability and enable further 3D integration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A9BFE7-13F6-2AF5-3CB2-07BFD86298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53" t="51923" r="54508" b="10906"/>
          <a:stretch/>
        </p:blipFill>
        <p:spPr>
          <a:xfrm>
            <a:off x="7323908" y="1146928"/>
            <a:ext cx="4097251" cy="29372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B891A6-CF8D-76BF-6A3B-51DC49E0EBF5}"/>
              </a:ext>
            </a:extLst>
          </p:cNvPr>
          <p:cNvSpPr txBox="1"/>
          <p:nvPr/>
        </p:nvSpPr>
        <p:spPr>
          <a:xfrm>
            <a:off x="7154209" y="4113152"/>
            <a:ext cx="4695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Open defect between TSV and metal via</a:t>
            </a:r>
          </a:p>
          <a:p>
            <a:pPr marL="342900" indent="-342900"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Open defect between bump and upper die</a:t>
            </a:r>
          </a:p>
          <a:p>
            <a:pPr marL="342900" indent="-342900"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Short between fine</a:t>
            </a:r>
          </a:p>
          <a:p>
            <a:pPr marL="342900" indent="-342900"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Void formation in TSV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C8A44E-3CB9-755D-FE84-D2AE5A7B4DDD}"/>
              </a:ext>
            </a:extLst>
          </p:cNvPr>
          <p:cNvSpPr txBox="1"/>
          <p:nvPr/>
        </p:nvSpPr>
        <p:spPr>
          <a:xfrm>
            <a:off x="278744" y="6331745"/>
            <a:ext cx="10318275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1C19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Source: Jacobs et al, 2020_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IEEE TRANSACTIONS ON COMPONENTS, PACKAGING AND MANUFACTURING TECHNOLOGY, VOL. 10, NO. 9, SEPTEMBER 2020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J. Wang  Applied Sciences  Volume 13  Issue 14  10.3390/app13148301 </a:t>
            </a:r>
          </a:p>
        </p:txBody>
      </p:sp>
    </p:spTree>
    <p:extLst>
      <p:ext uri="{BB962C8B-B14F-4D97-AF65-F5344CB8AC3E}">
        <p14:creationId xmlns:p14="http://schemas.microsoft.com/office/powerpoint/2010/main" val="162373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E24D0E1-9AD6-D9DC-941A-0585FE1BBA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6219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E24D0E1-9AD6-D9DC-941A-0585FE1BBA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25CC921-8BAD-EE2C-DC03-5B331AB28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825" y="1128681"/>
            <a:ext cx="6314274" cy="37829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2290-0E08-C24E-DED7-6D7146B07D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635" y="1141652"/>
            <a:ext cx="5198456" cy="312896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Example 3: TSVs</a:t>
            </a:r>
          </a:p>
          <a:p>
            <a:r>
              <a:rPr lang="en-US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TSV dielectric defects can generate leakage current between TSV and substrate (i.e., short defects). These short defects can be detected and localized by sensing the electron-induced TSV current.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beams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have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depth and resolution for these small structures.</a:t>
            </a: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4C07B-53E2-D9F6-6B3C-934DF4D931B5}"/>
              </a:ext>
            </a:extLst>
          </p:cNvPr>
          <p:cNvSpPr txBox="1"/>
          <p:nvPr/>
        </p:nvSpPr>
        <p:spPr>
          <a:xfrm>
            <a:off x="6713831" y="4388421"/>
            <a:ext cx="3370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Figure shows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schematics of a 3-D SoC chip with two silicon wafers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88F40C-EC90-820F-205A-204B8EDC1AAD}"/>
              </a:ext>
            </a:extLst>
          </p:cNvPr>
          <p:cNvSpPr txBox="1"/>
          <p:nvPr/>
        </p:nvSpPr>
        <p:spPr>
          <a:xfrm>
            <a:off x="3405551" y="6183516"/>
            <a:ext cx="54756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C191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Source</a:t>
            </a:r>
            <a:r>
              <a:rPr lang="en-US" sz="1050" b="0" i="0" dirty="0">
                <a:solidFill>
                  <a:srgbClr val="1C19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Jacobs et al, 2020_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IEEE TRANSACTIONS ON COMPONENTS, PACKAGING AND MANUFACTURING TECHNOLOGY, VOL. 10, NO. 9, SEPTEMBER 2020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J. Wang  Applied Sciences  Volume 13  Issue 14  10.3390/app13148301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12327-705A-40C1-326A-6BEF1A1A36D8}"/>
              </a:ext>
            </a:extLst>
          </p:cNvPr>
          <p:cNvSpPr txBox="1"/>
          <p:nvPr/>
        </p:nvSpPr>
        <p:spPr>
          <a:xfrm>
            <a:off x="493939" y="97403"/>
            <a:ext cx="112253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Smaller Dimensions, and Depth Pitch Pose Challenges in For Metrology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89F8D-6F2D-E6E4-4361-2A271E020546}"/>
              </a:ext>
            </a:extLst>
          </p:cNvPr>
          <p:cNvSpPr txBox="1"/>
          <p:nvPr/>
        </p:nvSpPr>
        <p:spPr>
          <a:xfrm>
            <a:off x="493939" y="5313820"/>
            <a:ext cx="11417985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Electron beams can generate in-situ e</a:t>
            </a:r>
            <a:r>
              <a:rPr lang="en-US" sz="24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lectrical beam-induced current that can be used to localize dielectric shorts between TSV and substrate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sz="24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6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2F2423F-46D9-7C3A-2C00-44B5BDE129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78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2F2423F-46D9-7C3A-2C00-44B5BDE12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4003" y="416000"/>
            <a:ext cx="10517188" cy="593725"/>
          </a:xfrm>
        </p:spPr>
        <p:txBody>
          <a:bodyPr vert="horz"/>
          <a:lstStyle/>
          <a:p>
            <a:r>
              <a:rPr lang="en-US" sz="36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E-Beam Source Requirements for Metrology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3225625-7B99-4B23-B7E2-46690FA83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715860"/>
                  </p:ext>
                </p:extLst>
              </p:nvPr>
            </p:nvGraphicFramePr>
            <p:xfrm>
              <a:off x="5589232" y="1541699"/>
              <a:ext cx="6428493" cy="3814674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586615">
                      <a:extLst>
                        <a:ext uri="{9D8B030D-6E8A-4147-A177-3AD203B41FA5}">
                          <a16:colId xmlns:a16="http://schemas.microsoft.com/office/drawing/2014/main" val="85577578"/>
                        </a:ext>
                      </a:extLst>
                    </a:gridCol>
                    <a:gridCol w="1586615">
                      <a:extLst>
                        <a:ext uri="{9D8B030D-6E8A-4147-A177-3AD203B41FA5}">
                          <a16:colId xmlns:a16="http://schemas.microsoft.com/office/drawing/2014/main" val="1416128007"/>
                        </a:ext>
                      </a:extLst>
                    </a:gridCol>
                    <a:gridCol w="1586615">
                      <a:extLst>
                        <a:ext uri="{9D8B030D-6E8A-4147-A177-3AD203B41FA5}">
                          <a16:colId xmlns:a16="http://schemas.microsoft.com/office/drawing/2014/main" val="385431611"/>
                        </a:ext>
                      </a:extLst>
                    </a:gridCol>
                    <a:gridCol w="1668648">
                      <a:extLst>
                        <a:ext uri="{9D8B030D-6E8A-4147-A177-3AD203B41FA5}">
                          <a16:colId xmlns:a16="http://schemas.microsoft.com/office/drawing/2014/main" val="17084797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Units</a:t>
                          </a:r>
                        </a:p>
                      </a:txBody>
                      <a:tcPr marL="68580" marR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Schottky TFE</a:t>
                          </a:r>
                        </a:p>
                      </a:txBody>
                      <a:tcPr marL="68580" marR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Photo-cathode</a:t>
                          </a:r>
                        </a:p>
                      </a:txBody>
                      <a:tcPr marL="68580" marR="68580" anchor="ctr"/>
                    </a:tc>
                    <a:extLst>
                      <a:ext uri="{0D108BD9-81ED-4DB2-BD59-A6C34878D82A}">
                        <a16:rowId xmlns:a16="http://schemas.microsoft.com/office/drawing/2014/main" val="38109385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  <a:sym typeface="Arial" panose="020B0604020202020204" pitchFamily="34" charset="0"/>
                                  </a:rPr>
                                  <m:t>∆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  <a:sym typeface="Arial" panose="020B0604020202020204" pitchFamily="34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eV</a:t>
                          </a:r>
                        </a:p>
                      </a:txBody>
                      <a:tcPr marL="68580" marR="68580" anchor="ctr"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≥ 0.7</a:t>
                          </a:r>
                        </a:p>
                      </a:txBody>
                      <a:tcPr marL="68580" marR="68580" anchor="ctr"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0.3</a:t>
                          </a:r>
                        </a:p>
                      </a:txBody>
                      <a:tcPr marL="68580" marR="68580" anchor="ctr"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95803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Temp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K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1800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7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294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0091539"/>
                      </a:ext>
                    </a:extLst>
                  </a:tr>
                  <a:tr h="461874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Stability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&lt;1%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&lt;1%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Arial" panose="020B0604020202020204" pitchFamily="34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A / m</a:t>
                          </a:r>
                          <a:r>
                            <a:rPr lang="en-US" sz="24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 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~30x10</a:t>
                          </a:r>
                          <a:r>
                            <a:rPr lang="en-US" sz="24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&gt;30x10</a:t>
                          </a:r>
                          <a:r>
                            <a:rPr lang="en-US" sz="24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7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0893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Multibeam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&gt;20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7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&gt; 20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Cost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Cost prohibited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7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3225625-7B99-4B23-B7E2-46690FA83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715860"/>
                  </p:ext>
                </p:extLst>
              </p:nvPr>
            </p:nvGraphicFramePr>
            <p:xfrm>
              <a:off x="5589232" y="1541699"/>
              <a:ext cx="6428493" cy="3814674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586615">
                      <a:extLst>
                        <a:ext uri="{9D8B030D-6E8A-4147-A177-3AD203B41FA5}">
                          <a16:colId xmlns:a16="http://schemas.microsoft.com/office/drawing/2014/main" val="85577578"/>
                        </a:ext>
                      </a:extLst>
                    </a:gridCol>
                    <a:gridCol w="1586615">
                      <a:extLst>
                        <a:ext uri="{9D8B030D-6E8A-4147-A177-3AD203B41FA5}">
                          <a16:colId xmlns:a16="http://schemas.microsoft.com/office/drawing/2014/main" val="1416128007"/>
                        </a:ext>
                      </a:extLst>
                    </a:gridCol>
                    <a:gridCol w="1586615">
                      <a:extLst>
                        <a:ext uri="{9D8B030D-6E8A-4147-A177-3AD203B41FA5}">
                          <a16:colId xmlns:a16="http://schemas.microsoft.com/office/drawing/2014/main" val="385431611"/>
                        </a:ext>
                      </a:extLst>
                    </a:gridCol>
                    <a:gridCol w="1668648">
                      <a:extLst>
                        <a:ext uri="{9D8B030D-6E8A-4147-A177-3AD203B41FA5}">
                          <a16:colId xmlns:a16="http://schemas.microsoft.com/office/drawing/2014/main" val="1708479794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Units</a:t>
                          </a:r>
                        </a:p>
                      </a:txBody>
                      <a:tcPr marL="68580" marR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Schottky TFE</a:t>
                          </a:r>
                        </a:p>
                      </a:txBody>
                      <a:tcPr marL="68580" marR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Photo-cathode</a:t>
                          </a:r>
                        </a:p>
                      </a:txBody>
                      <a:tcPr marL="68580" marR="68580" anchor="ctr"/>
                    </a:tc>
                    <a:extLst>
                      <a:ext uri="{0D108BD9-81ED-4DB2-BD59-A6C34878D82A}">
                        <a16:rowId xmlns:a16="http://schemas.microsoft.com/office/drawing/2014/main" val="38109385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anchor="ctr"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58667" r="-304981" b="-61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eV</a:t>
                          </a:r>
                        </a:p>
                      </a:txBody>
                      <a:tcPr marL="68580" marR="68580" anchor="ctr"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≥ 0.7</a:t>
                          </a:r>
                        </a:p>
                      </a:txBody>
                      <a:tcPr marL="68580" marR="68580" anchor="ctr"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0.3</a:t>
                          </a:r>
                        </a:p>
                      </a:txBody>
                      <a:tcPr marL="68580" marR="68580" anchor="ctr"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95803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Temp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K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1800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7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294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0091539"/>
                      </a:ext>
                    </a:extLst>
                  </a:tr>
                  <a:tr h="461874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Stability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&lt;1%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&lt;1%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453947" r="-304981" b="-3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A / m</a:t>
                          </a:r>
                          <a:r>
                            <a:rPr lang="en-US" sz="24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 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~30x10</a:t>
                          </a:r>
                          <a:r>
                            <a:rPr lang="en-US" sz="24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&gt;30x10</a:t>
                          </a:r>
                          <a:r>
                            <a:rPr lang="en-US" sz="24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7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08939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Multibeam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&gt;20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7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&gt; 20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Cost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a:t>Cost prohibited</a:t>
                          </a: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7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2189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endParaRPr>
                        </a:p>
                      </a:txBody>
                      <a:tcPr marL="68580" marR="68580" anchor="ctr">
                        <a:lnT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9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1666701" y="5840369"/>
            <a:ext cx="9248614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Photocathodes have some clear advantages over state-of-the-art electron sources.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16E1E-006E-9AB3-D492-43C1BCE35D6D}"/>
              </a:ext>
            </a:extLst>
          </p:cNvPr>
          <p:cNvSpPr txBox="1"/>
          <p:nvPr/>
        </p:nvSpPr>
        <p:spPr>
          <a:xfrm>
            <a:off x="296598" y="1069314"/>
            <a:ext cx="5292634" cy="488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Electron Source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Energy Spread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&lt;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0.3 eV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High Brightness &gt; 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/ (V 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aseline="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sr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Focus to high current densities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Spot Size: &lt;100 nm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1257300" lvl="2" indent="-342900">
              <a:lnSpc>
                <a:spcPct val="15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or smaller for in device testing)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Stability: &lt;1%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Long Lifetime</a:t>
            </a:r>
          </a:p>
        </p:txBody>
      </p:sp>
    </p:spTree>
    <p:extLst>
      <p:ext uri="{BB962C8B-B14F-4D97-AF65-F5344CB8AC3E}">
        <p14:creationId xmlns:p14="http://schemas.microsoft.com/office/powerpoint/2010/main" val="343559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2978FF9-9B16-4D4C-A897-D4EE57F21B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8718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2978FF9-9B16-4D4C-A897-D4EE57F21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5DE669D0-5E54-5A34-2E34-F1946ED23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36" y="1591573"/>
            <a:ext cx="540097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Example: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Etec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Systems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ü"/>
              <a:tabLst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Generated a linear array of 32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ebeams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ü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Produced 86 nm spots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ü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Long term stability: 1%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ü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Energy Spread &lt; 0.3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9983BB-FF10-620A-7274-9BE9BA886D0F}"/>
              </a:ext>
            </a:extLst>
          </p:cNvPr>
          <p:cNvGrpSpPr/>
          <p:nvPr/>
        </p:nvGrpSpPr>
        <p:grpSpPr>
          <a:xfrm>
            <a:off x="5831219" y="1797146"/>
            <a:ext cx="5930536" cy="1829917"/>
            <a:chOff x="1656805" y="1218853"/>
            <a:chExt cx="9525000" cy="207577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7C1EE21-4D35-32E2-5A00-2765745628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92"/>
            <a:stretch/>
          </p:blipFill>
          <p:spPr bwMode="auto">
            <a:xfrm>
              <a:off x="1656805" y="1218853"/>
              <a:ext cx="9525000" cy="207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710A75-EA21-9397-7BCD-3C3E79649B1C}"/>
                </a:ext>
              </a:extLst>
            </p:cNvPr>
            <p:cNvCxnSpPr>
              <a:cxnSpLocks/>
            </p:cNvCxnSpPr>
            <p:nvPr/>
          </p:nvCxnSpPr>
          <p:spPr>
            <a:xfrm>
              <a:off x="1944763" y="1848943"/>
              <a:ext cx="89835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F7CB80-2F88-D1B4-EA71-150CC8FB839E}"/>
                </a:ext>
              </a:extLst>
            </p:cNvPr>
            <p:cNvSpPr txBox="1"/>
            <p:nvPr/>
          </p:nvSpPr>
          <p:spPr>
            <a:xfrm>
              <a:off x="1944763" y="1349232"/>
              <a:ext cx="1223438" cy="418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 mm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C86A03-20DB-F09E-0054-5637BDC51F83}"/>
              </a:ext>
            </a:extLst>
          </p:cNvPr>
          <p:cNvSpPr txBox="1"/>
          <p:nvPr/>
        </p:nvSpPr>
        <p:spPr>
          <a:xfrm>
            <a:off x="5831219" y="3714445"/>
            <a:ext cx="61656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Prototype raster multibeam lithography tool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S. T. Coyle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J. Maldonado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et al, Journal of Vacuum Science &amp; Technology B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2657 (2002)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Ebeams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were magnified and focused onto a YAG screen.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D12F73-EA00-F2AD-86C1-82CFB39B3B37}"/>
              </a:ext>
            </a:extLst>
          </p:cNvPr>
          <p:cNvSpPr txBox="1"/>
          <p:nvPr/>
        </p:nvSpPr>
        <p:spPr>
          <a:xfrm>
            <a:off x="703095" y="4077027"/>
            <a:ext cx="4917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Today photocathodes with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high-end electron optics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can focus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e-beam to spot size &lt; 10 nm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54C121-E4DD-7B5D-F886-1C48C366525B}"/>
              </a:ext>
            </a:extLst>
          </p:cNvPr>
          <p:cNvSpPr txBox="1"/>
          <p:nvPr/>
        </p:nvSpPr>
        <p:spPr>
          <a:xfrm>
            <a:off x="309342" y="123480"/>
            <a:ext cx="11041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Multibeam Photocathode System can address throughput issues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B8DC92-2942-FF01-260C-6C50D062D87E}"/>
              </a:ext>
            </a:extLst>
          </p:cNvPr>
          <p:cNvSpPr/>
          <p:nvPr/>
        </p:nvSpPr>
        <p:spPr>
          <a:xfrm>
            <a:off x="598793" y="5284892"/>
            <a:ext cx="11162962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Photocathodes can become an important technology for semiconductor metrology.</a:t>
            </a:r>
          </a:p>
        </p:txBody>
      </p:sp>
    </p:spTree>
    <p:extLst>
      <p:ext uri="{BB962C8B-B14F-4D97-AF65-F5344CB8AC3E}">
        <p14:creationId xmlns:p14="http://schemas.microsoft.com/office/powerpoint/2010/main" val="2758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2A77179-EEFF-49D2-74EE-768390348B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6279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2A77179-EEFF-49D2-74EE-768390348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F945116-EA76-D935-3022-739AB6FC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Metrology Future Needs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F6363-E454-A35B-FC5B-78F2749865B9}"/>
              </a:ext>
            </a:extLst>
          </p:cNvPr>
          <p:cNvSpPr txBox="1"/>
          <p:nvPr/>
        </p:nvSpPr>
        <p:spPr>
          <a:xfrm>
            <a:off x="424998" y="1731520"/>
            <a:ext cx="1134200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Conventional metrology is challenged to characterize the tiny features, dimensions and material composition with the required sensitivity. 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Lab metrology is slow, expensive, and, often destructive. Fabs need inline metrology systems</a:t>
            </a:r>
          </a:p>
          <a:p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 device structures become more complicated and require more process steps, process control becomes more critical.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Many critical defects and metrology needs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can not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 addressed by optical means regardless of inspection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Electron beam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inspection and metrology is expected to become an important part of the metrology process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Electron beam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source technology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is a limiting factor for adoption</a:t>
            </a:r>
          </a:p>
        </p:txBody>
      </p:sp>
    </p:spTree>
    <p:extLst>
      <p:ext uri="{BB962C8B-B14F-4D97-AF65-F5344CB8AC3E}">
        <p14:creationId xmlns:p14="http://schemas.microsoft.com/office/powerpoint/2010/main" val="400797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8A06AEB-14F3-76EE-4AEE-FE4DE6FD53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4445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8A06AEB-14F3-76EE-4AEE-FE4DE6FD5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10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CA557B0-ADB3-CED0-45AE-C745E9292D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0892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CA557B0-ADB3-CED0-45AE-C745E9292D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7">
            <a:extLst>
              <a:ext uri="{FF2B5EF4-FFF2-40B4-BE49-F238E27FC236}">
                <a16:creationId xmlns:a16="http://schemas.microsoft.com/office/drawing/2014/main" id="{9FCCD78A-782E-F5DA-9283-BAE0F3033812}"/>
              </a:ext>
            </a:extLst>
          </p:cNvPr>
          <p:cNvSpPr/>
          <p:nvPr/>
        </p:nvSpPr>
        <p:spPr>
          <a:xfrm>
            <a:off x="467400" y="2215907"/>
            <a:ext cx="562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F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Nova is a leading innovator and a key provider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metrology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2C7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F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solutions for advanced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control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F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used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F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semiconductor manufacturing</a:t>
            </a:r>
          </a:p>
        </p:txBody>
      </p:sp>
      <p:pic>
        <p:nvPicPr>
          <p:cNvPr id="3" name="Picture 38">
            <a:extLst>
              <a:ext uri="{FF2B5EF4-FFF2-40B4-BE49-F238E27FC236}">
                <a16:creationId xmlns:a16="http://schemas.microsoft.com/office/drawing/2014/main" id="{63145764-91BD-C61F-05E7-A8CC1989E6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38" y="648861"/>
            <a:ext cx="3972815" cy="6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A529576-C192-479D-A04C-AF311FDE88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5205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A529576-C192-479D-A04C-AF311FDE88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D0AEAE0-5D71-4DBC-8C60-3B8472F273F4}"/>
              </a:ext>
            </a:extLst>
          </p:cNvPr>
          <p:cNvSpPr txBox="1">
            <a:spLocks/>
          </p:cNvSpPr>
          <p:nvPr/>
        </p:nvSpPr>
        <p:spPr>
          <a:xfrm>
            <a:off x="344254" y="2939647"/>
            <a:ext cx="4547938" cy="1034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4211638" algn="l"/>
              </a:tabLst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KEY</a:t>
            </a:r>
            <a:r>
              <a:rPr lang="he-IL" sz="6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Facts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6C2D82-3A07-41A4-846C-3BA06928D53B}"/>
              </a:ext>
            </a:extLst>
          </p:cNvPr>
          <p:cNvGrpSpPr/>
          <p:nvPr/>
        </p:nvGrpSpPr>
        <p:grpSpPr>
          <a:xfrm>
            <a:off x="4857172" y="212091"/>
            <a:ext cx="6260674" cy="1233472"/>
            <a:chOff x="4676689" y="730632"/>
            <a:chExt cx="6260674" cy="1233472"/>
          </a:xfrm>
        </p:grpSpPr>
        <p:sp>
          <p:nvSpPr>
            <p:cNvPr id="238" name="Rectangle 25">
              <a:extLst>
                <a:ext uri="{FF2B5EF4-FFF2-40B4-BE49-F238E27FC236}">
                  <a16:creationId xmlns:a16="http://schemas.microsoft.com/office/drawing/2014/main" id="{6FCF9669-87C7-4B2F-AAE6-B5725CED8E8B}"/>
                </a:ext>
              </a:extLst>
            </p:cNvPr>
            <p:cNvSpPr/>
            <p:nvPr/>
          </p:nvSpPr>
          <p:spPr>
            <a:xfrm>
              <a:off x="5989855" y="953872"/>
              <a:ext cx="49475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13" rtl="0">
                <a:defRPr/>
              </a:pPr>
              <a:r>
                <a:rPr lang="en-US" sz="3600" dirty="0">
                  <a:solidFill>
                    <a:srgbClr val="000F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 panose="020B0604020202020204" pitchFamily="34" charset="0"/>
                </a:rPr>
                <a:t>1993 |</a:t>
              </a:r>
              <a:r>
                <a:rPr lang="en-US" sz="2000" dirty="0">
                  <a:solidFill>
                    <a:srgbClr val="000F6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Date Founded | Dually Traded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E87A5AB-E31D-48A2-8500-CD9B592863F6}"/>
                </a:ext>
              </a:extLst>
            </p:cNvPr>
            <p:cNvGrpSpPr/>
            <p:nvPr/>
          </p:nvGrpSpPr>
          <p:grpSpPr>
            <a:xfrm>
              <a:off x="4676689" y="730632"/>
              <a:ext cx="1206225" cy="1233472"/>
              <a:chOff x="4676689" y="730632"/>
              <a:chExt cx="1206225" cy="123347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0913C54-EE80-46DC-BF55-5C2E170A6AB6}"/>
                  </a:ext>
                </a:extLst>
              </p:cNvPr>
              <p:cNvGrpSpPr/>
              <p:nvPr/>
            </p:nvGrpSpPr>
            <p:grpSpPr>
              <a:xfrm>
                <a:off x="4676689" y="730632"/>
                <a:ext cx="1206225" cy="1233472"/>
                <a:chOff x="4676689" y="730632"/>
                <a:chExt cx="1206225" cy="1233472"/>
              </a:xfrm>
            </p:grpSpPr>
            <p:pic>
              <p:nvPicPr>
                <p:cNvPr id="69" name="Picture 68" descr="A white circle with a black backgroun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2F638A2E-65FC-437A-86E5-8B881E0DB3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6689" y="730632"/>
                  <a:ext cx="1206225" cy="1233472"/>
                </a:xfrm>
                <a:prstGeom prst="rect">
                  <a:avLst/>
                </a:prstGeom>
              </p:spPr>
            </p:pic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DE8B795-8DBA-4B8D-BE5E-51FADD62826B}"/>
                    </a:ext>
                  </a:extLst>
                </p:cNvPr>
                <p:cNvGrpSpPr/>
                <p:nvPr/>
              </p:nvGrpSpPr>
              <p:grpSpPr>
                <a:xfrm>
                  <a:off x="5124719" y="949777"/>
                  <a:ext cx="469978" cy="567473"/>
                  <a:chOff x="5124719" y="949777"/>
                  <a:chExt cx="469978" cy="567473"/>
                </a:xfrm>
              </p:grpSpPr>
              <p:sp>
                <p:nvSpPr>
                  <p:cNvPr id="7" name="צורה חופשית: צורה 6">
                    <a:extLst>
                      <a:ext uri="{FF2B5EF4-FFF2-40B4-BE49-F238E27FC236}">
                        <a16:creationId xmlns:a16="http://schemas.microsoft.com/office/drawing/2014/main" id="{CA242C27-AB9E-4AC1-ABCB-C2B2A0969504}"/>
                      </a:ext>
                    </a:extLst>
                  </p:cNvPr>
                  <p:cNvSpPr/>
                  <p:nvPr/>
                </p:nvSpPr>
                <p:spPr>
                  <a:xfrm>
                    <a:off x="5504660" y="1364381"/>
                    <a:ext cx="90037" cy="108595"/>
                  </a:xfrm>
                  <a:custGeom>
                    <a:avLst/>
                    <a:gdLst>
                      <a:gd name="connsiteX0" fmla="*/ 3011 w 212303"/>
                      <a:gd name="connsiteY0" fmla="*/ 236536 h 256062"/>
                      <a:gd name="connsiteX1" fmla="*/ 19489 w 212303"/>
                      <a:gd name="connsiteY1" fmla="*/ 192340 h 256062"/>
                      <a:gd name="connsiteX2" fmla="*/ 19489 w 212303"/>
                      <a:gd name="connsiteY2" fmla="*/ 192340 h 256062"/>
                      <a:gd name="connsiteX3" fmla="*/ 19489 w 212303"/>
                      <a:gd name="connsiteY3" fmla="*/ 192340 h 256062"/>
                      <a:gd name="connsiteX4" fmla="*/ 19489 w 212303"/>
                      <a:gd name="connsiteY4" fmla="*/ 192340 h 256062"/>
                      <a:gd name="connsiteX5" fmla="*/ 63590 w 212303"/>
                      <a:gd name="connsiteY5" fmla="*/ 208818 h 256062"/>
                      <a:gd name="connsiteX6" fmla="*/ 63590 w 212303"/>
                      <a:gd name="connsiteY6" fmla="*/ 208818 h 256062"/>
                      <a:gd name="connsiteX7" fmla="*/ 47207 w 212303"/>
                      <a:gd name="connsiteY7" fmla="*/ 253014 h 256062"/>
                      <a:gd name="connsiteX8" fmla="*/ 47207 w 212303"/>
                      <a:gd name="connsiteY8" fmla="*/ 253014 h 256062"/>
                      <a:gd name="connsiteX9" fmla="*/ 33395 w 212303"/>
                      <a:gd name="connsiteY9" fmla="*/ 256062 h 256062"/>
                      <a:gd name="connsiteX10" fmla="*/ 33395 w 212303"/>
                      <a:gd name="connsiteY10" fmla="*/ 256062 h 256062"/>
                      <a:gd name="connsiteX11" fmla="*/ 3011 w 212303"/>
                      <a:gd name="connsiteY11" fmla="*/ 236536 h 256062"/>
                      <a:gd name="connsiteX12" fmla="*/ 103595 w 212303"/>
                      <a:gd name="connsiteY12" fmla="*/ 168813 h 256062"/>
                      <a:gd name="connsiteX13" fmla="*/ 93403 w 212303"/>
                      <a:gd name="connsiteY13" fmla="*/ 122808 h 256062"/>
                      <a:gd name="connsiteX14" fmla="*/ 93403 w 212303"/>
                      <a:gd name="connsiteY14" fmla="*/ 122808 h 256062"/>
                      <a:gd name="connsiteX15" fmla="*/ 139504 w 212303"/>
                      <a:gd name="connsiteY15" fmla="*/ 112616 h 256062"/>
                      <a:gd name="connsiteX16" fmla="*/ 139504 w 212303"/>
                      <a:gd name="connsiteY16" fmla="*/ 112616 h 256062"/>
                      <a:gd name="connsiteX17" fmla="*/ 149600 w 212303"/>
                      <a:gd name="connsiteY17" fmla="*/ 158717 h 256062"/>
                      <a:gd name="connsiteX18" fmla="*/ 149600 w 212303"/>
                      <a:gd name="connsiteY18" fmla="*/ 158717 h 256062"/>
                      <a:gd name="connsiteX19" fmla="*/ 121502 w 212303"/>
                      <a:gd name="connsiteY19" fmla="*/ 174052 h 256062"/>
                      <a:gd name="connsiteX20" fmla="*/ 121502 w 212303"/>
                      <a:gd name="connsiteY20" fmla="*/ 174052 h 256062"/>
                      <a:gd name="connsiteX21" fmla="*/ 103595 w 212303"/>
                      <a:gd name="connsiteY21" fmla="*/ 168813 h 256062"/>
                      <a:gd name="connsiteX22" fmla="*/ 175127 w 212303"/>
                      <a:gd name="connsiteY22" fmla="*/ 66420 h 256062"/>
                      <a:gd name="connsiteX23" fmla="*/ 145790 w 212303"/>
                      <a:gd name="connsiteY23" fmla="*/ 29558 h 256062"/>
                      <a:gd name="connsiteX24" fmla="*/ 145790 w 212303"/>
                      <a:gd name="connsiteY24" fmla="*/ 29558 h 256062"/>
                      <a:gd name="connsiteX25" fmla="*/ 182747 w 212303"/>
                      <a:gd name="connsiteY25" fmla="*/ 221 h 256062"/>
                      <a:gd name="connsiteX26" fmla="*/ 182747 w 212303"/>
                      <a:gd name="connsiteY26" fmla="*/ 221 h 256062"/>
                      <a:gd name="connsiteX27" fmla="*/ 212084 w 212303"/>
                      <a:gd name="connsiteY27" fmla="*/ 37178 h 256062"/>
                      <a:gd name="connsiteX28" fmla="*/ 212084 w 212303"/>
                      <a:gd name="connsiteY28" fmla="*/ 37178 h 256062"/>
                      <a:gd name="connsiteX29" fmla="*/ 178937 w 212303"/>
                      <a:gd name="connsiteY29" fmla="*/ 66705 h 256062"/>
                      <a:gd name="connsiteX30" fmla="*/ 178937 w 212303"/>
                      <a:gd name="connsiteY30" fmla="*/ 66705 h 256062"/>
                      <a:gd name="connsiteX31" fmla="*/ 175127 w 212303"/>
                      <a:gd name="connsiteY31" fmla="*/ 66420 h 256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12303" h="256062">
                        <a:moveTo>
                          <a:pt x="3011" y="236536"/>
                        </a:moveTo>
                        <a:cubicBezTo>
                          <a:pt x="-4609" y="219867"/>
                          <a:pt x="2725" y="200055"/>
                          <a:pt x="19489" y="192340"/>
                        </a:cubicBezTo>
                        <a:lnTo>
                          <a:pt x="19489" y="192340"/>
                        </a:lnTo>
                        <a:lnTo>
                          <a:pt x="19489" y="192340"/>
                        </a:lnTo>
                        <a:lnTo>
                          <a:pt x="19489" y="192340"/>
                        </a:lnTo>
                        <a:cubicBezTo>
                          <a:pt x="36253" y="184720"/>
                          <a:pt x="55970" y="192150"/>
                          <a:pt x="63590" y="208818"/>
                        </a:cubicBezTo>
                        <a:lnTo>
                          <a:pt x="63590" y="208818"/>
                        </a:lnTo>
                        <a:cubicBezTo>
                          <a:pt x="71305" y="225582"/>
                          <a:pt x="63971" y="245394"/>
                          <a:pt x="47207" y="253014"/>
                        </a:cubicBezTo>
                        <a:lnTo>
                          <a:pt x="47207" y="253014"/>
                        </a:lnTo>
                        <a:cubicBezTo>
                          <a:pt x="42730" y="255110"/>
                          <a:pt x="37967" y="256062"/>
                          <a:pt x="33395" y="256062"/>
                        </a:cubicBezTo>
                        <a:lnTo>
                          <a:pt x="33395" y="256062"/>
                        </a:lnTo>
                        <a:cubicBezTo>
                          <a:pt x="20727" y="256062"/>
                          <a:pt x="8630" y="248823"/>
                          <a:pt x="3011" y="236536"/>
                        </a:cubicBezTo>
                        <a:close/>
                        <a:moveTo>
                          <a:pt x="103595" y="168813"/>
                        </a:moveTo>
                        <a:cubicBezTo>
                          <a:pt x="88069" y="158907"/>
                          <a:pt x="83497" y="138333"/>
                          <a:pt x="93403" y="122808"/>
                        </a:cubicBezTo>
                        <a:lnTo>
                          <a:pt x="93403" y="122808"/>
                        </a:lnTo>
                        <a:cubicBezTo>
                          <a:pt x="103309" y="107282"/>
                          <a:pt x="123978" y="102710"/>
                          <a:pt x="139504" y="112616"/>
                        </a:cubicBezTo>
                        <a:lnTo>
                          <a:pt x="139504" y="112616"/>
                        </a:lnTo>
                        <a:cubicBezTo>
                          <a:pt x="155030" y="122617"/>
                          <a:pt x="159506" y="143191"/>
                          <a:pt x="149600" y="158717"/>
                        </a:cubicBezTo>
                        <a:lnTo>
                          <a:pt x="149600" y="158717"/>
                        </a:lnTo>
                        <a:cubicBezTo>
                          <a:pt x="143219" y="168623"/>
                          <a:pt x="132455" y="174052"/>
                          <a:pt x="121502" y="174052"/>
                        </a:cubicBezTo>
                        <a:lnTo>
                          <a:pt x="121502" y="174052"/>
                        </a:lnTo>
                        <a:cubicBezTo>
                          <a:pt x="115310" y="174052"/>
                          <a:pt x="109119" y="172433"/>
                          <a:pt x="103595" y="168813"/>
                        </a:cubicBezTo>
                        <a:close/>
                        <a:moveTo>
                          <a:pt x="175127" y="66420"/>
                        </a:moveTo>
                        <a:cubicBezTo>
                          <a:pt x="156839" y="64324"/>
                          <a:pt x="143695" y="47846"/>
                          <a:pt x="145790" y="29558"/>
                        </a:cubicBezTo>
                        <a:lnTo>
                          <a:pt x="145790" y="29558"/>
                        </a:lnTo>
                        <a:cubicBezTo>
                          <a:pt x="147886" y="11175"/>
                          <a:pt x="164459" y="-1875"/>
                          <a:pt x="182747" y="221"/>
                        </a:cubicBezTo>
                        <a:lnTo>
                          <a:pt x="182747" y="221"/>
                        </a:lnTo>
                        <a:cubicBezTo>
                          <a:pt x="201035" y="2316"/>
                          <a:pt x="214180" y="18890"/>
                          <a:pt x="212084" y="37178"/>
                        </a:cubicBezTo>
                        <a:lnTo>
                          <a:pt x="212084" y="37178"/>
                        </a:lnTo>
                        <a:cubicBezTo>
                          <a:pt x="210084" y="54132"/>
                          <a:pt x="195701" y="66705"/>
                          <a:pt x="178937" y="66705"/>
                        </a:cubicBezTo>
                        <a:lnTo>
                          <a:pt x="178937" y="66705"/>
                        </a:lnTo>
                        <a:cubicBezTo>
                          <a:pt x="177699" y="66705"/>
                          <a:pt x="176366" y="66610"/>
                          <a:pt x="175127" y="66420"/>
                        </a:cubicBezTo>
                        <a:close/>
                      </a:path>
                    </a:pathLst>
                  </a:custGeom>
                  <a:solidFill>
                    <a:srgbClr val="000F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" name="צורה חופשית: צורה 8">
                    <a:extLst>
                      <a:ext uri="{FF2B5EF4-FFF2-40B4-BE49-F238E27FC236}">
                        <a16:creationId xmlns:a16="http://schemas.microsoft.com/office/drawing/2014/main" id="{7AE070D7-933C-40A7-8E20-3B5135BCA576}"/>
                      </a:ext>
                    </a:extLst>
                  </p:cNvPr>
                  <p:cNvSpPr/>
                  <p:nvPr/>
                </p:nvSpPr>
                <p:spPr>
                  <a:xfrm>
                    <a:off x="5124719" y="1005724"/>
                    <a:ext cx="364090" cy="511526"/>
                  </a:xfrm>
                  <a:custGeom>
                    <a:avLst/>
                    <a:gdLst>
                      <a:gd name="connsiteX0" fmla="*/ 605142 w 858506"/>
                      <a:gd name="connsiteY0" fmla="*/ 1206151 h 1206150"/>
                      <a:gd name="connsiteX1" fmla="*/ 541229 w 858506"/>
                      <a:gd name="connsiteY1" fmla="*/ 1202817 h 1206150"/>
                      <a:gd name="connsiteX2" fmla="*/ 134607 w 858506"/>
                      <a:gd name="connsiteY2" fmla="*/ 981647 h 1206150"/>
                      <a:gd name="connsiteX3" fmla="*/ 3447 w 858506"/>
                      <a:gd name="connsiteY3" fmla="*/ 537686 h 1206150"/>
                      <a:gd name="connsiteX4" fmla="*/ 538657 w 858506"/>
                      <a:gd name="connsiteY4" fmla="*/ 0 h 1206150"/>
                      <a:gd name="connsiteX5" fmla="*/ 545896 w 858506"/>
                      <a:gd name="connsiteY5" fmla="*/ 66294 h 1206150"/>
                      <a:gd name="connsiteX6" fmla="*/ 69741 w 858506"/>
                      <a:gd name="connsiteY6" fmla="*/ 544735 h 1206150"/>
                      <a:gd name="connsiteX7" fmla="*/ 186423 w 858506"/>
                      <a:gd name="connsiteY7" fmla="*/ 939737 h 1206150"/>
                      <a:gd name="connsiteX8" fmla="*/ 548277 w 858506"/>
                      <a:gd name="connsiteY8" fmla="*/ 1136523 h 1206150"/>
                      <a:gd name="connsiteX9" fmla="*/ 830503 w 858506"/>
                      <a:gd name="connsiteY9" fmla="*/ 1090041 h 1206150"/>
                      <a:gd name="connsiteX10" fmla="*/ 858507 w 858506"/>
                      <a:gd name="connsiteY10" fmla="*/ 1150525 h 1206150"/>
                      <a:gd name="connsiteX11" fmla="*/ 605142 w 858506"/>
                      <a:gd name="connsiteY11" fmla="*/ 1206151 h 1206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506" h="1206150">
                        <a:moveTo>
                          <a:pt x="605142" y="1206151"/>
                        </a:moveTo>
                        <a:cubicBezTo>
                          <a:pt x="583806" y="1206151"/>
                          <a:pt x="562470" y="1205008"/>
                          <a:pt x="541229" y="1202817"/>
                        </a:cubicBezTo>
                        <a:cubicBezTo>
                          <a:pt x="380542" y="1185767"/>
                          <a:pt x="236143" y="1107281"/>
                          <a:pt x="134607" y="981647"/>
                        </a:cubicBezTo>
                        <a:cubicBezTo>
                          <a:pt x="32975" y="856012"/>
                          <a:pt x="-13602" y="698278"/>
                          <a:pt x="3447" y="537686"/>
                        </a:cubicBezTo>
                        <a:cubicBezTo>
                          <a:pt x="33165" y="256794"/>
                          <a:pt x="258241" y="30671"/>
                          <a:pt x="538657" y="0"/>
                        </a:cubicBezTo>
                        <a:lnTo>
                          <a:pt x="545896" y="66294"/>
                        </a:lnTo>
                        <a:cubicBezTo>
                          <a:pt x="296436" y="93536"/>
                          <a:pt x="96221" y="294799"/>
                          <a:pt x="69741" y="544735"/>
                        </a:cubicBezTo>
                        <a:cubicBezTo>
                          <a:pt x="54597" y="687705"/>
                          <a:pt x="96030" y="828008"/>
                          <a:pt x="186423" y="939737"/>
                        </a:cubicBezTo>
                        <a:cubicBezTo>
                          <a:pt x="276815" y="1051560"/>
                          <a:pt x="405307" y="1121378"/>
                          <a:pt x="548277" y="1136523"/>
                        </a:cubicBezTo>
                        <a:cubicBezTo>
                          <a:pt x="645051" y="1146810"/>
                          <a:pt x="742683" y="1130713"/>
                          <a:pt x="830503" y="1090041"/>
                        </a:cubicBezTo>
                        <a:lnTo>
                          <a:pt x="858507" y="1150525"/>
                        </a:lnTo>
                        <a:cubicBezTo>
                          <a:pt x="779068" y="1187291"/>
                          <a:pt x="692581" y="1206151"/>
                          <a:pt x="605142" y="1206151"/>
                        </a:cubicBezTo>
                        <a:close/>
                      </a:path>
                    </a:pathLst>
                  </a:custGeom>
                  <a:solidFill>
                    <a:srgbClr val="000F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2" name="צורה חופשית: צורה 221">
                    <a:extLst>
                      <a:ext uri="{FF2B5EF4-FFF2-40B4-BE49-F238E27FC236}">
                        <a16:creationId xmlns:a16="http://schemas.microsoft.com/office/drawing/2014/main" id="{EC8585E6-A885-4349-950E-7F3891B59F76}"/>
                      </a:ext>
                    </a:extLst>
                  </p:cNvPr>
                  <p:cNvSpPr/>
                  <p:nvPr/>
                </p:nvSpPr>
                <p:spPr>
                  <a:xfrm>
                    <a:off x="5298684" y="1188836"/>
                    <a:ext cx="154577" cy="147483"/>
                  </a:xfrm>
                  <a:custGeom>
                    <a:avLst/>
                    <a:gdLst>
                      <a:gd name="connsiteX0" fmla="*/ 191986 w 364484"/>
                      <a:gd name="connsiteY0" fmla="*/ 347758 h 347757"/>
                      <a:gd name="connsiteX1" fmla="*/ 107023 w 364484"/>
                      <a:gd name="connsiteY1" fmla="*/ 327851 h 347757"/>
                      <a:gd name="connsiteX2" fmla="*/ 19870 w 364484"/>
                      <a:gd name="connsiteY2" fmla="*/ 70485 h 347757"/>
                      <a:gd name="connsiteX3" fmla="*/ 79306 w 364484"/>
                      <a:gd name="connsiteY3" fmla="*/ 0 h 347757"/>
                      <a:gd name="connsiteX4" fmla="*/ 118453 w 364484"/>
                      <a:gd name="connsiteY4" fmla="*/ 54007 h 347757"/>
                      <a:gd name="connsiteX5" fmla="*/ 79687 w 364484"/>
                      <a:gd name="connsiteY5" fmla="*/ 100012 h 347757"/>
                      <a:gd name="connsiteX6" fmla="*/ 136646 w 364484"/>
                      <a:gd name="connsiteY6" fmla="*/ 268033 h 347757"/>
                      <a:gd name="connsiteX7" fmla="*/ 292285 w 364484"/>
                      <a:gd name="connsiteY7" fmla="*/ 231172 h 347757"/>
                      <a:gd name="connsiteX8" fmla="*/ 304667 w 364484"/>
                      <a:gd name="connsiteY8" fmla="*/ 211169 h 347757"/>
                      <a:gd name="connsiteX9" fmla="*/ 364484 w 364484"/>
                      <a:gd name="connsiteY9" fmla="*/ 240601 h 347757"/>
                      <a:gd name="connsiteX10" fmla="*/ 345625 w 364484"/>
                      <a:gd name="connsiteY10" fmla="*/ 271272 h 347757"/>
                      <a:gd name="connsiteX11" fmla="*/ 191986 w 364484"/>
                      <a:gd name="connsiteY11" fmla="*/ 347758 h 347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4484" h="347757">
                        <a:moveTo>
                          <a:pt x="191986" y="347758"/>
                        </a:moveTo>
                        <a:cubicBezTo>
                          <a:pt x="163221" y="347758"/>
                          <a:pt x="134170" y="341281"/>
                          <a:pt x="107023" y="327851"/>
                        </a:cubicBezTo>
                        <a:cubicBezTo>
                          <a:pt x="12059" y="280892"/>
                          <a:pt x="-27089" y="165545"/>
                          <a:pt x="19870" y="70485"/>
                        </a:cubicBezTo>
                        <a:cubicBezTo>
                          <a:pt x="33681" y="42577"/>
                          <a:pt x="54255" y="18193"/>
                          <a:pt x="79306" y="0"/>
                        </a:cubicBezTo>
                        <a:lnTo>
                          <a:pt x="118453" y="54007"/>
                        </a:lnTo>
                        <a:cubicBezTo>
                          <a:pt x="102070" y="65913"/>
                          <a:pt x="88640" y="81820"/>
                          <a:pt x="79687" y="100012"/>
                        </a:cubicBezTo>
                        <a:cubicBezTo>
                          <a:pt x="49111" y="162020"/>
                          <a:pt x="74638" y="237458"/>
                          <a:pt x="136646" y="268033"/>
                        </a:cubicBezTo>
                        <a:cubicBezTo>
                          <a:pt x="190653" y="294704"/>
                          <a:pt x="256185" y="279273"/>
                          <a:pt x="292285" y="231172"/>
                        </a:cubicBezTo>
                        <a:cubicBezTo>
                          <a:pt x="297047" y="224885"/>
                          <a:pt x="301143" y="218122"/>
                          <a:pt x="304667" y="211169"/>
                        </a:cubicBezTo>
                        <a:lnTo>
                          <a:pt x="364484" y="240601"/>
                        </a:lnTo>
                        <a:cubicBezTo>
                          <a:pt x="359150" y="251365"/>
                          <a:pt x="352768" y="261747"/>
                          <a:pt x="345625" y="271272"/>
                        </a:cubicBezTo>
                        <a:cubicBezTo>
                          <a:pt x="308191" y="320802"/>
                          <a:pt x="250756" y="347758"/>
                          <a:pt x="191986" y="347758"/>
                        </a:cubicBezTo>
                        <a:close/>
                      </a:path>
                    </a:pathLst>
                  </a:custGeom>
                  <a:solidFill>
                    <a:srgbClr val="000F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3" name="צורה חופשית: צורה 222">
                    <a:extLst>
                      <a:ext uri="{FF2B5EF4-FFF2-40B4-BE49-F238E27FC236}">
                        <a16:creationId xmlns:a16="http://schemas.microsoft.com/office/drawing/2014/main" id="{9C8856B4-46B9-4E47-A183-88C48E1E2579}"/>
                      </a:ext>
                    </a:extLst>
                  </p:cNvPr>
                  <p:cNvSpPr/>
                  <p:nvPr/>
                </p:nvSpPr>
                <p:spPr>
                  <a:xfrm>
                    <a:off x="5300002" y="949777"/>
                    <a:ext cx="93555" cy="140778"/>
                  </a:xfrm>
                  <a:custGeom>
                    <a:avLst/>
                    <a:gdLst>
                      <a:gd name="connsiteX0" fmla="*/ 73247 w 220598"/>
                      <a:gd name="connsiteY0" fmla="*/ 331946 h 331946"/>
                      <a:gd name="connsiteX1" fmla="*/ 22955 w 220598"/>
                      <a:gd name="connsiteY1" fmla="*/ 288227 h 331946"/>
                      <a:gd name="connsiteX2" fmla="*/ 127921 w 220598"/>
                      <a:gd name="connsiteY2" fmla="*/ 167449 h 331946"/>
                      <a:gd name="connsiteX3" fmla="*/ 0 w 220598"/>
                      <a:gd name="connsiteY3" fmla="*/ 48863 h 331946"/>
                      <a:gd name="connsiteX4" fmla="*/ 45339 w 220598"/>
                      <a:gd name="connsiteY4" fmla="*/ 0 h 331946"/>
                      <a:gd name="connsiteX5" fmla="*/ 220599 w 220598"/>
                      <a:gd name="connsiteY5" fmla="*/ 162497 h 331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598" h="331946">
                        <a:moveTo>
                          <a:pt x="73247" y="331946"/>
                        </a:moveTo>
                        <a:lnTo>
                          <a:pt x="22955" y="288227"/>
                        </a:lnTo>
                        <a:lnTo>
                          <a:pt x="127921" y="167449"/>
                        </a:lnTo>
                        <a:lnTo>
                          <a:pt x="0" y="48863"/>
                        </a:lnTo>
                        <a:lnTo>
                          <a:pt x="45339" y="0"/>
                        </a:lnTo>
                        <a:lnTo>
                          <a:pt x="220599" y="162497"/>
                        </a:lnTo>
                        <a:close/>
                      </a:path>
                    </a:pathLst>
                  </a:custGeom>
                  <a:solidFill>
                    <a:srgbClr val="000F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B0B069C1-D5B4-418A-A12E-6881CA12CCF8}"/>
                  </a:ext>
                </a:extLst>
              </p:cNvPr>
              <p:cNvSpPr/>
              <p:nvPr/>
            </p:nvSpPr>
            <p:spPr>
              <a:xfrm>
                <a:off x="5209840" y="1143392"/>
                <a:ext cx="342834" cy="287493"/>
              </a:xfrm>
              <a:custGeom>
                <a:avLst/>
                <a:gdLst>
                  <a:gd name="connsiteX0" fmla="*/ 107156 w 808386"/>
                  <a:gd name="connsiteY0" fmla="*/ 94202 h 677894"/>
                  <a:gd name="connsiteX1" fmla="*/ 60484 w 808386"/>
                  <a:gd name="connsiteY1" fmla="*/ 226600 h 677894"/>
                  <a:gd name="connsiteX2" fmla="*/ 57245 w 808386"/>
                  <a:gd name="connsiteY2" fmla="*/ 274225 h 677894"/>
                  <a:gd name="connsiteX3" fmla="*/ 357092 w 808386"/>
                  <a:gd name="connsiteY3" fmla="*/ 617506 h 677894"/>
                  <a:gd name="connsiteX4" fmla="*/ 404717 w 808386"/>
                  <a:gd name="connsiteY4" fmla="*/ 620744 h 677894"/>
                  <a:gd name="connsiteX5" fmla="*/ 747998 w 808386"/>
                  <a:gd name="connsiteY5" fmla="*/ 320802 h 677894"/>
                  <a:gd name="connsiteX6" fmla="*/ 751237 w 808386"/>
                  <a:gd name="connsiteY6" fmla="*/ 273272 h 677894"/>
                  <a:gd name="connsiteX7" fmla="*/ 749903 w 808386"/>
                  <a:gd name="connsiteY7" fmla="*/ 242983 h 677894"/>
                  <a:gd name="connsiteX8" fmla="*/ 659511 w 808386"/>
                  <a:gd name="connsiteY8" fmla="*/ 38671 h 677894"/>
                  <a:gd name="connsiteX9" fmla="*/ 701611 w 808386"/>
                  <a:gd name="connsiteY9" fmla="*/ 0 h 677894"/>
                  <a:gd name="connsiteX10" fmla="*/ 806863 w 808386"/>
                  <a:gd name="connsiteY10" fmla="*/ 238030 h 677894"/>
                  <a:gd name="connsiteX11" fmla="*/ 808387 w 808386"/>
                  <a:gd name="connsiteY11" fmla="*/ 273272 h 677894"/>
                  <a:gd name="connsiteX12" fmla="*/ 804577 w 808386"/>
                  <a:gd name="connsiteY12" fmla="*/ 328612 h 677894"/>
                  <a:gd name="connsiteX13" fmla="*/ 404622 w 808386"/>
                  <a:gd name="connsiteY13" fmla="*/ 677894 h 677894"/>
                  <a:gd name="connsiteX14" fmla="*/ 349282 w 808386"/>
                  <a:gd name="connsiteY14" fmla="*/ 674084 h 677894"/>
                  <a:gd name="connsiteX15" fmla="*/ 0 w 808386"/>
                  <a:gd name="connsiteY15" fmla="*/ 274129 h 677894"/>
                  <a:gd name="connsiteX16" fmla="*/ 3810 w 808386"/>
                  <a:gd name="connsiteY16" fmla="*/ 218694 h 677894"/>
                  <a:gd name="connsiteX17" fmla="*/ 58293 w 808386"/>
                  <a:gd name="connsiteY17" fmla="*/ 64484 h 677894"/>
                  <a:gd name="connsiteX18" fmla="*/ 107156 w 808386"/>
                  <a:gd name="connsiteY18" fmla="*/ 94202 h 677894"/>
                  <a:gd name="connsiteX19" fmla="*/ 107156 w 808386"/>
                  <a:gd name="connsiteY19" fmla="*/ 94202 h 67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08386" h="677894">
                    <a:moveTo>
                      <a:pt x="107156" y="94202"/>
                    </a:moveTo>
                    <a:cubicBezTo>
                      <a:pt x="83344" y="133445"/>
                      <a:pt x="67056" y="178118"/>
                      <a:pt x="60484" y="226600"/>
                    </a:cubicBezTo>
                    <a:cubicBezTo>
                      <a:pt x="58293" y="242602"/>
                      <a:pt x="57245" y="258508"/>
                      <a:pt x="57245" y="274225"/>
                    </a:cubicBezTo>
                    <a:cubicBezTo>
                      <a:pt x="57245" y="444818"/>
                      <a:pt x="183261" y="593789"/>
                      <a:pt x="357092" y="617506"/>
                    </a:cubicBezTo>
                    <a:cubicBezTo>
                      <a:pt x="373094" y="619697"/>
                      <a:pt x="389001" y="620744"/>
                      <a:pt x="404717" y="620744"/>
                    </a:cubicBezTo>
                    <a:cubicBezTo>
                      <a:pt x="575310" y="620744"/>
                      <a:pt x="724281" y="494729"/>
                      <a:pt x="747998" y="320802"/>
                    </a:cubicBezTo>
                    <a:cubicBezTo>
                      <a:pt x="750189" y="304800"/>
                      <a:pt x="751237" y="288893"/>
                      <a:pt x="751237" y="273272"/>
                    </a:cubicBezTo>
                    <a:cubicBezTo>
                      <a:pt x="751237" y="263081"/>
                      <a:pt x="750761" y="252984"/>
                      <a:pt x="749903" y="242983"/>
                    </a:cubicBezTo>
                    <a:cubicBezTo>
                      <a:pt x="743140" y="165545"/>
                      <a:pt x="710375" y="94107"/>
                      <a:pt x="659511" y="38671"/>
                    </a:cubicBezTo>
                    <a:lnTo>
                      <a:pt x="701611" y="0"/>
                    </a:lnTo>
                    <a:cubicBezTo>
                      <a:pt x="760857" y="64389"/>
                      <a:pt x="798957" y="147637"/>
                      <a:pt x="806863" y="238030"/>
                    </a:cubicBezTo>
                    <a:cubicBezTo>
                      <a:pt x="807911" y="249650"/>
                      <a:pt x="808387" y="261461"/>
                      <a:pt x="808387" y="273272"/>
                    </a:cubicBezTo>
                    <a:cubicBezTo>
                      <a:pt x="808387" y="291560"/>
                      <a:pt x="807149" y="310039"/>
                      <a:pt x="804577" y="328612"/>
                    </a:cubicBezTo>
                    <a:cubicBezTo>
                      <a:pt x="776764" y="531114"/>
                      <a:pt x="603599" y="677894"/>
                      <a:pt x="404622" y="677894"/>
                    </a:cubicBezTo>
                    <a:cubicBezTo>
                      <a:pt x="386334" y="677894"/>
                      <a:pt x="367856" y="676656"/>
                      <a:pt x="349282" y="674084"/>
                    </a:cubicBezTo>
                    <a:cubicBezTo>
                      <a:pt x="146780" y="646271"/>
                      <a:pt x="0" y="473107"/>
                      <a:pt x="0" y="274129"/>
                    </a:cubicBezTo>
                    <a:cubicBezTo>
                      <a:pt x="0" y="255841"/>
                      <a:pt x="1238" y="237363"/>
                      <a:pt x="3810" y="218694"/>
                    </a:cubicBezTo>
                    <a:cubicBezTo>
                      <a:pt x="11525" y="162401"/>
                      <a:pt x="30480" y="110299"/>
                      <a:pt x="58293" y="64484"/>
                    </a:cubicBezTo>
                    <a:lnTo>
                      <a:pt x="107156" y="94202"/>
                    </a:lnTo>
                    <a:lnTo>
                      <a:pt x="107156" y="94202"/>
                    </a:lnTo>
                    <a:close/>
                  </a:path>
                </a:pathLst>
              </a:custGeom>
              <a:gradFill>
                <a:gsLst>
                  <a:gs pos="0">
                    <a:srgbClr val="6C00FF"/>
                  </a:gs>
                  <a:gs pos="100000">
                    <a:srgbClr val="B1138D"/>
                  </a:gs>
                </a:gsLst>
                <a:lin ang="5400000" scaled="1"/>
              </a:gradFill>
              <a:ln w="9525" cap="flat">
                <a:gradFill>
                  <a:gsLst>
                    <a:gs pos="0">
                      <a:srgbClr val="6C00FF"/>
                    </a:gs>
                    <a:gs pos="100000">
                      <a:srgbClr val="B1138D"/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73CBB0-E169-410E-900C-CB1ED3CDF1B2}"/>
              </a:ext>
            </a:extLst>
          </p:cNvPr>
          <p:cNvGrpSpPr/>
          <p:nvPr/>
        </p:nvGrpSpPr>
        <p:grpSpPr>
          <a:xfrm>
            <a:off x="5147412" y="1279410"/>
            <a:ext cx="4424489" cy="1233472"/>
            <a:chOff x="4944929" y="1720544"/>
            <a:chExt cx="4424489" cy="1233472"/>
          </a:xfrm>
        </p:grpSpPr>
        <p:sp>
          <p:nvSpPr>
            <p:cNvPr id="242" name="Rectangle 28">
              <a:extLst>
                <a:ext uri="{FF2B5EF4-FFF2-40B4-BE49-F238E27FC236}">
                  <a16:creationId xmlns:a16="http://schemas.microsoft.com/office/drawing/2014/main" id="{681B5475-6447-45CA-8C33-032E25C1B468}"/>
                </a:ext>
              </a:extLst>
            </p:cNvPr>
            <p:cNvSpPr/>
            <p:nvPr/>
          </p:nvSpPr>
          <p:spPr>
            <a:xfrm>
              <a:off x="6277481" y="1968058"/>
              <a:ext cx="30919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13" rtl="0">
                <a:defRPr/>
              </a:pPr>
              <a:r>
                <a:rPr lang="en-US" sz="3600" dirty="0">
                  <a:solidFill>
                    <a:srgbClr val="000F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 panose="020B0604020202020204" pitchFamily="34" charset="0"/>
                </a:rPr>
                <a:t>&gt;1100 | </a:t>
              </a:r>
              <a:r>
                <a:rPr lang="en-US" sz="2000" dirty="0">
                  <a:solidFill>
                    <a:srgbClr val="000F6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Employees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AEAB4D-6960-4226-8A81-6845BF63E52A}"/>
                </a:ext>
              </a:extLst>
            </p:cNvPr>
            <p:cNvGrpSpPr/>
            <p:nvPr/>
          </p:nvGrpSpPr>
          <p:grpSpPr>
            <a:xfrm>
              <a:off x="4944929" y="1720544"/>
              <a:ext cx="1206225" cy="1233472"/>
              <a:chOff x="4944929" y="1720544"/>
              <a:chExt cx="1206225" cy="1233472"/>
            </a:xfrm>
          </p:grpSpPr>
          <p:pic>
            <p:nvPicPr>
              <p:cNvPr id="71" name="Picture 70" descr="A whit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96978113-E04F-4961-97DF-2813625BF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44929" y="1720544"/>
                <a:ext cx="1206225" cy="1233472"/>
              </a:xfrm>
              <a:prstGeom prst="rect">
                <a:avLst/>
              </a:prstGeom>
            </p:spPr>
          </p:pic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5B55774-F828-4D79-B9A5-555776CFEE4D}"/>
                  </a:ext>
                </a:extLst>
              </p:cNvPr>
              <p:cNvGrpSpPr/>
              <p:nvPr/>
            </p:nvGrpSpPr>
            <p:grpSpPr>
              <a:xfrm>
                <a:off x="5369145" y="1971199"/>
                <a:ext cx="520530" cy="397776"/>
                <a:chOff x="5369145" y="1971199"/>
                <a:chExt cx="520530" cy="397776"/>
              </a:xfrm>
            </p:grpSpPr>
            <p:sp>
              <p:nvSpPr>
                <p:cNvPr id="293" name="צורה חופשית: צורה 292">
                  <a:extLst>
                    <a:ext uri="{FF2B5EF4-FFF2-40B4-BE49-F238E27FC236}">
                      <a16:creationId xmlns:a16="http://schemas.microsoft.com/office/drawing/2014/main" id="{EE5C9EBC-D492-4619-92A8-F18CB1EE846A}"/>
                    </a:ext>
                  </a:extLst>
                </p:cNvPr>
                <p:cNvSpPr/>
                <p:nvPr/>
              </p:nvSpPr>
              <p:spPr>
                <a:xfrm>
                  <a:off x="5583340" y="1971199"/>
                  <a:ext cx="91941" cy="91941"/>
                </a:xfrm>
                <a:custGeom>
                  <a:avLst/>
                  <a:gdLst>
                    <a:gd name="connsiteX0" fmla="*/ 262318 w 262318"/>
                    <a:gd name="connsiteY0" fmla="*/ 131159 h 262318"/>
                    <a:gd name="connsiteX1" fmla="*/ 131159 w 262318"/>
                    <a:gd name="connsiteY1" fmla="*/ 262319 h 262318"/>
                    <a:gd name="connsiteX2" fmla="*/ 0 w 262318"/>
                    <a:gd name="connsiteY2" fmla="*/ 131159 h 262318"/>
                    <a:gd name="connsiteX3" fmla="*/ 131159 w 262318"/>
                    <a:gd name="connsiteY3" fmla="*/ 0 h 262318"/>
                    <a:gd name="connsiteX4" fmla="*/ 262318 w 262318"/>
                    <a:gd name="connsiteY4" fmla="*/ 131159 h 262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318" h="262318">
                      <a:moveTo>
                        <a:pt x="262318" y="131159"/>
                      </a:moveTo>
                      <a:cubicBezTo>
                        <a:pt x="262318" y="203644"/>
                        <a:pt x="203644" y="262319"/>
                        <a:pt x="131159" y="262319"/>
                      </a:cubicBezTo>
                      <a:cubicBezTo>
                        <a:pt x="58769" y="262319"/>
                        <a:pt x="0" y="203549"/>
                        <a:pt x="0" y="131159"/>
                      </a:cubicBezTo>
                      <a:cubicBezTo>
                        <a:pt x="0" y="58769"/>
                        <a:pt x="58769" y="0"/>
                        <a:pt x="131159" y="0"/>
                      </a:cubicBezTo>
                      <a:cubicBezTo>
                        <a:pt x="203644" y="0"/>
                        <a:pt x="262318" y="58769"/>
                        <a:pt x="262318" y="131159"/>
                      </a:cubicBezTo>
                    </a:path>
                  </a:pathLst>
                </a:custGeom>
                <a:solidFill>
                  <a:srgbClr val="000F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4" name="צורה חופשית: צורה 293">
                  <a:extLst>
                    <a:ext uri="{FF2B5EF4-FFF2-40B4-BE49-F238E27FC236}">
                      <a16:creationId xmlns:a16="http://schemas.microsoft.com/office/drawing/2014/main" id="{6C29D2E6-1CF4-433C-896D-A13D6CC11554}"/>
                    </a:ext>
                  </a:extLst>
                </p:cNvPr>
                <p:cNvSpPr/>
                <p:nvPr/>
              </p:nvSpPr>
              <p:spPr>
                <a:xfrm>
                  <a:off x="5507257" y="2151476"/>
                  <a:ext cx="21967" cy="13988"/>
                </a:xfrm>
                <a:custGeom>
                  <a:avLst/>
                  <a:gdLst>
                    <a:gd name="connsiteX0" fmla="*/ 61341 w 62674"/>
                    <a:gd name="connsiteY0" fmla="*/ 39910 h 39909"/>
                    <a:gd name="connsiteX1" fmla="*/ 62675 w 62674"/>
                    <a:gd name="connsiteY1" fmla="*/ 37814 h 39909"/>
                    <a:gd name="connsiteX2" fmla="*/ 762 w 62674"/>
                    <a:gd name="connsiteY2" fmla="*/ 0 h 39909"/>
                    <a:gd name="connsiteX3" fmla="*/ 0 w 62674"/>
                    <a:gd name="connsiteY3" fmla="*/ 1238 h 39909"/>
                    <a:gd name="connsiteX4" fmla="*/ 61341 w 62674"/>
                    <a:gd name="connsiteY4" fmla="*/ 39910 h 39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674" h="39909">
                      <a:moveTo>
                        <a:pt x="61341" y="39910"/>
                      </a:moveTo>
                      <a:cubicBezTo>
                        <a:pt x="61817" y="39243"/>
                        <a:pt x="62294" y="38481"/>
                        <a:pt x="62675" y="37814"/>
                      </a:cubicBezTo>
                      <a:lnTo>
                        <a:pt x="762" y="0"/>
                      </a:lnTo>
                      <a:cubicBezTo>
                        <a:pt x="476" y="381"/>
                        <a:pt x="191" y="857"/>
                        <a:pt x="0" y="1238"/>
                      </a:cubicBezTo>
                      <a:lnTo>
                        <a:pt x="61341" y="399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5" name="צורה חופשית: צורה 294">
                  <a:extLst>
                    <a:ext uri="{FF2B5EF4-FFF2-40B4-BE49-F238E27FC236}">
                      <a16:creationId xmlns:a16="http://schemas.microsoft.com/office/drawing/2014/main" id="{1C9FC63A-EA37-4A6A-A3A4-FC21AD7F24B3}"/>
                    </a:ext>
                  </a:extLst>
                </p:cNvPr>
                <p:cNvSpPr/>
                <p:nvPr/>
              </p:nvSpPr>
              <p:spPr>
                <a:xfrm>
                  <a:off x="5445261" y="2174711"/>
                  <a:ext cx="91941" cy="91941"/>
                </a:xfrm>
                <a:custGeom>
                  <a:avLst/>
                  <a:gdLst>
                    <a:gd name="connsiteX0" fmla="*/ 262319 w 262318"/>
                    <a:gd name="connsiteY0" fmla="*/ 131159 h 262318"/>
                    <a:gd name="connsiteX1" fmla="*/ 131159 w 262318"/>
                    <a:gd name="connsiteY1" fmla="*/ 262319 h 262318"/>
                    <a:gd name="connsiteX2" fmla="*/ 0 w 262318"/>
                    <a:gd name="connsiteY2" fmla="*/ 131159 h 262318"/>
                    <a:gd name="connsiteX3" fmla="*/ 131159 w 262318"/>
                    <a:gd name="connsiteY3" fmla="*/ 0 h 262318"/>
                    <a:gd name="connsiteX4" fmla="*/ 262319 w 262318"/>
                    <a:gd name="connsiteY4" fmla="*/ 131159 h 262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318" h="262318">
                      <a:moveTo>
                        <a:pt x="262319" y="131159"/>
                      </a:moveTo>
                      <a:cubicBezTo>
                        <a:pt x="262319" y="203644"/>
                        <a:pt x="203645" y="262319"/>
                        <a:pt x="131159" y="262319"/>
                      </a:cubicBezTo>
                      <a:cubicBezTo>
                        <a:pt x="58769" y="262319"/>
                        <a:pt x="0" y="203549"/>
                        <a:pt x="0" y="131159"/>
                      </a:cubicBezTo>
                      <a:cubicBezTo>
                        <a:pt x="0" y="58769"/>
                        <a:pt x="58769" y="0"/>
                        <a:pt x="131159" y="0"/>
                      </a:cubicBezTo>
                      <a:cubicBezTo>
                        <a:pt x="203549" y="0"/>
                        <a:pt x="262319" y="58674"/>
                        <a:pt x="262319" y="131159"/>
                      </a:cubicBezTo>
                    </a:path>
                  </a:pathLst>
                </a:custGeom>
                <a:solidFill>
                  <a:srgbClr val="000F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6" name="צורה חופשית: צורה 295">
                  <a:extLst>
                    <a:ext uri="{FF2B5EF4-FFF2-40B4-BE49-F238E27FC236}">
                      <a16:creationId xmlns:a16="http://schemas.microsoft.com/office/drawing/2014/main" id="{CBCEEC46-17A0-4BA4-9882-28009844C42A}"/>
                    </a:ext>
                  </a:extLst>
                </p:cNvPr>
                <p:cNvSpPr/>
                <p:nvPr/>
              </p:nvSpPr>
              <p:spPr>
                <a:xfrm>
                  <a:off x="5369145" y="2354987"/>
                  <a:ext cx="21967" cy="13988"/>
                </a:xfrm>
                <a:custGeom>
                  <a:avLst/>
                  <a:gdLst>
                    <a:gd name="connsiteX0" fmla="*/ 61341 w 62674"/>
                    <a:gd name="connsiteY0" fmla="*/ 39910 h 39909"/>
                    <a:gd name="connsiteX1" fmla="*/ 62675 w 62674"/>
                    <a:gd name="connsiteY1" fmla="*/ 37814 h 39909"/>
                    <a:gd name="connsiteX2" fmla="*/ 762 w 62674"/>
                    <a:gd name="connsiteY2" fmla="*/ 0 h 39909"/>
                    <a:gd name="connsiteX3" fmla="*/ 0 w 62674"/>
                    <a:gd name="connsiteY3" fmla="*/ 1143 h 39909"/>
                    <a:gd name="connsiteX4" fmla="*/ 61341 w 62674"/>
                    <a:gd name="connsiteY4" fmla="*/ 39910 h 39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674" h="39909">
                      <a:moveTo>
                        <a:pt x="61341" y="39910"/>
                      </a:moveTo>
                      <a:cubicBezTo>
                        <a:pt x="61817" y="39243"/>
                        <a:pt x="62294" y="38481"/>
                        <a:pt x="62675" y="37814"/>
                      </a:cubicBezTo>
                      <a:lnTo>
                        <a:pt x="762" y="0"/>
                      </a:lnTo>
                      <a:cubicBezTo>
                        <a:pt x="572" y="381"/>
                        <a:pt x="191" y="762"/>
                        <a:pt x="0" y="1143"/>
                      </a:cubicBezTo>
                      <a:lnTo>
                        <a:pt x="61341" y="399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7" name="צורה חופשית: צורה 296">
                  <a:extLst>
                    <a:ext uri="{FF2B5EF4-FFF2-40B4-BE49-F238E27FC236}">
                      <a16:creationId xmlns:a16="http://schemas.microsoft.com/office/drawing/2014/main" id="{111C860E-0E78-4EDB-AE61-3BEDF6EE1469}"/>
                    </a:ext>
                  </a:extLst>
                </p:cNvPr>
                <p:cNvSpPr/>
                <p:nvPr/>
              </p:nvSpPr>
              <p:spPr>
                <a:xfrm>
                  <a:off x="5721418" y="2174711"/>
                  <a:ext cx="91941" cy="91941"/>
                </a:xfrm>
                <a:custGeom>
                  <a:avLst/>
                  <a:gdLst>
                    <a:gd name="connsiteX0" fmla="*/ 262319 w 262318"/>
                    <a:gd name="connsiteY0" fmla="*/ 131159 h 262318"/>
                    <a:gd name="connsiteX1" fmla="*/ 131159 w 262318"/>
                    <a:gd name="connsiteY1" fmla="*/ 262319 h 262318"/>
                    <a:gd name="connsiteX2" fmla="*/ 0 w 262318"/>
                    <a:gd name="connsiteY2" fmla="*/ 131159 h 262318"/>
                    <a:gd name="connsiteX3" fmla="*/ 131159 w 262318"/>
                    <a:gd name="connsiteY3" fmla="*/ 0 h 262318"/>
                    <a:gd name="connsiteX4" fmla="*/ 262319 w 262318"/>
                    <a:gd name="connsiteY4" fmla="*/ 131159 h 262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318" h="262318">
                      <a:moveTo>
                        <a:pt x="262319" y="131159"/>
                      </a:moveTo>
                      <a:cubicBezTo>
                        <a:pt x="262319" y="203644"/>
                        <a:pt x="203645" y="262319"/>
                        <a:pt x="131159" y="262319"/>
                      </a:cubicBezTo>
                      <a:cubicBezTo>
                        <a:pt x="58769" y="262319"/>
                        <a:pt x="0" y="203549"/>
                        <a:pt x="0" y="131159"/>
                      </a:cubicBezTo>
                      <a:cubicBezTo>
                        <a:pt x="0" y="58769"/>
                        <a:pt x="58769" y="0"/>
                        <a:pt x="131159" y="0"/>
                      </a:cubicBezTo>
                      <a:cubicBezTo>
                        <a:pt x="203645" y="0"/>
                        <a:pt x="262319" y="58674"/>
                        <a:pt x="262319" y="131159"/>
                      </a:cubicBezTo>
                    </a:path>
                  </a:pathLst>
                </a:custGeom>
                <a:solidFill>
                  <a:srgbClr val="000F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8" name="צורה חופשית: צורה 297">
                  <a:extLst>
                    <a:ext uri="{FF2B5EF4-FFF2-40B4-BE49-F238E27FC236}">
                      <a16:creationId xmlns:a16="http://schemas.microsoft.com/office/drawing/2014/main" id="{9B1CE009-2602-42A6-92C5-79187F657617}"/>
                    </a:ext>
                  </a:extLst>
                </p:cNvPr>
                <p:cNvSpPr/>
                <p:nvPr/>
              </p:nvSpPr>
              <p:spPr>
                <a:xfrm>
                  <a:off x="5369412" y="2083037"/>
                  <a:ext cx="520263" cy="285171"/>
                </a:xfrm>
                <a:custGeom>
                  <a:avLst/>
                  <a:gdLst>
                    <a:gd name="connsiteX0" fmla="*/ 0 w 1484375"/>
                    <a:gd name="connsiteY0" fmla="*/ 775811 h 813625"/>
                    <a:gd name="connsiteX1" fmla="*/ 61913 w 1484375"/>
                    <a:gd name="connsiteY1" fmla="*/ 813626 h 813625"/>
                    <a:gd name="connsiteX2" fmla="*/ 348710 w 1484375"/>
                    <a:gd name="connsiteY2" fmla="*/ 653129 h 813625"/>
                    <a:gd name="connsiteX3" fmla="*/ 634460 w 1484375"/>
                    <a:gd name="connsiteY3" fmla="*/ 812292 h 813625"/>
                    <a:gd name="connsiteX4" fmla="*/ 696373 w 1484375"/>
                    <a:gd name="connsiteY4" fmla="*/ 774478 h 813625"/>
                    <a:gd name="connsiteX5" fmla="*/ 348710 w 1484375"/>
                    <a:gd name="connsiteY5" fmla="*/ 580644 h 813625"/>
                    <a:gd name="connsiteX6" fmla="*/ 0 w 1484375"/>
                    <a:gd name="connsiteY6" fmla="*/ 775811 h 813625"/>
                    <a:gd name="connsiteX7" fmla="*/ 788003 w 1484375"/>
                    <a:gd name="connsiteY7" fmla="*/ 775811 h 813625"/>
                    <a:gd name="connsiteX8" fmla="*/ 849916 w 1484375"/>
                    <a:gd name="connsiteY8" fmla="*/ 813626 h 813625"/>
                    <a:gd name="connsiteX9" fmla="*/ 1136714 w 1484375"/>
                    <a:gd name="connsiteY9" fmla="*/ 653129 h 813625"/>
                    <a:gd name="connsiteX10" fmla="*/ 1422464 w 1484375"/>
                    <a:gd name="connsiteY10" fmla="*/ 812292 h 813625"/>
                    <a:gd name="connsiteX11" fmla="*/ 1484376 w 1484375"/>
                    <a:gd name="connsiteY11" fmla="*/ 774478 h 813625"/>
                    <a:gd name="connsiteX12" fmla="*/ 1136714 w 1484375"/>
                    <a:gd name="connsiteY12" fmla="*/ 580644 h 813625"/>
                    <a:gd name="connsiteX13" fmla="*/ 788003 w 1484375"/>
                    <a:gd name="connsiteY13" fmla="*/ 775811 h 813625"/>
                    <a:gd name="connsiteX14" fmla="*/ 394049 w 1484375"/>
                    <a:gd name="connsiteY14" fmla="*/ 195263 h 813625"/>
                    <a:gd name="connsiteX15" fmla="*/ 455962 w 1484375"/>
                    <a:gd name="connsiteY15" fmla="*/ 233077 h 813625"/>
                    <a:gd name="connsiteX16" fmla="*/ 742760 w 1484375"/>
                    <a:gd name="connsiteY16" fmla="*/ 72580 h 813625"/>
                    <a:gd name="connsiteX17" fmla="*/ 1028510 w 1484375"/>
                    <a:gd name="connsiteY17" fmla="*/ 231743 h 813625"/>
                    <a:gd name="connsiteX18" fmla="*/ 1090422 w 1484375"/>
                    <a:gd name="connsiteY18" fmla="*/ 193929 h 813625"/>
                    <a:gd name="connsiteX19" fmla="*/ 742760 w 1484375"/>
                    <a:gd name="connsiteY19" fmla="*/ 0 h 813625"/>
                    <a:gd name="connsiteX20" fmla="*/ 394049 w 1484375"/>
                    <a:gd name="connsiteY20" fmla="*/ 195263 h 813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84375" h="813625">
                      <a:moveTo>
                        <a:pt x="0" y="775811"/>
                      </a:moveTo>
                      <a:lnTo>
                        <a:pt x="61913" y="813626"/>
                      </a:lnTo>
                      <a:cubicBezTo>
                        <a:pt x="121253" y="717423"/>
                        <a:pt x="227552" y="653129"/>
                        <a:pt x="348710" y="653129"/>
                      </a:cubicBezTo>
                      <a:cubicBezTo>
                        <a:pt x="469202" y="653129"/>
                        <a:pt x="574929" y="716852"/>
                        <a:pt x="634460" y="812292"/>
                      </a:cubicBezTo>
                      <a:lnTo>
                        <a:pt x="696373" y="774478"/>
                      </a:lnTo>
                      <a:cubicBezTo>
                        <a:pt x="624078" y="658273"/>
                        <a:pt x="495300" y="580644"/>
                        <a:pt x="348710" y="580644"/>
                      </a:cubicBezTo>
                      <a:cubicBezTo>
                        <a:pt x="201454" y="580644"/>
                        <a:pt x="72200" y="658844"/>
                        <a:pt x="0" y="775811"/>
                      </a:cubicBezTo>
                      <a:moveTo>
                        <a:pt x="788003" y="775811"/>
                      </a:moveTo>
                      <a:lnTo>
                        <a:pt x="849916" y="813626"/>
                      </a:lnTo>
                      <a:cubicBezTo>
                        <a:pt x="909257" y="717423"/>
                        <a:pt x="1015556" y="653129"/>
                        <a:pt x="1136714" y="653129"/>
                      </a:cubicBezTo>
                      <a:cubicBezTo>
                        <a:pt x="1257205" y="653129"/>
                        <a:pt x="1362932" y="716852"/>
                        <a:pt x="1422464" y="812292"/>
                      </a:cubicBezTo>
                      <a:lnTo>
                        <a:pt x="1484376" y="774478"/>
                      </a:lnTo>
                      <a:cubicBezTo>
                        <a:pt x="1412081" y="658273"/>
                        <a:pt x="1283303" y="580644"/>
                        <a:pt x="1136714" y="580644"/>
                      </a:cubicBezTo>
                      <a:cubicBezTo>
                        <a:pt x="989457" y="580644"/>
                        <a:pt x="860108" y="658844"/>
                        <a:pt x="788003" y="775811"/>
                      </a:cubicBezTo>
                      <a:moveTo>
                        <a:pt x="394049" y="195263"/>
                      </a:moveTo>
                      <a:lnTo>
                        <a:pt x="455962" y="233077"/>
                      </a:lnTo>
                      <a:cubicBezTo>
                        <a:pt x="515303" y="136874"/>
                        <a:pt x="621601" y="72580"/>
                        <a:pt x="742760" y="72580"/>
                      </a:cubicBezTo>
                      <a:cubicBezTo>
                        <a:pt x="863251" y="72580"/>
                        <a:pt x="968978" y="136303"/>
                        <a:pt x="1028510" y="231743"/>
                      </a:cubicBezTo>
                      <a:lnTo>
                        <a:pt x="1090422" y="193929"/>
                      </a:lnTo>
                      <a:cubicBezTo>
                        <a:pt x="1018127" y="77724"/>
                        <a:pt x="889445" y="0"/>
                        <a:pt x="742760" y="0"/>
                      </a:cubicBezTo>
                      <a:cubicBezTo>
                        <a:pt x="595503" y="0"/>
                        <a:pt x="466154" y="78200"/>
                        <a:pt x="394049" y="195263"/>
                      </a:cubicBezTo>
                    </a:path>
                  </a:pathLst>
                </a:custGeom>
                <a:gradFill>
                  <a:gsLst>
                    <a:gs pos="0">
                      <a:srgbClr val="6C00FF"/>
                    </a:gs>
                    <a:gs pos="100000">
                      <a:srgbClr val="B1138D"/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A6CE3B4-C9EC-4A1C-8B0E-25504F899F7C}"/>
              </a:ext>
            </a:extLst>
          </p:cNvPr>
          <p:cNvGrpSpPr/>
          <p:nvPr/>
        </p:nvGrpSpPr>
        <p:grpSpPr>
          <a:xfrm>
            <a:off x="5305202" y="3504190"/>
            <a:ext cx="6041627" cy="1233472"/>
            <a:chOff x="5215557" y="3470019"/>
            <a:chExt cx="6041627" cy="1233472"/>
          </a:xfrm>
        </p:grpSpPr>
        <p:sp>
          <p:nvSpPr>
            <p:cNvPr id="255" name="Rectangle 28">
              <a:extLst>
                <a:ext uri="{FF2B5EF4-FFF2-40B4-BE49-F238E27FC236}">
                  <a16:creationId xmlns:a16="http://schemas.microsoft.com/office/drawing/2014/main" id="{E950C480-023D-4F19-95EC-D50F3A114068}"/>
                </a:ext>
              </a:extLst>
            </p:cNvPr>
            <p:cNvSpPr/>
            <p:nvPr/>
          </p:nvSpPr>
          <p:spPr>
            <a:xfrm>
              <a:off x="6513350" y="3697705"/>
              <a:ext cx="47438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13" rtl="0">
                <a:defRPr/>
              </a:pPr>
              <a:r>
                <a:rPr lang="en-US" sz="3600" dirty="0">
                  <a:solidFill>
                    <a:srgbClr val="000F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 panose="020B0604020202020204" pitchFamily="34" charset="0"/>
                </a:rPr>
                <a:t>&gt;5000 |</a:t>
              </a:r>
              <a:r>
                <a:rPr lang="en-US" sz="2000" b="1" dirty="0">
                  <a:solidFill>
                    <a:srgbClr val="000F6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rgbClr val="000F6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Active Systems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35CC63-A25D-4571-B48F-152669A2AD4C}"/>
                </a:ext>
              </a:extLst>
            </p:cNvPr>
            <p:cNvGrpSpPr/>
            <p:nvPr/>
          </p:nvGrpSpPr>
          <p:grpSpPr>
            <a:xfrm>
              <a:off x="5215557" y="3470019"/>
              <a:ext cx="1206225" cy="1233472"/>
              <a:chOff x="5215557" y="3470019"/>
              <a:chExt cx="1206225" cy="1233472"/>
            </a:xfrm>
          </p:grpSpPr>
          <p:pic>
            <p:nvPicPr>
              <p:cNvPr id="73" name="Picture 72" descr="A whit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FF9C01C8-54E4-4D69-BEE0-E8E4944B1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15557" y="3470019"/>
                <a:ext cx="1206225" cy="1233472"/>
              </a:xfrm>
              <a:prstGeom prst="rect">
                <a:avLst/>
              </a:prstGeom>
            </p:spPr>
          </p:pic>
          <p:grpSp>
            <p:nvGrpSpPr>
              <p:cNvPr id="210" name="גרפיקה 208">
                <a:extLst>
                  <a:ext uri="{FF2B5EF4-FFF2-40B4-BE49-F238E27FC236}">
                    <a16:creationId xmlns:a16="http://schemas.microsoft.com/office/drawing/2014/main" id="{E2A2B114-9239-43C9-A52B-384EF1640EDB}"/>
                  </a:ext>
                </a:extLst>
              </p:cNvPr>
              <p:cNvGrpSpPr/>
              <p:nvPr/>
            </p:nvGrpSpPr>
            <p:grpSpPr>
              <a:xfrm>
                <a:off x="5654164" y="3675352"/>
                <a:ext cx="488783" cy="484340"/>
                <a:chOff x="5572125" y="2909887"/>
                <a:chExt cx="1047750" cy="1038225"/>
              </a:xfrm>
            </p:grpSpPr>
            <p:sp>
              <p:nvSpPr>
                <p:cNvPr id="211" name="צורה חופשית: צורה 210">
                  <a:extLst>
                    <a:ext uri="{FF2B5EF4-FFF2-40B4-BE49-F238E27FC236}">
                      <a16:creationId xmlns:a16="http://schemas.microsoft.com/office/drawing/2014/main" id="{682AEE91-2131-4BC1-849F-C8760980E231}"/>
                    </a:ext>
                  </a:extLst>
                </p:cNvPr>
                <p:cNvSpPr/>
                <p:nvPr/>
              </p:nvSpPr>
              <p:spPr>
                <a:xfrm>
                  <a:off x="5970555" y="3023520"/>
                  <a:ext cx="252031" cy="252031"/>
                </a:xfrm>
                <a:custGeom>
                  <a:avLst/>
                  <a:gdLst>
                    <a:gd name="connsiteX0" fmla="*/ 126016 w 252031"/>
                    <a:gd name="connsiteY0" fmla="*/ 252031 h 252031"/>
                    <a:gd name="connsiteX1" fmla="*/ 0 w 252031"/>
                    <a:gd name="connsiteY1" fmla="*/ 126016 h 252031"/>
                    <a:gd name="connsiteX2" fmla="*/ 126016 w 252031"/>
                    <a:gd name="connsiteY2" fmla="*/ 0 h 252031"/>
                    <a:gd name="connsiteX3" fmla="*/ 252031 w 252031"/>
                    <a:gd name="connsiteY3" fmla="*/ 126016 h 252031"/>
                    <a:gd name="connsiteX4" fmla="*/ 126016 w 252031"/>
                    <a:gd name="connsiteY4" fmla="*/ 252031 h 252031"/>
                    <a:gd name="connsiteX5" fmla="*/ 126016 w 252031"/>
                    <a:gd name="connsiteY5" fmla="*/ 66770 h 252031"/>
                    <a:gd name="connsiteX6" fmla="*/ 66675 w 252031"/>
                    <a:gd name="connsiteY6" fmla="*/ 126111 h 252031"/>
                    <a:gd name="connsiteX7" fmla="*/ 126016 w 252031"/>
                    <a:gd name="connsiteY7" fmla="*/ 185452 h 252031"/>
                    <a:gd name="connsiteX8" fmla="*/ 185356 w 252031"/>
                    <a:gd name="connsiteY8" fmla="*/ 126111 h 252031"/>
                    <a:gd name="connsiteX9" fmla="*/ 126016 w 252031"/>
                    <a:gd name="connsiteY9" fmla="*/ 66770 h 252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2031" h="252031">
                      <a:moveTo>
                        <a:pt x="126016" y="252031"/>
                      </a:moveTo>
                      <a:cubicBezTo>
                        <a:pt x="56578" y="252031"/>
                        <a:pt x="0" y="195548"/>
                        <a:pt x="0" y="126016"/>
                      </a:cubicBezTo>
                      <a:cubicBezTo>
                        <a:pt x="0" y="56483"/>
                        <a:pt x="56483" y="0"/>
                        <a:pt x="126016" y="0"/>
                      </a:cubicBezTo>
                      <a:cubicBezTo>
                        <a:pt x="195453" y="0"/>
                        <a:pt x="252031" y="56483"/>
                        <a:pt x="252031" y="126016"/>
                      </a:cubicBezTo>
                      <a:cubicBezTo>
                        <a:pt x="252031" y="195548"/>
                        <a:pt x="195453" y="252031"/>
                        <a:pt x="126016" y="252031"/>
                      </a:cubicBezTo>
                      <a:close/>
                      <a:moveTo>
                        <a:pt x="126016" y="66770"/>
                      </a:moveTo>
                      <a:cubicBezTo>
                        <a:pt x="93345" y="66770"/>
                        <a:pt x="66675" y="93345"/>
                        <a:pt x="66675" y="126111"/>
                      </a:cubicBezTo>
                      <a:cubicBezTo>
                        <a:pt x="66675" y="158877"/>
                        <a:pt x="93250" y="185452"/>
                        <a:pt x="126016" y="185452"/>
                      </a:cubicBezTo>
                      <a:cubicBezTo>
                        <a:pt x="158687" y="185452"/>
                        <a:pt x="185356" y="158877"/>
                        <a:pt x="185356" y="126111"/>
                      </a:cubicBezTo>
                      <a:cubicBezTo>
                        <a:pt x="185356" y="93345"/>
                        <a:pt x="158687" y="66770"/>
                        <a:pt x="126016" y="66770"/>
                      </a:cubicBezTo>
                      <a:close/>
                    </a:path>
                  </a:pathLst>
                </a:custGeom>
                <a:solidFill>
                  <a:srgbClr val="000F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צורה חופשית: צורה 211">
                  <a:extLst>
                    <a:ext uri="{FF2B5EF4-FFF2-40B4-BE49-F238E27FC236}">
                      <a16:creationId xmlns:a16="http://schemas.microsoft.com/office/drawing/2014/main" id="{CA85D857-E4DC-44ED-9068-FD0B1566CD66}"/>
                    </a:ext>
                  </a:extLst>
                </p:cNvPr>
                <p:cNvSpPr/>
                <p:nvPr/>
              </p:nvSpPr>
              <p:spPr>
                <a:xfrm>
                  <a:off x="6062472" y="2909887"/>
                  <a:ext cx="66675" cy="147637"/>
                </a:xfrm>
                <a:custGeom>
                  <a:avLst/>
                  <a:gdLst>
                    <a:gd name="connsiteX0" fmla="*/ 0 w 66675"/>
                    <a:gd name="connsiteY0" fmla="*/ 0 h 147637"/>
                    <a:gd name="connsiteX1" fmla="*/ 66675 w 66675"/>
                    <a:gd name="connsiteY1" fmla="*/ 0 h 147637"/>
                    <a:gd name="connsiteX2" fmla="*/ 66675 w 66675"/>
                    <a:gd name="connsiteY2" fmla="*/ 147638 h 147637"/>
                    <a:gd name="connsiteX3" fmla="*/ 0 w 66675"/>
                    <a:gd name="connsiteY3" fmla="*/ 147638 h 14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147637">
                      <a:moveTo>
                        <a:pt x="0" y="0"/>
                      </a:moveTo>
                      <a:lnTo>
                        <a:pt x="66675" y="0"/>
                      </a:lnTo>
                      <a:lnTo>
                        <a:pt x="66675" y="147638"/>
                      </a:lnTo>
                      <a:lnTo>
                        <a:pt x="0" y="147638"/>
                      </a:lnTo>
                      <a:close/>
                    </a:path>
                  </a:pathLst>
                </a:custGeom>
                <a:solidFill>
                  <a:srgbClr val="000F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צורה חופשית: צורה 212">
                  <a:extLst>
                    <a:ext uri="{FF2B5EF4-FFF2-40B4-BE49-F238E27FC236}">
                      <a16:creationId xmlns:a16="http://schemas.microsoft.com/office/drawing/2014/main" id="{1C0CF76F-85DA-4361-A4FD-197C7A96B3DD}"/>
                    </a:ext>
                  </a:extLst>
                </p:cNvPr>
                <p:cNvSpPr/>
                <p:nvPr/>
              </p:nvSpPr>
              <p:spPr>
                <a:xfrm rot="-1551625">
                  <a:off x="6280365" y="3189943"/>
                  <a:ext cx="66678" cy="780704"/>
                </a:xfrm>
                <a:custGeom>
                  <a:avLst/>
                  <a:gdLst>
                    <a:gd name="connsiteX0" fmla="*/ 0 w 66678"/>
                    <a:gd name="connsiteY0" fmla="*/ 0 h 780704"/>
                    <a:gd name="connsiteX1" fmla="*/ 66678 w 66678"/>
                    <a:gd name="connsiteY1" fmla="*/ 0 h 780704"/>
                    <a:gd name="connsiteX2" fmla="*/ 66678 w 66678"/>
                    <a:gd name="connsiteY2" fmla="*/ 780704 h 780704"/>
                    <a:gd name="connsiteX3" fmla="*/ 0 w 66678"/>
                    <a:gd name="connsiteY3" fmla="*/ 780704 h 780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8" h="780704">
                      <a:moveTo>
                        <a:pt x="0" y="0"/>
                      </a:moveTo>
                      <a:lnTo>
                        <a:pt x="66678" y="0"/>
                      </a:lnTo>
                      <a:lnTo>
                        <a:pt x="66678" y="780704"/>
                      </a:lnTo>
                      <a:lnTo>
                        <a:pt x="0" y="780704"/>
                      </a:lnTo>
                      <a:close/>
                    </a:path>
                  </a:pathLst>
                </a:custGeom>
                <a:solidFill>
                  <a:srgbClr val="000F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4" name="צורה חופשית: צורה 213">
                  <a:extLst>
                    <a:ext uri="{FF2B5EF4-FFF2-40B4-BE49-F238E27FC236}">
                      <a16:creationId xmlns:a16="http://schemas.microsoft.com/office/drawing/2014/main" id="{C5162CAA-10C6-48A7-92F7-2E7305C198AA}"/>
                    </a:ext>
                  </a:extLst>
                </p:cNvPr>
                <p:cNvSpPr/>
                <p:nvPr/>
              </p:nvSpPr>
              <p:spPr>
                <a:xfrm rot="-3848225">
                  <a:off x="5492334" y="3546905"/>
                  <a:ext cx="780634" cy="66672"/>
                </a:xfrm>
                <a:custGeom>
                  <a:avLst/>
                  <a:gdLst>
                    <a:gd name="connsiteX0" fmla="*/ 0 w 780634"/>
                    <a:gd name="connsiteY0" fmla="*/ 0 h 66672"/>
                    <a:gd name="connsiteX1" fmla="*/ 780634 w 780634"/>
                    <a:gd name="connsiteY1" fmla="*/ 0 h 66672"/>
                    <a:gd name="connsiteX2" fmla="*/ 780634 w 780634"/>
                    <a:gd name="connsiteY2" fmla="*/ 66672 h 66672"/>
                    <a:gd name="connsiteX3" fmla="*/ 0 w 780634"/>
                    <a:gd name="connsiteY3" fmla="*/ 66672 h 6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634" h="66672">
                      <a:moveTo>
                        <a:pt x="0" y="0"/>
                      </a:moveTo>
                      <a:lnTo>
                        <a:pt x="780634" y="0"/>
                      </a:lnTo>
                      <a:lnTo>
                        <a:pt x="780634" y="66672"/>
                      </a:lnTo>
                      <a:lnTo>
                        <a:pt x="0" y="66672"/>
                      </a:lnTo>
                      <a:close/>
                    </a:path>
                  </a:pathLst>
                </a:custGeom>
                <a:solidFill>
                  <a:srgbClr val="000F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צורה חופשית: צורה 214">
                  <a:extLst>
                    <a:ext uri="{FF2B5EF4-FFF2-40B4-BE49-F238E27FC236}">
                      <a16:creationId xmlns:a16="http://schemas.microsoft.com/office/drawing/2014/main" id="{34D4A5A3-D1A6-4A63-9BB4-4254348DF0CB}"/>
                    </a:ext>
                  </a:extLst>
                </p:cNvPr>
                <p:cNvSpPr/>
                <p:nvPr/>
              </p:nvSpPr>
              <p:spPr>
                <a:xfrm>
                  <a:off x="5572125" y="3441286"/>
                  <a:ext cx="1049083" cy="322897"/>
                </a:xfrm>
                <a:custGeom>
                  <a:avLst/>
                  <a:gdLst>
                    <a:gd name="connsiteX0" fmla="*/ 1049084 w 1049083"/>
                    <a:gd name="connsiteY0" fmla="*/ 30004 h 322897"/>
                    <a:gd name="connsiteX1" fmla="*/ 524542 w 1049083"/>
                    <a:gd name="connsiteY1" fmla="*/ 322898 h 322897"/>
                    <a:gd name="connsiteX2" fmla="*/ 0 w 1049083"/>
                    <a:gd name="connsiteY2" fmla="*/ 30004 h 322897"/>
                    <a:gd name="connsiteX3" fmla="*/ 48673 w 1049083"/>
                    <a:gd name="connsiteY3" fmla="*/ 0 h 322897"/>
                    <a:gd name="connsiteX4" fmla="*/ 524542 w 1049083"/>
                    <a:gd name="connsiteY4" fmla="*/ 265748 h 322897"/>
                    <a:gd name="connsiteX5" fmla="*/ 1000411 w 1049083"/>
                    <a:gd name="connsiteY5" fmla="*/ 0 h 322897"/>
                    <a:gd name="connsiteX6" fmla="*/ 1049084 w 1049083"/>
                    <a:gd name="connsiteY6" fmla="*/ 30004 h 322897"/>
                    <a:gd name="connsiteX7" fmla="*/ 1049084 w 1049083"/>
                    <a:gd name="connsiteY7" fmla="*/ 30004 h 322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9083" h="322897">
                      <a:moveTo>
                        <a:pt x="1049084" y="30004"/>
                      </a:moveTo>
                      <a:cubicBezTo>
                        <a:pt x="940689" y="205740"/>
                        <a:pt x="746188" y="322898"/>
                        <a:pt x="524542" y="322898"/>
                      </a:cubicBezTo>
                      <a:cubicBezTo>
                        <a:pt x="302895" y="322898"/>
                        <a:pt x="108395" y="205740"/>
                        <a:pt x="0" y="30004"/>
                      </a:cubicBezTo>
                      <a:lnTo>
                        <a:pt x="48673" y="0"/>
                      </a:lnTo>
                      <a:cubicBezTo>
                        <a:pt x="147161" y="159544"/>
                        <a:pt x="323374" y="265748"/>
                        <a:pt x="524542" y="265748"/>
                      </a:cubicBezTo>
                      <a:cubicBezTo>
                        <a:pt x="725805" y="265748"/>
                        <a:pt x="901922" y="159544"/>
                        <a:pt x="1000411" y="0"/>
                      </a:cubicBezTo>
                      <a:lnTo>
                        <a:pt x="1049084" y="30004"/>
                      </a:lnTo>
                      <a:lnTo>
                        <a:pt x="1049084" y="3000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C00FF"/>
                    </a:gs>
                    <a:gs pos="100000">
                      <a:srgbClr val="B1138D"/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CA374E4-8462-42DE-ABB0-007881A3C27F}"/>
              </a:ext>
            </a:extLst>
          </p:cNvPr>
          <p:cNvGrpSpPr/>
          <p:nvPr/>
        </p:nvGrpSpPr>
        <p:grpSpPr>
          <a:xfrm>
            <a:off x="5168928" y="4619937"/>
            <a:ext cx="4677526" cy="1233472"/>
            <a:chOff x="5079512" y="4454375"/>
            <a:chExt cx="4677526" cy="1233472"/>
          </a:xfrm>
        </p:grpSpPr>
        <p:sp>
          <p:nvSpPr>
            <p:cNvPr id="254" name="Rectangle 25">
              <a:extLst>
                <a:ext uri="{FF2B5EF4-FFF2-40B4-BE49-F238E27FC236}">
                  <a16:creationId xmlns:a16="http://schemas.microsoft.com/office/drawing/2014/main" id="{96B11E7A-58A2-4B66-BB96-0FD23C3DBB0F}"/>
                </a:ext>
              </a:extLst>
            </p:cNvPr>
            <p:cNvSpPr/>
            <p:nvPr/>
          </p:nvSpPr>
          <p:spPr>
            <a:xfrm>
              <a:off x="6318276" y="4672476"/>
              <a:ext cx="34387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13" rtl="0">
                <a:defRPr/>
              </a:pPr>
              <a:r>
                <a:rPr lang="en-US" sz="3600" dirty="0">
                  <a:solidFill>
                    <a:srgbClr val="000F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 panose="020B0604020202020204" pitchFamily="34" charset="0"/>
                </a:rPr>
                <a:t>&gt;200 |</a:t>
              </a:r>
              <a:r>
                <a:rPr lang="en-US" sz="4000" dirty="0">
                  <a:solidFill>
                    <a:srgbClr val="000F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rgbClr val="000F6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Customer</a:t>
              </a:r>
              <a:r>
                <a:rPr lang="en-US" sz="4000" dirty="0">
                  <a:solidFill>
                    <a:srgbClr val="000F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rgbClr val="000F6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Sites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1C7C0B2-6911-4529-8601-B59992E9DD38}"/>
                </a:ext>
              </a:extLst>
            </p:cNvPr>
            <p:cNvGrpSpPr/>
            <p:nvPr/>
          </p:nvGrpSpPr>
          <p:grpSpPr>
            <a:xfrm>
              <a:off x="5079512" y="4454375"/>
              <a:ext cx="1206225" cy="1233472"/>
              <a:chOff x="5079512" y="4454375"/>
              <a:chExt cx="1206225" cy="1233472"/>
            </a:xfrm>
          </p:grpSpPr>
          <p:pic>
            <p:nvPicPr>
              <p:cNvPr id="74" name="Picture 73" descr="A whit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DDFE5A2E-BC7C-4CB9-BE72-CEEA22257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9512" y="4454375"/>
                <a:ext cx="1206225" cy="1233472"/>
              </a:xfrm>
              <a:prstGeom prst="rect">
                <a:avLst/>
              </a:prstGeom>
            </p:spPr>
          </p:pic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7D28C91E-6C57-45CD-AAF3-321562CE15C5}"/>
                  </a:ext>
                </a:extLst>
              </p:cNvPr>
              <p:cNvGrpSpPr/>
              <p:nvPr/>
            </p:nvGrpSpPr>
            <p:grpSpPr>
              <a:xfrm>
                <a:off x="5529224" y="4703183"/>
                <a:ext cx="479860" cy="529173"/>
                <a:chOff x="5534386" y="4225674"/>
                <a:chExt cx="479860" cy="529173"/>
              </a:xfrm>
            </p:grpSpPr>
            <p:grpSp>
              <p:nvGrpSpPr>
                <p:cNvPr id="20" name="גרפיקה 18">
                  <a:extLst>
                    <a:ext uri="{FF2B5EF4-FFF2-40B4-BE49-F238E27FC236}">
                      <a16:creationId xmlns:a16="http://schemas.microsoft.com/office/drawing/2014/main" id="{7FB82A95-5211-4197-82EA-421A69616065}"/>
                    </a:ext>
                  </a:extLst>
                </p:cNvPr>
                <p:cNvGrpSpPr/>
                <p:nvPr/>
              </p:nvGrpSpPr>
              <p:grpSpPr>
                <a:xfrm>
                  <a:off x="5546629" y="4225674"/>
                  <a:ext cx="460034" cy="432085"/>
                  <a:chOff x="2446413" y="0"/>
                  <a:chExt cx="7297566" cy="6854175"/>
                </a:xfrm>
                <a:solidFill>
                  <a:srgbClr val="000F66"/>
                </a:solidFill>
              </p:grpSpPr>
              <p:sp>
                <p:nvSpPr>
                  <p:cNvPr id="21" name="צורה חופשית: צורה 20">
                    <a:extLst>
                      <a:ext uri="{FF2B5EF4-FFF2-40B4-BE49-F238E27FC236}">
                        <a16:creationId xmlns:a16="http://schemas.microsoft.com/office/drawing/2014/main" id="{C4ED0098-75A8-4CDF-9C9E-D67BAB37748E}"/>
                      </a:ext>
                    </a:extLst>
                  </p:cNvPr>
                  <p:cNvSpPr/>
                  <p:nvPr/>
                </p:nvSpPr>
                <p:spPr>
                  <a:xfrm>
                    <a:off x="2446413" y="0"/>
                    <a:ext cx="7297566" cy="6854175"/>
                  </a:xfrm>
                  <a:custGeom>
                    <a:avLst/>
                    <a:gdLst>
                      <a:gd name="connsiteX0" fmla="*/ 6500988 w 7297566"/>
                      <a:gd name="connsiteY0" fmla="*/ 6305775 h 6854175"/>
                      <a:gd name="connsiteX1" fmla="*/ 4023834 w 7297566"/>
                      <a:gd name="connsiteY1" fmla="*/ 5805122 h 6854175"/>
                      <a:gd name="connsiteX2" fmla="*/ 4023834 w 7297566"/>
                      <a:gd name="connsiteY2" fmla="*/ 2448288 h 6854175"/>
                      <a:gd name="connsiteX3" fmla="*/ 6500988 w 7297566"/>
                      <a:gd name="connsiteY3" fmla="*/ 2448288 h 6854175"/>
                      <a:gd name="connsiteX4" fmla="*/ 6500988 w 7297566"/>
                      <a:gd name="connsiteY4" fmla="*/ 6305775 h 6854175"/>
                      <a:gd name="connsiteX5" fmla="*/ 6500988 w 7297566"/>
                      <a:gd name="connsiteY5" fmla="*/ 6305775 h 6854175"/>
                      <a:gd name="connsiteX6" fmla="*/ 3896511 w 7297566"/>
                      <a:gd name="connsiteY6" fmla="*/ 2189044 h 6854175"/>
                      <a:gd name="connsiteX7" fmla="*/ 3764591 w 7297566"/>
                      <a:gd name="connsiteY7" fmla="*/ 2325837 h 6854175"/>
                      <a:gd name="connsiteX8" fmla="*/ 3764591 w 7297566"/>
                      <a:gd name="connsiteY8" fmla="*/ 5799331 h 6854175"/>
                      <a:gd name="connsiteX9" fmla="*/ 3044501 w 7297566"/>
                      <a:gd name="connsiteY9" fmla="*/ 5820659 h 6854175"/>
                      <a:gd name="connsiteX10" fmla="*/ 3044501 w 7297566"/>
                      <a:gd name="connsiteY10" fmla="*/ 2061813 h 6854175"/>
                      <a:gd name="connsiteX11" fmla="*/ 2912581 w 7297566"/>
                      <a:gd name="connsiteY11" fmla="*/ 1929893 h 6854175"/>
                      <a:gd name="connsiteX12" fmla="*/ 2007527 w 7297566"/>
                      <a:gd name="connsiteY12" fmla="*/ 1929893 h 6854175"/>
                      <a:gd name="connsiteX13" fmla="*/ 2007527 w 7297566"/>
                      <a:gd name="connsiteY13" fmla="*/ 259243 h 6854175"/>
                      <a:gd name="connsiteX14" fmla="*/ 4555192 w 7297566"/>
                      <a:gd name="connsiteY14" fmla="*/ 259243 h 6854175"/>
                      <a:gd name="connsiteX15" fmla="*/ 4555192 w 7297566"/>
                      <a:gd name="connsiteY15" fmla="*/ 2189136 h 6854175"/>
                      <a:gd name="connsiteX16" fmla="*/ 3896511 w 7297566"/>
                      <a:gd name="connsiteY16" fmla="*/ 2189136 h 6854175"/>
                      <a:gd name="connsiteX17" fmla="*/ 3896511 w 7297566"/>
                      <a:gd name="connsiteY17" fmla="*/ 2189044 h 6854175"/>
                      <a:gd name="connsiteX18" fmla="*/ 2785258 w 7297566"/>
                      <a:gd name="connsiteY18" fmla="*/ 5839964 h 6854175"/>
                      <a:gd name="connsiteX19" fmla="*/ 1028194 w 7297566"/>
                      <a:gd name="connsiteY19" fmla="*/ 6157675 h 6854175"/>
                      <a:gd name="connsiteX20" fmla="*/ 1028194 w 7297566"/>
                      <a:gd name="connsiteY20" fmla="*/ 2189044 h 6854175"/>
                      <a:gd name="connsiteX21" fmla="*/ 2785258 w 7297566"/>
                      <a:gd name="connsiteY21" fmla="*/ 2189044 h 6854175"/>
                      <a:gd name="connsiteX22" fmla="*/ 2785258 w 7297566"/>
                      <a:gd name="connsiteY22" fmla="*/ 5839964 h 6854175"/>
                      <a:gd name="connsiteX23" fmla="*/ 2785258 w 7297566"/>
                      <a:gd name="connsiteY23" fmla="*/ 5839964 h 6854175"/>
                      <a:gd name="connsiteX24" fmla="*/ 7224847 w 7297566"/>
                      <a:gd name="connsiteY24" fmla="*/ 6604181 h 6854175"/>
                      <a:gd name="connsiteX25" fmla="*/ 6760232 w 7297566"/>
                      <a:gd name="connsiteY25" fmla="*/ 6402853 h 6854175"/>
                      <a:gd name="connsiteX26" fmla="*/ 6760232 w 7297566"/>
                      <a:gd name="connsiteY26" fmla="*/ 2325928 h 6854175"/>
                      <a:gd name="connsiteX27" fmla="*/ 6628312 w 7297566"/>
                      <a:gd name="connsiteY27" fmla="*/ 2189136 h 6854175"/>
                      <a:gd name="connsiteX28" fmla="*/ 4817377 w 7297566"/>
                      <a:gd name="connsiteY28" fmla="*/ 2189136 h 6854175"/>
                      <a:gd name="connsiteX29" fmla="*/ 4817377 w 7297566"/>
                      <a:gd name="connsiteY29" fmla="*/ 131644 h 6854175"/>
                      <a:gd name="connsiteX30" fmla="*/ 4689226 w 7297566"/>
                      <a:gd name="connsiteY30" fmla="*/ 0 h 6854175"/>
                      <a:gd name="connsiteX31" fmla="*/ 1875699 w 7297566"/>
                      <a:gd name="connsiteY31" fmla="*/ 0 h 6854175"/>
                      <a:gd name="connsiteX32" fmla="*/ 1748376 w 7297566"/>
                      <a:gd name="connsiteY32" fmla="*/ 131644 h 6854175"/>
                      <a:gd name="connsiteX33" fmla="*/ 1748376 w 7297566"/>
                      <a:gd name="connsiteY33" fmla="*/ 1929893 h 6854175"/>
                      <a:gd name="connsiteX34" fmla="*/ 900962 w 7297566"/>
                      <a:gd name="connsiteY34" fmla="*/ 1929893 h 6854175"/>
                      <a:gd name="connsiteX35" fmla="*/ 769042 w 7297566"/>
                      <a:gd name="connsiteY35" fmla="*/ 2061813 h 6854175"/>
                      <a:gd name="connsiteX36" fmla="*/ 769042 w 7297566"/>
                      <a:gd name="connsiteY36" fmla="*/ 6237195 h 6854175"/>
                      <a:gd name="connsiteX37" fmla="*/ 69729 w 7297566"/>
                      <a:gd name="connsiteY37" fmla="*/ 6518042 h 6854175"/>
                      <a:gd name="connsiteX38" fmla="*/ 15582 w 7297566"/>
                      <a:gd name="connsiteY38" fmla="*/ 6696295 h 6854175"/>
                      <a:gd name="connsiteX39" fmla="*/ 193835 w 7297566"/>
                      <a:gd name="connsiteY39" fmla="*/ 6750442 h 6854175"/>
                      <a:gd name="connsiteX40" fmla="*/ 3044501 w 7297566"/>
                      <a:gd name="connsiteY40" fmla="*/ 6085050 h 6854175"/>
                      <a:gd name="connsiteX41" fmla="*/ 4023834 w 7297566"/>
                      <a:gd name="connsiteY41" fmla="*/ 6069238 h 6854175"/>
                      <a:gd name="connsiteX42" fmla="*/ 7106717 w 7297566"/>
                      <a:gd name="connsiteY42" fmla="*/ 6840074 h 6854175"/>
                      <a:gd name="connsiteX43" fmla="*/ 7283591 w 7297566"/>
                      <a:gd name="connsiteY43" fmla="*/ 6781055 h 6854175"/>
                      <a:gd name="connsiteX44" fmla="*/ 7224847 w 7297566"/>
                      <a:gd name="connsiteY44" fmla="*/ 6604181 h 6854175"/>
                      <a:gd name="connsiteX45" fmla="*/ 7224847 w 7297566"/>
                      <a:gd name="connsiteY45" fmla="*/ 6604181 h 6854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7297566" h="6854175">
                        <a:moveTo>
                          <a:pt x="6500988" y="6305775"/>
                        </a:moveTo>
                        <a:cubicBezTo>
                          <a:pt x="5913370" y="6096358"/>
                          <a:pt x="5021646" y="5846951"/>
                          <a:pt x="4023834" y="5805122"/>
                        </a:cubicBezTo>
                        <a:lnTo>
                          <a:pt x="4023834" y="2448288"/>
                        </a:lnTo>
                        <a:lnTo>
                          <a:pt x="6500988" y="2448288"/>
                        </a:lnTo>
                        <a:lnTo>
                          <a:pt x="6500988" y="6305775"/>
                        </a:lnTo>
                        <a:lnTo>
                          <a:pt x="6500988" y="6305775"/>
                        </a:lnTo>
                        <a:close/>
                        <a:moveTo>
                          <a:pt x="3896511" y="2189044"/>
                        </a:moveTo>
                        <a:cubicBezTo>
                          <a:pt x="3823610" y="2189044"/>
                          <a:pt x="3764591" y="2250362"/>
                          <a:pt x="3764591" y="2325837"/>
                        </a:cubicBezTo>
                        <a:lnTo>
                          <a:pt x="3764591" y="5799331"/>
                        </a:lnTo>
                        <a:cubicBezTo>
                          <a:pt x="3755398" y="5799055"/>
                          <a:pt x="3263939" y="5806778"/>
                          <a:pt x="3044501" y="5820659"/>
                        </a:cubicBezTo>
                        <a:lnTo>
                          <a:pt x="3044501" y="2061813"/>
                        </a:lnTo>
                        <a:cubicBezTo>
                          <a:pt x="3044501" y="1988912"/>
                          <a:pt x="2985482" y="1929893"/>
                          <a:pt x="2912581" y="1929893"/>
                        </a:cubicBezTo>
                        <a:lnTo>
                          <a:pt x="2007527" y="1929893"/>
                        </a:lnTo>
                        <a:lnTo>
                          <a:pt x="2007527" y="259243"/>
                        </a:lnTo>
                        <a:lnTo>
                          <a:pt x="4555192" y="259243"/>
                        </a:lnTo>
                        <a:cubicBezTo>
                          <a:pt x="4555192" y="259243"/>
                          <a:pt x="4549400" y="2189136"/>
                          <a:pt x="4555192" y="2189136"/>
                        </a:cubicBezTo>
                        <a:lnTo>
                          <a:pt x="3896511" y="2189136"/>
                        </a:lnTo>
                        <a:lnTo>
                          <a:pt x="3896511" y="2189044"/>
                        </a:lnTo>
                        <a:close/>
                        <a:moveTo>
                          <a:pt x="2785258" y="5839964"/>
                        </a:moveTo>
                        <a:cubicBezTo>
                          <a:pt x="2061674" y="5902753"/>
                          <a:pt x="1471482" y="6030076"/>
                          <a:pt x="1028194" y="6157675"/>
                        </a:cubicBezTo>
                        <a:lnTo>
                          <a:pt x="1028194" y="2189044"/>
                        </a:lnTo>
                        <a:lnTo>
                          <a:pt x="2785258" y="2189044"/>
                        </a:lnTo>
                        <a:lnTo>
                          <a:pt x="2785258" y="5839964"/>
                        </a:lnTo>
                        <a:lnTo>
                          <a:pt x="2785258" y="5839964"/>
                        </a:lnTo>
                        <a:close/>
                        <a:moveTo>
                          <a:pt x="7224847" y="6604181"/>
                        </a:moveTo>
                        <a:cubicBezTo>
                          <a:pt x="7204071" y="6593793"/>
                          <a:pt x="7037033" y="6511423"/>
                          <a:pt x="6760232" y="6402853"/>
                        </a:cubicBezTo>
                        <a:lnTo>
                          <a:pt x="6760232" y="2325928"/>
                        </a:lnTo>
                        <a:cubicBezTo>
                          <a:pt x="6760232" y="2250454"/>
                          <a:pt x="6701212" y="2189136"/>
                          <a:pt x="6628312" y="2189136"/>
                        </a:cubicBezTo>
                        <a:lnTo>
                          <a:pt x="4817377" y="2189136"/>
                        </a:lnTo>
                        <a:cubicBezTo>
                          <a:pt x="4815906" y="2196307"/>
                          <a:pt x="4817377" y="131644"/>
                          <a:pt x="4817377" y="131644"/>
                        </a:cubicBezTo>
                        <a:cubicBezTo>
                          <a:pt x="4817377" y="58743"/>
                          <a:pt x="4762035" y="0"/>
                          <a:pt x="4689226" y="0"/>
                        </a:cubicBezTo>
                        <a:lnTo>
                          <a:pt x="1875699" y="0"/>
                        </a:lnTo>
                        <a:cubicBezTo>
                          <a:pt x="1802799" y="0"/>
                          <a:pt x="1748376" y="58743"/>
                          <a:pt x="1748376" y="131644"/>
                        </a:cubicBezTo>
                        <a:lnTo>
                          <a:pt x="1748376" y="1929893"/>
                        </a:lnTo>
                        <a:lnTo>
                          <a:pt x="900962" y="1929893"/>
                        </a:lnTo>
                        <a:cubicBezTo>
                          <a:pt x="828062" y="1929893"/>
                          <a:pt x="769042" y="1988912"/>
                          <a:pt x="769042" y="2061813"/>
                        </a:cubicBezTo>
                        <a:lnTo>
                          <a:pt x="769042" y="6237195"/>
                        </a:lnTo>
                        <a:cubicBezTo>
                          <a:pt x="332374" y="6380055"/>
                          <a:pt x="92711" y="6505907"/>
                          <a:pt x="69729" y="6518042"/>
                        </a:cubicBezTo>
                        <a:cubicBezTo>
                          <a:pt x="5469" y="6552332"/>
                          <a:pt x="-18708" y="6632127"/>
                          <a:pt x="15582" y="6696295"/>
                        </a:cubicBezTo>
                        <a:cubicBezTo>
                          <a:pt x="49872" y="6760554"/>
                          <a:pt x="129667" y="6784732"/>
                          <a:pt x="193835" y="6750442"/>
                        </a:cubicBezTo>
                        <a:cubicBezTo>
                          <a:pt x="968071" y="6360197"/>
                          <a:pt x="2166567" y="6139749"/>
                          <a:pt x="3044501" y="6085050"/>
                        </a:cubicBezTo>
                        <a:cubicBezTo>
                          <a:pt x="3264031" y="6070617"/>
                          <a:pt x="3938247" y="6065193"/>
                          <a:pt x="4023834" y="6069238"/>
                        </a:cubicBezTo>
                        <a:cubicBezTo>
                          <a:pt x="4975957" y="6111251"/>
                          <a:pt x="6084084" y="6370954"/>
                          <a:pt x="7106717" y="6840074"/>
                        </a:cubicBezTo>
                        <a:cubicBezTo>
                          <a:pt x="7173458" y="6873444"/>
                          <a:pt x="7251691" y="6845130"/>
                          <a:pt x="7283591" y="6781055"/>
                        </a:cubicBezTo>
                        <a:cubicBezTo>
                          <a:pt x="7316134" y="6715876"/>
                          <a:pt x="7289934" y="6636724"/>
                          <a:pt x="7224847" y="6604181"/>
                        </a:cubicBezTo>
                        <a:lnTo>
                          <a:pt x="7224847" y="6604181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" name="צורה חופשית: צורה 21">
                    <a:extLst>
                      <a:ext uri="{FF2B5EF4-FFF2-40B4-BE49-F238E27FC236}">
                        <a16:creationId xmlns:a16="http://schemas.microsoft.com/office/drawing/2014/main" id="{2837B260-C5D9-4CA6-9CD0-397B7D25B789}"/>
                      </a:ext>
                    </a:extLst>
                  </p:cNvPr>
                  <p:cNvSpPr/>
                  <p:nvPr/>
                </p:nvSpPr>
                <p:spPr>
                  <a:xfrm>
                    <a:off x="4761723" y="691223"/>
                    <a:ext cx="703358" cy="288109"/>
                  </a:xfrm>
                  <a:custGeom>
                    <a:avLst/>
                    <a:gdLst>
                      <a:gd name="connsiteX0" fmla="*/ 571439 w 703358"/>
                      <a:gd name="connsiteY0" fmla="*/ 288110 h 288109"/>
                      <a:gd name="connsiteX1" fmla="*/ 131828 w 703358"/>
                      <a:gd name="connsiteY1" fmla="*/ 288110 h 288109"/>
                      <a:gd name="connsiteX2" fmla="*/ 0 w 703358"/>
                      <a:gd name="connsiteY2" fmla="*/ 144055 h 288109"/>
                      <a:gd name="connsiteX3" fmla="*/ 131828 w 703358"/>
                      <a:gd name="connsiteY3" fmla="*/ 0 h 288109"/>
                      <a:gd name="connsiteX4" fmla="*/ 571439 w 703358"/>
                      <a:gd name="connsiteY4" fmla="*/ 0 h 288109"/>
                      <a:gd name="connsiteX5" fmla="*/ 703359 w 703358"/>
                      <a:gd name="connsiteY5" fmla="*/ 144055 h 288109"/>
                      <a:gd name="connsiteX6" fmla="*/ 571439 w 703358"/>
                      <a:gd name="connsiteY6" fmla="*/ 288110 h 288109"/>
                      <a:gd name="connsiteX7" fmla="*/ 571439 w 703358"/>
                      <a:gd name="connsiteY7" fmla="*/ 288110 h 288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3358" h="288109">
                        <a:moveTo>
                          <a:pt x="571439" y="288110"/>
                        </a:moveTo>
                        <a:lnTo>
                          <a:pt x="131828" y="288110"/>
                        </a:lnTo>
                        <a:cubicBezTo>
                          <a:pt x="58927" y="288110"/>
                          <a:pt x="0" y="216955"/>
                          <a:pt x="0" y="144055"/>
                        </a:cubicBezTo>
                        <a:cubicBezTo>
                          <a:pt x="0" y="71246"/>
                          <a:pt x="59019" y="0"/>
                          <a:pt x="131828" y="0"/>
                        </a:cubicBezTo>
                        <a:lnTo>
                          <a:pt x="571439" y="0"/>
                        </a:lnTo>
                        <a:cubicBezTo>
                          <a:pt x="644340" y="0"/>
                          <a:pt x="703359" y="71154"/>
                          <a:pt x="703359" y="144055"/>
                        </a:cubicBezTo>
                        <a:cubicBezTo>
                          <a:pt x="703359" y="216955"/>
                          <a:pt x="644340" y="288110"/>
                          <a:pt x="571439" y="288110"/>
                        </a:cubicBezTo>
                        <a:lnTo>
                          <a:pt x="571439" y="288110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צורה חופשית: צורה 22">
                    <a:extLst>
                      <a:ext uri="{FF2B5EF4-FFF2-40B4-BE49-F238E27FC236}">
                        <a16:creationId xmlns:a16="http://schemas.microsoft.com/office/drawing/2014/main" id="{908372CB-E333-450D-AD6E-CF9E54CFBDD9}"/>
                      </a:ext>
                    </a:extLst>
                  </p:cNvPr>
                  <p:cNvSpPr/>
                  <p:nvPr/>
                </p:nvSpPr>
                <p:spPr>
                  <a:xfrm>
                    <a:off x="4673745" y="1324991"/>
                    <a:ext cx="615381" cy="259243"/>
                  </a:xfrm>
                  <a:custGeom>
                    <a:avLst/>
                    <a:gdLst>
                      <a:gd name="connsiteX0" fmla="*/ 483554 w 615381"/>
                      <a:gd name="connsiteY0" fmla="*/ 259243 h 259243"/>
                      <a:gd name="connsiteX1" fmla="*/ 131828 w 615381"/>
                      <a:gd name="connsiteY1" fmla="*/ 259243 h 259243"/>
                      <a:gd name="connsiteX2" fmla="*/ 0 w 615381"/>
                      <a:gd name="connsiteY2" fmla="*/ 129622 h 259243"/>
                      <a:gd name="connsiteX3" fmla="*/ 131828 w 615381"/>
                      <a:gd name="connsiteY3" fmla="*/ 0 h 259243"/>
                      <a:gd name="connsiteX4" fmla="*/ 483554 w 615381"/>
                      <a:gd name="connsiteY4" fmla="*/ 0 h 259243"/>
                      <a:gd name="connsiteX5" fmla="*/ 615382 w 615381"/>
                      <a:gd name="connsiteY5" fmla="*/ 129622 h 259243"/>
                      <a:gd name="connsiteX6" fmla="*/ 483554 w 615381"/>
                      <a:gd name="connsiteY6" fmla="*/ 259243 h 259243"/>
                      <a:gd name="connsiteX7" fmla="*/ 483554 w 615381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5381" h="259243">
                        <a:moveTo>
                          <a:pt x="483554" y="259243"/>
                        </a:moveTo>
                        <a:lnTo>
                          <a:pt x="131828" y="259243"/>
                        </a:lnTo>
                        <a:cubicBezTo>
                          <a:pt x="59019" y="259243"/>
                          <a:pt x="0" y="202430"/>
                          <a:pt x="0" y="129622"/>
                        </a:cubicBezTo>
                        <a:cubicBezTo>
                          <a:pt x="0" y="56813"/>
                          <a:pt x="59019" y="0"/>
                          <a:pt x="131828" y="0"/>
                        </a:cubicBezTo>
                        <a:lnTo>
                          <a:pt x="483554" y="0"/>
                        </a:lnTo>
                        <a:cubicBezTo>
                          <a:pt x="556362" y="0"/>
                          <a:pt x="615382" y="56813"/>
                          <a:pt x="615382" y="129622"/>
                        </a:cubicBezTo>
                        <a:cubicBezTo>
                          <a:pt x="615473" y="202430"/>
                          <a:pt x="556454" y="259243"/>
                          <a:pt x="483554" y="259243"/>
                        </a:cubicBezTo>
                        <a:lnTo>
                          <a:pt x="483554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צורה חופשית: צורה 23">
                    <a:extLst>
                      <a:ext uri="{FF2B5EF4-FFF2-40B4-BE49-F238E27FC236}">
                        <a16:creationId xmlns:a16="http://schemas.microsoft.com/office/drawing/2014/main" id="{3FEFE4C9-C56D-4350-962A-52B93D0A0ECE}"/>
                      </a:ext>
                    </a:extLst>
                  </p:cNvPr>
                  <p:cNvSpPr/>
                  <p:nvPr/>
                </p:nvSpPr>
                <p:spPr>
                  <a:xfrm>
                    <a:off x="8014952" y="2909134"/>
                    <a:ext cx="703358" cy="259243"/>
                  </a:xfrm>
                  <a:custGeom>
                    <a:avLst/>
                    <a:gdLst>
                      <a:gd name="connsiteX0" fmla="*/ 571439 w 703358"/>
                      <a:gd name="connsiteY0" fmla="*/ 259243 h 259243"/>
                      <a:gd name="connsiteX1" fmla="*/ 131828 w 703358"/>
                      <a:gd name="connsiteY1" fmla="*/ 259243 h 259243"/>
                      <a:gd name="connsiteX2" fmla="*/ 0 w 703358"/>
                      <a:gd name="connsiteY2" fmla="*/ 129621 h 259243"/>
                      <a:gd name="connsiteX3" fmla="*/ 131828 w 703358"/>
                      <a:gd name="connsiteY3" fmla="*/ 0 h 259243"/>
                      <a:gd name="connsiteX4" fmla="*/ 571439 w 703358"/>
                      <a:gd name="connsiteY4" fmla="*/ 0 h 259243"/>
                      <a:gd name="connsiteX5" fmla="*/ 703359 w 703358"/>
                      <a:gd name="connsiteY5" fmla="*/ 129621 h 259243"/>
                      <a:gd name="connsiteX6" fmla="*/ 571439 w 703358"/>
                      <a:gd name="connsiteY6" fmla="*/ 259243 h 259243"/>
                      <a:gd name="connsiteX7" fmla="*/ 571439 w 703358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3358" h="259243">
                        <a:moveTo>
                          <a:pt x="571439" y="259243"/>
                        </a:moveTo>
                        <a:lnTo>
                          <a:pt x="131828" y="259243"/>
                        </a:lnTo>
                        <a:cubicBezTo>
                          <a:pt x="59019" y="259243"/>
                          <a:pt x="0" y="202430"/>
                          <a:pt x="0" y="129621"/>
                        </a:cubicBezTo>
                        <a:cubicBezTo>
                          <a:pt x="0" y="56813"/>
                          <a:pt x="59019" y="0"/>
                          <a:pt x="131828" y="0"/>
                        </a:cubicBezTo>
                        <a:lnTo>
                          <a:pt x="571439" y="0"/>
                        </a:lnTo>
                        <a:cubicBezTo>
                          <a:pt x="644248" y="0"/>
                          <a:pt x="703359" y="56813"/>
                          <a:pt x="703359" y="129621"/>
                        </a:cubicBezTo>
                        <a:cubicBezTo>
                          <a:pt x="703359" y="202522"/>
                          <a:pt x="644248" y="259243"/>
                          <a:pt x="571439" y="259243"/>
                        </a:cubicBezTo>
                        <a:lnTo>
                          <a:pt x="571439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צורה חופשית: צורה 24">
                    <a:extLst>
                      <a:ext uri="{FF2B5EF4-FFF2-40B4-BE49-F238E27FC236}">
                        <a16:creationId xmlns:a16="http://schemas.microsoft.com/office/drawing/2014/main" id="{329148DD-3FA6-4242-B23F-A6BB63B43477}"/>
                      </a:ext>
                    </a:extLst>
                  </p:cNvPr>
                  <p:cNvSpPr/>
                  <p:nvPr/>
                </p:nvSpPr>
                <p:spPr>
                  <a:xfrm>
                    <a:off x="7575341" y="3427621"/>
                    <a:ext cx="1142969" cy="259243"/>
                  </a:xfrm>
                  <a:custGeom>
                    <a:avLst/>
                    <a:gdLst>
                      <a:gd name="connsiteX0" fmla="*/ 1011050 w 1142969"/>
                      <a:gd name="connsiteY0" fmla="*/ 259243 h 259243"/>
                      <a:gd name="connsiteX1" fmla="*/ 131828 w 1142969"/>
                      <a:gd name="connsiteY1" fmla="*/ 259243 h 259243"/>
                      <a:gd name="connsiteX2" fmla="*/ 0 w 1142969"/>
                      <a:gd name="connsiteY2" fmla="*/ 129622 h 259243"/>
                      <a:gd name="connsiteX3" fmla="*/ 131828 w 1142969"/>
                      <a:gd name="connsiteY3" fmla="*/ 0 h 259243"/>
                      <a:gd name="connsiteX4" fmla="*/ 1011050 w 1142969"/>
                      <a:gd name="connsiteY4" fmla="*/ 0 h 259243"/>
                      <a:gd name="connsiteX5" fmla="*/ 1142970 w 1142969"/>
                      <a:gd name="connsiteY5" fmla="*/ 129622 h 259243"/>
                      <a:gd name="connsiteX6" fmla="*/ 1011050 w 1142969"/>
                      <a:gd name="connsiteY6" fmla="*/ 259243 h 259243"/>
                      <a:gd name="connsiteX7" fmla="*/ 1011050 w 1142969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2969" h="259243">
                        <a:moveTo>
                          <a:pt x="1011050" y="259243"/>
                        </a:moveTo>
                        <a:lnTo>
                          <a:pt x="131828" y="259243"/>
                        </a:lnTo>
                        <a:cubicBezTo>
                          <a:pt x="59020" y="259243"/>
                          <a:pt x="0" y="202430"/>
                          <a:pt x="0" y="129622"/>
                        </a:cubicBezTo>
                        <a:cubicBezTo>
                          <a:pt x="0" y="56813"/>
                          <a:pt x="59020" y="0"/>
                          <a:pt x="131828" y="0"/>
                        </a:cubicBezTo>
                        <a:lnTo>
                          <a:pt x="1011050" y="0"/>
                        </a:lnTo>
                        <a:cubicBezTo>
                          <a:pt x="1083858" y="0"/>
                          <a:pt x="1142970" y="56813"/>
                          <a:pt x="1142970" y="129622"/>
                        </a:cubicBezTo>
                        <a:cubicBezTo>
                          <a:pt x="1142970" y="202522"/>
                          <a:pt x="1083858" y="259243"/>
                          <a:pt x="1011050" y="259243"/>
                        </a:cubicBezTo>
                        <a:lnTo>
                          <a:pt x="1011050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6" name="צורה חופשית: צורה 25">
                    <a:extLst>
                      <a:ext uri="{FF2B5EF4-FFF2-40B4-BE49-F238E27FC236}">
                        <a16:creationId xmlns:a16="http://schemas.microsoft.com/office/drawing/2014/main" id="{5074438C-5DAE-4C8C-B36F-F4D854B7D8C9}"/>
                      </a:ext>
                    </a:extLst>
                  </p:cNvPr>
                  <p:cNvSpPr/>
                  <p:nvPr/>
                </p:nvSpPr>
                <p:spPr>
                  <a:xfrm>
                    <a:off x="7399387" y="3946015"/>
                    <a:ext cx="1318923" cy="288109"/>
                  </a:xfrm>
                  <a:custGeom>
                    <a:avLst/>
                    <a:gdLst>
                      <a:gd name="connsiteX0" fmla="*/ 1187004 w 1318923"/>
                      <a:gd name="connsiteY0" fmla="*/ 288110 h 288109"/>
                      <a:gd name="connsiteX1" fmla="*/ 131920 w 1318923"/>
                      <a:gd name="connsiteY1" fmla="*/ 288110 h 288109"/>
                      <a:gd name="connsiteX2" fmla="*/ 0 w 1318923"/>
                      <a:gd name="connsiteY2" fmla="*/ 144055 h 288109"/>
                      <a:gd name="connsiteX3" fmla="*/ 131920 w 1318923"/>
                      <a:gd name="connsiteY3" fmla="*/ 0 h 288109"/>
                      <a:gd name="connsiteX4" fmla="*/ 1187004 w 1318923"/>
                      <a:gd name="connsiteY4" fmla="*/ 0 h 288109"/>
                      <a:gd name="connsiteX5" fmla="*/ 1318924 w 1318923"/>
                      <a:gd name="connsiteY5" fmla="*/ 144055 h 288109"/>
                      <a:gd name="connsiteX6" fmla="*/ 1187004 w 1318923"/>
                      <a:gd name="connsiteY6" fmla="*/ 288110 h 288109"/>
                      <a:gd name="connsiteX7" fmla="*/ 1187004 w 1318923"/>
                      <a:gd name="connsiteY7" fmla="*/ 288110 h 288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8923" h="288109">
                        <a:moveTo>
                          <a:pt x="1187004" y="288110"/>
                        </a:moveTo>
                        <a:lnTo>
                          <a:pt x="131920" y="288110"/>
                        </a:lnTo>
                        <a:cubicBezTo>
                          <a:pt x="59111" y="288110"/>
                          <a:pt x="0" y="216956"/>
                          <a:pt x="0" y="144055"/>
                        </a:cubicBezTo>
                        <a:cubicBezTo>
                          <a:pt x="0" y="71246"/>
                          <a:pt x="59019" y="0"/>
                          <a:pt x="131920" y="0"/>
                        </a:cubicBezTo>
                        <a:lnTo>
                          <a:pt x="1187004" y="0"/>
                        </a:lnTo>
                        <a:cubicBezTo>
                          <a:pt x="1259813" y="0"/>
                          <a:pt x="1318924" y="71154"/>
                          <a:pt x="1318924" y="144055"/>
                        </a:cubicBezTo>
                        <a:cubicBezTo>
                          <a:pt x="1318924" y="216956"/>
                          <a:pt x="1259813" y="288110"/>
                          <a:pt x="1187004" y="288110"/>
                        </a:cubicBezTo>
                        <a:lnTo>
                          <a:pt x="1187004" y="288110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7" name="צורה חופשית: צורה 26">
                    <a:extLst>
                      <a:ext uri="{FF2B5EF4-FFF2-40B4-BE49-F238E27FC236}">
                        <a16:creationId xmlns:a16="http://schemas.microsoft.com/office/drawing/2014/main" id="{088AE2F8-BA5B-4C8E-BE91-0EEE4755264F}"/>
                      </a:ext>
                    </a:extLst>
                  </p:cNvPr>
                  <p:cNvSpPr/>
                  <p:nvPr/>
                </p:nvSpPr>
                <p:spPr>
                  <a:xfrm>
                    <a:off x="7838997" y="4493368"/>
                    <a:ext cx="879313" cy="259243"/>
                  </a:xfrm>
                  <a:custGeom>
                    <a:avLst/>
                    <a:gdLst>
                      <a:gd name="connsiteX0" fmla="*/ 747394 w 879313"/>
                      <a:gd name="connsiteY0" fmla="*/ 259243 h 259243"/>
                      <a:gd name="connsiteX1" fmla="*/ 131920 w 879313"/>
                      <a:gd name="connsiteY1" fmla="*/ 259243 h 259243"/>
                      <a:gd name="connsiteX2" fmla="*/ 0 w 879313"/>
                      <a:gd name="connsiteY2" fmla="*/ 129622 h 259243"/>
                      <a:gd name="connsiteX3" fmla="*/ 131920 w 879313"/>
                      <a:gd name="connsiteY3" fmla="*/ 0 h 259243"/>
                      <a:gd name="connsiteX4" fmla="*/ 747394 w 879313"/>
                      <a:gd name="connsiteY4" fmla="*/ 0 h 259243"/>
                      <a:gd name="connsiteX5" fmla="*/ 879313 w 879313"/>
                      <a:gd name="connsiteY5" fmla="*/ 129622 h 259243"/>
                      <a:gd name="connsiteX6" fmla="*/ 747394 w 879313"/>
                      <a:gd name="connsiteY6" fmla="*/ 259243 h 259243"/>
                      <a:gd name="connsiteX7" fmla="*/ 747394 w 879313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9313" h="259243">
                        <a:moveTo>
                          <a:pt x="747394" y="259243"/>
                        </a:moveTo>
                        <a:lnTo>
                          <a:pt x="131920" y="259243"/>
                        </a:lnTo>
                        <a:cubicBezTo>
                          <a:pt x="59020" y="259243"/>
                          <a:pt x="0" y="202430"/>
                          <a:pt x="0" y="129622"/>
                        </a:cubicBezTo>
                        <a:cubicBezTo>
                          <a:pt x="0" y="56813"/>
                          <a:pt x="59020" y="0"/>
                          <a:pt x="131920" y="0"/>
                        </a:cubicBezTo>
                        <a:lnTo>
                          <a:pt x="747394" y="0"/>
                        </a:lnTo>
                        <a:cubicBezTo>
                          <a:pt x="820202" y="0"/>
                          <a:pt x="879313" y="56813"/>
                          <a:pt x="879313" y="129622"/>
                        </a:cubicBezTo>
                        <a:cubicBezTo>
                          <a:pt x="879313" y="202430"/>
                          <a:pt x="820202" y="259243"/>
                          <a:pt x="747394" y="259243"/>
                        </a:cubicBezTo>
                        <a:lnTo>
                          <a:pt x="747394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8" name="צורה חופשית: צורה 27">
                    <a:extLst>
                      <a:ext uri="{FF2B5EF4-FFF2-40B4-BE49-F238E27FC236}">
                        <a16:creationId xmlns:a16="http://schemas.microsoft.com/office/drawing/2014/main" id="{3FF4F1D2-02A9-4B94-87A6-266C5DDF832C}"/>
                      </a:ext>
                    </a:extLst>
                  </p:cNvPr>
                  <p:cNvSpPr/>
                  <p:nvPr/>
                </p:nvSpPr>
                <p:spPr>
                  <a:xfrm>
                    <a:off x="8014952" y="5098270"/>
                    <a:ext cx="703358" cy="259243"/>
                  </a:xfrm>
                  <a:custGeom>
                    <a:avLst/>
                    <a:gdLst>
                      <a:gd name="connsiteX0" fmla="*/ 571439 w 703358"/>
                      <a:gd name="connsiteY0" fmla="*/ 259244 h 259243"/>
                      <a:gd name="connsiteX1" fmla="*/ 131828 w 703358"/>
                      <a:gd name="connsiteY1" fmla="*/ 259244 h 259243"/>
                      <a:gd name="connsiteX2" fmla="*/ 0 w 703358"/>
                      <a:gd name="connsiteY2" fmla="*/ 129621 h 259243"/>
                      <a:gd name="connsiteX3" fmla="*/ 131828 w 703358"/>
                      <a:gd name="connsiteY3" fmla="*/ 0 h 259243"/>
                      <a:gd name="connsiteX4" fmla="*/ 571439 w 703358"/>
                      <a:gd name="connsiteY4" fmla="*/ 0 h 259243"/>
                      <a:gd name="connsiteX5" fmla="*/ 703359 w 703358"/>
                      <a:gd name="connsiteY5" fmla="*/ 129621 h 259243"/>
                      <a:gd name="connsiteX6" fmla="*/ 571439 w 703358"/>
                      <a:gd name="connsiteY6" fmla="*/ 259244 h 259243"/>
                      <a:gd name="connsiteX7" fmla="*/ 571439 w 703358"/>
                      <a:gd name="connsiteY7" fmla="*/ 259244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3358" h="259243">
                        <a:moveTo>
                          <a:pt x="571439" y="259244"/>
                        </a:moveTo>
                        <a:lnTo>
                          <a:pt x="131828" y="259244"/>
                        </a:lnTo>
                        <a:cubicBezTo>
                          <a:pt x="59019" y="259244"/>
                          <a:pt x="0" y="202430"/>
                          <a:pt x="0" y="129621"/>
                        </a:cubicBezTo>
                        <a:cubicBezTo>
                          <a:pt x="0" y="56813"/>
                          <a:pt x="59019" y="0"/>
                          <a:pt x="131828" y="0"/>
                        </a:cubicBezTo>
                        <a:lnTo>
                          <a:pt x="571439" y="0"/>
                        </a:lnTo>
                        <a:cubicBezTo>
                          <a:pt x="644248" y="0"/>
                          <a:pt x="703359" y="56813"/>
                          <a:pt x="703359" y="129621"/>
                        </a:cubicBezTo>
                        <a:cubicBezTo>
                          <a:pt x="703359" y="202430"/>
                          <a:pt x="644248" y="259244"/>
                          <a:pt x="571439" y="259244"/>
                        </a:cubicBezTo>
                        <a:lnTo>
                          <a:pt x="571439" y="259244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9" name="צורה חופשית: צורה 28">
                    <a:extLst>
                      <a:ext uri="{FF2B5EF4-FFF2-40B4-BE49-F238E27FC236}">
                        <a16:creationId xmlns:a16="http://schemas.microsoft.com/office/drawing/2014/main" id="{A05A2414-13CE-44F3-8F55-6D81013E9AB6}"/>
                      </a:ext>
                    </a:extLst>
                  </p:cNvPr>
                  <p:cNvSpPr/>
                  <p:nvPr/>
                </p:nvSpPr>
                <p:spPr>
                  <a:xfrm>
                    <a:off x="4409998" y="2736397"/>
                    <a:ext cx="703450" cy="259243"/>
                  </a:xfrm>
                  <a:custGeom>
                    <a:avLst/>
                    <a:gdLst>
                      <a:gd name="connsiteX0" fmla="*/ 571530 w 703450"/>
                      <a:gd name="connsiteY0" fmla="*/ 259243 h 259243"/>
                      <a:gd name="connsiteX1" fmla="*/ 131920 w 703450"/>
                      <a:gd name="connsiteY1" fmla="*/ 259243 h 259243"/>
                      <a:gd name="connsiteX2" fmla="*/ 0 w 703450"/>
                      <a:gd name="connsiteY2" fmla="*/ 129622 h 259243"/>
                      <a:gd name="connsiteX3" fmla="*/ 131920 w 703450"/>
                      <a:gd name="connsiteY3" fmla="*/ 0 h 259243"/>
                      <a:gd name="connsiteX4" fmla="*/ 571530 w 703450"/>
                      <a:gd name="connsiteY4" fmla="*/ 0 h 259243"/>
                      <a:gd name="connsiteX5" fmla="*/ 703451 w 703450"/>
                      <a:gd name="connsiteY5" fmla="*/ 129622 h 259243"/>
                      <a:gd name="connsiteX6" fmla="*/ 571530 w 703450"/>
                      <a:gd name="connsiteY6" fmla="*/ 259243 h 259243"/>
                      <a:gd name="connsiteX7" fmla="*/ 571530 w 703450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3450" h="259243">
                        <a:moveTo>
                          <a:pt x="571530" y="259243"/>
                        </a:moveTo>
                        <a:lnTo>
                          <a:pt x="131920" y="259243"/>
                        </a:lnTo>
                        <a:cubicBezTo>
                          <a:pt x="59111" y="259243"/>
                          <a:pt x="0" y="202430"/>
                          <a:pt x="0" y="129622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571530" y="0"/>
                        </a:lnTo>
                        <a:cubicBezTo>
                          <a:pt x="644339" y="0"/>
                          <a:pt x="703451" y="56813"/>
                          <a:pt x="703451" y="129622"/>
                        </a:cubicBezTo>
                        <a:cubicBezTo>
                          <a:pt x="703358" y="202430"/>
                          <a:pt x="644339" y="259243"/>
                          <a:pt x="571530" y="259243"/>
                        </a:cubicBezTo>
                        <a:lnTo>
                          <a:pt x="571530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0" name="צורה חופשית: צורה 29">
                    <a:extLst>
                      <a:ext uri="{FF2B5EF4-FFF2-40B4-BE49-F238E27FC236}">
                        <a16:creationId xmlns:a16="http://schemas.microsoft.com/office/drawing/2014/main" id="{CD0C8B70-D9D2-4D7C-B222-402250AE3FE6}"/>
                      </a:ext>
                    </a:extLst>
                  </p:cNvPr>
                  <p:cNvSpPr/>
                  <p:nvPr/>
                </p:nvSpPr>
                <p:spPr>
                  <a:xfrm>
                    <a:off x="4497883" y="3254791"/>
                    <a:ext cx="615565" cy="259243"/>
                  </a:xfrm>
                  <a:custGeom>
                    <a:avLst/>
                    <a:gdLst>
                      <a:gd name="connsiteX0" fmla="*/ 483645 w 615565"/>
                      <a:gd name="connsiteY0" fmla="*/ 259244 h 259243"/>
                      <a:gd name="connsiteX1" fmla="*/ 131920 w 615565"/>
                      <a:gd name="connsiteY1" fmla="*/ 259244 h 259243"/>
                      <a:gd name="connsiteX2" fmla="*/ 0 w 615565"/>
                      <a:gd name="connsiteY2" fmla="*/ 129622 h 259243"/>
                      <a:gd name="connsiteX3" fmla="*/ 131920 w 615565"/>
                      <a:gd name="connsiteY3" fmla="*/ 0 h 259243"/>
                      <a:gd name="connsiteX4" fmla="*/ 483645 w 615565"/>
                      <a:gd name="connsiteY4" fmla="*/ 0 h 259243"/>
                      <a:gd name="connsiteX5" fmla="*/ 615565 w 615565"/>
                      <a:gd name="connsiteY5" fmla="*/ 129622 h 259243"/>
                      <a:gd name="connsiteX6" fmla="*/ 483645 w 615565"/>
                      <a:gd name="connsiteY6" fmla="*/ 259244 h 259243"/>
                      <a:gd name="connsiteX7" fmla="*/ 483645 w 615565"/>
                      <a:gd name="connsiteY7" fmla="*/ 259244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5565" h="259243">
                        <a:moveTo>
                          <a:pt x="483645" y="259244"/>
                        </a:moveTo>
                        <a:lnTo>
                          <a:pt x="131920" y="259244"/>
                        </a:lnTo>
                        <a:cubicBezTo>
                          <a:pt x="59019" y="259244"/>
                          <a:pt x="0" y="202431"/>
                          <a:pt x="0" y="129622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483645" y="0"/>
                        </a:lnTo>
                        <a:cubicBezTo>
                          <a:pt x="556454" y="0"/>
                          <a:pt x="615565" y="56813"/>
                          <a:pt x="615565" y="129622"/>
                        </a:cubicBezTo>
                        <a:cubicBezTo>
                          <a:pt x="615473" y="202522"/>
                          <a:pt x="556454" y="259244"/>
                          <a:pt x="483645" y="259244"/>
                        </a:cubicBezTo>
                        <a:lnTo>
                          <a:pt x="483645" y="259244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" name="צורה חופשית: צורה 30">
                    <a:extLst>
                      <a:ext uri="{FF2B5EF4-FFF2-40B4-BE49-F238E27FC236}">
                        <a16:creationId xmlns:a16="http://schemas.microsoft.com/office/drawing/2014/main" id="{815F7604-D068-4513-83DE-AE1F17703EB4}"/>
                      </a:ext>
                    </a:extLst>
                  </p:cNvPr>
                  <p:cNvSpPr/>
                  <p:nvPr/>
                </p:nvSpPr>
                <p:spPr>
                  <a:xfrm>
                    <a:off x="4409998" y="3773279"/>
                    <a:ext cx="703450" cy="259243"/>
                  </a:xfrm>
                  <a:custGeom>
                    <a:avLst/>
                    <a:gdLst>
                      <a:gd name="connsiteX0" fmla="*/ 571530 w 703450"/>
                      <a:gd name="connsiteY0" fmla="*/ 259243 h 259243"/>
                      <a:gd name="connsiteX1" fmla="*/ 131920 w 703450"/>
                      <a:gd name="connsiteY1" fmla="*/ 259243 h 259243"/>
                      <a:gd name="connsiteX2" fmla="*/ 0 w 703450"/>
                      <a:gd name="connsiteY2" fmla="*/ 129621 h 259243"/>
                      <a:gd name="connsiteX3" fmla="*/ 131920 w 703450"/>
                      <a:gd name="connsiteY3" fmla="*/ 0 h 259243"/>
                      <a:gd name="connsiteX4" fmla="*/ 571530 w 703450"/>
                      <a:gd name="connsiteY4" fmla="*/ 0 h 259243"/>
                      <a:gd name="connsiteX5" fmla="*/ 703451 w 703450"/>
                      <a:gd name="connsiteY5" fmla="*/ 129621 h 259243"/>
                      <a:gd name="connsiteX6" fmla="*/ 571530 w 703450"/>
                      <a:gd name="connsiteY6" fmla="*/ 259243 h 259243"/>
                      <a:gd name="connsiteX7" fmla="*/ 571530 w 703450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3450" h="259243">
                        <a:moveTo>
                          <a:pt x="571530" y="259243"/>
                        </a:moveTo>
                        <a:lnTo>
                          <a:pt x="131920" y="259243"/>
                        </a:lnTo>
                        <a:cubicBezTo>
                          <a:pt x="59111" y="259243"/>
                          <a:pt x="0" y="202430"/>
                          <a:pt x="0" y="129621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571530" y="0"/>
                        </a:lnTo>
                        <a:cubicBezTo>
                          <a:pt x="644339" y="0"/>
                          <a:pt x="703451" y="56813"/>
                          <a:pt x="703451" y="129621"/>
                        </a:cubicBezTo>
                        <a:cubicBezTo>
                          <a:pt x="703451" y="202430"/>
                          <a:pt x="644339" y="259243"/>
                          <a:pt x="571530" y="259243"/>
                        </a:cubicBezTo>
                        <a:lnTo>
                          <a:pt x="571530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4" name="צורה חופשית: צורה 223">
                    <a:extLst>
                      <a:ext uri="{FF2B5EF4-FFF2-40B4-BE49-F238E27FC236}">
                        <a16:creationId xmlns:a16="http://schemas.microsoft.com/office/drawing/2014/main" id="{11D51CE6-B8A1-4FC0-91C5-0711FD7017CC}"/>
                      </a:ext>
                    </a:extLst>
                  </p:cNvPr>
                  <p:cNvSpPr/>
                  <p:nvPr/>
                </p:nvSpPr>
                <p:spPr>
                  <a:xfrm>
                    <a:off x="4497883" y="4320540"/>
                    <a:ext cx="615565" cy="259243"/>
                  </a:xfrm>
                  <a:custGeom>
                    <a:avLst/>
                    <a:gdLst>
                      <a:gd name="connsiteX0" fmla="*/ 483645 w 615565"/>
                      <a:gd name="connsiteY0" fmla="*/ 259243 h 259243"/>
                      <a:gd name="connsiteX1" fmla="*/ 131920 w 615565"/>
                      <a:gd name="connsiteY1" fmla="*/ 259243 h 259243"/>
                      <a:gd name="connsiteX2" fmla="*/ 0 w 615565"/>
                      <a:gd name="connsiteY2" fmla="*/ 129621 h 259243"/>
                      <a:gd name="connsiteX3" fmla="*/ 131920 w 615565"/>
                      <a:gd name="connsiteY3" fmla="*/ 0 h 259243"/>
                      <a:gd name="connsiteX4" fmla="*/ 483645 w 615565"/>
                      <a:gd name="connsiteY4" fmla="*/ 0 h 259243"/>
                      <a:gd name="connsiteX5" fmla="*/ 615565 w 615565"/>
                      <a:gd name="connsiteY5" fmla="*/ 129621 h 259243"/>
                      <a:gd name="connsiteX6" fmla="*/ 483645 w 615565"/>
                      <a:gd name="connsiteY6" fmla="*/ 259243 h 259243"/>
                      <a:gd name="connsiteX7" fmla="*/ 483645 w 615565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5565" h="259243">
                        <a:moveTo>
                          <a:pt x="483645" y="259243"/>
                        </a:moveTo>
                        <a:lnTo>
                          <a:pt x="131920" y="259243"/>
                        </a:lnTo>
                        <a:cubicBezTo>
                          <a:pt x="59019" y="259243"/>
                          <a:pt x="0" y="202430"/>
                          <a:pt x="0" y="129621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483645" y="0"/>
                        </a:lnTo>
                        <a:cubicBezTo>
                          <a:pt x="556454" y="0"/>
                          <a:pt x="615565" y="56813"/>
                          <a:pt x="615565" y="129621"/>
                        </a:cubicBezTo>
                        <a:cubicBezTo>
                          <a:pt x="615473" y="202522"/>
                          <a:pt x="556454" y="259243"/>
                          <a:pt x="483645" y="259243"/>
                        </a:cubicBezTo>
                        <a:lnTo>
                          <a:pt x="483645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" name="צורה חופשית: צורה 224">
                    <a:extLst>
                      <a:ext uri="{FF2B5EF4-FFF2-40B4-BE49-F238E27FC236}">
                        <a16:creationId xmlns:a16="http://schemas.microsoft.com/office/drawing/2014/main" id="{5EB06998-E686-4BAD-9AD2-6116A71A8B06}"/>
                      </a:ext>
                    </a:extLst>
                  </p:cNvPr>
                  <p:cNvSpPr/>
                  <p:nvPr/>
                </p:nvSpPr>
                <p:spPr>
                  <a:xfrm>
                    <a:off x="4556895" y="4950630"/>
                    <a:ext cx="527142" cy="249866"/>
                  </a:xfrm>
                  <a:custGeom>
                    <a:avLst/>
                    <a:gdLst>
                      <a:gd name="connsiteX0" fmla="*/ 131835 w 527142"/>
                      <a:gd name="connsiteY0" fmla="*/ 234054 h 249866"/>
                      <a:gd name="connsiteX1" fmla="*/ 7 w 527142"/>
                      <a:gd name="connsiteY1" fmla="*/ 123370 h 249866"/>
                      <a:gd name="connsiteX2" fmla="*/ 130548 w 527142"/>
                      <a:gd name="connsiteY2" fmla="*/ 0 h 249866"/>
                      <a:gd name="connsiteX3" fmla="*/ 393928 w 527142"/>
                      <a:gd name="connsiteY3" fmla="*/ 2206 h 249866"/>
                      <a:gd name="connsiteX4" fmla="*/ 527135 w 527142"/>
                      <a:gd name="connsiteY4" fmla="*/ 135229 h 249866"/>
                      <a:gd name="connsiteX5" fmla="*/ 396594 w 527142"/>
                      <a:gd name="connsiteY5" fmla="*/ 249866 h 249866"/>
                      <a:gd name="connsiteX6" fmla="*/ 133214 w 527142"/>
                      <a:gd name="connsiteY6" fmla="*/ 233962 h 249866"/>
                      <a:gd name="connsiteX7" fmla="*/ 131835 w 527142"/>
                      <a:gd name="connsiteY7" fmla="*/ 234054 h 249866"/>
                      <a:gd name="connsiteX8" fmla="*/ 131835 w 527142"/>
                      <a:gd name="connsiteY8" fmla="*/ 234054 h 2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7142" h="249866">
                        <a:moveTo>
                          <a:pt x="131835" y="234054"/>
                        </a:moveTo>
                        <a:cubicBezTo>
                          <a:pt x="59670" y="234054"/>
                          <a:pt x="742" y="195719"/>
                          <a:pt x="7" y="123370"/>
                        </a:cubicBezTo>
                        <a:cubicBezTo>
                          <a:pt x="-729" y="50562"/>
                          <a:pt x="57739" y="735"/>
                          <a:pt x="130548" y="0"/>
                        </a:cubicBezTo>
                        <a:lnTo>
                          <a:pt x="393928" y="2206"/>
                        </a:lnTo>
                        <a:cubicBezTo>
                          <a:pt x="466185" y="-644"/>
                          <a:pt x="526492" y="62420"/>
                          <a:pt x="527135" y="135229"/>
                        </a:cubicBezTo>
                        <a:cubicBezTo>
                          <a:pt x="527871" y="208130"/>
                          <a:pt x="469403" y="249131"/>
                          <a:pt x="396594" y="249866"/>
                        </a:cubicBezTo>
                        <a:lnTo>
                          <a:pt x="133214" y="233962"/>
                        </a:lnTo>
                        <a:cubicBezTo>
                          <a:pt x="132846" y="234054"/>
                          <a:pt x="132386" y="234054"/>
                          <a:pt x="131835" y="234054"/>
                        </a:cubicBezTo>
                        <a:lnTo>
                          <a:pt x="131835" y="234054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7" name="צורה חופשית: צורה 226">
                    <a:extLst>
                      <a:ext uri="{FF2B5EF4-FFF2-40B4-BE49-F238E27FC236}">
                        <a16:creationId xmlns:a16="http://schemas.microsoft.com/office/drawing/2014/main" id="{30FF8F39-738E-4338-86A0-2C28B68C2FAF}"/>
                      </a:ext>
                    </a:extLst>
                  </p:cNvPr>
                  <p:cNvSpPr/>
                  <p:nvPr/>
                </p:nvSpPr>
                <p:spPr>
                  <a:xfrm>
                    <a:off x="6608051" y="2909134"/>
                    <a:ext cx="1318923" cy="259243"/>
                  </a:xfrm>
                  <a:custGeom>
                    <a:avLst/>
                    <a:gdLst>
                      <a:gd name="connsiteX0" fmla="*/ 1187004 w 1318923"/>
                      <a:gd name="connsiteY0" fmla="*/ 259243 h 259243"/>
                      <a:gd name="connsiteX1" fmla="*/ 131920 w 1318923"/>
                      <a:gd name="connsiteY1" fmla="*/ 259243 h 259243"/>
                      <a:gd name="connsiteX2" fmla="*/ 0 w 1318923"/>
                      <a:gd name="connsiteY2" fmla="*/ 129621 h 259243"/>
                      <a:gd name="connsiteX3" fmla="*/ 131920 w 1318923"/>
                      <a:gd name="connsiteY3" fmla="*/ 0 h 259243"/>
                      <a:gd name="connsiteX4" fmla="*/ 1187004 w 1318923"/>
                      <a:gd name="connsiteY4" fmla="*/ 0 h 259243"/>
                      <a:gd name="connsiteX5" fmla="*/ 1318924 w 1318923"/>
                      <a:gd name="connsiteY5" fmla="*/ 129621 h 259243"/>
                      <a:gd name="connsiteX6" fmla="*/ 1187004 w 1318923"/>
                      <a:gd name="connsiteY6" fmla="*/ 259243 h 259243"/>
                      <a:gd name="connsiteX7" fmla="*/ 1187004 w 1318923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8923" h="259243">
                        <a:moveTo>
                          <a:pt x="1187004" y="259243"/>
                        </a:moveTo>
                        <a:lnTo>
                          <a:pt x="131920" y="259243"/>
                        </a:lnTo>
                        <a:cubicBezTo>
                          <a:pt x="59111" y="259243"/>
                          <a:pt x="0" y="202430"/>
                          <a:pt x="0" y="129621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1187004" y="0"/>
                        </a:lnTo>
                        <a:cubicBezTo>
                          <a:pt x="1259813" y="0"/>
                          <a:pt x="1318924" y="56813"/>
                          <a:pt x="1318924" y="129621"/>
                        </a:cubicBezTo>
                        <a:cubicBezTo>
                          <a:pt x="1318924" y="202522"/>
                          <a:pt x="1259813" y="259243"/>
                          <a:pt x="1187004" y="259243"/>
                        </a:cubicBezTo>
                        <a:lnTo>
                          <a:pt x="1187004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8" name="צורה חופשית: צורה 227">
                    <a:extLst>
                      <a:ext uri="{FF2B5EF4-FFF2-40B4-BE49-F238E27FC236}">
                        <a16:creationId xmlns:a16="http://schemas.microsoft.com/office/drawing/2014/main" id="{E5F1E12B-7149-4A5D-BA75-7DFC9E37BF40}"/>
                      </a:ext>
                    </a:extLst>
                  </p:cNvPr>
                  <p:cNvSpPr/>
                  <p:nvPr/>
                </p:nvSpPr>
                <p:spPr>
                  <a:xfrm>
                    <a:off x="6608051" y="3427621"/>
                    <a:ext cx="615564" cy="259243"/>
                  </a:xfrm>
                  <a:custGeom>
                    <a:avLst/>
                    <a:gdLst>
                      <a:gd name="connsiteX0" fmla="*/ 483645 w 615564"/>
                      <a:gd name="connsiteY0" fmla="*/ 259243 h 259243"/>
                      <a:gd name="connsiteX1" fmla="*/ 131920 w 615564"/>
                      <a:gd name="connsiteY1" fmla="*/ 259243 h 259243"/>
                      <a:gd name="connsiteX2" fmla="*/ 0 w 615564"/>
                      <a:gd name="connsiteY2" fmla="*/ 129622 h 259243"/>
                      <a:gd name="connsiteX3" fmla="*/ 131920 w 615564"/>
                      <a:gd name="connsiteY3" fmla="*/ 0 h 259243"/>
                      <a:gd name="connsiteX4" fmla="*/ 483645 w 615564"/>
                      <a:gd name="connsiteY4" fmla="*/ 0 h 259243"/>
                      <a:gd name="connsiteX5" fmla="*/ 615565 w 615564"/>
                      <a:gd name="connsiteY5" fmla="*/ 129622 h 259243"/>
                      <a:gd name="connsiteX6" fmla="*/ 483645 w 615564"/>
                      <a:gd name="connsiteY6" fmla="*/ 259243 h 259243"/>
                      <a:gd name="connsiteX7" fmla="*/ 483645 w 615564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5564" h="259243">
                        <a:moveTo>
                          <a:pt x="483645" y="259243"/>
                        </a:moveTo>
                        <a:lnTo>
                          <a:pt x="131920" y="259243"/>
                        </a:lnTo>
                        <a:cubicBezTo>
                          <a:pt x="59111" y="259243"/>
                          <a:pt x="0" y="202430"/>
                          <a:pt x="0" y="129622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483645" y="0"/>
                        </a:lnTo>
                        <a:cubicBezTo>
                          <a:pt x="556546" y="0"/>
                          <a:pt x="615565" y="56813"/>
                          <a:pt x="615565" y="129622"/>
                        </a:cubicBezTo>
                        <a:cubicBezTo>
                          <a:pt x="615473" y="202522"/>
                          <a:pt x="556454" y="259243"/>
                          <a:pt x="483645" y="259243"/>
                        </a:cubicBezTo>
                        <a:lnTo>
                          <a:pt x="483645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0" name="צורה חופשית: צורה 229">
                    <a:extLst>
                      <a:ext uri="{FF2B5EF4-FFF2-40B4-BE49-F238E27FC236}">
                        <a16:creationId xmlns:a16="http://schemas.microsoft.com/office/drawing/2014/main" id="{F271FD96-9D9F-4831-9446-79647124449A}"/>
                      </a:ext>
                    </a:extLst>
                  </p:cNvPr>
                  <p:cNvSpPr/>
                  <p:nvPr/>
                </p:nvSpPr>
                <p:spPr>
                  <a:xfrm>
                    <a:off x="6608051" y="3946015"/>
                    <a:ext cx="615564" cy="288109"/>
                  </a:xfrm>
                  <a:custGeom>
                    <a:avLst/>
                    <a:gdLst>
                      <a:gd name="connsiteX0" fmla="*/ 483645 w 615564"/>
                      <a:gd name="connsiteY0" fmla="*/ 288110 h 288109"/>
                      <a:gd name="connsiteX1" fmla="*/ 131920 w 615564"/>
                      <a:gd name="connsiteY1" fmla="*/ 288110 h 288109"/>
                      <a:gd name="connsiteX2" fmla="*/ 0 w 615564"/>
                      <a:gd name="connsiteY2" fmla="*/ 144055 h 288109"/>
                      <a:gd name="connsiteX3" fmla="*/ 131920 w 615564"/>
                      <a:gd name="connsiteY3" fmla="*/ 0 h 288109"/>
                      <a:gd name="connsiteX4" fmla="*/ 483645 w 615564"/>
                      <a:gd name="connsiteY4" fmla="*/ 0 h 288109"/>
                      <a:gd name="connsiteX5" fmla="*/ 615565 w 615564"/>
                      <a:gd name="connsiteY5" fmla="*/ 144055 h 288109"/>
                      <a:gd name="connsiteX6" fmla="*/ 483645 w 615564"/>
                      <a:gd name="connsiteY6" fmla="*/ 288110 h 288109"/>
                      <a:gd name="connsiteX7" fmla="*/ 483645 w 615564"/>
                      <a:gd name="connsiteY7" fmla="*/ 288110 h 288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5564" h="288109">
                        <a:moveTo>
                          <a:pt x="483645" y="288110"/>
                        </a:moveTo>
                        <a:lnTo>
                          <a:pt x="131920" y="288110"/>
                        </a:lnTo>
                        <a:cubicBezTo>
                          <a:pt x="59111" y="288110"/>
                          <a:pt x="0" y="216956"/>
                          <a:pt x="0" y="144055"/>
                        </a:cubicBezTo>
                        <a:cubicBezTo>
                          <a:pt x="0" y="71246"/>
                          <a:pt x="59019" y="0"/>
                          <a:pt x="131920" y="0"/>
                        </a:cubicBezTo>
                        <a:lnTo>
                          <a:pt x="483645" y="0"/>
                        </a:lnTo>
                        <a:cubicBezTo>
                          <a:pt x="556546" y="0"/>
                          <a:pt x="615565" y="71154"/>
                          <a:pt x="615565" y="144055"/>
                        </a:cubicBezTo>
                        <a:cubicBezTo>
                          <a:pt x="615473" y="216956"/>
                          <a:pt x="556454" y="288110"/>
                          <a:pt x="483645" y="288110"/>
                        </a:cubicBezTo>
                        <a:lnTo>
                          <a:pt x="483645" y="288110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1" name="צורה חופשית: צורה 230">
                    <a:extLst>
                      <a:ext uri="{FF2B5EF4-FFF2-40B4-BE49-F238E27FC236}">
                        <a16:creationId xmlns:a16="http://schemas.microsoft.com/office/drawing/2014/main" id="{F500993B-1F84-477E-B787-548209860ECF}"/>
                      </a:ext>
                    </a:extLst>
                  </p:cNvPr>
                  <p:cNvSpPr/>
                  <p:nvPr/>
                </p:nvSpPr>
                <p:spPr>
                  <a:xfrm>
                    <a:off x="6608051" y="4493368"/>
                    <a:ext cx="1142969" cy="259243"/>
                  </a:xfrm>
                  <a:custGeom>
                    <a:avLst/>
                    <a:gdLst>
                      <a:gd name="connsiteX0" fmla="*/ 1011141 w 1142969"/>
                      <a:gd name="connsiteY0" fmla="*/ 259243 h 259243"/>
                      <a:gd name="connsiteX1" fmla="*/ 131920 w 1142969"/>
                      <a:gd name="connsiteY1" fmla="*/ 259243 h 259243"/>
                      <a:gd name="connsiteX2" fmla="*/ 0 w 1142969"/>
                      <a:gd name="connsiteY2" fmla="*/ 129622 h 259243"/>
                      <a:gd name="connsiteX3" fmla="*/ 131920 w 1142969"/>
                      <a:gd name="connsiteY3" fmla="*/ 0 h 259243"/>
                      <a:gd name="connsiteX4" fmla="*/ 1011141 w 1142969"/>
                      <a:gd name="connsiteY4" fmla="*/ 0 h 259243"/>
                      <a:gd name="connsiteX5" fmla="*/ 1142970 w 1142969"/>
                      <a:gd name="connsiteY5" fmla="*/ 129622 h 259243"/>
                      <a:gd name="connsiteX6" fmla="*/ 1011141 w 1142969"/>
                      <a:gd name="connsiteY6" fmla="*/ 259243 h 259243"/>
                      <a:gd name="connsiteX7" fmla="*/ 1011141 w 1142969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2969" h="259243">
                        <a:moveTo>
                          <a:pt x="1011141" y="259243"/>
                        </a:moveTo>
                        <a:lnTo>
                          <a:pt x="131920" y="259243"/>
                        </a:lnTo>
                        <a:cubicBezTo>
                          <a:pt x="59111" y="259243"/>
                          <a:pt x="0" y="202430"/>
                          <a:pt x="0" y="129622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1011141" y="0"/>
                        </a:lnTo>
                        <a:cubicBezTo>
                          <a:pt x="1083950" y="0"/>
                          <a:pt x="1142970" y="56813"/>
                          <a:pt x="1142970" y="129622"/>
                        </a:cubicBezTo>
                        <a:cubicBezTo>
                          <a:pt x="1142970" y="202430"/>
                          <a:pt x="1084042" y="259243"/>
                          <a:pt x="1011141" y="259243"/>
                        </a:cubicBezTo>
                        <a:lnTo>
                          <a:pt x="1011141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3" name="צורה חופשית: צורה 232">
                    <a:extLst>
                      <a:ext uri="{FF2B5EF4-FFF2-40B4-BE49-F238E27FC236}">
                        <a16:creationId xmlns:a16="http://schemas.microsoft.com/office/drawing/2014/main" id="{022DDC3F-E669-4FC8-8943-8584249A3078}"/>
                      </a:ext>
                    </a:extLst>
                  </p:cNvPr>
                  <p:cNvSpPr/>
                  <p:nvPr/>
                </p:nvSpPr>
                <p:spPr>
                  <a:xfrm>
                    <a:off x="6608051" y="5098270"/>
                    <a:ext cx="1318923" cy="259243"/>
                  </a:xfrm>
                  <a:custGeom>
                    <a:avLst/>
                    <a:gdLst>
                      <a:gd name="connsiteX0" fmla="*/ 1187004 w 1318923"/>
                      <a:gd name="connsiteY0" fmla="*/ 259244 h 259243"/>
                      <a:gd name="connsiteX1" fmla="*/ 131920 w 1318923"/>
                      <a:gd name="connsiteY1" fmla="*/ 259244 h 259243"/>
                      <a:gd name="connsiteX2" fmla="*/ 0 w 1318923"/>
                      <a:gd name="connsiteY2" fmla="*/ 129621 h 259243"/>
                      <a:gd name="connsiteX3" fmla="*/ 131920 w 1318923"/>
                      <a:gd name="connsiteY3" fmla="*/ 0 h 259243"/>
                      <a:gd name="connsiteX4" fmla="*/ 1187004 w 1318923"/>
                      <a:gd name="connsiteY4" fmla="*/ 0 h 259243"/>
                      <a:gd name="connsiteX5" fmla="*/ 1318924 w 1318923"/>
                      <a:gd name="connsiteY5" fmla="*/ 129621 h 259243"/>
                      <a:gd name="connsiteX6" fmla="*/ 1187004 w 1318923"/>
                      <a:gd name="connsiteY6" fmla="*/ 259244 h 259243"/>
                      <a:gd name="connsiteX7" fmla="*/ 1187004 w 1318923"/>
                      <a:gd name="connsiteY7" fmla="*/ 259244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8923" h="259243">
                        <a:moveTo>
                          <a:pt x="1187004" y="259244"/>
                        </a:moveTo>
                        <a:lnTo>
                          <a:pt x="131920" y="259244"/>
                        </a:lnTo>
                        <a:cubicBezTo>
                          <a:pt x="59111" y="259244"/>
                          <a:pt x="0" y="202430"/>
                          <a:pt x="0" y="129621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1187004" y="0"/>
                        </a:lnTo>
                        <a:cubicBezTo>
                          <a:pt x="1259813" y="0"/>
                          <a:pt x="1318924" y="56813"/>
                          <a:pt x="1318924" y="129621"/>
                        </a:cubicBezTo>
                        <a:cubicBezTo>
                          <a:pt x="1318924" y="202430"/>
                          <a:pt x="1259813" y="259244"/>
                          <a:pt x="1187004" y="259244"/>
                        </a:cubicBezTo>
                        <a:lnTo>
                          <a:pt x="1187004" y="259244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4" name="צורה חופשית: צורה 233">
                    <a:extLst>
                      <a:ext uri="{FF2B5EF4-FFF2-40B4-BE49-F238E27FC236}">
                        <a16:creationId xmlns:a16="http://schemas.microsoft.com/office/drawing/2014/main" id="{31B13FF2-9907-4D74-9FCD-0C7C2A8A641B}"/>
                      </a:ext>
                    </a:extLst>
                  </p:cNvPr>
                  <p:cNvSpPr/>
                  <p:nvPr/>
                </p:nvSpPr>
                <p:spPr>
                  <a:xfrm>
                    <a:off x="3706547" y="2736397"/>
                    <a:ext cx="527587" cy="259243"/>
                  </a:xfrm>
                  <a:custGeom>
                    <a:avLst/>
                    <a:gdLst>
                      <a:gd name="connsiteX0" fmla="*/ 395668 w 527587"/>
                      <a:gd name="connsiteY0" fmla="*/ 259243 h 259243"/>
                      <a:gd name="connsiteX1" fmla="*/ 131920 w 527587"/>
                      <a:gd name="connsiteY1" fmla="*/ 259243 h 259243"/>
                      <a:gd name="connsiteX2" fmla="*/ 0 w 527587"/>
                      <a:gd name="connsiteY2" fmla="*/ 129622 h 259243"/>
                      <a:gd name="connsiteX3" fmla="*/ 131920 w 527587"/>
                      <a:gd name="connsiteY3" fmla="*/ 0 h 259243"/>
                      <a:gd name="connsiteX4" fmla="*/ 395668 w 527587"/>
                      <a:gd name="connsiteY4" fmla="*/ 0 h 259243"/>
                      <a:gd name="connsiteX5" fmla="*/ 527588 w 527587"/>
                      <a:gd name="connsiteY5" fmla="*/ 129622 h 259243"/>
                      <a:gd name="connsiteX6" fmla="*/ 395668 w 527587"/>
                      <a:gd name="connsiteY6" fmla="*/ 259243 h 259243"/>
                      <a:gd name="connsiteX7" fmla="*/ 395668 w 527587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7587" h="259243">
                        <a:moveTo>
                          <a:pt x="395668" y="259243"/>
                        </a:moveTo>
                        <a:lnTo>
                          <a:pt x="131920" y="259243"/>
                        </a:lnTo>
                        <a:cubicBezTo>
                          <a:pt x="59111" y="259243"/>
                          <a:pt x="0" y="202430"/>
                          <a:pt x="0" y="129622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395668" y="0"/>
                        </a:lnTo>
                        <a:cubicBezTo>
                          <a:pt x="468477" y="0"/>
                          <a:pt x="527588" y="56813"/>
                          <a:pt x="527588" y="129622"/>
                        </a:cubicBezTo>
                        <a:cubicBezTo>
                          <a:pt x="527588" y="202430"/>
                          <a:pt x="468569" y="259243"/>
                          <a:pt x="395668" y="259243"/>
                        </a:cubicBezTo>
                        <a:lnTo>
                          <a:pt x="395668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5" name="צורה חופשית: צורה 234">
                    <a:extLst>
                      <a:ext uri="{FF2B5EF4-FFF2-40B4-BE49-F238E27FC236}">
                        <a16:creationId xmlns:a16="http://schemas.microsoft.com/office/drawing/2014/main" id="{ECC7BF13-6FFD-433A-BBC4-EBA3FA0A8E02}"/>
                      </a:ext>
                    </a:extLst>
                  </p:cNvPr>
                  <p:cNvSpPr/>
                  <p:nvPr/>
                </p:nvSpPr>
                <p:spPr>
                  <a:xfrm>
                    <a:off x="3706547" y="3254791"/>
                    <a:ext cx="615473" cy="259243"/>
                  </a:xfrm>
                  <a:custGeom>
                    <a:avLst/>
                    <a:gdLst>
                      <a:gd name="connsiteX0" fmla="*/ 483645 w 615473"/>
                      <a:gd name="connsiteY0" fmla="*/ 259244 h 259243"/>
                      <a:gd name="connsiteX1" fmla="*/ 131920 w 615473"/>
                      <a:gd name="connsiteY1" fmla="*/ 259244 h 259243"/>
                      <a:gd name="connsiteX2" fmla="*/ 0 w 615473"/>
                      <a:gd name="connsiteY2" fmla="*/ 129622 h 259243"/>
                      <a:gd name="connsiteX3" fmla="*/ 131920 w 615473"/>
                      <a:gd name="connsiteY3" fmla="*/ 0 h 259243"/>
                      <a:gd name="connsiteX4" fmla="*/ 483645 w 615473"/>
                      <a:gd name="connsiteY4" fmla="*/ 0 h 259243"/>
                      <a:gd name="connsiteX5" fmla="*/ 615473 w 615473"/>
                      <a:gd name="connsiteY5" fmla="*/ 129622 h 259243"/>
                      <a:gd name="connsiteX6" fmla="*/ 483645 w 615473"/>
                      <a:gd name="connsiteY6" fmla="*/ 259244 h 259243"/>
                      <a:gd name="connsiteX7" fmla="*/ 483645 w 615473"/>
                      <a:gd name="connsiteY7" fmla="*/ 259244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5473" h="259243">
                        <a:moveTo>
                          <a:pt x="483645" y="259244"/>
                        </a:moveTo>
                        <a:lnTo>
                          <a:pt x="131920" y="259244"/>
                        </a:lnTo>
                        <a:cubicBezTo>
                          <a:pt x="59111" y="259244"/>
                          <a:pt x="0" y="202431"/>
                          <a:pt x="0" y="129622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483645" y="0"/>
                        </a:lnTo>
                        <a:cubicBezTo>
                          <a:pt x="556454" y="0"/>
                          <a:pt x="615473" y="56813"/>
                          <a:pt x="615473" y="129622"/>
                        </a:cubicBezTo>
                        <a:cubicBezTo>
                          <a:pt x="615473" y="202522"/>
                          <a:pt x="556454" y="259244"/>
                          <a:pt x="483645" y="259244"/>
                        </a:cubicBezTo>
                        <a:lnTo>
                          <a:pt x="483645" y="259244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6" name="צורה חופשית: צורה 235">
                    <a:extLst>
                      <a:ext uri="{FF2B5EF4-FFF2-40B4-BE49-F238E27FC236}">
                        <a16:creationId xmlns:a16="http://schemas.microsoft.com/office/drawing/2014/main" id="{BA4E2CC6-4A41-4161-A662-E71398FEB8B2}"/>
                      </a:ext>
                    </a:extLst>
                  </p:cNvPr>
                  <p:cNvSpPr/>
                  <p:nvPr/>
                </p:nvSpPr>
                <p:spPr>
                  <a:xfrm>
                    <a:off x="3706547" y="3773279"/>
                    <a:ext cx="527587" cy="259243"/>
                  </a:xfrm>
                  <a:custGeom>
                    <a:avLst/>
                    <a:gdLst>
                      <a:gd name="connsiteX0" fmla="*/ 395668 w 527587"/>
                      <a:gd name="connsiteY0" fmla="*/ 259243 h 259243"/>
                      <a:gd name="connsiteX1" fmla="*/ 131920 w 527587"/>
                      <a:gd name="connsiteY1" fmla="*/ 259243 h 259243"/>
                      <a:gd name="connsiteX2" fmla="*/ 0 w 527587"/>
                      <a:gd name="connsiteY2" fmla="*/ 129621 h 259243"/>
                      <a:gd name="connsiteX3" fmla="*/ 131920 w 527587"/>
                      <a:gd name="connsiteY3" fmla="*/ 0 h 259243"/>
                      <a:gd name="connsiteX4" fmla="*/ 395668 w 527587"/>
                      <a:gd name="connsiteY4" fmla="*/ 0 h 259243"/>
                      <a:gd name="connsiteX5" fmla="*/ 527588 w 527587"/>
                      <a:gd name="connsiteY5" fmla="*/ 129621 h 259243"/>
                      <a:gd name="connsiteX6" fmla="*/ 395668 w 527587"/>
                      <a:gd name="connsiteY6" fmla="*/ 259243 h 259243"/>
                      <a:gd name="connsiteX7" fmla="*/ 395668 w 527587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7587" h="259243">
                        <a:moveTo>
                          <a:pt x="395668" y="259243"/>
                        </a:moveTo>
                        <a:lnTo>
                          <a:pt x="131920" y="259243"/>
                        </a:lnTo>
                        <a:cubicBezTo>
                          <a:pt x="59111" y="259243"/>
                          <a:pt x="0" y="202430"/>
                          <a:pt x="0" y="129621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395668" y="0"/>
                        </a:lnTo>
                        <a:cubicBezTo>
                          <a:pt x="468477" y="0"/>
                          <a:pt x="527588" y="56813"/>
                          <a:pt x="527588" y="129621"/>
                        </a:cubicBezTo>
                        <a:cubicBezTo>
                          <a:pt x="527588" y="202430"/>
                          <a:pt x="468569" y="259243"/>
                          <a:pt x="395668" y="259243"/>
                        </a:cubicBezTo>
                        <a:lnTo>
                          <a:pt x="395668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7" name="צורה חופשית: צורה 236">
                    <a:extLst>
                      <a:ext uri="{FF2B5EF4-FFF2-40B4-BE49-F238E27FC236}">
                        <a16:creationId xmlns:a16="http://schemas.microsoft.com/office/drawing/2014/main" id="{44EAB9CA-2732-4B2E-AD51-024497B9BF6F}"/>
                      </a:ext>
                    </a:extLst>
                  </p:cNvPr>
                  <p:cNvSpPr/>
                  <p:nvPr/>
                </p:nvSpPr>
                <p:spPr>
                  <a:xfrm>
                    <a:off x="3706547" y="4320540"/>
                    <a:ext cx="615473" cy="259243"/>
                  </a:xfrm>
                  <a:custGeom>
                    <a:avLst/>
                    <a:gdLst>
                      <a:gd name="connsiteX0" fmla="*/ 483645 w 615473"/>
                      <a:gd name="connsiteY0" fmla="*/ 259243 h 259243"/>
                      <a:gd name="connsiteX1" fmla="*/ 131920 w 615473"/>
                      <a:gd name="connsiteY1" fmla="*/ 259243 h 259243"/>
                      <a:gd name="connsiteX2" fmla="*/ 0 w 615473"/>
                      <a:gd name="connsiteY2" fmla="*/ 129621 h 259243"/>
                      <a:gd name="connsiteX3" fmla="*/ 131920 w 615473"/>
                      <a:gd name="connsiteY3" fmla="*/ 0 h 259243"/>
                      <a:gd name="connsiteX4" fmla="*/ 483645 w 615473"/>
                      <a:gd name="connsiteY4" fmla="*/ 0 h 259243"/>
                      <a:gd name="connsiteX5" fmla="*/ 615473 w 615473"/>
                      <a:gd name="connsiteY5" fmla="*/ 129621 h 259243"/>
                      <a:gd name="connsiteX6" fmla="*/ 483645 w 615473"/>
                      <a:gd name="connsiteY6" fmla="*/ 259243 h 259243"/>
                      <a:gd name="connsiteX7" fmla="*/ 483645 w 615473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5473" h="259243">
                        <a:moveTo>
                          <a:pt x="483645" y="259243"/>
                        </a:moveTo>
                        <a:lnTo>
                          <a:pt x="131920" y="259243"/>
                        </a:lnTo>
                        <a:cubicBezTo>
                          <a:pt x="59111" y="259243"/>
                          <a:pt x="0" y="202430"/>
                          <a:pt x="0" y="129621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483645" y="0"/>
                        </a:lnTo>
                        <a:cubicBezTo>
                          <a:pt x="556454" y="0"/>
                          <a:pt x="615473" y="56813"/>
                          <a:pt x="615473" y="129621"/>
                        </a:cubicBezTo>
                        <a:cubicBezTo>
                          <a:pt x="615473" y="202522"/>
                          <a:pt x="556454" y="259243"/>
                          <a:pt x="483645" y="259243"/>
                        </a:cubicBezTo>
                        <a:lnTo>
                          <a:pt x="483645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9" name="צורה חופשית: צורה 238">
                    <a:extLst>
                      <a:ext uri="{FF2B5EF4-FFF2-40B4-BE49-F238E27FC236}">
                        <a16:creationId xmlns:a16="http://schemas.microsoft.com/office/drawing/2014/main" id="{3D463368-81F4-4D0B-A88F-9B5B8E2473B8}"/>
                      </a:ext>
                    </a:extLst>
                  </p:cNvPr>
                  <p:cNvSpPr/>
                  <p:nvPr/>
                </p:nvSpPr>
                <p:spPr>
                  <a:xfrm>
                    <a:off x="3706547" y="4925441"/>
                    <a:ext cx="703358" cy="259242"/>
                  </a:xfrm>
                  <a:custGeom>
                    <a:avLst/>
                    <a:gdLst>
                      <a:gd name="connsiteX0" fmla="*/ 571531 w 703358"/>
                      <a:gd name="connsiteY0" fmla="*/ 259243 h 259242"/>
                      <a:gd name="connsiteX1" fmla="*/ 131920 w 703358"/>
                      <a:gd name="connsiteY1" fmla="*/ 259243 h 259242"/>
                      <a:gd name="connsiteX2" fmla="*/ 0 w 703358"/>
                      <a:gd name="connsiteY2" fmla="*/ 129621 h 259242"/>
                      <a:gd name="connsiteX3" fmla="*/ 131920 w 703358"/>
                      <a:gd name="connsiteY3" fmla="*/ 0 h 259242"/>
                      <a:gd name="connsiteX4" fmla="*/ 571531 w 703358"/>
                      <a:gd name="connsiteY4" fmla="*/ 0 h 259242"/>
                      <a:gd name="connsiteX5" fmla="*/ 703359 w 703358"/>
                      <a:gd name="connsiteY5" fmla="*/ 129621 h 259242"/>
                      <a:gd name="connsiteX6" fmla="*/ 571531 w 703358"/>
                      <a:gd name="connsiteY6" fmla="*/ 259243 h 259242"/>
                      <a:gd name="connsiteX7" fmla="*/ 571531 w 703358"/>
                      <a:gd name="connsiteY7" fmla="*/ 259243 h 259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3358" h="259242">
                        <a:moveTo>
                          <a:pt x="571531" y="259243"/>
                        </a:moveTo>
                        <a:lnTo>
                          <a:pt x="131920" y="259243"/>
                        </a:lnTo>
                        <a:cubicBezTo>
                          <a:pt x="59111" y="259243"/>
                          <a:pt x="0" y="202430"/>
                          <a:pt x="0" y="129621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571531" y="0"/>
                        </a:lnTo>
                        <a:cubicBezTo>
                          <a:pt x="644339" y="0"/>
                          <a:pt x="703359" y="56813"/>
                          <a:pt x="703359" y="129621"/>
                        </a:cubicBezTo>
                        <a:cubicBezTo>
                          <a:pt x="703359" y="202430"/>
                          <a:pt x="644431" y="259243"/>
                          <a:pt x="571531" y="259243"/>
                        </a:cubicBezTo>
                        <a:lnTo>
                          <a:pt x="571531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0" name="צורה חופשית: צורה 239">
                    <a:extLst>
                      <a:ext uri="{FF2B5EF4-FFF2-40B4-BE49-F238E27FC236}">
                        <a16:creationId xmlns:a16="http://schemas.microsoft.com/office/drawing/2014/main" id="{54024B56-8309-4CA2-BADA-76535135E992}"/>
                      </a:ext>
                    </a:extLst>
                  </p:cNvPr>
                  <p:cNvSpPr/>
                  <p:nvPr/>
                </p:nvSpPr>
                <p:spPr>
                  <a:xfrm>
                    <a:off x="5640944" y="691223"/>
                    <a:ext cx="1143061" cy="288109"/>
                  </a:xfrm>
                  <a:custGeom>
                    <a:avLst/>
                    <a:gdLst>
                      <a:gd name="connsiteX0" fmla="*/ 1011141 w 1143061"/>
                      <a:gd name="connsiteY0" fmla="*/ 288110 h 288109"/>
                      <a:gd name="connsiteX1" fmla="*/ 131920 w 1143061"/>
                      <a:gd name="connsiteY1" fmla="*/ 288110 h 288109"/>
                      <a:gd name="connsiteX2" fmla="*/ 0 w 1143061"/>
                      <a:gd name="connsiteY2" fmla="*/ 144055 h 288109"/>
                      <a:gd name="connsiteX3" fmla="*/ 131920 w 1143061"/>
                      <a:gd name="connsiteY3" fmla="*/ 0 h 288109"/>
                      <a:gd name="connsiteX4" fmla="*/ 1011141 w 1143061"/>
                      <a:gd name="connsiteY4" fmla="*/ 0 h 288109"/>
                      <a:gd name="connsiteX5" fmla="*/ 1143061 w 1143061"/>
                      <a:gd name="connsiteY5" fmla="*/ 144055 h 288109"/>
                      <a:gd name="connsiteX6" fmla="*/ 1011141 w 1143061"/>
                      <a:gd name="connsiteY6" fmla="*/ 288110 h 288109"/>
                      <a:gd name="connsiteX7" fmla="*/ 1011141 w 1143061"/>
                      <a:gd name="connsiteY7" fmla="*/ 288110 h 288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61" h="288109">
                        <a:moveTo>
                          <a:pt x="1011141" y="288110"/>
                        </a:moveTo>
                        <a:lnTo>
                          <a:pt x="131920" y="288110"/>
                        </a:lnTo>
                        <a:cubicBezTo>
                          <a:pt x="59111" y="288110"/>
                          <a:pt x="0" y="216955"/>
                          <a:pt x="0" y="144055"/>
                        </a:cubicBezTo>
                        <a:cubicBezTo>
                          <a:pt x="0" y="71246"/>
                          <a:pt x="59019" y="0"/>
                          <a:pt x="131920" y="0"/>
                        </a:cubicBezTo>
                        <a:lnTo>
                          <a:pt x="1011141" y="0"/>
                        </a:lnTo>
                        <a:cubicBezTo>
                          <a:pt x="1083950" y="0"/>
                          <a:pt x="1143061" y="71154"/>
                          <a:pt x="1143061" y="144055"/>
                        </a:cubicBezTo>
                        <a:cubicBezTo>
                          <a:pt x="1142969" y="216955"/>
                          <a:pt x="1083950" y="288110"/>
                          <a:pt x="1011141" y="288110"/>
                        </a:cubicBezTo>
                        <a:lnTo>
                          <a:pt x="1011141" y="288110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1" name="צורה חופשית: צורה 240">
                    <a:extLst>
                      <a:ext uri="{FF2B5EF4-FFF2-40B4-BE49-F238E27FC236}">
                        <a16:creationId xmlns:a16="http://schemas.microsoft.com/office/drawing/2014/main" id="{1783ABB3-AA4C-4084-A69F-B34FA71D6037}"/>
                      </a:ext>
                    </a:extLst>
                  </p:cNvPr>
                  <p:cNvSpPr/>
                  <p:nvPr/>
                </p:nvSpPr>
                <p:spPr>
                  <a:xfrm>
                    <a:off x="5377104" y="1324991"/>
                    <a:ext cx="1406901" cy="259243"/>
                  </a:xfrm>
                  <a:custGeom>
                    <a:avLst/>
                    <a:gdLst>
                      <a:gd name="connsiteX0" fmla="*/ 1274981 w 1406901"/>
                      <a:gd name="connsiteY0" fmla="*/ 259243 h 259243"/>
                      <a:gd name="connsiteX1" fmla="*/ 131920 w 1406901"/>
                      <a:gd name="connsiteY1" fmla="*/ 259243 h 259243"/>
                      <a:gd name="connsiteX2" fmla="*/ 0 w 1406901"/>
                      <a:gd name="connsiteY2" fmla="*/ 129622 h 259243"/>
                      <a:gd name="connsiteX3" fmla="*/ 131920 w 1406901"/>
                      <a:gd name="connsiteY3" fmla="*/ 0 h 259243"/>
                      <a:gd name="connsiteX4" fmla="*/ 1274981 w 1406901"/>
                      <a:gd name="connsiteY4" fmla="*/ 0 h 259243"/>
                      <a:gd name="connsiteX5" fmla="*/ 1406901 w 1406901"/>
                      <a:gd name="connsiteY5" fmla="*/ 129622 h 259243"/>
                      <a:gd name="connsiteX6" fmla="*/ 1274981 w 1406901"/>
                      <a:gd name="connsiteY6" fmla="*/ 259243 h 259243"/>
                      <a:gd name="connsiteX7" fmla="*/ 1274981 w 1406901"/>
                      <a:gd name="connsiteY7" fmla="*/ 259243 h 25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06901" h="259243">
                        <a:moveTo>
                          <a:pt x="1274981" y="259243"/>
                        </a:moveTo>
                        <a:lnTo>
                          <a:pt x="131920" y="259243"/>
                        </a:lnTo>
                        <a:cubicBezTo>
                          <a:pt x="59111" y="259243"/>
                          <a:pt x="0" y="202430"/>
                          <a:pt x="0" y="129622"/>
                        </a:cubicBezTo>
                        <a:cubicBezTo>
                          <a:pt x="0" y="56813"/>
                          <a:pt x="59019" y="0"/>
                          <a:pt x="131920" y="0"/>
                        </a:cubicBezTo>
                        <a:lnTo>
                          <a:pt x="1274981" y="0"/>
                        </a:lnTo>
                        <a:cubicBezTo>
                          <a:pt x="1347790" y="0"/>
                          <a:pt x="1406901" y="56813"/>
                          <a:pt x="1406901" y="129622"/>
                        </a:cubicBezTo>
                        <a:cubicBezTo>
                          <a:pt x="1406809" y="202430"/>
                          <a:pt x="1347790" y="259243"/>
                          <a:pt x="1274981" y="259243"/>
                        </a:cubicBezTo>
                        <a:lnTo>
                          <a:pt x="1274981" y="259243"/>
                        </a:lnTo>
                        <a:close/>
                      </a:path>
                    </a:pathLst>
                  </a:custGeom>
                  <a:grpFill/>
                  <a:ln w="91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44" name="קשת 243">
                  <a:extLst>
                    <a:ext uri="{FF2B5EF4-FFF2-40B4-BE49-F238E27FC236}">
                      <a16:creationId xmlns:a16="http://schemas.microsoft.com/office/drawing/2014/main" id="{5EC20F17-604A-4A20-AA50-BC4480201FF8}"/>
                    </a:ext>
                  </a:extLst>
                </p:cNvPr>
                <p:cNvSpPr/>
                <p:nvPr/>
              </p:nvSpPr>
              <p:spPr>
                <a:xfrm>
                  <a:off x="5534386" y="4602892"/>
                  <a:ext cx="479860" cy="151955"/>
                </a:xfrm>
                <a:prstGeom prst="arc">
                  <a:avLst>
                    <a:gd name="adj1" fmla="val 11191103"/>
                    <a:gd name="adj2" fmla="val 21236101"/>
                  </a:avLst>
                </a:prstGeom>
                <a:ln w="28575">
                  <a:gradFill>
                    <a:gsLst>
                      <a:gs pos="0">
                        <a:srgbClr val="6C00FF"/>
                      </a:gs>
                      <a:gs pos="100000">
                        <a:srgbClr val="B1138D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C6DAC5-2635-4A0C-BFCC-7B71A683B1D3}"/>
              </a:ext>
            </a:extLst>
          </p:cNvPr>
          <p:cNvGrpSpPr/>
          <p:nvPr/>
        </p:nvGrpSpPr>
        <p:grpSpPr>
          <a:xfrm>
            <a:off x="4857172" y="5663171"/>
            <a:ext cx="5685203" cy="1233472"/>
            <a:chOff x="4819862" y="5377155"/>
            <a:chExt cx="5685203" cy="1233472"/>
          </a:xfrm>
        </p:grpSpPr>
        <p:sp>
          <p:nvSpPr>
            <p:cNvPr id="256" name="Rectangle 28">
              <a:extLst>
                <a:ext uri="{FF2B5EF4-FFF2-40B4-BE49-F238E27FC236}">
                  <a16:creationId xmlns:a16="http://schemas.microsoft.com/office/drawing/2014/main" id="{EE5B7C43-8955-464F-BB3C-242557C1C997}"/>
                </a:ext>
              </a:extLst>
            </p:cNvPr>
            <p:cNvSpPr/>
            <p:nvPr/>
          </p:nvSpPr>
          <p:spPr>
            <a:xfrm>
              <a:off x="6084818" y="5658979"/>
              <a:ext cx="44202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13" rtl="0">
                <a:defRPr/>
              </a:pPr>
              <a:r>
                <a:rPr lang="en-US" sz="2800" dirty="0">
                  <a:solidFill>
                    <a:srgbClr val="000F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 panose="020B0604020202020204" pitchFamily="34" charset="0"/>
                </a:rPr>
                <a:t>R&amp;D | </a:t>
              </a:r>
              <a:r>
                <a:rPr lang="en-US" sz="1600" dirty="0">
                  <a:solidFill>
                    <a:srgbClr val="000F6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Israel, USA, Germany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54C1442-C43B-4B30-963D-3E7C7FE78F5C}"/>
                </a:ext>
              </a:extLst>
            </p:cNvPr>
            <p:cNvGrpSpPr/>
            <p:nvPr/>
          </p:nvGrpSpPr>
          <p:grpSpPr>
            <a:xfrm>
              <a:off x="4819862" y="5377155"/>
              <a:ext cx="1206225" cy="1233472"/>
              <a:chOff x="4819862" y="5377155"/>
              <a:chExt cx="1206225" cy="1233472"/>
            </a:xfrm>
          </p:grpSpPr>
          <p:pic>
            <p:nvPicPr>
              <p:cNvPr id="75" name="Picture 74" descr="A whit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E3FD729D-3657-447C-ADD0-28168CA0F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19862" y="5377155"/>
                <a:ext cx="1206225" cy="1233472"/>
              </a:xfrm>
              <a:prstGeom prst="rect">
                <a:avLst/>
              </a:prstGeom>
            </p:spPr>
          </p:pic>
          <p:grpSp>
            <p:nvGrpSpPr>
              <p:cNvPr id="247" name="גרפיקה 245">
                <a:extLst>
                  <a:ext uri="{FF2B5EF4-FFF2-40B4-BE49-F238E27FC236}">
                    <a16:creationId xmlns:a16="http://schemas.microsoft.com/office/drawing/2014/main" id="{B709E9E4-49FC-4436-BC4C-FED3B155F6E1}"/>
                  </a:ext>
                </a:extLst>
              </p:cNvPr>
              <p:cNvGrpSpPr/>
              <p:nvPr/>
            </p:nvGrpSpPr>
            <p:grpSpPr>
              <a:xfrm>
                <a:off x="5383246" y="5625803"/>
                <a:ext cx="257465" cy="432260"/>
                <a:chOff x="4054186" y="0"/>
                <a:chExt cx="4084172" cy="6856986"/>
              </a:xfrm>
              <a:solidFill>
                <a:schemeClr val="bg1"/>
              </a:solidFill>
            </p:grpSpPr>
            <p:sp>
              <p:nvSpPr>
                <p:cNvPr id="248" name="צורה חופשית: צורה 247">
                  <a:extLst>
                    <a:ext uri="{FF2B5EF4-FFF2-40B4-BE49-F238E27FC236}">
                      <a16:creationId xmlns:a16="http://schemas.microsoft.com/office/drawing/2014/main" id="{358021CF-9589-4D50-AF64-81F9B5BF01E7}"/>
                    </a:ext>
                  </a:extLst>
                </p:cNvPr>
                <p:cNvSpPr/>
                <p:nvPr/>
              </p:nvSpPr>
              <p:spPr>
                <a:xfrm>
                  <a:off x="5201805" y="5217846"/>
                  <a:ext cx="1807852" cy="314299"/>
                </a:xfrm>
                <a:custGeom>
                  <a:avLst/>
                  <a:gdLst>
                    <a:gd name="connsiteX0" fmla="*/ 1770148 w 1807852"/>
                    <a:gd name="connsiteY0" fmla="*/ 0 h 314299"/>
                    <a:gd name="connsiteX1" fmla="*/ 37334 w 1807852"/>
                    <a:gd name="connsiteY1" fmla="*/ 6391 h 314299"/>
                    <a:gd name="connsiteX2" fmla="*/ 1563 w 1807852"/>
                    <a:gd name="connsiteY2" fmla="*/ 54475 h 314299"/>
                    <a:gd name="connsiteX3" fmla="*/ 51284 w 1807852"/>
                    <a:gd name="connsiteY3" fmla="*/ 222651 h 314299"/>
                    <a:gd name="connsiteX4" fmla="*/ 182365 w 1807852"/>
                    <a:gd name="connsiteY4" fmla="*/ 314299 h 314299"/>
                    <a:gd name="connsiteX5" fmla="*/ 1620753 w 1807852"/>
                    <a:gd name="connsiteY5" fmla="*/ 314299 h 314299"/>
                    <a:gd name="connsiteX6" fmla="*/ 1751366 w 1807852"/>
                    <a:gd name="connsiteY6" fmla="*/ 224288 h 314299"/>
                    <a:gd name="connsiteX7" fmla="*/ 1806152 w 1807852"/>
                    <a:gd name="connsiteY7" fmla="*/ 48630 h 314299"/>
                    <a:gd name="connsiteX8" fmla="*/ 1770148 w 1807852"/>
                    <a:gd name="connsiteY8" fmla="*/ 0 h 314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852" h="314299">
                      <a:moveTo>
                        <a:pt x="1770148" y="0"/>
                      </a:moveTo>
                      <a:lnTo>
                        <a:pt x="37334" y="6391"/>
                      </a:lnTo>
                      <a:cubicBezTo>
                        <a:pt x="12396" y="6469"/>
                        <a:pt x="-5528" y="30550"/>
                        <a:pt x="1563" y="54475"/>
                      </a:cubicBezTo>
                      <a:lnTo>
                        <a:pt x="51284" y="222651"/>
                      </a:lnTo>
                      <a:cubicBezTo>
                        <a:pt x="67260" y="276736"/>
                        <a:pt x="121033" y="314299"/>
                        <a:pt x="182365" y="314299"/>
                      </a:cubicBezTo>
                      <a:lnTo>
                        <a:pt x="1620753" y="314299"/>
                      </a:lnTo>
                      <a:cubicBezTo>
                        <a:pt x="1681462" y="314299"/>
                        <a:pt x="1734767" y="277516"/>
                        <a:pt x="1751366" y="224288"/>
                      </a:cubicBezTo>
                      <a:lnTo>
                        <a:pt x="1806152" y="48630"/>
                      </a:lnTo>
                      <a:cubicBezTo>
                        <a:pt x="1813634" y="24471"/>
                        <a:pt x="1795476" y="-77"/>
                        <a:pt x="1770148" y="0"/>
                      </a:cubicBezTo>
                      <a:close/>
                    </a:path>
                  </a:pathLst>
                </a:custGeom>
                <a:solidFill>
                  <a:srgbClr val="000F66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9" name="צורה חופשית: צורה 248">
                  <a:extLst>
                    <a:ext uri="{FF2B5EF4-FFF2-40B4-BE49-F238E27FC236}">
                      <a16:creationId xmlns:a16="http://schemas.microsoft.com/office/drawing/2014/main" id="{EA93FF5E-0F9E-4A8B-8DA5-F228E5F9DB02}"/>
                    </a:ext>
                  </a:extLst>
                </p:cNvPr>
                <p:cNvSpPr/>
                <p:nvPr/>
              </p:nvSpPr>
              <p:spPr>
                <a:xfrm>
                  <a:off x="4054186" y="0"/>
                  <a:ext cx="4084172" cy="5094091"/>
                </a:xfrm>
                <a:custGeom>
                  <a:avLst/>
                  <a:gdLst>
                    <a:gd name="connsiteX0" fmla="*/ 3486592 w 4084172"/>
                    <a:gd name="connsiteY0" fmla="*/ 582696 h 5094091"/>
                    <a:gd name="connsiteX1" fmla="*/ 2070181 w 4084172"/>
                    <a:gd name="connsiteY1" fmla="*/ 78 h 5094091"/>
                    <a:gd name="connsiteX2" fmla="*/ 2064726 w 4084172"/>
                    <a:gd name="connsiteY2" fmla="*/ 0 h 5094091"/>
                    <a:gd name="connsiteX3" fmla="*/ 1917902 w 4084172"/>
                    <a:gd name="connsiteY3" fmla="*/ 78 h 5094091"/>
                    <a:gd name="connsiteX4" fmla="*/ 590100 w 4084172"/>
                    <a:gd name="connsiteY4" fmla="*/ 586359 h 5094091"/>
                    <a:gd name="connsiteX5" fmla="*/ 182360 w 4084172"/>
                    <a:gd name="connsiteY5" fmla="*/ 1138350 h 5094091"/>
                    <a:gd name="connsiteX6" fmla="*/ 0 w 4084172"/>
                    <a:gd name="connsiteY6" fmla="*/ 1925539 h 5094091"/>
                    <a:gd name="connsiteX7" fmla="*/ 0 w 4084172"/>
                    <a:gd name="connsiteY7" fmla="*/ 2053503 h 5094091"/>
                    <a:gd name="connsiteX8" fmla="*/ 78 w 4084172"/>
                    <a:gd name="connsiteY8" fmla="*/ 2058647 h 5094091"/>
                    <a:gd name="connsiteX9" fmla="*/ 190076 w 4084172"/>
                    <a:gd name="connsiteY9" fmla="*/ 2939043 h 5094091"/>
                    <a:gd name="connsiteX10" fmla="*/ 510064 w 4084172"/>
                    <a:gd name="connsiteY10" fmla="*/ 3542469 h 5094091"/>
                    <a:gd name="connsiteX11" fmla="*/ 550666 w 4084172"/>
                    <a:gd name="connsiteY11" fmla="*/ 3614868 h 5094091"/>
                    <a:gd name="connsiteX12" fmla="*/ 626104 w 4084172"/>
                    <a:gd name="connsiteY12" fmla="*/ 3745247 h 5094091"/>
                    <a:gd name="connsiteX13" fmla="*/ 875564 w 4084172"/>
                    <a:gd name="connsiteY13" fmla="*/ 4278613 h 5094091"/>
                    <a:gd name="connsiteX14" fmla="*/ 919595 w 4084172"/>
                    <a:gd name="connsiteY14" fmla="*/ 4549738 h 5094091"/>
                    <a:gd name="connsiteX15" fmla="*/ 941260 w 4084172"/>
                    <a:gd name="connsiteY15" fmla="*/ 4712771 h 5094091"/>
                    <a:gd name="connsiteX16" fmla="*/ 1148559 w 4084172"/>
                    <a:gd name="connsiteY16" fmla="*/ 5065334 h 5094091"/>
                    <a:gd name="connsiteX17" fmla="*/ 1219633 w 4084172"/>
                    <a:gd name="connsiteY17" fmla="*/ 5094091 h 5094091"/>
                    <a:gd name="connsiteX18" fmla="*/ 2882776 w 4084172"/>
                    <a:gd name="connsiteY18" fmla="*/ 5094091 h 5094091"/>
                    <a:gd name="connsiteX19" fmla="*/ 2955720 w 4084172"/>
                    <a:gd name="connsiteY19" fmla="*/ 5063231 h 5094091"/>
                    <a:gd name="connsiteX20" fmla="*/ 3145094 w 4084172"/>
                    <a:gd name="connsiteY20" fmla="*/ 4539061 h 5094091"/>
                    <a:gd name="connsiteX21" fmla="*/ 3198945 w 4084172"/>
                    <a:gd name="connsiteY21" fmla="*/ 4278301 h 5094091"/>
                    <a:gd name="connsiteX22" fmla="*/ 3456666 w 4084172"/>
                    <a:gd name="connsiteY22" fmla="*/ 3732311 h 5094091"/>
                    <a:gd name="connsiteX23" fmla="*/ 3527116 w 4084172"/>
                    <a:gd name="connsiteY23" fmla="*/ 3601151 h 5094091"/>
                    <a:gd name="connsiteX24" fmla="*/ 3618608 w 4084172"/>
                    <a:gd name="connsiteY24" fmla="*/ 3431104 h 5094091"/>
                    <a:gd name="connsiteX25" fmla="*/ 4084017 w 4084172"/>
                    <a:gd name="connsiteY25" fmla="*/ 2047113 h 5094091"/>
                    <a:gd name="connsiteX26" fmla="*/ 4084173 w 4084172"/>
                    <a:gd name="connsiteY26" fmla="*/ 2041892 h 5094091"/>
                    <a:gd name="connsiteX27" fmla="*/ 4084173 w 4084172"/>
                    <a:gd name="connsiteY27" fmla="*/ 1986014 h 5094091"/>
                    <a:gd name="connsiteX28" fmla="*/ 3486592 w 4084172"/>
                    <a:gd name="connsiteY28" fmla="*/ 582696 h 5094091"/>
                    <a:gd name="connsiteX29" fmla="*/ 3763561 w 4084172"/>
                    <a:gd name="connsiteY29" fmla="*/ 2071817 h 5094091"/>
                    <a:gd name="connsiteX30" fmla="*/ 3350912 w 4084172"/>
                    <a:gd name="connsiteY30" fmla="*/ 3284047 h 5094091"/>
                    <a:gd name="connsiteX31" fmla="*/ 3264096 w 4084172"/>
                    <a:gd name="connsiteY31" fmla="*/ 3445288 h 5094091"/>
                    <a:gd name="connsiteX32" fmla="*/ 3199023 w 4084172"/>
                    <a:gd name="connsiteY32" fmla="*/ 3566082 h 5094091"/>
                    <a:gd name="connsiteX33" fmla="*/ 2944731 w 4084172"/>
                    <a:gd name="connsiteY33" fmla="*/ 4106929 h 5094091"/>
                    <a:gd name="connsiteX34" fmla="*/ 2886361 w 4084172"/>
                    <a:gd name="connsiteY34" fmla="*/ 4383431 h 5094091"/>
                    <a:gd name="connsiteX35" fmla="*/ 2784660 w 4084172"/>
                    <a:gd name="connsiteY35" fmla="*/ 4741372 h 5094091"/>
                    <a:gd name="connsiteX36" fmla="*/ 1311670 w 4084172"/>
                    <a:gd name="connsiteY36" fmla="*/ 4741372 h 5094091"/>
                    <a:gd name="connsiteX37" fmla="*/ 1199760 w 4084172"/>
                    <a:gd name="connsiteY37" fmla="*/ 4545140 h 5094091"/>
                    <a:gd name="connsiteX38" fmla="*/ 1180433 w 4084172"/>
                    <a:gd name="connsiteY38" fmla="*/ 4399407 h 5094091"/>
                    <a:gd name="connsiteX39" fmla="*/ 1134454 w 4084172"/>
                    <a:gd name="connsiteY39" fmla="*/ 4120489 h 5094091"/>
                    <a:gd name="connsiteX40" fmla="*/ 880785 w 4084172"/>
                    <a:gd name="connsiteY40" fmla="*/ 3572473 h 5094091"/>
                    <a:gd name="connsiteX41" fmla="*/ 812049 w 4084172"/>
                    <a:gd name="connsiteY41" fmla="*/ 3453627 h 5094091"/>
                    <a:gd name="connsiteX42" fmla="*/ 773863 w 4084172"/>
                    <a:gd name="connsiteY42" fmla="*/ 3385748 h 5094091"/>
                    <a:gd name="connsiteX43" fmla="*/ 480683 w 4084172"/>
                    <a:gd name="connsiteY43" fmla="*/ 2833056 h 5094091"/>
                    <a:gd name="connsiteX44" fmla="*/ 320767 w 4084172"/>
                    <a:gd name="connsiteY44" fmla="*/ 2082494 h 5094091"/>
                    <a:gd name="connsiteX45" fmla="*/ 320767 w 4084172"/>
                    <a:gd name="connsiteY45" fmla="*/ 1968324 h 5094091"/>
                    <a:gd name="connsiteX46" fmla="*/ 473981 w 4084172"/>
                    <a:gd name="connsiteY46" fmla="*/ 1308008 h 5094091"/>
                    <a:gd name="connsiteX47" fmla="*/ 817349 w 4084172"/>
                    <a:gd name="connsiteY47" fmla="*/ 846106 h 5094091"/>
                    <a:gd name="connsiteX48" fmla="*/ 1929514 w 4084172"/>
                    <a:gd name="connsiteY48" fmla="*/ 353031 h 5094091"/>
                    <a:gd name="connsiteX49" fmla="*/ 2060751 w 4084172"/>
                    <a:gd name="connsiteY49" fmla="*/ 353031 h 5094091"/>
                    <a:gd name="connsiteX50" fmla="*/ 3259888 w 4084172"/>
                    <a:gd name="connsiteY50" fmla="*/ 842677 h 5094091"/>
                    <a:gd name="connsiteX51" fmla="*/ 3763561 w 4084172"/>
                    <a:gd name="connsiteY51" fmla="*/ 2025136 h 5094091"/>
                    <a:gd name="connsiteX52" fmla="*/ 3763561 w 4084172"/>
                    <a:gd name="connsiteY52" fmla="*/ 2071817 h 5094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4084172" h="5094091">
                      <a:moveTo>
                        <a:pt x="3486592" y="582696"/>
                      </a:moveTo>
                      <a:cubicBezTo>
                        <a:pt x="3131223" y="227093"/>
                        <a:pt x="2654670" y="31017"/>
                        <a:pt x="2070181" y="78"/>
                      </a:cubicBezTo>
                      <a:cubicBezTo>
                        <a:pt x="2068310" y="78"/>
                        <a:pt x="2066596" y="0"/>
                        <a:pt x="2064726" y="0"/>
                      </a:cubicBezTo>
                      <a:lnTo>
                        <a:pt x="1917902" y="78"/>
                      </a:lnTo>
                      <a:cubicBezTo>
                        <a:pt x="1399266" y="19873"/>
                        <a:pt x="964952" y="211585"/>
                        <a:pt x="590100" y="586359"/>
                      </a:cubicBezTo>
                      <a:cubicBezTo>
                        <a:pt x="442185" y="734274"/>
                        <a:pt x="290296" y="903697"/>
                        <a:pt x="182360" y="1138350"/>
                      </a:cubicBezTo>
                      <a:cubicBezTo>
                        <a:pt x="68424" y="1386017"/>
                        <a:pt x="8728" y="1642491"/>
                        <a:pt x="0" y="1925539"/>
                      </a:cubicBezTo>
                      <a:lnTo>
                        <a:pt x="0" y="2053503"/>
                      </a:lnTo>
                      <a:cubicBezTo>
                        <a:pt x="0" y="2055140"/>
                        <a:pt x="0" y="2056932"/>
                        <a:pt x="78" y="2058647"/>
                      </a:cubicBezTo>
                      <a:cubicBezTo>
                        <a:pt x="18937" y="2423758"/>
                        <a:pt x="79335" y="2703455"/>
                        <a:pt x="190076" y="2939043"/>
                      </a:cubicBezTo>
                      <a:cubicBezTo>
                        <a:pt x="289750" y="3150783"/>
                        <a:pt x="401816" y="3349821"/>
                        <a:pt x="510064" y="3542469"/>
                      </a:cubicBezTo>
                      <a:lnTo>
                        <a:pt x="550666" y="3614868"/>
                      </a:lnTo>
                      <a:cubicBezTo>
                        <a:pt x="574825" y="3657730"/>
                        <a:pt x="600309" y="3701060"/>
                        <a:pt x="626104" y="3745247"/>
                      </a:cubicBezTo>
                      <a:cubicBezTo>
                        <a:pt x="723909" y="3911554"/>
                        <a:pt x="824986" y="4083627"/>
                        <a:pt x="875564" y="4278613"/>
                      </a:cubicBezTo>
                      <a:cubicBezTo>
                        <a:pt x="896606" y="4359740"/>
                        <a:pt x="907750" y="4452011"/>
                        <a:pt x="919595" y="4549738"/>
                      </a:cubicBezTo>
                      <a:cubicBezTo>
                        <a:pt x="925986" y="4603511"/>
                        <a:pt x="932688" y="4658998"/>
                        <a:pt x="941260" y="4712771"/>
                      </a:cubicBezTo>
                      <a:cubicBezTo>
                        <a:pt x="966822" y="4873311"/>
                        <a:pt x="1071874" y="4990832"/>
                        <a:pt x="1148559" y="5065334"/>
                      </a:cubicBezTo>
                      <a:cubicBezTo>
                        <a:pt x="1167652" y="5083805"/>
                        <a:pt x="1193058" y="5094091"/>
                        <a:pt x="1219633" y="5094091"/>
                      </a:cubicBezTo>
                      <a:lnTo>
                        <a:pt x="2882776" y="5094091"/>
                      </a:lnTo>
                      <a:cubicBezTo>
                        <a:pt x="2910208" y="5094091"/>
                        <a:pt x="2936627" y="5082947"/>
                        <a:pt x="2955720" y="5063231"/>
                      </a:cubicBezTo>
                      <a:cubicBezTo>
                        <a:pt x="3084541" y="4930902"/>
                        <a:pt x="3115246" y="4731708"/>
                        <a:pt x="3145094" y="4539061"/>
                      </a:cubicBezTo>
                      <a:cubicBezTo>
                        <a:pt x="3159746" y="4442971"/>
                        <a:pt x="3173851" y="4352181"/>
                        <a:pt x="3198945" y="4278301"/>
                      </a:cubicBezTo>
                      <a:cubicBezTo>
                        <a:pt x="3263629" y="4087914"/>
                        <a:pt x="3361901" y="3907190"/>
                        <a:pt x="3456666" y="3732311"/>
                      </a:cubicBezTo>
                      <a:cubicBezTo>
                        <a:pt x="3480825" y="3687968"/>
                        <a:pt x="3504360" y="3644326"/>
                        <a:pt x="3527116" y="3601151"/>
                      </a:cubicBezTo>
                      <a:cubicBezTo>
                        <a:pt x="3557276" y="3544183"/>
                        <a:pt x="3587903" y="3487683"/>
                        <a:pt x="3618608" y="3431104"/>
                      </a:cubicBezTo>
                      <a:cubicBezTo>
                        <a:pt x="3832765" y="3036925"/>
                        <a:pt x="4054091" y="2629420"/>
                        <a:pt x="4084017" y="2047113"/>
                      </a:cubicBezTo>
                      <a:cubicBezTo>
                        <a:pt x="4084173" y="2045477"/>
                        <a:pt x="4084173" y="2043684"/>
                        <a:pt x="4084173" y="2041892"/>
                      </a:cubicBezTo>
                      <a:lnTo>
                        <a:pt x="4084173" y="1986014"/>
                      </a:lnTo>
                      <a:cubicBezTo>
                        <a:pt x="4065936" y="1425607"/>
                        <a:pt x="3870562" y="966433"/>
                        <a:pt x="3486592" y="582696"/>
                      </a:cubicBezTo>
                      <a:close/>
                      <a:moveTo>
                        <a:pt x="3763561" y="2071817"/>
                      </a:moveTo>
                      <a:cubicBezTo>
                        <a:pt x="3737220" y="2572373"/>
                        <a:pt x="3549405" y="2918079"/>
                        <a:pt x="3350912" y="3284047"/>
                      </a:cubicBezTo>
                      <a:cubicBezTo>
                        <a:pt x="3321688" y="3337664"/>
                        <a:pt x="3292619" y="3391203"/>
                        <a:pt x="3264096" y="3445288"/>
                      </a:cubicBezTo>
                      <a:cubicBezTo>
                        <a:pt x="3243132" y="3484955"/>
                        <a:pt x="3221312" y="3525246"/>
                        <a:pt x="3199023" y="3566082"/>
                      </a:cubicBezTo>
                      <a:cubicBezTo>
                        <a:pt x="3106362" y="3736831"/>
                        <a:pt x="3010584" y="3913346"/>
                        <a:pt x="2944731" y="4106929"/>
                      </a:cubicBezTo>
                      <a:cubicBezTo>
                        <a:pt x="2915897" y="4191953"/>
                        <a:pt x="2900856" y="4289212"/>
                        <a:pt x="2886361" y="4383431"/>
                      </a:cubicBezTo>
                      <a:cubicBezTo>
                        <a:pt x="2865631" y="4517786"/>
                        <a:pt x="2844278" y="4656192"/>
                        <a:pt x="2784660" y="4741372"/>
                      </a:cubicBezTo>
                      <a:lnTo>
                        <a:pt x="1311670" y="4741372"/>
                      </a:lnTo>
                      <a:cubicBezTo>
                        <a:pt x="1244883" y="4671000"/>
                        <a:pt x="1209969" y="4609511"/>
                        <a:pt x="1199760" y="4545140"/>
                      </a:cubicBezTo>
                      <a:cubicBezTo>
                        <a:pt x="1192357" y="4498303"/>
                        <a:pt x="1186200" y="4448115"/>
                        <a:pt x="1180433" y="4399407"/>
                      </a:cubicBezTo>
                      <a:cubicBezTo>
                        <a:pt x="1169133" y="4305811"/>
                        <a:pt x="1157365" y="4208942"/>
                        <a:pt x="1134454" y="4120489"/>
                      </a:cubicBezTo>
                      <a:cubicBezTo>
                        <a:pt x="1080369" y="3912177"/>
                        <a:pt x="974226" y="3731609"/>
                        <a:pt x="880785" y="3572473"/>
                      </a:cubicBezTo>
                      <a:cubicBezTo>
                        <a:pt x="857172" y="3532338"/>
                        <a:pt x="833948" y="3492826"/>
                        <a:pt x="812049" y="3453627"/>
                      </a:cubicBezTo>
                      <a:lnTo>
                        <a:pt x="773863" y="3385748"/>
                      </a:lnTo>
                      <a:cubicBezTo>
                        <a:pt x="674032" y="3208453"/>
                        <a:pt x="570929" y="3025002"/>
                        <a:pt x="480683" y="2833056"/>
                      </a:cubicBezTo>
                      <a:cubicBezTo>
                        <a:pt x="388100" y="2636122"/>
                        <a:pt x="337289" y="2397650"/>
                        <a:pt x="320767" y="2082494"/>
                      </a:cubicBezTo>
                      <a:lnTo>
                        <a:pt x="320767" y="1968324"/>
                      </a:lnTo>
                      <a:cubicBezTo>
                        <a:pt x="328015" y="1732191"/>
                        <a:pt x="378203" y="1516241"/>
                        <a:pt x="473981" y="1308008"/>
                      </a:cubicBezTo>
                      <a:cubicBezTo>
                        <a:pt x="562590" y="1115438"/>
                        <a:pt x="691567" y="972199"/>
                        <a:pt x="817349" y="846106"/>
                      </a:cubicBezTo>
                      <a:cubicBezTo>
                        <a:pt x="1132817" y="530872"/>
                        <a:pt x="1497772" y="369631"/>
                        <a:pt x="1929514" y="353031"/>
                      </a:cubicBezTo>
                      <a:lnTo>
                        <a:pt x="2060751" y="353031"/>
                      </a:lnTo>
                      <a:cubicBezTo>
                        <a:pt x="2558424" y="379762"/>
                        <a:pt x="2961877" y="544588"/>
                        <a:pt x="3259888" y="842677"/>
                      </a:cubicBezTo>
                      <a:cubicBezTo>
                        <a:pt x="3583383" y="1166250"/>
                        <a:pt x="3748287" y="1553960"/>
                        <a:pt x="3763561" y="2025136"/>
                      </a:cubicBezTo>
                      <a:lnTo>
                        <a:pt x="3763561" y="2071817"/>
                      </a:lnTo>
                      <a:close/>
                    </a:path>
                  </a:pathLst>
                </a:custGeom>
                <a:solidFill>
                  <a:srgbClr val="000F66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0" name="צורה חופשית: צורה 249">
                  <a:extLst>
                    <a:ext uri="{FF2B5EF4-FFF2-40B4-BE49-F238E27FC236}">
                      <a16:creationId xmlns:a16="http://schemas.microsoft.com/office/drawing/2014/main" id="{A4730A98-2E1A-401F-8325-BE9BC29AA954}"/>
                    </a:ext>
                  </a:extLst>
                </p:cNvPr>
                <p:cNvSpPr/>
                <p:nvPr/>
              </p:nvSpPr>
              <p:spPr>
                <a:xfrm>
                  <a:off x="5312628" y="6142507"/>
                  <a:ext cx="1565494" cy="714478"/>
                </a:xfrm>
                <a:custGeom>
                  <a:avLst/>
                  <a:gdLst>
                    <a:gd name="connsiteX0" fmla="*/ 1369808 w 1565494"/>
                    <a:gd name="connsiteY0" fmla="*/ 0 h 714478"/>
                    <a:gd name="connsiteX1" fmla="*/ 195687 w 1565494"/>
                    <a:gd name="connsiteY1" fmla="*/ 0 h 714478"/>
                    <a:gd name="connsiteX2" fmla="*/ 0 w 1565494"/>
                    <a:gd name="connsiteY2" fmla="*/ 178620 h 714478"/>
                    <a:gd name="connsiteX3" fmla="*/ 195687 w 1565494"/>
                    <a:gd name="connsiteY3" fmla="*/ 357240 h 714478"/>
                    <a:gd name="connsiteX4" fmla="*/ 231613 w 1565494"/>
                    <a:gd name="connsiteY4" fmla="*/ 357240 h 714478"/>
                    <a:gd name="connsiteX5" fmla="*/ 782747 w 1565494"/>
                    <a:gd name="connsiteY5" fmla="*/ 714479 h 714478"/>
                    <a:gd name="connsiteX6" fmla="*/ 1333881 w 1565494"/>
                    <a:gd name="connsiteY6" fmla="*/ 357240 h 714478"/>
                    <a:gd name="connsiteX7" fmla="*/ 1369808 w 1565494"/>
                    <a:gd name="connsiteY7" fmla="*/ 357240 h 714478"/>
                    <a:gd name="connsiteX8" fmla="*/ 1565494 w 1565494"/>
                    <a:gd name="connsiteY8" fmla="*/ 178620 h 714478"/>
                    <a:gd name="connsiteX9" fmla="*/ 1369808 w 1565494"/>
                    <a:gd name="connsiteY9" fmla="*/ 0 h 714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65494" h="714478">
                      <a:moveTo>
                        <a:pt x="1369808" y="0"/>
                      </a:moveTo>
                      <a:lnTo>
                        <a:pt x="195687" y="0"/>
                      </a:lnTo>
                      <a:cubicBezTo>
                        <a:pt x="87518" y="0"/>
                        <a:pt x="0" y="79880"/>
                        <a:pt x="0" y="178620"/>
                      </a:cubicBezTo>
                      <a:cubicBezTo>
                        <a:pt x="0" y="277360"/>
                        <a:pt x="87518" y="357240"/>
                        <a:pt x="195687" y="357240"/>
                      </a:cubicBezTo>
                      <a:lnTo>
                        <a:pt x="231613" y="357240"/>
                      </a:lnTo>
                      <a:cubicBezTo>
                        <a:pt x="312273" y="565084"/>
                        <a:pt x="527443" y="714479"/>
                        <a:pt x="782747" y="714479"/>
                      </a:cubicBezTo>
                      <a:cubicBezTo>
                        <a:pt x="1038130" y="714479"/>
                        <a:pt x="1253222" y="565162"/>
                        <a:pt x="1333881" y="357240"/>
                      </a:cubicBezTo>
                      <a:lnTo>
                        <a:pt x="1369808" y="357240"/>
                      </a:lnTo>
                      <a:cubicBezTo>
                        <a:pt x="1477977" y="357240"/>
                        <a:pt x="1565494" y="277360"/>
                        <a:pt x="1565494" y="178620"/>
                      </a:cubicBezTo>
                      <a:cubicBezTo>
                        <a:pt x="1565494" y="79958"/>
                        <a:pt x="1477899" y="0"/>
                        <a:pt x="1369808" y="0"/>
                      </a:cubicBezTo>
                      <a:close/>
                    </a:path>
                  </a:pathLst>
                </a:custGeom>
                <a:solidFill>
                  <a:srgbClr val="000F66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7" name="צורה חופשית: צורה 256">
                  <a:extLst>
                    <a:ext uri="{FF2B5EF4-FFF2-40B4-BE49-F238E27FC236}">
                      <a16:creationId xmlns:a16="http://schemas.microsoft.com/office/drawing/2014/main" id="{349502B3-685B-42B8-8E05-CD848C130A4E}"/>
                    </a:ext>
                  </a:extLst>
                </p:cNvPr>
                <p:cNvSpPr/>
                <p:nvPr/>
              </p:nvSpPr>
              <p:spPr>
                <a:xfrm>
                  <a:off x="5275845" y="5643666"/>
                  <a:ext cx="1638984" cy="374072"/>
                </a:xfrm>
                <a:custGeom>
                  <a:avLst/>
                  <a:gdLst>
                    <a:gd name="connsiteX0" fmla="*/ 1434179 w 1638984"/>
                    <a:gd name="connsiteY0" fmla="*/ 0 h 374072"/>
                    <a:gd name="connsiteX1" fmla="*/ 204883 w 1638984"/>
                    <a:gd name="connsiteY1" fmla="*/ 0 h 374072"/>
                    <a:gd name="connsiteX2" fmla="*/ 0 w 1638984"/>
                    <a:gd name="connsiteY2" fmla="*/ 187036 h 374072"/>
                    <a:gd name="connsiteX3" fmla="*/ 204883 w 1638984"/>
                    <a:gd name="connsiteY3" fmla="*/ 374073 h 374072"/>
                    <a:gd name="connsiteX4" fmla="*/ 1434101 w 1638984"/>
                    <a:gd name="connsiteY4" fmla="*/ 374073 h 374072"/>
                    <a:gd name="connsiteX5" fmla="*/ 1638984 w 1638984"/>
                    <a:gd name="connsiteY5" fmla="*/ 187036 h 374072"/>
                    <a:gd name="connsiteX6" fmla="*/ 1434179 w 1638984"/>
                    <a:gd name="connsiteY6" fmla="*/ 0 h 37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8984" h="374072">
                      <a:moveTo>
                        <a:pt x="1434179" y="0"/>
                      </a:moveTo>
                      <a:lnTo>
                        <a:pt x="204883" y="0"/>
                      </a:lnTo>
                      <a:cubicBezTo>
                        <a:pt x="91648" y="0"/>
                        <a:pt x="0" y="83699"/>
                        <a:pt x="0" y="187036"/>
                      </a:cubicBezTo>
                      <a:cubicBezTo>
                        <a:pt x="0" y="290374"/>
                        <a:pt x="91648" y="374073"/>
                        <a:pt x="204883" y="374073"/>
                      </a:cubicBezTo>
                      <a:lnTo>
                        <a:pt x="1434101" y="374073"/>
                      </a:lnTo>
                      <a:cubicBezTo>
                        <a:pt x="1547336" y="374073"/>
                        <a:pt x="1638984" y="290374"/>
                        <a:pt x="1638984" y="187036"/>
                      </a:cubicBezTo>
                      <a:cubicBezTo>
                        <a:pt x="1639062" y="83621"/>
                        <a:pt x="1547336" y="0"/>
                        <a:pt x="1434179" y="0"/>
                      </a:cubicBezTo>
                      <a:close/>
                    </a:path>
                  </a:pathLst>
                </a:custGeom>
                <a:solidFill>
                  <a:srgbClr val="000F66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8" name="צורה חופשית: צורה 257">
                  <a:extLst>
                    <a:ext uri="{FF2B5EF4-FFF2-40B4-BE49-F238E27FC236}">
                      <a16:creationId xmlns:a16="http://schemas.microsoft.com/office/drawing/2014/main" id="{145DD388-0CE8-4E90-9D96-D0558EC55061}"/>
                    </a:ext>
                  </a:extLst>
                </p:cNvPr>
                <p:cNvSpPr/>
                <p:nvPr/>
              </p:nvSpPr>
              <p:spPr>
                <a:xfrm>
                  <a:off x="4844492" y="849300"/>
                  <a:ext cx="1147078" cy="1147078"/>
                </a:xfrm>
                <a:custGeom>
                  <a:avLst/>
                  <a:gdLst>
                    <a:gd name="connsiteX0" fmla="*/ 1003684 w 1147078"/>
                    <a:gd name="connsiteY0" fmla="*/ 0 h 1147078"/>
                    <a:gd name="connsiteX1" fmla="*/ 0 w 1147078"/>
                    <a:gd name="connsiteY1" fmla="*/ 1003684 h 1147078"/>
                    <a:gd name="connsiteX2" fmla="*/ 143394 w 1147078"/>
                    <a:gd name="connsiteY2" fmla="*/ 1147079 h 1147078"/>
                    <a:gd name="connsiteX3" fmla="*/ 286711 w 1147078"/>
                    <a:gd name="connsiteY3" fmla="*/ 1003684 h 1147078"/>
                    <a:gd name="connsiteX4" fmla="*/ 1003684 w 1147078"/>
                    <a:gd name="connsiteY4" fmla="*/ 286789 h 1147078"/>
                    <a:gd name="connsiteX5" fmla="*/ 1147078 w 1147078"/>
                    <a:gd name="connsiteY5" fmla="*/ 143395 h 1147078"/>
                    <a:gd name="connsiteX6" fmla="*/ 1003684 w 1147078"/>
                    <a:gd name="connsiteY6" fmla="*/ 0 h 114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7078" h="1147078">
                      <a:moveTo>
                        <a:pt x="1003684" y="0"/>
                      </a:moveTo>
                      <a:cubicBezTo>
                        <a:pt x="450368" y="0"/>
                        <a:pt x="0" y="450368"/>
                        <a:pt x="0" y="1003684"/>
                      </a:cubicBezTo>
                      <a:cubicBezTo>
                        <a:pt x="0" y="1082941"/>
                        <a:pt x="64138" y="1147079"/>
                        <a:pt x="143394" y="1147079"/>
                      </a:cubicBezTo>
                      <a:cubicBezTo>
                        <a:pt x="222651" y="1147079"/>
                        <a:pt x="286711" y="1082941"/>
                        <a:pt x="286711" y="1003684"/>
                      </a:cubicBezTo>
                      <a:cubicBezTo>
                        <a:pt x="286711" y="608180"/>
                        <a:pt x="608414" y="286789"/>
                        <a:pt x="1003684" y="286789"/>
                      </a:cubicBezTo>
                      <a:cubicBezTo>
                        <a:pt x="1082940" y="286789"/>
                        <a:pt x="1147078" y="222651"/>
                        <a:pt x="1147078" y="143395"/>
                      </a:cubicBezTo>
                      <a:cubicBezTo>
                        <a:pt x="1147156" y="64138"/>
                        <a:pt x="1083018" y="0"/>
                        <a:pt x="10036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C00FF"/>
                    </a:gs>
                    <a:gs pos="100000">
                      <a:srgbClr val="B1138D"/>
                    </a:gs>
                  </a:gsLst>
                  <a:lin ang="5400000" scaled="1"/>
                </a:gra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2C4131-ABB5-48EB-896F-ABF310DB499C}"/>
              </a:ext>
            </a:extLst>
          </p:cNvPr>
          <p:cNvGrpSpPr/>
          <p:nvPr/>
        </p:nvGrpSpPr>
        <p:grpSpPr>
          <a:xfrm>
            <a:off x="5347318" y="2365626"/>
            <a:ext cx="6627564" cy="1233472"/>
            <a:chOff x="5102490" y="2723741"/>
            <a:chExt cx="6389774" cy="1233472"/>
          </a:xfrm>
        </p:grpSpPr>
        <p:sp>
          <p:nvSpPr>
            <p:cNvPr id="245" name="Rectangle 28">
              <a:extLst>
                <a:ext uri="{FF2B5EF4-FFF2-40B4-BE49-F238E27FC236}">
                  <a16:creationId xmlns:a16="http://schemas.microsoft.com/office/drawing/2014/main" id="{DF7DC9D9-9DD0-473F-A9F3-53920D4EBD7E}"/>
                </a:ext>
              </a:extLst>
            </p:cNvPr>
            <p:cNvSpPr/>
            <p:nvPr/>
          </p:nvSpPr>
          <p:spPr>
            <a:xfrm>
              <a:off x="6425475" y="2975803"/>
              <a:ext cx="5066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13" rtl="0">
                <a:defRPr/>
              </a:pPr>
              <a:r>
                <a:rPr lang="en-US" sz="3600" dirty="0">
                  <a:solidFill>
                    <a:srgbClr val="000F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 panose="020B0604020202020204" pitchFamily="34" charset="0"/>
                </a:rPr>
                <a:t> Presence | </a:t>
              </a:r>
              <a:r>
                <a:rPr lang="en-US" sz="2000" dirty="0">
                  <a:solidFill>
                    <a:srgbClr val="000F6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Israel HQ , Global Offices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A9485A-4E69-4F24-9B2F-49E0CC26A931}"/>
                </a:ext>
              </a:extLst>
            </p:cNvPr>
            <p:cNvGrpSpPr/>
            <p:nvPr/>
          </p:nvGrpSpPr>
          <p:grpSpPr>
            <a:xfrm>
              <a:off x="5102490" y="2723741"/>
              <a:ext cx="1206225" cy="1233472"/>
              <a:chOff x="5102490" y="2723741"/>
              <a:chExt cx="1206225" cy="1233472"/>
            </a:xfrm>
          </p:grpSpPr>
          <p:pic>
            <p:nvPicPr>
              <p:cNvPr id="72" name="Picture 71" descr="A whit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4EB279A4-3B17-41C9-9168-570FFF326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2490" y="2723741"/>
                <a:ext cx="1206225" cy="1233472"/>
              </a:xfrm>
              <a:prstGeom prst="rect">
                <a:avLst/>
              </a:prstGeom>
            </p:spPr>
          </p:pic>
          <p:grpSp>
            <p:nvGrpSpPr>
              <p:cNvPr id="232" name="קבוצה 231">
                <a:extLst>
                  <a:ext uri="{FF2B5EF4-FFF2-40B4-BE49-F238E27FC236}">
                    <a16:creationId xmlns:a16="http://schemas.microsoft.com/office/drawing/2014/main" id="{189A93C9-C0EE-4A67-A6E7-02D71151514B}"/>
                  </a:ext>
                </a:extLst>
              </p:cNvPr>
              <p:cNvGrpSpPr/>
              <p:nvPr/>
            </p:nvGrpSpPr>
            <p:grpSpPr>
              <a:xfrm>
                <a:off x="5496413" y="2975803"/>
                <a:ext cx="529674" cy="464657"/>
                <a:chOff x="2332856" y="1514108"/>
                <a:chExt cx="1373835" cy="1205197"/>
              </a:xfrm>
            </p:grpSpPr>
            <p:sp>
              <p:nvSpPr>
                <p:cNvPr id="15" name="צורה חופשית: צורה 14">
                  <a:extLst>
                    <a:ext uri="{FF2B5EF4-FFF2-40B4-BE49-F238E27FC236}">
                      <a16:creationId xmlns:a16="http://schemas.microsoft.com/office/drawing/2014/main" id="{EFA16F2C-EE99-48D6-83E8-3FA7474F308D}"/>
                    </a:ext>
                  </a:extLst>
                </p:cNvPr>
                <p:cNvSpPr/>
                <p:nvPr/>
              </p:nvSpPr>
              <p:spPr>
                <a:xfrm>
                  <a:off x="2332856" y="1514108"/>
                  <a:ext cx="1373835" cy="928091"/>
                </a:xfrm>
                <a:custGeom>
                  <a:avLst/>
                  <a:gdLst>
                    <a:gd name="connsiteX0" fmla="*/ 1365825 w 1373835"/>
                    <a:gd name="connsiteY0" fmla="*/ 87154 h 928091"/>
                    <a:gd name="connsiteX1" fmla="*/ 1365825 w 1373835"/>
                    <a:gd name="connsiteY1" fmla="*/ 87154 h 928091"/>
                    <a:gd name="connsiteX2" fmla="*/ 1365730 w 1373835"/>
                    <a:gd name="connsiteY2" fmla="*/ 86963 h 928091"/>
                    <a:gd name="connsiteX3" fmla="*/ 1244096 w 1373835"/>
                    <a:gd name="connsiteY3" fmla="*/ 47911 h 928091"/>
                    <a:gd name="connsiteX4" fmla="*/ 1099125 w 1373835"/>
                    <a:gd name="connsiteY4" fmla="*/ 82487 h 928091"/>
                    <a:gd name="connsiteX5" fmla="*/ 1131415 w 1373835"/>
                    <a:gd name="connsiteY5" fmla="*/ 106299 h 928091"/>
                    <a:gd name="connsiteX6" fmla="*/ 1133796 w 1373835"/>
                    <a:gd name="connsiteY6" fmla="*/ 125444 h 928091"/>
                    <a:gd name="connsiteX7" fmla="*/ 1115127 w 1373835"/>
                    <a:gd name="connsiteY7" fmla="*/ 127921 h 928091"/>
                    <a:gd name="connsiteX8" fmla="*/ 1072074 w 1373835"/>
                    <a:gd name="connsiteY8" fmla="*/ 97060 h 928091"/>
                    <a:gd name="connsiteX9" fmla="*/ 751844 w 1373835"/>
                    <a:gd name="connsiteY9" fmla="*/ 0 h 928091"/>
                    <a:gd name="connsiteX10" fmla="*/ 751844 w 1373835"/>
                    <a:gd name="connsiteY10" fmla="*/ 191 h 928091"/>
                    <a:gd name="connsiteX11" fmla="*/ 335887 w 1373835"/>
                    <a:gd name="connsiteY11" fmla="*/ 176498 h 928091"/>
                    <a:gd name="connsiteX12" fmla="*/ 163580 w 1373835"/>
                    <a:gd name="connsiteY12" fmla="*/ 602552 h 928091"/>
                    <a:gd name="connsiteX13" fmla="*/ 163675 w 1373835"/>
                    <a:gd name="connsiteY13" fmla="*/ 602552 h 928091"/>
                    <a:gd name="connsiteX14" fmla="*/ 164151 w 1373835"/>
                    <a:gd name="connsiteY14" fmla="*/ 627221 h 928091"/>
                    <a:gd name="connsiteX15" fmla="*/ 36802 w 1373835"/>
                    <a:gd name="connsiteY15" fmla="*/ 762000 h 928091"/>
                    <a:gd name="connsiteX16" fmla="*/ 8989 w 1373835"/>
                    <a:gd name="connsiteY16" fmla="*/ 889349 h 928091"/>
                    <a:gd name="connsiteX17" fmla="*/ 10989 w 1373835"/>
                    <a:gd name="connsiteY17" fmla="*/ 892588 h 928091"/>
                    <a:gd name="connsiteX18" fmla="*/ 294072 w 1373835"/>
                    <a:gd name="connsiteY18" fmla="*/ 887825 h 928091"/>
                    <a:gd name="connsiteX19" fmla="*/ 780323 w 1373835"/>
                    <a:gd name="connsiteY19" fmla="*/ 653225 h 928091"/>
                    <a:gd name="connsiteX20" fmla="*/ 1221712 w 1373835"/>
                    <a:gd name="connsiteY20" fmla="*/ 339376 h 928091"/>
                    <a:gd name="connsiteX21" fmla="*/ 1365825 w 1373835"/>
                    <a:gd name="connsiteY21" fmla="*/ 87154 h 928091"/>
                    <a:gd name="connsiteX22" fmla="*/ 71092 w 1373835"/>
                    <a:gd name="connsiteY22" fmla="*/ 853535 h 928091"/>
                    <a:gd name="connsiteX23" fmla="*/ 70806 w 1373835"/>
                    <a:gd name="connsiteY23" fmla="*/ 853059 h 928091"/>
                    <a:gd name="connsiteX24" fmla="*/ 94428 w 1373835"/>
                    <a:gd name="connsiteY24" fmla="*/ 804577 h 928091"/>
                    <a:gd name="connsiteX25" fmla="*/ 151102 w 1373835"/>
                    <a:gd name="connsiteY25" fmla="*/ 738569 h 928091"/>
                    <a:gd name="connsiteX26" fmla="*/ 143387 w 1373835"/>
                    <a:gd name="connsiteY26" fmla="*/ 698278 h 928091"/>
                    <a:gd name="connsiteX27" fmla="*/ 154436 w 1373835"/>
                    <a:gd name="connsiteY27" fmla="*/ 682657 h 928091"/>
                    <a:gd name="connsiteX28" fmla="*/ 169676 w 1373835"/>
                    <a:gd name="connsiteY28" fmla="*/ 693992 h 928091"/>
                    <a:gd name="connsiteX29" fmla="*/ 173676 w 1373835"/>
                    <a:gd name="connsiteY29" fmla="*/ 716471 h 928091"/>
                    <a:gd name="connsiteX30" fmla="*/ 173962 w 1373835"/>
                    <a:gd name="connsiteY30" fmla="*/ 716185 h 928091"/>
                    <a:gd name="connsiteX31" fmla="*/ 210347 w 1373835"/>
                    <a:gd name="connsiteY31" fmla="*/ 838676 h 928091"/>
                    <a:gd name="connsiteX32" fmla="*/ 71092 w 1373835"/>
                    <a:gd name="connsiteY32" fmla="*/ 853535 h 928091"/>
                    <a:gd name="connsiteX33" fmla="*/ 744795 w 1373835"/>
                    <a:gd name="connsiteY33" fmla="*/ 590074 h 928091"/>
                    <a:gd name="connsiteX34" fmla="*/ 278737 w 1373835"/>
                    <a:gd name="connsiteY34" fmla="*/ 816197 h 928091"/>
                    <a:gd name="connsiteX35" fmla="*/ 236351 w 1373835"/>
                    <a:gd name="connsiteY35" fmla="*/ 642747 h 928091"/>
                    <a:gd name="connsiteX36" fmla="*/ 236065 w 1373835"/>
                    <a:gd name="connsiteY36" fmla="*/ 638651 h 928091"/>
                    <a:gd name="connsiteX37" fmla="*/ 234922 w 1373835"/>
                    <a:gd name="connsiteY37" fmla="*/ 602552 h 928091"/>
                    <a:gd name="connsiteX38" fmla="*/ 235112 w 1373835"/>
                    <a:gd name="connsiteY38" fmla="*/ 602552 h 928091"/>
                    <a:gd name="connsiteX39" fmla="*/ 236827 w 1373835"/>
                    <a:gd name="connsiteY39" fmla="*/ 558737 h 928091"/>
                    <a:gd name="connsiteX40" fmla="*/ 411134 w 1373835"/>
                    <a:gd name="connsiteY40" fmla="*/ 477965 h 928091"/>
                    <a:gd name="connsiteX41" fmla="*/ 617922 w 1373835"/>
                    <a:gd name="connsiteY41" fmla="*/ 364522 h 928091"/>
                    <a:gd name="connsiteX42" fmla="*/ 617922 w 1373835"/>
                    <a:gd name="connsiteY42" fmla="*/ 364426 h 928091"/>
                    <a:gd name="connsiteX43" fmla="*/ 678215 w 1373835"/>
                    <a:gd name="connsiteY43" fmla="*/ 328136 h 928091"/>
                    <a:gd name="connsiteX44" fmla="*/ 737080 w 1373835"/>
                    <a:gd name="connsiteY44" fmla="*/ 290989 h 928091"/>
                    <a:gd name="connsiteX45" fmla="*/ 748224 w 1373835"/>
                    <a:gd name="connsiteY45" fmla="*/ 240697 h 928091"/>
                    <a:gd name="connsiteX46" fmla="*/ 699170 w 1373835"/>
                    <a:gd name="connsiteY46" fmla="*/ 229267 h 928091"/>
                    <a:gd name="connsiteX47" fmla="*/ 641449 w 1373835"/>
                    <a:gd name="connsiteY47" fmla="*/ 265557 h 928091"/>
                    <a:gd name="connsiteX48" fmla="*/ 582489 w 1373835"/>
                    <a:gd name="connsiteY48" fmla="*/ 301276 h 928091"/>
                    <a:gd name="connsiteX49" fmla="*/ 582394 w 1373835"/>
                    <a:gd name="connsiteY49" fmla="*/ 301371 h 928091"/>
                    <a:gd name="connsiteX50" fmla="*/ 582394 w 1373835"/>
                    <a:gd name="connsiteY50" fmla="*/ 301276 h 928091"/>
                    <a:gd name="connsiteX51" fmla="*/ 379797 w 1373835"/>
                    <a:gd name="connsiteY51" fmla="*/ 412433 h 928091"/>
                    <a:gd name="connsiteX52" fmla="*/ 250638 w 1373835"/>
                    <a:gd name="connsiteY52" fmla="*/ 473678 h 928091"/>
                    <a:gd name="connsiteX53" fmla="*/ 386655 w 1373835"/>
                    <a:gd name="connsiteY53" fmla="*/ 227933 h 928091"/>
                    <a:gd name="connsiteX54" fmla="*/ 752129 w 1373835"/>
                    <a:gd name="connsiteY54" fmla="*/ 72676 h 928091"/>
                    <a:gd name="connsiteX55" fmla="*/ 752129 w 1373835"/>
                    <a:gd name="connsiteY55" fmla="*/ 72866 h 928091"/>
                    <a:gd name="connsiteX56" fmla="*/ 894147 w 1373835"/>
                    <a:gd name="connsiteY56" fmla="*/ 93059 h 928091"/>
                    <a:gd name="connsiteX57" fmla="*/ 876907 w 1373835"/>
                    <a:gd name="connsiteY57" fmla="*/ 106109 h 928091"/>
                    <a:gd name="connsiteX58" fmla="*/ 800993 w 1373835"/>
                    <a:gd name="connsiteY58" fmla="*/ 160973 h 928091"/>
                    <a:gd name="connsiteX59" fmla="*/ 791658 w 1373835"/>
                    <a:gd name="connsiteY59" fmla="*/ 211646 h 928091"/>
                    <a:gd name="connsiteX60" fmla="*/ 841093 w 1373835"/>
                    <a:gd name="connsiteY60" fmla="*/ 221171 h 928091"/>
                    <a:gd name="connsiteX61" fmla="*/ 918912 w 1373835"/>
                    <a:gd name="connsiteY61" fmla="*/ 164878 h 928091"/>
                    <a:gd name="connsiteX62" fmla="*/ 972728 w 1373835"/>
                    <a:gd name="connsiteY62" fmla="*/ 123349 h 928091"/>
                    <a:gd name="connsiteX63" fmla="*/ 1117604 w 1373835"/>
                    <a:gd name="connsiteY63" fmla="*/ 227933 h 928091"/>
                    <a:gd name="connsiteX64" fmla="*/ 1169134 w 1373835"/>
                    <a:gd name="connsiteY64" fmla="*/ 289465 h 928091"/>
                    <a:gd name="connsiteX65" fmla="*/ 744795 w 1373835"/>
                    <a:gd name="connsiteY65" fmla="*/ 590074 h 928091"/>
                    <a:gd name="connsiteX66" fmla="*/ 1221902 w 1373835"/>
                    <a:gd name="connsiteY66" fmla="*/ 240221 h 928091"/>
                    <a:gd name="connsiteX67" fmla="*/ 1167800 w 1373835"/>
                    <a:gd name="connsiteY67" fmla="*/ 176498 h 928091"/>
                    <a:gd name="connsiteX68" fmla="*/ 1136558 w 1373835"/>
                    <a:gd name="connsiteY68" fmla="*/ 146780 h 928091"/>
                    <a:gd name="connsiteX69" fmla="*/ 1251240 w 1373835"/>
                    <a:gd name="connsiteY69" fmla="*/ 120491 h 928091"/>
                    <a:gd name="connsiteX70" fmla="*/ 1303913 w 1373835"/>
                    <a:gd name="connsiteY70" fmla="*/ 123444 h 928091"/>
                    <a:gd name="connsiteX71" fmla="*/ 1303913 w 1373835"/>
                    <a:gd name="connsiteY71" fmla="*/ 123444 h 928091"/>
                    <a:gd name="connsiteX72" fmla="*/ 1221902 w 1373835"/>
                    <a:gd name="connsiteY72" fmla="*/ 240221 h 92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1373835" h="928091">
                      <a:moveTo>
                        <a:pt x="1365825" y="87154"/>
                      </a:moveTo>
                      <a:lnTo>
                        <a:pt x="1365825" y="87154"/>
                      </a:lnTo>
                      <a:lnTo>
                        <a:pt x="1365730" y="86963"/>
                      </a:lnTo>
                      <a:cubicBezTo>
                        <a:pt x="1346870" y="53721"/>
                        <a:pt x="1304389" y="41529"/>
                        <a:pt x="1244096" y="47911"/>
                      </a:cubicBezTo>
                      <a:cubicBezTo>
                        <a:pt x="1204948" y="52007"/>
                        <a:pt x="1155799" y="63818"/>
                        <a:pt x="1099125" y="82487"/>
                      </a:cubicBezTo>
                      <a:cubicBezTo>
                        <a:pt x="1110079" y="90011"/>
                        <a:pt x="1120938" y="98012"/>
                        <a:pt x="1131415" y="106299"/>
                      </a:cubicBezTo>
                      <a:cubicBezTo>
                        <a:pt x="1137225" y="110871"/>
                        <a:pt x="1138368" y="119539"/>
                        <a:pt x="1133796" y="125444"/>
                      </a:cubicBezTo>
                      <a:cubicBezTo>
                        <a:pt x="1129319" y="131445"/>
                        <a:pt x="1120938" y="132493"/>
                        <a:pt x="1115127" y="127921"/>
                      </a:cubicBezTo>
                      <a:cubicBezTo>
                        <a:pt x="1101221" y="116967"/>
                        <a:pt x="1086933" y="106680"/>
                        <a:pt x="1072074" y="97060"/>
                      </a:cubicBezTo>
                      <a:cubicBezTo>
                        <a:pt x="979967" y="35624"/>
                        <a:pt x="869954" y="0"/>
                        <a:pt x="751844" y="0"/>
                      </a:cubicBezTo>
                      <a:lnTo>
                        <a:pt x="751844" y="191"/>
                      </a:lnTo>
                      <a:cubicBezTo>
                        <a:pt x="589347" y="191"/>
                        <a:pt x="442281" y="67532"/>
                        <a:pt x="335887" y="176498"/>
                      </a:cubicBezTo>
                      <a:cubicBezTo>
                        <a:pt x="229397" y="285560"/>
                        <a:pt x="163580" y="436150"/>
                        <a:pt x="163580" y="602552"/>
                      </a:cubicBezTo>
                      <a:lnTo>
                        <a:pt x="163675" y="602552"/>
                      </a:lnTo>
                      <a:cubicBezTo>
                        <a:pt x="163675" y="610838"/>
                        <a:pt x="163865" y="619030"/>
                        <a:pt x="164151" y="627221"/>
                      </a:cubicBezTo>
                      <a:cubicBezTo>
                        <a:pt x="107954" y="677037"/>
                        <a:pt x="64424" y="722948"/>
                        <a:pt x="36802" y="762000"/>
                      </a:cubicBezTo>
                      <a:cubicBezTo>
                        <a:pt x="1274" y="812292"/>
                        <a:pt x="-9680" y="856107"/>
                        <a:pt x="8989" y="889349"/>
                      </a:cubicBezTo>
                      <a:cubicBezTo>
                        <a:pt x="9656" y="890492"/>
                        <a:pt x="10322" y="891540"/>
                        <a:pt x="10989" y="892588"/>
                      </a:cubicBezTo>
                      <a:cubicBezTo>
                        <a:pt x="43850" y="943261"/>
                        <a:pt x="149292" y="937927"/>
                        <a:pt x="294072" y="887825"/>
                      </a:cubicBezTo>
                      <a:cubicBezTo>
                        <a:pt x="427041" y="841915"/>
                        <a:pt x="599634" y="760095"/>
                        <a:pt x="780323" y="653225"/>
                      </a:cubicBezTo>
                      <a:cubicBezTo>
                        <a:pt x="961203" y="546259"/>
                        <a:pt x="1116651" y="434150"/>
                        <a:pt x="1221712" y="339376"/>
                      </a:cubicBezTo>
                      <a:cubicBezTo>
                        <a:pt x="1338869" y="233648"/>
                        <a:pt x="1396115" y="141256"/>
                        <a:pt x="1365825" y="87154"/>
                      </a:cubicBezTo>
                      <a:close/>
                      <a:moveTo>
                        <a:pt x="71092" y="853535"/>
                      </a:moveTo>
                      <a:lnTo>
                        <a:pt x="70806" y="853059"/>
                      </a:lnTo>
                      <a:cubicBezTo>
                        <a:pt x="67663" y="847439"/>
                        <a:pt x="76235" y="830390"/>
                        <a:pt x="94428" y="804577"/>
                      </a:cubicBezTo>
                      <a:cubicBezTo>
                        <a:pt x="108335" y="784860"/>
                        <a:pt x="127480" y="762667"/>
                        <a:pt x="151102" y="738569"/>
                      </a:cubicBezTo>
                      <a:cubicBezTo>
                        <a:pt x="148054" y="725234"/>
                        <a:pt x="145482" y="711803"/>
                        <a:pt x="143387" y="698278"/>
                      </a:cubicBezTo>
                      <a:cubicBezTo>
                        <a:pt x="142244" y="690848"/>
                        <a:pt x="147197" y="683800"/>
                        <a:pt x="154436" y="682657"/>
                      </a:cubicBezTo>
                      <a:cubicBezTo>
                        <a:pt x="161675" y="681419"/>
                        <a:pt x="168533" y="686562"/>
                        <a:pt x="169676" y="693992"/>
                      </a:cubicBezTo>
                      <a:cubicBezTo>
                        <a:pt x="170819" y="701516"/>
                        <a:pt x="172152" y="708946"/>
                        <a:pt x="173676" y="716471"/>
                      </a:cubicBezTo>
                      <a:lnTo>
                        <a:pt x="173962" y="716185"/>
                      </a:lnTo>
                      <a:cubicBezTo>
                        <a:pt x="181868" y="758762"/>
                        <a:pt x="194155" y="799719"/>
                        <a:pt x="210347" y="838676"/>
                      </a:cubicBezTo>
                      <a:cubicBezTo>
                        <a:pt x="132147" y="862013"/>
                        <a:pt x="81188" y="868585"/>
                        <a:pt x="71092" y="853535"/>
                      </a:cubicBezTo>
                      <a:close/>
                      <a:moveTo>
                        <a:pt x="744795" y="590074"/>
                      </a:moveTo>
                      <a:cubicBezTo>
                        <a:pt x="571250" y="692658"/>
                        <a:pt x="406277" y="771335"/>
                        <a:pt x="278737" y="816197"/>
                      </a:cubicBezTo>
                      <a:cubicBezTo>
                        <a:pt x="255591" y="762476"/>
                        <a:pt x="240827" y="704088"/>
                        <a:pt x="236351" y="642747"/>
                      </a:cubicBezTo>
                      <a:cubicBezTo>
                        <a:pt x="236351" y="641413"/>
                        <a:pt x="236255" y="639985"/>
                        <a:pt x="236065" y="638651"/>
                      </a:cubicBezTo>
                      <a:cubicBezTo>
                        <a:pt x="235303" y="626745"/>
                        <a:pt x="234922" y="614744"/>
                        <a:pt x="234922" y="602552"/>
                      </a:cubicBezTo>
                      <a:lnTo>
                        <a:pt x="235112" y="602552"/>
                      </a:lnTo>
                      <a:cubicBezTo>
                        <a:pt x="235112" y="587788"/>
                        <a:pt x="235684" y="573215"/>
                        <a:pt x="236827" y="558737"/>
                      </a:cubicBezTo>
                      <a:cubicBezTo>
                        <a:pt x="291596" y="535877"/>
                        <a:pt x="350174" y="508825"/>
                        <a:pt x="411134" y="477965"/>
                      </a:cubicBezTo>
                      <a:cubicBezTo>
                        <a:pt x="477524" y="444437"/>
                        <a:pt x="547056" y="406432"/>
                        <a:pt x="617922" y="364522"/>
                      </a:cubicBezTo>
                      <a:lnTo>
                        <a:pt x="617922" y="364426"/>
                      </a:lnTo>
                      <a:cubicBezTo>
                        <a:pt x="641830" y="350234"/>
                        <a:pt x="661928" y="338233"/>
                        <a:pt x="678215" y="328136"/>
                      </a:cubicBezTo>
                      <a:cubicBezTo>
                        <a:pt x="696313" y="316992"/>
                        <a:pt x="715935" y="304610"/>
                        <a:pt x="737080" y="290989"/>
                      </a:cubicBezTo>
                      <a:cubicBezTo>
                        <a:pt x="753749" y="280226"/>
                        <a:pt x="758702" y="257747"/>
                        <a:pt x="748224" y="240697"/>
                      </a:cubicBezTo>
                      <a:cubicBezTo>
                        <a:pt x="737747" y="223647"/>
                        <a:pt x="715839" y="218504"/>
                        <a:pt x="699170" y="229267"/>
                      </a:cubicBezTo>
                      <a:cubicBezTo>
                        <a:pt x="682216" y="240221"/>
                        <a:pt x="662975" y="252317"/>
                        <a:pt x="641449" y="265557"/>
                      </a:cubicBezTo>
                      <a:cubicBezTo>
                        <a:pt x="618684" y="279654"/>
                        <a:pt x="598967" y="291560"/>
                        <a:pt x="582489" y="301276"/>
                      </a:cubicBezTo>
                      <a:lnTo>
                        <a:pt x="582394" y="301371"/>
                      </a:lnTo>
                      <a:lnTo>
                        <a:pt x="582394" y="301276"/>
                      </a:lnTo>
                      <a:cubicBezTo>
                        <a:pt x="512861" y="342424"/>
                        <a:pt x="444758" y="379667"/>
                        <a:pt x="379797" y="412433"/>
                      </a:cubicBezTo>
                      <a:cubicBezTo>
                        <a:pt x="334839" y="435102"/>
                        <a:pt x="291596" y="455676"/>
                        <a:pt x="250638" y="473678"/>
                      </a:cubicBezTo>
                      <a:cubicBezTo>
                        <a:pt x="273689" y="379095"/>
                        <a:pt x="321504" y="294608"/>
                        <a:pt x="386655" y="227933"/>
                      </a:cubicBezTo>
                      <a:cubicBezTo>
                        <a:pt x="480286" y="132017"/>
                        <a:pt x="609540" y="72676"/>
                        <a:pt x="752129" y="72676"/>
                      </a:cubicBezTo>
                      <a:lnTo>
                        <a:pt x="752129" y="72866"/>
                      </a:lnTo>
                      <a:cubicBezTo>
                        <a:pt x="801374" y="72866"/>
                        <a:pt x="848999" y="79915"/>
                        <a:pt x="894147" y="93059"/>
                      </a:cubicBezTo>
                      <a:cubicBezTo>
                        <a:pt x="888527" y="97346"/>
                        <a:pt x="882812" y="101727"/>
                        <a:pt x="876907" y="106109"/>
                      </a:cubicBezTo>
                      <a:cubicBezTo>
                        <a:pt x="852904" y="124111"/>
                        <a:pt x="827567" y="142399"/>
                        <a:pt x="800993" y="160973"/>
                      </a:cubicBezTo>
                      <a:cubicBezTo>
                        <a:pt x="784800" y="172307"/>
                        <a:pt x="780609" y="194977"/>
                        <a:pt x="791658" y="211646"/>
                      </a:cubicBezTo>
                      <a:cubicBezTo>
                        <a:pt x="802707" y="228314"/>
                        <a:pt x="824900" y="232601"/>
                        <a:pt x="841093" y="221171"/>
                      </a:cubicBezTo>
                      <a:cubicBezTo>
                        <a:pt x="868144" y="202311"/>
                        <a:pt x="894147" y="183452"/>
                        <a:pt x="918912" y="164878"/>
                      </a:cubicBezTo>
                      <a:cubicBezTo>
                        <a:pt x="937010" y="151352"/>
                        <a:pt x="955012" y="137446"/>
                        <a:pt x="972728" y="123349"/>
                      </a:cubicBezTo>
                      <a:cubicBezTo>
                        <a:pt x="1026830" y="149543"/>
                        <a:pt x="1075789" y="185071"/>
                        <a:pt x="1117604" y="227933"/>
                      </a:cubicBezTo>
                      <a:cubicBezTo>
                        <a:pt x="1136273" y="247079"/>
                        <a:pt x="1153513" y="267557"/>
                        <a:pt x="1169134" y="289465"/>
                      </a:cubicBezTo>
                      <a:cubicBezTo>
                        <a:pt x="1066931" y="380619"/>
                        <a:pt x="917960" y="487585"/>
                        <a:pt x="744795" y="590074"/>
                      </a:cubicBezTo>
                      <a:close/>
                      <a:moveTo>
                        <a:pt x="1221902" y="240221"/>
                      </a:moveTo>
                      <a:cubicBezTo>
                        <a:pt x="1205329" y="217646"/>
                        <a:pt x="1187231" y="196406"/>
                        <a:pt x="1167800" y="176498"/>
                      </a:cubicBezTo>
                      <a:cubicBezTo>
                        <a:pt x="1157704" y="166211"/>
                        <a:pt x="1147322" y="156305"/>
                        <a:pt x="1136558" y="146780"/>
                      </a:cubicBezTo>
                      <a:cubicBezTo>
                        <a:pt x="1181517" y="132683"/>
                        <a:pt x="1220283" y="123730"/>
                        <a:pt x="1251240" y="120491"/>
                      </a:cubicBezTo>
                      <a:cubicBezTo>
                        <a:pt x="1281815" y="117253"/>
                        <a:pt x="1300484" y="118015"/>
                        <a:pt x="1303913" y="123444"/>
                      </a:cubicBezTo>
                      <a:lnTo>
                        <a:pt x="1303913" y="123444"/>
                      </a:lnTo>
                      <a:cubicBezTo>
                        <a:pt x="1312866" y="139351"/>
                        <a:pt x="1281719" y="181642"/>
                        <a:pt x="1221902" y="240221"/>
                      </a:cubicBezTo>
                      <a:close/>
                    </a:path>
                  </a:pathLst>
                </a:custGeom>
                <a:solidFill>
                  <a:srgbClr val="1511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צורה חופשית: צורה 15">
                  <a:extLst>
                    <a:ext uri="{FF2B5EF4-FFF2-40B4-BE49-F238E27FC236}">
                      <a16:creationId xmlns:a16="http://schemas.microsoft.com/office/drawing/2014/main" id="{1B4D52D1-AFDF-47A2-999C-C16E0CAD8FE8}"/>
                    </a:ext>
                  </a:extLst>
                </p:cNvPr>
                <p:cNvSpPr/>
                <p:nvPr/>
              </p:nvSpPr>
              <p:spPr>
                <a:xfrm>
                  <a:off x="3198232" y="1745632"/>
                  <a:ext cx="165121" cy="141240"/>
                </a:xfrm>
                <a:custGeom>
                  <a:avLst/>
                  <a:gdLst>
                    <a:gd name="connsiteX0" fmla="*/ 108401 w 165121"/>
                    <a:gd name="connsiteY0" fmla="*/ 7172 h 141240"/>
                    <a:gd name="connsiteX1" fmla="*/ 158121 w 165121"/>
                    <a:gd name="connsiteY1" fmla="*/ 14697 h 141240"/>
                    <a:gd name="connsiteX2" fmla="*/ 150692 w 165121"/>
                    <a:gd name="connsiteY2" fmla="*/ 65656 h 141240"/>
                    <a:gd name="connsiteX3" fmla="*/ 104400 w 165121"/>
                    <a:gd name="connsiteY3" fmla="*/ 100136 h 141240"/>
                    <a:gd name="connsiteX4" fmla="*/ 55632 w 165121"/>
                    <a:gd name="connsiteY4" fmla="*/ 134903 h 141240"/>
                    <a:gd name="connsiteX5" fmla="*/ 6197 w 165121"/>
                    <a:gd name="connsiteY5" fmla="*/ 125378 h 141240"/>
                    <a:gd name="connsiteX6" fmla="*/ 15532 w 165121"/>
                    <a:gd name="connsiteY6" fmla="*/ 74705 h 141240"/>
                    <a:gd name="connsiteX7" fmla="*/ 63157 w 165121"/>
                    <a:gd name="connsiteY7" fmla="*/ 40796 h 141240"/>
                    <a:gd name="connsiteX8" fmla="*/ 108401 w 165121"/>
                    <a:gd name="connsiteY8" fmla="*/ 7172 h 141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5121" h="141240">
                      <a:moveTo>
                        <a:pt x="108401" y="7172"/>
                      </a:moveTo>
                      <a:cubicBezTo>
                        <a:pt x="124212" y="-4829"/>
                        <a:pt x="146501" y="-1400"/>
                        <a:pt x="158121" y="14697"/>
                      </a:cubicBezTo>
                      <a:cubicBezTo>
                        <a:pt x="169837" y="30890"/>
                        <a:pt x="166503" y="53654"/>
                        <a:pt x="150692" y="65656"/>
                      </a:cubicBezTo>
                      <a:cubicBezTo>
                        <a:pt x="135452" y="77276"/>
                        <a:pt x="120021" y="88706"/>
                        <a:pt x="104400" y="100136"/>
                      </a:cubicBezTo>
                      <a:cubicBezTo>
                        <a:pt x="87922" y="112138"/>
                        <a:pt x="71729" y="123663"/>
                        <a:pt x="55632" y="134903"/>
                      </a:cubicBezTo>
                      <a:cubicBezTo>
                        <a:pt x="39439" y="146237"/>
                        <a:pt x="17246" y="141951"/>
                        <a:pt x="6197" y="125378"/>
                      </a:cubicBezTo>
                      <a:cubicBezTo>
                        <a:pt x="-4852" y="108709"/>
                        <a:pt x="-756" y="86039"/>
                        <a:pt x="15532" y="74705"/>
                      </a:cubicBezTo>
                      <a:cubicBezTo>
                        <a:pt x="32486" y="62894"/>
                        <a:pt x="48393" y="51559"/>
                        <a:pt x="63157" y="40796"/>
                      </a:cubicBezTo>
                      <a:cubicBezTo>
                        <a:pt x="79064" y="29270"/>
                        <a:pt x="94113" y="18126"/>
                        <a:pt x="108401" y="7172"/>
                      </a:cubicBezTo>
                      <a:close/>
                    </a:path>
                  </a:pathLst>
                </a:custGeom>
                <a:solidFill>
                  <a:srgbClr val="1511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צורה חופשית: צורה 16">
                  <a:extLst>
                    <a:ext uri="{FF2B5EF4-FFF2-40B4-BE49-F238E27FC236}">
                      <a16:creationId xmlns:a16="http://schemas.microsoft.com/office/drawing/2014/main" id="{C6EF4346-107C-44B7-84C1-3F3C83637F13}"/>
                    </a:ext>
                  </a:extLst>
                </p:cNvPr>
                <p:cNvSpPr/>
                <p:nvPr/>
              </p:nvSpPr>
              <p:spPr>
                <a:xfrm>
                  <a:off x="2798838" y="1875192"/>
                  <a:ext cx="379625" cy="252225"/>
                </a:xfrm>
                <a:custGeom>
                  <a:avLst/>
                  <a:gdLst>
                    <a:gd name="connsiteX0" fmla="*/ 325105 w 379625"/>
                    <a:gd name="connsiteY0" fmla="*/ 5628 h 252225"/>
                    <a:gd name="connsiteX1" fmla="*/ 374158 w 379625"/>
                    <a:gd name="connsiteY1" fmla="*/ 17058 h 252225"/>
                    <a:gd name="connsiteX2" fmla="*/ 363014 w 379625"/>
                    <a:gd name="connsiteY2" fmla="*/ 67350 h 252225"/>
                    <a:gd name="connsiteX3" fmla="*/ 298911 w 379625"/>
                    <a:gd name="connsiteY3" fmla="*/ 108022 h 252225"/>
                    <a:gd name="connsiteX4" fmla="*/ 233093 w 379625"/>
                    <a:gd name="connsiteY4" fmla="*/ 147836 h 252225"/>
                    <a:gd name="connsiteX5" fmla="*/ 231093 w 379625"/>
                    <a:gd name="connsiteY5" fmla="*/ 148884 h 252225"/>
                    <a:gd name="connsiteX6" fmla="*/ 141939 w 379625"/>
                    <a:gd name="connsiteY6" fmla="*/ 200033 h 252225"/>
                    <a:gd name="connsiteX7" fmla="*/ 51642 w 379625"/>
                    <a:gd name="connsiteY7" fmla="*/ 248325 h 252225"/>
                    <a:gd name="connsiteX8" fmla="*/ 3826 w 379625"/>
                    <a:gd name="connsiteY8" fmla="*/ 232228 h 252225"/>
                    <a:gd name="connsiteX9" fmla="*/ 19542 w 379625"/>
                    <a:gd name="connsiteY9" fmla="*/ 183269 h 252225"/>
                    <a:gd name="connsiteX10" fmla="*/ 108220 w 379625"/>
                    <a:gd name="connsiteY10" fmla="*/ 135835 h 252225"/>
                    <a:gd name="connsiteX11" fmla="*/ 195564 w 379625"/>
                    <a:gd name="connsiteY11" fmla="*/ 85924 h 252225"/>
                    <a:gd name="connsiteX12" fmla="*/ 197374 w 379625"/>
                    <a:gd name="connsiteY12" fmla="*/ 84781 h 252225"/>
                    <a:gd name="connsiteX13" fmla="*/ 262049 w 379625"/>
                    <a:gd name="connsiteY13" fmla="*/ 45538 h 252225"/>
                    <a:gd name="connsiteX14" fmla="*/ 325105 w 379625"/>
                    <a:gd name="connsiteY14" fmla="*/ 5628 h 252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9625" h="252225">
                      <a:moveTo>
                        <a:pt x="325105" y="5628"/>
                      </a:moveTo>
                      <a:cubicBezTo>
                        <a:pt x="341678" y="-5135"/>
                        <a:pt x="363681" y="8"/>
                        <a:pt x="374158" y="17058"/>
                      </a:cubicBezTo>
                      <a:cubicBezTo>
                        <a:pt x="384636" y="34108"/>
                        <a:pt x="379587" y="56587"/>
                        <a:pt x="363014" y="67350"/>
                      </a:cubicBezTo>
                      <a:cubicBezTo>
                        <a:pt x="340440" y="82018"/>
                        <a:pt x="319104" y="95544"/>
                        <a:pt x="298911" y="108022"/>
                      </a:cubicBezTo>
                      <a:cubicBezTo>
                        <a:pt x="278622" y="120595"/>
                        <a:pt x="256715" y="133834"/>
                        <a:pt x="233093" y="147836"/>
                      </a:cubicBezTo>
                      <a:cubicBezTo>
                        <a:pt x="232426" y="148217"/>
                        <a:pt x="231759" y="148598"/>
                        <a:pt x="231093" y="148884"/>
                      </a:cubicBezTo>
                      <a:cubicBezTo>
                        <a:pt x="199470" y="167553"/>
                        <a:pt x="169752" y="184603"/>
                        <a:pt x="141939" y="200033"/>
                      </a:cubicBezTo>
                      <a:cubicBezTo>
                        <a:pt x="111649" y="216797"/>
                        <a:pt x="81550" y="232894"/>
                        <a:pt x="51642" y="248325"/>
                      </a:cubicBezTo>
                      <a:cubicBezTo>
                        <a:pt x="34116" y="257374"/>
                        <a:pt x="12684" y="250135"/>
                        <a:pt x="3826" y="232228"/>
                      </a:cubicBezTo>
                      <a:cubicBezTo>
                        <a:pt x="-5032" y="214225"/>
                        <a:pt x="2016" y="192318"/>
                        <a:pt x="19542" y="183269"/>
                      </a:cubicBezTo>
                      <a:cubicBezTo>
                        <a:pt x="48213" y="168410"/>
                        <a:pt x="77835" y="152599"/>
                        <a:pt x="108220" y="135835"/>
                      </a:cubicBezTo>
                      <a:cubicBezTo>
                        <a:pt x="138510" y="119071"/>
                        <a:pt x="167751" y="102402"/>
                        <a:pt x="195564" y="85924"/>
                      </a:cubicBezTo>
                      <a:cubicBezTo>
                        <a:pt x="196136" y="85543"/>
                        <a:pt x="196803" y="85162"/>
                        <a:pt x="197374" y="84781"/>
                      </a:cubicBezTo>
                      <a:cubicBezTo>
                        <a:pt x="218139" y="72493"/>
                        <a:pt x="239760" y="59444"/>
                        <a:pt x="262049" y="45538"/>
                      </a:cubicBezTo>
                      <a:cubicBezTo>
                        <a:pt x="285290" y="31155"/>
                        <a:pt x="306245" y="17820"/>
                        <a:pt x="325105" y="5628"/>
                      </a:cubicBezTo>
                      <a:close/>
                    </a:path>
                  </a:pathLst>
                </a:custGeom>
                <a:solidFill>
                  <a:srgbClr val="1511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צורה חופשית: צורה 18">
                  <a:extLst>
                    <a:ext uri="{FF2B5EF4-FFF2-40B4-BE49-F238E27FC236}">
                      <a16:creationId xmlns:a16="http://schemas.microsoft.com/office/drawing/2014/main" id="{43BBE27A-65F7-4F9C-ACF9-8512779E2D57}"/>
                    </a:ext>
                  </a:extLst>
                </p:cNvPr>
                <p:cNvSpPr/>
                <p:nvPr/>
              </p:nvSpPr>
              <p:spPr>
                <a:xfrm>
                  <a:off x="3378918" y="2218303"/>
                  <a:ext cx="174804" cy="144655"/>
                </a:xfrm>
                <a:custGeom>
                  <a:avLst/>
                  <a:gdLst>
                    <a:gd name="connsiteX0" fmla="*/ 118690 w 174804"/>
                    <a:gd name="connsiteY0" fmla="*/ 6655 h 144655"/>
                    <a:gd name="connsiteX1" fmla="*/ 168316 w 174804"/>
                    <a:gd name="connsiteY1" fmla="*/ 15513 h 144655"/>
                    <a:gd name="connsiteX2" fmla="*/ 159648 w 174804"/>
                    <a:gd name="connsiteY2" fmla="*/ 66377 h 144655"/>
                    <a:gd name="connsiteX3" fmla="*/ 108403 w 174804"/>
                    <a:gd name="connsiteY3" fmla="*/ 102667 h 144655"/>
                    <a:gd name="connsiteX4" fmla="*/ 54968 w 174804"/>
                    <a:gd name="connsiteY4" fmla="*/ 138767 h 144655"/>
                    <a:gd name="connsiteX5" fmla="*/ 5724 w 174804"/>
                    <a:gd name="connsiteY5" fmla="*/ 128099 h 144655"/>
                    <a:gd name="connsiteX6" fmla="*/ 16201 w 174804"/>
                    <a:gd name="connsiteY6" fmla="*/ 77711 h 144655"/>
                    <a:gd name="connsiteX7" fmla="*/ 68589 w 174804"/>
                    <a:gd name="connsiteY7" fmla="*/ 42183 h 144655"/>
                    <a:gd name="connsiteX8" fmla="*/ 118690 w 174804"/>
                    <a:gd name="connsiteY8" fmla="*/ 6655 h 144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804" h="144655">
                      <a:moveTo>
                        <a:pt x="118690" y="6655"/>
                      </a:moveTo>
                      <a:cubicBezTo>
                        <a:pt x="134788" y="-4966"/>
                        <a:pt x="156981" y="-965"/>
                        <a:pt x="168316" y="15513"/>
                      </a:cubicBezTo>
                      <a:cubicBezTo>
                        <a:pt x="179650" y="31991"/>
                        <a:pt x="175745" y="54756"/>
                        <a:pt x="159648" y="66377"/>
                      </a:cubicBezTo>
                      <a:cubicBezTo>
                        <a:pt x="142312" y="78950"/>
                        <a:pt x="125167" y="91046"/>
                        <a:pt x="108403" y="102667"/>
                      </a:cubicBezTo>
                      <a:cubicBezTo>
                        <a:pt x="93163" y="113240"/>
                        <a:pt x="75352" y="125241"/>
                        <a:pt x="54968" y="138767"/>
                      </a:cubicBezTo>
                      <a:cubicBezTo>
                        <a:pt x="38490" y="149720"/>
                        <a:pt x="16487" y="144958"/>
                        <a:pt x="5724" y="128099"/>
                      </a:cubicBezTo>
                      <a:cubicBezTo>
                        <a:pt x="-4944" y="111239"/>
                        <a:pt x="-277" y="88665"/>
                        <a:pt x="16201" y="77711"/>
                      </a:cubicBezTo>
                      <a:cubicBezTo>
                        <a:pt x="31918" y="67329"/>
                        <a:pt x="49348" y="55423"/>
                        <a:pt x="68589" y="42183"/>
                      </a:cubicBezTo>
                      <a:cubicBezTo>
                        <a:pt x="86496" y="29610"/>
                        <a:pt x="103165" y="17799"/>
                        <a:pt x="118690" y="6655"/>
                      </a:cubicBezTo>
                      <a:close/>
                    </a:path>
                  </a:pathLst>
                </a:custGeom>
                <a:solidFill>
                  <a:srgbClr val="1511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6" name="צורה חופשית: צורה 225">
                  <a:extLst>
                    <a:ext uri="{FF2B5EF4-FFF2-40B4-BE49-F238E27FC236}">
                      <a16:creationId xmlns:a16="http://schemas.microsoft.com/office/drawing/2014/main" id="{FABBD2D1-D5FD-4F63-BF0C-604289C1CD06}"/>
                    </a:ext>
                  </a:extLst>
                </p:cNvPr>
                <p:cNvSpPr/>
                <p:nvPr/>
              </p:nvSpPr>
              <p:spPr>
                <a:xfrm>
                  <a:off x="2603783" y="1857198"/>
                  <a:ext cx="1069085" cy="862107"/>
                </a:xfrm>
                <a:custGeom>
                  <a:avLst/>
                  <a:gdLst>
                    <a:gd name="connsiteX0" fmla="*/ 1006983 w 1069085"/>
                    <a:gd name="connsiteY0" fmla="*/ 798290 h 862107"/>
                    <a:gd name="connsiteX1" fmla="*/ 803148 w 1069085"/>
                    <a:gd name="connsiteY1" fmla="*/ 763714 h 862107"/>
                    <a:gd name="connsiteX2" fmla="*/ 480917 w 1069085"/>
                    <a:gd name="connsiteY2" fmla="*/ 862108 h 862107"/>
                    <a:gd name="connsiteX3" fmla="*/ 64960 w 1069085"/>
                    <a:gd name="connsiteY3" fmla="*/ 685610 h 862107"/>
                    <a:gd name="connsiteX4" fmla="*/ 0 w 1069085"/>
                    <a:gd name="connsiteY4" fmla="*/ 606647 h 862107"/>
                    <a:gd name="connsiteX5" fmla="*/ 36385 w 1069085"/>
                    <a:gd name="connsiteY5" fmla="*/ 594741 h 862107"/>
                    <a:gd name="connsiteX6" fmla="*/ 71152 w 1069085"/>
                    <a:gd name="connsiteY6" fmla="*/ 582263 h 862107"/>
                    <a:gd name="connsiteX7" fmla="*/ 97441 w 1069085"/>
                    <a:gd name="connsiteY7" fmla="*/ 614458 h 862107"/>
                    <a:gd name="connsiteX8" fmla="*/ 179641 w 1069085"/>
                    <a:gd name="connsiteY8" fmla="*/ 582454 h 862107"/>
                    <a:gd name="connsiteX9" fmla="*/ 294989 w 1069085"/>
                    <a:gd name="connsiteY9" fmla="*/ 530828 h 862107"/>
                    <a:gd name="connsiteX10" fmla="*/ 342233 w 1069085"/>
                    <a:gd name="connsiteY10" fmla="*/ 548354 h 862107"/>
                    <a:gd name="connsiteX11" fmla="*/ 325088 w 1069085"/>
                    <a:gd name="connsiteY11" fmla="*/ 596741 h 862107"/>
                    <a:gd name="connsiteX12" fmla="*/ 206407 w 1069085"/>
                    <a:gd name="connsiteY12" fmla="*/ 650081 h 862107"/>
                    <a:gd name="connsiteX13" fmla="*/ 155162 w 1069085"/>
                    <a:gd name="connsiteY13" fmla="*/ 670560 h 862107"/>
                    <a:gd name="connsiteX14" fmla="*/ 247840 w 1069085"/>
                    <a:gd name="connsiteY14" fmla="*/ 732187 h 862107"/>
                    <a:gd name="connsiteX15" fmla="*/ 427482 w 1069085"/>
                    <a:gd name="connsiteY15" fmla="*/ 649986 h 862107"/>
                    <a:gd name="connsiteX16" fmla="*/ 636461 w 1069085"/>
                    <a:gd name="connsiteY16" fmla="*/ 535496 h 862107"/>
                    <a:gd name="connsiteX17" fmla="*/ 685133 w 1069085"/>
                    <a:gd name="connsiteY17" fmla="*/ 548735 h 862107"/>
                    <a:gd name="connsiteX18" fmla="*/ 672179 w 1069085"/>
                    <a:gd name="connsiteY18" fmla="*/ 598551 h 862107"/>
                    <a:gd name="connsiteX19" fmla="*/ 458724 w 1069085"/>
                    <a:gd name="connsiteY19" fmla="*/ 715328 h 862107"/>
                    <a:gd name="connsiteX20" fmla="*/ 343662 w 1069085"/>
                    <a:gd name="connsiteY20" fmla="*/ 770001 h 862107"/>
                    <a:gd name="connsiteX21" fmla="*/ 480917 w 1069085"/>
                    <a:gd name="connsiteY21" fmla="*/ 788860 h 862107"/>
                    <a:gd name="connsiteX22" fmla="*/ 846392 w 1069085"/>
                    <a:gd name="connsiteY22" fmla="*/ 633794 h 862107"/>
                    <a:gd name="connsiteX23" fmla="*/ 997744 w 1069085"/>
                    <a:gd name="connsiteY23" fmla="*/ 259366 h 862107"/>
                    <a:gd name="connsiteX24" fmla="*/ 997839 w 1069085"/>
                    <a:gd name="connsiteY24" fmla="*/ 259366 h 862107"/>
                    <a:gd name="connsiteX25" fmla="*/ 991457 w 1069085"/>
                    <a:gd name="connsiteY25" fmla="*/ 175736 h 862107"/>
                    <a:gd name="connsiteX26" fmla="*/ 838486 w 1069085"/>
                    <a:gd name="connsiteY26" fmla="*/ 293656 h 862107"/>
                    <a:gd name="connsiteX27" fmla="*/ 590645 w 1069085"/>
                    <a:gd name="connsiteY27" fmla="*/ 454152 h 862107"/>
                    <a:gd name="connsiteX28" fmla="*/ 514064 w 1069085"/>
                    <a:gd name="connsiteY28" fmla="*/ 498158 h 862107"/>
                    <a:gd name="connsiteX29" fmla="*/ 437959 w 1069085"/>
                    <a:gd name="connsiteY29" fmla="*/ 539591 h 862107"/>
                    <a:gd name="connsiteX30" fmla="*/ 390049 w 1069085"/>
                    <a:gd name="connsiteY30" fmla="*/ 523875 h 862107"/>
                    <a:gd name="connsiteX31" fmla="*/ 405384 w 1069085"/>
                    <a:gd name="connsiteY31" fmla="*/ 474726 h 862107"/>
                    <a:gd name="connsiteX32" fmla="*/ 480060 w 1069085"/>
                    <a:gd name="connsiteY32" fmla="*/ 434149 h 862107"/>
                    <a:gd name="connsiteX33" fmla="*/ 555022 w 1069085"/>
                    <a:gd name="connsiteY33" fmla="*/ 391001 h 862107"/>
                    <a:gd name="connsiteX34" fmla="*/ 797814 w 1069085"/>
                    <a:gd name="connsiteY34" fmla="*/ 233648 h 862107"/>
                    <a:gd name="connsiteX35" fmla="*/ 972884 w 1069085"/>
                    <a:gd name="connsiteY35" fmla="*/ 96298 h 862107"/>
                    <a:gd name="connsiteX36" fmla="*/ 956881 w 1069085"/>
                    <a:gd name="connsiteY36" fmla="*/ 52388 h 862107"/>
                    <a:gd name="connsiteX37" fmla="*/ 964025 w 1069085"/>
                    <a:gd name="connsiteY37" fmla="*/ 46006 h 862107"/>
                    <a:gd name="connsiteX38" fmla="*/ 1012031 w 1069085"/>
                    <a:gd name="connsiteY38" fmla="*/ 0 h 862107"/>
                    <a:gd name="connsiteX39" fmla="*/ 1047464 w 1069085"/>
                    <a:gd name="connsiteY39" fmla="*/ 97060 h 862107"/>
                    <a:gd name="connsiteX40" fmla="*/ 1048322 w 1069085"/>
                    <a:gd name="connsiteY40" fmla="*/ 100013 h 862107"/>
                    <a:gd name="connsiteX41" fmla="*/ 1068991 w 1069085"/>
                    <a:gd name="connsiteY41" fmla="*/ 259175 h 862107"/>
                    <a:gd name="connsiteX42" fmla="*/ 1069086 w 1069085"/>
                    <a:gd name="connsiteY42" fmla="*/ 259175 h 862107"/>
                    <a:gd name="connsiteX43" fmla="*/ 973074 w 1069085"/>
                    <a:gd name="connsiteY43" fmla="*/ 589217 h 862107"/>
                    <a:gd name="connsiteX44" fmla="*/ 1006983 w 1069085"/>
                    <a:gd name="connsiteY44" fmla="*/ 798290 h 862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069085" h="862107">
                      <a:moveTo>
                        <a:pt x="1006983" y="798290"/>
                      </a:moveTo>
                      <a:lnTo>
                        <a:pt x="803148" y="763714"/>
                      </a:lnTo>
                      <a:cubicBezTo>
                        <a:pt x="710565" y="825913"/>
                        <a:pt x="599885" y="862108"/>
                        <a:pt x="480917" y="862108"/>
                      </a:cubicBezTo>
                      <a:cubicBezTo>
                        <a:pt x="318516" y="862108"/>
                        <a:pt x="171450" y="794671"/>
                        <a:pt x="64960" y="685610"/>
                      </a:cubicBezTo>
                      <a:cubicBezTo>
                        <a:pt x="41243" y="661226"/>
                        <a:pt x="19431" y="634841"/>
                        <a:pt x="0" y="606647"/>
                      </a:cubicBezTo>
                      <a:cubicBezTo>
                        <a:pt x="11811" y="603028"/>
                        <a:pt x="23908" y="599123"/>
                        <a:pt x="36385" y="594741"/>
                      </a:cubicBezTo>
                      <a:cubicBezTo>
                        <a:pt x="47720" y="590836"/>
                        <a:pt x="59245" y="586645"/>
                        <a:pt x="71152" y="582263"/>
                      </a:cubicBezTo>
                      <a:cubicBezTo>
                        <a:pt x="79534" y="593312"/>
                        <a:pt x="88297" y="604076"/>
                        <a:pt x="97441" y="614458"/>
                      </a:cubicBezTo>
                      <a:cubicBezTo>
                        <a:pt x="122777" y="605314"/>
                        <a:pt x="150209" y="594646"/>
                        <a:pt x="179641" y="582454"/>
                      </a:cubicBezTo>
                      <a:cubicBezTo>
                        <a:pt x="217360" y="566737"/>
                        <a:pt x="256032" y="549497"/>
                        <a:pt x="294989" y="530828"/>
                      </a:cubicBezTo>
                      <a:cubicBezTo>
                        <a:pt x="312801" y="522351"/>
                        <a:pt x="333947" y="530162"/>
                        <a:pt x="342233" y="548354"/>
                      </a:cubicBezTo>
                      <a:cubicBezTo>
                        <a:pt x="350520" y="566547"/>
                        <a:pt x="342900" y="588264"/>
                        <a:pt x="325088" y="596741"/>
                      </a:cubicBezTo>
                      <a:cubicBezTo>
                        <a:pt x="282607" y="617030"/>
                        <a:pt x="242887" y="634841"/>
                        <a:pt x="206407" y="650081"/>
                      </a:cubicBezTo>
                      <a:cubicBezTo>
                        <a:pt x="189071" y="657320"/>
                        <a:pt x="172022" y="664083"/>
                        <a:pt x="155162" y="670560"/>
                      </a:cubicBezTo>
                      <a:cubicBezTo>
                        <a:pt x="183737" y="694373"/>
                        <a:pt x="214789" y="715042"/>
                        <a:pt x="247840" y="732187"/>
                      </a:cubicBezTo>
                      <a:cubicBezTo>
                        <a:pt x="303562" y="709517"/>
                        <a:pt x="364046" y="681895"/>
                        <a:pt x="427482" y="649986"/>
                      </a:cubicBezTo>
                      <a:cubicBezTo>
                        <a:pt x="493871" y="616649"/>
                        <a:pt x="564166" y="578263"/>
                        <a:pt x="636461" y="535496"/>
                      </a:cubicBezTo>
                      <a:cubicBezTo>
                        <a:pt x="653510" y="525399"/>
                        <a:pt x="675227" y="531305"/>
                        <a:pt x="685133" y="548735"/>
                      </a:cubicBezTo>
                      <a:cubicBezTo>
                        <a:pt x="694944" y="566166"/>
                        <a:pt x="689229" y="588455"/>
                        <a:pt x="672179" y="598551"/>
                      </a:cubicBezTo>
                      <a:cubicBezTo>
                        <a:pt x="599504" y="641509"/>
                        <a:pt x="527590" y="680752"/>
                        <a:pt x="458724" y="715328"/>
                      </a:cubicBezTo>
                      <a:cubicBezTo>
                        <a:pt x="419005" y="735235"/>
                        <a:pt x="380524" y="753523"/>
                        <a:pt x="343662" y="770001"/>
                      </a:cubicBezTo>
                      <a:cubicBezTo>
                        <a:pt x="387382" y="782288"/>
                        <a:pt x="433388" y="788860"/>
                        <a:pt x="480917" y="788860"/>
                      </a:cubicBezTo>
                      <a:cubicBezTo>
                        <a:pt x="623697" y="788860"/>
                        <a:pt x="752856" y="729615"/>
                        <a:pt x="846392" y="633794"/>
                      </a:cubicBezTo>
                      <a:cubicBezTo>
                        <a:pt x="939927" y="537972"/>
                        <a:pt x="997744" y="405574"/>
                        <a:pt x="997744" y="259366"/>
                      </a:cubicBezTo>
                      <a:lnTo>
                        <a:pt x="997839" y="259366"/>
                      </a:lnTo>
                      <a:cubicBezTo>
                        <a:pt x="997839" y="230886"/>
                        <a:pt x="995648" y="202978"/>
                        <a:pt x="991457" y="175736"/>
                      </a:cubicBezTo>
                      <a:cubicBezTo>
                        <a:pt x="946785" y="213455"/>
                        <a:pt x="895350" y="253174"/>
                        <a:pt x="838486" y="293656"/>
                      </a:cubicBezTo>
                      <a:cubicBezTo>
                        <a:pt x="764572" y="346329"/>
                        <a:pt x="680942" y="400812"/>
                        <a:pt x="590645" y="454152"/>
                      </a:cubicBezTo>
                      <a:cubicBezTo>
                        <a:pt x="566071" y="468725"/>
                        <a:pt x="540449" y="483394"/>
                        <a:pt x="514064" y="498158"/>
                      </a:cubicBezTo>
                      <a:cubicBezTo>
                        <a:pt x="487394" y="513112"/>
                        <a:pt x="461963" y="526923"/>
                        <a:pt x="437959" y="539591"/>
                      </a:cubicBezTo>
                      <a:cubicBezTo>
                        <a:pt x="420529" y="548831"/>
                        <a:pt x="399002" y="541782"/>
                        <a:pt x="390049" y="523875"/>
                      </a:cubicBezTo>
                      <a:cubicBezTo>
                        <a:pt x="381000" y="505968"/>
                        <a:pt x="387858" y="483965"/>
                        <a:pt x="405384" y="474726"/>
                      </a:cubicBezTo>
                      <a:cubicBezTo>
                        <a:pt x="431006" y="461201"/>
                        <a:pt x="455962" y="447675"/>
                        <a:pt x="480060" y="434149"/>
                      </a:cubicBezTo>
                      <a:cubicBezTo>
                        <a:pt x="503682" y="420910"/>
                        <a:pt x="528638" y="406527"/>
                        <a:pt x="555022" y="391001"/>
                      </a:cubicBezTo>
                      <a:cubicBezTo>
                        <a:pt x="642842" y="338995"/>
                        <a:pt x="724853" y="285655"/>
                        <a:pt x="797814" y="233648"/>
                      </a:cubicBezTo>
                      <a:cubicBezTo>
                        <a:pt x="864965" y="185738"/>
                        <a:pt x="924116" y="139255"/>
                        <a:pt x="972884" y="96298"/>
                      </a:cubicBezTo>
                      <a:cubicBezTo>
                        <a:pt x="968216" y="81344"/>
                        <a:pt x="962787" y="66770"/>
                        <a:pt x="956881" y="52388"/>
                      </a:cubicBezTo>
                      <a:cubicBezTo>
                        <a:pt x="959263" y="50292"/>
                        <a:pt x="961644" y="48101"/>
                        <a:pt x="964025" y="46006"/>
                      </a:cubicBezTo>
                      <a:cubicBezTo>
                        <a:pt x="981361" y="30385"/>
                        <a:pt x="997363" y="15049"/>
                        <a:pt x="1012031" y="0"/>
                      </a:cubicBezTo>
                      <a:cubicBezTo>
                        <a:pt x="1026414" y="30956"/>
                        <a:pt x="1038416" y="63437"/>
                        <a:pt x="1047464" y="97060"/>
                      </a:cubicBezTo>
                      <a:cubicBezTo>
                        <a:pt x="1047750" y="98012"/>
                        <a:pt x="1048036" y="99060"/>
                        <a:pt x="1048322" y="100013"/>
                      </a:cubicBezTo>
                      <a:cubicBezTo>
                        <a:pt x="1061847" y="150686"/>
                        <a:pt x="1068991" y="204121"/>
                        <a:pt x="1068991" y="259175"/>
                      </a:cubicBezTo>
                      <a:lnTo>
                        <a:pt x="1069086" y="259175"/>
                      </a:lnTo>
                      <a:cubicBezTo>
                        <a:pt x="1069086" y="381000"/>
                        <a:pt x="1033748" y="494347"/>
                        <a:pt x="973074" y="589217"/>
                      </a:cubicBezTo>
                      <a:lnTo>
                        <a:pt x="1006983" y="798290"/>
                      </a:lnTo>
                      <a:close/>
                    </a:path>
                  </a:pathLst>
                </a:custGeom>
                <a:solidFill>
                  <a:srgbClr val="1511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9" name="צורה חופשית: צורה 228">
                  <a:extLst>
                    <a:ext uri="{FF2B5EF4-FFF2-40B4-BE49-F238E27FC236}">
                      <a16:creationId xmlns:a16="http://schemas.microsoft.com/office/drawing/2014/main" id="{EB0F5A73-1704-416C-9169-2D78BC92116C}"/>
                    </a:ext>
                  </a:extLst>
                </p:cNvPr>
                <p:cNvSpPr/>
                <p:nvPr/>
              </p:nvSpPr>
              <p:spPr>
                <a:xfrm>
                  <a:off x="2599086" y="1853645"/>
                  <a:ext cx="1069085" cy="862012"/>
                </a:xfrm>
                <a:custGeom>
                  <a:avLst/>
                  <a:gdLst>
                    <a:gd name="connsiteX0" fmla="*/ 1006983 w 1069085"/>
                    <a:gd name="connsiteY0" fmla="*/ 798195 h 862012"/>
                    <a:gd name="connsiteX1" fmla="*/ 803148 w 1069085"/>
                    <a:gd name="connsiteY1" fmla="*/ 763619 h 862012"/>
                    <a:gd name="connsiteX2" fmla="*/ 480917 w 1069085"/>
                    <a:gd name="connsiteY2" fmla="*/ 862013 h 862012"/>
                    <a:gd name="connsiteX3" fmla="*/ 64960 w 1069085"/>
                    <a:gd name="connsiteY3" fmla="*/ 685514 h 862012"/>
                    <a:gd name="connsiteX4" fmla="*/ 0 w 1069085"/>
                    <a:gd name="connsiteY4" fmla="*/ 606552 h 862012"/>
                    <a:gd name="connsiteX5" fmla="*/ 36385 w 1069085"/>
                    <a:gd name="connsiteY5" fmla="*/ 594646 h 862012"/>
                    <a:gd name="connsiteX6" fmla="*/ 71152 w 1069085"/>
                    <a:gd name="connsiteY6" fmla="*/ 582168 h 862012"/>
                    <a:gd name="connsiteX7" fmla="*/ 97441 w 1069085"/>
                    <a:gd name="connsiteY7" fmla="*/ 614363 h 862012"/>
                    <a:gd name="connsiteX8" fmla="*/ 155162 w 1069085"/>
                    <a:gd name="connsiteY8" fmla="*/ 670465 h 862012"/>
                    <a:gd name="connsiteX9" fmla="*/ 247840 w 1069085"/>
                    <a:gd name="connsiteY9" fmla="*/ 732092 h 862012"/>
                    <a:gd name="connsiteX10" fmla="*/ 343662 w 1069085"/>
                    <a:gd name="connsiteY10" fmla="*/ 770001 h 862012"/>
                    <a:gd name="connsiteX11" fmla="*/ 480917 w 1069085"/>
                    <a:gd name="connsiteY11" fmla="*/ 788861 h 862012"/>
                    <a:gd name="connsiteX12" fmla="*/ 846392 w 1069085"/>
                    <a:gd name="connsiteY12" fmla="*/ 633794 h 862012"/>
                    <a:gd name="connsiteX13" fmla="*/ 997744 w 1069085"/>
                    <a:gd name="connsiteY13" fmla="*/ 259366 h 862012"/>
                    <a:gd name="connsiteX14" fmla="*/ 997839 w 1069085"/>
                    <a:gd name="connsiteY14" fmla="*/ 259366 h 862012"/>
                    <a:gd name="connsiteX15" fmla="*/ 991457 w 1069085"/>
                    <a:gd name="connsiteY15" fmla="*/ 175736 h 862012"/>
                    <a:gd name="connsiteX16" fmla="*/ 972883 w 1069085"/>
                    <a:gd name="connsiteY16" fmla="*/ 96298 h 862012"/>
                    <a:gd name="connsiteX17" fmla="*/ 956882 w 1069085"/>
                    <a:gd name="connsiteY17" fmla="*/ 52388 h 862012"/>
                    <a:gd name="connsiteX18" fmla="*/ 964025 w 1069085"/>
                    <a:gd name="connsiteY18" fmla="*/ 46006 h 862012"/>
                    <a:gd name="connsiteX19" fmla="*/ 1012031 w 1069085"/>
                    <a:gd name="connsiteY19" fmla="*/ 0 h 862012"/>
                    <a:gd name="connsiteX20" fmla="*/ 1047464 w 1069085"/>
                    <a:gd name="connsiteY20" fmla="*/ 97060 h 862012"/>
                    <a:gd name="connsiteX21" fmla="*/ 1048321 w 1069085"/>
                    <a:gd name="connsiteY21" fmla="*/ 100013 h 862012"/>
                    <a:gd name="connsiteX22" fmla="*/ 1068991 w 1069085"/>
                    <a:gd name="connsiteY22" fmla="*/ 259175 h 862012"/>
                    <a:gd name="connsiteX23" fmla="*/ 1069086 w 1069085"/>
                    <a:gd name="connsiteY23" fmla="*/ 259175 h 862012"/>
                    <a:gd name="connsiteX24" fmla="*/ 973074 w 1069085"/>
                    <a:gd name="connsiteY24" fmla="*/ 589217 h 862012"/>
                    <a:gd name="connsiteX25" fmla="*/ 1006983 w 1069085"/>
                    <a:gd name="connsiteY25" fmla="*/ 798195 h 862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69085" h="862012">
                      <a:moveTo>
                        <a:pt x="1006983" y="798195"/>
                      </a:moveTo>
                      <a:lnTo>
                        <a:pt x="803148" y="763619"/>
                      </a:lnTo>
                      <a:cubicBezTo>
                        <a:pt x="710565" y="825818"/>
                        <a:pt x="599885" y="862013"/>
                        <a:pt x="480917" y="862013"/>
                      </a:cubicBezTo>
                      <a:cubicBezTo>
                        <a:pt x="318516" y="862013"/>
                        <a:pt x="171450" y="794576"/>
                        <a:pt x="64960" y="685514"/>
                      </a:cubicBezTo>
                      <a:cubicBezTo>
                        <a:pt x="41243" y="661130"/>
                        <a:pt x="19431" y="634746"/>
                        <a:pt x="0" y="606552"/>
                      </a:cubicBezTo>
                      <a:cubicBezTo>
                        <a:pt x="11811" y="602933"/>
                        <a:pt x="23908" y="599027"/>
                        <a:pt x="36385" y="594646"/>
                      </a:cubicBezTo>
                      <a:cubicBezTo>
                        <a:pt x="47720" y="590740"/>
                        <a:pt x="59245" y="586550"/>
                        <a:pt x="71152" y="582168"/>
                      </a:cubicBezTo>
                      <a:cubicBezTo>
                        <a:pt x="79534" y="593217"/>
                        <a:pt x="88297" y="603980"/>
                        <a:pt x="97441" y="614363"/>
                      </a:cubicBezTo>
                      <a:cubicBezTo>
                        <a:pt x="111538" y="629222"/>
                        <a:pt x="130969" y="649319"/>
                        <a:pt x="155162" y="670465"/>
                      </a:cubicBezTo>
                      <a:cubicBezTo>
                        <a:pt x="183737" y="694277"/>
                        <a:pt x="214789" y="714947"/>
                        <a:pt x="247840" y="732092"/>
                      </a:cubicBezTo>
                      <a:cubicBezTo>
                        <a:pt x="299371" y="754475"/>
                        <a:pt x="291465" y="750856"/>
                        <a:pt x="343662" y="770001"/>
                      </a:cubicBezTo>
                      <a:cubicBezTo>
                        <a:pt x="387382" y="782288"/>
                        <a:pt x="433388" y="788861"/>
                        <a:pt x="480917" y="788861"/>
                      </a:cubicBezTo>
                      <a:cubicBezTo>
                        <a:pt x="623697" y="788861"/>
                        <a:pt x="752856" y="729615"/>
                        <a:pt x="846392" y="633794"/>
                      </a:cubicBezTo>
                      <a:cubicBezTo>
                        <a:pt x="939927" y="537972"/>
                        <a:pt x="997744" y="405575"/>
                        <a:pt x="997744" y="259366"/>
                      </a:cubicBezTo>
                      <a:lnTo>
                        <a:pt x="997839" y="259366"/>
                      </a:lnTo>
                      <a:cubicBezTo>
                        <a:pt x="997839" y="230886"/>
                        <a:pt x="995648" y="202978"/>
                        <a:pt x="991457" y="175736"/>
                      </a:cubicBezTo>
                      <a:cubicBezTo>
                        <a:pt x="984409" y="141637"/>
                        <a:pt x="982028" y="132493"/>
                        <a:pt x="972883" y="96298"/>
                      </a:cubicBezTo>
                      <a:cubicBezTo>
                        <a:pt x="968216" y="81344"/>
                        <a:pt x="962787" y="66770"/>
                        <a:pt x="956882" y="52388"/>
                      </a:cubicBezTo>
                      <a:cubicBezTo>
                        <a:pt x="959263" y="50292"/>
                        <a:pt x="961644" y="48101"/>
                        <a:pt x="964025" y="46006"/>
                      </a:cubicBezTo>
                      <a:cubicBezTo>
                        <a:pt x="981361" y="30385"/>
                        <a:pt x="997363" y="15050"/>
                        <a:pt x="1012031" y="0"/>
                      </a:cubicBezTo>
                      <a:cubicBezTo>
                        <a:pt x="1026414" y="30956"/>
                        <a:pt x="1038416" y="63437"/>
                        <a:pt x="1047464" y="97060"/>
                      </a:cubicBezTo>
                      <a:cubicBezTo>
                        <a:pt x="1047750" y="98012"/>
                        <a:pt x="1048036" y="99060"/>
                        <a:pt x="1048321" y="100013"/>
                      </a:cubicBezTo>
                      <a:cubicBezTo>
                        <a:pt x="1061847" y="150686"/>
                        <a:pt x="1068991" y="204121"/>
                        <a:pt x="1068991" y="259175"/>
                      </a:cubicBezTo>
                      <a:lnTo>
                        <a:pt x="1069086" y="259175"/>
                      </a:lnTo>
                      <a:cubicBezTo>
                        <a:pt x="1069086" y="381000"/>
                        <a:pt x="1033748" y="494348"/>
                        <a:pt x="973074" y="589217"/>
                      </a:cubicBezTo>
                      <a:lnTo>
                        <a:pt x="1006983" y="79819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C00FF"/>
                    </a:gs>
                    <a:gs pos="100000">
                      <a:srgbClr val="B1138D"/>
                    </a:gs>
                  </a:gsLst>
                  <a:lin ang="5400000" scaled="1"/>
                </a:gradFill>
                <a:ln w="9525" cap="flat">
                  <a:gradFill>
                    <a:gsLst>
                      <a:gs pos="0">
                        <a:srgbClr val="6C00FF"/>
                      </a:gs>
                      <a:gs pos="100000">
                        <a:srgbClr val="B1138D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897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F890E831-D887-DEB3-52C9-EBC297903CE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73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F890E831-D887-DEB3-52C9-EBC297903C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6">
            <a:extLst>
              <a:ext uri="{FF2B5EF4-FFF2-40B4-BE49-F238E27FC236}">
                <a16:creationId xmlns:a16="http://schemas.microsoft.com/office/drawing/2014/main" id="{610ABD71-EAE9-488A-9F39-908390D577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2946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8E8B1875-6244-6081-5672-C95AC3A77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64" y="561166"/>
            <a:ext cx="4343400" cy="4352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FC6F7-FE73-8BAB-5144-AA1A0FC9A050}"/>
              </a:ext>
            </a:extLst>
          </p:cNvPr>
          <p:cNvSpPr txBox="1"/>
          <p:nvPr/>
        </p:nvSpPr>
        <p:spPr>
          <a:xfrm>
            <a:off x="512976" y="729612"/>
            <a:ext cx="72762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Current chip manufacturing:</a:t>
            </a:r>
          </a:p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Over 1,000 process steps are needed to make transistors and connections!  Ideally you want to monitor every step.</a:t>
            </a: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Specialized materials and processes use</a:t>
            </a:r>
          </a:p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up to 62 different elements</a:t>
            </a:r>
          </a:p>
          <a:p>
            <a:pPr algn="l"/>
            <a:endParaRPr lang="en-US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B07564-AFE3-45F6-B708-EB51CF86376A}"/>
              </a:ext>
            </a:extLst>
          </p:cNvPr>
          <p:cNvSpPr/>
          <p:nvPr/>
        </p:nvSpPr>
        <p:spPr>
          <a:xfrm>
            <a:off x="194967" y="5476752"/>
            <a:ext cx="800713" cy="73144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4296BB-25A5-9374-2655-DDEC5786BDCB}"/>
              </a:ext>
            </a:extLst>
          </p:cNvPr>
          <p:cNvSpPr/>
          <p:nvPr/>
        </p:nvSpPr>
        <p:spPr>
          <a:xfrm>
            <a:off x="1282806" y="5476752"/>
            <a:ext cx="800713" cy="73144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etch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C80170-1842-E1B7-171C-738B93EC3B13}"/>
              </a:ext>
            </a:extLst>
          </p:cNvPr>
          <p:cNvSpPr/>
          <p:nvPr/>
        </p:nvSpPr>
        <p:spPr>
          <a:xfrm>
            <a:off x="2360013" y="5476752"/>
            <a:ext cx="800713" cy="731449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18DD7A-1F2A-6394-AB66-92DFFBAED7DF}"/>
              </a:ext>
            </a:extLst>
          </p:cNvPr>
          <p:cNvSpPr/>
          <p:nvPr/>
        </p:nvSpPr>
        <p:spPr>
          <a:xfrm>
            <a:off x="3522739" y="5476752"/>
            <a:ext cx="800713" cy="731449"/>
          </a:xfrm>
          <a:prstGeom prst="ellipse">
            <a:avLst/>
          </a:prstGeom>
          <a:solidFill>
            <a:srgbClr val="6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Litho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5280D7-2537-0D98-E951-B107C162CA25}"/>
              </a:ext>
            </a:extLst>
          </p:cNvPr>
          <p:cNvSpPr/>
          <p:nvPr/>
        </p:nvSpPr>
        <p:spPr>
          <a:xfrm>
            <a:off x="4651517" y="5476752"/>
            <a:ext cx="800713" cy="7314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etch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C4C90B-0C89-5618-6538-3A1BEE21603F}"/>
              </a:ext>
            </a:extLst>
          </p:cNvPr>
          <p:cNvSpPr/>
          <p:nvPr/>
        </p:nvSpPr>
        <p:spPr>
          <a:xfrm>
            <a:off x="5846967" y="5476752"/>
            <a:ext cx="800713" cy="731449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E6BE3E-0A63-B6A8-EB91-62F5CBE1B4D5}"/>
              </a:ext>
            </a:extLst>
          </p:cNvPr>
          <p:cNvSpPr/>
          <p:nvPr/>
        </p:nvSpPr>
        <p:spPr>
          <a:xfrm>
            <a:off x="6988507" y="5476752"/>
            <a:ext cx="800713" cy="7314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etch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D42744-BFA7-5B3D-8857-FF73740E7EC4}"/>
              </a:ext>
            </a:extLst>
          </p:cNvPr>
          <p:cNvSpPr/>
          <p:nvPr/>
        </p:nvSpPr>
        <p:spPr>
          <a:xfrm>
            <a:off x="8163994" y="5476752"/>
            <a:ext cx="800713" cy="731449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B387F5-6496-59A9-ADA5-74DA28F35DD3}"/>
              </a:ext>
            </a:extLst>
          </p:cNvPr>
          <p:cNvSpPr/>
          <p:nvPr/>
        </p:nvSpPr>
        <p:spPr>
          <a:xfrm>
            <a:off x="9254700" y="5476752"/>
            <a:ext cx="800713" cy="731449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434303-A73B-3EB5-4AE9-DDBF887589D7}"/>
              </a:ext>
            </a:extLst>
          </p:cNvPr>
          <p:cNvCxnSpPr>
            <a:cxnSpLocks/>
          </p:cNvCxnSpPr>
          <p:nvPr/>
        </p:nvCxnSpPr>
        <p:spPr>
          <a:xfrm>
            <a:off x="928674" y="5842476"/>
            <a:ext cx="334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885253-6349-218B-0354-7D00EFCB4BF4}"/>
              </a:ext>
            </a:extLst>
          </p:cNvPr>
          <p:cNvCxnSpPr>
            <a:cxnSpLocks/>
          </p:cNvCxnSpPr>
          <p:nvPr/>
        </p:nvCxnSpPr>
        <p:spPr>
          <a:xfrm>
            <a:off x="2016514" y="5842476"/>
            <a:ext cx="334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2BB9D7-8944-6D8D-04B5-38718D418C31}"/>
              </a:ext>
            </a:extLst>
          </p:cNvPr>
          <p:cNvCxnSpPr>
            <a:cxnSpLocks/>
          </p:cNvCxnSpPr>
          <p:nvPr/>
        </p:nvCxnSpPr>
        <p:spPr>
          <a:xfrm>
            <a:off x="3178093" y="5842476"/>
            <a:ext cx="334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4298E7-1E0F-04D2-C54B-02B623EAF2E5}"/>
              </a:ext>
            </a:extLst>
          </p:cNvPr>
          <p:cNvCxnSpPr>
            <a:cxnSpLocks/>
          </p:cNvCxnSpPr>
          <p:nvPr/>
        </p:nvCxnSpPr>
        <p:spPr>
          <a:xfrm>
            <a:off x="4328143" y="5842476"/>
            <a:ext cx="334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A39AAA-4B55-556A-2740-231E2CE9D50D}"/>
              </a:ext>
            </a:extLst>
          </p:cNvPr>
          <p:cNvCxnSpPr>
            <a:cxnSpLocks/>
          </p:cNvCxnSpPr>
          <p:nvPr/>
        </p:nvCxnSpPr>
        <p:spPr>
          <a:xfrm>
            <a:off x="5481059" y="5842476"/>
            <a:ext cx="334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1AC28A-7428-8506-B97B-98F5D3257565}"/>
              </a:ext>
            </a:extLst>
          </p:cNvPr>
          <p:cNvCxnSpPr>
            <a:cxnSpLocks/>
          </p:cNvCxnSpPr>
          <p:nvPr/>
        </p:nvCxnSpPr>
        <p:spPr>
          <a:xfrm>
            <a:off x="6622602" y="5842476"/>
            <a:ext cx="334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50E179-AAB8-D1CB-DC2D-6B907B34DCD6}"/>
              </a:ext>
            </a:extLst>
          </p:cNvPr>
          <p:cNvCxnSpPr>
            <a:cxnSpLocks/>
          </p:cNvCxnSpPr>
          <p:nvPr/>
        </p:nvCxnSpPr>
        <p:spPr>
          <a:xfrm>
            <a:off x="7833682" y="5842476"/>
            <a:ext cx="334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7F6ED9-E6D4-B315-B0D9-9501BA5570FF}"/>
              </a:ext>
            </a:extLst>
          </p:cNvPr>
          <p:cNvCxnSpPr>
            <a:cxnSpLocks/>
          </p:cNvCxnSpPr>
          <p:nvPr/>
        </p:nvCxnSpPr>
        <p:spPr>
          <a:xfrm>
            <a:off x="8925703" y="5842476"/>
            <a:ext cx="334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F9FC11-629F-960C-6982-616F0B98CF3D}"/>
              </a:ext>
            </a:extLst>
          </p:cNvPr>
          <p:cNvCxnSpPr>
            <a:cxnSpLocks/>
          </p:cNvCxnSpPr>
          <p:nvPr/>
        </p:nvCxnSpPr>
        <p:spPr>
          <a:xfrm>
            <a:off x="10617200" y="5836007"/>
            <a:ext cx="340548" cy="12938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תמונה 8">
            <a:extLst>
              <a:ext uri="{FF2B5EF4-FFF2-40B4-BE49-F238E27FC236}">
                <a16:creationId xmlns:a16="http://schemas.microsoft.com/office/drawing/2014/main" id="{58B17717-0E07-9F93-610D-15F47F221C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40" t="40935" b="21481"/>
          <a:stretch/>
        </p:blipFill>
        <p:spPr>
          <a:xfrm>
            <a:off x="10967019" y="5431067"/>
            <a:ext cx="1030014" cy="822819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4F80489-ED4A-BD8E-0E40-D72B436D4977}"/>
              </a:ext>
            </a:extLst>
          </p:cNvPr>
          <p:cNvCxnSpPr>
            <a:cxnSpLocks/>
          </p:cNvCxnSpPr>
          <p:nvPr/>
        </p:nvCxnSpPr>
        <p:spPr>
          <a:xfrm>
            <a:off x="10111563" y="5842476"/>
            <a:ext cx="178064" cy="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9FE9D3-A18B-5665-A574-7D5251DF704F}"/>
              </a:ext>
            </a:extLst>
          </p:cNvPr>
          <p:cNvSpPr txBox="1"/>
          <p:nvPr/>
        </p:nvSpPr>
        <p:spPr>
          <a:xfrm>
            <a:off x="387980" y="137352"/>
            <a:ext cx="640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Semiconductor Process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5364442-662A-E15E-E6DA-3B478993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71" y="3200930"/>
            <a:ext cx="4601028" cy="207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F1A723-E04C-3DCE-925D-5BD4DEBAF772}"/>
              </a:ext>
            </a:extLst>
          </p:cNvPr>
          <p:cNvSpPr txBox="1"/>
          <p:nvPr/>
        </p:nvSpPr>
        <p:spPr>
          <a:xfrm>
            <a:off x="3249359" y="2679146"/>
            <a:ext cx="2578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 Front  End of Line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0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D3F189-A8BB-E4FC-A61A-8FC5D3A142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4176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D3F189-A8BB-E4FC-A61A-8FC5D3A14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תמונה 8">
            <a:extLst>
              <a:ext uri="{FF2B5EF4-FFF2-40B4-BE49-F238E27FC236}">
                <a16:creationId xmlns:a16="http://schemas.microsoft.com/office/drawing/2014/main" id="{64EE588D-2D23-BED7-4438-D51BD67588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667" r="51889"/>
          <a:stretch/>
        </p:blipFill>
        <p:spPr>
          <a:xfrm>
            <a:off x="8761228" y="4441486"/>
            <a:ext cx="3204954" cy="2185855"/>
          </a:xfrm>
          <a:prstGeom prst="rect">
            <a:avLst/>
          </a:prstGeom>
        </p:spPr>
      </p:pic>
      <p:pic>
        <p:nvPicPr>
          <p:cNvPr id="5" name="תמונה 8">
            <a:extLst>
              <a:ext uri="{FF2B5EF4-FFF2-40B4-BE49-F238E27FC236}">
                <a16:creationId xmlns:a16="http://schemas.microsoft.com/office/drawing/2014/main" id="{01810384-4F56-78AE-F9A8-4526FE8B01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40" t="40935" b="21481"/>
          <a:stretch/>
        </p:blipFill>
        <p:spPr>
          <a:xfrm>
            <a:off x="170999" y="4714916"/>
            <a:ext cx="3761391" cy="1912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D0D52-4964-2D57-D21C-9E36EC6CB2E7}"/>
              </a:ext>
            </a:extLst>
          </p:cNvPr>
          <p:cNvSpPr txBox="1"/>
          <p:nvPr/>
        </p:nvSpPr>
        <p:spPr>
          <a:xfrm>
            <a:off x="3803832" y="4714916"/>
            <a:ext cx="47835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Control: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Metrology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is essential for Chip Manufacturing success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6875F-7F78-BE29-92E2-43078BEC147D}"/>
              </a:ext>
            </a:extLst>
          </p:cNvPr>
          <p:cNvSpPr txBox="1"/>
          <p:nvPr/>
        </p:nvSpPr>
        <p:spPr>
          <a:xfrm>
            <a:off x="75306" y="137352"/>
            <a:ext cx="8306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Importance of Inline Process Control</a:t>
            </a:r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23560A9-902D-FF08-0E6B-E417C8B2F518}"/>
              </a:ext>
            </a:extLst>
          </p:cNvPr>
          <p:cNvSpPr/>
          <p:nvPr/>
        </p:nvSpPr>
        <p:spPr>
          <a:xfrm>
            <a:off x="261246" y="2341607"/>
            <a:ext cx="11414325" cy="1661993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F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~ 100,000, 300 mm wafers per month are produced by an advanced  fab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Cost of a single wafer for standard process ~ $15,000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F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$ 15,000 X 100,000 = $1.5 B</a:t>
            </a:r>
            <a:endParaRPr lang="en-US" sz="2000" dirty="0">
              <a:solidFill>
                <a:srgbClr val="000F66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F6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		   Cost per wafer      x    Wafers per month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F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5FCA3-7041-EC10-88ED-D5E4B0D70408}"/>
              </a:ext>
            </a:extLst>
          </p:cNvPr>
          <p:cNvSpPr txBox="1"/>
          <p:nvPr/>
        </p:nvSpPr>
        <p:spPr>
          <a:xfrm>
            <a:off x="75306" y="837264"/>
            <a:ext cx="11802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Wafer metrology tools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are used to carefully control the film properties, dimensions, and potential defect levels in order to optimize the manufacturing process of these devices.  Using lab tools can take a long time to resolve issues.</a:t>
            </a:r>
          </a:p>
        </p:txBody>
      </p:sp>
    </p:spTree>
    <p:extLst>
      <p:ext uri="{BB962C8B-B14F-4D97-AF65-F5344CB8AC3E}">
        <p14:creationId xmlns:p14="http://schemas.microsoft.com/office/powerpoint/2010/main" val="77655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BDE45A2-9BAA-4406-9BD3-61A88E4331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BDE45A2-9BAA-4406-9BD3-61A88E433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4FF31434-5F33-4A09-9B28-A59634F82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65" y="2063041"/>
            <a:ext cx="4176890" cy="2353732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069C319D-055C-48F7-9A5A-E1A83FEB90FE}"/>
              </a:ext>
            </a:extLst>
          </p:cNvPr>
          <p:cNvSpPr/>
          <p:nvPr/>
        </p:nvSpPr>
        <p:spPr>
          <a:xfrm>
            <a:off x="9946368" y="3618390"/>
            <a:ext cx="286815" cy="285204"/>
          </a:xfrm>
          <a:prstGeom prst="flowChartConnector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DDE570-40C2-6083-1686-567D14EC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11" y="454138"/>
            <a:ext cx="3309330" cy="938194"/>
          </a:xfrm>
        </p:spPr>
        <p:txBody>
          <a:bodyPr vert="horz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Memory –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3D NAND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Challenges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B43AD0A-800E-A00D-0614-7A82C4FA100E}"/>
              </a:ext>
            </a:extLst>
          </p:cNvPr>
          <p:cNvSpPr/>
          <p:nvPr/>
        </p:nvSpPr>
        <p:spPr>
          <a:xfrm>
            <a:off x="476411" y="2433008"/>
            <a:ext cx="33093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15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Dimensional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7156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Full profile – per deck and in total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Logic under Memory cell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Bottom parameters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Tiers and liner thickness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Tilt and Overlay between decks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44E66C6E-6413-09D1-7BEB-385F466D381B}"/>
              </a:ext>
            </a:extLst>
          </p:cNvPr>
          <p:cNvSpPr/>
          <p:nvPr/>
        </p:nvSpPr>
        <p:spPr>
          <a:xfrm>
            <a:off x="469886" y="4372022"/>
            <a:ext cx="301625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15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Material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7156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Dielectric composition &amp; thickness control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Channel Poly Si crystallinity &amp; grain size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Channel sidewall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Chemical residues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Stress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6AAB8-1F41-470C-9900-0FE74F66278C}"/>
              </a:ext>
            </a:extLst>
          </p:cNvPr>
          <p:cNvSpPr txBox="1"/>
          <p:nvPr/>
        </p:nvSpPr>
        <p:spPr>
          <a:xfrm>
            <a:off x="5692387" y="5530955"/>
            <a:ext cx="551785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715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From Single Deck to Multi Deck   </a:t>
            </a:r>
          </a:p>
        </p:txBody>
      </p:sp>
      <p:sp>
        <p:nvSpPr>
          <p:cNvPr id="61" name="חץ: ימינה 15">
            <a:extLst>
              <a:ext uri="{FF2B5EF4-FFF2-40B4-BE49-F238E27FC236}">
                <a16:creationId xmlns:a16="http://schemas.microsoft.com/office/drawing/2014/main" id="{260A3266-C987-4D9F-A8DE-C3CDB5FEAD1D}"/>
              </a:ext>
            </a:extLst>
          </p:cNvPr>
          <p:cNvSpPr/>
          <p:nvPr/>
        </p:nvSpPr>
        <p:spPr>
          <a:xfrm rot="16200000">
            <a:off x="6904462" y="3325179"/>
            <a:ext cx="1890232" cy="117324"/>
          </a:xfrm>
          <a:prstGeom prst="rightArrow">
            <a:avLst/>
          </a:prstGeom>
          <a:solidFill>
            <a:srgbClr val="B1139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0B0294-013A-4837-93E1-EA019B64A2E4}"/>
              </a:ext>
            </a:extLst>
          </p:cNvPr>
          <p:cNvSpPr txBox="1"/>
          <p:nvPr/>
        </p:nvSpPr>
        <p:spPr>
          <a:xfrm>
            <a:off x="9285838" y="1626050"/>
            <a:ext cx="130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Triple Deck 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3925B28-1963-4727-89DC-3CDA3F9F4956}"/>
              </a:ext>
            </a:extLst>
          </p:cNvPr>
          <p:cNvGrpSpPr/>
          <p:nvPr/>
        </p:nvGrpSpPr>
        <p:grpSpPr>
          <a:xfrm>
            <a:off x="5154288" y="5075398"/>
            <a:ext cx="5289923" cy="473082"/>
            <a:chOff x="5573388" y="5075398"/>
            <a:chExt cx="4394717" cy="39302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37ECEBD-9FB4-4AC5-983E-AD766952E205}"/>
                </a:ext>
              </a:extLst>
            </p:cNvPr>
            <p:cNvCxnSpPr/>
            <p:nvPr/>
          </p:nvCxnSpPr>
          <p:spPr>
            <a:xfrm>
              <a:off x="5972094" y="5236143"/>
              <a:ext cx="3629252" cy="0"/>
            </a:xfrm>
            <a:prstGeom prst="straightConnector1">
              <a:avLst/>
            </a:prstGeom>
            <a:ln w="34925" cap="rnd">
              <a:solidFill>
                <a:srgbClr val="1517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 descr="A whit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DA974F1-F6EB-4A28-9C3A-92B195216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388" y="5075398"/>
              <a:ext cx="384341" cy="393023"/>
            </a:xfrm>
            <a:prstGeom prst="rect">
              <a:avLst/>
            </a:prstGeom>
          </p:spPr>
        </p:pic>
        <p:pic>
          <p:nvPicPr>
            <p:cNvPr id="52" name="Picture 51" descr="A whit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A0F1481-B01A-489E-9D47-E25EA4E2C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4" y="5075398"/>
              <a:ext cx="384341" cy="39302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DB247A2-BBA2-4237-8D76-2223AB8C82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78" b="98707" l="9942" r="89932">
                        <a14:foregroundMark x1="50139" y1="93775" x2="50139" y2="93775"/>
                        <a14:foregroundMark x1="49483" y1="98707" x2="49483" y2="98707"/>
                        <a14:foregroundMark x1="30312" y1="10018" x2="55413" y2="1374"/>
                        <a14:foregroundMark x1="67799" y1="7883" x2="69922" y2="12409"/>
                        <a14:backgroundMark x1="30053" y1="10711" x2="30053" y2="10711"/>
                        <a14:backgroundMark x1="29750" y1="10105" x2="29750" y2="10105"/>
                        <a14:backgroundMark x1="29750" y1="10105" x2="29750" y2="10105"/>
                        <a14:backgroundMark x1="30053" y1="10267" x2="30053" y2="10267"/>
                        <a14:backgroundMark x1="29574" y1="10267" x2="29574" y2="10267"/>
                        <a14:backgroundMark x1="29851" y1="9782" x2="29952" y2="10711"/>
                        <a14:backgroundMark x1="58012" y1="2183" x2="66692" y2="6023"/>
                        <a14:backgroundMark x1="67373" y1="7357" x2="67373" y2="7357"/>
                        <a14:backgroundMark x1="66112" y1="5780" x2="67903" y2="7720"/>
                        <a14:backgroundMark x1="68130" y1="8327" x2="68130" y2="7963"/>
                        <a14:backgroundMark x1="70982" y1="7720" x2="70982" y2="7720"/>
                        <a14:backgroundMark x1="67827" y1="8084" x2="67827" y2="8084"/>
                        <a14:backgroundMark x1="57860" y1="2183" x2="57860" y2="2183"/>
                        <a14:backgroundMark x1="57709" y1="2546" x2="57709" y2="2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15" y="2450165"/>
            <a:ext cx="2819526" cy="176013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3" name="אליפסה 16">
            <a:extLst>
              <a:ext uri="{FF2B5EF4-FFF2-40B4-BE49-F238E27FC236}">
                <a16:creationId xmlns:a16="http://schemas.microsoft.com/office/drawing/2014/main" id="{25310434-D38C-4A43-8129-EFDB9285091D}"/>
              </a:ext>
            </a:extLst>
          </p:cNvPr>
          <p:cNvSpPr/>
          <p:nvPr/>
        </p:nvSpPr>
        <p:spPr>
          <a:xfrm>
            <a:off x="9285838" y="3946326"/>
            <a:ext cx="391071" cy="391071"/>
          </a:xfrm>
          <a:prstGeom prst="ellipse">
            <a:avLst/>
          </a:prstGeom>
          <a:solidFill>
            <a:srgbClr val="001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AE6812F-69A4-49D8-BF8D-F9FC331D5E19}"/>
              </a:ext>
            </a:extLst>
          </p:cNvPr>
          <p:cNvSpPr/>
          <p:nvPr/>
        </p:nvSpPr>
        <p:spPr>
          <a:xfrm>
            <a:off x="9325902" y="3962687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4" name="אליפסה 16">
            <a:extLst>
              <a:ext uri="{FF2B5EF4-FFF2-40B4-BE49-F238E27FC236}">
                <a16:creationId xmlns:a16="http://schemas.microsoft.com/office/drawing/2014/main" id="{3C2E7343-B8F6-412B-BBB0-656FEBD3C6A2}"/>
              </a:ext>
            </a:extLst>
          </p:cNvPr>
          <p:cNvSpPr/>
          <p:nvPr/>
        </p:nvSpPr>
        <p:spPr>
          <a:xfrm>
            <a:off x="8737050" y="2684467"/>
            <a:ext cx="557047" cy="391071"/>
          </a:xfrm>
          <a:prstGeom prst="ellipse">
            <a:avLst/>
          </a:prstGeom>
          <a:solidFill>
            <a:srgbClr val="001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1905A3C-1257-403C-BA8E-B51CBC1A4AC6}"/>
              </a:ext>
            </a:extLst>
          </p:cNvPr>
          <p:cNvSpPr/>
          <p:nvPr/>
        </p:nvSpPr>
        <p:spPr>
          <a:xfrm>
            <a:off x="8693257" y="2722185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7,8,9</a:t>
            </a:r>
          </a:p>
        </p:txBody>
      </p:sp>
      <p:sp>
        <p:nvSpPr>
          <p:cNvPr id="66" name="אליפסה 16">
            <a:extLst>
              <a:ext uri="{FF2B5EF4-FFF2-40B4-BE49-F238E27FC236}">
                <a16:creationId xmlns:a16="http://schemas.microsoft.com/office/drawing/2014/main" id="{2B021EB7-0277-454E-92B4-F7C51ECB0577}"/>
              </a:ext>
            </a:extLst>
          </p:cNvPr>
          <p:cNvSpPr/>
          <p:nvPr/>
        </p:nvSpPr>
        <p:spPr>
          <a:xfrm>
            <a:off x="9373616" y="2785148"/>
            <a:ext cx="391071" cy="391071"/>
          </a:xfrm>
          <a:prstGeom prst="ellipse">
            <a:avLst/>
          </a:prstGeom>
          <a:solidFill>
            <a:srgbClr val="001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A7EA93-0A1B-4923-837D-469E89BFC3EA}"/>
              </a:ext>
            </a:extLst>
          </p:cNvPr>
          <p:cNvSpPr txBox="1"/>
          <p:nvPr/>
        </p:nvSpPr>
        <p:spPr>
          <a:xfrm>
            <a:off x="9492034" y="2800726"/>
            <a:ext cx="21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8" name="אליפסה 16">
            <a:extLst>
              <a:ext uri="{FF2B5EF4-FFF2-40B4-BE49-F238E27FC236}">
                <a16:creationId xmlns:a16="http://schemas.microsoft.com/office/drawing/2014/main" id="{0B1F2611-4FE6-4DA4-879A-5CEB499A38F3}"/>
              </a:ext>
            </a:extLst>
          </p:cNvPr>
          <p:cNvSpPr/>
          <p:nvPr/>
        </p:nvSpPr>
        <p:spPr>
          <a:xfrm>
            <a:off x="9842112" y="3930324"/>
            <a:ext cx="391071" cy="391071"/>
          </a:xfrm>
          <a:prstGeom prst="ellipse">
            <a:avLst/>
          </a:prstGeom>
          <a:solidFill>
            <a:srgbClr val="001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A971DCA-00B5-4805-BEB0-B7E722C1EB9F}"/>
              </a:ext>
            </a:extLst>
          </p:cNvPr>
          <p:cNvSpPr/>
          <p:nvPr/>
        </p:nvSpPr>
        <p:spPr>
          <a:xfrm>
            <a:off x="9881299" y="3938981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70" name="אליפסה 16">
            <a:extLst>
              <a:ext uri="{FF2B5EF4-FFF2-40B4-BE49-F238E27FC236}">
                <a16:creationId xmlns:a16="http://schemas.microsoft.com/office/drawing/2014/main" id="{1E810B69-A57C-41E7-9435-E56834FFA62F}"/>
              </a:ext>
            </a:extLst>
          </p:cNvPr>
          <p:cNvSpPr/>
          <p:nvPr/>
        </p:nvSpPr>
        <p:spPr>
          <a:xfrm>
            <a:off x="11319113" y="4097861"/>
            <a:ext cx="391071" cy="391071"/>
          </a:xfrm>
          <a:prstGeom prst="ellipse">
            <a:avLst/>
          </a:prstGeom>
          <a:solidFill>
            <a:srgbClr val="001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86064CA-511B-4E9B-BE4D-ECF7C0389698}"/>
              </a:ext>
            </a:extLst>
          </p:cNvPr>
          <p:cNvSpPr/>
          <p:nvPr/>
        </p:nvSpPr>
        <p:spPr>
          <a:xfrm>
            <a:off x="11364603" y="4106528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2" name="אליפסה 16">
            <a:extLst>
              <a:ext uri="{FF2B5EF4-FFF2-40B4-BE49-F238E27FC236}">
                <a16:creationId xmlns:a16="http://schemas.microsoft.com/office/drawing/2014/main" id="{5A134388-E2D4-40AE-AB17-0CCFE455927E}"/>
              </a:ext>
            </a:extLst>
          </p:cNvPr>
          <p:cNvSpPr/>
          <p:nvPr/>
        </p:nvSpPr>
        <p:spPr>
          <a:xfrm>
            <a:off x="10386116" y="2003954"/>
            <a:ext cx="391071" cy="391071"/>
          </a:xfrm>
          <a:prstGeom prst="ellipse">
            <a:avLst/>
          </a:prstGeom>
          <a:solidFill>
            <a:srgbClr val="001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90A61D8-74AD-4353-8CCF-32365A7D3D25}"/>
              </a:ext>
            </a:extLst>
          </p:cNvPr>
          <p:cNvSpPr/>
          <p:nvPr/>
        </p:nvSpPr>
        <p:spPr>
          <a:xfrm>
            <a:off x="10425197" y="2018099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74" name="אליפסה 16">
            <a:extLst>
              <a:ext uri="{FF2B5EF4-FFF2-40B4-BE49-F238E27FC236}">
                <a16:creationId xmlns:a16="http://schemas.microsoft.com/office/drawing/2014/main" id="{837AB45A-726A-4ADE-9ECF-2C8439D83488}"/>
              </a:ext>
            </a:extLst>
          </p:cNvPr>
          <p:cNvSpPr/>
          <p:nvPr/>
        </p:nvSpPr>
        <p:spPr>
          <a:xfrm>
            <a:off x="10444009" y="2669668"/>
            <a:ext cx="391071" cy="391071"/>
          </a:xfrm>
          <a:prstGeom prst="ellipse">
            <a:avLst/>
          </a:prstGeom>
          <a:solidFill>
            <a:srgbClr val="001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E8A9CC6-8ACB-4D8D-9A82-D13688EE0B26}"/>
              </a:ext>
            </a:extLst>
          </p:cNvPr>
          <p:cNvSpPr/>
          <p:nvPr/>
        </p:nvSpPr>
        <p:spPr>
          <a:xfrm>
            <a:off x="10483413" y="2683651"/>
            <a:ext cx="335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DDB397-4FB3-4A1D-A60E-5138E4834AAE}"/>
              </a:ext>
            </a:extLst>
          </p:cNvPr>
          <p:cNvSpPr txBox="1"/>
          <p:nvPr/>
        </p:nvSpPr>
        <p:spPr>
          <a:xfrm>
            <a:off x="6496173" y="2702340"/>
            <a:ext cx="1302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&gt; 400 Tiers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B41487"/>
                  </a:gs>
                  <a:gs pos="100000">
                    <a:srgbClr val="6C00F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&gt; 20um thickness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B41487"/>
                  </a:gs>
                  <a:gs pos="100000">
                    <a:srgbClr val="6C00F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Logic under Memory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38D7563-7254-489C-9A07-5EE8F40E5D04}"/>
              </a:ext>
            </a:extLst>
          </p:cNvPr>
          <p:cNvSpPr txBox="1"/>
          <p:nvPr/>
        </p:nvSpPr>
        <p:spPr>
          <a:xfrm>
            <a:off x="4734530" y="1626050"/>
            <a:ext cx="130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Single Deck  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4540A77-720C-4D7C-9666-36CC94ECDE6A}"/>
              </a:ext>
            </a:extLst>
          </p:cNvPr>
          <p:cNvSpPr/>
          <p:nvPr/>
        </p:nvSpPr>
        <p:spPr>
          <a:xfrm>
            <a:off x="10014247" y="2175290"/>
            <a:ext cx="142003" cy="127000"/>
          </a:xfrm>
          <a:prstGeom prst="ellipse">
            <a:avLst/>
          </a:prstGeom>
          <a:solidFill>
            <a:srgbClr val="BE087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764CEC9-B264-435F-9375-7E0EC841446F}"/>
              </a:ext>
            </a:extLst>
          </p:cNvPr>
          <p:cNvCxnSpPr>
            <a:cxnSpLocks/>
          </p:cNvCxnSpPr>
          <p:nvPr/>
        </p:nvCxnSpPr>
        <p:spPr>
          <a:xfrm>
            <a:off x="9841419" y="2238790"/>
            <a:ext cx="487660" cy="0"/>
          </a:xfrm>
          <a:prstGeom prst="straightConnector1">
            <a:avLst/>
          </a:prstGeom>
          <a:ln w="19050">
            <a:solidFill>
              <a:srgbClr val="BE087B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C058698F-85E7-44CE-8F13-AC20BD9C262B}"/>
              </a:ext>
            </a:extLst>
          </p:cNvPr>
          <p:cNvSpPr txBox="1"/>
          <p:nvPr/>
        </p:nvSpPr>
        <p:spPr>
          <a:xfrm>
            <a:off x="9820966" y="1986292"/>
            <a:ext cx="517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Overlay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AB0F9A5-B82C-4C18-9FAF-E8D341E10037}"/>
              </a:ext>
            </a:extLst>
          </p:cNvPr>
          <p:cNvSpPr txBox="1"/>
          <p:nvPr/>
        </p:nvSpPr>
        <p:spPr>
          <a:xfrm>
            <a:off x="9811554" y="2388073"/>
            <a:ext cx="51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Slit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TCD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10B1CEE-96D3-42D8-B012-60F292FD697E}"/>
              </a:ext>
            </a:extLst>
          </p:cNvPr>
          <p:cNvSpPr txBox="1"/>
          <p:nvPr/>
        </p:nvSpPr>
        <p:spPr>
          <a:xfrm>
            <a:off x="9810552" y="2663686"/>
            <a:ext cx="51752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Slit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MCD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58DD41-AE97-4534-89A6-896A19040EF0}"/>
              </a:ext>
            </a:extLst>
          </p:cNvPr>
          <p:cNvSpPr txBox="1"/>
          <p:nvPr/>
        </p:nvSpPr>
        <p:spPr>
          <a:xfrm>
            <a:off x="9820965" y="3618390"/>
            <a:ext cx="51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Slit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BCD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C15B98E-4B01-4402-8A9F-E5E41E5DC524}"/>
              </a:ext>
            </a:extLst>
          </p:cNvPr>
          <p:cNvCxnSpPr>
            <a:cxnSpLocks/>
          </p:cNvCxnSpPr>
          <p:nvPr/>
        </p:nvCxnSpPr>
        <p:spPr>
          <a:xfrm>
            <a:off x="9935739" y="2638878"/>
            <a:ext cx="276750" cy="0"/>
          </a:xfrm>
          <a:prstGeom prst="straightConnector1">
            <a:avLst/>
          </a:prstGeom>
          <a:ln w="19050">
            <a:solidFill>
              <a:srgbClr val="BE087B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F104BBF-179E-4DA5-AEF3-6F474404B871}"/>
              </a:ext>
            </a:extLst>
          </p:cNvPr>
          <p:cNvCxnSpPr>
            <a:cxnSpLocks/>
          </p:cNvCxnSpPr>
          <p:nvPr/>
        </p:nvCxnSpPr>
        <p:spPr>
          <a:xfrm>
            <a:off x="9946368" y="2940685"/>
            <a:ext cx="276750" cy="0"/>
          </a:xfrm>
          <a:prstGeom prst="straightConnector1">
            <a:avLst/>
          </a:prstGeom>
          <a:ln w="19050">
            <a:solidFill>
              <a:srgbClr val="BE087B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B90E7EB-9151-407E-958A-D3F7DB1EFC0A}"/>
              </a:ext>
            </a:extLst>
          </p:cNvPr>
          <p:cNvCxnSpPr>
            <a:cxnSpLocks/>
          </p:cNvCxnSpPr>
          <p:nvPr/>
        </p:nvCxnSpPr>
        <p:spPr>
          <a:xfrm>
            <a:off x="9995228" y="3870504"/>
            <a:ext cx="161441" cy="0"/>
          </a:xfrm>
          <a:prstGeom prst="straightConnector1">
            <a:avLst/>
          </a:prstGeom>
          <a:ln w="19050">
            <a:solidFill>
              <a:srgbClr val="BE087B"/>
            </a:solidFill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0A76D264-F0C1-464B-9CE9-2C5B933F40D5}"/>
              </a:ext>
            </a:extLst>
          </p:cNvPr>
          <p:cNvSpPr/>
          <p:nvPr/>
        </p:nvSpPr>
        <p:spPr>
          <a:xfrm>
            <a:off x="6295950" y="2448438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5" name="אליפסה 16">
            <a:extLst>
              <a:ext uri="{FF2B5EF4-FFF2-40B4-BE49-F238E27FC236}">
                <a16:creationId xmlns:a16="http://schemas.microsoft.com/office/drawing/2014/main" id="{8AAEE623-4583-468B-9907-FD2A0F42FBE5}"/>
              </a:ext>
            </a:extLst>
          </p:cNvPr>
          <p:cNvSpPr/>
          <p:nvPr/>
        </p:nvSpPr>
        <p:spPr>
          <a:xfrm>
            <a:off x="11018917" y="3048988"/>
            <a:ext cx="391071" cy="391071"/>
          </a:xfrm>
          <a:prstGeom prst="ellipse">
            <a:avLst/>
          </a:prstGeom>
          <a:solidFill>
            <a:srgbClr val="001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0DC785F-4DEB-437F-9EB9-7B6A3FB6529A}"/>
              </a:ext>
            </a:extLst>
          </p:cNvPr>
          <p:cNvSpPr/>
          <p:nvPr/>
        </p:nvSpPr>
        <p:spPr>
          <a:xfrm>
            <a:off x="11046777" y="3063133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BDDB1-1DA6-D49F-729E-B0D6616F93EB}"/>
              </a:ext>
            </a:extLst>
          </p:cNvPr>
          <p:cNvSpPr txBox="1"/>
          <p:nvPr/>
        </p:nvSpPr>
        <p:spPr>
          <a:xfrm>
            <a:off x="6978943" y="453902"/>
            <a:ext cx="2817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3D NAND </a:t>
            </a:r>
            <a:endParaRPr lang="en-US" sz="3200" b="1" dirty="0">
              <a:gradFill>
                <a:gsLst>
                  <a:gs pos="0">
                    <a:srgbClr val="B41487"/>
                  </a:gs>
                  <a:gs pos="100000">
                    <a:srgbClr val="6C00FF"/>
                  </a:gs>
                </a:gsLst>
                <a:lin ang="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B2EF56-C009-49D1-832F-DE2EE1FEFA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B2EF56-C009-49D1-832F-DE2EE1FEF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1DDE570-40C2-6083-1686-567D14EC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11" y="454138"/>
            <a:ext cx="3309330" cy="938194"/>
          </a:xfrm>
        </p:spPr>
        <p:txBody>
          <a:bodyPr vert="horz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Memory –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3D DRAM Process Challenges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B43AD0A-800E-A00D-0614-7A82C4FA100E}"/>
              </a:ext>
            </a:extLst>
          </p:cNvPr>
          <p:cNvSpPr/>
          <p:nvPr/>
        </p:nvSpPr>
        <p:spPr>
          <a:xfrm>
            <a:off x="488947" y="2631068"/>
            <a:ext cx="330933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15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Dimensional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7156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High-Aspect Ratio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capacitor holes &amp; supporters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Bottom gate parameters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Tight contact holes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Lateral selective etches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 thinner capacitors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44E66C6E-6413-09D1-7BEB-385F466D381B}"/>
              </a:ext>
            </a:extLst>
          </p:cNvPr>
          <p:cNvSpPr/>
          <p:nvPr/>
        </p:nvSpPr>
        <p:spPr>
          <a:xfrm>
            <a:off x="488947" y="4678480"/>
            <a:ext cx="28270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15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Material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7156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Dielectric composition &amp; thickness control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Higher dielectric constants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Material residues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E30199-5E0A-2602-5D65-0A33F2506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7635" y="2314898"/>
            <a:ext cx="3345417" cy="249438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011FBB-6EB5-E53E-FD84-C7F98BC3A2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8724" y="2150942"/>
            <a:ext cx="1638334" cy="290023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E51DEDFB-1B28-CAA8-6B82-BD153BB1E95F}"/>
              </a:ext>
            </a:extLst>
          </p:cNvPr>
          <p:cNvSpPr txBox="1">
            <a:spLocks/>
          </p:cNvSpPr>
          <p:nvPr/>
        </p:nvSpPr>
        <p:spPr>
          <a:xfrm>
            <a:off x="4693741" y="799880"/>
            <a:ext cx="2948310" cy="4141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2D DRAM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2D scaling is not enough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16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C0AA576C-185A-7CC3-6CA3-CC96DD534A4B}"/>
              </a:ext>
            </a:extLst>
          </p:cNvPr>
          <p:cNvSpPr txBox="1">
            <a:spLocks/>
          </p:cNvSpPr>
          <p:nvPr/>
        </p:nvSpPr>
        <p:spPr>
          <a:xfrm>
            <a:off x="8676048" y="799879"/>
            <a:ext cx="2948310" cy="7514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Move to 3D DRAM-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Same path as NAND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A7D674-9BD5-04A7-9475-AF7E56F1ECC7}"/>
              </a:ext>
            </a:extLst>
          </p:cNvPr>
          <p:cNvSpPr txBox="1"/>
          <p:nvPr/>
        </p:nvSpPr>
        <p:spPr>
          <a:xfrm>
            <a:off x="6972849" y="2171488"/>
            <a:ext cx="1130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Capacitor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0FE00E-7BFA-E9A3-F2B9-E32BD7886EA9}"/>
              </a:ext>
            </a:extLst>
          </p:cNvPr>
          <p:cNvCxnSpPr>
            <a:cxnSpLocks/>
          </p:cNvCxnSpPr>
          <p:nvPr/>
        </p:nvCxnSpPr>
        <p:spPr>
          <a:xfrm flipH="1">
            <a:off x="6408378" y="2382966"/>
            <a:ext cx="721733" cy="253623"/>
          </a:xfrm>
          <a:prstGeom prst="straightConnector1">
            <a:avLst/>
          </a:prstGeom>
          <a:ln w="28575">
            <a:solidFill>
              <a:srgbClr val="4F39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AFE007-A15B-B1B5-FF47-0F4C730ED5BC}"/>
              </a:ext>
            </a:extLst>
          </p:cNvPr>
          <p:cNvCxnSpPr>
            <a:cxnSpLocks/>
          </p:cNvCxnSpPr>
          <p:nvPr/>
        </p:nvCxnSpPr>
        <p:spPr>
          <a:xfrm>
            <a:off x="7979826" y="2345569"/>
            <a:ext cx="1036195" cy="291020"/>
          </a:xfrm>
          <a:prstGeom prst="straightConnector1">
            <a:avLst/>
          </a:prstGeom>
          <a:ln w="28575">
            <a:solidFill>
              <a:srgbClr val="4F39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4CC271-2892-0477-FE1C-6DA5755C3F1B}"/>
              </a:ext>
            </a:extLst>
          </p:cNvPr>
          <p:cNvSpPr txBox="1"/>
          <p:nvPr/>
        </p:nvSpPr>
        <p:spPr>
          <a:xfrm>
            <a:off x="7224081" y="2589406"/>
            <a:ext cx="67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Bit Line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2DDF45-60C0-F89D-CA75-7B6CB4D54C5D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5947878" y="2820239"/>
            <a:ext cx="1276203" cy="541134"/>
          </a:xfrm>
          <a:prstGeom prst="straightConnector1">
            <a:avLst/>
          </a:prstGeom>
          <a:ln w="28575">
            <a:solidFill>
              <a:srgbClr val="4F39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3B53DE-6E8C-7B27-9984-558A00EA66B1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7894427" y="2820239"/>
            <a:ext cx="2127584" cy="837677"/>
          </a:xfrm>
          <a:prstGeom prst="straightConnector1">
            <a:avLst/>
          </a:prstGeom>
          <a:ln w="28575">
            <a:solidFill>
              <a:srgbClr val="4F39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80C5BE-2548-BB97-A274-209657EDFD93}"/>
              </a:ext>
            </a:extLst>
          </p:cNvPr>
          <p:cNvSpPr txBox="1"/>
          <p:nvPr/>
        </p:nvSpPr>
        <p:spPr>
          <a:xfrm>
            <a:off x="7232627" y="3211552"/>
            <a:ext cx="67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Word Line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7C6D32-520C-FCD7-0ABC-DB3C19F33819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5311046" y="3442385"/>
            <a:ext cx="1921581" cy="633861"/>
          </a:xfrm>
          <a:prstGeom prst="straightConnector1">
            <a:avLst/>
          </a:prstGeom>
          <a:ln w="28575">
            <a:solidFill>
              <a:srgbClr val="4F39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AA4C1F-5068-B179-1D08-9AEC6CC34F0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7902973" y="2589406"/>
            <a:ext cx="1882031" cy="852979"/>
          </a:xfrm>
          <a:prstGeom prst="straightConnector1">
            <a:avLst/>
          </a:prstGeom>
          <a:ln w="28575">
            <a:solidFill>
              <a:srgbClr val="4F39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984180-7A80-490A-A0AC-77DB39E320B8}"/>
              </a:ext>
            </a:extLst>
          </p:cNvPr>
          <p:cNvGrpSpPr/>
          <p:nvPr/>
        </p:nvGrpSpPr>
        <p:grpSpPr>
          <a:xfrm>
            <a:off x="6300407" y="2072661"/>
            <a:ext cx="553081" cy="364196"/>
            <a:chOff x="2681121" y="5600251"/>
            <a:chExt cx="593896" cy="391071"/>
          </a:xfrm>
        </p:grpSpPr>
        <p:sp>
          <p:nvSpPr>
            <p:cNvPr id="32" name="אליפסה 16">
              <a:extLst>
                <a:ext uri="{FF2B5EF4-FFF2-40B4-BE49-F238E27FC236}">
                  <a16:creationId xmlns:a16="http://schemas.microsoft.com/office/drawing/2014/main" id="{1231ABC5-FB9B-4F02-B221-7DF536189A70}"/>
                </a:ext>
              </a:extLst>
            </p:cNvPr>
            <p:cNvSpPr/>
            <p:nvPr/>
          </p:nvSpPr>
          <p:spPr>
            <a:xfrm>
              <a:off x="2858081" y="5600251"/>
              <a:ext cx="391071" cy="391071"/>
            </a:xfrm>
            <a:prstGeom prst="ellipse">
              <a:avLst/>
            </a:prstGeom>
            <a:solidFill>
              <a:srgbClr val="001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6AA589A-E86C-4358-94E2-98E9D07D422D}"/>
                </a:ext>
              </a:extLst>
            </p:cNvPr>
            <p:cNvSpPr/>
            <p:nvPr/>
          </p:nvSpPr>
          <p:spPr>
            <a:xfrm>
              <a:off x="2681121" y="5613753"/>
              <a:ext cx="593896" cy="330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1,6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5D13FD-CEF5-4CD7-BC31-67F2CB9DD179}"/>
              </a:ext>
            </a:extLst>
          </p:cNvPr>
          <p:cNvGrpSpPr/>
          <p:nvPr/>
        </p:nvGrpSpPr>
        <p:grpSpPr>
          <a:xfrm>
            <a:off x="8958219" y="1910914"/>
            <a:ext cx="553081" cy="364196"/>
            <a:chOff x="2681121" y="5600251"/>
            <a:chExt cx="593896" cy="391071"/>
          </a:xfrm>
        </p:grpSpPr>
        <p:sp>
          <p:nvSpPr>
            <p:cNvPr id="35" name="אליפסה 16">
              <a:extLst>
                <a:ext uri="{FF2B5EF4-FFF2-40B4-BE49-F238E27FC236}">
                  <a16:creationId xmlns:a16="http://schemas.microsoft.com/office/drawing/2014/main" id="{CAC12EBC-3BC1-40F6-A330-18DDAF99D289}"/>
                </a:ext>
              </a:extLst>
            </p:cNvPr>
            <p:cNvSpPr/>
            <p:nvPr/>
          </p:nvSpPr>
          <p:spPr>
            <a:xfrm>
              <a:off x="2858081" y="5600251"/>
              <a:ext cx="391071" cy="391071"/>
            </a:xfrm>
            <a:prstGeom prst="ellipse">
              <a:avLst/>
            </a:prstGeom>
            <a:solidFill>
              <a:srgbClr val="001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026D76-4449-4948-B697-DBB6585F88EB}"/>
                </a:ext>
              </a:extLst>
            </p:cNvPr>
            <p:cNvSpPr/>
            <p:nvPr/>
          </p:nvSpPr>
          <p:spPr>
            <a:xfrm>
              <a:off x="2681121" y="5613753"/>
              <a:ext cx="593896" cy="330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1,3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48D843-6998-4C27-B0DF-8C810AC5BDD3}"/>
              </a:ext>
            </a:extLst>
          </p:cNvPr>
          <p:cNvGrpSpPr/>
          <p:nvPr/>
        </p:nvGrpSpPr>
        <p:grpSpPr>
          <a:xfrm>
            <a:off x="9691565" y="3835972"/>
            <a:ext cx="553081" cy="364196"/>
            <a:chOff x="2756668" y="5600251"/>
            <a:chExt cx="593896" cy="391071"/>
          </a:xfrm>
        </p:grpSpPr>
        <p:sp>
          <p:nvSpPr>
            <p:cNvPr id="38" name="אליפסה 16">
              <a:extLst>
                <a:ext uri="{FF2B5EF4-FFF2-40B4-BE49-F238E27FC236}">
                  <a16:creationId xmlns:a16="http://schemas.microsoft.com/office/drawing/2014/main" id="{15040642-0DE7-4D5F-A796-F38B8A9B562D}"/>
                </a:ext>
              </a:extLst>
            </p:cNvPr>
            <p:cNvSpPr/>
            <p:nvPr/>
          </p:nvSpPr>
          <p:spPr>
            <a:xfrm>
              <a:off x="2858081" y="5600251"/>
              <a:ext cx="391071" cy="391071"/>
            </a:xfrm>
            <a:prstGeom prst="ellipse">
              <a:avLst/>
            </a:prstGeom>
            <a:solidFill>
              <a:srgbClr val="001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7CF29A-46D1-4720-BA83-008039C599D2}"/>
                </a:ext>
              </a:extLst>
            </p:cNvPr>
            <p:cNvSpPr/>
            <p:nvPr/>
          </p:nvSpPr>
          <p:spPr>
            <a:xfrm>
              <a:off x="2756668" y="5621200"/>
              <a:ext cx="593896" cy="330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B9ACC6A-9629-4124-90AB-C65DE791CC2C}"/>
              </a:ext>
            </a:extLst>
          </p:cNvPr>
          <p:cNvGrpSpPr/>
          <p:nvPr/>
        </p:nvGrpSpPr>
        <p:grpSpPr>
          <a:xfrm>
            <a:off x="10887947" y="4306669"/>
            <a:ext cx="575507" cy="543810"/>
            <a:chOff x="2858081" y="5600250"/>
            <a:chExt cx="617977" cy="583939"/>
          </a:xfrm>
        </p:grpSpPr>
        <p:sp>
          <p:nvSpPr>
            <p:cNvPr id="41" name="אליפסה 16">
              <a:extLst>
                <a:ext uri="{FF2B5EF4-FFF2-40B4-BE49-F238E27FC236}">
                  <a16:creationId xmlns:a16="http://schemas.microsoft.com/office/drawing/2014/main" id="{7AF57C4B-F2D3-4C54-8F70-50671CE51A9E}"/>
                </a:ext>
              </a:extLst>
            </p:cNvPr>
            <p:cNvSpPr/>
            <p:nvPr/>
          </p:nvSpPr>
          <p:spPr>
            <a:xfrm>
              <a:off x="2858081" y="5600250"/>
              <a:ext cx="593895" cy="582437"/>
            </a:xfrm>
            <a:prstGeom prst="ellipse">
              <a:avLst/>
            </a:prstGeom>
            <a:solidFill>
              <a:srgbClr val="001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7D010A-2685-4A64-82A5-4C68C19DC66F}"/>
                </a:ext>
              </a:extLst>
            </p:cNvPr>
            <p:cNvSpPr/>
            <p:nvPr/>
          </p:nvSpPr>
          <p:spPr>
            <a:xfrm>
              <a:off x="2882162" y="5622359"/>
              <a:ext cx="593896" cy="561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5,6,7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2BFD15-E438-4C18-99D1-8144D1F910DB}"/>
              </a:ext>
            </a:extLst>
          </p:cNvPr>
          <p:cNvGrpSpPr/>
          <p:nvPr/>
        </p:nvGrpSpPr>
        <p:grpSpPr>
          <a:xfrm>
            <a:off x="11223857" y="3254964"/>
            <a:ext cx="584687" cy="364196"/>
            <a:chOff x="2621317" y="5600251"/>
            <a:chExt cx="627835" cy="391071"/>
          </a:xfrm>
        </p:grpSpPr>
        <p:sp>
          <p:nvSpPr>
            <p:cNvPr id="44" name="אליפסה 16">
              <a:extLst>
                <a:ext uri="{FF2B5EF4-FFF2-40B4-BE49-F238E27FC236}">
                  <a16:creationId xmlns:a16="http://schemas.microsoft.com/office/drawing/2014/main" id="{4698CE1C-3223-41C7-845F-E125F7662AF4}"/>
                </a:ext>
              </a:extLst>
            </p:cNvPr>
            <p:cNvSpPr/>
            <p:nvPr/>
          </p:nvSpPr>
          <p:spPr>
            <a:xfrm>
              <a:off x="2858081" y="5600251"/>
              <a:ext cx="391071" cy="391071"/>
            </a:xfrm>
            <a:prstGeom prst="ellipse">
              <a:avLst/>
            </a:prstGeom>
            <a:solidFill>
              <a:srgbClr val="001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EF66736-7340-4814-8F47-7297B4940629}"/>
                </a:ext>
              </a:extLst>
            </p:cNvPr>
            <p:cNvSpPr/>
            <p:nvPr/>
          </p:nvSpPr>
          <p:spPr>
            <a:xfrm>
              <a:off x="2621317" y="5632085"/>
              <a:ext cx="593896" cy="330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32FBE6E-144B-45C0-BE8A-882C42145DB4}"/>
              </a:ext>
            </a:extLst>
          </p:cNvPr>
          <p:cNvCxnSpPr>
            <a:cxnSpLocks/>
          </p:cNvCxnSpPr>
          <p:nvPr/>
        </p:nvCxnSpPr>
        <p:spPr>
          <a:xfrm flipH="1" flipV="1">
            <a:off x="10069253" y="3403028"/>
            <a:ext cx="945441" cy="957918"/>
          </a:xfrm>
          <a:prstGeom prst="straightConnector1">
            <a:avLst/>
          </a:prstGeom>
          <a:ln w="28575">
            <a:solidFill>
              <a:srgbClr val="4F39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DA4137-A4A6-45C6-9971-97CAC1AB7B1F}"/>
              </a:ext>
            </a:extLst>
          </p:cNvPr>
          <p:cNvGrpSpPr/>
          <p:nvPr/>
        </p:nvGrpSpPr>
        <p:grpSpPr>
          <a:xfrm>
            <a:off x="5573388" y="5075398"/>
            <a:ext cx="4394717" cy="393023"/>
            <a:chOff x="5573388" y="5075398"/>
            <a:chExt cx="4394717" cy="393023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5289D4C-E0DC-4897-B811-588A3A18A95D}"/>
                </a:ext>
              </a:extLst>
            </p:cNvPr>
            <p:cNvCxnSpPr/>
            <p:nvPr/>
          </p:nvCxnSpPr>
          <p:spPr>
            <a:xfrm>
              <a:off x="5972094" y="5236143"/>
              <a:ext cx="3629252" cy="0"/>
            </a:xfrm>
            <a:prstGeom prst="straightConnector1">
              <a:avLst/>
            </a:prstGeom>
            <a:ln w="34925" cap="rnd">
              <a:solidFill>
                <a:srgbClr val="1517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 descr="A whit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5A08133-9B52-40DB-BD55-72F776819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388" y="5075398"/>
              <a:ext cx="384341" cy="393023"/>
            </a:xfrm>
            <a:prstGeom prst="rect">
              <a:avLst/>
            </a:prstGeom>
          </p:spPr>
        </p:pic>
        <p:pic>
          <p:nvPicPr>
            <p:cNvPr id="51" name="Picture 50" descr="A whit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C182AAAE-7918-4E92-B20F-91D381D02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4" y="5075398"/>
              <a:ext cx="384341" cy="39302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38EE5B-1858-4377-126A-3AC531FDFC0A}"/>
              </a:ext>
            </a:extLst>
          </p:cNvPr>
          <p:cNvSpPr txBox="1"/>
          <p:nvPr/>
        </p:nvSpPr>
        <p:spPr>
          <a:xfrm>
            <a:off x="5528358" y="5571032"/>
            <a:ext cx="548633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Moving from 2D DRAM to 3D DRAM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35E76-7A2A-B8F3-C9C9-D9E33D3F3F68}"/>
              </a:ext>
            </a:extLst>
          </p:cNvPr>
          <p:cNvSpPr txBox="1"/>
          <p:nvPr/>
        </p:nvSpPr>
        <p:spPr>
          <a:xfrm>
            <a:off x="6882610" y="99687"/>
            <a:ext cx="2493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3D DRAM </a:t>
            </a:r>
            <a:endParaRPr lang="en-US" sz="3200" dirty="0">
              <a:gradFill>
                <a:gsLst>
                  <a:gs pos="0">
                    <a:srgbClr val="B41487"/>
                  </a:gs>
                  <a:gs pos="100000">
                    <a:srgbClr val="6C00FF"/>
                  </a:gs>
                </a:gsLst>
                <a:lin ang="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8951F2-EF59-494C-92A0-31AC26388A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8951F2-EF59-494C-92A0-31AC26388A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50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48ED6E8A-3C60-409F-8E48-DD1BC9B88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36" y="2292916"/>
            <a:ext cx="964469" cy="1791858"/>
          </a:xfrm>
          <a:prstGeom prst="rect">
            <a:avLst/>
          </a:prstGeom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9FAACAEB-69CF-40DC-B3CB-87D9ABF6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3910" y="2952151"/>
            <a:ext cx="1344642" cy="10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DDE570-40C2-6083-1686-567D14EC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Logic Architecture - Process Challenges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B43AD0A-800E-A00D-0614-7A82C4FA100E}"/>
              </a:ext>
            </a:extLst>
          </p:cNvPr>
          <p:cNvSpPr/>
          <p:nvPr/>
        </p:nvSpPr>
        <p:spPr>
          <a:xfrm>
            <a:off x="488948" y="2563217"/>
            <a:ext cx="330933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15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Dimensional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7156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Multiple nanosheets – shapes, spacing &amp; thickness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Thin deposition surrounding nanosheets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Buried structures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Local topography variations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44E66C6E-6413-09D1-7BEB-385F466D381B}"/>
              </a:ext>
            </a:extLst>
          </p:cNvPr>
          <p:cNvSpPr/>
          <p:nvPr/>
        </p:nvSpPr>
        <p:spPr>
          <a:xfrm>
            <a:off x="488947" y="4540958"/>
            <a:ext cx="282700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15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Material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7156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 /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uniformity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residues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Stress &amp; strain on multiple nanosheets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Doping control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2B0892FA-1162-A7EC-65AC-CC50DB52DBB8}"/>
              </a:ext>
            </a:extLst>
          </p:cNvPr>
          <p:cNvSpPr txBox="1"/>
          <p:nvPr/>
        </p:nvSpPr>
        <p:spPr>
          <a:xfrm>
            <a:off x="5385067" y="1342202"/>
            <a:ext cx="110285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&lt;10nm</a:t>
            </a:r>
            <a:endParaRPr kumimoji="0" lang="en-IL" sz="1400" b="1" i="0" u="none" strike="noStrike" kern="1200" cap="none" spc="0" normalizeH="0" baseline="0" noProof="0">
              <a:ln>
                <a:noFill/>
              </a:ln>
              <a:solidFill>
                <a:srgbClr val="0016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CAAAE51-7A34-1631-4D5D-69DE5B1C98E0}"/>
              </a:ext>
            </a:extLst>
          </p:cNvPr>
          <p:cNvSpPr/>
          <p:nvPr/>
        </p:nvSpPr>
        <p:spPr>
          <a:xfrm>
            <a:off x="4938167" y="2200408"/>
            <a:ext cx="259928" cy="205231"/>
          </a:xfrm>
          <a:prstGeom prst="rightArrow">
            <a:avLst/>
          </a:prstGeom>
          <a:solidFill>
            <a:srgbClr val="4F39FD"/>
          </a:solidFill>
          <a:ln>
            <a:solidFill>
              <a:srgbClr val="4F3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D7A4FD-755D-81F1-2025-A7BF0C7FA3FF}"/>
              </a:ext>
            </a:extLst>
          </p:cNvPr>
          <p:cNvGrpSpPr/>
          <p:nvPr/>
        </p:nvGrpSpPr>
        <p:grpSpPr>
          <a:xfrm>
            <a:off x="4398849" y="2090049"/>
            <a:ext cx="434461" cy="425951"/>
            <a:chOff x="10238846" y="1202194"/>
            <a:chExt cx="355905" cy="35254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8A4D47D-A2BF-0974-26B6-CF671F1C8AAB}"/>
                </a:ext>
              </a:extLst>
            </p:cNvPr>
            <p:cNvSpPr/>
            <p:nvPr/>
          </p:nvSpPr>
          <p:spPr>
            <a:xfrm>
              <a:off x="10238846" y="1202194"/>
              <a:ext cx="352541" cy="352541"/>
            </a:xfrm>
            <a:prstGeom prst="ellipse">
              <a:avLst/>
            </a:prstGeom>
            <a:solidFill>
              <a:srgbClr val="171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F4B13D5C-0C9A-F40E-529F-EF1702DEDD9D}"/>
                </a:ext>
              </a:extLst>
            </p:cNvPr>
            <p:cNvSpPr txBox="1"/>
            <p:nvPr/>
          </p:nvSpPr>
          <p:spPr>
            <a:xfrm>
              <a:off x="10246432" y="1249207"/>
              <a:ext cx="348319" cy="2547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</a:t>
              </a:r>
              <a:endParaRPr kumimoji="0" lang="en-I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3" name="TextBox 27">
            <a:extLst>
              <a:ext uri="{FF2B5EF4-FFF2-40B4-BE49-F238E27FC236}">
                <a16:creationId xmlns:a16="http://schemas.microsoft.com/office/drawing/2014/main" id="{14F11AEF-6A07-336F-50F1-5B191631EE67}"/>
              </a:ext>
            </a:extLst>
          </p:cNvPr>
          <p:cNvSpPr txBox="1"/>
          <p:nvPr/>
        </p:nvSpPr>
        <p:spPr>
          <a:xfrm>
            <a:off x="7214487" y="4255739"/>
            <a:ext cx="210526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Adding a dielectric wall between NFet and PFet</a:t>
            </a:r>
          </a:p>
        </p:txBody>
      </p:sp>
      <p:sp>
        <p:nvSpPr>
          <p:cNvPr id="64" name="TextBox 27">
            <a:extLst>
              <a:ext uri="{FF2B5EF4-FFF2-40B4-BE49-F238E27FC236}">
                <a16:creationId xmlns:a16="http://schemas.microsoft.com/office/drawing/2014/main" id="{6A012342-8CE9-4D48-8C8D-9E6926EA70F2}"/>
              </a:ext>
            </a:extLst>
          </p:cNvPr>
          <p:cNvSpPr txBox="1"/>
          <p:nvPr/>
        </p:nvSpPr>
        <p:spPr>
          <a:xfrm>
            <a:off x="9306464" y="4263931"/>
            <a:ext cx="15382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True 3D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NFet over PFet</a:t>
            </a:r>
            <a:endParaRPr kumimoji="0" lang="en-IL" sz="1400" b="1" i="0" u="none" strike="noStrike" kern="1200" cap="none" spc="0" normalizeH="0" baseline="0" noProof="0">
              <a:ln>
                <a:noFill/>
              </a:ln>
              <a:solidFill>
                <a:srgbClr val="0016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TextBox 27">
            <a:extLst>
              <a:ext uri="{FF2B5EF4-FFF2-40B4-BE49-F238E27FC236}">
                <a16:creationId xmlns:a16="http://schemas.microsoft.com/office/drawing/2014/main" id="{7B3A3186-39D6-369B-7236-A9F454AB023F}"/>
              </a:ext>
            </a:extLst>
          </p:cNvPr>
          <p:cNvSpPr txBox="1"/>
          <p:nvPr/>
        </p:nvSpPr>
        <p:spPr>
          <a:xfrm>
            <a:off x="7216175" y="901105"/>
            <a:ext cx="21302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Forksheet</a:t>
            </a:r>
            <a:endParaRPr kumimoji="0" lang="en-IL" sz="1600" b="1" i="0" u="none" strike="noStrike" kern="1200" cap="none" spc="0" normalizeH="0" baseline="0" noProof="0" dirty="0">
              <a:ln>
                <a:noFill/>
              </a:ln>
              <a:solidFill>
                <a:srgbClr val="0016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TextBox 27">
            <a:extLst>
              <a:ext uri="{FF2B5EF4-FFF2-40B4-BE49-F238E27FC236}">
                <a16:creationId xmlns:a16="http://schemas.microsoft.com/office/drawing/2014/main" id="{61E62DDB-A7AF-4E70-8249-DDF85BCF9947}"/>
              </a:ext>
            </a:extLst>
          </p:cNvPr>
          <p:cNvSpPr txBox="1"/>
          <p:nvPr/>
        </p:nvSpPr>
        <p:spPr>
          <a:xfrm>
            <a:off x="4379862" y="258049"/>
            <a:ext cx="74104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Logic Architecture Evolution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 Increased Complexity</a:t>
            </a:r>
            <a:endParaRPr kumimoji="0" lang="en-IL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41487"/>
                  </a:gs>
                  <a:gs pos="100000">
                    <a:srgbClr val="6C00F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1DA47EB-42BF-45E6-B475-DDCF2D6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12" y="1882933"/>
            <a:ext cx="1980636" cy="295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CC1D33E-F7C2-4964-B1C2-0D29D1036730}"/>
              </a:ext>
            </a:extLst>
          </p:cNvPr>
          <p:cNvSpPr/>
          <p:nvPr/>
        </p:nvSpPr>
        <p:spPr>
          <a:xfrm rot="10800000">
            <a:off x="5632957" y="1590929"/>
            <a:ext cx="607081" cy="248330"/>
          </a:xfrm>
          <a:custGeom>
            <a:avLst/>
            <a:gdLst>
              <a:gd name="connsiteX0" fmla="*/ 930323 w 1172639"/>
              <a:gd name="connsiteY0" fmla="*/ 484632 h 484632"/>
              <a:gd name="connsiteX1" fmla="*/ 930323 w 1172639"/>
              <a:gd name="connsiteY1" fmla="*/ 363474 h 484632"/>
              <a:gd name="connsiteX2" fmla="*/ 242316 w 1172639"/>
              <a:gd name="connsiteY2" fmla="*/ 363474 h 484632"/>
              <a:gd name="connsiteX3" fmla="*/ 242316 w 1172639"/>
              <a:gd name="connsiteY3" fmla="*/ 484632 h 484632"/>
              <a:gd name="connsiteX4" fmla="*/ 0 w 1172639"/>
              <a:gd name="connsiteY4" fmla="*/ 242316 h 484632"/>
              <a:gd name="connsiteX5" fmla="*/ 242316 w 1172639"/>
              <a:gd name="connsiteY5" fmla="*/ 0 h 484632"/>
              <a:gd name="connsiteX6" fmla="*/ 242316 w 1172639"/>
              <a:gd name="connsiteY6" fmla="*/ 121158 h 484632"/>
              <a:gd name="connsiteX7" fmla="*/ 930323 w 1172639"/>
              <a:gd name="connsiteY7" fmla="*/ 121158 h 484632"/>
              <a:gd name="connsiteX8" fmla="*/ 930323 w 1172639"/>
              <a:gd name="connsiteY8" fmla="*/ 0 h 484632"/>
              <a:gd name="connsiteX9" fmla="*/ 1172639 w 1172639"/>
              <a:gd name="connsiteY9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2639" h="484632">
                <a:moveTo>
                  <a:pt x="930323" y="484632"/>
                </a:moveTo>
                <a:lnTo>
                  <a:pt x="930323" y="363474"/>
                </a:lnTo>
                <a:lnTo>
                  <a:pt x="242316" y="363474"/>
                </a:lnTo>
                <a:lnTo>
                  <a:pt x="242316" y="484632"/>
                </a:lnTo>
                <a:lnTo>
                  <a:pt x="0" y="242316"/>
                </a:lnTo>
                <a:lnTo>
                  <a:pt x="242316" y="0"/>
                </a:lnTo>
                <a:lnTo>
                  <a:pt x="242316" y="121158"/>
                </a:lnTo>
                <a:lnTo>
                  <a:pt x="930323" y="121158"/>
                </a:lnTo>
                <a:lnTo>
                  <a:pt x="930323" y="0"/>
                </a:lnTo>
                <a:lnTo>
                  <a:pt x="1172639" y="242316"/>
                </a:lnTo>
                <a:close/>
              </a:path>
            </a:pathLst>
          </a:custGeom>
          <a:solidFill>
            <a:srgbClr val="4F39FD"/>
          </a:solidFill>
          <a:ln>
            <a:solidFill>
              <a:srgbClr val="4F3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8DB1FE2-1B6F-4327-8345-594A4849FA0B}"/>
              </a:ext>
            </a:extLst>
          </p:cNvPr>
          <p:cNvGrpSpPr/>
          <p:nvPr/>
        </p:nvGrpSpPr>
        <p:grpSpPr>
          <a:xfrm>
            <a:off x="4338043" y="3124358"/>
            <a:ext cx="551256" cy="548640"/>
            <a:chOff x="10121288" y="1236963"/>
            <a:chExt cx="437024" cy="44017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31BD274-0D34-44DF-9617-83624688604B}"/>
                </a:ext>
              </a:extLst>
            </p:cNvPr>
            <p:cNvSpPr/>
            <p:nvPr/>
          </p:nvSpPr>
          <p:spPr>
            <a:xfrm>
              <a:off x="10123362" y="1236963"/>
              <a:ext cx="434950" cy="440172"/>
            </a:xfrm>
            <a:prstGeom prst="ellipse">
              <a:avLst/>
            </a:prstGeom>
            <a:solidFill>
              <a:srgbClr val="171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TextBox 27">
              <a:extLst>
                <a:ext uri="{FF2B5EF4-FFF2-40B4-BE49-F238E27FC236}">
                  <a16:creationId xmlns:a16="http://schemas.microsoft.com/office/drawing/2014/main" id="{50D94808-F925-4B2B-B36D-D592546A5B71}"/>
                </a:ext>
              </a:extLst>
            </p:cNvPr>
            <p:cNvSpPr txBox="1"/>
            <p:nvPr/>
          </p:nvSpPr>
          <p:spPr>
            <a:xfrm>
              <a:off x="10121288" y="1265999"/>
              <a:ext cx="433151" cy="382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1,2,5,6,7</a:t>
              </a:r>
              <a:endParaRPr kumimoji="0" lang="en-I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E3D23EB-3F54-4DFA-AB1C-641D9EEDCE9B}"/>
              </a:ext>
            </a:extLst>
          </p:cNvPr>
          <p:cNvGrpSpPr/>
          <p:nvPr/>
        </p:nvGrpSpPr>
        <p:grpSpPr>
          <a:xfrm>
            <a:off x="4416388" y="4265993"/>
            <a:ext cx="434461" cy="425951"/>
            <a:chOff x="10238846" y="1202194"/>
            <a:chExt cx="355905" cy="352541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B7440D-C904-4FF0-ADB3-6C3A3A73B987}"/>
                </a:ext>
              </a:extLst>
            </p:cNvPr>
            <p:cNvSpPr/>
            <p:nvPr/>
          </p:nvSpPr>
          <p:spPr>
            <a:xfrm>
              <a:off x="10238846" y="1202194"/>
              <a:ext cx="352541" cy="352541"/>
            </a:xfrm>
            <a:prstGeom prst="ellipse">
              <a:avLst/>
            </a:prstGeom>
            <a:solidFill>
              <a:srgbClr val="171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TextBox 27">
              <a:extLst>
                <a:ext uri="{FF2B5EF4-FFF2-40B4-BE49-F238E27FC236}">
                  <a16:creationId xmlns:a16="http://schemas.microsoft.com/office/drawing/2014/main" id="{A679A98A-A58E-4676-A3D4-16E6A415334A}"/>
                </a:ext>
              </a:extLst>
            </p:cNvPr>
            <p:cNvSpPr txBox="1"/>
            <p:nvPr/>
          </p:nvSpPr>
          <p:spPr>
            <a:xfrm>
              <a:off x="10246432" y="1249207"/>
              <a:ext cx="348319" cy="229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kumimoji="0" lang="en-I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56F57578-B59C-47B8-A2A0-572B33958078}"/>
              </a:ext>
            </a:extLst>
          </p:cNvPr>
          <p:cNvSpPr/>
          <p:nvPr/>
        </p:nvSpPr>
        <p:spPr>
          <a:xfrm>
            <a:off x="4991251" y="3247282"/>
            <a:ext cx="259928" cy="205231"/>
          </a:xfrm>
          <a:prstGeom prst="rightArrow">
            <a:avLst/>
          </a:prstGeom>
          <a:solidFill>
            <a:srgbClr val="4F39FD"/>
          </a:solidFill>
          <a:ln>
            <a:solidFill>
              <a:srgbClr val="4F3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B0A043AE-2B59-486B-B997-05F296A9ECF7}"/>
              </a:ext>
            </a:extLst>
          </p:cNvPr>
          <p:cNvSpPr/>
          <p:nvPr/>
        </p:nvSpPr>
        <p:spPr>
          <a:xfrm>
            <a:off x="4973026" y="4436493"/>
            <a:ext cx="259928" cy="205231"/>
          </a:xfrm>
          <a:prstGeom prst="rightArrow">
            <a:avLst/>
          </a:prstGeom>
          <a:solidFill>
            <a:srgbClr val="4F39FD"/>
          </a:solidFill>
          <a:ln>
            <a:solidFill>
              <a:srgbClr val="4F3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TextBox 27">
            <a:extLst>
              <a:ext uri="{FF2B5EF4-FFF2-40B4-BE49-F238E27FC236}">
                <a16:creationId xmlns:a16="http://schemas.microsoft.com/office/drawing/2014/main" id="{EC334D2C-6AE7-4C1E-95EC-BCDA7E27DFB1}"/>
              </a:ext>
            </a:extLst>
          </p:cNvPr>
          <p:cNvSpPr txBox="1"/>
          <p:nvPr/>
        </p:nvSpPr>
        <p:spPr>
          <a:xfrm>
            <a:off x="4823355" y="901105"/>
            <a:ext cx="21302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Nanosheet</a:t>
            </a:r>
            <a:endParaRPr kumimoji="0" lang="en-IL" sz="1600" b="1" i="0" u="none" strike="noStrike" kern="1200" cap="none" spc="0" normalizeH="0" baseline="0" noProof="0" dirty="0">
              <a:ln>
                <a:noFill/>
              </a:ln>
              <a:solidFill>
                <a:srgbClr val="0016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TextBox 27">
            <a:extLst>
              <a:ext uri="{FF2B5EF4-FFF2-40B4-BE49-F238E27FC236}">
                <a16:creationId xmlns:a16="http://schemas.microsoft.com/office/drawing/2014/main" id="{A5143812-69F0-42A8-AA6B-2F9580B46A25}"/>
              </a:ext>
            </a:extLst>
          </p:cNvPr>
          <p:cNvSpPr txBox="1"/>
          <p:nvPr/>
        </p:nvSpPr>
        <p:spPr>
          <a:xfrm>
            <a:off x="9119959" y="901105"/>
            <a:ext cx="15382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Complementary FET</a:t>
            </a:r>
          </a:p>
        </p:txBody>
      </p:sp>
      <p:sp>
        <p:nvSpPr>
          <p:cNvPr id="85" name="TextBox 27">
            <a:extLst>
              <a:ext uri="{FF2B5EF4-FFF2-40B4-BE49-F238E27FC236}">
                <a16:creationId xmlns:a16="http://schemas.microsoft.com/office/drawing/2014/main" id="{2F02533E-1E18-4E95-A1B5-266554673F2F}"/>
              </a:ext>
            </a:extLst>
          </p:cNvPr>
          <p:cNvSpPr txBox="1"/>
          <p:nvPr/>
        </p:nvSpPr>
        <p:spPr>
          <a:xfrm>
            <a:off x="10677104" y="901105"/>
            <a:ext cx="15382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2D Materials </a:t>
            </a: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C3EBD111-3B85-4502-BD6E-581EAF7B4268}"/>
              </a:ext>
            </a:extLst>
          </p:cNvPr>
          <p:cNvSpPr txBox="1"/>
          <p:nvPr/>
        </p:nvSpPr>
        <p:spPr>
          <a:xfrm>
            <a:off x="10801500" y="4255739"/>
            <a:ext cx="1225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2D Atomic Channel </a:t>
            </a:r>
            <a:endParaRPr kumimoji="0" lang="en-IL" sz="1400" b="1" i="0" u="none" strike="noStrike" kern="1200" cap="none" spc="0" normalizeH="0" baseline="0" noProof="0">
              <a:ln>
                <a:noFill/>
              </a:ln>
              <a:solidFill>
                <a:srgbClr val="0016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9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26D2CD41-D920-44F7-A65D-EBBEBC3D8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31" b="90954" l="9945" r="89994">
                        <a14:foregroundMark x1="44444" y1="90954" x2="44444" y2="90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35" y="2090050"/>
            <a:ext cx="2999778" cy="206496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5E8D9-7F46-49C8-8B18-DDB89D797C9C}"/>
              </a:ext>
            </a:extLst>
          </p:cNvPr>
          <p:cNvCxnSpPr>
            <a:cxnSpLocks/>
          </p:cNvCxnSpPr>
          <p:nvPr/>
        </p:nvCxnSpPr>
        <p:spPr>
          <a:xfrm flipV="1">
            <a:off x="8227485" y="3262612"/>
            <a:ext cx="266442" cy="10033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A8CEA84-D0CB-44D4-89A6-BF48E2001199}"/>
              </a:ext>
            </a:extLst>
          </p:cNvPr>
          <p:cNvSpPr txBox="1"/>
          <p:nvPr/>
        </p:nvSpPr>
        <p:spPr>
          <a:xfrm>
            <a:off x="4000103" y="6441746"/>
            <a:ext cx="2634614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Source: Nova,  American Chemical Society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F69EE8-56BC-4EC0-9C98-5B6E0568435A}"/>
              </a:ext>
            </a:extLst>
          </p:cNvPr>
          <p:cNvGrpSpPr/>
          <p:nvPr/>
        </p:nvGrpSpPr>
        <p:grpSpPr>
          <a:xfrm>
            <a:off x="5628344" y="4903223"/>
            <a:ext cx="6161959" cy="393024"/>
            <a:chOff x="5632653" y="5682441"/>
            <a:chExt cx="6161959" cy="39302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D132CBC-21DC-4CFB-B37A-C8EF8605D179}"/>
                </a:ext>
              </a:extLst>
            </p:cNvPr>
            <p:cNvGrpSpPr/>
            <p:nvPr/>
          </p:nvGrpSpPr>
          <p:grpSpPr>
            <a:xfrm>
              <a:off x="5632653" y="5682442"/>
              <a:ext cx="4812370" cy="393023"/>
              <a:chOff x="5573388" y="5075398"/>
              <a:chExt cx="4812370" cy="393023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C6706109-34B7-4F29-84EA-CEA99AC3F5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1939" y="5236143"/>
                <a:ext cx="2061090" cy="0"/>
              </a:xfrm>
              <a:prstGeom prst="straightConnector1">
                <a:avLst/>
              </a:prstGeom>
              <a:ln w="34925" cap="rnd">
                <a:solidFill>
                  <a:srgbClr val="15178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Picture 43" descr="A whit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7BD8CDE4-83CD-4F48-8FC3-126AD9D5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3388" y="5075398"/>
                <a:ext cx="384341" cy="393023"/>
              </a:xfrm>
              <a:prstGeom prst="rect">
                <a:avLst/>
              </a:prstGeom>
            </p:spPr>
          </p:pic>
          <p:pic>
            <p:nvPicPr>
              <p:cNvPr id="45" name="Picture 44" descr="A whit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7B464C56-4583-464A-9EEF-145012193C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1417" y="5075398"/>
                <a:ext cx="384341" cy="393023"/>
              </a:xfrm>
              <a:prstGeom prst="rect">
                <a:avLst/>
              </a:prstGeom>
            </p:spPr>
          </p:pic>
          <p:pic>
            <p:nvPicPr>
              <p:cNvPr id="46" name="Picture 45" descr="A whit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CAC73DD6-483A-48C8-8914-F2B44D44C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9148" y="5075398"/>
                <a:ext cx="384341" cy="393023"/>
              </a:xfrm>
              <a:prstGeom prst="rect">
                <a:avLst/>
              </a:prstGeom>
            </p:spPr>
          </p:pic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855D3D7-4468-4E53-B322-DD26CA2283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3921" y="5236143"/>
                <a:ext cx="1407752" cy="0"/>
              </a:xfrm>
              <a:prstGeom prst="straightConnector1">
                <a:avLst/>
              </a:prstGeom>
              <a:ln w="34925" cap="rnd">
                <a:solidFill>
                  <a:srgbClr val="15178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40" descr="A whit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87F314B-D647-4693-BFDB-4346A9D2A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0271" y="5682441"/>
              <a:ext cx="384341" cy="393023"/>
            </a:xfrm>
            <a:prstGeom prst="rect">
              <a:avLst/>
            </a:prstGeom>
          </p:spPr>
        </p:pic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2AF4611-589F-42F0-BD3C-8D486EA6B35A}"/>
                </a:ext>
              </a:extLst>
            </p:cNvPr>
            <p:cNvCxnSpPr>
              <a:cxnSpLocks/>
            </p:cNvCxnSpPr>
            <p:nvPr/>
          </p:nvCxnSpPr>
          <p:spPr>
            <a:xfrm>
              <a:off x="10590400" y="5843187"/>
              <a:ext cx="763106" cy="0"/>
            </a:xfrm>
            <a:prstGeom prst="straightConnector1">
              <a:avLst/>
            </a:prstGeom>
            <a:ln w="34925" cap="rnd">
              <a:solidFill>
                <a:srgbClr val="1517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50BFFEE-A883-4D99-85BB-8F1B1FEAFDD6}"/>
              </a:ext>
            </a:extLst>
          </p:cNvPr>
          <p:cNvCxnSpPr>
            <a:cxnSpLocks/>
          </p:cNvCxnSpPr>
          <p:nvPr/>
        </p:nvCxnSpPr>
        <p:spPr>
          <a:xfrm flipV="1">
            <a:off x="9648825" y="3039686"/>
            <a:ext cx="240261" cy="128311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CC216FE-797C-4027-ADCA-5BFFF297B3D8}"/>
              </a:ext>
            </a:extLst>
          </p:cNvPr>
          <p:cNvCxnSpPr>
            <a:cxnSpLocks/>
          </p:cNvCxnSpPr>
          <p:nvPr/>
        </p:nvCxnSpPr>
        <p:spPr>
          <a:xfrm flipH="1" flipV="1">
            <a:off x="9910819" y="3349897"/>
            <a:ext cx="675272" cy="97289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A06E519-9E38-6C15-A87F-C53A52B9C0CD}"/>
              </a:ext>
            </a:extLst>
          </p:cNvPr>
          <p:cNvSpPr txBox="1"/>
          <p:nvPr/>
        </p:nvSpPr>
        <p:spPr>
          <a:xfrm>
            <a:off x="4978833" y="5515798"/>
            <a:ext cx="6946053" cy="5329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rowing dimensional and material complexity</a:t>
            </a:r>
          </a:p>
        </p:txBody>
      </p:sp>
    </p:spTree>
    <p:extLst>
      <p:ext uri="{BB962C8B-B14F-4D97-AF65-F5344CB8AC3E}">
        <p14:creationId xmlns:p14="http://schemas.microsoft.com/office/powerpoint/2010/main" val="31625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14289709-AC2F-4884-BBFE-D5BF4A046E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14289709-AC2F-4884-BBFE-D5BF4A046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5">
            <a:extLst>
              <a:ext uri="{FF2B5EF4-FFF2-40B4-BE49-F238E27FC236}">
                <a16:creationId xmlns:a16="http://schemas.microsoft.com/office/drawing/2014/main" id="{07C59E98-37E3-5244-4565-CD1D3B685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1" t="13454" r="51705" b="25253"/>
          <a:stretch/>
        </p:blipFill>
        <p:spPr bwMode="auto">
          <a:xfrm>
            <a:off x="7335295" y="1693002"/>
            <a:ext cx="751934" cy="2270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41DDC5C-9A6D-4E9A-A660-40E8972B76A7}"/>
              </a:ext>
            </a:extLst>
          </p:cNvPr>
          <p:cNvSpPr/>
          <p:nvPr/>
        </p:nvSpPr>
        <p:spPr>
          <a:xfrm rot="15724718">
            <a:off x="7971765" y="2092997"/>
            <a:ext cx="1416870" cy="1417089"/>
          </a:xfrm>
          <a:prstGeom prst="triangle">
            <a:avLst>
              <a:gd name="adj" fmla="val 39085"/>
            </a:avLst>
          </a:prstGeom>
          <a:noFill/>
          <a:ln>
            <a:solidFill>
              <a:srgbClr val="4F3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E96D7829-971B-4504-9A54-D6DA94AA6343}"/>
              </a:ext>
            </a:extLst>
          </p:cNvPr>
          <p:cNvSpPr/>
          <p:nvPr/>
        </p:nvSpPr>
        <p:spPr>
          <a:xfrm>
            <a:off x="8896996" y="1475493"/>
            <a:ext cx="2074571" cy="203536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DDE570-40C2-6083-1686-567D14EC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Interconnect - Process Challenges 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B43AD0A-800E-A00D-0614-7A82C4FA100E}"/>
              </a:ext>
            </a:extLst>
          </p:cNvPr>
          <p:cNvSpPr/>
          <p:nvPr/>
        </p:nvSpPr>
        <p:spPr>
          <a:xfrm>
            <a:off x="488948" y="2173993"/>
            <a:ext cx="33093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15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Dimensional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7156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HAR Cu nano-TSV profile control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Topography for Wafer-to-Wafer bonding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Voids &amp; Delamination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Surface roughness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1664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44E66C6E-6413-09D1-7BEB-385F466D381B}"/>
              </a:ext>
            </a:extLst>
          </p:cNvPr>
          <p:cNvSpPr/>
          <p:nvPr/>
        </p:nvSpPr>
        <p:spPr>
          <a:xfrm>
            <a:off x="488947" y="4209359"/>
            <a:ext cx="329172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15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Material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7156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Via Pitch and CD too narrow for plated copper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Cobalt etch - Single damascene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 fill - Buried Power Rails 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Cu, Ru &amp; Co interconnects plating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1664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DFCE1DF3-8853-540E-5D72-8FED971E69FA}"/>
              </a:ext>
            </a:extLst>
          </p:cNvPr>
          <p:cNvSpPr txBox="1"/>
          <p:nvPr/>
        </p:nvSpPr>
        <p:spPr>
          <a:xfrm>
            <a:off x="5389717" y="207881"/>
            <a:ext cx="51079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New Architecture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41487"/>
                    </a:gs>
                    <a:gs pos="100000">
                      <a:srgbClr val="6C00F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Backside Power Delivery Network &amp; Hybrid-Bonding with Nano-TSVs</a:t>
            </a: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32F38F8C-E644-0856-C4D2-6FDD7FBE6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t="13454" r="71801" b="25253"/>
          <a:stretch/>
        </p:blipFill>
        <p:spPr bwMode="auto">
          <a:xfrm>
            <a:off x="5817993" y="1693002"/>
            <a:ext cx="793821" cy="2270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57E22591-5BFB-A5CA-18F8-B59F12C27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9" t="13455" r="11568" b="52102"/>
          <a:stretch/>
        </p:blipFill>
        <p:spPr bwMode="auto">
          <a:xfrm>
            <a:off x="9224320" y="1853752"/>
            <a:ext cx="1416817" cy="1276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6BAE2A5-3C30-48BE-BEAF-0F0DB634DED5}"/>
              </a:ext>
            </a:extLst>
          </p:cNvPr>
          <p:cNvGrpSpPr/>
          <p:nvPr/>
        </p:nvGrpSpPr>
        <p:grpSpPr>
          <a:xfrm>
            <a:off x="6535459" y="4136334"/>
            <a:ext cx="434460" cy="425951"/>
            <a:chOff x="10238846" y="1202194"/>
            <a:chExt cx="355905" cy="35254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5E42F94-6111-42CA-8933-099A3016D84B}"/>
                </a:ext>
              </a:extLst>
            </p:cNvPr>
            <p:cNvSpPr/>
            <p:nvPr/>
          </p:nvSpPr>
          <p:spPr>
            <a:xfrm>
              <a:off x="10238846" y="1202194"/>
              <a:ext cx="352541" cy="352541"/>
            </a:xfrm>
            <a:prstGeom prst="ellipse">
              <a:avLst/>
            </a:prstGeom>
            <a:solidFill>
              <a:srgbClr val="171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0C5A5A73-2C60-48A1-A0AE-E04A3DAFFF71}"/>
                </a:ext>
              </a:extLst>
            </p:cNvPr>
            <p:cNvSpPr txBox="1"/>
            <p:nvPr/>
          </p:nvSpPr>
          <p:spPr>
            <a:xfrm>
              <a:off x="10246432" y="1249207"/>
              <a:ext cx="348319" cy="229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2,4</a:t>
              </a:r>
              <a:endParaRPr kumimoji="0" lang="en-I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3E5367-06E1-4183-94E3-15E0B2A2248B}"/>
              </a:ext>
            </a:extLst>
          </p:cNvPr>
          <p:cNvGrpSpPr/>
          <p:nvPr/>
        </p:nvGrpSpPr>
        <p:grpSpPr>
          <a:xfrm>
            <a:off x="11321823" y="2107374"/>
            <a:ext cx="546371" cy="460199"/>
            <a:chOff x="10121288" y="1192508"/>
            <a:chExt cx="433151" cy="36921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3E577E5-3D55-470D-BEE7-E1EE8F016281}"/>
                </a:ext>
              </a:extLst>
            </p:cNvPr>
            <p:cNvSpPr/>
            <p:nvPr/>
          </p:nvSpPr>
          <p:spPr>
            <a:xfrm>
              <a:off x="10136781" y="1192508"/>
              <a:ext cx="380000" cy="369216"/>
            </a:xfrm>
            <a:prstGeom prst="ellipse">
              <a:avLst/>
            </a:prstGeom>
            <a:solidFill>
              <a:srgbClr val="171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656E0168-A481-4D8C-B6F6-3871F1B3B062}"/>
                </a:ext>
              </a:extLst>
            </p:cNvPr>
            <p:cNvSpPr txBox="1"/>
            <p:nvPr/>
          </p:nvSpPr>
          <p:spPr>
            <a:xfrm>
              <a:off x="10121288" y="1265999"/>
              <a:ext cx="433151" cy="2222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1,3,5</a:t>
              </a:r>
              <a:endParaRPr kumimoji="0" lang="en-I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7EE7E2-37A4-45D5-A826-58E14D429019}"/>
              </a:ext>
            </a:extLst>
          </p:cNvPr>
          <p:cNvGrpSpPr/>
          <p:nvPr/>
        </p:nvGrpSpPr>
        <p:grpSpPr>
          <a:xfrm>
            <a:off x="8258064" y="1808587"/>
            <a:ext cx="434460" cy="425951"/>
            <a:chOff x="10238846" y="1202194"/>
            <a:chExt cx="355905" cy="352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13A6B93-0590-4C7E-AA2D-3A542CAC0D3C}"/>
                </a:ext>
              </a:extLst>
            </p:cNvPr>
            <p:cNvSpPr/>
            <p:nvPr/>
          </p:nvSpPr>
          <p:spPr>
            <a:xfrm>
              <a:off x="10238846" y="1202194"/>
              <a:ext cx="352541" cy="352541"/>
            </a:xfrm>
            <a:prstGeom prst="ellipse">
              <a:avLst/>
            </a:prstGeom>
            <a:solidFill>
              <a:srgbClr val="171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TextBox 27">
              <a:extLst>
                <a:ext uri="{FF2B5EF4-FFF2-40B4-BE49-F238E27FC236}">
                  <a16:creationId xmlns:a16="http://schemas.microsoft.com/office/drawing/2014/main" id="{1D9918D9-35A0-4305-ACA1-ECC62933A1CC}"/>
                </a:ext>
              </a:extLst>
            </p:cNvPr>
            <p:cNvSpPr txBox="1"/>
            <p:nvPr/>
          </p:nvSpPr>
          <p:spPr>
            <a:xfrm>
              <a:off x="10246432" y="1249207"/>
              <a:ext cx="348319" cy="229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7,8</a:t>
              </a:r>
              <a:endParaRPr kumimoji="0" lang="en-I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C3CB4D-31FB-4467-B918-588E851580CC}"/>
              </a:ext>
            </a:extLst>
          </p:cNvPr>
          <p:cNvCxnSpPr>
            <a:cxnSpLocks/>
          </p:cNvCxnSpPr>
          <p:nvPr/>
        </p:nvCxnSpPr>
        <p:spPr>
          <a:xfrm flipV="1">
            <a:off x="6875741" y="3044825"/>
            <a:ext cx="589678" cy="1066382"/>
          </a:xfrm>
          <a:prstGeom prst="straightConnector1">
            <a:avLst/>
          </a:prstGeom>
          <a:ln w="28575">
            <a:solidFill>
              <a:srgbClr val="4F39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C227F88-D4FE-4E60-85FD-38C3F0380FE5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10127963" y="2337475"/>
            <a:ext cx="1193860" cy="297696"/>
          </a:xfrm>
          <a:prstGeom prst="straightConnector1">
            <a:avLst/>
          </a:prstGeom>
          <a:ln w="28575">
            <a:solidFill>
              <a:srgbClr val="4F39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7CE410-AA4A-4B76-9216-92CBA13E243E}"/>
              </a:ext>
            </a:extLst>
          </p:cNvPr>
          <p:cNvCxnSpPr>
            <a:cxnSpLocks/>
          </p:cNvCxnSpPr>
          <p:nvPr/>
        </p:nvCxnSpPr>
        <p:spPr>
          <a:xfrm flipH="1">
            <a:off x="7895183" y="2207656"/>
            <a:ext cx="381205" cy="359917"/>
          </a:xfrm>
          <a:prstGeom prst="straightConnector1">
            <a:avLst/>
          </a:prstGeom>
          <a:ln w="28575">
            <a:solidFill>
              <a:srgbClr val="4F39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A822385-7417-42D5-AE57-68FEF0F09040}"/>
              </a:ext>
            </a:extLst>
          </p:cNvPr>
          <p:cNvSpPr txBox="1"/>
          <p:nvPr/>
        </p:nvSpPr>
        <p:spPr>
          <a:xfrm>
            <a:off x="4251223" y="6358554"/>
            <a:ext cx="4025165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Source: Intel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0D0F5B-1FC8-4400-AA1C-A84A9C84AEEE}"/>
              </a:ext>
            </a:extLst>
          </p:cNvPr>
          <p:cNvGrpSpPr/>
          <p:nvPr/>
        </p:nvGrpSpPr>
        <p:grpSpPr>
          <a:xfrm>
            <a:off x="6069965" y="4860096"/>
            <a:ext cx="1779795" cy="393023"/>
            <a:chOff x="5573388" y="5075398"/>
            <a:chExt cx="1779795" cy="393023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89B54BA-C322-4AEE-836E-0FDF16D9E19A}"/>
                </a:ext>
              </a:extLst>
            </p:cNvPr>
            <p:cNvCxnSpPr>
              <a:cxnSpLocks/>
            </p:cNvCxnSpPr>
            <p:nvPr/>
          </p:nvCxnSpPr>
          <p:spPr>
            <a:xfrm>
              <a:off x="6048294" y="5236143"/>
              <a:ext cx="866624" cy="0"/>
            </a:xfrm>
            <a:prstGeom prst="straightConnector1">
              <a:avLst/>
            </a:prstGeom>
            <a:ln w="34925" cap="rnd">
              <a:solidFill>
                <a:srgbClr val="1517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 descr="A whit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BAA266F-0556-45C4-B7E6-1D4740062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388" y="5075398"/>
              <a:ext cx="384341" cy="393023"/>
            </a:xfrm>
            <a:prstGeom prst="rect">
              <a:avLst/>
            </a:prstGeom>
          </p:spPr>
        </p:pic>
        <p:pic>
          <p:nvPicPr>
            <p:cNvPr id="39" name="Picture 38" descr="A whit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D6FE939-5184-495C-94EB-FA3ABD99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842" y="5075398"/>
              <a:ext cx="384341" cy="39302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1EEA30D-D778-AFAA-7319-43089F89C3EB}"/>
              </a:ext>
            </a:extLst>
          </p:cNvPr>
          <p:cNvSpPr txBox="1"/>
          <p:nvPr/>
        </p:nvSpPr>
        <p:spPr>
          <a:xfrm>
            <a:off x="4542855" y="5414599"/>
            <a:ext cx="7325339" cy="7481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2000" i="0" dirty="0">
                <a:solidFill>
                  <a:srgbClr val="001664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1664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N</a:t>
            </a:r>
            <a:r>
              <a:rPr lang="en-US" sz="2000" i="0" dirty="0">
                <a:solidFill>
                  <a:srgbClr val="001664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ew architectures are also being adapted in the </a:t>
            </a:r>
            <a:r>
              <a:rPr lang="en-US" sz="2000" b="1" i="0" dirty="0">
                <a:solidFill>
                  <a:srgbClr val="001664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Back-End or interconnect </a:t>
            </a:r>
            <a:r>
              <a:rPr lang="en-US" sz="2000" i="0" dirty="0">
                <a:solidFill>
                  <a:srgbClr val="001664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of wafer manufacturing.</a:t>
            </a:r>
          </a:p>
        </p:txBody>
      </p:sp>
    </p:spTree>
    <p:extLst>
      <p:ext uri="{BB962C8B-B14F-4D97-AF65-F5344CB8AC3E}">
        <p14:creationId xmlns:p14="http://schemas.microsoft.com/office/powerpoint/2010/main" val="19697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פריסה מרכז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title slides">
  <a:themeElements>
    <a:clrScheme name="Nova">
      <a:dk1>
        <a:srgbClr val="001664"/>
      </a:dk1>
      <a:lt1>
        <a:srgbClr val="FFFFFF"/>
      </a:lt1>
      <a:dk2>
        <a:srgbClr val="001664"/>
      </a:dk2>
      <a:lt2>
        <a:srgbClr val="C8D746"/>
      </a:lt2>
      <a:accent1>
        <a:srgbClr val="6C00FF"/>
      </a:accent1>
      <a:accent2>
        <a:srgbClr val="001664"/>
      </a:accent2>
      <a:accent3>
        <a:srgbClr val="05E0D9"/>
      </a:accent3>
      <a:accent4>
        <a:srgbClr val="3496F7"/>
      </a:accent4>
      <a:accent5>
        <a:srgbClr val="B41487"/>
      </a:accent5>
      <a:accent6>
        <a:srgbClr val="FD2E66"/>
      </a:accent6>
      <a:hlink>
        <a:srgbClr val="B41487"/>
      </a:hlink>
      <a:folHlink>
        <a:srgbClr val="B414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7454</TotalTime>
  <Words>1301</Words>
  <Application>Microsoft Office PowerPoint</Application>
  <PresentationFormat>Widescreen</PresentationFormat>
  <Paragraphs>266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Montserrat</vt:lpstr>
      <vt:lpstr>Montserrat ExtraLight</vt:lpstr>
      <vt:lpstr>Montserrat SemiBold</vt:lpstr>
      <vt:lpstr>Wingdings</vt:lpstr>
      <vt:lpstr>Office Theme</vt:lpstr>
      <vt:lpstr>פריסה מרכזית</vt:lpstr>
      <vt:lpstr>7_title slides</vt:lpstr>
      <vt:lpstr>think-cell Slide</vt:lpstr>
      <vt:lpstr>Potential applications and requirements of photoelectron sources for metrology</vt:lpstr>
      <vt:lpstr>PowerPoint Presentation</vt:lpstr>
      <vt:lpstr>PowerPoint Presentation</vt:lpstr>
      <vt:lpstr>PowerPoint Presentation</vt:lpstr>
      <vt:lpstr>PowerPoint Presentation</vt:lpstr>
      <vt:lpstr>Memory –  3D NAND Process Challenges</vt:lpstr>
      <vt:lpstr>Memory –  3D DRAM Process Challenges</vt:lpstr>
      <vt:lpstr>Logic Architecture - Process Challenges</vt:lpstr>
      <vt:lpstr>Interconnect - Process Challenges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E-Beam Source Requirements for Metrology</vt:lpstr>
      <vt:lpstr>PowerPoint Presentation</vt:lpstr>
      <vt:lpstr>Metrology Future Needs </vt:lpstr>
      <vt:lpstr>PowerPoint Presentation</vt:lpstr>
    </vt:vector>
  </TitlesOfParts>
  <Company>Nova Measuring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Delgado</dc:creator>
  <cp:lastModifiedBy>Gil Delgado</cp:lastModifiedBy>
  <cp:revision>14</cp:revision>
  <dcterms:created xsi:type="dcterms:W3CDTF">2023-08-12T14:27:03Z</dcterms:created>
  <dcterms:modified xsi:type="dcterms:W3CDTF">2023-10-04T20:26:04Z</dcterms:modified>
</cp:coreProperties>
</file>