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63" r:id="rId4"/>
    <p:sldId id="1378" r:id="rId5"/>
    <p:sldId id="1403" r:id="rId6"/>
    <p:sldId id="1404" r:id="rId7"/>
    <p:sldId id="1400" r:id="rId8"/>
    <p:sldId id="1401" r:id="rId9"/>
    <p:sldId id="1407" r:id="rId10"/>
    <p:sldId id="1408" r:id="rId11"/>
    <p:sldId id="1409" r:id="rId12"/>
    <p:sldId id="557" r:id="rId13"/>
    <p:sldId id="581" r:id="rId14"/>
    <p:sldId id="589" r:id="rId15"/>
    <p:sldId id="561" r:id="rId16"/>
    <p:sldId id="588" r:id="rId17"/>
    <p:sldId id="590" r:id="rId18"/>
    <p:sldId id="591" r:id="rId19"/>
  </p:sldIdLst>
  <p:sldSz cx="9144000" cy="6858000" type="screen4x3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3358" autoAdjust="0"/>
  </p:normalViewPr>
  <p:slideViewPr>
    <p:cSldViewPr snapToGrid="0">
      <p:cViewPr>
        <p:scale>
          <a:sx n="100" d="100"/>
          <a:sy n="100" d="100"/>
        </p:scale>
        <p:origin x="1074" y="-7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F7337-1430-4CF5-81EB-C457E23F5E24}" type="datetimeFigureOut">
              <a:rPr lang="en-AT" smtClean="0"/>
              <a:t>10/03/2023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BEFE-08C7-4DCC-A2C1-5E8B045A85AE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5425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66714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all growths the material gives a very good quantum efficiency</a:t>
            </a:r>
          </a:p>
          <a:p>
            <a:endParaRPr lang="en-US" dirty="0"/>
          </a:p>
          <a:p>
            <a:r>
              <a:rPr lang="en-US" dirty="0"/>
              <a:t>As you can see, it doesn’t really matter what substrate we use for QE</a:t>
            </a:r>
          </a:p>
          <a:p>
            <a:endParaRPr lang="en-US" dirty="0"/>
          </a:p>
          <a:p>
            <a:r>
              <a:rPr lang="en-US" dirty="0"/>
              <a:t>Comparable to literature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79CF7-1AFC-4FC2-B0EB-309C521E852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8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X-ray and RHEED data we can draw several conclusions about the grown films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fact that we see the oscillations so far out means that the photocathodes are very smooth! &lt;1nm roughness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XRF shows the stoichiometry is spot-on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RHEED and XRD tell us more about the crystal structure of the grown film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ordered it is.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film can grow amorphous, poly-crystalline or single crystal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see is that especially for the 4H-SiC-Gr substrate the films are extremely well-ordered.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79CF7-1AFC-4FC2-B0EB-309C521E852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3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16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05434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18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2696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4602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3793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Right: Speckles from unwanted reflection of </a:t>
            </a:r>
            <a:r>
              <a:rPr lang="en-US"/>
              <a:t>electron lens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29484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9116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job is developing a crucial element of ONEM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Low-work function photocathode converts photons to electrons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93624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signal</a:t>
            </a:r>
          </a:p>
          <a:p>
            <a:r>
              <a:rPr lang="en-US" dirty="0"/>
              <a:t>No degradation to resolution</a:t>
            </a:r>
          </a:p>
          <a:p>
            <a:r>
              <a:rPr lang="en-US" dirty="0"/>
              <a:t>Must be able to grow on transparent substrate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7BEFE-08C7-4DCC-A2C1-5E8B045A85AE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7399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 this at a synchrotron, with access to hard x-rays for x-ray characterization methods</a:t>
            </a:r>
          </a:p>
          <a:p>
            <a:r>
              <a:rPr lang="en-US" dirty="0"/>
              <a:t>That give us insight to the thickness, roughness and chemical composition during growth so that we can optimize growth parameters</a:t>
            </a:r>
          </a:p>
          <a:p>
            <a:endParaRPr lang="en-US" dirty="0"/>
          </a:p>
          <a:p>
            <a:r>
              <a:rPr lang="en-US" dirty="0"/>
              <a:t>Film is grown using thermal evaporation of the Cs and pulsed laser deposition of Sb</a:t>
            </a:r>
          </a:p>
          <a:p>
            <a:r>
              <a:rPr lang="en-US" dirty="0"/>
              <a:t>The recipe developed at BNL uses concurrent deposition, which yields smoother photocathodes as compared to the previous sequential deposition</a:t>
            </a:r>
          </a:p>
          <a:p>
            <a:r>
              <a:rPr lang="en-US" dirty="0"/>
              <a:t>We can tune the growth with the temperature of the substrate and the flux rates of Cs and Sb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79CF7-1AFC-4FC2-B0EB-309C521E852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4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real life the chamber looks like this: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Notably PLD laser, the chamber rotates on axis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79CF7-1AFC-4FC2-B0EB-309C521E852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0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867A-8579-473A-9EE3-8212A497C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A6B2C-4118-4BB1-B41C-B6D56D6E6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F7869-E6EC-400C-BBED-77CDCEE7E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17" y="179894"/>
            <a:ext cx="1413107" cy="942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6CA148-D089-40D9-9B0A-E2678ACF9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7" y="4266050"/>
            <a:ext cx="1642857" cy="528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90D77-BECB-4E23-ADA4-46EAB234C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6" y="5161896"/>
            <a:ext cx="1642857" cy="696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0BF4BE-9C79-4F82-8D46-ECFA8A991B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8" y="6117387"/>
            <a:ext cx="1642856" cy="6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FEF7-DBA3-457C-847E-6D53A2E3F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C7EAB-D41A-4F70-8FFB-99644D7D7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085A-A71F-4866-A534-F9A8526C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D07BE-2A34-451D-A285-7C52D66A94AD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78106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2DEB9-573D-4986-9C5F-2F15F821E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C643B-F639-49E0-9E3C-6E65ACCED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C36AE-EDEE-40EE-B91D-A69CD8640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E020FA-E779-4832-853F-E6F9CFEB024F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6329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03339" y="1252836"/>
            <a:ext cx="5132307" cy="4795836"/>
          </a:xfrm>
          <a:noFill/>
        </p:spPr>
        <p:txBody>
          <a:bodyPr vert="horz" wrap="none" lIns="0" tIns="0" rIns="0" bIns="0"/>
          <a:lstStyle>
            <a:lvl1pPr marL="271463" indent="-271463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1pPr>
            <a:lvl2pPr marL="407194" indent="-135731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271463" indent="-271463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tabLst/>
              <a:defRPr sz="1800">
                <a:solidFill>
                  <a:schemeClr val="bg2"/>
                </a:solidFill>
              </a:defRPr>
            </a:lvl6pPr>
            <a:lvl7pPr marL="407194" indent="-135731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en-GB" noProof="0" dirty="0"/>
              <a:t>Numbering</a:t>
            </a:r>
          </a:p>
          <a:p>
            <a:pPr lvl="1"/>
            <a:r>
              <a:rPr lang="en-GB" noProof="0" dirty="0"/>
              <a:t>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yellow</a:t>
            </a:r>
          </a:p>
          <a:p>
            <a:pPr lvl="5"/>
            <a:r>
              <a:rPr lang="en-GB" noProof="0" dirty="0"/>
              <a:t>Numbering</a:t>
            </a:r>
          </a:p>
          <a:p>
            <a:pPr lvl="6"/>
            <a:r>
              <a:rPr lang="en-GB" noProof="0" dirty="0"/>
              <a:t>Bullet</a:t>
            </a:r>
          </a:p>
          <a:p>
            <a:pPr lvl="7"/>
            <a:r>
              <a:rPr lang="en-GB" sz="1350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5587315" y="1252540"/>
            <a:ext cx="325323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050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1" y="0"/>
            <a:ext cx="9144002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846022" y="6473107"/>
            <a:ext cx="2057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01974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A972-C50A-4A6F-8C9B-46E53FFF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E4A8-A9F8-4EF6-A287-95ACE735B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D71B4-F92D-499F-A8A2-D5AABC76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8EF7C-457E-4A9C-B21D-3E8EFACD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67061AC2-5423-4B6D-92BF-5A9A9611B89F}" type="slidenum">
              <a:rPr lang="en-AT" smtClean="0"/>
              <a:pPr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422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CD7C-4B83-4821-9632-1E411BB4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3C072-D09A-43AF-A51E-B8051ED13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D907-0FF7-43FD-B29B-96AD3199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D2EE0B-8AAC-4C95-87B8-1D7797E57BE9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09740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9E83-E9F6-47A5-B5DF-52B71BF8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3BF29-0AE6-417E-88AF-451B49E39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52D93-7C0C-4F9D-B8CF-7522F2D0E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F6665-5608-4A93-ABF4-DCFE3BC4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166930-B716-4F63-855A-8243FDAD224C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792542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7B46-3D91-4C7B-BA52-DB9CA48F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F90B-6579-4426-B405-CB82C8DAC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41270-6862-4D95-AD8A-11AE8502D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B5713-CBFC-48E0-8F54-5DDA2D9B2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93AA9-2A89-4800-9CB4-79B71CE7B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FC26C-C577-428B-A88C-23D6B2E1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1546C5-EC7A-4076-817E-1E2CC208E031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43032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A6F5-6622-4BFD-9755-5A35C726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6A613-42FE-46C5-9671-25A6254C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D7C49-D8F0-4DB3-8E8F-22DE6D00C3C8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4279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5ABD3-D32A-4480-A84F-9154C6AF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ACBA2A-7DBE-43B7-A925-EAA6F14C1678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6928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3B9B-5574-46A4-B3A8-32E22B20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A489F-A649-4710-BEFA-E8F34EEC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97A4-25F9-4FF5-BC77-1EA593DF5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D9219-11DF-4DFA-93FF-D271B692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ECD7AF-F344-4053-BF04-C2B439D30FBF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87691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DF12-080C-4BC1-B342-9EB18D72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E76192-FE1E-4A59-B70A-74E85D913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77085-2D9F-4D80-9E88-5D9FBC82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DEC0D-0BAE-49B5-9AC0-31ED21EB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3D089D-33A8-44BD-8B71-8ED201892C29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A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7061AC2-5423-4B6D-92BF-5A9A9611B89F}" type="slidenum">
              <a:rPr lang="en-AT" smtClean="0"/>
              <a:pPr algn="l"/>
              <a:t>‹#›</a:t>
            </a:fld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34824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7EE1E-3644-460E-9F29-149AECA6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9983F-B265-415F-92E2-F5156E273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1FC2-7EA0-43B7-A4E1-CD177CA21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Review Meeting 11-9-2023 Leiden Part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5D001-6DF2-4778-9E06-1C5B367AF1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53" y="179894"/>
            <a:ext cx="1265671" cy="844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FBAF9D-D5B1-4DEC-ABAA-2D793D612E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54882" y="6014325"/>
            <a:ext cx="1950643" cy="8441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2CED3-139A-4FB9-87BC-1D136F790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75ED9-5FA0-4728-807B-1CA01482D629}" type="slidenum">
              <a:rPr lang="en-AT" smtClean="0"/>
              <a:pPr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5116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512D-1823-4B64-8358-12198931E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9001496" cy="2387600"/>
          </a:xfrm>
        </p:spPr>
        <p:txBody>
          <a:bodyPr>
            <a:normAutofit/>
          </a:bodyPr>
          <a:lstStyle/>
          <a:p>
            <a:r>
              <a:rPr lang="nl-NL" dirty="0"/>
              <a:t>Optical Near Field Electron Microscopy</a:t>
            </a:r>
            <a:endParaRPr lang="en-A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86BB7-C34B-490E-8F19-0DCE266E09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John Smedley, SLAC</a:t>
            </a:r>
          </a:p>
          <a:p>
            <a:r>
              <a:rPr lang="nl-NL" dirty="0"/>
              <a:t>Guido Stam, ULEI</a:t>
            </a:r>
          </a:p>
          <a:p>
            <a:r>
              <a:rPr lang="nl-NL" dirty="0"/>
              <a:t>Sense Jan van der Molen, ULEI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90894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E511-C10A-456E-A71F-49FA9220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70" y="2603178"/>
            <a:ext cx="4063796" cy="22374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Concept</a:t>
            </a:r>
          </a:p>
          <a:p>
            <a:r>
              <a:rPr lang="en-US" dirty="0"/>
              <a:t>Illuminate sample with visible light</a:t>
            </a:r>
          </a:p>
          <a:p>
            <a:r>
              <a:rPr lang="en-US" dirty="0"/>
              <a:t>Photons pass through ultra-thin vacuum-liquid interface</a:t>
            </a:r>
          </a:p>
          <a:p>
            <a:r>
              <a:rPr lang="en-US" dirty="0"/>
              <a:t>Low-work function photocathode converts photons to electrons</a:t>
            </a:r>
          </a:p>
          <a:p>
            <a:r>
              <a:rPr lang="en-US" dirty="0"/>
              <a:t>Electrons are imaged with LEEM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08CBD-1C52-414E-8456-0D3A1728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Motivation: Develop ONEM</a:t>
            </a:r>
            <a:endParaRPr lang="en-A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749B3B-E034-43B8-A906-ABC46F215091}"/>
              </a:ext>
            </a:extLst>
          </p:cNvPr>
          <p:cNvSpPr/>
          <p:nvPr/>
        </p:nvSpPr>
        <p:spPr>
          <a:xfrm>
            <a:off x="5361459" y="1106432"/>
            <a:ext cx="36728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Optical Near-field Electron Microscopy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8A2B9-3991-4E9D-BC54-ACA222199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46" y="1690689"/>
            <a:ext cx="4451554" cy="43513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72B3EFF-9C3D-47D8-B647-9E02E3C355B9}"/>
              </a:ext>
            </a:extLst>
          </p:cNvPr>
          <p:cNvSpPr/>
          <p:nvPr/>
        </p:nvSpPr>
        <p:spPr bwMode="auto">
          <a:xfrm>
            <a:off x="577971" y="3585370"/>
            <a:ext cx="3845804" cy="876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NL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7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FF70-09F4-431A-AF06-C51CAC97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Functional 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8753D9-8C36-4E8B-A158-E17BA437A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Good QE in the visible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Cs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Sb</m:t>
                    </m:r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K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CsSb</m:t>
                    </m:r>
                  </m:oMath>
                </a14:m>
                <a:r>
                  <a:rPr lang="en-US" dirty="0"/>
                  <a:t> candidates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&gt;1% @ 530 nm for good signal</a:t>
                </a:r>
              </a:p>
              <a:p>
                <a:endParaRPr lang="en-US" dirty="0"/>
              </a:p>
              <a:p>
                <a:r>
                  <a:rPr lang="en-US" dirty="0"/>
                  <a:t> Ultra-smooth ultra-thin layer</a:t>
                </a:r>
              </a:p>
              <a:p>
                <a:pPr marL="457200" lvl="1" indent="0">
                  <a:buNone/>
                </a:pPr>
                <a:r>
                  <a:rPr lang="en-US" dirty="0"/>
                  <a:t>&lt;10 nm film; &lt;1 nm roughness to not degrade resolution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Suitable transparent substrate for ONEM back-illumination</a:t>
                </a:r>
              </a:p>
              <a:p>
                <a:pPr marL="457200" lvl="1" indent="0">
                  <a:buNone/>
                </a:pPr>
                <a:r>
                  <a:rPr lang="en-US" dirty="0" err="1"/>
                  <a:t>SiN</a:t>
                </a:r>
                <a:r>
                  <a:rPr lang="en-US" dirty="0"/>
                  <a:t>, </a:t>
                </a:r>
                <a:r>
                  <a:rPr lang="en-US" dirty="0" err="1"/>
                  <a:t>SiC</a:t>
                </a:r>
                <a:r>
                  <a:rPr lang="en-US" dirty="0"/>
                  <a:t>, graphene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8753D9-8C36-4E8B-A158-E17BA437A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661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96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A67-AE24-4051-8CC0-E38B7754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Experimental setup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C0551-B844-42C9-AF24-108E75A3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429511" cy="38812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Grow</a:t>
            </a:r>
            <a:r>
              <a:rPr lang="en-US" altLang="zh-CN" b="1" dirty="0"/>
              <a:t>th</a:t>
            </a:r>
            <a:r>
              <a:rPr lang="en-US" b="1" dirty="0"/>
              <a:t> procedure: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Co-deposition</a:t>
            </a:r>
          </a:p>
          <a:p>
            <a:r>
              <a:rPr lang="en-US" dirty="0"/>
              <a:t>Flux rates</a:t>
            </a:r>
          </a:p>
          <a:p>
            <a:pPr lvl="1"/>
            <a:r>
              <a:rPr lang="en-US" dirty="0"/>
              <a:t>Cs on</a:t>
            </a:r>
          </a:p>
          <a:p>
            <a:pPr lvl="1"/>
            <a:r>
              <a:rPr lang="en-US" dirty="0"/>
              <a:t>PLD freq.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Characterization:</a:t>
            </a:r>
          </a:p>
          <a:p>
            <a:r>
              <a:rPr lang="en-US" dirty="0"/>
              <a:t>QCM</a:t>
            </a:r>
          </a:p>
          <a:p>
            <a:r>
              <a:rPr lang="en-US" dirty="0"/>
              <a:t>XRD</a:t>
            </a:r>
          </a:p>
          <a:p>
            <a:r>
              <a:rPr lang="en-US" dirty="0"/>
              <a:t>RHEED</a:t>
            </a:r>
          </a:p>
          <a:p>
            <a:r>
              <a:rPr lang="en-US" dirty="0"/>
              <a:t>XRR</a:t>
            </a:r>
          </a:p>
          <a:p>
            <a:r>
              <a:rPr lang="en-US" dirty="0"/>
              <a:t>XRF</a:t>
            </a:r>
          </a:p>
          <a:p>
            <a:r>
              <a:rPr lang="en-US" dirty="0"/>
              <a:t>QE</a:t>
            </a:r>
          </a:p>
          <a:p>
            <a:endParaRPr lang="en-US" dirty="0"/>
          </a:p>
        </p:txBody>
      </p:sp>
      <p:pic>
        <p:nvPicPr>
          <p:cNvPr id="30" name="Picture 2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2CEAFA0-A406-D7B2-4A95-A722173BF7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61" y="2225409"/>
            <a:ext cx="5943600" cy="281178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55295" y="5706846"/>
            <a:ext cx="8246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M. </a:t>
            </a:r>
            <a:r>
              <a:rPr lang="en-US" sz="1600" dirty="0" err="1">
                <a:solidFill>
                  <a:schemeClr val="tx1"/>
                </a:solidFill>
              </a:rPr>
              <a:t>Gaowei</a:t>
            </a:r>
            <a:r>
              <a:rPr lang="en-US" sz="1600" dirty="0">
                <a:solidFill>
                  <a:schemeClr val="tx1"/>
                </a:solidFill>
              </a:rPr>
              <a:t> et al. </a:t>
            </a:r>
            <a:r>
              <a:rPr lang="en-US" sz="1600" i="1" dirty="0">
                <a:solidFill>
                  <a:schemeClr val="tx1"/>
                </a:solidFill>
              </a:rPr>
              <a:t>Phys. Rev. </a:t>
            </a:r>
            <a:r>
              <a:rPr lang="en-US" sz="1600" i="1" dirty="0" err="1">
                <a:solidFill>
                  <a:schemeClr val="tx1"/>
                </a:solidFill>
              </a:rPr>
              <a:t>Accel</a:t>
            </a:r>
            <a:r>
              <a:rPr lang="en-US" sz="1600" i="1" dirty="0">
                <a:solidFill>
                  <a:schemeClr val="tx1"/>
                </a:solidFill>
              </a:rPr>
              <a:t>. Beams </a:t>
            </a:r>
            <a:r>
              <a:rPr lang="en-US" sz="1600" b="1" dirty="0">
                <a:solidFill>
                  <a:schemeClr val="tx1"/>
                </a:solidFill>
              </a:rPr>
              <a:t>22</a:t>
            </a:r>
            <a:r>
              <a:rPr lang="en-US" sz="1600" dirty="0">
                <a:solidFill>
                  <a:schemeClr val="tx1"/>
                </a:solidFill>
              </a:rPr>
              <a:t>, 073401 (2019)</a:t>
            </a:r>
          </a:p>
          <a:p>
            <a:r>
              <a:rPr lang="en-US" sz="1600" dirty="0" err="1">
                <a:solidFill>
                  <a:schemeClr val="tx1"/>
                </a:solidFill>
              </a:rPr>
              <a:t>Feng</a:t>
            </a:r>
            <a:r>
              <a:rPr lang="en-US" sz="1600" dirty="0">
                <a:solidFill>
                  <a:schemeClr val="tx1"/>
                </a:solidFill>
              </a:rPr>
              <a:t>, et al. </a:t>
            </a:r>
            <a:r>
              <a:rPr lang="en-US" sz="1600" i="1" dirty="0">
                <a:solidFill>
                  <a:schemeClr val="tx1"/>
                </a:solidFill>
              </a:rPr>
              <a:t>J. Appl. Phys.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b="1" dirty="0">
                <a:solidFill>
                  <a:schemeClr val="tx1"/>
                </a:solidFill>
              </a:rPr>
              <a:t>121 </a:t>
            </a:r>
            <a:r>
              <a:rPr lang="en-US" sz="1600" dirty="0">
                <a:solidFill>
                  <a:schemeClr val="tx1"/>
                </a:solidFill>
              </a:rPr>
              <a:t>4, (2017)</a:t>
            </a:r>
          </a:p>
        </p:txBody>
      </p:sp>
    </p:spTree>
    <p:extLst>
      <p:ext uri="{BB962C8B-B14F-4D97-AF65-F5344CB8AC3E}">
        <p14:creationId xmlns:p14="http://schemas.microsoft.com/office/powerpoint/2010/main" val="243898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A67-AE24-4051-8CC0-E38B7754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531D3DAD-CC10-D637-4C64-ED924D33A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141"/>
            <a:ext cx="9144000" cy="366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73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F5FC-993C-4B83-8E97-CFA44F75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Quantum Efficiency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1C0A3-1E6A-4A7F-AE64-140D8BA29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1172"/>
            <a:ext cx="7886700" cy="6889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Very good already at very low thicknesses</a:t>
            </a:r>
          </a:p>
          <a:p>
            <a:r>
              <a:rPr lang="en-US" dirty="0"/>
              <a:t>Cutoff above 600 nm</a:t>
            </a:r>
          </a:p>
          <a:p>
            <a:endParaRPr lang="en-US" dirty="0"/>
          </a:p>
        </p:txBody>
      </p:sp>
      <p:pic>
        <p:nvPicPr>
          <p:cNvPr id="9" name="Graphic 4"/>
          <p:cNvPicPr>
            <a:picLocks noChangeAspect="1"/>
          </p:cNvPicPr>
          <p:nvPr/>
        </p:nvPicPr>
        <p:blipFill rotWithShape="1">
          <a:blip r:embed="rId3" cstate="print"/>
          <a:srcRect l="8013" t="38186" r="5930" b="7452"/>
          <a:stretch/>
        </p:blipFill>
        <p:spPr bwMode="auto">
          <a:xfrm>
            <a:off x="534060" y="2090146"/>
            <a:ext cx="9434600" cy="47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F5360-E2C0-4C4C-8363-2D8585559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2620" y="1206158"/>
            <a:ext cx="3175488" cy="2222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11DFF-E2BB-4595-B7BA-2D7ED8BFE113}"/>
              </a:ext>
            </a:extLst>
          </p:cNvPr>
          <p:cNvSpPr txBox="1"/>
          <p:nvPr/>
        </p:nvSpPr>
        <p:spPr>
          <a:xfrm>
            <a:off x="-4695747" y="3429000"/>
            <a:ext cx="45081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Parzyck</a:t>
            </a:r>
            <a:r>
              <a:rPr lang="en-US" sz="1600" dirty="0">
                <a:solidFill>
                  <a:schemeClr val="tx1"/>
                </a:solidFill>
              </a:rPr>
              <a:t>, et al.,</a:t>
            </a:r>
            <a:r>
              <a:rPr lang="en-US" sz="1600" i="1" dirty="0">
                <a:solidFill>
                  <a:schemeClr val="tx1"/>
                </a:solidFill>
              </a:rPr>
              <a:t> Phys. Rev. Letters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128</a:t>
            </a:r>
            <a:r>
              <a:rPr lang="en-US" sz="1600" dirty="0">
                <a:solidFill>
                  <a:schemeClr val="tx1"/>
                </a:solidFill>
              </a:rPr>
              <a:t>, 114801 (2022)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232272-F318-6B14-AC48-61B1A26FBF2C}"/>
              </a:ext>
            </a:extLst>
          </p:cNvPr>
          <p:cNvSpPr/>
          <p:nvPr/>
        </p:nvSpPr>
        <p:spPr>
          <a:xfrm>
            <a:off x="3168732" y="5153889"/>
            <a:ext cx="1260764" cy="83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F3FF1-BFBF-7289-5F34-FF469B8C58AF}"/>
              </a:ext>
            </a:extLst>
          </p:cNvPr>
          <p:cNvSpPr/>
          <p:nvPr/>
        </p:nvSpPr>
        <p:spPr>
          <a:xfrm>
            <a:off x="3168732" y="5594910"/>
            <a:ext cx="1140031" cy="83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DF1AC-3048-09BC-DE0A-9B34461FA898}"/>
              </a:ext>
            </a:extLst>
          </p:cNvPr>
          <p:cNvSpPr txBox="1"/>
          <p:nvPr/>
        </p:nvSpPr>
        <p:spPr>
          <a:xfrm>
            <a:off x="3132116" y="5067412"/>
            <a:ext cx="2208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New substrate - fit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726C3-5C74-F9C4-665E-7F89B0FF5DA7}"/>
              </a:ext>
            </a:extLst>
          </p:cNvPr>
          <p:cNvSpPr txBox="1"/>
          <p:nvPr/>
        </p:nvSpPr>
        <p:spPr>
          <a:xfrm>
            <a:off x="3042550" y="5513362"/>
            <a:ext cx="2208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New substrate </a:t>
            </a:r>
          </a:p>
        </p:txBody>
      </p:sp>
    </p:spTree>
    <p:extLst>
      <p:ext uri="{BB962C8B-B14F-4D97-AF65-F5344CB8AC3E}">
        <p14:creationId xmlns:p14="http://schemas.microsoft.com/office/powerpoint/2010/main" val="22479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2890-468B-43FF-935E-5D9585C4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Film structure</a:t>
            </a:r>
            <a:endParaRPr lang="en-US" dirty="0"/>
          </a:p>
        </p:txBody>
      </p:sp>
      <p:pic>
        <p:nvPicPr>
          <p:cNvPr id="27" name="Graphic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901" y="1692234"/>
            <a:ext cx="3335460" cy="20846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2E30B9-8AA2-6D44-F5B1-08B7AF3D0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227805"/>
            <a:ext cx="2537849" cy="251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2A553D2-352E-1ABD-6486-64AC80FAF460}"/>
              </a:ext>
            </a:extLst>
          </p:cNvPr>
          <p:cNvPicPr/>
          <p:nvPr/>
        </p:nvPicPr>
        <p:blipFill rotWithShape="1">
          <a:blip r:embed="rId5"/>
          <a:srcRect r="55172"/>
          <a:stretch/>
        </p:blipFill>
        <p:spPr>
          <a:xfrm rot="5400000">
            <a:off x="1620710" y="3793858"/>
            <a:ext cx="1658417" cy="27746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F2667-587A-4FA3-8CD8-DD7949074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140" y="1370237"/>
            <a:ext cx="4664655" cy="4318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XRR: Thickness &amp; Roughness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753CCC-85A4-4124-BED4-CE2D5DEDE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886" y="1512870"/>
            <a:ext cx="4179974" cy="2358659"/>
          </a:xfrm>
          <a:prstGeom prst="rect">
            <a:avLst/>
          </a:prstGeom>
        </p:spPr>
      </p:pic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C106AAFB-CE5E-416C-BDFC-418CE7AF97D3}"/>
              </a:ext>
            </a:extLst>
          </p:cNvPr>
          <p:cNvSpPr txBox="1">
            <a:spLocks/>
          </p:cNvSpPr>
          <p:nvPr/>
        </p:nvSpPr>
        <p:spPr>
          <a:xfrm>
            <a:off x="4629150" y="3935617"/>
            <a:ext cx="3886200" cy="461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XRD: Crystallinity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64ADBC2D-3EB7-4339-ABBC-C935C244F1FE}"/>
              </a:ext>
            </a:extLst>
          </p:cNvPr>
          <p:cNvSpPr txBox="1">
            <a:spLocks/>
          </p:cNvSpPr>
          <p:nvPr/>
        </p:nvSpPr>
        <p:spPr>
          <a:xfrm>
            <a:off x="628650" y="3935616"/>
            <a:ext cx="3886200" cy="365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RHEED: Surface structure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43CA3-3D3B-4D7A-8F16-A8BE4E546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9506" y="1383061"/>
            <a:ext cx="3886200" cy="3651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XRF: Stoichiometry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EBBFC-6E77-7EC8-5005-2E6DF16412CC}"/>
              </a:ext>
            </a:extLst>
          </p:cNvPr>
          <p:cNvSpPr txBox="1"/>
          <p:nvPr/>
        </p:nvSpPr>
        <p:spPr>
          <a:xfrm>
            <a:off x="2324102" y="1833911"/>
            <a:ext cx="666748" cy="8061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rmAutofit fontScale="77500" lnSpcReduction="20000"/>
          </a:bodyPr>
          <a:lstStyle/>
          <a:p>
            <a:r>
              <a:rPr lang="en-US" sz="800" dirty="0"/>
              <a:t>New substrate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746E4-EC07-C326-73A1-3C944FEA2FAB}"/>
              </a:ext>
            </a:extLst>
          </p:cNvPr>
          <p:cNvSpPr txBox="1"/>
          <p:nvPr/>
        </p:nvSpPr>
        <p:spPr>
          <a:xfrm>
            <a:off x="2990849" y="1920481"/>
            <a:ext cx="981075" cy="8061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rmAutofit fontScale="77500" lnSpcReduction="20000"/>
          </a:bodyPr>
          <a:lstStyle/>
          <a:p>
            <a:r>
              <a:rPr lang="en-US" sz="800" dirty="0"/>
              <a:t>New substrate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529C0-7175-3045-E70B-FBEB9EC137A6}"/>
              </a:ext>
            </a:extLst>
          </p:cNvPr>
          <p:cNvSpPr txBox="1"/>
          <p:nvPr/>
        </p:nvSpPr>
        <p:spPr>
          <a:xfrm>
            <a:off x="2324100" y="2006894"/>
            <a:ext cx="666748" cy="8061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normAutofit fontScale="77500" lnSpcReduction="20000"/>
          </a:bodyPr>
          <a:lstStyle/>
          <a:p>
            <a:r>
              <a:rPr lang="en-US" sz="800" dirty="0"/>
              <a:t>New substrate</a:t>
            </a:r>
          </a:p>
        </p:txBody>
      </p:sp>
    </p:spTree>
    <p:extLst>
      <p:ext uri="{BB962C8B-B14F-4D97-AF65-F5344CB8AC3E}">
        <p14:creationId xmlns:p14="http://schemas.microsoft.com/office/powerpoint/2010/main" val="308815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B44026-5B96-4FDF-B7F2-1D7DD170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QE of Cs</a:t>
            </a:r>
            <a:r>
              <a:rPr lang="en-US" baseline="-25000" dirty="0"/>
              <a:t>3</a:t>
            </a:r>
            <a:r>
              <a:rPr lang="en-US" dirty="0"/>
              <a:t>Sb is great at low thicknesses</a:t>
            </a:r>
          </a:p>
          <a:p>
            <a:r>
              <a:rPr lang="en-US" dirty="0"/>
              <a:t>Co-deposition method yields smooth results</a:t>
            </a:r>
          </a:p>
          <a:p>
            <a:r>
              <a:rPr lang="en-US" dirty="0"/>
              <a:t>Growths are crystalline,</a:t>
            </a:r>
          </a:p>
          <a:p>
            <a:r>
              <a:rPr lang="en-US" dirty="0"/>
              <a:t>Properties depend on (flatness) substrate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Optimal properties for a new substrate</a:t>
            </a:r>
          </a:p>
          <a:p>
            <a:r>
              <a:rPr lang="en-US" dirty="0"/>
              <a:t>Patent &amp; paper in the making!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FC276-9276-47B9-8106-FCE07E1D3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@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0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 Leiden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Chromium photocathode for UV-ONEM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Cesiated</a:t>
            </a:r>
            <a:r>
              <a:rPr lang="en-US" dirty="0"/>
              <a:t> Carbon for (low signal) Vis-ONEM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high signal &amp; high resolution Vis-ONEM: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i="1" dirty="0"/>
              <a:t>Ultra-flat</a:t>
            </a:r>
            <a:r>
              <a:rPr lang="en-US" dirty="0"/>
              <a:t> </a:t>
            </a:r>
            <a:r>
              <a:rPr lang="en-US" i="1" dirty="0"/>
              <a:t>Ultra-thin </a:t>
            </a:r>
            <a:r>
              <a:rPr lang="en-US" b="1" dirty="0"/>
              <a:t>Cs</a:t>
            </a:r>
            <a:r>
              <a:rPr lang="en-US" b="1" baseline="-25000" dirty="0"/>
              <a:t>3</a:t>
            </a:r>
            <a:r>
              <a:rPr lang="en-US" b="1" dirty="0"/>
              <a:t>Sb</a:t>
            </a:r>
            <a:r>
              <a:rPr lang="en-US" dirty="0"/>
              <a:t> photocathode</a:t>
            </a:r>
            <a:endParaRPr lang="en-US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Leiden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1151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Cs evaporator &amp; PLD available, however:</a:t>
            </a:r>
          </a:p>
          <a:p>
            <a:r>
              <a:rPr lang="en-US" dirty="0"/>
              <a:t>Still need to optimize PLD parameters</a:t>
            </a:r>
          </a:p>
          <a:p>
            <a:r>
              <a:rPr lang="en-US" dirty="0"/>
              <a:t>Use the photocathode recipe developed @BNL</a:t>
            </a:r>
          </a:p>
          <a:p>
            <a:r>
              <a:rPr lang="en-US" dirty="0"/>
              <a:t>Complement photocathode research with LEEM</a:t>
            </a:r>
          </a:p>
          <a:p>
            <a:pPr lvl="1"/>
            <a:r>
              <a:rPr lang="en-US" dirty="0"/>
              <a:t>(Surface) Crystal structure</a:t>
            </a:r>
          </a:p>
          <a:p>
            <a:pPr lvl="1"/>
            <a:r>
              <a:rPr lang="en-US" dirty="0"/>
              <a:t>Homogeneity of photocathode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8038" y="3940807"/>
            <a:ext cx="186610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290" r="2584"/>
          <a:stretch/>
        </p:blipFill>
        <p:spPr bwMode="auto">
          <a:xfrm>
            <a:off x="628650" y="3940807"/>
            <a:ext cx="273336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/>
          <a:srcRect r="2850"/>
          <a:stretch/>
        </p:blipFill>
        <p:spPr bwMode="auto">
          <a:xfrm>
            <a:off x="3571869" y="3940807"/>
            <a:ext cx="284715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46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3FFE-5659-4C91-B6F3-73328D36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ONEM Goal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32EB-10EE-429A-AF40-FBB75962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895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Optical microscopy with significantly sub wavelength resolution</a:t>
            </a:r>
          </a:p>
          <a:p>
            <a:pPr marL="0" indent="0">
              <a:buNone/>
            </a:pPr>
            <a:r>
              <a:rPr lang="nl-NL" b="1" dirty="0"/>
              <a:t>Eventually fast enought to observe biological dynamics</a:t>
            </a:r>
          </a:p>
          <a:p>
            <a:pPr marL="0" indent="0">
              <a:buNone/>
            </a:pPr>
            <a:r>
              <a:rPr lang="nl-NL" b="1" dirty="0"/>
              <a:t>Key inovation:</a:t>
            </a:r>
          </a:p>
          <a:p>
            <a:pPr marL="0" indent="0">
              <a:buNone/>
            </a:pPr>
            <a:r>
              <a:rPr lang="nl-NL" b="1" dirty="0"/>
              <a:t>	Convert scattered photons into electrons in the optical near-field</a:t>
            </a:r>
          </a:p>
          <a:p>
            <a:pPr marL="0" indent="0">
              <a:buNone/>
            </a:pPr>
            <a:r>
              <a:rPr lang="nl-NL" b="1" dirty="0"/>
              <a:t>Resolution is limited by the sample to electon emitting surface distance -&gt; need ultra-thin photocathodes!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4E125-26F3-4AD2-AE4A-E447926C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P3, Stonybrook NY, 10/23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2B53E-1497-3F84-3BB0-7110EB0AA1E9}"/>
              </a:ext>
            </a:extLst>
          </p:cNvPr>
          <p:cNvSpPr txBox="1"/>
          <p:nvPr/>
        </p:nvSpPr>
        <p:spPr>
          <a:xfrm>
            <a:off x="2537406" y="55867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Phys. Rev. Applied 16, 014008 (2021)</a:t>
            </a:r>
          </a:p>
        </p:txBody>
      </p:sp>
    </p:spTree>
    <p:extLst>
      <p:ext uri="{BB962C8B-B14F-4D97-AF65-F5344CB8AC3E}">
        <p14:creationId xmlns:p14="http://schemas.microsoft.com/office/powerpoint/2010/main" val="179836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3FFE-5659-4C91-B6F3-73328D36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Timeline ONEM</a:t>
            </a: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4E125-26F3-4AD2-AE4A-E447926C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 Meeting 11-9-2023 Leiden Part</a:t>
            </a:r>
            <a:endParaRPr lang="en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3568-F5B8-4859-98A4-60E5C725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258" y="6356351"/>
            <a:ext cx="2057400" cy="365125"/>
          </a:xfrm>
        </p:spPr>
        <p:txBody>
          <a:bodyPr/>
          <a:lstStyle/>
          <a:p>
            <a:fld id="{67061AC2-5423-4B6D-92BF-5A9A9611B89F}" type="slidenum">
              <a:rPr lang="en-AT" smtClean="0"/>
              <a:t>3</a:t>
            </a:fld>
            <a:r>
              <a:rPr lang="en-GB" dirty="0"/>
              <a:t>/???</a:t>
            </a:r>
            <a:endParaRPr lang="en-AT" dirty="0"/>
          </a:p>
        </p:txBody>
      </p:sp>
      <p:grpSp>
        <p:nvGrpSpPr>
          <p:cNvPr id="41" name="Group 22">
            <a:extLst>
              <a:ext uri="{FF2B5EF4-FFF2-40B4-BE49-F238E27FC236}">
                <a16:creationId xmlns:a16="http://schemas.microsoft.com/office/drawing/2014/main" id="{0A78C816-644D-4115-894C-7B44BD368DB8}"/>
              </a:ext>
            </a:extLst>
          </p:cNvPr>
          <p:cNvGrpSpPr/>
          <p:nvPr/>
        </p:nvGrpSpPr>
        <p:grpSpPr>
          <a:xfrm>
            <a:off x="1078857" y="1102087"/>
            <a:ext cx="6568667" cy="5254264"/>
            <a:chOff x="5589897" y="827348"/>
            <a:chExt cx="6568667" cy="5254264"/>
          </a:xfrm>
        </p:grpSpPr>
        <p:cxnSp>
          <p:nvCxnSpPr>
            <p:cNvPr id="42" name="Straight Connector 5">
              <a:extLst>
                <a:ext uri="{FF2B5EF4-FFF2-40B4-BE49-F238E27FC236}">
                  <a16:creationId xmlns:a16="http://schemas.microsoft.com/office/drawing/2014/main" id="{84B90F9C-81FA-4E31-8792-5A5F4FC3427F}"/>
                </a:ext>
              </a:extLst>
            </p:cNvPr>
            <p:cNvCxnSpPr/>
            <p:nvPr/>
          </p:nvCxnSpPr>
          <p:spPr>
            <a:xfrm flipV="1">
              <a:off x="5589897" y="1147303"/>
              <a:ext cx="4934309" cy="4934309"/>
            </a:xfrm>
            <a:prstGeom prst="line">
              <a:avLst/>
            </a:prstGeom>
            <a:noFill/>
            <a:ln w="38100" cap="flat" cmpd="sng" algn="ctr">
              <a:solidFill>
                <a:srgbClr val="001158"/>
              </a:solidFill>
              <a:prstDash val="solid"/>
            </a:ln>
            <a:effectLst/>
          </p:spPr>
        </p:cxnSp>
        <p:sp>
          <p:nvSpPr>
            <p:cNvPr id="43" name="Oval 6">
              <a:extLst>
                <a:ext uri="{FF2B5EF4-FFF2-40B4-BE49-F238E27FC236}">
                  <a16:creationId xmlns:a16="http://schemas.microsoft.com/office/drawing/2014/main" id="{4DF7601B-3BD6-45B8-BEBA-34515B33DB19}"/>
                </a:ext>
              </a:extLst>
            </p:cNvPr>
            <p:cNvSpPr/>
            <p:nvPr/>
          </p:nvSpPr>
          <p:spPr>
            <a:xfrm>
              <a:off x="9963489" y="827348"/>
              <a:ext cx="1078302" cy="56144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00115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46B81B8F-C384-4ADB-9600-62E0978DD708}"/>
                </a:ext>
              </a:extLst>
            </p:cNvPr>
            <p:cNvSpPr txBox="1">
              <a:spLocks/>
            </p:cNvSpPr>
            <p:nvPr/>
          </p:nvSpPr>
          <p:spPr>
            <a:xfrm>
              <a:off x="10078015" y="955374"/>
              <a:ext cx="1032789" cy="12505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i="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ONEM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45" name="Oval 8">
              <a:extLst>
                <a:ext uri="{FF2B5EF4-FFF2-40B4-BE49-F238E27FC236}">
                  <a16:creationId xmlns:a16="http://schemas.microsoft.com/office/drawing/2014/main" id="{76A1EAF2-07DC-46F1-B718-DCDE6809D055}"/>
                </a:ext>
              </a:extLst>
            </p:cNvPr>
            <p:cNvSpPr/>
            <p:nvPr/>
          </p:nvSpPr>
          <p:spPr>
            <a:xfrm>
              <a:off x="6311641" y="4507952"/>
              <a:ext cx="1078302" cy="56144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00115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id="{4291A666-EA87-437F-AE68-AFA9AE8EAD9C}"/>
                </a:ext>
              </a:extLst>
            </p:cNvPr>
            <p:cNvSpPr/>
            <p:nvPr/>
          </p:nvSpPr>
          <p:spPr>
            <a:xfrm>
              <a:off x="7628606" y="3235421"/>
              <a:ext cx="1078302" cy="56144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00115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D0035220-AA79-4379-9AF3-35090219CBE9}"/>
                </a:ext>
              </a:extLst>
            </p:cNvPr>
            <p:cNvSpPr txBox="1">
              <a:spLocks/>
            </p:cNvSpPr>
            <p:nvPr/>
          </p:nvSpPr>
          <p:spPr>
            <a:xfrm>
              <a:off x="7685626" y="3313055"/>
              <a:ext cx="1032789" cy="29261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i="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UV-ONEM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C836FCD2-2289-41FD-9E0F-548AE9799A92}"/>
                </a:ext>
              </a:extLst>
            </p:cNvPr>
            <p:cNvSpPr/>
            <p:nvPr/>
          </p:nvSpPr>
          <p:spPr>
            <a:xfrm>
              <a:off x="8712654" y="2110642"/>
              <a:ext cx="1078302" cy="561448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001158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B3C9243F-B604-43AE-8E05-595CD41B3211}"/>
                </a:ext>
              </a:extLst>
            </p:cNvPr>
            <p:cNvSpPr txBox="1">
              <a:spLocks/>
            </p:cNvSpPr>
            <p:nvPr/>
          </p:nvSpPr>
          <p:spPr>
            <a:xfrm>
              <a:off x="6459230" y="4642369"/>
              <a:ext cx="1032789" cy="29261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i="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BIPEEM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  <a:ea typeface="+mj-ea"/>
                <a:cs typeface="+mj-cs"/>
              </a:endParaRPr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651FB1EE-3223-4AD3-8B07-3EBFEAB0C77E}"/>
                </a:ext>
              </a:extLst>
            </p:cNvPr>
            <p:cNvSpPr txBox="1">
              <a:spLocks/>
            </p:cNvSpPr>
            <p:nvPr/>
          </p:nvSpPr>
          <p:spPr>
            <a:xfrm>
              <a:off x="8930695" y="2132919"/>
              <a:ext cx="1032789" cy="29261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i="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ONEM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  <a:ea typeface="+mj-ea"/>
                <a:cs typeface="+mj-cs"/>
              </a:endParaRP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24FC6AF3-6121-4284-8386-D84302A24CFD}"/>
                </a:ext>
              </a:extLst>
            </p:cNvPr>
            <p:cNvSpPr txBox="1">
              <a:spLocks/>
            </p:cNvSpPr>
            <p:nvPr/>
          </p:nvSpPr>
          <p:spPr>
            <a:xfrm>
              <a:off x="8781166" y="2307095"/>
              <a:ext cx="1527375" cy="29261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1" i="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  <a:ea typeface="+mj-ea"/>
                  <a:cs typeface="+mj-cs"/>
                </a:rPr>
                <a:t>No liquid cell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  <a:ea typeface="+mj-ea"/>
                <a:cs typeface="+mj-cs"/>
              </a:endParaRPr>
            </a:p>
          </p:txBody>
        </p:sp>
        <p:cxnSp>
          <p:nvCxnSpPr>
            <p:cNvPr id="52" name="Straight Connector 15">
              <a:extLst>
                <a:ext uri="{FF2B5EF4-FFF2-40B4-BE49-F238E27FC236}">
                  <a16:creationId xmlns:a16="http://schemas.microsoft.com/office/drawing/2014/main" id="{1D17AD36-02F2-41F1-AC26-406709FF8ECB}"/>
                </a:ext>
              </a:extLst>
            </p:cNvPr>
            <p:cNvCxnSpPr>
              <a:stCxn id="45" idx="4"/>
            </p:cNvCxnSpPr>
            <p:nvPr/>
          </p:nvCxnSpPr>
          <p:spPr>
            <a:xfrm>
              <a:off x="6850792" y="5069400"/>
              <a:ext cx="0" cy="1012212"/>
            </a:xfrm>
            <a:prstGeom prst="line">
              <a:avLst/>
            </a:prstGeom>
            <a:noFill/>
            <a:ln w="19050" cap="flat" cmpd="sng" algn="ctr">
              <a:solidFill>
                <a:srgbClr val="001158"/>
              </a:solidFill>
              <a:prstDash val="solid"/>
            </a:ln>
            <a:effectLst/>
          </p:spPr>
        </p:cxnSp>
        <p:cxnSp>
          <p:nvCxnSpPr>
            <p:cNvPr id="54" name="Straight Connector 17">
              <a:extLst>
                <a:ext uri="{FF2B5EF4-FFF2-40B4-BE49-F238E27FC236}">
                  <a16:creationId xmlns:a16="http://schemas.microsoft.com/office/drawing/2014/main" id="{0FB32EA1-73B0-4DAF-B237-ABA54CF2ED4F}"/>
                </a:ext>
              </a:extLst>
            </p:cNvPr>
            <p:cNvCxnSpPr/>
            <p:nvPr/>
          </p:nvCxnSpPr>
          <p:spPr>
            <a:xfrm>
              <a:off x="8167757" y="3796869"/>
              <a:ext cx="0" cy="1206441"/>
            </a:xfrm>
            <a:prstGeom prst="line">
              <a:avLst/>
            </a:prstGeom>
            <a:noFill/>
            <a:ln w="19050" cap="flat" cmpd="sng" algn="ctr">
              <a:solidFill>
                <a:srgbClr val="001158"/>
              </a:solidFill>
              <a:prstDash val="solid"/>
            </a:ln>
            <a:effectLst/>
          </p:spPr>
        </p:cxnSp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47B50675-5401-4868-BE01-733B705337DB}"/>
                </a:ext>
              </a:extLst>
            </p:cNvPr>
            <p:cNvSpPr txBox="1"/>
            <p:nvPr/>
          </p:nvSpPr>
          <p:spPr>
            <a:xfrm>
              <a:off x="8177404" y="4349036"/>
              <a:ext cx="2598735" cy="841417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no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First image (nanostructure) 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Signal improvement 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Bio sample </a:t>
              </a:r>
            </a:p>
          </p:txBody>
        </p:sp>
        <p:cxnSp>
          <p:nvCxnSpPr>
            <p:cNvPr id="56" name="Straight Connector 19">
              <a:extLst>
                <a:ext uri="{FF2B5EF4-FFF2-40B4-BE49-F238E27FC236}">
                  <a16:creationId xmlns:a16="http://schemas.microsoft.com/office/drawing/2014/main" id="{4714FA8B-E978-4380-B300-72AFEBDFA761}"/>
                </a:ext>
              </a:extLst>
            </p:cNvPr>
            <p:cNvCxnSpPr/>
            <p:nvPr/>
          </p:nvCxnSpPr>
          <p:spPr>
            <a:xfrm>
              <a:off x="9269063" y="2672090"/>
              <a:ext cx="0" cy="1206441"/>
            </a:xfrm>
            <a:prstGeom prst="line">
              <a:avLst/>
            </a:prstGeom>
            <a:noFill/>
            <a:ln w="19050" cap="flat" cmpd="sng" algn="ctr">
              <a:solidFill>
                <a:srgbClr val="001158"/>
              </a:solidFill>
              <a:prstDash val="solid"/>
            </a:ln>
            <a:effectLst/>
          </p:spPr>
        </p:cxn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49ECF55F-7309-4534-90A3-3279B7E2030B}"/>
                </a:ext>
              </a:extLst>
            </p:cNvPr>
            <p:cNvSpPr txBox="1"/>
            <p:nvPr/>
          </p:nvSpPr>
          <p:spPr>
            <a:xfrm>
              <a:off x="9251805" y="2664935"/>
              <a:ext cx="2906759" cy="1009465"/>
            </a:xfrm>
            <a:prstGeom prst="rect">
              <a:avLst/>
            </a:prstGeom>
            <a:noFill/>
          </p:spPr>
          <p:txBody>
            <a:bodyPr wrap="square" lIns="108000" tIns="108000" rIns="108000" bIns="108000" rtlCol="0">
              <a:no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Optical module installation 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Low-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workfunction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 (Graphene-Cs)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1200" kern="0" dirty="0">
                  <a:solidFill>
                    <a:srgbClr val="001158"/>
                  </a:solidFill>
                  <a:latin typeface="Georgia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Growth and QE measurement set up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nl-NL" sz="1200" kern="0" dirty="0">
                  <a:solidFill>
                    <a:srgbClr val="001158"/>
                  </a:solidFill>
                  <a:latin typeface="Georgia"/>
                </a:rPr>
                <a:t>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First image (nanostructure)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en-US" sz="1200" kern="0" dirty="0">
                  <a:solidFill>
                    <a:srgbClr val="001158"/>
                  </a:solidFill>
                  <a:latin typeface="Georgia"/>
                </a:rPr>
                <a:t> Image biostructure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Optimize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resolution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Polarization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 control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158"/>
                  </a:solidFill>
                  <a:effectLst/>
                  <a:uLnTx/>
                  <a:uFillTx/>
                  <a:latin typeface="Georgia"/>
                </a:rPr>
                <a:t> </a:t>
              </a:r>
            </a:p>
          </p:txBody>
        </p:sp>
      </p:grpSp>
      <p:cxnSp>
        <p:nvCxnSpPr>
          <p:cNvPr id="58" name="Straight Connector 19">
            <a:extLst>
              <a:ext uri="{FF2B5EF4-FFF2-40B4-BE49-F238E27FC236}">
                <a16:creationId xmlns:a16="http://schemas.microsoft.com/office/drawing/2014/main" id="{43B6C086-67E7-434D-85E6-EDAFC3192CA6}"/>
              </a:ext>
            </a:extLst>
          </p:cNvPr>
          <p:cNvCxnSpPr/>
          <p:nvPr/>
        </p:nvCxnSpPr>
        <p:spPr>
          <a:xfrm>
            <a:off x="6030424" y="1670690"/>
            <a:ext cx="0" cy="1206441"/>
          </a:xfrm>
          <a:prstGeom prst="line">
            <a:avLst/>
          </a:prstGeom>
          <a:noFill/>
          <a:ln w="19050" cap="flat" cmpd="sng" algn="ctr">
            <a:solidFill>
              <a:srgbClr val="001158"/>
            </a:solidFill>
            <a:prstDash val="solid"/>
          </a:ln>
          <a:effectLst/>
        </p:spPr>
      </p:cxnSp>
      <p:sp>
        <p:nvSpPr>
          <p:cNvPr id="59" name="TextBox 20">
            <a:extLst>
              <a:ext uri="{FF2B5EF4-FFF2-40B4-BE49-F238E27FC236}">
                <a16:creationId xmlns:a16="http://schemas.microsoft.com/office/drawing/2014/main" id="{5DCFFFED-F632-486B-871C-C13F16C41200}"/>
              </a:ext>
            </a:extLst>
          </p:cNvPr>
          <p:cNvSpPr txBox="1"/>
          <p:nvPr/>
        </p:nvSpPr>
        <p:spPr>
          <a:xfrm>
            <a:off x="6013166" y="1663535"/>
            <a:ext cx="2906759" cy="1009465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</a:rPr>
              <a:t>Install</a:t>
            </a: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</a:rPr>
              <a:t> liquid </a:t>
            </a:r>
            <a:r>
              <a:rPr kumimoji="0" lang="nl-N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1158"/>
                </a:solidFill>
                <a:effectLst/>
                <a:uLnTx/>
                <a:uFillTx/>
                <a:latin typeface="Georgia"/>
              </a:rPr>
              <a:t>cell</a:t>
            </a:r>
            <a:endParaRPr kumimoji="0" lang="nl-NL" sz="1200" b="0" i="0" u="none" strike="noStrike" kern="0" cap="none" spc="0" normalizeH="0" baseline="0" noProof="0" dirty="0">
              <a:ln>
                <a:noFill/>
              </a:ln>
              <a:solidFill>
                <a:srgbClr val="001158"/>
              </a:solidFill>
              <a:effectLst/>
              <a:uLnTx/>
              <a:uFillTx/>
              <a:latin typeface="Georgia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nl-NL" sz="1200" kern="0" dirty="0" err="1">
                <a:solidFill>
                  <a:srgbClr val="001158"/>
                </a:solidFill>
                <a:latin typeface="Georgia"/>
              </a:rPr>
              <a:t>Dynamic</a:t>
            </a:r>
            <a:r>
              <a:rPr lang="nl-NL" sz="1200" kern="0" dirty="0">
                <a:solidFill>
                  <a:srgbClr val="001158"/>
                </a:solidFill>
                <a:latin typeface="Georgia"/>
              </a:rPr>
              <a:t> </a:t>
            </a:r>
            <a:r>
              <a:rPr lang="nl-NL" sz="1200" kern="0" dirty="0" err="1">
                <a:solidFill>
                  <a:srgbClr val="001158"/>
                </a:solidFill>
                <a:latin typeface="Georgia"/>
              </a:rPr>
              <a:t>measurements</a:t>
            </a:r>
            <a:endParaRPr lang="nl-NL" sz="1200" kern="0" dirty="0">
              <a:solidFill>
                <a:srgbClr val="001158"/>
              </a:solidFill>
              <a:latin typeface="Georgia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1158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5AF4C84-13B7-48C2-A9BC-9C96990033F7}"/>
              </a:ext>
            </a:extLst>
          </p:cNvPr>
          <p:cNvSpPr txBox="1"/>
          <p:nvPr/>
        </p:nvSpPr>
        <p:spPr>
          <a:xfrm>
            <a:off x="2414176" y="5576253"/>
            <a:ext cx="4687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Backilluminated</a:t>
            </a:r>
            <a:r>
              <a:rPr lang="nl-NL" dirty="0"/>
              <a:t> PEEM</a:t>
            </a:r>
          </a:p>
          <a:p>
            <a:r>
              <a:rPr lang="nl-NL" dirty="0"/>
              <a:t>https://doi.org/10.1016/j.ultramic.2023.113809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2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3BCBC-01DB-4688-932F-7BF5D4FC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nl-NL" dirty="0"/>
              <a:t>Positioning ONEM in LEEM</a:t>
            </a:r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2157DA8-8265-471B-AFA8-EDAA30337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46303" y="1432743"/>
            <a:ext cx="4736132" cy="46085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4B60BF-C8B3-4067-898E-C3E4AAFB8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1" y="1553592"/>
            <a:ext cx="1964958" cy="4172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C8B339-3716-E24C-4A7B-B496BD4B14C8}"/>
              </a:ext>
            </a:extLst>
          </p:cNvPr>
          <p:cNvSpPr txBox="1"/>
          <p:nvPr/>
        </p:nvSpPr>
        <p:spPr>
          <a:xfrm>
            <a:off x="6214369" y="4610100"/>
            <a:ext cx="22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Aberration correction</a:t>
            </a:r>
          </a:p>
        </p:txBody>
      </p:sp>
    </p:spTree>
    <p:extLst>
      <p:ext uri="{BB962C8B-B14F-4D97-AF65-F5344CB8AC3E}">
        <p14:creationId xmlns:p14="http://schemas.microsoft.com/office/powerpoint/2010/main" val="42576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4931 L 0.13212 0.02731 C 0.1599 0.04444 0.20122 0.05393 0.24445 0.05393 C 0.29393 0.05393 0.33316 0.04444 0.36094 0.02731 L 0.4934 -0.04931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3FFE-5659-4C91-B6F3-73328D36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15" y="318743"/>
            <a:ext cx="7886700" cy="1325563"/>
          </a:xfrm>
        </p:spPr>
        <p:txBody>
          <a:bodyPr/>
          <a:lstStyle/>
          <a:p>
            <a:r>
              <a:rPr lang="nl-NL" dirty="0"/>
              <a:t>UV-ONEM using LED (275 nm)</a:t>
            </a:r>
            <a:endParaRPr lang="en-AT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CC74265-4399-43BD-B298-4B42342F4D28}"/>
              </a:ext>
            </a:extLst>
          </p:cNvPr>
          <p:cNvGrpSpPr/>
          <p:nvPr/>
        </p:nvGrpSpPr>
        <p:grpSpPr>
          <a:xfrm>
            <a:off x="450603" y="2531790"/>
            <a:ext cx="8242793" cy="2231799"/>
            <a:chOff x="0" y="0"/>
            <a:chExt cx="5598399" cy="1516344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764B4ED-96AD-4B81-85B9-CBC3C501C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7" t="18345" r="21061" b="8847"/>
            <a:stretch/>
          </p:blipFill>
          <p:spPr bwMode="auto">
            <a:xfrm>
              <a:off x="2320505" y="146649"/>
              <a:ext cx="1440180" cy="13696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Afbeelding 8" descr="C:\Users\Van der Molen\AppData\Local\Microsoft\Windows\INetCache\Content.Outlook\FM3VCB6E\Scale bar 500 nm.png">
              <a:extLst>
                <a:ext uri="{FF2B5EF4-FFF2-40B4-BE49-F238E27FC236}">
                  <a16:creationId xmlns:a16="http://schemas.microsoft.com/office/drawing/2014/main" id="{7D51ECBA-4701-49EA-91D0-A2B07F8E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139" y="146649"/>
              <a:ext cx="1699260" cy="1362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BDDCF33D-36B5-4DE8-8DFF-4F7D269B01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224405" cy="1465580"/>
              <a:chOff x="0" y="-227675"/>
              <a:chExt cx="7149492" cy="4711899"/>
            </a:xfrm>
          </p:grpSpPr>
          <p:pic>
            <p:nvPicPr>
              <p:cNvPr id="11" name="Picture 59">
                <a:extLst>
                  <a:ext uri="{FF2B5EF4-FFF2-40B4-BE49-F238E27FC236}">
                    <a16:creationId xmlns:a16="http://schemas.microsoft.com/office/drawing/2014/main" id="{0CD6BDBD-05B3-4B25-B60C-CEDE26769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8024"/>
                <a:ext cx="6299200" cy="3886200"/>
              </a:xfrm>
              <a:prstGeom prst="rect">
                <a:avLst/>
              </a:prstGeom>
            </p:spPr>
          </p:pic>
          <p:pic>
            <p:nvPicPr>
              <p:cNvPr id="12" name="Picture 60">
                <a:extLst>
                  <a:ext uri="{FF2B5EF4-FFF2-40B4-BE49-F238E27FC236}">
                    <a16:creationId xmlns:a16="http://schemas.microsoft.com/office/drawing/2014/main" id="{4D891DEF-F36D-4675-BD41-CFC6A094EC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70" b="96347" l="9709" r="94175">
                            <a14:foregroundMark x1="86893" y1="13394" x2="20388" y2="5784"/>
                            <a14:foregroundMark x1="46602" y1="1826" x2="46602" y2="1826"/>
                            <a14:foregroundMark x1="94660" y1="6849" x2="94660" y2="6849"/>
                            <a14:foregroundMark x1="11650" y1="5632" x2="11650" y2="5632"/>
                            <a14:foregroundMark x1="9709" y1="5784" x2="9709" y2="5784"/>
                            <a14:foregroundMark x1="53883" y1="91933" x2="53883" y2="91933"/>
                            <a14:foregroundMark x1="53883" y1="96347" x2="53883" y2="96347"/>
                            <a14:foregroundMark x1="45631" y1="1370" x2="45631" y2="1370"/>
                          </a14:backgroundRemoval>
                        </a14:imgEffect>
                      </a14:imgLayer>
                    </a14:imgProps>
                  </a:ext>
                </a:extLst>
              </a:blip>
              <a:srcRect b="9879"/>
              <a:stretch/>
            </p:blipFill>
            <p:spPr>
              <a:xfrm flipH="1">
                <a:off x="1126614" y="0"/>
                <a:ext cx="564335" cy="1622047"/>
              </a:xfrm>
              <a:prstGeom prst="rect">
                <a:avLst/>
              </a:prstGeom>
            </p:spPr>
          </p:pic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0DE28BAD-2751-406F-8679-A54DADE40B2B}"/>
                  </a:ext>
                </a:extLst>
              </p:cNvPr>
              <p:cNvSpPr txBox="1"/>
              <p:nvPr/>
            </p:nvSpPr>
            <p:spPr>
              <a:xfrm>
                <a:off x="1004169" y="-227675"/>
                <a:ext cx="1378992" cy="13817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 kern="12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sz="2000" kern="1200" baseline="300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B23FED68-43EA-4BF5-9F29-480D482BFDA7}"/>
                  </a:ext>
                </a:extLst>
              </p:cNvPr>
              <p:cNvSpPr txBox="1"/>
              <p:nvPr/>
            </p:nvSpPr>
            <p:spPr>
              <a:xfrm>
                <a:off x="5850354" y="410145"/>
                <a:ext cx="1299138" cy="103034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 kern="12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GB" sz="1200" kern="1200" baseline="300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63">
                <a:extLst>
                  <a:ext uri="{FF2B5EF4-FFF2-40B4-BE49-F238E27FC236}">
                    <a16:creationId xmlns:a16="http://schemas.microsoft.com/office/drawing/2014/main" id="{A0E74AA1-6F4D-4FD2-B55E-A3FE34AD5129}"/>
                  </a:ext>
                </a:extLst>
              </p:cNvPr>
              <p:cNvCxnSpPr/>
              <p:nvPr/>
            </p:nvCxnSpPr>
            <p:spPr>
              <a:xfrm flipH="1">
                <a:off x="4957764" y="81284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024">
                <a:extLst>
                  <a:ext uri="{FF2B5EF4-FFF2-40B4-BE49-F238E27FC236}">
                    <a16:creationId xmlns:a16="http://schemas.microsoft.com/office/drawing/2014/main" id="{7F8690EC-1EC3-4CAB-BD0A-85880EEED911}"/>
                  </a:ext>
                </a:extLst>
              </p:cNvPr>
              <p:cNvCxnSpPr/>
              <p:nvPr/>
            </p:nvCxnSpPr>
            <p:spPr>
              <a:xfrm flipH="1">
                <a:off x="5282853" y="156705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025">
                <a:extLst>
                  <a:ext uri="{FF2B5EF4-FFF2-40B4-BE49-F238E27FC236}">
                    <a16:creationId xmlns:a16="http://schemas.microsoft.com/office/drawing/2014/main" id="{ED404AFC-2766-4AD0-A3E3-58C7C059EF63}"/>
                  </a:ext>
                </a:extLst>
              </p:cNvPr>
              <p:cNvCxnSpPr/>
              <p:nvPr/>
            </p:nvCxnSpPr>
            <p:spPr>
              <a:xfrm flipH="1">
                <a:off x="5606270" y="245345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F27AFD75-45FE-4530-8D45-2EC7FE1FD4B1}"/>
              </a:ext>
            </a:extLst>
          </p:cNvPr>
          <p:cNvSpPr txBox="1"/>
          <p:nvPr/>
        </p:nvSpPr>
        <p:spPr>
          <a:xfrm>
            <a:off x="204701" y="1945613"/>
            <a:ext cx="411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1) </a:t>
            </a:r>
            <a:r>
              <a:rPr lang="nl-NL" sz="1600" dirty="0" err="1"/>
              <a:t>Create</a:t>
            </a:r>
            <a:r>
              <a:rPr lang="nl-NL" sz="1600" dirty="0"/>
              <a:t> </a:t>
            </a:r>
            <a:r>
              <a:rPr lang="nl-NL" sz="1600" dirty="0" err="1"/>
              <a:t>embedded</a:t>
            </a:r>
            <a:r>
              <a:rPr lang="nl-NL" sz="1600" dirty="0"/>
              <a:t> Au </a:t>
            </a:r>
            <a:r>
              <a:rPr lang="nl-NL" sz="1600" dirty="0" err="1"/>
              <a:t>nanostructures</a:t>
            </a:r>
            <a:endParaRPr lang="en-US" sz="16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8D199F9-A3BC-4D9D-BC72-C78A8D7ED1A7}"/>
              </a:ext>
            </a:extLst>
          </p:cNvPr>
          <p:cNvSpPr txBox="1"/>
          <p:nvPr/>
        </p:nvSpPr>
        <p:spPr>
          <a:xfrm>
            <a:off x="3828173" y="4811762"/>
            <a:ext cx="219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Field of view: 150 </a:t>
            </a:r>
            <a:r>
              <a:rPr lang="el-GR" dirty="0"/>
              <a:t>μ</a:t>
            </a:r>
            <a:r>
              <a:rPr lang="nl-NL" dirty="0"/>
              <a:t>m</a:t>
            </a:r>
            <a:endParaRPr lang="en-US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8A87A0E-2D6C-43BE-A186-84C8FBC62EA7}"/>
              </a:ext>
            </a:extLst>
          </p:cNvPr>
          <p:cNvSpPr txBox="1"/>
          <p:nvPr/>
        </p:nvSpPr>
        <p:spPr>
          <a:xfrm>
            <a:off x="6659073" y="4811762"/>
            <a:ext cx="185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C00000"/>
                </a:solidFill>
              </a:rPr>
              <a:t>Scale</a:t>
            </a:r>
            <a:r>
              <a:rPr lang="nl-NL" dirty="0">
                <a:solidFill>
                  <a:srgbClr val="C00000"/>
                </a:solidFill>
              </a:rPr>
              <a:t> bar</a:t>
            </a:r>
            <a:r>
              <a:rPr lang="nl-NL" dirty="0"/>
              <a:t>: 500 nm</a:t>
            </a:r>
            <a:endParaRPr lang="en-US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E22BC3B-8E6F-4015-AC02-F9D1A5A50010}"/>
              </a:ext>
            </a:extLst>
          </p:cNvPr>
          <p:cNvSpPr/>
          <p:nvPr/>
        </p:nvSpPr>
        <p:spPr>
          <a:xfrm>
            <a:off x="3796937" y="2479685"/>
            <a:ext cx="5138057" cy="263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1990EB7-257F-495C-92E6-988562BBE01C}"/>
              </a:ext>
            </a:extLst>
          </p:cNvPr>
          <p:cNvSpPr txBox="1"/>
          <p:nvPr/>
        </p:nvSpPr>
        <p:spPr>
          <a:xfrm>
            <a:off x="289015" y="5181094"/>
            <a:ext cx="302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2) Cover </a:t>
            </a:r>
            <a:r>
              <a:rPr lang="nl-NL" sz="1600" dirty="0" err="1"/>
              <a:t>with</a:t>
            </a:r>
            <a:r>
              <a:rPr lang="nl-NL" sz="1600" dirty="0"/>
              <a:t> </a:t>
            </a:r>
            <a:r>
              <a:rPr lang="nl-NL" sz="1600" dirty="0" err="1"/>
              <a:t>photocathode</a:t>
            </a:r>
            <a:r>
              <a:rPr lang="nl-NL" sz="1600" dirty="0"/>
              <a:t> </a:t>
            </a:r>
            <a:r>
              <a:rPr lang="nl-NL" sz="1600" dirty="0" err="1"/>
              <a:t>layer</a:t>
            </a:r>
            <a:r>
              <a:rPr lang="nl-NL" sz="1600" dirty="0"/>
              <a:t>:</a:t>
            </a:r>
          </a:p>
          <a:p>
            <a:r>
              <a:rPr lang="nl-NL" sz="1600" dirty="0"/>
              <a:t>     	</a:t>
            </a:r>
            <a:r>
              <a:rPr lang="nl-NL" sz="1600" b="1" dirty="0"/>
              <a:t>Chromium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0EDF71E8-FBAB-4281-BC88-878B6779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115" y="2311286"/>
            <a:ext cx="3575254" cy="296734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6639B747-16CE-4B12-83EC-D37B3DBF2D84}"/>
              </a:ext>
            </a:extLst>
          </p:cNvPr>
          <p:cNvSpPr txBox="1"/>
          <p:nvPr/>
        </p:nvSpPr>
        <p:spPr>
          <a:xfrm>
            <a:off x="4441032" y="1911176"/>
            <a:ext cx="2908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33CC"/>
                </a:solidFill>
              </a:rPr>
              <a:t>ONEM </a:t>
            </a:r>
            <a:r>
              <a:rPr lang="nl-NL" sz="2000" b="1" dirty="0" err="1">
                <a:solidFill>
                  <a:srgbClr val="0033CC"/>
                </a:solidFill>
              </a:rPr>
              <a:t>Proof</a:t>
            </a:r>
            <a:r>
              <a:rPr lang="nl-NL" sz="2000" b="1" dirty="0">
                <a:solidFill>
                  <a:srgbClr val="0033CC"/>
                </a:solidFill>
              </a:rPr>
              <a:t> of </a:t>
            </a:r>
            <a:r>
              <a:rPr lang="nl-NL" sz="2000" b="1" dirty="0" err="1">
                <a:solidFill>
                  <a:srgbClr val="0033CC"/>
                </a:solidFill>
              </a:rPr>
              <a:t>Principle</a:t>
            </a:r>
            <a:r>
              <a:rPr lang="nl-NL" sz="2000" dirty="0">
                <a:solidFill>
                  <a:srgbClr val="0033CC"/>
                </a:solidFill>
              </a:rPr>
              <a:t>! 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6E1836A-3805-44DC-80D8-AFF48C994026}"/>
              </a:ext>
            </a:extLst>
          </p:cNvPr>
          <p:cNvSpPr txBox="1"/>
          <p:nvPr/>
        </p:nvSpPr>
        <p:spPr>
          <a:xfrm>
            <a:off x="4500902" y="5284861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33CC"/>
                </a:solidFill>
              </a:rPr>
              <a:t>Illumination</a:t>
            </a:r>
            <a:r>
              <a:rPr lang="nl-NL" dirty="0">
                <a:solidFill>
                  <a:srgbClr val="0033CC"/>
                </a:solidFill>
              </a:rPr>
              <a:t> time: 		</a:t>
            </a:r>
            <a:r>
              <a:rPr lang="nl-NL" b="1" dirty="0">
                <a:solidFill>
                  <a:srgbClr val="0033CC"/>
                </a:solidFill>
              </a:rPr>
              <a:t>10-35 min.</a:t>
            </a:r>
            <a:r>
              <a:rPr lang="nl-NL" dirty="0">
                <a:solidFill>
                  <a:srgbClr val="0033CC"/>
                </a:solidFill>
              </a:rPr>
              <a:t>	</a:t>
            </a:r>
          </a:p>
          <a:p>
            <a:r>
              <a:rPr lang="nl-NL" dirty="0" err="1">
                <a:solidFill>
                  <a:srgbClr val="0033CC"/>
                </a:solidFill>
              </a:rPr>
              <a:t>Estimated</a:t>
            </a:r>
            <a:r>
              <a:rPr lang="nl-NL" dirty="0">
                <a:solidFill>
                  <a:srgbClr val="0033CC"/>
                </a:solidFill>
              </a:rPr>
              <a:t> </a:t>
            </a:r>
            <a:r>
              <a:rPr lang="nl-NL" dirty="0" err="1">
                <a:solidFill>
                  <a:srgbClr val="0033CC"/>
                </a:solidFill>
              </a:rPr>
              <a:t>resolution</a:t>
            </a:r>
            <a:r>
              <a:rPr lang="nl-NL" dirty="0">
                <a:solidFill>
                  <a:srgbClr val="0033CC"/>
                </a:solidFill>
              </a:rPr>
              <a:t>: 	37 nm = </a:t>
            </a:r>
            <a:r>
              <a:rPr lang="el-GR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nl-NL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/7</a:t>
            </a:r>
          </a:p>
        </p:txBody>
      </p:sp>
    </p:spTree>
    <p:extLst>
      <p:ext uri="{BB962C8B-B14F-4D97-AF65-F5344CB8AC3E}">
        <p14:creationId xmlns:p14="http://schemas.microsoft.com/office/powerpoint/2010/main" val="218014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3FFE-5659-4C91-B6F3-73328D36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15" y="318743"/>
            <a:ext cx="7886700" cy="1325563"/>
          </a:xfrm>
        </p:spPr>
        <p:txBody>
          <a:bodyPr/>
          <a:lstStyle/>
          <a:p>
            <a:r>
              <a:rPr lang="nl-NL" dirty="0"/>
              <a:t>Vis-ONEM </a:t>
            </a:r>
            <a:r>
              <a:rPr lang="nl-NL" dirty="0" err="1"/>
              <a:t>using</a:t>
            </a:r>
            <a:r>
              <a:rPr lang="nl-NL" dirty="0"/>
              <a:t> laser (450 nm)</a:t>
            </a:r>
            <a:endParaRPr lang="en-AT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CC74265-4399-43BD-B298-4B42342F4D28}"/>
              </a:ext>
            </a:extLst>
          </p:cNvPr>
          <p:cNvGrpSpPr/>
          <p:nvPr/>
        </p:nvGrpSpPr>
        <p:grpSpPr>
          <a:xfrm>
            <a:off x="450603" y="2531790"/>
            <a:ext cx="8242793" cy="2231799"/>
            <a:chOff x="0" y="0"/>
            <a:chExt cx="5598399" cy="1516344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764B4ED-96AD-4B81-85B9-CBC3C501C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7" t="18345" r="21061" b="8847"/>
            <a:stretch/>
          </p:blipFill>
          <p:spPr bwMode="auto">
            <a:xfrm>
              <a:off x="2320505" y="146649"/>
              <a:ext cx="1440180" cy="13696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Afbeelding 8" descr="C:\Users\Van der Molen\AppData\Local\Microsoft\Windows\INetCache\Content.Outlook\FM3VCB6E\Scale bar 500 nm.png">
              <a:extLst>
                <a:ext uri="{FF2B5EF4-FFF2-40B4-BE49-F238E27FC236}">
                  <a16:creationId xmlns:a16="http://schemas.microsoft.com/office/drawing/2014/main" id="{7D51ECBA-4701-49EA-91D0-A2B07F8E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139" y="146649"/>
              <a:ext cx="1699260" cy="1362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BDDCF33D-36B5-4DE8-8DFF-4F7D269B01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224405" cy="1465580"/>
              <a:chOff x="0" y="-227675"/>
              <a:chExt cx="7149492" cy="4711899"/>
            </a:xfrm>
          </p:grpSpPr>
          <p:pic>
            <p:nvPicPr>
              <p:cNvPr id="11" name="Picture 59">
                <a:extLst>
                  <a:ext uri="{FF2B5EF4-FFF2-40B4-BE49-F238E27FC236}">
                    <a16:creationId xmlns:a16="http://schemas.microsoft.com/office/drawing/2014/main" id="{0CD6BDBD-05B3-4B25-B60C-CEDE26769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8024"/>
                <a:ext cx="6299200" cy="3886200"/>
              </a:xfrm>
              <a:prstGeom prst="rect">
                <a:avLst/>
              </a:prstGeom>
            </p:spPr>
          </p:pic>
          <p:pic>
            <p:nvPicPr>
              <p:cNvPr id="12" name="Picture 60">
                <a:extLst>
                  <a:ext uri="{FF2B5EF4-FFF2-40B4-BE49-F238E27FC236}">
                    <a16:creationId xmlns:a16="http://schemas.microsoft.com/office/drawing/2014/main" id="{4D891DEF-F36D-4675-BD41-CFC6A094EC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70" b="96347" l="9709" r="94175">
                            <a14:foregroundMark x1="86893" y1="13394" x2="20388" y2="5784"/>
                            <a14:foregroundMark x1="46602" y1="1826" x2="46602" y2="1826"/>
                            <a14:foregroundMark x1="94660" y1="6849" x2="94660" y2="6849"/>
                            <a14:foregroundMark x1="11650" y1="5632" x2="11650" y2="5632"/>
                            <a14:foregroundMark x1="9709" y1="5784" x2="9709" y2="5784"/>
                            <a14:foregroundMark x1="53883" y1="91933" x2="53883" y2="91933"/>
                            <a14:foregroundMark x1="53883" y1="96347" x2="53883" y2="96347"/>
                            <a14:foregroundMark x1="45631" y1="1370" x2="45631" y2="1370"/>
                          </a14:backgroundRemoval>
                        </a14:imgEffect>
                      </a14:imgLayer>
                    </a14:imgProps>
                  </a:ext>
                </a:extLst>
              </a:blip>
              <a:srcRect b="9879"/>
              <a:stretch/>
            </p:blipFill>
            <p:spPr>
              <a:xfrm flipH="1">
                <a:off x="1126614" y="0"/>
                <a:ext cx="564335" cy="1622047"/>
              </a:xfrm>
              <a:prstGeom prst="rect">
                <a:avLst/>
              </a:prstGeom>
            </p:spPr>
          </p:pic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0DE28BAD-2751-406F-8679-A54DADE40B2B}"/>
                  </a:ext>
                </a:extLst>
              </p:cNvPr>
              <p:cNvSpPr txBox="1"/>
              <p:nvPr/>
            </p:nvSpPr>
            <p:spPr>
              <a:xfrm>
                <a:off x="1004169" y="-227675"/>
                <a:ext cx="1378992" cy="13817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 kern="12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sz="2000" kern="1200" baseline="300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B23FED68-43EA-4BF5-9F29-480D482BFDA7}"/>
                  </a:ext>
                </a:extLst>
              </p:cNvPr>
              <p:cNvSpPr txBox="1"/>
              <p:nvPr/>
            </p:nvSpPr>
            <p:spPr>
              <a:xfrm>
                <a:off x="5850354" y="410145"/>
                <a:ext cx="1299138" cy="103034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200" kern="12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GB" sz="1200" kern="1200" baseline="3000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63">
                <a:extLst>
                  <a:ext uri="{FF2B5EF4-FFF2-40B4-BE49-F238E27FC236}">
                    <a16:creationId xmlns:a16="http://schemas.microsoft.com/office/drawing/2014/main" id="{A0E74AA1-6F4D-4FD2-B55E-A3FE34AD5129}"/>
                  </a:ext>
                </a:extLst>
              </p:cNvPr>
              <p:cNvCxnSpPr/>
              <p:nvPr/>
            </p:nvCxnSpPr>
            <p:spPr>
              <a:xfrm flipH="1">
                <a:off x="4957764" y="81284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024">
                <a:extLst>
                  <a:ext uri="{FF2B5EF4-FFF2-40B4-BE49-F238E27FC236}">
                    <a16:creationId xmlns:a16="http://schemas.microsoft.com/office/drawing/2014/main" id="{7F8690EC-1EC3-4CAB-BD0A-85880EEED911}"/>
                  </a:ext>
                </a:extLst>
              </p:cNvPr>
              <p:cNvCxnSpPr/>
              <p:nvPr/>
            </p:nvCxnSpPr>
            <p:spPr>
              <a:xfrm flipH="1">
                <a:off x="5282853" y="156705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025">
                <a:extLst>
                  <a:ext uri="{FF2B5EF4-FFF2-40B4-BE49-F238E27FC236}">
                    <a16:creationId xmlns:a16="http://schemas.microsoft.com/office/drawing/2014/main" id="{ED404AFC-2766-4AD0-A3E3-58C7C059EF63}"/>
                  </a:ext>
                </a:extLst>
              </p:cNvPr>
              <p:cNvCxnSpPr/>
              <p:nvPr/>
            </p:nvCxnSpPr>
            <p:spPr>
              <a:xfrm flipH="1">
                <a:off x="5606270" y="245345"/>
                <a:ext cx="262550" cy="908633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F27AFD75-45FE-4530-8D45-2EC7FE1FD4B1}"/>
              </a:ext>
            </a:extLst>
          </p:cNvPr>
          <p:cNvSpPr txBox="1"/>
          <p:nvPr/>
        </p:nvSpPr>
        <p:spPr>
          <a:xfrm>
            <a:off x="204701" y="1945613"/>
            <a:ext cx="4115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1) </a:t>
            </a:r>
            <a:r>
              <a:rPr lang="nl-NL" sz="1600" dirty="0" err="1"/>
              <a:t>Create</a:t>
            </a:r>
            <a:r>
              <a:rPr lang="nl-NL" sz="1600" dirty="0"/>
              <a:t> </a:t>
            </a:r>
            <a:r>
              <a:rPr lang="nl-NL" sz="1600" dirty="0" err="1"/>
              <a:t>embedded</a:t>
            </a:r>
            <a:r>
              <a:rPr lang="nl-NL" sz="1600" dirty="0"/>
              <a:t> Au </a:t>
            </a:r>
            <a:r>
              <a:rPr lang="nl-NL" sz="1600" dirty="0" err="1"/>
              <a:t>nanostructures</a:t>
            </a:r>
            <a:endParaRPr lang="en-US" sz="16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8D199F9-A3BC-4D9D-BC72-C78A8D7ED1A7}"/>
              </a:ext>
            </a:extLst>
          </p:cNvPr>
          <p:cNvSpPr txBox="1"/>
          <p:nvPr/>
        </p:nvSpPr>
        <p:spPr>
          <a:xfrm>
            <a:off x="3867194" y="2424713"/>
            <a:ext cx="1748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Field of view: 150 </a:t>
            </a:r>
            <a:r>
              <a:rPr lang="el-GR" sz="1400" dirty="0"/>
              <a:t>μ</a:t>
            </a:r>
            <a:r>
              <a:rPr lang="nl-NL" sz="1400" dirty="0"/>
              <a:t>m</a:t>
            </a:r>
            <a:endParaRPr lang="en-US" sz="1400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8A87A0E-2D6C-43BE-A186-84C8FBC62EA7}"/>
              </a:ext>
            </a:extLst>
          </p:cNvPr>
          <p:cNvSpPr txBox="1"/>
          <p:nvPr/>
        </p:nvSpPr>
        <p:spPr>
          <a:xfrm>
            <a:off x="6514306" y="2439263"/>
            <a:ext cx="1481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>
                <a:solidFill>
                  <a:srgbClr val="C00000"/>
                </a:solidFill>
              </a:rPr>
              <a:t>Scale</a:t>
            </a:r>
            <a:r>
              <a:rPr lang="nl-NL" sz="1400" dirty="0">
                <a:solidFill>
                  <a:srgbClr val="C00000"/>
                </a:solidFill>
              </a:rPr>
              <a:t> bar</a:t>
            </a:r>
            <a:r>
              <a:rPr lang="nl-NL" sz="1400" dirty="0"/>
              <a:t>: 500 nm</a:t>
            </a:r>
            <a:endParaRPr lang="en-US" sz="1400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C919BDD-9F5E-40A6-BA07-374541794E17}"/>
              </a:ext>
            </a:extLst>
          </p:cNvPr>
          <p:cNvSpPr txBox="1"/>
          <p:nvPr/>
        </p:nvSpPr>
        <p:spPr>
          <a:xfrm>
            <a:off x="4714983" y="1901185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rgbClr val="0033CC"/>
                </a:solidFill>
              </a:rPr>
              <a:t>First </a:t>
            </a:r>
            <a:r>
              <a:rPr lang="nl-NL" sz="2000" dirty="0" err="1">
                <a:solidFill>
                  <a:srgbClr val="0033CC"/>
                </a:solidFill>
              </a:rPr>
              <a:t>visible</a:t>
            </a:r>
            <a:r>
              <a:rPr lang="nl-NL" sz="2000" dirty="0">
                <a:solidFill>
                  <a:srgbClr val="0033CC"/>
                </a:solidFill>
              </a:rPr>
              <a:t>-light ONEM! 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E53CC1E-41ED-4917-8DCD-27F99DB5FD51}"/>
              </a:ext>
            </a:extLst>
          </p:cNvPr>
          <p:cNvSpPr txBox="1"/>
          <p:nvPr/>
        </p:nvSpPr>
        <p:spPr>
          <a:xfrm>
            <a:off x="4058538" y="4996024"/>
            <a:ext cx="4136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33CC"/>
                </a:solidFill>
              </a:rPr>
              <a:t>Illumination</a:t>
            </a:r>
            <a:r>
              <a:rPr lang="nl-NL" dirty="0">
                <a:solidFill>
                  <a:srgbClr val="0033CC"/>
                </a:solidFill>
              </a:rPr>
              <a:t> time: 		</a:t>
            </a:r>
            <a:r>
              <a:rPr lang="nl-NL" b="1" dirty="0">
                <a:solidFill>
                  <a:srgbClr val="0033CC"/>
                </a:solidFill>
              </a:rPr>
              <a:t>8 s</a:t>
            </a:r>
            <a:r>
              <a:rPr lang="nl-NL" dirty="0">
                <a:solidFill>
                  <a:srgbClr val="0033CC"/>
                </a:solidFill>
              </a:rPr>
              <a:t>	</a:t>
            </a:r>
          </a:p>
          <a:p>
            <a:r>
              <a:rPr lang="nl-NL" dirty="0" err="1">
                <a:solidFill>
                  <a:srgbClr val="0033CC"/>
                </a:solidFill>
              </a:rPr>
              <a:t>Estimated</a:t>
            </a:r>
            <a:r>
              <a:rPr lang="nl-NL" dirty="0">
                <a:solidFill>
                  <a:srgbClr val="0033CC"/>
                </a:solidFill>
              </a:rPr>
              <a:t> </a:t>
            </a:r>
            <a:r>
              <a:rPr lang="nl-NL" dirty="0" err="1">
                <a:solidFill>
                  <a:srgbClr val="0033CC"/>
                </a:solidFill>
              </a:rPr>
              <a:t>resolution</a:t>
            </a:r>
            <a:r>
              <a:rPr lang="nl-NL" dirty="0">
                <a:solidFill>
                  <a:srgbClr val="0033CC"/>
                </a:solidFill>
              </a:rPr>
              <a:t>: 	55 nm = </a:t>
            </a:r>
            <a:r>
              <a:rPr lang="el-GR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nl-NL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/8 </a:t>
            </a:r>
          </a:p>
          <a:p>
            <a:r>
              <a:rPr lang="nl-NL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(NB </a:t>
            </a:r>
            <a:r>
              <a:rPr lang="nl-NL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photocathode</a:t>
            </a:r>
            <a:r>
              <a:rPr lang="nl-NL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lang="nl-NL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≈ 25 nm)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D1990EB7-257F-495C-92E6-988562BBE01C}"/>
              </a:ext>
            </a:extLst>
          </p:cNvPr>
          <p:cNvSpPr txBox="1"/>
          <p:nvPr/>
        </p:nvSpPr>
        <p:spPr>
          <a:xfrm>
            <a:off x="289015" y="5181094"/>
            <a:ext cx="3072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2) Cover </a:t>
            </a:r>
            <a:r>
              <a:rPr lang="nl-NL" sz="1600" dirty="0" err="1"/>
              <a:t>with</a:t>
            </a:r>
            <a:r>
              <a:rPr lang="nl-NL" sz="1600" dirty="0"/>
              <a:t> </a:t>
            </a:r>
            <a:r>
              <a:rPr lang="nl-NL" sz="1600" dirty="0" err="1"/>
              <a:t>photocathode</a:t>
            </a:r>
            <a:r>
              <a:rPr lang="nl-NL" sz="1600" dirty="0"/>
              <a:t> </a:t>
            </a:r>
            <a:r>
              <a:rPr lang="nl-NL" sz="1600" dirty="0" err="1"/>
              <a:t>layer</a:t>
            </a:r>
            <a:r>
              <a:rPr lang="nl-NL" sz="1600" dirty="0"/>
              <a:t>: </a:t>
            </a:r>
          </a:p>
          <a:p>
            <a:r>
              <a:rPr lang="nl-NL" sz="1600" dirty="0"/>
              <a:t>    (</a:t>
            </a:r>
            <a:r>
              <a:rPr lang="nl-NL" sz="1600" dirty="0" err="1"/>
              <a:t>amorphous</a:t>
            </a:r>
            <a:r>
              <a:rPr lang="nl-NL" sz="1600" dirty="0"/>
              <a:t>) Carbon + 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5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8CBD-1C52-414E-8456-0D3A1728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233"/>
            <a:ext cx="7886700" cy="1325563"/>
          </a:xfrm>
        </p:spPr>
        <p:txBody>
          <a:bodyPr/>
          <a:lstStyle/>
          <a:p>
            <a:r>
              <a:rPr lang="nl-NL" dirty="0"/>
              <a:t>ONEM on </a:t>
            </a:r>
            <a:r>
              <a:rPr lang="nl-NL" dirty="0" err="1"/>
              <a:t>biosamples</a:t>
            </a:r>
            <a:endParaRPr lang="en-AT" dirty="0"/>
          </a:p>
        </p:txBody>
      </p:sp>
      <p:pic>
        <p:nvPicPr>
          <p:cNvPr id="6" name="Afbeelding 5" descr="C:\Users\Van der Molen\AppData\Local\Microsoft\Windows\INetCache\Content.Outlook\FM3VCB6E\Scale bar 20 um (002).png">
            <a:extLst>
              <a:ext uri="{FF2B5EF4-FFF2-40B4-BE49-F238E27FC236}">
                <a16:creationId xmlns:a16="http://schemas.microsoft.com/office/drawing/2014/main" id="{3A2D72EF-BFBD-4D2C-B194-C4C5869544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63" y="1741127"/>
            <a:ext cx="6834458" cy="33757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498F4D6-519C-4FEC-9F98-B338B2487E13}"/>
              </a:ext>
            </a:extLst>
          </p:cNvPr>
          <p:cNvSpPr/>
          <p:nvPr/>
        </p:nvSpPr>
        <p:spPr>
          <a:xfrm>
            <a:off x="1615908" y="1327399"/>
            <a:ext cx="523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PEEM signal (left) 		UV ONEM signal (right). </a:t>
            </a:r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BBBE08-DF0F-4EA3-A661-20B2141DF036}"/>
              </a:ext>
            </a:extLst>
          </p:cNvPr>
          <p:cNvSpPr txBox="1"/>
          <p:nvPr/>
        </p:nvSpPr>
        <p:spPr>
          <a:xfrm>
            <a:off x="3028950" y="119878"/>
            <a:ext cx="230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33CC"/>
                </a:solidFill>
              </a:rPr>
              <a:t>(Mouse </a:t>
            </a:r>
            <a:r>
              <a:rPr lang="nl-NL" sz="2400" dirty="0" err="1">
                <a:solidFill>
                  <a:srgbClr val="0033CC"/>
                </a:solidFill>
              </a:rPr>
              <a:t>tail</a:t>
            </a:r>
            <a:r>
              <a:rPr lang="nl-NL" sz="2400" dirty="0">
                <a:solidFill>
                  <a:srgbClr val="0033CC"/>
                </a:solidFill>
              </a:rPr>
              <a:t> slice)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2AADC9C-74D1-46DD-BCB5-4052914654E1}"/>
              </a:ext>
            </a:extLst>
          </p:cNvPr>
          <p:cNvSpPr txBox="1"/>
          <p:nvPr/>
        </p:nvSpPr>
        <p:spPr>
          <a:xfrm>
            <a:off x="2459098" y="5232226"/>
            <a:ext cx="411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Large field of view: </a:t>
            </a:r>
            <a:r>
              <a:rPr lang="nl-NL" dirty="0" err="1"/>
              <a:t>scale</a:t>
            </a:r>
            <a:r>
              <a:rPr lang="nl-NL" dirty="0"/>
              <a:t> bar is 20 microns</a:t>
            </a:r>
            <a:endParaRPr lang="en-US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9733980-1F36-4E5E-9B1B-631ECBA1844D}"/>
              </a:ext>
            </a:extLst>
          </p:cNvPr>
          <p:cNvSpPr/>
          <p:nvPr/>
        </p:nvSpPr>
        <p:spPr>
          <a:xfrm>
            <a:off x="1441784" y="5887171"/>
            <a:ext cx="1698171" cy="1471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4266D23-CB91-4E22-B624-E8289F84D2D3}"/>
              </a:ext>
            </a:extLst>
          </p:cNvPr>
          <p:cNvCxnSpPr/>
          <p:nvPr/>
        </p:nvCxnSpPr>
        <p:spPr>
          <a:xfrm>
            <a:off x="1441784" y="5479644"/>
            <a:ext cx="896983" cy="368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11">
            <a:extLst>
              <a:ext uri="{FF2B5EF4-FFF2-40B4-BE49-F238E27FC236}">
                <a16:creationId xmlns:a16="http://schemas.microsoft.com/office/drawing/2014/main" id="{0982FD00-F285-498A-B588-014DE8B0D3A4}"/>
              </a:ext>
            </a:extLst>
          </p:cNvPr>
          <p:cNvSpPr/>
          <p:nvPr/>
        </p:nvSpPr>
        <p:spPr>
          <a:xfrm>
            <a:off x="6004045" y="5887171"/>
            <a:ext cx="1698171" cy="1471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97659178-2833-4814-A47D-60FB010AA1A6}"/>
              </a:ext>
            </a:extLst>
          </p:cNvPr>
          <p:cNvCxnSpPr>
            <a:cxnSpLocks/>
          </p:cNvCxnSpPr>
          <p:nvPr/>
        </p:nvCxnSpPr>
        <p:spPr>
          <a:xfrm flipV="1">
            <a:off x="6626627" y="5878959"/>
            <a:ext cx="0" cy="707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2762449B-0851-4F2D-8E1C-C2C7A51416CF}"/>
              </a:ext>
            </a:extLst>
          </p:cNvPr>
          <p:cNvSpPr txBox="1"/>
          <p:nvPr/>
        </p:nvSpPr>
        <p:spPr>
          <a:xfrm>
            <a:off x="1109642" y="5232122"/>
            <a:ext cx="40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33CC"/>
                </a:solidFill>
              </a:rPr>
              <a:t>h</a:t>
            </a:r>
            <a:r>
              <a:rPr lang="nl-NL" i="1" dirty="0" err="1">
                <a:solidFill>
                  <a:srgbClr val="0033CC"/>
                </a:solidFill>
              </a:rPr>
              <a:t>v</a:t>
            </a:r>
            <a:endParaRPr lang="en-US" i="1" dirty="0">
              <a:solidFill>
                <a:srgbClr val="0033CC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F236205-E687-4FC2-8580-E9EC62BC3F92}"/>
              </a:ext>
            </a:extLst>
          </p:cNvPr>
          <p:cNvSpPr txBox="1"/>
          <p:nvPr/>
        </p:nvSpPr>
        <p:spPr>
          <a:xfrm>
            <a:off x="6226461" y="6294396"/>
            <a:ext cx="40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0033CC"/>
                </a:solidFill>
              </a:rPr>
              <a:t>h</a:t>
            </a:r>
            <a:r>
              <a:rPr lang="nl-NL" i="1" dirty="0" err="1">
                <a:solidFill>
                  <a:srgbClr val="0033CC"/>
                </a:solidFill>
              </a:rPr>
              <a:t>v</a:t>
            </a:r>
            <a:endParaRPr lang="en-US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4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8CBD-1C52-414E-8456-0D3A1728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1325563"/>
          </a:xfrm>
        </p:spPr>
        <p:txBody>
          <a:bodyPr/>
          <a:lstStyle/>
          <a:p>
            <a:r>
              <a:rPr lang="nl-NL" dirty="0"/>
              <a:t>ONEM on </a:t>
            </a:r>
            <a:r>
              <a:rPr lang="nl-NL" dirty="0" err="1"/>
              <a:t>biosamples</a:t>
            </a:r>
            <a:endParaRPr lang="en-AT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4C7156-310A-4978-A387-D4B2B8CC19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51326"/>
            <a:ext cx="8369512" cy="330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9A056F7-7CBB-4B7F-8DAA-6073492EA884}"/>
              </a:ext>
            </a:extLst>
          </p:cNvPr>
          <p:cNvSpPr/>
          <p:nvPr/>
        </p:nvSpPr>
        <p:spPr>
          <a:xfrm>
            <a:off x="836022" y="1633714"/>
            <a:ext cx="8490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PEEM signal (left) 				blue light ONEM signal (right) </a:t>
            </a:r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3CC5B86-84A9-40A7-ADE4-BDD80F9A3C16}"/>
              </a:ext>
            </a:extLst>
          </p:cNvPr>
          <p:cNvSpPr txBox="1"/>
          <p:nvPr/>
        </p:nvSpPr>
        <p:spPr>
          <a:xfrm>
            <a:off x="3037339" y="136524"/>
            <a:ext cx="230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rgbClr val="0033CC"/>
                </a:solidFill>
              </a:rPr>
              <a:t>(Mouse </a:t>
            </a:r>
            <a:r>
              <a:rPr lang="nl-NL" sz="2400" dirty="0" err="1">
                <a:solidFill>
                  <a:srgbClr val="0033CC"/>
                </a:solidFill>
              </a:rPr>
              <a:t>tail</a:t>
            </a:r>
            <a:r>
              <a:rPr lang="nl-NL" sz="2400" dirty="0">
                <a:solidFill>
                  <a:srgbClr val="0033CC"/>
                </a:solidFill>
              </a:rPr>
              <a:t> slice)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F0D5128-781F-400A-92EE-AE07CEB9CB7F}"/>
              </a:ext>
            </a:extLst>
          </p:cNvPr>
          <p:cNvSpPr txBox="1"/>
          <p:nvPr/>
        </p:nvSpPr>
        <p:spPr>
          <a:xfrm>
            <a:off x="3728857" y="5387980"/>
            <a:ext cx="208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Field of view: 45 </a:t>
            </a:r>
            <a:r>
              <a:rPr lang="el-GR" dirty="0"/>
              <a:t>μ</a:t>
            </a:r>
            <a:r>
              <a:rPr lang="nl-NL" dirty="0"/>
              <a:t>m</a:t>
            </a:r>
          </a:p>
          <a:p>
            <a:endParaRPr lang="en-US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2EEF79C-B4A8-4D0A-9093-C8418ED6AD6A}"/>
              </a:ext>
            </a:extLst>
          </p:cNvPr>
          <p:cNvSpPr/>
          <p:nvPr/>
        </p:nvSpPr>
        <p:spPr>
          <a:xfrm>
            <a:off x="1441784" y="5887171"/>
            <a:ext cx="1698171" cy="1471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15D36AEA-86EE-4C1C-9E46-9482041C159D}"/>
              </a:ext>
            </a:extLst>
          </p:cNvPr>
          <p:cNvCxnSpPr/>
          <p:nvPr/>
        </p:nvCxnSpPr>
        <p:spPr>
          <a:xfrm>
            <a:off x="1441784" y="5479644"/>
            <a:ext cx="896983" cy="368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9ADD7B9C-01FC-4C3A-A275-6C59EC66EFEC}"/>
              </a:ext>
            </a:extLst>
          </p:cNvPr>
          <p:cNvSpPr/>
          <p:nvPr/>
        </p:nvSpPr>
        <p:spPr>
          <a:xfrm>
            <a:off x="6004045" y="5887171"/>
            <a:ext cx="1698171" cy="1471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150A2CA0-DA96-4D6E-924E-07C87B4285C7}"/>
              </a:ext>
            </a:extLst>
          </p:cNvPr>
          <p:cNvSpPr/>
          <p:nvPr/>
        </p:nvSpPr>
        <p:spPr>
          <a:xfrm>
            <a:off x="2323751" y="5805704"/>
            <a:ext cx="218113" cy="21182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D0DF8C1-D939-47B3-8B90-3E3D3BF3BF49}"/>
              </a:ext>
            </a:extLst>
          </p:cNvPr>
          <p:cNvSpPr/>
          <p:nvPr/>
        </p:nvSpPr>
        <p:spPr>
          <a:xfrm>
            <a:off x="6577867" y="5817797"/>
            <a:ext cx="218113" cy="21182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3CCED450-CE3D-43C1-82D4-02CBA9D8AA68}"/>
              </a:ext>
            </a:extLst>
          </p:cNvPr>
          <p:cNvCxnSpPr>
            <a:cxnSpLocks/>
          </p:cNvCxnSpPr>
          <p:nvPr/>
        </p:nvCxnSpPr>
        <p:spPr>
          <a:xfrm flipV="1">
            <a:off x="6626627" y="5878959"/>
            <a:ext cx="0" cy="707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og 10">
            <a:extLst>
              <a:ext uri="{FF2B5EF4-FFF2-40B4-BE49-F238E27FC236}">
                <a16:creationId xmlns:a16="http://schemas.microsoft.com/office/drawing/2014/main" id="{0D2FAF38-E687-4CAB-83B7-27245A848A86}"/>
              </a:ext>
            </a:extLst>
          </p:cNvPr>
          <p:cNvSpPr/>
          <p:nvPr/>
        </p:nvSpPr>
        <p:spPr>
          <a:xfrm>
            <a:off x="2374760" y="5797315"/>
            <a:ext cx="168677" cy="228607"/>
          </a:xfrm>
          <a:prstGeom prst="arc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43FFE-5659-4C91-B6F3-73328D36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nl-NL"/>
              <a:t>Growing photocathodes</a:t>
            </a:r>
            <a:br>
              <a:rPr lang="nl-NL"/>
            </a:br>
            <a:r>
              <a:rPr lang="nl-NL"/>
              <a:t>@Brookhaven National Lab</a:t>
            </a:r>
            <a:endParaRPr lang="en-AT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8BB29E2-D945-4AC6-BC07-BDEFC3C27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8357" y="1825625"/>
            <a:ext cx="72672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6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2189</TotalTime>
  <Words>947</Words>
  <Application>Microsoft Office PowerPoint</Application>
  <PresentationFormat>On-screen Show (4:3)</PresentationFormat>
  <Paragraphs>179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Georgia</vt:lpstr>
      <vt:lpstr>Minion</vt:lpstr>
      <vt:lpstr>Times New Roman</vt:lpstr>
      <vt:lpstr>Wingdings</vt:lpstr>
      <vt:lpstr>1_Office Theme</vt:lpstr>
      <vt:lpstr>Optical Near Field Electron Microscopy</vt:lpstr>
      <vt:lpstr>ONEM Goal</vt:lpstr>
      <vt:lpstr>Timeline ONEM</vt:lpstr>
      <vt:lpstr>Positioning ONEM in LEEM</vt:lpstr>
      <vt:lpstr>UV-ONEM using LED (275 nm)</vt:lpstr>
      <vt:lpstr>Vis-ONEM using laser (450 nm)</vt:lpstr>
      <vt:lpstr>ONEM on biosamples</vt:lpstr>
      <vt:lpstr>ONEM on biosamples</vt:lpstr>
      <vt:lpstr>Growing photocathodes @Brookhaven National Lab</vt:lpstr>
      <vt:lpstr>Motivation: Develop ONEM</vt:lpstr>
      <vt:lpstr>Functional requirements</vt:lpstr>
      <vt:lpstr>Experimental setup</vt:lpstr>
      <vt:lpstr>Experimental setup</vt:lpstr>
      <vt:lpstr>Quantum Efficiency</vt:lpstr>
      <vt:lpstr>Film structure</vt:lpstr>
      <vt:lpstr>Conclusion @ BNL</vt:lpstr>
      <vt:lpstr>In Leiden</vt:lpstr>
      <vt:lpstr>Leiden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Juffmann</dc:creator>
  <cp:lastModifiedBy>Smedley, John</cp:lastModifiedBy>
  <cp:revision>41</cp:revision>
  <dcterms:created xsi:type="dcterms:W3CDTF">2022-01-23T11:51:08Z</dcterms:created>
  <dcterms:modified xsi:type="dcterms:W3CDTF">2023-10-03T18:15:11Z</dcterms:modified>
</cp:coreProperties>
</file>