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62" r:id="rId3"/>
    <p:sldId id="665" r:id="rId4"/>
    <p:sldId id="666" r:id="rId5"/>
    <p:sldId id="667" r:id="rId6"/>
    <p:sldId id="668" r:id="rId7"/>
    <p:sldId id="671" r:id="rId8"/>
    <p:sldId id="670" r:id="rId9"/>
    <p:sldId id="265" r:id="rId10"/>
    <p:sldId id="264" r:id="rId11"/>
    <p:sldId id="267" r:id="rId12"/>
    <p:sldId id="653" r:id="rId13"/>
    <p:sldId id="270" r:id="rId14"/>
    <p:sldId id="268" r:id="rId15"/>
    <p:sldId id="269" r:id="rId16"/>
    <p:sldId id="272" r:id="rId17"/>
    <p:sldId id="271" r:id="rId18"/>
    <p:sldId id="275" r:id="rId19"/>
    <p:sldId id="655" r:id="rId20"/>
    <p:sldId id="6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33C"/>
    <a:srgbClr val="115C7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6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tif"/><Relationship Id="rId5" Type="http://schemas.openxmlformats.org/officeDocument/2006/relationships/image" Target="../media/image18.png"/><Relationship Id="rId10" Type="http://schemas.openxmlformats.org/officeDocument/2006/relationships/hyperlink" Target="https://doi.org/10.1063/5.0159183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s://doi.org/10.1063/5.0026839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5.jpeg"/><Relationship Id="rId7" Type="http://schemas.openxmlformats.org/officeDocument/2006/relationships/image" Target="../media/image57.png"/><Relationship Id="rId2" Type="http://schemas.openxmlformats.org/officeDocument/2006/relationships/hyperlink" Target="https://doi.org/10.1063/5.0026839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0.png"/><Relationship Id="rId10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doi.org/10.1063/5.0159183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i.org/10.1063/5.0159183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79" y="1639999"/>
            <a:ext cx="7750969" cy="1947460"/>
          </a:xfrm>
        </p:spPr>
        <p:txBody>
          <a:bodyPr>
            <a:noAutofit/>
          </a:bodyPr>
          <a:lstStyle/>
          <a:p>
            <a:r>
              <a:rPr lang="en-US" sz="4000" dirty="0"/>
              <a:t>Recent Advances in Superlattice GaAs/</a:t>
            </a:r>
            <a:r>
              <a:rPr lang="en-US" sz="4000" dirty="0" err="1"/>
              <a:t>GaAsP</a:t>
            </a:r>
            <a:r>
              <a:rPr lang="en-US" sz="4000" dirty="0"/>
              <a:t> Photocathodes for Spin-Polarized Electron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5121243"/>
            <a:ext cx="8534118" cy="823703"/>
          </a:xfrm>
        </p:spPr>
        <p:txBody>
          <a:bodyPr/>
          <a:lstStyle/>
          <a:p>
            <a:r>
              <a:rPr lang="en-US" sz="2000" b="1" dirty="0"/>
              <a:t>Electron Ion Collider,  BNL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BBE57E0-2626-7E91-8CED-0C31E96B9461}"/>
              </a:ext>
            </a:extLst>
          </p:cNvPr>
          <p:cNvSpPr txBox="1">
            <a:spLocks/>
          </p:cNvSpPr>
          <p:nvPr/>
        </p:nvSpPr>
        <p:spPr>
          <a:xfrm>
            <a:off x="609880" y="4297541"/>
            <a:ext cx="7750969" cy="823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/>
              <a:t>Jyoti Biswas</a:t>
            </a:r>
          </a:p>
          <a:p>
            <a:r>
              <a:rPr lang="en-US" sz="2000" b="1" dirty="0"/>
              <a:t>On behalf of the collaborator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7C4FD-FCAA-0F91-3CEA-06AED3693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8" r="46523" b="11969"/>
          <a:stretch/>
        </p:blipFill>
        <p:spPr>
          <a:xfrm>
            <a:off x="609881" y="75562"/>
            <a:ext cx="4583803" cy="1395798"/>
          </a:xfrm>
          <a:prstGeom prst="rect">
            <a:avLst/>
          </a:prstGeom>
          <a:effectLst>
            <a:glow rad="63500">
              <a:schemeClr val="accent1">
                <a:alpha val="92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Protective layer on Spin Electron 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7E9403-5482-82AA-564F-28D56CCAD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53"/>
          <a:stretch/>
        </p:blipFill>
        <p:spPr>
          <a:xfrm>
            <a:off x="390481" y="1019176"/>
            <a:ext cx="4010070" cy="2409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BDFE35-379F-F55B-B028-5FE3D6C4B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544"/>
          <a:stretch/>
        </p:blipFill>
        <p:spPr>
          <a:xfrm>
            <a:off x="5988406" y="1103432"/>
            <a:ext cx="1993544" cy="2230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0A6728-64B5-5B0E-A537-BF18D9184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425" y="3333751"/>
            <a:ext cx="4495800" cy="8511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5E909A-9B03-B729-18F0-E071922F73CE}"/>
              </a:ext>
            </a:extLst>
          </p:cNvPr>
          <p:cNvSpPr txBox="1"/>
          <p:nvPr/>
        </p:nvSpPr>
        <p:spPr>
          <a:xfrm>
            <a:off x="4531082" y="4228326"/>
            <a:ext cx="44958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Credit: Work performed by Shashi Poddar, and Ao Liu from at Euclid </a:t>
            </a:r>
            <a:r>
              <a:rPr lang="en-US" sz="1200" dirty="0" err="1"/>
              <a:t>Techlabs</a:t>
            </a:r>
            <a:r>
              <a:rPr lang="en-US" sz="1200" dirty="0"/>
              <a:t>, LLC during our work on cathode encapsulation.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7FE8C0-D77C-C4AE-FA80-D6489A7EAA78}"/>
              </a:ext>
            </a:extLst>
          </p:cNvPr>
          <p:cNvSpPr txBox="1"/>
          <p:nvPr/>
        </p:nvSpPr>
        <p:spPr>
          <a:xfrm>
            <a:off x="555922" y="5047492"/>
            <a:ext cx="8509061" cy="89255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115C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/>
              <a:t>In terms of work function reduction, monolayer </a:t>
            </a:r>
            <a:r>
              <a:rPr lang="en-US" sz="2000" dirty="0" err="1"/>
              <a:t>hBN</a:t>
            </a:r>
            <a:r>
              <a:rPr lang="en-US" sz="2000" dirty="0"/>
              <a:t> is an ideal choice, </a:t>
            </a:r>
          </a:p>
          <a:p>
            <a:pPr algn="ctr">
              <a:spcBef>
                <a:spcPts val="1200"/>
              </a:spcBef>
            </a:pPr>
            <a:r>
              <a:rPr lang="en-US" sz="2000" dirty="0"/>
              <a:t>but finding a large area island free </a:t>
            </a:r>
            <a:r>
              <a:rPr lang="en-US" sz="2000" dirty="0" err="1"/>
              <a:t>hBN</a:t>
            </a:r>
            <a:r>
              <a:rPr lang="en-US" sz="2000" dirty="0"/>
              <a:t> is currently not feasible.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78A471-35B3-F678-D117-79B0290BDD49}"/>
              </a:ext>
            </a:extLst>
          </p:cNvPr>
          <p:cNvSpPr txBox="1"/>
          <p:nvPr/>
        </p:nvSpPr>
        <p:spPr>
          <a:xfrm>
            <a:off x="1357192" y="6172871"/>
            <a:ext cx="690046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We kept our R&amp;D work to graphene-based protection layer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19C3DF-9F7F-8BF6-8B17-88208D55C737}"/>
              </a:ext>
            </a:extLst>
          </p:cNvPr>
          <p:cNvSpPr txBox="1"/>
          <p:nvPr/>
        </p:nvSpPr>
        <p:spPr>
          <a:xfrm>
            <a:off x="619125" y="3446383"/>
            <a:ext cx="2874505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err="1"/>
              <a:t>G.Wang</a:t>
            </a:r>
            <a:r>
              <a:rPr lang="en-US" sz="1100" dirty="0"/>
              <a:t> and </a:t>
            </a:r>
            <a:r>
              <a:rPr lang="en-US" sz="1100" dirty="0" err="1"/>
              <a:t>N.Moody</a:t>
            </a:r>
            <a:r>
              <a:rPr lang="en-US" sz="1100" dirty="0"/>
              <a:t> et al. </a:t>
            </a:r>
          </a:p>
          <a:p>
            <a:r>
              <a:rPr lang="en-US" sz="1100" dirty="0" err="1"/>
              <a:t>npj</a:t>
            </a:r>
            <a:r>
              <a:rPr lang="en-US" sz="1100" dirty="0"/>
              <a:t> 2D Materials and Applications 17 (2018</a:t>
            </a:r>
          </a:p>
          <a:p>
            <a:r>
              <a:rPr lang="en-US" sz="1100" dirty="0"/>
              <a:t>doi:10.1038/s41699-018-0062-6</a:t>
            </a:r>
          </a:p>
        </p:txBody>
      </p:sp>
    </p:spTree>
    <p:extLst>
      <p:ext uri="{BB962C8B-B14F-4D97-AF65-F5344CB8AC3E}">
        <p14:creationId xmlns:p14="http://schemas.microsoft.com/office/powerpoint/2010/main" val="426111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dirty="0"/>
              <a:t>Challenges: transferring graphene onto GaAs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A5D53F-8B31-1649-1AE7-A218887A12A0}"/>
                  </a:ext>
                </a:extLst>
              </p:cNvPr>
              <p:cNvSpPr txBox="1"/>
              <p:nvPr/>
            </p:nvSpPr>
            <p:spPr>
              <a:xfrm>
                <a:off x="1052018" y="1107869"/>
                <a:ext cx="7253781" cy="707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000" dirty="0"/>
                  <a:t>GaAs based photocathodes requires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𝑜𝑟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</a:rPr>
                  <a:t> </a:t>
                </a:r>
                <a:r>
                  <a:rPr lang="en-US" sz="2000" dirty="0"/>
                  <a:t>Torr Vacuum.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A5D53F-8B31-1649-1AE7-A218887A1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18" y="1107869"/>
                <a:ext cx="7253781" cy="707886"/>
              </a:xfrm>
              <a:prstGeom prst="rect">
                <a:avLst/>
              </a:prstGeom>
              <a:blipFill>
                <a:blip r:embed="rId2"/>
                <a:stretch>
                  <a:fillRect l="-757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7C0103D-63A1-BB33-65C2-5C7B75964B27}"/>
              </a:ext>
            </a:extLst>
          </p:cNvPr>
          <p:cNvSpPr txBox="1"/>
          <p:nvPr/>
        </p:nvSpPr>
        <p:spPr>
          <a:xfrm>
            <a:off x="2125980" y="1908655"/>
            <a:ext cx="617981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Vacuum transfer of graphen3 is still not feasible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5EDD2-49AF-3EFF-8D0F-0247FCE27AC7}"/>
              </a:ext>
            </a:extLst>
          </p:cNvPr>
          <p:cNvSpPr txBox="1"/>
          <p:nvPr/>
        </p:nvSpPr>
        <p:spPr>
          <a:xfrm>
            <a:off x="1052018" y="2721491"/>
            <a:ext cx="725378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Alkali antimonide based photocathode can be grown onto graphene with TEM supported grid. (R&amp;D at LANL)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CD2EF-20B0-4296-D7A6-265E9AD1212C}"/>
              </a:ext>
            </a:extLst>
          </p:cNvPr>
          <p:cNvSpPr txBox="1"/>
          <p:nvPr/>
        </p:nvSpPr>
        <p:spPr>
          <a:xfrm>
            <a:off x="2535555" y="3482391"/>
            <a:ext cx="577024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This technique is not suitable for high gradient photo gun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C560E5-E1AE-8581-2DAF-61AF92E1BC05}"/>
              </a:ext>
            </a:extLst>
          </p:cNvPr>
          <p:cNvSpPr txBox="1"/>
          <p:nvPr/>
        </p:nvSpPr>
        <p:spPr>
          <a:xfrm>
            <a:off x="2535556" y="4333664"/>
            <a:ext cx="577024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Also, not suitable for GaAs photocathodes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5C6AE-D177-F823-4804-5C4E44D6AC71}"/>
              </a:ext>
            </a:extLst>
          </p:cNvPr>
          <p:cNvSpPr txBox="1"/>
          <p:nvPr/>
        </p:nvSpPr>
        <p:spPr>
          <a:xfrm>
            <a:off x="567818" y="5122880"/>
            <a:ext cx="8427242" cy="89255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115C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100" dirty="0"/>
              <a:t>We proposed use of intercalation of graphene to make photocathode </a:t>
            </a:r>
          </a:p>
          <a:p>
            <a:pPr algn="ctr">
              <a:spcBef>
                <a:spcPts val="1200"/>
              </a:spcBef>
            </a:pPr>
            <a:r>
              <a:rPr lang="en-US" sz="2100" dirty="0"/>
              <a:t>material underneath the 2D material (i.e., graphene)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A10F8D-9699-D72D-5D25-ACA673CFE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18" y="3510981"/>
            <a:ext cx="1341997" cy="12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Cs Intercalation of Graphene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5D53F-8B31-1649-1AE7-A218887A12A0}"/>
              </a:ext>
            </a:extLst>
          </p:cNvPr>
          <p:cNvSpPr txBox="1"/>
          <p:nvPr/>
        </p:nvSpPr>
        <p:spPr>
          <a:xfrm>
            <a:off x="742951" y="756962"/>
            <a:ext cx="79724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mechanism of Cs intercalation through monolayer graphene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3A4815-78D9-EE73-1450-450BD1689257}"/>
              </a:ext>
            </a:extLst>
          </p:cNvPr>
          <p:cNvGrpSpPr/>
          <p:nvPr/>
        </p:nvGrpSpPr>
        <p:grpSpPr>
          <a:xfrm>
            <a:off x="550050" y="1736397"/>
            <a:ext cx="3998138" cy="3285967"/>
            <a:chOff x="731025" y="1517322"/>
            <a:chExt cx="3998138" cy="32859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10F82AE-F408-86C7-9CA2-E77506E6DF14}"/>
                </a:ext>
              </a:extLst>
            </p:cNvPr>
            <p:cNvGrpSpPr/>
            <p:nvPr/>
          </p:nvGrpSpPr>
          <p:grpSpPr>
            <a:xfrm>
              <a:off x="731025" y="1517322"/>
              <a:ext cx="3998138" cy="1911678"/>
              <a:chOff x="742950" y="1419225"/>
              <a:chExt cx="3998138" cy="191167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810AACF-2D4D-B827-250F-A90D793EF2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2547"/>
              <a:stretch/>
            </p:blipFill>
            <p:spPr>
              <a:xfrm>
                <a:off x="742950" y="1419225"/>
                <a:ext cx="1836699" cy="191167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73DA4BA-CF2D-FB6B-43FA-3819C47881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6783"/>
              <a:stretch/>
            </p:blipFill>
            <p:spPr>
              <a:xfrm>
                <a:off x="2681287" y="1419225"/>
                <a:ext cx="2059801" cy="1911678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AEFB2A-CC60-E832-864B-806E300C4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063" y="3678774"/>
              <a:ext cx="3870611" cy="112451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CC251C-AACB-DE1D-8E57-6C2535B47FEF}"/>
                </a:ext>
              </a:extLst>
            </p:cNvPr>
            <p:cNvSpPr/>
            <p:nvPr/>
          </p:nvSpPr>
          <p:spPr>
            <a:xfrm>
              <a:off x="3365785" y="4623473"/>
              <a:ext cx="1327889" cy="179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C4F804-E076-E552-3762-872C161F8A23}"/>
              </a:ext>
            </a:extLst>
          </p:cNvPr>
          <p:cNvGrpSpPr/>
          <p:nvPr/>
        </p:nvGrpSpPr>
        <p:grpSpPr>
          <a:xfrm>
            <a:off x="4927885" y="1548387"/>
            <a:ext cx="3882216" cy="3481332"/>
            <a:chOff x="4927885" y="1329312"/>
            <a:chExt cx="3882216" cy="34813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E6FBB4-3BB6-AF4D-4E18-0BE11BD0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7885" y="1329312"/>
              <a:ext cx="3882216" cy="236502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FF4AB7-C7CB-54B9-BB7A-15FDB538D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7886" y="3772460"/>
              <a:ext cx="3870611" cy="103603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6683BFF-054D-9B96-E1CF-2C616890E96E}"/>
                </a:ext>
              </a:extLst>
            </p:cNvPr>
            <p:cNvSpPr/>
            <p:nvPr/>
          </p:nvSpPr>
          <p:spPr>
            <a:xfrm>
              <a:off x="6977910" y="4630828"/>
              <a:ext cx="1327889" cy="179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8506E38-6996-5CE8-7BF6-3DF8CD415D0B}"/>
              </a:ext>
            </a:extLst>
          </p:cNvPr>
          <p:cNvSpPr txBox="1"/>
          <p:nvPr/>
        </p:nvSpPr>
        <p:spPr>
          <a:xfrm>
            <a:off x="1666500" y="5731347"/>
            <a:ext cx="6369051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Petrović</a:t>
            </a:r>
            <a:r>
              <a:rPr lang="en-US" sz="1400" dirty="0"/>
              <a:t>, M., </a:t>
            </a:r>
            <a:r>
              <a:rPr lang="en-US" sz="1400" dirty="0" err="1"/>
              <a:t>Šrut</a:t>
            </a:r>
            <a:r>
              <a:rPr lang="en-US" sz="1400" dirty="0"/>
              <a:t> </a:t>
            </a:r>
            <a:r>
              <a:rPr lang="en-US" sz="1400" dirty="0" err="1"/>
              <a:t>Rakić</a:t>
            </a:r>
            <a:r>
              <a:rPr lang="en-US" sz="1400" dirty="0"/>
              <a:t>, I., </a:t>
            </a:r>
            <a:r>
              <a:rPr lang="en-US" sz="1400" dirty="0" err="1"/>
              <a:t>Runte</a:t>
            </a:r>
            <a:r>
              <a:rPr lang="en-US" sz="1400" dirty="0"/>
              <a:t>, S. et al. </a:t>
            </a:r>
          </a:p>
          <a:p>
            <a:pPr algn="ctr"/>
            <a:r>
              <a:rPr lang="en-US" sz="1400" dirty="0"/>
              <a:t>The mechanism of </a:t>
            </a:r>
            <a:r>
              <a:rPr lang="en-US" sz="1400" dirty="0" err="1"/>
              <a:t>caesium</a:t>
            </a:r>
            <a:r>
              <a:rPr lang="en-US" sz="1400" dirty="0"/>
              <a:t> intercalation of graphene. </a:t>
            </a:r>
          </a:p>
          <a:p>
            <a:pPr algn="ctr"/>
            <a:r>
              <a:rPr lang="en-US" sz="1400" dirty="0"/>
              <a:t>Nature Communications  4, 2772 (2013). https://doi.org/10.1038/ncomms3772</a:t>
            </a:r>
          </a:p>
        </p:txBody>
      </p:sp>
    </p:spTree>
    <p:extLst>
      <p:ext uri="{BB962C8B-B14F-4D97-AF65-F5344CB8AC3E}">
        <p14:creationId xmlns:p14="http://schemas.microsoft.com/office/powerpoint/2010/main" val="933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-3260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Transfer of Graphene onto GaAs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EE7A9-5096-24B1-4513-D97C8A3D4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436"/>
          <a:stretch/>
        </p:blipFill>
        <p:spPr>
          <a:xfrm>
            <a:off x="851832" y="863629"/>
            <a:ext cx="4553207" cy="1381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97576-6505-0BFE-99D5-04FE1E6E8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46" b="33842"/>
          <a:stretch/>
        </p:blipFill>
        <p:spPr>
          <a:xfrm>
            <a:off x="837191" y="2245453"/>
            <a:ext cx="4553207" cy="1619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32016-3907-BE63-1FE2-0B1F94B5D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58" r="8408" b="1"/>
          <a:stretch/>
        </p:blipFill>
        <p:spPr>
          <a:xfrm>
            <a:off x="770079" y="4031691"/>
            <a:ext cx="4170378" cy="15300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A5D53F-8B31-1649-1AE7-A218887A12A0}"/>
              </a:ext>
            </a:extLst>
          </p:cNvPr>
          <p:cNvSpPr txBox="1"/>
          <p:nvPr/>
        </p:nvSpPr>
        <p:spPr>
          <a:xfrm>
            <a:off x="837191" y="5701024"/>
            <a:ext cx="424827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Schematic of the graphene transfer on GaAs</a:t>
            </a:r>
          </a:p>
        </p:txBody>
      </p:sp>
      <p:pic>
        <p:nvPicPr>
          <p:cNvPr id="12" name="Picture 11" descr="A picture containing glass, eaten&#10;&#10;Description automatically generated">
            <a:extLst>
              <a:ext uri="{FF2B5EF4-FFF2-40B4-BE49-F238E27FC236}">
                <a16:creationId xmlns:a16="http://schemas.microsoft.com/office/drawing/2014/main" id="{BA786B65-0C46-294D-0A30-95730313D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28464" r="14933" b="40646"/>
          <a:stretch/>
        </p:blipFill>
        <p:spPr>
          <a:xfrm>
            <a:off x="6464006" y="864745"/>
            <a:ext cx="1927004" cy="1380708"/>
          </a:xfrm>
          <a:prstGeom prst="rect">
            <a:avLst/>
          </a:prstGeom>
        </p:spPr>
      </p:pic>
      <p:pic>
        <p:nvPicPr>
          <p:cNvPr id="13" name="Picture 12" descr="A picture containing indoor, glass, eaten, drink&#10;&#10;Description automatically generated">
            <a:extLst>
              <a:ext uri="{FF2B5EF4-FFF2-40B4-BE49-F238E27FC236}">
                <a16:creationId xmlns:a16="http://schemas.microsoft.com/office/drawing/2014/main" id="{AC372899-925A-9C7D-169B-E1E3BBEEF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37776" r="17064" b="29510"/>
          <a:stretch/>
        </p:blipFill>
        <p:spPr>
          <a:xfrm>
            <a:off x="6464006" y="2583260"/>
            <a:ext cx="1927004" cy="1497436"/>
          </a:xfrm>
          <a:prstGeom prst="rect">
            <a:avLst/>
          </a:prstGeom>
        </p:spPr>
      </p:pic>
      <p:pic>
        <p:nvPicPr>
          <p:cNvPr id="14" name="Picture 13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6BE2758B-4C69-3B8B-6654-DB6804F228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61" r="25400" b="22239"/>
          <a:stretch/>
        </p:blipFill>
        <p:spPr>
          <a:xfrm>
            <a:off x="6464006" y="4434980"/>
            <a:ext cx="1909915" cy="149743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C772026-41BA-02A4-4AAD-2769D36980B8}"/>
              </a:ext>
            </a:extLst>
          </p:cNvPr>
          <p:cNvSpPr/>
          <p:nvPr/>
        </p:nvSpPr>
        <p:spPr>
          <a:xfrm rot="5400000">
            <a:off x="7257287" y="2202939"/>
            <a:ext cx="340440" cy="369869"/>
          </a:xfrm>
          <a:prstGeom prst="rightArrow">
            <a:avLst/>
          </a:prstGeom>
          <a:solidFill>
            <a:srgbClr val="115C7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DAF21A8-0DBA-3547-4AF9-7C72FCF33CDD}"/>
              </a:ext>
            </a:extLst>
          </p:cNvPr>
          <p:cNvSpPr/>
          <p:nvPr/>
        </p:nvSpPr>
        <p:spPr>
          <a:xfrm rot="5400000">
            <a:off x="7277691" y="4064515"/>
            <a:ext cx="340440" cy="369869"/>
          </a:xfrm>
          <a:prstGeom prst="rightArrow">
            <a:avLst/>
          </a:prstGeom>
          <a:solidFill>
            <a:srgbClr val="115C79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029C0-4520-051A-9722-D9F3EC5009DA}"/>
              </a:ext>
            </a:extLst>
          </p:cNvPr>
          <p:cNvSpPr txBox="1"/>
          <p:nvPr/>
        </p:nvSpPr>
        <p:spPr>
          <a:xfrm>
            <a:off x="851831" y="6316596"/>
            <a:ext cx="7522089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Inspired by our previous work on Cesium intercalation of graphene:      Biswas et al. APL Mater. 10, 111115 (2022)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8DEF3-2AA8-DAA8-44DD-69ED5644B2C4}"/>
              </a:ext>
            </a:extLst>
          </p:cNvPr>
          <p:cNvSpPr txBox="1"/>
          <p:nvPr/>
        </p:nvSpPr>
        <p:spPr>
          <a:xfrm>
            <a:off x="3247759" y="6511350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591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39194"/>
            <a:ext cx="8900652" cy="8261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dirty="0"/>
              <a:t>Removing cap layer or oxides through graphene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5D53F-8B31-1649-1AE7-A218887A12A0}"/>
              </a:ext>
            </a:extLst>
          </p:cNvPr>
          <p:cNvSpPr txBox="1"/>
          <p:nvPr/>
        </p:nvSpPr>
        <p:spPr>
          <a:xfrm>
            <a:off x="621025" y="3863722"/>
            <a:ext cx="7957143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X-ray photoelectron spectroscopy after 550</a:t>
            </a:r>
            <a:r>
              <a:rPr lang="en-US" sz="1400" dirty="0"/>
              <a:t>°</a:t>
            </a:r>
            <a:r>
              <a:rPr lang="en-US" sz="1500" dirty="0"/>
              <a:t>C heat cleaning of SL-GaAs with a monolayer graphene on 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78D0D-FA56-4727-C5C9-B7988A22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31" y="1072679"/>
            <a:ext cx="2390795" cy="2656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0B081-BF7B-FC28-706C-E1369422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594" y="1072678"/>
            <a:ext cx="2424006" cy="2656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1A376-D3FC-C585-0DC1-ACEA1BB62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6170768" y="1072679"/>
            <a:ext cx="2424006" cy="2689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9C230-9F77-4B02-8B0C-D00ADDDD3D2D}"/>
              </a:ext>
            </a:extLst>
          </p:cNvPr>
          <p:cNvSpPr txBox="1"/>
          <p:nvPr/>
        </p:nvSpPr>
        <p:spPr>
          <a:xfrm>
            <a:off x="1352095" y="4851861"/>
            <a:ext cx="724268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Similar features with heat treatment of 450°C of SL-GaAs that has As Cap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54649-9B4C-EB13-6E5F-C326F42B5F14}"/>
              </a:ext>
            </a:extLst>
          </p:cNvPr>
          <p:cNvSpPr txBox="1"/>
          <p:nvPr/>
        </p:nvSpPr>
        <p:spPr>
          <a:xfrm>
            <a:off x="1352095" y="5384280"/>
            <a:ext cx="724268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For SL-DBR that has no cap layer, it takes around 550°C to completely get rid of oxides. At 450°C it can eliminate As oxides, however, Ga oxides still remains after 450°C.  </a:t>
            </a:r>
          </a:p>
        </p:txBody>
      </p:sp>
    </p:spTree>
    <p:extLst>
      <p:ext uri="{BB962C8B-B14F-4D97-AF65-F5344CB8AC3E}">
        <p14:creationId xmlns:p14="http://schemas.microsoft.com/office/powerpoint/2010/main" val="19185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8261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dirty="0"/>
              <a:t>Verifying uniformity of graphene on SL-GaAs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9C230-9F77-4B02-8B0C-D00ADDDD3D2D}"/>
              </a:ext>
            </a:extLst>
          </p:cNvPr>
          <p:cNvSpPr txBox="1"/>
          <p:nvPr/>
        </p:nvSpPr>
        <p:spPr>
          <a:xfrm>
            <a:off x="1239448" y="5216574"/>
            <a:ext cx="724268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Successful transfer of graphene on SL-GaAs that can withstand 550°C heat treatment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54649-9B4C-EB13-6E5F-C326F42B5F14}"/>
              </a:ext>
            </a:extLst>
          </p:cNvPr>
          <p:cNvSpPr txBox="1"/>
          <p:nvPr/>
        </p:nvSpPr>
        <p:spPr>
          <a:xfrm>
            <a:off x="1239448" y="5912966"/>
            <a:ext cx="724268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Was successful in removing As cap layer from SL-GaAs without damaging the monolayer graphene protection layer.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6C0AD-3BFA-3530-276E-07251F958425}"/>
              </a:ext>
            </a:extLst>
          </p:cNvPr>
          <p:cNvSpPr txBox="1"/>
          <p:nvPr/>
        </p:nvSpPr>
        <p:spPr>
          <a:xfrm>
            <a:off x="786213" y="4454376"/>
            <a:ext cx="7695915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Filled state Scanning Tunnelling Microscopy (STM) image of graphene covered SL-GaAs</a:t>
            </a:r>
          </a:p>
          <a:p>
            <a:r>
              <a:rPr lang="en-US" sz="1500" dirty="0"/>
              <a:t>after 550°C heat treatment to remove As cap. Graphene wrinkles are visible.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C2C7FA-231B-7C12-CCB4-2789A0C7ABB6}"/>
              </a:ext>
            </a:extLst>
          </p:cNvPr>
          <p:cNvGrpSpPr/>
          <p:nvPr/>
        </p:nvGrpSpPr>
        <p:grpSpPr>
          <a:xfrm>
            <a:off x="786213" y="807822"/>
            <a:ext cx="3708037" cy="3455671"/>
            <a:chOff x="786213" y="807822"/>
            <a:chExt cx="3708037" cy="3455671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7978952-3D74-8DF7-141F-5E5FEDC46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17" t="7940" r="1236" b="19401"/>
            <a:stretch/>
          </p:blipFill>
          <p:spPr>
            <a:xfrm>
              <a:off x="786213" y="807822"/>
              <a:ext cx="3637137" cy="345567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B514CF-7AB9-B725-4930-A3A1B11AB1E3}"/>
                </a:ext>
              </a:extLst>
            </p:cNvPr>
            <p:cNvGrpSpPr/>
            <p:nvPr/>
          </p:nvGrpSpPr>
          <p:grpSpPr>
            <a:xfrm>
              <a:off x="3898106" y="4124325"/>
              <a:ext cx="481014" cy="78583"/>
              <a:chOff x="3898106" y="4124325"/>
              <a:chExt cx="481014" cy="78583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F82A12F-7542-C028-35E2-B82E006245F6}"/>
                  </a:ext>
                </a:extLst>
              </p:cNvPr>
              <p:cNvCxnSpPr/>
              <p:nvPr/>
            </p:nvCxnSpPr>
            <p:spPr>
              <a:xfrm>
                <a:off x="3898106" y="4164806"/>
                <a:ext cx="478632" cy="0"/>
              </a:xfrm>
              <a:prstGeom prst="straightConnector1">
                <a:avLst/>
              </a:prstGeom>
              <a:ln w="28575">
                <a:solidFill>
                  <a:schemeClr val="accent3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6793F71-85D9-8481-FFF5-EC69673BC49A}"/>
                  </a:ext>
                </a:extLst>
              </p:cNvPr>
              <p:cNvCxnSpPr/>
              <p:nvPr/>
            </p:nvCxnSpPr>
            <p:spPr>
              <a:xfrm>
                <a:off x="3898106" y="4124325"/>
                <a:ext cx="0" cy="7620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C776B8-C65F-2FBA-C1CF-3FB78C8AC8D7}"/>
                  </a:ext>
                </a:extLst>
              </p:cNvPr>
              <p:cNvCxnSpPr/>
              <p:nvPr/>
            </p:nvCxnSpPr>
            <p:spPr>
              <a:xfrm>
                <a:off x="4379120" y="4126708"/>
                <a:ext cx="0" cy="7620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36FE28-08AF-6C79-CFD9-E8AE7915F6A6}"/>
                </a:ext>
              </a:extLst>
            </p:cNvPr>
            <p:cNvSpPr txBox="1"/>
            <p:nvPr/>
          </p:nvSpPr>
          <p:spPr>
            <a:xfrm>
              <a:off x="3780593" y="3835942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200 nm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F8ECA-81C5-5FFC-059D-A044AFC86BA8}"/>
              </a:ext>
            </a:extLst>
          </p:cNvPr>
          <p:cNvGrpSpPr/>
          <p:nvPr/>
        </p:nvGrpSpPr>
        <p:grpSpPr>
          <a:xfrm>
            <a:off x="5017492" y="807822"/>
            <a:ext cx="3464636" cy="3470761"/>
            <a:chOff x="5017492" y="807822"/>
            <a:chExt cx="3464636" cy="3470761"/>
          </a:xfrm>
        </p:grpSpPr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9D9B367-8206-3019-A1C0-A64CBC2CC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3" t="4682" r="21208" b="20505"/>
            <a:stretch/>
          </p:blipFill>
          <p:spPr>
            <a:xfrm>
              <a:off x="5017492" y="807822"/>
              <a:ext cx="3464636" cy="347076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793C05-633D-F491-E69B-174FFDFA1257}"/>
                </a:ext>
              </a:extLst>
            </p:cNvPr>
            <p:cNvGrpSpPr/>
            <p:nvPr/>
          </p:nvGrpSpPr>
          <p:grpSpPr>
            <a:xfrm>
              <a:off x="7627142" y="4148468"/>
              <a:ext cx="691395" cy="78583"/>
              <a:chOff x="3898106" y="4124325"/>
              <a:chExt cx="481014" cy="78583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305F0C2-BFD6-B019-B4E0-DA22758F04C9}"/>
                  </a:ext>
                </a:extLst>
              </p:cNvPr>
              <p:cNvCxnSpPr/>
              <p:nvPr/>
            </p:nvCxnSpPr>
            <p:spPr>
              <a:xfrm>
                <a:off x="3898106" y="4164806"/>
                <a:ext cx="478632" cy="0"/>
              </a:xfrm>
              <a:prstGeom prst="straightConnector1">
                <a:avLst/>
              </a:prstGeom>
              <a:ln w="28575">
                <a:solidFill>
                  <a:schemeClr val="accent3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802F1E9-EA80-1F79-FD73-F9DB5857409B}"/>
                  </a:ext>
                </a:extLst>
              </p:cNvPr>
              <p:cNvCxnSpPr/>
              <p:nvPr/>
            </p:nvCxnSpPr>
            <p:spPr>
              <a:xfrm>
                <a:off x="3898106" y="4124325"/>
                <a:ext cx="0" cy="7620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85DCA1-1D2C-7558-A282-CD8B0332290C}"/>
                  </a:ext>
                </a:extLst>
              </p:cNvPr>
              <p:cNvCxnSpPr/>
              <p:nvPr/>
            </p:nvCxnSpPr>
            <p:spPr>
              <a:xfrm>
                <a:off x="4379120" y="4126708"/>
                <a:ext cx="0" cy="76200"/>
              </a:xfrm>
              <a:prstGeom prst="line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0BFF25-6D97-9AF3-494A-D599D2E8601E}"/>
                </a:ext>
              </a:extLst>
            </p:cNvPr>
            <p:cNvSpPr txBox="1"/>
            <p:nvPr/>
          </p:nvSpPr>
          <p:spPr>
            <a:xfrm>
              <a:off x="7644130" y="3858123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100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8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8261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dirty="0"/>
              <a:t>Characterizing GaAs-</a:t>
            </a:r>
            <a:r>
              <a:rPr lang="en-US" sz="3400" dirty="0" err="1"/>
              <a:t>CsO</a:t>
            </a:r>
            <a:r>
              <a:rPr lang="en-US" sz="3400" dirty="0"/>
              <a:t>/graphene on LEEM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E942-E170-DA46-30CC-3143659CB2F2}"/>
              </a:ext>
            </a:extLst>
          </p:cNvPr>
          <p:cNvSpPr txBox="1"/>
          <p:nvPr/>
        </p:nvSpPr>
        <p:spPr>
          <a:xfrm>
            <a:off x="1310512" y="5369609"/>
            <a:ext cx="724268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LEEM indicates intercalation happened.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7B6B92-7C4E-BE17-8169-4E7F85FB20C6}"/>
              </a:ext>
            </a:extLst>
          </p:cNvPr>
          <p:cNvGrpSpPr/>
          <p:nvPr/>
        </p:nvGrpSpPr>
        <p:grpSpPr>
          <a:xfrm>
            <a:off x="971306" y="979821"/>
            <a:ext cx="3524494" cy="3959709"/>
            <a:chOff x="971306" y="979821"/>
            <a:chExt cx="3524494" cy="3959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E6B91D-B1B7-EEF8-0EF7-A84865D7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307" y="979821"/>
              <a:ext cx="3524493" cy="35337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201CFE-62C4-22B9-9CAD-B1786AA06BBE}"/>
                </a:ext>
              </a:extLst>
            </p:cNvPr>
            <p:cNvSpPr txBox="1"/>
            <p:nvPr/>
          </p:nvSpPr>
          <p:spPr>
            <a:xfrm>
              <a:off x="971306" y="4631753"/>
              <a:ext cx="3524493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/>
                <a:t>LEEM image before activation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293DFA-4282-2501-5EDA-A72D26B1EE54}"/>
              </a:ext>
            </a:extLst>
          </p:cNvPr>
          <p:cNvGrpSpPr/>
          <p:nvPr/>
        </p:nvGrpSpPr>
        <p:grpSpPr>
          <a:xfrm>
            <a:off x="4968240" y="979821"/>
            <a:ext cx="3619724" cy="3951371"/>
            <a:chOff x="4968240" y="979821"/>
            <a:chExt cx="3619724" cy="39513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594C50-805C-CF92-5C45-6D9DE1675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0" r="8426"/>
            <a:stretch/>
          </p:blipFill>
          <p:spPr>
            <a:xfrm>
              <a:off x="4968240" y="979821"/>
              <a:ext cx="3619724" cy="35337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D5D427-217E-C04C-1654-88773F7205A3}"/>
                </a:ext>
              </a:extLst>
            </p:cNvPr>
            <p:cNvSpPr txBox="1"/>
            <p:nvPr/>
          </p:nvSpPr>
          <p:spPr>
            <a:xfrm>
              <a:off x="4968240" y="4623415"/>
              <a:ext cx="3524493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/>
                <a:t>LEEM image just after activation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4F9B673-A0D9-22A0-68A1-00B1EAE4D806}"/>
              </a:ext>
            </a:extLst>
          </p:cNvPr>
          <p:cNvSpPr txBox="1"/>
          <p:nvPr/>
        </p:nvSpPr>
        <p:spPr>
          <a:xfrm>
            <a:off x="1310512" y="5878179"/>
            <a:ext cx="724268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Work function reduction of 3 eV observed, which close to work function shift of 3.2 eV on typical </a:t>
            </a:r>
            <a:r>
              <a:rPr lang="en-US" sz="1600" dirty="0" err="1"/>
              <a:t>CsO</a:t>
            </a:r>
            <a:r>
              <a:rPr lang="en-US" sz="1600" dirty="0"/>
              <a:t> activation on GaAs</a:t>
            </a:r>
          </a:p>
        </p:txBody>
      </p:sp>
    </p:spTree>
    <p:extLst>
      <p:ext uri="{BB962C8B-B14F-4D97-AF65-F5344CB8AC3E}">
        <p14:creationId xmlns:p14="http://schemas.microsoft.com/office/powerpoint/2010/main" val="395103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826119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SL-GaAs activation with graphene on top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9C230-9F77-4B02-8B0C-D00ADDDD3D2D}"/>
              </a:ext>
            </a:extLst>
          </p:cNvPr>
          <p:cNvSpPr txBox="1"/>
          <p:nvPr/>
        </p:nvSpPr>
        <p:spPr>
          <a:xfrm>
            <a:off x="1239448" y="4800520"/>
            <a:ext cx="724268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Successful growth of SL-GaAs with </a:t>
            </a:r>
            <a:r>
              <a:rPr lang="en-US" sz="1600" dirty="0" err="1"/>
              <a:t>CsO</a:t>
            </a:r>
            <a:r>
              <a:rPr lang="en-US" sz="1600" dirty="0"/>
              <a:t> activation layer underneath the graphene.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54649-9B4C-EB13-6E5F-C326F42B5F14}"/>
              </a:ext>
            </a:extLst>
          </p:cNvPr>
          <p:cNvSpPr txBox="1"/>
          <p:nvPr/>
        </p:nvSpPr>
        <p:spPr>
          <a:xfrm>
            <a:off x="1239448" y="5505166"/>
            <a:ext cx="724268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Similar activation of bulk GaAs was performed. We obtained better results on SL-GaAs with a cap layer.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6C0AD-3BFA-3530-276E-07251F958425}"/>
              </a:ext>
            </a:extLst>
          </p:cNvPr>
          <p:cNvSpPr txBox="1"/>
          <p:nvPr/>
        </p:nvSpPr>
        <p:spPr>
          <a:xfrm>
            <a:off x="5897880" y="2455391"/>
            <a:ext cx="2736648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Monolayer graphene protection layer was deposited on SL-GaAs with an As cap. Heat treatment of 550°C was used to eliminate As cap layer through the graphene. And deposition of Cs and oxygen was performed using yo-yo method.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E942-E170-DA46-30CC-3143659CB2F2}"/>
              </a:ext>
            </a:extLst>
          </p:cNvPr>
          <p:cNvSpPr txBox="1"/>
          <p:nvPr/>
        </p:nvSpPr>
        <p:spPr>
          <a:xfrm>
            <a:off x="1239448" y="6206770"/>
            <a:ext cx="724268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Removal of cap layer creates better sites for intercalation of Cs.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A88276-9FCA-9162-1E38-076F0E07FEED}"/>
                  </a:ext>
                </a:extLst>
              </p:cNvPr>
              <p:cNvSpPr txBox="1"/>
              <p:nvPr/>
            </p:nvSpPr>
            <p:spPr>
              <a:xfrm>
                <a:off x="5175448" y="1036832"/>
                <a:ext cx="2570127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@532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0.70 %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A88276-9FCA-9162-1E38-076F0E07F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448" y="1036832"/>
                <a:ext cx="2570127" cy="369332"/>
              </a:xfrm>
              <a:prstGeom prst="rect">
                <a:avLst/>
              </a:prstGeom>
              <a:blipFill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8FDAA46-5487-6E16-37BC-A08614FD30DC}"/>
              </a:ext>
            </a:extLst>
          </p:cNvPr>
          <p:cNvGrpSpPr/>
          <p:nvPr/>
        </p:nvGrpSpPr>
        <p:grpSpPr>
          <a:xfrm>
            <a:off x="260861" y="861593"/>
            <a:ext cx="4981699" cy="3718795"/>
            <a:chOff x="260861" y="861593"/>
            <a:chExt cx="4981699" cy="37187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4A7A73-6A50-ED4F-F935-854FC306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861" y="861593"/>
              <a:ext cx="4981699" cy="37187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45BD86-3F94-1B91-CEC7-1EE902F47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4954"/>
            <a:stretch/>
          </p:blipFill>
          <p:spPr>
            <a:xfrm>
              <a:off x="3387363" y="3055164"/>
              <a:ext cx="1279888" cy="10012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9167CD-42DD-E3FD-3986-88B05A548B20}"/>
                </a:ext>
              </a:extLst>
            </p:cNvPr>
            <p:cNvSpPr txBox="1"/>
            <p:nvPr/>
          </p:nvSpPr>
          <p:spPr>
            <a:xfrm>
              <a:off x="4557714" y="3553405"/>
              <a:ext cx="38985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Times" panose="02020603050405020304" pitchFamily="18" charset="0"/>
                  <a:cs typeface="Times" panose="02020603050405020304" pitchFamily="18" charset="0"/>
                </a:rPr>
                <a:t>CsO</a:t>
              </a:r>
              <a:endParaRPr lang="en-US" sz="9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517A72-6A77-4F03-0149-7D7D4A28DC95}"/>
                </a:ext>
              </a:extLst>
            </p:cNvPr>
            <p:cNvSpPr txBox="1"/>
            <p:nvPr/>
          </p:nvSpPr>
          <p:spPr>
            <a:xfrm>
              <a:off x="4569145" y="3699978"/>
              <a:ext cx="44755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" panose="02020603050405020304" pitchFamily="18" charset="0"/>
                  <a:cs typeface="Times" panose="02020603050405020304" pitchFamily="18" charset="0"/>
                </a:rPr>
                <a:t>GaAs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1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56911"/>
            <a:ext cx="8778732" cy="598877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Characterizing SL-GaAs-</a:t>
            </a:r>
            <a:r>
              <a:rPr lang="en-US" sz="3400" dirty="0" err="1"/>
              <a:t>CsO</a:t>
            </a:r>
            <a:r>
              <a:rPr lang="en-US" sz="3400" dirty="0"/>
              <a:t>/graphene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1" y="6431118"/>
            <a:ext cx="291435" cy="250603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8AD65B-0F72-B90E-6C91-155ABD34C45A}"/>
              </a:ext>
            </a:extLst>
          </p:cNvPr>
          <p:cNvCxnSpPr/>
          <p:nvPr/>
        </p:nvCxnSpPr>
        <p:spPr>
          <a:xfrm>
            <a:off x="940526" y="2663734"/>
            <a:ext cx="77419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94B0CC-EF90-8B4B-6654-24C105C2B712}"/>
              </a:ext>
            </a:extLst>
          </p:cNvPr>
          <p:cNvSpPr txBox="1"/>
          <p:nvPr/>
        </p:nvSpPr>
        <p:spPr>
          <a:xfrm>
            <a:off x="1314994" y="280306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45°C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AE44F1-643C-8895-8D38-EF9FAEC639CC}"/>
              </a:ext>
            </a:extLst>
          </p:cNvPr>
          <p:cNvSpPr txBox="1"/>
          <p:nvPr/>
        </p:nvSpPr>
        <p:spPr>
          <a:xfrm>
            <a:off x="1097279" y="1941706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Intercalation </a:t>
            </a:r>
          </a:p>
          <a:p>
            <a:r>
              <a:rPr lang="en-US" dirty="0"/>
              <a:t>&amp; Activation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69C242-AC0D-364C-D752-F8B595457E32}"/>
              </a:ext>
            </a:extLst>
          </p:cNvPr>
          <p:cNvSpPr txBox="1"/>
          <p:nvPr/>
        </p:nvSpPr>
        <p:spPr>
          <a:xfrm>
            <a:off x="2939141" y="1941706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Excess top Cs </a:t>
            </a:r>
          </a:p>
          <a:p>
            <a:r>
              <a:rPr lang="en-US" dirty="0"/>
              <a:t>goes away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226354-BD7D-88DD-D6CB-976D8177B721}"/>
              </a:ext>
            </a:extLst>
          </p:cNvPr>
          <p:cNvSpPr txBox="1"/>
          <p:nvPr/>
        </p:nvSpPr>
        <p:spPr>
          <a:xfrm>
            <a:off x="3034932" y="2803065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&gt;100°C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3FE970-8B51-7FE6-FE11-77F3CEC51287}"/>
              </a:ext>
            </a:extLst>
          </p:cNvPr>
          <p:cNvSpPr txBox="1"/>
          <p:nvPr/>
        </p:nvSpPr>
        <p:spPr>
          <a:xfrm>
            <a:off x="5155475" y="2770799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&gt;250°C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05FAAB-11CE-0F6D-08D7-CB5E690A31E1}"/>
              </a:ext>
            </a:extLst>
          </p:cNvPr>
          <p:cNvSpPr txBox="1"/>
          <p:nvPr/>
        </p:nvSpPr>
        <p:spPr>
          <a:xfrm>
            <a:off x="4953118" y="1702556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start to</a:t>
            </a:r>
          </a:p>
          <a:p>
            <a:r>
              <a:rPr lang="en-US" dirty="0"/>
              <a:t>lose underneath</a:t>
            </a:r>
          </a:p>
          <a:p>
            <a:r>
              <a:rPr lang="en-US" dirty="0"/>
              <a:t>of graphene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C0A38-ECAC-731F-7245-A19DE2D90BC4}"/>
              </a:ext>
            </a:extLst>
          </p:cNvPr>
          <p:cNvSpPr txBox="1"/>
          <p:nvPr/>
        </p:nvSpPr>
        <p:spPr>
          <a:xfrm>
            <a:off x="7323958" y="2770799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&gt;500°C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4C7B2C-85A0-5C88-3C3D-17E6E7700E6C}"/>
              </a:ext>
            </a:extLst>
          </p:cNvPr>
          <p:cNvSpPr txBox="1"/>
          <p:nvPr/>
        </p:nvSpPr>
        <p:spPr>
          <a:xfrm>
            <a:off x="7118995" y="1664707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Still Cs left </a:t>
            </a:r>
          </a:p>
          <a:p>
            <a:r>
              <a:rPr lang="en-US" dirty="0"/>
              <a:t>underneath</a:t>
            </a:r>
          </a:p>
          <a:p>
            <a:r>
              <a:rPr lang="en-US" dirty="0"/>
              <a:t>of graphene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0D1248-6047-C252-B6EF-7438C359B71F}"/>
                  </a:ext>
                </a:extLst>
              </p:cNvPr>
              <p:cNvSpPr txBox="1"/>
              <p:nvPr/>
            </p:nvSpPr>
            <p:spPr>
              <a:xfrm>
                <a:off x="1080419" y="3681686"/>
                <a:ext cx="7390357" cy="13234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115C7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sz="2000" dirty="0"/>
                  <a:t>We activated the cathode, heat treated sample around 500°C, 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dirty="0"/>
                  <a:t>took it out into the air, and put it back in the vacuum system, 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dirty="0"/>
                  <a:t>that cathode still had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0.01% QE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0D1248-6047-C252-B6EF-7438C359B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419" y="3681686"/>
                <a:ext cx="7390357" cy="1323439"/>
              </a:xfrm>
              <a:prstGeom prst="rect">
                <a:avLst/>
              </a:prstGeom>
              <a:blipFill>
                <a:blip r:embed="rId2"/>
                <a:stretch>
                  <a:fillRect b="-5286"/>
                </a:stretch>
              </a:blipFill>
              <a:ln w="28575">
                <a:solidFill>
                  <a:srgbClr val="115C7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4069280-7B87-072C-75E8-A19AA667F7BD}"/>
              </a:ext>
            </a:extLst>
          </p:cNvPr>
          <p:cNvSpPr txBox="1"/>
          <p:nvPr/>
        </p:nvSpPr>
        <p:spPr>
          <a:xfrm>
            <a:off x="1231931" y="153318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QE: 0.7%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3531ED-5234-3D99-D1A2-7589349BF113}"/>
              </a:ext>
            </a:extLst>
          </p:cNvPr>
          <p:cNvSpPr txBox="1"/>
          <p:nvPr/>
        </p:nvSpPr>
        <p:spPr>
          <a:xfrm>
            <a:off x="2990437" y="1512473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QE&gt; 0.55%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21425D-0B5B-406B-BA57-783A08CB098B}"/>
              </a:ext>
            </a:extLst>
          </p:cNvPr>
          <p:cNvSpPr txBox="1"/>
          <p:nvPr/>
        </p:nvSpPr>
        <p:spPr>
          <a:xfrm>
            <a:off x="7150952" y="1276451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QE&gt; 0.014%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C095B-A404-C88F-2610-A66C2F8FA08A}"/>
              </a:ext>
            </a:extLst>
          </p:cNvPr>
          <p:cNvSpPr txBox="1"/>
          <p:nvPr/>
        </p:nvSpPr>
        <p:spPr>
          <a:xfrm>
            <a:off x="1433184" y="5222026"/>
            <a:ext cx="665438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Graphene protection layer makes the GaAs cathode less susceptible to heating.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07E522-EFAE-7AFE-D15E-431A0802E7BD}"/>
              </a:ext>
            </a:extLst>
          </p:cNvPr>
          <p:cNvSpPr txBox="1"/>
          <p:nvPr/>
        </p:nvSpPr>
        <p:spPr>
          <a:xfrm>
            <a:off x="1433184" y="5935432"/>
            <a:ext cx="665438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Can sustain coarse vacuum environment with the protection layer. Meaning vacuum transfer of activated GaAs is a possibility. </a:t>
            </a:r>
          </a:p>
        </p:txBody>
      </p:sp>
    </p:spTree>
    <p:extLst>
      <p:ext uri="{BB962C8B-B14F-4D97-AF65-F5344CB8AC3E}">
        <p14:creationId xmlns:p14="http://schemas.microsoft.com/office/powerpoint/2010/main" val="306386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56911"/>
            <a:ext cx="8778732" cy="598877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Summary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1" y="6431118"/>
            <a:ext cx="69816" cy="250603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7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E942-E170-DA46-30CC-3143659CB2F2}"/>
              </a:ext>
            </a:extLst>
          </p:cNvPr>
          <p:cNvSpPr txBox="1"/>
          <p:nvPr/>
        </p:nvSpPr>
        <p:spPr>
          <a:xfrm>
            <a:off x="1414134" y="4133850"/>
            <a:ext cx="6654388" cy="172354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Method of Intercalation was used to grow </a:t>
            </a:r>
            <a:r>
              <a:rPr lang="en-US" sz="1600" b="1" dirty="0"/>
              <a:t>GaAs/</a:t>
            </a:r>
            <a:r>
              <a:rPr lang="en-US" sz="1600" b="1" dirty="0" err="1"/>
              <a:t>CsO</a:t>
            </a:r>
            <a:r>
              <a:rPr lang="en-US" sz="1600" b="1" dirty="0"/>
              <a:t> photocathode </a:t>
            </a:r>
            <a:r>
              <a:rPr lang="en-US" sz="1600" dirty="0"/>
              <a:t>with </a:t>
            </a:r>
            <a:r>
              <a:rPr lang="en-US" sz="1600" b="1" dirty="0"/>
              <a:t>monolayer graphene protection layer </a:t>
            </a:r>
            <a:r>
              <a:rPr lang="en-US" sz="1600" dirty="0"/>
              <a:t>on top. </a:t>
            </a:r>
          </a:p>
          <a:p>
            <a:pPr marL="182880" indent="-18288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Initial result shows, graphene protection layer makes the cathode </a:t>
            </a:r>
            <a:r>
              <a:rPr lang="en-US" sz="1600" b="1" dirty="0"/>
              <a:t>less susceptible to heating. </a:t>
            </a:r>
          </a:p>
          <a:p>
            <a:pPr marL="182880" indent="-18288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Can sustain coarse vacuum environment with the protection layer. Meaning vacuum transfer of activated GaAs is a possibility.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BD6F6-B362-D6A2-BFE7-32DDAF153BFD}"/>
              </a:ext>
            </a:extLst>
          </p:cNvPr>
          <p:cNvSpPr txBox="1"/>
          <p:nvPr/>
        </p:nvSpPr>
        <p:spPr>
          <a:xfrm>
            <a:off x="1414134" y="1136065"/>
            <a:ext cx="6654388" cy="115416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Cs-</a:t>
            </a:r>
            <a:r>
              <a:rPr lang="en-US" sz="1600" dirty="0" err="1"/>
              <a:t>Te</a:t>
            </a:r>
            <a:r>
              <a:rPr lang="en-US" sz="1600" dirty="0"/>
              <a:t>-O based activation shows </a:t>
            </a:r>
            <a:r>
              <a:rPr lang="en-US" sz="1600" b="1" dirty="0"/>
              <a:t>5-6 times improvement </a:t>
            </a:r>
            <a:r>
              <a:rPr lang="en-US" sz="1600" dirty="0"/>
              <a:t>of charge lifetime in a test chamber. </a:t>
            </a:r>
          </a:p>
          <a:p>
            <a:pPr marL="182880" indent="-18288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Both Cs-</a:t>
            </a:r>
            <a:r>
              <a:rPr lang="en-US" sz="1600" dirty="0" err="1"/>
              <a:t>Te</a:t>
            </a:r>
            <a:r>
              <a:rPr lang="en-US" sz="1600" dirty="0"/>
              <a:t>, Cs-</a:t>
            </a:r>
            <a:r>
              <a:rPr lang="en-US" sz="1600" dirty="0" err="1"/>
              <a:t>Te</a:t>
            </a:r>
            <a:r>
              <a:rPr lang="en-US" sz="1600" dirty="0"/>
              <a:t>-O based activation achieve </a:t>
            </a:r>
            <a:r>
              <a:rPr lang="en-US" sz="1600" b="1" dirty="0"/>
              <a:t>Negative Electron Affinity </a:t>
            </a:r>
            <a:r>
              <a:rPr lang="en-US" sz="1600" dirty="0"/>
              <a:t>and shows </a:t>
            </a:r>
            <a:r>
              <a:rPr lang="en-US" sz="1600" b="1" dirty="0"/>
              <a:t>high QE.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ECF90-AFDC-25AB-8B46-D751A50B6FFD}"/>
              </a:ext>
            </a:extLst>
          </p:cNvPr>
          <p:cNvSpPr txBox="1"/>
          <p:nvPr/>
        </p:nvSpPr>
        <p:spPr>
          <a:xfrm>
            <a:off x="1414134" y="2495121"/>
            <a:ext cx="665438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Superlattice DBR from Sandia shows </a:t>
            </a:r>
            <a:r>
              <a:rPr lang="en-US" sz="1600" b="1" dirty="0"/>
              <a:t>very high QE</a:t>
            </a:r>
            <a:r>
              <a:rPr lang="en-US" sz="1600" dirty="0"/>
              <a:t>, with room for improvement in ESP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6F975-29D1-ACF4-094C-56805619E633}"/>
              </a:ext>
            </a:extLst>
          </p:cNvPr>
          <p:cNvSpPr txBox="1"/>
          <p:nvPr/>
        </p:nvSpPr>
        <p:spPr>
          <a:xfrm>
            <a:off x="1414134" y="3284791"/>
            <a:ext cx="665438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Superlattice DBR from Old Dominion University </a:t>
            </a:r>
            <a:r>
              <a:rPr lang="en-US" sz="1600" b="1" dirty="0"/>
              <a:t>shows both high ESP and reasonably well QE. </a:t>
            </a:r>
            <a:r>
              <a:rPr lang="en-US" sz="1600" dirty="0"/>
              <a:t>Suitable for </a:t>
            </a:r>
            <a:r>
              <a:rPr lang="en-US" sz="1600" b="1" dirty="0"/>
              <a:t>EIC. </a:t>
            </a:r>
          </a:p>
        </p:txBody>
      </p:sp>
    </p:spTree>
    <p:extLst>
      <p:ext uri="{BB962C8B-B14F-4D97-AF65-F5344CB8AC3E}">
        <p14:creationId xmlns:p14="http://schemas.microsoft.com/office/powerpoint/2010/main" val="16619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Perspective - Polarized Electron Sources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E2F5BB-4D6A-E5D1-41DC-BDCDCCA391B3}"/>
              </a:ext>
            </a:extLst>
          </p:cNvPr>
          <p:cNvGrpSpPr/>
          <p:nvPr/>
        </p:nvGrpSpPr>
        <p:grpSpPr>
          <a:xfrm>
            <a:off x="4061720" y="816560"/>
            <a:ext cx="2515151" cy="2495538"/>
            <a:chOff x="5246326" y="901849"/>
            <a:chExt cx="2530409" cy="25739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ECF025-55A1-266B-AAE2-AEFDF0ABA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3" t="6146" r="14786" b="7815"/>
            <a:stretch/>
          </p:blipFill>
          <p:spPr>
            <a:xfrm>
              <a:off x="5252903" y="913205"/>
              <a:ext cx="2523832" cy="256258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0A9CD5-EC45-FA2D-669B-196670109B6B}"/>
                </a:ext>
              </a:extLst>
            </p:cNvPr>
            <p:cNvSpPr txBox="1"/>
            <p:nvPr/>
          </p:nvSpPr>
          <p:spPr>
            <a:xfrm>
              <a:off x="5246326" y="901849"/>
              <a:ext cx="95410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CEBAF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401408-15D0-922B-0520-7EC86BE50750}"/>
                </a:ext>
              </a:extLst>
            </p:cNvPr>
            <p:cNvSpPr txBox="1"/>
            <p:nvPr/>
          </p:nvSpPr>
          <p:spPr>
            <a:xfrm>
              <a:off x="6090015" y="3104841"/>
              <a:ext cx="1686719" cy="3491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At Jefferson Lab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B754D0-4E8C-787E-795D-350CCA37127A}"/>
              </a:ext>
            </a:extLst>
          </p:cNvPr>
          <p:cNvGrpSpPr/>
          <p:nvPr/>
        </p:nvGrpSpPr>
        <p:grpSpPr>
          <a:xfrm>
            <a:off x="396482" y="3826711"/>
            <a:ext cx="4186284" cy="2327350"/>
            <a:chOff x="557732" y="3789498"/>
            <a:chExt cx="5223511" cy="23273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8AFC51-CC05-6D92-EF82-CAC4E4C5A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62" y="3793588"/>
              <a:ext cx="5219181" cy="232326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703379-9D1D-23B7-4DC3-56D9870E49A5}"/>
                </a:ext>
              </a:extLst>
            </p:cNvPr>
            <p:cNvSpPr txBox="1"/>
            <p:nvPr/>
          </p:nvSpPr>
          <p:spPr>
            <a:xfrm>
              <a:off x="557732" y="3789498"/>
              <a:ext cx="4380319" cy="3354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80" dirty="0"/>
                <a:t>International Liner Collider (Japan)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58908-8576-6B12-E86C-C67191889213}"/>
              </a:ext>
            </a:extLst>
          </p:cNvPr>
          <p:cNvGrpSpPr/>
          <p:nvPr/>
        </p:nvGrpSpPr>
        <p:grpSpPr>
          <a:xfrm>
            <a:off x="387129" y="878940"/>
            <a:ext cx="3441557" cy="2401994"/>
            <a:chOff x="574503" y="741152"/>
            <a:chExt cx="4425555" cy="263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F4F2F4-4275-3795-A64B-949D9DCE4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2" t="4507" r="3241" b="7587"/>
            <a:stretch/>
          </p:blipFill>
          <p:spPr>
            <a:xfrm>
              <a:off x="574503" y="741152"/>
              <a:ext cx="4425555" cy="263749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A75367-7F7E-48C0-8B49-3B4632B54C56}"/>
                </a:ext>
              </a:extLst>
            </p:cNvPr>
            <p:cNvSpPr txBox="1"/>
            <p:nvPr/>
          </p:nvSpPr>
          <p:spPr>
            <a:xfrm>
              <a:off x="2671598" y="2975127"/>
              <a:ext cx="2320497" cy="37174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layout at BNL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55E42F-502A-756D-4C78-A2B4C617FA3B}"/>
              </a:ext>
            </a:extLst>
          </p:cNvPr>
          <p:cNvGrpSpPr/>
          <p:nvPr/>
        </p:nvGrpSpPr>
        <p:grpSpPr>
          <a:xfrm>
            <a:off x="4846730" y="3826711"/>
            <a:ext cx="4116763" cy="2327350"/>
            <a:chOff x="6202581" y="3840774"/>
            <a:chExt cx="4633486" cy="23273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0B679E-9382-1A72-E627-A1C1AE480DC9}"/>
                </a:ext>
              </a:extLst>
            </p:cNvPr>
            <p:cNvGrpSpPr/>
            <p:nvPr/>
          </p:nvGrpSpPr>
          <p:grpSpPr>
            <a:xfrm>
              <a:off x="6215249" y="3844864"/>
              <a:ext cx="4620818" cy="2323260"/>
              <a:chOff x="5361960" y="3465910"/>
              <a:chExt cx="4974672" cy="277160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DF62D70-A6CE-5BA5-9549-1D31C77C0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1960" y="3465910"/>
                <a:ext cx="4974672" cy="2771603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6031DC-155E-2632-B1DD-EBD1CCB3AC44}"/>
                  </a:ext>
                </a:extLst>
              </p:cNvPr>
              <p:cNvGrpSpPr/>
              <p:nvPr/>
            </p:nvGrpSpPr>
            <p:grpSpPr>
              <a:xfrm>
                <a:off x="8876952" y="5159229"/>
                <a:ext cx="1421155" cy="1061506"/>
                <a:chOff x="8876952" y="5159229"/>
                <a:chExt cx="1421155" cy="106150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AC800C7-0241-2932-9775-60E68130119C}"/>
                    </a:ext>
                  </a:extLst>
                </p:cNvPr>
                <p:cNvSpPr/>
                <p:nvPr/>
              </p:nvSpPr>
              <p:spPr>
                <a:xfrm>
                  <a:off x="9063529" y="5159229"/>
                  <a:ext cx="1234578" cy="981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150F637-41CF-C12C-FF0D-962964204A09}"/>
                    </a:ext>
                  </a:extLst>
                </p:cNvPr>
                <p:cNvSpPr/>
                <p:nvPr/>
              </p:nvSpPr>
              <p:spPr>
                <a:xfrm>
                  <a:off x="8876952" y="5341030"/>
                  <a:ext cx="610998" cy="8797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3B7CE42-0A6C-6853-1FD5-3803C99E4817}"/>
                  </a:ext>
                </a:extLst>
              </p:cNvPr>
              <p:cNvGrpSpPr/>
              <p:nvPr/>
            </p:nvGrpSpPr>
            <p:grpSpPr>
              <a:xfrm>
                <a:off x="5368727" y="3502147"/>
                <a:ext cx="1743515" cy="1430580"/>
                <a:chOff x="5368727" y="3502147"/>
                <a:chExt cx="1743515" cy="143058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1DFE563-4D6B-F143-B05D-E391F9A61678}"/>
                    </a:ext>
                  </a:extLst>
                </p:cNvPr>
                <p:cNvSpPr/>
                <p:nvPr/>
              </p:nvSpPr>
              <p:spPr>
                <a:xfrm>
                  <a:off x="5368727" y="3947601"/>
                  <a:ext cx="1743515" cy="9851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5C9D40E-3D9E-5D0F-C6C2-7BCA078282F4}"/>
                    </a:ext>
                  </a:extLst>
                </p:cNvPr>
                <p:cNvSpPr/>
                <p:nvPr/>
              </p:nvSpPr>
              <p:spPr>
                <a:xfrm>
                  <a:off x="5387127" y="3502147"/>
                  <a:ext cx="116051" cy="9851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042648F-76A0-B833-D0A5-E8460A93B9CA}"/>
                </a:ext>
              </a:extLst>
            </p:cNvPr>
            <p:cNvGrpSpPr/>
            <p:nvPr/>
          </p:nvGrpSpPr>
          <p:grpSpPr>
            <a:xfrm>
              <a:off x="6202581" y="3840774"/>
              <a:ext cx="2458768" cy="839621"/>
              <a:chOff x="6202581" y="3840774"/>
              <a:chExt cx="2458768" cy="83962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88102D-D469-C20E-0EF2-C97A2371CDE1}"/>
                  </a:ext>
                </a:extLst>
              </p:cNvPr>
              <p:cNvSpPr txBox="1"/>
              <p:nvPr/>
            </p:nvSpPr>
            <p:spPr>
              <a:xfrm>
                <a:off x="6202581" y="3840774"/>
                <a:ext cx="2458768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MESA Accelerator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037BF9-8CE9-A7A6-DDF8-82A7EB4C7178}"/>
                  </a:ext>
                </a:extLst>
              </p:cNvPr>
              <p:cNvSpPr txBox="1"/>
              <p:nvPr/>
            </p:nvSpPr>
            <p:spPr>
              <a:xfrm>
                <a:off x="6204264" y="4311063"/>
                <a:ext cx="1283478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Germany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A6BC55-2951-A5FF-712B-C9BF987B8CB3}"/>
              </a:ext>
            </a:extLst>
          </p:cNvPr>
          <p:cNvGrpSpPr/>
          <p:nvPr/>
        </p:nvGrpSpPr>
        <p:grpSpPr>
          <a:xfrm>
            <a:off x="6774105" y="842714"/>
            <a:ext cx="2189388" cy="2474446"/>
            <a:chOff x="8176866" y="807886"/>
            <a:chExt cx="3881927" cy="2758737"/>
          </a:xfrm>
        </p:grpSpPr>
        <p:pic>
          <p:nvPicPr>
            <p:cNvPr id="30" name="Picture 2" descr="Archives and History Office: Past Spotlights">
              <a:extLst>
                <a:ext uri="{FF2B5EF4-FFF2-40B4-BE49-F238E27FC236}">
                  <a16:creationId xmlns:a16="http://schemas.microsoft.com/office/drawing/2014/main" id="{A1DF5583-E012-75D4-9911-72E4386585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t="2859" r="2784" b="11620"/>
            <a:stretch/>
          </p:blipFill>
          <p:spPr bwMode="auto">
            <a:xfrm>
              <a:off x="8185412" y="816560"/>
              <a:ext cx="3873381" cy="275006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9474E7-B904-54CD-C257-3038F9278B0B}"/>
                </a:ext>
              </a:extLst>
            </p:cNvPr>
            <p:cNvSpPr txBox="1"/>
            <p:nvPr/>
          </p:nvSpPr>
          <p:spPr>
            <a:xfrm>
              <a:off x="8176866" y="807886"/>
              <a:ext cx="1424521" cy="3774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SLAC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54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00E7141-755B-4DBE-BEDD-1D19A6E6FBCA}"/>
              </a:ext>
            </a:extLst>
          </p:cNvPr>
          <p:cNvSpPr>
            <a:spLocks noGrp="1"/>
          </p:cNvSpPr>
          <p:nvPr/>
        </p:nvSpPr>
        <p:spPr>
          <a:xfrm>
            <a:off x="971550" y="876844"/>
            <a:ext cx="7200900" cy="506219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FFFFFF"/>
                </a:solidFill>
                <a:latin typeface="Avenir Book"/>
                <a:ea typeface="Arial" charset="0"/>
                <a:cs typeface="Avenir Book"/>
              </a:defRPr>
            </a:lvl1pPr>
          </a:lstStyle>
          <a:p>
            <a:r>
              <a:rPr lang="en-US" sz="2700" dirty="0"/>
              <a:t>Summary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724C15-F543-A7D7-8C6A-1224099FF0DB}"/>
              </a:ext>
            </a:extLst>
          </p:cNvPr>
          <p:cNvSpPr txBox="1"/>
          <p:nvPr/>
        </p:nvSpPr>
        <p:spPr>
          <a:xfrm>
            <a:off x="233031" y="816958"/>
            <a:ext cx="891096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Acknowledge: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8E9A8A-12D9-9CFC-C1B9-97E306308C1B}"/>
              </a:ext>
            </a:extLst>
          </p:cNvPr>
          <p:cNvSpPr txBox="1"/>
          <p:nvPr/>
        </p:nvSpPr>
        <p:spPr>
          <a:xfrm>
            <a:off x="233032" y="3410893"/>
            <a:ext cx="8910968" cy="692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Work supported by Brookhaven Science Associates, LLC under Contract No. DE-SC0012704, DE-SC0013190 with </a:t>
            </a:r>
          </a:p>
          <a:p>
            <a:r>
              <a:rPr lang="en-US" sz="1300" dirty="0"/>
              <a:t>the U.S. Department of Energy. The use of National Synchrotron Light Source II at Brookhaven National Laboratory</a:t>
            </a:r>
          </a:p>
          <a:p>
            <a:r>
              <a:rPr lang="en-US" sz="1300" dirty="0"/>
              <a:t>is supported by U.S. Department of Energy Office of Science under Contract No. DE-AC02-98CH10886.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EE57A-6DE9-0B9C-79A5-F42E40038290}"/>
              </a:ext>
            </a:extLst>
          </p:cNvPr>
          <p:cNvSpPr txBox="1"/>
          <p:nvPr/>
        </p:nvSpPr>
        <p:spPr>
          <a:xfrm>
            <a:off x="233030" y="1516033"/>
            <a:ext cx="8910969" cy="1792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900" dirty="0"/>
              <a:t>Thanks to Erdong Wang, Luca Cultrera, Wei Liu, Omer Rahman, Mengjia Gaowei, Kali Mondal, John Skaritka, Xiao Tong, Jerzy Sadowski, </a:t>
            </a:r>
            <a:r>
              <a:rPr lang="en-US" sz="1900" dirty="0">
                <a:solidFill>
                  <a:srgbClr val="000000"/>
                </a:solidFill>
              </a:rPr>
              <a:t>Kim Kisslinger, </a:t>
            </a:r>
            <a:r>
              <a:rPr lang="en-US" sz="1900" dirty="0"/>
              <a:t>Triveni Rao, Ao Liu, Shashi Poddar, John Smedley, Liliana Stan, Sylvain Marsillac, Adam Masters, Matthew Poelker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4D6B0-6C02-4AEE-56E8-BF8229678592}"/>
              </a:ext>
            </a:extLst>
          </p:cNvPr>
          <p:cNvSpPr txBox="1"/>
          <p:nvPr/>
        </p:nvSpPr>
        <p:spPr>
          <a:xfrm>
            <a:off x="1382485" y="4625612"/>
            <a:ext cx="65598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Thanks for your attentions!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351A66-EF42-622B-FF7B-0FF7AC70FB69}"/>
              </a:ext>
            </a:extLst>
          </p:cNvPr>
          <p:cNvGrpSpPr/>
          <p:nvPr/>
        </p:nvGrpSpPr>
        <p:grpSpPr>
          <a:xfrm>
            <a:off x="3178629" y="5256152"/>
            <a:ext cx="3683726" cy="1204383"/>
            <a:chOff x="4070501" y="2117685"/>
            <a:chExt cx="4204198" cy="12068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25D9D2-4176-B5C8-6372-A96C907875B6}"/>
                </a:ext>
              </a:extLst>
            </p:cNvPr>
            <p:cNvSpPr txBox="1"/>
            <p:nvPr/>
          </p:nvSpPr>
          <p:spPr>
            <a:xfrm>
              <a:off x="4070501" y="2349632"/>
              <a:ext cx="2784852" cy="693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00" dirty="0"/>
                <a:t>Questions</a:t>
              </a:r>
            </a:p>
          </p:txBody>
        </p:sp>
        <p:pic>
          <p:nvPicPr>
            <p:cNvPr id="9" name="Picture 4" descr="TPQ – Thought Provoking Questions - Summation by Auren Hoffman">
              <a:extLst>
                <a:ext uri="{FF2B5EF4-FFF2-40B4-BE49-F238E27FC236}">
                  <a16:creationId xmlns:a16="http://schemas.microsoft.com/office/drawing/2014/main" id="{90854907-4C1D-B83A-B0BD-A70FF1DAD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842" y="2117685"/>
              <a:ext cx="1206857" cy="1206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698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Polarized Electron Sources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91D74E3-CF18-21F8-FCF9-A1C5CED37924}"/>
              </a:ext>
            </a:extLst>
          </p:cNvPr>
          <p:cNvSpPr txBox="1">
            <a:spLocks/>
          </p:cNvSpPr>
          <p:nvPr/>
        </p:nvSpPr>
        <p:spPr>
          <a:xfrm>
            <a:off x="1790399" y="676076"/>
            <a:ext cx="5661129" cy="44329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 Based on GaAs photocathodes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07733E-A101-15E8-D3F2-950C29E18ACD}"/>
              </a:ext>
            </a:extLst>
          </p:cNvPr>
          <p:cNvGrpSpPr/>
          <p:nvPr/>
        </p:nvGrpSpPr>
        <p:grpSpPr>
          <a:xfrm>
            <a:off x="666421" y="1306218"/>
            <a:ext cx="1628972" cy="1904268"/>
            <a:chOff x="8506711" y="3720853"/>
            <a:chExt cx="1628972" cy="190426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C533AC-028E-B8F4-3192-5832BE5653C0}"/>
                </a:ext>
              </a:extLst>
            </p:cNvPr>
            <p:cNvGrpSpPr/>
            <p:nvPr/>
          </p:nvGrpSpPr>
          <p:grpSpPr>
            <a:xfrm>
              <a:off x="8628865" y="3720853"/>
              <a:ext cx="1355522" cy="1513616"/>
              <a:chOff x="8330283" y="3832825"/>
              <a:chExt cx="1355522" cy="151361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661F0CB-490D-D30E-99CF-8E00EEEE30FF}"/>
                  </a:ext>
                </a:extLst>
              </p:cNvPr>
              <p:cNvSpPr/>
              <p:nvPr/>
            </p:nvSpPr>
            <p:spPr>
              <a:xfrm>
                <a:off x="8330284" y="3832825"/>
                <a:ext cx="1355521" cy="1513616"/>
              </a:xfrm>
              <a:prstGeom prst="rect">
                <a:avLst/>
              </a:prstGeom>
              <a:pattFill prst="smCheck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A1F756F-9419-5BD1-6390-B5E3C84BDA47}"/>
                  </a:ext>
                </a:extLst>
              </p:cNvPr>
              <p:cNvSpPr/>
              <p:nvPr/>
            </p:nvSpPr>
            <p:spPr>
              <a:xfrm>
                <a:off x="8330284" y="4301411"/>
                <a:ext cx="1355521" cy="4758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D6B6E4-2034-D301-D20D-D0EC7104D508}"/>
                  </a:ext>
                </a:extLst>
              </p:cNvPr>
              <p:cNvSpPr/>
              <p:nvPr/>
            </p:nvSpPr>
            <p:spPr>
              <a:xfrm>
                <a:off x="8330283" y="3832826"/>
                <a:ext cx="1355521" cy="468585"/>
              </a:xfrm>
              <a:prstGeom prst="rect">
                <a:avLst/>
              </a:prstGeom>
              <a:pattFill prst="ltHorz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FC25B4A-28A6-275F-C59D-3DB189A5F45D}"/>
                  </a:ext>
                </a:extLst>
              </p:cNvPr>
              <p:cNvSpPr txBox="1"/>
              <p:nvPr/>
            </p:nvSpPr>
            <p:spPr>
              <a:xfrm>
                <a:off x="8675259" y="4951375"/>
                <a:ext cx="63350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GaAs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672A2E-B4E1-81F3-2C66-C7C2944D4403}"/>
                </a:ext>
              </a:extLst>
            </p:cNvPr>
            <p:cNvSpPr txBox="1"/>
            <p:nvPr/>
          </p:nvSpPr>
          <p:spPr>
            <a:xfrm>
              <a:off x="8909720" y="4227206"/>
              <a:ext cx="7537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GaAsP</a:t>
              </a:r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601E22-6E6F-D645-98C0-3382D52B9B79}"/>
                </a:ext>
              </a:extLst>
            </p:cNvPr>
            <p:cNvSpPr txBox="1"/>
            <p:nvPr/>
          </p:nvSpPr>
          <p:spPr>
            <a:xfrm>
              <a:off x="8506711" y="5317344"/>
              <a:ext cx="1628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Superlattice GaAs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D93BF1-671C-0436-0F4F-BAB6507A1A4D}"/>
              </a:ext>
            </a:extLst>
          </p:cNvPr>
          <p:cNvGrpSpPr/>
          <p:nvPr/>
        </p:nvGrpSpPr>
        <p:grpSpPr>
          <a:xfrm>
            <a:off x="588262" y="3319499"/>
            <a:ext cx="1933414" cy="598472"/>
            <a:chOff x="8251627" y="5534675"/>
            <a:chExt cx="1933414" cy="5984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D73BF96-44FC-CCCC-D357-8D1F74E91B1D}"/>
                    </a:ext>
                  </a:extLst>
                </p:cNvPr>
                <p:cNvSpPr txBox="1"/>
                <p:nvPr/>
              </p:nvSpPr>
              <p:spPr>
                <a:xfrm>
                  <a:off x="8251627" y="5534675"/>
                  <a:ext cx="19334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ESP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92% (@780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D73BF96-44FC-CCCC-D357-8D1F74E91B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1627" y="5534675"/>
                  <a:ext cx="1933414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629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A2CF657-A1B0-49FE-50DC-31CCA29603D7}"/>
                    </a:ext>
                  </a:extLst>
                </p:cNvPr>
                <p:cNvSpPr txBox="1"/>
                <p:nvPr/>
              </p:nvSpPr>
              <p:spPr>
                <a:xfrm>
                  <a:off x="8255220" y="5825370"/>
                  <a:ext cx="18516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Q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0.6% (@780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A2CF657-A1B0-49FE-50DC-31CCA29603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220" y="5825370"/>
                  <a:ext cx="1851661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987"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D8A4D5-7108-1014-2FAF-89B5F77A2751}"/>
              </a:ext>
            </a:extLst>
          </p:cNvPr>
          <p:cNvGrpSpPr/>
          <p:nvPr/>
        </p:nvGrpSpPr>
        <p:grpSpPr>
          <a:xfrm>
            <a:off x="2892285" y="3374947"/>
            <a:ext cx="1933414" cy="607984"/>
            <a:chOff x="8251627" y="5534675"/>
            <a:chExt cx="1933414" cy="6079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E45A8BE-EF61-855B-DC1F-5C0C39072DD6}"/>
                    </a:ext>
                  </a:extLst>
                </p:cNvPr>
                <p:cNvSpPr txBox="1"/>
                <p:nvPr/>
              </p:nvSpPr>
              <p:spPr>
                <a:xfrm>
                  <a:off x="8251627" y="5534675"/>
                  <a:ext cx="19334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ESP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84% (@780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E45A8BE-EF61-855B-DC1F-5C0C39072D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1627" y="5534675"/>
                  <a:ext cx="1933414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943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74F7F2F-6C53-AFCA-02D0-A5C7F3E73CC5}"/>
                    </a:ext>
                  </a:extLst>
                </p:cNvPr>
                <p:cNvSpPr txBox="1"/>
                <p:nvPr/>
              </p:nvSpPr>
              <p:spPr>
                <a:xfrm>
                  <a:off x="8371624" y="5834882"/>
                  <a:ext cx="171540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Q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6% (@780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74F7F2F-6C53-AFCA-02D0-A5C7F3E73C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624" y="5834882"/>
                  <a:ext cx="1715406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064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343ACE0-07E6-85E2-F8EC-426D253E45D3}"/>
              </a:ext>
            </a:extLst>
          </p:cNvPr>
          <p:cNvGrpSpPr/>
          <p:nvPr/>
        </p:nvGrpSpPr>
        <p:grpSpPr>
          <a:xfrm>
            <a:off x="5344356" y="3870759"/>
            <a:ext cx="3208836" cy="2583315"/>
            <a:chOff x="3414406" y="4425858"/>
            <a:chExt cx="3208836" cy="2583315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CEE98066-3BAF-B331-D282-816DBC84A4F6}"/>
                </a:ext>
              </a:extLst>
            </p:cNvPr>
            <p:cNvGrpSpPr/>
            <p:nvPr/>
          </p:nvGrpSpPr>
          <p:grpSpPr>
            <a:xfrm>
              <a:off x="3414406" y="4456207"/>
              <a:ext cx="3208836" cy="2552966"/>
              <a:chOff x="3414406" y="4456207"/>
              <a:chExt cx="3208836" cy="2552966"/>
            </a:xfrm>
          </p:grpSpPr>
          <p:pic>
            <p:nvPicPr>
              <p:cNvPr id="135" name="Picture 13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D386BD9-6540-2FDD-4E9E-500A9DCFAA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4350" b="45085"/>
              <a:stretch/>
            </p:blipFill>
            <p:spPr>
              <a:xfrm>
                <a:off x="3414406" y="4456207"/>
                <a:ext cx="1455590" cy="2237029"/>
              </a:xfrm>
              <a:prstGeom prst="rect">
                <a:avLst/>
              </a:prstGeom>
            </p:spPr>
          </p:pic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DDECF829-B288-F0EF-08AE-F7F74A66B4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98495" y="5215672"/>
                <a:ext cx="36989" cy="247887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id="{BB3A20E4-A3AD-C4A4-1E1D-05D52D7AA1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7064" y="4469931"/>
                <a:ext cx="47670" cy="251388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419F349-D594-F337-CFBE-7482BF637B04}"/>
                  </a:ext>
                </a:extLst>
              </p:cNvPr>
              <p:cNvSpPr txBox="1"/>
              <p:nvPr/>
            </p:nvSpPr>
            <p:spPr>
              <a:xfrm rot="21181718">
                <a:off x="3415981" y="4822227"/>
                <a:ext cx="690802" cy="492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/>
                  <a:t>SL pairs</a:t>
                </a: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BC0CF9D8-7D8A-4555-5F9D-85BDEC18F5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814" y="5170079"/>
                <a:ext cx="541162" cy="6223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065A257-0819-A996-64B3-370A64D0DE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2541" y="4705923"/>
                <a:ext cx="541162" cy="6223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5747C72-BC5B-5FC5-339A-AC627B16DCCB}"/>
                  </a:ext>
                </a:extLst>
              </p:cNvPr>
              <p:cNvSpPr txBox="1"/>
              <p:nvPr/>
            </p:nvSpPr>
            <p:spPr>
              <a:xfrm>
                <a:off x="3480492" y="6280347"/>
                <a:ext cx="641530" cy="3077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DBR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8F735EF0-4DC6-9602-B2B9-352883DB97FF}"/>
                  </a:ext>
                </a:extLst>
              </p:cNvPr>
              <p:cNvSpPr txBox="1"/>
              <p:nvPr/>
            </p:nvSpPr>
            <p:spPr>
              <a:xfrm>
                <a:off x="3414406" y="6701396"/>
                <a:ext cx="3208836" cy="307777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TEM cross section image of SL-DBR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D95AF54-D031-EB33-15B8-4920F91B51D9}"/>
                </a:ext>
              </a:extLst>
            </p:cNvPr>
            <p:cNvGrpSpPr/>
            <p:nvPr/>
          </p:nvGrpSpPr>
          <p:grpSpPr>
            <a:xfrm>
              <a:off x="4874925" y="4425858"/>
              <a:ext cx="1748317" cy="2255863"/>
              <a:chOff x="4852065" y="4425858"/>
              <a:chExt cx="1748317" cy="2255863"/>
            </a:xfrm>
          </p:grpSpPr>
          <p:pic>
            <p:nvPicPr>
              <p:cNvPr id="147" name="Picture 146" descr="A close up of a rug&#10;&#10;Description automatically generated with medium confidence">
                <a:extLst>
                  <a:ext uri="{FF2B5EF4-FFF2-40B4-BE49-F238E27FC236}">
                    <a16:creationId xmlns:a16="http://schemas.microsoft.com/office/drawing/2014/main" id="{72852EC8-920C-82D8-A844-FC8D459B7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38" r="7424"/>
              <a:stretch/>
            </p:blipFill>
            <p:spPr>
              <a:xfrm>
                <a:off x="5222800" y="4425858"/>
                <a:ext cx="1377582" cy="2255863"/>
              </a:xfrm>
              <a:prstGeom prst="rect">
                <a:avLst/>
              </a:prstGeom>
            </p:spPr>
          </p:pic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3853FB4C-A719-99F7-74BA-AF4C38E264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62376" y="4667502"/>
                <a:ext cx="342635" cy="51040"/>
              </a:xfrm>
              <a:prstGeom prst="straightConnector1">
                <a:avLst/>
              </a:prstGeom>
              <a:ln w="28575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61CABF31-5191-7FE5-14BD-32975F6EB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2065" y="5182698"/>
                <a:ext cx="325320" cy="1405426"/>
              </a:xfrm>
              <a:prstGeom prst="straightConnector1">
                <a:avLst/>
              </a:prstGeom>
              <a:ln w="28575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85968AE-1EC3-70CF-96B7-92FBACF78E49}"/>
              </a:ext>
            </a:extLst>
          </p:cNvPr>
          <p:cNvGrpSpPr/>
          <p:nvPr/>
        </p:nvGrpSpPr>
        <p:grpSpPr>
          <a:xfrm>
            <a:off x="2828082" y="1340212"/>
            <a:ext cx="2058577" cy="1888018"/>
            <a:chOff x="9219889" y="3674794"/>
            <a:chExt cx="2058577" cy="188801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D01D07B-FC3A-A5A8-EAD5-A24DF2087C86}"/>
                </a:ext>
              </a:extLst>
            </p:cNvPr>
            <p:cNvGrpSpPr/>
            <p:nvPr/>
          </p:nvGrpSpPr>
          <p:grpSpPr>
            <a:xfrm>
              <a:off x="9219889" y="3674794"/>
              <a:ext cx="2058577" cy="1888018"/>
              <a:chOff x="8247172" y="3720853"/>
              <a:chExt cx="2058577" cy="1888018"/>
            </a:xfrm>
          </p:grpSpPr>
          <p:grpSp>
            <p:nvGrpSpPr>
              <p:cNvPr id="1025" name="Group 1024">
                <a:extLst>
                  <a:ext uri="{FF2B5EF4-FFF2-40B4-BE49-F238E27FC236}">
                    <a16:creationId xmlns:a16="http://schemas.microsoft.com/office/drawing/2014/main" id="{D093B733-7BCA-9B2F-723C-4AE8B4CA2754}"/>
                  </a:ext>
                </a:extLst>
              </p:cNvPr>
              <p:cNvGrpSpPr/>
              <p:nvPr/>
            </p:nvGrpSpPr>
            <p:grpSpPr>
              <a:xfrm>
                <a:off x="8628865" y="3720853"/>
                <a:ext cx="1355522" cy="1513616"/>
                <a:chOff x="8330283" y="3832825"/>
                <a:chExt cx="1355522" cy="1513616"/>
              </a:xfrm>
            </p:grpSpPr>
            <p:sp>
              <p:nvSpPr>
                <p:cNvPr id="1029" name="Rectangle 1028">
                  <a:extLst>
                    <a:ext uri="{FF2B5EF4-FFF2-40B4-BE49-F238E27FC236}">
                      <a16:creationId xmlns:a16="http://schemas.microsoft.com/office/drawing/2014/main" id="{4401D24D-DD68-2122-3D6D-FA2284863EA7}"/>
                    </a:ext>
                  </a:extLst>
                </p:cNvPr>
                <p:cNvSpPr/>
                <p:nvPr/>
              </p:nvSpPr>
              <p:spPr>
                <a:xfrm>
                  <a:off x="8330284" y="3832825"/>
                  <a:ext cx="1355521" cy="1513616"/>
                </a:xfrm>
                <a:prstGeom prst="rect">
                  <a:avLst/>
                </a:prstGeom>
                <a:pattFill prst="smCheck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30" name="Rectangle 1029">
                  <a:extLst>
                    <a:ext uri="{FF2B5EF4-FFF2-40B4-BE49-F238E27FC236}">
                      <a16:creationId xmlns:a16="http://schemas.microsoft.com/office/drawing/2014/main" id="{8D1CF586-2E20-4F44-4A16-CC0313F60ABA}"/>
                    </a:ext>
                  </a:extLst>
                </p:cNvPr>
                <p:cNvSpPr/>
                <p:nvPr/>
              </p:nvSpPr>
              <p:spPr>
                <a:xfrm>
                  <a:off x="8330284" y="4301411"/>
                  <a:ext cx="1355521" cy="47586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31" name="Rectangle 1030">
                  <a:extLst>
                    <a:ext uri="{FF2B5EF4-FFF2-40B4-BE49-F238E27FC236}">
                      <a16:creationId xmlns:a16="http://schemas.microsoft.com/office/drawing/2014/main" id="{3479ED12-9778-E409-9A65-B5462064ECBD}"/>
                    </a:ext>
                  </a:extLst>
                </p:cNvPr>
                <p:cNvSpPr/>
                <p:nvPr/>
              </p:nvSpPr>
              <p:spPr>
                <a:xfrm>
                  <a:off x="8330283" y="3832826"/>
                  <a:ext cx="1355521" cy="468585"/>
                </a:xfrm>
                <a:prstGeom prst="rect">
                  <a:avLst/>
                </a:prstGeom>
                <a:pattFill prst="ltHorz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00EA82FA-499D-2038-43E5-ACDEB31A0035}"/>
                    </a:ext>
                  </a:extLst>
                </p:cNvPr>
                <p:cNvSpPr txBox="1"/>
                <p:nvPr/>
              </p:nvSpPr>
              <p:spPr>
                <a:xfrm>
                  <a:off x="8675259" y="4951375"/>
                  <a:ext cx="63350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GaAs</a:t>
                  </a:r>
                </a:p>
              </p:txBody>
            </p:sp>
          </p:grp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D976DC5-41FA-7A09-A814-A1A357C89690}"/>
                  </a:ext>
                </a:extLst>
              </p:cNvPr>
              <p:cNvSpPr txBox="1"/>
              <p:nvPr/>
            </p:nvSpPr>
            <p:spPr>
              <a:xfrm>
                <a:off x="8909720" y="4227206"/>
                <a:ext cx="7537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GaAsP</a:t>
                </a:r>
                <a:endParaRPr lang="en-US" sz="1400" dirty="0"/>
              </a:p>
            </p:txBody>
          </p:sp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185C5445-EAC1-658C-5B1F-19725F7D1746}"/>
                  </a:ext>
                </a:extLst>
              </p:cNvPr>
              <p:cNvSpPr txBox="1"/>
              <p:nvPr/>
            </p:nvSpPr>
            <p:spPr>
              <a:xfrm>
                <a:off x="8247172" y="5301094"/>
                <a:ext cx="20585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Superlattice DBR GaAs</a:t>
                </a:r>
              </a:p>
            </p:txBody>
          </p:sp>
        </p:grp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C7D6F604-C4BD-4111-A27A-96BAB202957D}"/>
                </a:ext>
              </a:extLst>
            </p:cNvPr>
            <p:cNvSpPr/>
            <p:nvPr/>
          </p:nvSpPr>
          <p:spPr>
            <a:xfrm>
              <a:off x="9601583" y="4590388"/>
              <a:ext cx="1355521" cy="150416"/>
            </a:xfrm>
            <a:prstGeom prst="rect">
              <a:avLst/>
            </a:prstGeom>
            <a:pattFill prst="dkHorz">
              <a:fgClr>
                <a:schemeClr val="tx2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FCC703-D01C-0460-2C40-7263153A0C96}"/>
              </a:ext>
            </a:extLst>
          </p:cNvPr>
          <p:cNvGrpSpPr/>
          <p:nvPr/>
        </p:nvGrpSpPr>
        <p:grpSpPr>
          <a:xfrm>
            <a:off x="1577156" y="4348035"/>
            <a:ext cx="2674588" cy="2173142"/>
            <a:chOff x="5356055" y="3971565"/>
            <a:chExt cx="3116826" cy="26255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1A41F1-6E69-0E05-435D-D2A631AECB94}"/>
                </a:ext>
              </a:extLst>
            </p:cNvPr>
            <p:cNvGrpSpPr/>
            <p:nvPr/>
          </p:nvGrpSpPr>
          <p:grpSpPr>
            <a:xfrm>
              <a:off x="5356055" y="3971565"/>
              <a:ext cx="3116826" cy="2625533"/>
              <a:chOff x="5356055" y="3971565"/>
              <a:chExt cx="3116826" cy="262553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AAF3DBB-35F7-4603-E52C-6AEF25F0FD5C}"/>
                  </a:ext>
                </a:extLst>
              </p:cNvPr>
              <p:cNvGrpSpPr/>
              <p:nvPr/>
            </p:nvGrpSpPr>
            <p:grpSpPr>
              <a:xfrm>
                <a:off x="5738070" y="3971565"/>
                <a:ext cx="2734811" cy="2288710"/>
                <a:chOff x="5738070" y="3971565"/>
                <a:chExt cx="2734811" cy="2288710"/>
              </a:xfrm>
            </p:grpSpPr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4846395B-0AF7-9DEC-B854-2CFB9C3778F0}"/>
                    </a:ext>
                  </a:extLst>
                </p:cNvPr>
                <p:cNvCxnSpPr/>
                <p:nvPr/>
              </p:nvCxnSpPr>
              <p:spPr>
                <a:xfrm>
                  <a:off x="5738070" y="6260275"/>
                  <a:ext cx="273481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864613BD-407C-7061-1517-72E74CD9D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38070" y="3971565"/>
                  <a:ext cx="0" cy="228871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450DB60-EB75-8351-E461-30AA3B895313}"/>
                  </a:ext>
                </a:extLst>
              </p:cNvPr>
              <p:cNvGrpSpPr/>
              <p:nvPr/>
            </p:nvGrpSpPr>
            <p:grpSpPr>
              <a:xfrm>
                <a:off x="5909245" y="3993632"/>
                <a:ext cx="2443953" cy="2299173"/>
                <a:chOff x="5749854" y="3993632"/>
                <a:chExt cx="2443953" cy="2299173"/>
              </a:xfrm>
            </p:grpSpPr>
            <p:sp>
              <p:nvSpPr>
                <p:cNvPr id="13" name="Freeform 32">
                  <a:extLst>
                    <a:ext uri="{FF2B5EF4-FFF2-40B4-BE49-F238E27FC236}">
                      <a16:creationId xmlns:a16="http://schemas.microsoft.com/office/drawing/2014/main" id="{E0EAE4E8-EEAE-48B8-4C35-63A89617A1BC}"/>
                    </a:ext>
                  </a:extLst>
                </p:cNvPr>
                <p:cNvSpPr/>
                <p:nvPr/>
              </p:nvSpPr>
              <p:spPr bwMode="auto">
                <a:xfrm>
                  <a:off x="5749854" y="5237580"/>
                  <a:ext cx="934113" cy="1055225"/>
                </a:xfrm>
                <a:custGeom>
                  <a:avLst/>
                  <a:gdLst>
                    <a:gd name="connsiteX0" fmla="*/ 0 w 625033"/>
                    <a:gd name="connsiteY0" fmla="*/ 991564 h 1055225"/>
                    <a:gd name="connsiteX1" fmla="*/ 127322 w 625033"/>
                    <a:gd name="connsiteY1" fmla="*/ 898967 h 1055225"/>
                    <a:gd name="connsiteX2" fmla="*/ 370390 w 625033"/>
                    <a:gd name="connsiteY2" fmla="*/ 54015 h 1055225"/>
                    <a:gd name="connsiteX3" fmla="*/ 625033 w 625033"/>
                    <a:gd name="connsiteY3" fmla="*/ 574876 h 105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5033" h="1055225">
                      <a:moveTo>
                        <a:pt x="0" y="991564"/>
                      </a:moveTo>
                      <a:cubicBezTo>
                        <a:pt x="32795" y="1023394"/>
                        <a:pt x="65590" y="1055225"/>
                        <a:pt x="127322" y="898967"/>
                      </a:cubicBezTo>
                      <a:cubicBezTo>
                        <a:pt x="189054" y="742709"/>
                        <a:pt x="287438" y="108030"/>
                        <a:pt x="370390" y="54015"/>
                      </a:cubicBezTo>
                      <a:cubicBezTo>
                        <a:pt x="453342" y="0"/>
                        <a:pt x="539187" y="287438"/>
                        <a:pt x="625033" y="574876"/>
                      </a:cubicBezTo>
                    </a:path>
                  </a:pathLst>
                </a:cu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98873BC-0FD3-2A46-8232-4E8D8EE9D4BC}"/>
                    </a:ext>
                  </a:extLst>
                </p:cNvPr>
                <p:cNvGrpSpPr/>
                <p:nvPr/>
              </p:nvGrpSpPr>
              <p:grpSpPr>
                <a:xfrm>
                  <a:off x="6686280" y="4598674"/>
                  <a:ext cx="571431" cy="1224987"/>
                  <a:chOff x="6703058" y="4607063"/>
                  <a:chExt cx="571431" cy="1224987"/>
                </a:xfrm>
              </p:grpSpPr>
              <p:sp>
                <p:nvSpPr>
                  <p:cNvPr id="19" name="Freeform 39">
                    <a:extLst>
                      <a:ext uri="{FF2B5EF4-FFF2-40B4-BE49-F238E27FC236}">
                        <a16:creationId xmlns:a16="http://schemas.microsoft.com/office/drawing/2014/main" id="{5DD23143-C910-F92C-B044-048A7A7A65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03058" y="4607063"/>
                    <a:ext cx="360471" cy="1224987"/>
                  </a:xfrm>
                  <a:custGeom>
                    <a:avLst/>
                    <a:gdLst>
                      <a:gd name="connsiteX0" fmla="*/ 0 w 439838"/>
                      <a:gd name="connsiteY0" fmla="*/ 1224987 h 1224987"/>
                      <a:gd name="connsiteX1" fmla="*/ 208344 w 439838"/>
                      <a:gd name="connsiteY1" fmla="*/ 194840 h 1224987"/>
                      <a:gd name="connsiteX2" fmla="*/ 439838 w 439838"/>
                      <a:gd name="connsiteY2" fmla="*/ 55944 h 1224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838" h="1224987">
                        <a:moveTo>
                          <a:pt x="0" y="1224987"/>
                        </a:moveTo>
                        <a:cubicBezTo>
                          <a:pt x="67519" y="807333"/>
                          <a:pt x="135038" y="389680"/>
                          <a:pt x="208344" y="194840"/>
                        </a:cubicBezTo>
                        <a:cubicBezTo>
                          <a:pt x="281650" y="0"/>
                          <a:pt x="360744" y="27972"/>
                          <a:pt x="439838" y="55944"/>
                        </a:cubicBezTo>
                      </a:path>
                    </a:pathLst>
                  </a:custGeom>
                  <a:ln w="28575">
                    <a:solidFill>
                      <a:schemeClr val="accent1">
                        <a:lumMod val="60000"/>
                        <a:lumOff val="4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FF3399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28" name="Freeform 41">
                    <a:extLst>
                      <a:ext uri="{FF2B5EF4-FFF2-40B4-BE49-F238E27FC236}">
                        <a16:creationId xmlns:a16="http://schemas.microsoft.com/office/drawing/2014/main" id="{37309737-4390-2F43-F1F7-704165720C1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42996" y="4659149"/>
                    <a:ext cx="231493" cy="897158"/>
                  </a:xfrm>
                  <a:custGeom>
                    <a:avLst/>
                    <a:gdLst>
                      <a:gd name="connsiteX0" fmla="*/ 0 w 231493"/>
                      <a:gd name="connsiteY0" fmla="*/ 15432 h 733063"/>
                      <a:gd name="connsiteX1" fmla="*/ 81022 w 231493"/>
                      <a:gd name="connsiteY1" fmla="*/ 119605 h 733063"/>
                      <a:gd name="connsiteX2" fmla="*/ 231493 w 231493"/>
                      <a:gd name="connsiteY2" fmla="*/ 733063 h 733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493" h="733063">
                        <a:moveTo>
                          <a:pt x="0" y="15432"/>
                        </a:moveTo>
                        <a:cubicBezTo>
                          <a:pt x="21220" y="7716"/>
                          <a:pt x="42440" y="0"/>
                          <a:pt x="81022" y="119605"/>
                        </a:cubicBezTo>
                        <a:cubicBezTo>
                          <a:pt x="119604" y="239210"/>
                          <a:pt x="175548" y="486136"/>
                          <a:pt x="231493" y="733063"/>
                        </a:cubicBezTo>
                      </a:path>
                    </a:pathLst>
                  </a:custGeom>
                  <a:ln w="28575">
                    <a:solidFill>
                      <a:schemeClr val="accent1">
                        <a:lumMod val="60000"/>
                        <a:lumOff val="4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C4D4877-2FAD-4EEC-9479-09FD7B301D00}"/>
                    </a:ext>
                  </a:extLst>
                </p:cNvPr>
                <p:cNvGrpSpPr/>
                <p:nvPr/>
              </p:nvGrpSpPr>
              <p:grpSpPr>
                <a:xfrm>
                  <a:off x="7257711" y="4297973"/>
                  <a:ext cx="571431" cy="1224987"/>
                  <a:chOff x="6703058" y="4607063"/>
                  <a:chExt cx="571431" cy="1224987"/>
                </a:xfrm>
              </p:grpSpPr>
              <p:sp>
                <p:nvSpPr>
                  <p:cNvPr id="17" name="Freeform 39">
                    <a:extLst>
                      <a:ext uri="{FF2B5EF4-FFF2-40B4-BE49-F238E27FC236}">
                        <a16:creationId xmlns:a16="http://schemas.microsoft.com/office/drawing/2014/main" id="{98452DFB-01E9-B443-1037-0B3E664238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03058" y="4607063"/>
                    <a:ext cx="360471" cy="1224987"/>
                  </a:xfrm>
                  <a:custGeom>
                    <a:avLst/>
                    <a:gdLst>
                      <a:gd name="connsiteX0" fmla="*/ 0 w 439838"/>
                      <a:gd name="connsiteY0" fmla="*/ 1224987 h 1224987"/>
                      <a:gd name="connsiteX1" fmla="*/ 208344 w 439838"/>
                      <a:gd name="connsiteY1" fmla="*/ 194840 h 1224987"/>
                      <a:gd name="connsiteX2" fmla="*/ 439838 w 439838"/>
                      <a:gd name="connsiteY2" fmla="*/ 55944 h 1224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838" h="1224987">
                        <a:moveTo>
                          <a:pt x="0" y="1224987"/>
                        </a:moveTo>
                        <a:cubicBezTo>
                          <a:pt x="67519" y="807333"/>
                          <a:pt x="135038" y="389680"/>
                          <a:pt x="208344" y="194840"/>
                        </a:cubicBezTo>
                        <a:cubicBezTo>
                          <a:pt x="281650" y="0"/>
                          <a:pt x="360744" y="27972"/>
                          <a:pt x="439838" y="55944"/>
                        </a:cubicBezTo>
                      </a:path>
                    </a:pathLst>
                  </a:custGeom>
                  <a:ln w="28575">
                    <a:solidFill>
                      <a:schemeClr val="accent1">
                        <a:lumMod val="60000"/>
                        <a:lumOff val="4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rgbClr val="FF3399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18" name="Freeform 41">
                    <a:extLst>
                      <a:ext uri="{FF2B5EF4-FFF2-40B4-BE49-F238E27FC236}">
                        <a16:creationId xmlns:a16="http://schemas.microsoft.com/office/drawing/2014/main" id="{9C6D1223-4829-8107-0153-35D4785CA1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42996" y="4659149"/>
                    <a:ext cx="231493" cy="897158"/>
                  </a:xfrm>
                  <a:custGeom>
                    <a:avLst/>
                    <a:gdLst>
                      <a:gd name="connsiteX0" fmla="*/ 0 w 231493"/>
                      <a:gd name="connsiteY0" fmla="*/ 15432 h 733063"/>
                      <a:gd name="connsiteX1" fmla="*/ 81022 w 231493"/>
                      <a:gd name="connsiteY1" fmla="*/ 119605 h 733063"/>
                      <a:gd name="connsiteX2" fmla="*/ 231493 w 231493"/>
                      <a:gd name="connsiteY2" fmla="*/ 733063 h 733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493" h="733063">
                        <a:moveTo>
                          <a:pt x="0" y="15432"/>
                        </a:moveTo>
                        <a:cubicBezTo>
                          <a:pt x="21220" y="7716"/>
                          <a:pt x="42440" y="0"/>
                          <a:pt x="81022" y="119605"/>
                        </a:cubicBezTo>
                        <a:cubicBezTo>
                          <a:pt x="119604" y="239210"/>
                          <a:pt x="175548" y="486136"/>
                          <a:pt x="231493" y="733063"/>
                        </a:cubicBezTo>
                      </a:path>
                    </a:pathLst>
                  </a:custGeom>
                  <a:ln w="28575">
                    <a:solidFill>
                      <a:schemeClr val="accent1">
                        <a:lumMod val="60000"/>
                        <a:lumOff val="4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</p:grpSp>
            <p:sp>
              <p:nvSpPr>
                <p:cNvPr id="16" name="Freeform 39">
                  <a:extLst>
                    <a:ext uri="{FF2B5EF4-FFF2-40B4-BE49-F238E27FC236}">
                      <a16:creationId xmlns:a16="http://schemas.microsoft.com/office/drawing/2014/main" id="{9FD413E0-E3E5-2311-411E-BA873F07710C}"/>
                    </a:ext>
                  </a:extLst>
                </p:cNvPr>
                <p:cNvSpPr/>
                <p:nvPr/>
              </p:nvSpPr>
              <p:spPr bwMode="auto">
                <a:xfrm>
                  <a:off x="7833336" y="3993632"/>
                  <a:ext cx="360471" cy="1224987"/>
                </a:xfrm>
                <a:custGeom>
                  <a:avLst/>
                  <a:gdLst>
                    <a:gd name="connsiteX0" fmla="*/ 0 w 439838"/>
                    <a:gd name="connsiteY0" fmla="*/ 1224987 h 1224987"/>
                    <a:gd name="connsiteX1" fmla="*/ 208344 w 439838"/>
                    <a:gd name="connsiteY1" fmla="*/ 194840 h 1224987"/>
                    <a:gd name="connsiteX2" fmla="*/ 439838 w 439838"/>
                    <a:gd name="connsiteY2" fmla="*/ 55944 h 1224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9838" h="1224987">
                      <a:moveTo>
                        <a:pt x="0" y="1224987"/>
                      </a:moveTo>
                      <a:cubicBezTo>
                        <a:pt x="67519" y="807333"/>
                        <a:pt x="135038" y="389680"/>
                        <a:pt x="208344" y="194840"/>
                      </a:cubicBezTo>
                      <a:cubicBezTo>
                        <a:pt x="281650" y="0"/>
                        <a:pt x="360744" y="27972"/>
                        <a:pt x="439838" y="55944"/>
                      </a:cubicBezTo>
                    </a:path>
                  </a:pathLst>
                </a:custGeom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3C284A-8EE0-57BC-2F02-818FE87881D3}"/>
                  </a:ext>
                </a:extLst>
              </p:cNvPr>
              <p:cNvSpPr/>
              <p:nvPr/>
            </p:nvSpPr>
            <p:spPr>
              <a:xfrm>
                <a:off x="5821960" y="6090407"/>
                <a:ext cx="159388" cy="1530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4">
                <a:extLst>
                  <a:ext uri="{FF2B5EF4-FFF2-40B4-BE49-F238E27FC236}">
                    <a16:creationId xmlns:a16="http://schemas.microsoft.com/office/drawing/2014/main" id="{4C5220F4-44F9-1EB4-DC57-8D7BB0AA2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1729" y="6285233"/>
                <a:ext cx="753678" cy="31186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2060"/>
                    </a:solidFill>
                    <a:latin typeface="Arial"/>
                  </a:rPr>
                  <a:t>Time</a:t>
                </a:r>
              </a:p>
            </p:txBody>
          </p:sp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74A50F7A-20B8-FA84-397F-A7D2FCE03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96795" y="4955151"/>
                <a:ext cx="1476078" cy="35755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2060"/>
                    </a:solidFill>
                    <a:latin typeface="Arial"/>
                  </a:rPr>
                  <a:t>Photocurrent 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7C9B397-0313-F18F-A306-F3D04B4A929F}"/>
                </a:ext>
              </a:extLst>
            </p:cNvPr>
            <p:cNvSpPr/>
            <p:nvPr/>
          </p:nvSpPr>
          <p:spPr>
            <a:xfrm>
              <a:off x="5935103" y="5153628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731142B-1C27-9363-F3AD-C56E8D0DCAA6}"/>
                    </a:ext>
                  </a:extLst>
                </p:cNvPr>
                <p:cNvSpPr/>
                <p:nvPr/>
              </p:nvSpPr>
              <p:spPr>
                <a:xfrm>
                  <a:off x="6490048" y="4004234"/>
                  <a:ext cx="9759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Cs &amp;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731142B-1C27-9363-F3AD-C56E8D0DCA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048" y="4004234"/>
                  <a:ext cx="975973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797" t="-12000" r="-10870" b="-5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0F9681C-63FE-C030-1F79-1EFDE5D555B1}"/>
              </a:ext>
            </a:extLst>
          </p:cNvPr>
          <p:cNvGrpSpPr/>
          <p:nvPr/>
        </p:nvGrpSpPr>
        <p:grpSpPr>
          <a:xfrm>
            <a:off x="5582494" y="1232643"/>
            <a:ext cx="3208836" cy="2373846"/>
            <a:chOff x="5582494" y="1232643"/>
            <a:chExt cx="3208836" cy="2373846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59A400D-2AEB-5025-4060-EFE2F22FD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2494" y="1232643"/>
              <a:ext cx="3208836" cy="210523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093B6E6-A69F-D789-44CA-D6EC23645639}"/>
                </a:ext>
              </a:extLst>
            </p:cNvPr>
            <p:cNvSpPr txBox="1"/>
            <p:nvPr/>
          </p:nvSpPr>
          <p:spPr>
            <a:xfrm>
              <a:off x="5612524" y="3329490"/>
              <a:ext cx="2432518" cy="27699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Schematic of the SNL SL DBR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8C54FCA6-D946-A25B-93F2-5F6724E6D928}"/>
              </a:ext>
            </a:extLst>
          </p:cNvPr>
          <p:cNvSpPr txBox="1"/>
          <p:nvPr/>
        </p:nvSpPr>
        <p:spPr>
          <a:xfrm>
            <a:off x="1976955" y="6563234"/>
            <a:ext cx="4950394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J. Biswas </a:t>
            </a:r>
            <a:r>
              <a:rPr lang="en-US" sz="1000" i="1" dirty="0"/>
              <a:t>et al.</a:t>
            </a:r>
            <a:r>
              <a:rPr lang="en-US" sz="1000" dirty="0"/>
              <a:t> AIP Advances 13, 085106 (2023); </a:t>
            </a:r>
            <a:r>
              <a:rPr lang="en-US" sz="1000" dirty="0">
                <a:hlinkClick r:id="rId10"/>
              </a:rPr>
              <a:t>https://doi.org/10.1063/5.0159183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66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1168F-FF7E-202B-8C9C-D0ABADA3ECFB}"/>
              </a:ext>
            </a:extLst>
          </p:cNvPr>
          <p:cNvSpPr txBox="1"/>
          <p:nvPr/>
        </p:nvSpPr>
        <p:spPr>
          <a:xfrm>
            <a:off x="381918" y="177597"/>
            <a:ext cx="8622596" cy="58477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Cs-</a:t>
            </a:r>
            <a:r>
              <a:rPr lang="en-US" sz="3200" b="1" dirty="0" err="1"/>
              <a:t>Te</a:t>
            </a:r>
            <a:r>
              <a:rPr lang="en-US" sz="3200" b="1" dirty="0"/>
              <a:t>  &amp;  Cs-</a:t>
            </a:r>
            <a:r>
              <a:rPr lang="en-US" sz="3200" b="1" dirty="0" err="1"/>
              <a:t>Te</a:t>
            </a:r>
            <a:r>
              <a:rPr lang="en-US" sz="3200" b="1" dirty="0"/>
              <a:t>-O based Activation of GaAs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E0358C-D4A7-51B4-BACB-A2BD4C00802E}"/>
              </a:ext>
            </a:extLst>
          </p:cNvPr>
          <p:cNvGrpSpPr/>
          <p:nvPr/>
        </p:nvGrpSpPr>
        <p:grpSpPr>
          <a:xfrm>
            <a:off x="1500411" y="973613"/>
            <a:ext cx="2523999" cy="2864446"/>
            <a:chOff x="1509695" y="854728"/>
            <a:chExt cx="2591188" cy="29406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683022-E3D0-8898-CED3-22C0EB52D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47"/>
            <a:stretch/>
          </p:blipFill>
          <p:spPr>
            <a:xfrm>
              <a:off x="1790353" y="854728"/>
              <a:ext cx="2225178" cy="26847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85C10D-7ACB-9990-BCC3-7E0D4401B72C}"/>
                </a:ext>
              </a:extLst>
            </p:cNvPr>
            <p:cNvSpPr txBox="1"/>
            <p:nvPr/>
          </p:nvSpPr>
          <p:spPr>
            <a:xfrm>
              <a:off x="1509695" y="3447861"/>
              <a:ext cx="2591188" cy="34756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Oxide desorption – LEED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08A730-169C-9865-6086-00BF9CFCF2A9}"/>
              </a:ext>
            </a:extLst>
          </p:cNvPr>
          <p:cNvGrpSpPr/>
          <p:nvPr/>
        </p:nvGrpSpPr>
        <p:grpSpPr>
          <a:xfrm>
            <a:off x="4642819" y="1171217"/>
            <a:ext cx="3660227" cy="2644903"/>
            <a:chOff x="4185594" y="854728"/>
            <a:chExt cx="4069643" cy="29774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AE3D73-C542-6903-8FE2-C1A739534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71" r="29064"/>
            <a:stretch/>
          </p:blipFill>
          <p:spPr>
            <a:xfrm>
              <a:off x="4185594" y="863274"/>
              <a:ext cx="1875314" cy="25397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BF74F9-1DBE-230B-22EC-A7F0895B2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54"/>
            <a:stretch/>
          </p:blipFill>
          <p:spPr>
            <a:xfrm>
              <a:off x="6460619" y="854728"/>
              <a:ext cx="1655027" cy="253978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60FA21-5CDD-4341-FF94-26D8CC2BD398}"/>
                </a:ext>
              </a:extLst>
            </p:cNvPr>
            <p:cNvSpPr txBox="1"/>
            <p:nvPr/>
          </p:nvSpPr>
          <p:spPr>
            <a:xfrm>
              <a:off x="4315625" y="3451044"/>
              <a:ext cx="3939612" cy="38111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Oxide desorption – SR-XPS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D8FBBA3-D72A-17D4-8ABC-6438E1F24D0C}"/>
              </a:ext>
            </a:extLst>
          </p:cNvPr>
          <p:cNvSpPr txBox="1"/>
          <p:nvPr/>
        </p:nvSpPr>
        <p:spPr>
          <a:xfrm>
            <a:off x="8011935" y="1517075"/>
            <a:ext cx="1050123" cy="73866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Oxides desorbed completely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860A63-C09E-17CC-E697-4CFB41783654}"/>
              </a:ext>
            </a:extLst>
          </p:cNvPr>
          <p:cNvSpPr txBox="1"/>
          <p:nvPr/>
        </p:nvSpPr>
        <p:spPr>
          <a:xfrm>
            <a:off x="280002" y="2884103"/>
            <a:ext cx="1778207" cy="5232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(1x1), &amp; defused (4x6) reconstruction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82CE73-B1AA-0322-584F-E06E3E18BDD0}"/>
              </a:ext>
            </a:extLst>
          </p:cNvPr>
          <p:cNvSpPr/>
          <p:nvPr/>
        </p:nvSpPr>
        <p:spPr>
          <a:xfrm>
            <a:off x="3443798" y="2362246"/>
            <a:ext cx="241402" cy="23449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FAA5FC-AE99-B686-BE74-E954E00335A9}"/>
              </a:ext>
            </a:extLst>
          </p:cNvPr>
          <p:cNvSpPr/>
          <p:nvPr/>
        </p:nvSpPr>
        <p:spPr>
          <a:xfrm>
            <a:off x="2470627" y="2958729"/>
            <a:ext cx="241402" cy="23449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3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37911B-48E1-D669-B5C4-4AED51AB2B92}"/>
              </a:ext>
            </a:extLst>
          </p:cNvPr>
          <p:cNvSpPr/>
          <p:nvPr/>
        </p:nvSpPr>
        <p:spPr>
          <a:xfrm>
            <a:off x="2840875" y="1376187"/>
            <a:ext cx="241402" cy="23449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3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40F1B9-FA85-1E61-81EC-01E3D428D593}"/>
              </a:ext>
            </a:extLst>
          </p:cNvPr>
          <p:cNvSpPr/>
          <p:nvPr/>
        </p:nvSpPr>
        <p:spPr>
          <a:xfrm>
            <a:off x="1875596" y="2008453"/>
            <a:ext cx="241402" cy="23449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3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64E714D-EF0C-AC0F-17B5-1DB47D24AB95}"/>
              </a:ext>
            </a:extLst>
          </p:cNvPr>
          <p:cNvSpPr/>
          <p:nvPr/>
        </p:nvSpPr>
        <p:spPr>
          <a:xfrm rot="3498230">
            <a:off x="1914908" y="2146585"/>
            <a:ext cx="1713304" cy="319123"/>
          </a:xfrm>
          <a:prstGeom prst="round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3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F18BA9-4C3B-1C4A-5B71-0803809B3B36}"/>
              </a:ext>
            </a:extLst>
          </p:cNvPr>
          <p:cNvSpPr/>
          <p:nvPr/>
        </p:nvSpPr>
        <p:spPr>
          <a:xfrm>
            <a:off x="5836204" y="2305956"/>
            <a:ext cx="474479" cy="678940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3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9BAE06-60C1-0EDA-88D5-A84751A112FE}"/>
              </a:ext>
            </a:extLst>
          </p:cNvPr>
          <p:cNvSpPr/>
          <p:nvPr/>
        </p:nvSpPr>
        <p:spPr>
          <a:xfrm>
            <a:off x="7663174" y="2305956"/>
            <a:ext cx="474479" cy="678940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3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0600D-7E18-46F1-65CB-2FFB55FE0206}"/>
              </a:ext>
            </a:extLst>
          </p:cNvPr>
          <p:cNvSpPr/>
          <p:nvPr/>
        </p:nvSpPr>
        <p:spPr>
          <a:xfrm>
            <a:off x="1773791" y="1070876"/>
            <a:ext cx="411909" cy="23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03BCC2-FF0C-C3D8-EA65-B9DCEBAAE7E5}"/>
              </a:ext>
            </a:extLst>
          </p:cNvPr>
          <p:cNvGrpSpPr/>
          <p:nvPr/>
        </p:nvGrpSpPr>
        <p:grpSpPr>
          <a:xfrm>
            <a:off x="428625" y="3961312"/>
            <a:ext cx="3987499" cy="2361399"/>
            <a:chOff x="784046" y="3878859"/>
            <a:chExt cx="4093648" cy="2424261"/>
          </a:xfrm>
        </p:grpSpPr>
        <p:pic>
          <p:nvPicPr>
            <p:cNvPr id="23" name="Picture 22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294AEF57-28E5-8E22-E01C-DDB2C6B8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46" y="3878859"/>
              <a:ext cx="4093648" cy="206504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7B3883-330F-2F83-1853-A83E5C3D854A}"/>
                </a:ext>
              </a:extLst>
            </p:cNvPr>
            <p:cNvSpPr txBox="1"/>
            <p:nvPr/>
          </p:nvSpPr>
          <p:spPr>
            <a:xfrm>
              <a:off x="1176229" y="5955554"/>
              <a:ext cx="3641463" cy="34756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Cs-</a:t>
              </a:r>
              <a:r>
                <a:rPr lang="en-US" sz="1600" dirty="0" err="1"/>
                <a:t>Te</a:t>
              </a:r>
              <a:r>
                <a:rPr lang="en-US" sz="1600" dirty="0"/>
                <a:t> activation on GaAs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33F2A1-BA4E-71C4-A153-9B9B4509FC66}"/>
              </a:ext>
            </a:extLst>
          </p:cNvPr>
          <p:cNvGrpSpPr/>
          <p:nvPr/>
        </p:nvGrpSpPr>
        <p:grpSpPr>
          <a:xfrm>
            <a:off x="4693216" y="3972677"/>
            <a:ext cx="3765971" cy="2367019"/>
            <a:chOff x="5210799" y="3878858"/>
            <a:chExt cx="3866223" cy="2430030"/>
          </a:xfrm>
        </p:grpSpPr>
        <p:pic>
          <p:nvPicPr>
            <p:cNvPr id="26" name="Picture 2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8AEEAFC-E536-1656-8BBF-639A0D62E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799" y="3878858"/>
              <a:ext cx="3866223" cy="206504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AC580A-4C07-1AD1-1831-C2716A548F0B}"/>
                </a:ext>
              </a:extLst>
            </p:cNvPr>
            <p:cNvSpPr txBox="1"/>
            <p:nvPr/>
          </p:nvSpPr>
          <p:spPr>
            <a:xfrm>
              <a:off x="5533976" y="5961322"/>
              <a:ext cx="3505002" cy="34756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Cs-</a:t>
              </a:r>
              <a:r>
                <a:rPr lang="en-US" sz="1600" dirty="0" err="1"/>
                <a:t>Te</a:t>
              </a:r>
              <a:r>
                <a:rPr lang="en-US" sz="1600" dirty="0"/>
                <a:t>-O activation on GaAs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7F4EA9F-38D5-D63D-0046-0FA685B1EB7E}"/>
              </a:ext>
            </a:extLst>
          </p:cNvPr>
          <p:cNvSpPr txBox="1"/>
          <p:nvPr/>
        </p:nvSpPr>
        <p:spPr>
          <a:xfrm>
            <a:off x="1689446" y="6514473"/>
            <a:ext cx="590674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J. Biswas </a:t>
            </a:r>
            <a:r>
              <a:rPr lang="en-US" sz="1200" i="1" dirty="0"/>
              <a:t>et al.</a:t>
            </a:r>
            <a:r>
              <a:rPr lang="en-US" sz="1200" dirty="0"/>
              <a:t> AIP Advances 11, 025321 (2021); </a:t>
            </a:r>
            <a:r>
              <a:rPr lang="en-US" sz="1200" dirty="0">
                <a:hlinkClick r:id="rId7"/>
              </a:rPr>
              <a:t>https://doi.org/10.1063/5.0026839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316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0600D-7E18-46F1-65CB-2FFB55FE0206}"/>
              </a:ext>
            </a:extLst>
          </p:cNvPr>
          <p:cNvSpPr/>
          <p:nvPr/>
        </p:nvSpPr>
        <p:spPr>
          <a:xfrm>
            <a:off x="498663" y="995375"/>
            <a:ext cx="411909" cy="23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F4EA9F-38D5-D63D-0046-0FA685B1EB7E}"/>
              </a:ext>
            </a:extLst>
          </p:cNvPr>
          <p:cNvSpPr txBox="1"/>
          <p:nvPr/>
        </p:nvSpPr>
        <p:spPr>
          <a:xfrm>
            <a:off x="1823670" y="6514473"/>
            <a:ext cx="590674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J. Biswas </a:t>
            </a:r>
            <a:r>
              <a:rPr lang="en-US" sz="1200" i="1" dirty="0"/>
              <a:t>et al.</a:t>
            </a:r>
            <a:r>
              <a:rPr lang="en-US" sz="1200" dirty="0"/>
              <a:t> AIP Advances 11, 025321 (2021); </a:t>
            </a:r>
            <a:r>
              <a:rPr lang="en-US" sz="1200" dirty="0">
                <a:hlinkClick r:id="rId2"/>
              </a:rPr>
              <a:t>https://doi.org/10.1063/5.0026839</a:t>
            </a:r>
            <a:r>
              <a:rPr lang="en-US" sz="1200" dirty="0"/>
              <a:t>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4544E4-74FD-F5D5-0A69-5F7F40B9418A}"/>
              </a:ext>
            </a:extLst>
          </p:cNvPr>
          <p:cNvGrpSpPr/>
          <p:nvPr/>
        </p:nvGrpSpPr>
        <p:grpSpPr>
          <a:xfrm>
            <a:off x="508382" y="1198514"/>
            <a:ext cx="3856561" cy="2254367"/>
            <a:chOff x="508382" y="1198514"/>
            <a:chExt cx="3856561" cy="225436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35AD8C-C106-D7C7-F160-DFC2896000E3}"/>
                </a:ext>
              </a:extLst>
            </p:cNvPr>
            <p:cNvSpPr txBox="1"/>
            <p:nvPr/>
          </p:nvSpPr>
          <p:spPr>
            <a:xfrm>
              <a:off x="529807" y="3114327"/>
              <a:ext cx="3814939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LEEM I/V of Cs-</a:t>
              </a:r>
              <a:r>
                <a:rPr lang="en-US" sz="1600" dirty="0" err="1"/>
                <a:t>Te</a:t>
              </a:r>
              <a:r>
                <a:rPr lang="en-US" sz="1600" dirty="0"/>
                <a:t> activated GaAs</a:t>
              </a:r>
            </a:p>
          </p:txBody>
        </p:sp>
        <p:pic>
          <p:nvPicPr>
            <p:cNvPr id="32" name="Picture 31" descr="A close up of a map&#10;&#10;Description automatically generated">
              <a:extLst>
                <a:ext uri="{FF2B5EF4-FFF2-40B4-BE49-F238E27FC236}">
                  <a16:creationId xmlns:a16="http://schemas.microsoft.com/office/drawing/2014/main" id="{E5BA29B2-2DA5-5D0C-ADA4-EAB6E7941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82" y="1198514"/>
              <a:ext cx="3856561" cy="183100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67EF9-90A4-C217-2C01-704509D5E5B1}"/>
              </a:ext>
            </a:extLst>
          </p:cNvPr>
          <p:cNvGrpSpPr/>
          <p:nvPr/>
        </p:nvGrpSpPr>
        <p:grpSpPr>
          <a:xfrm>
            <a:off x="5010466" y="1178228"/>
            <a:ext cx="3860359" cy="2207252"/>
            <a:chOff x="5010466" y="1178228"/>
            <a:chExt cx="3860359" cy="220725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6E3950-50BD-249F-EC96-B053F0FE6112}"/>
                </a:ext>
              </a:extLst>
            </p:cNvPr>
            <p:cNvSpPr txBox="1"/>
            <p:nvPr/>
          </p:nvSpPr>
          <p:spPr>
            <a:xfrm>
              <a:off x="5010466" y="3046926"/>
              <a:ext cx="3814939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LEEM I/V of Cs-</a:t>
              </a:r>
              <a:r>
                <a:rPr lang="en-US" sz="1600" dirty="0" err="1"/>
                <a:t>Te</a:t>
              </a:r>
              <a:r>
                <a:rPr lang="en-US" sz="1600" dirty="0"/>
                <a:t>-O activated GaAs</a:t>
              </a:r>
            </a:p>
          </p:txBody>
        </p:sp>
        <p:pic>
          <p:nvPicPr>
            <p:cNvPr id="36" name="Picture 35" descr="A close up of a map&#10;&#10;Description automatically generated">
              <a:extLst>
                <a:ext uri="{FF2B5EF4-FFF2-40B4-BE49-F238E27FC236}">
                  <a16:creationId xmlns:a16="http://schemas.microsoft.com/office/drawing/2014/main" id="{03FF091B-FB72-A84B-42F8-164E170C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264" y="1178228"/>
              <a:ext cx="3856561" cy="183100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B19EE8-2CE1-5BBB-C5A5-0A5F33A0A210}"/>
              </a:ext>
            </a:extLst>
          </p:cNvPr>
          <p:cNvGrpSpPr/>
          <p:nvPr/>
        </p:nvGrpSpPr>
        <p:grpSpPr>
          <a:xfrm>
            <a:off x="451944" y="3602456"/>
            <a:ext cx="3105801" cy="1147497"/>
            <a:chOff x="323844" y="3825680"/>
            <a:chExt cx="3188478" cy="117804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B9FAB80-7ECA-7E13-3597-1C039B8634EB}"/>
                </a:ext>
              </a:extLst>
            </p:cNvPr>
            <p:cNvSpPr/>
            <p:nvPr/>
          </p:nvSpPr>
          <p:spPr>
            <a:xfrm>
              <a:off x="393875" y="4222030"/>
              <a:ext cx="3116466" cy="7816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3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9F6352-243B-330C-F794-BE04B8F14946}"/>
                </a:ext>
              </a:extLst>
            </p:cNvPr>
            <p:cNvSpPr txBox="1"/>
            <p:nvPr/>
          </p:nvSpPr>
          <p:spPr>
            <a:xfrm>
              <a:off x="392998" y="3825680"/>
              <a:ext cx="3119324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53" dirty="0"/>
                <a:t>Cs-</a:t>
              </a:r>
              <a:r>
                <a:rPr lang="en-US" sz="1753" dirty="0" err="1"/>
                <a:t>Te</a:t>
              </a:r>
              <a:r>
                <a:rPr lang="en-US" sz="1753" dirty="0"/>
                <a:t>/GaAs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DA4ABC5-1758-72ED-3A3E-4A89CDB95607}"/>
                    </a:ext>
                  </a:extLst>
                </p:cNvPr>
                <p:cNvSpPr txBox="1"/>
                <p:nvPr/>
              </p:nvSpPr>
              <p:spPr>
                <a:xfrm>
                  <a:off x="323844" y="4239122"/>
                  <a:ext cx="3147255" cy="367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Final work function,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=1.4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eV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77A6F70-063C-4939-AE05-027C44757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44" y="4239122"/>
                  <a:ext cx="3147255" cy="367841"/>
                </a:xfrm>
                <a:prstGeom prst="rect">
                  <a:avLst/>
                </a:prstGeom>
                <a:blipFill>
                  <a:blip r:embed="rId6"/>
                  <a:stretch>
                    <a:fillRect l="-994"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4338C69-E1C4-5DE5-08B3-6477A93D6B5F}"/>
                    </a:ext>
                  </a:extLst>
                </p:cNvPr>
                <p:cNvSpPr txBox="1"/>
                <p:nvPr/>
              </p:nvSpPr>
              <p:spPr>
                <a:xfrm>
                  <a:off x="323844" y="4581962"/>
                  <a:ext cx="3102690" cy="367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Effective NEA,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>
                          <a:latin typeface="Cambria Math" panose="02040503050406030204" pitchFamily="18" charset="0"/>
                        </a:rPr>
                        <m:t>=−0.02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eV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1A56705-789E-4B4D-BE84-40CBFFACEC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44" y="4581962"/>
                  <a:ext cx="3102690" cy="367841"/>
                </a:xfrm>
                <a:prstGeom prst="rect">
                  <a:avLst/>
                </a:prstGeom>
                <a:blipFill>
                  <a:blip r:embed="rId7"/>
                  <a:stretch>
                    <a:fillRect l="-1008"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4723F7-A2F9-E460-6777-756B48C573D4}"/>
              </a:ext>
            </a:extLst>
          </p:cNvPr>
          <p:cNvGrpSpPr/>
          <p:nvPr/>
        </p:nvGrpSpPr>
        <p:grpSpPr>
          <a:xfrm>
            <a:off x="451942" y="5011990"/>
            <a:ext cx="3105262" cy="1115610"/>
            <a:chOff x="322417" y="5419303"/>
            <a:chExt cx="3187924" cy="11453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3B85ADE-1987-2C78-D3F0-A9936E5810F9}"/>
                </a:ext>
              </a:extLst>
            </p:cNvPr>
            <p:cNvSpPr/>
            <p:nvPr/>
          </p:nvSpPr>
          <p:spPr>
            <a:xfrm>
              <a:off x="393875" y="5808374"/>
              <a:ext cx="3116466" cy="7562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53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05281AD-0AE6-B1C4-BC86-81C342CB77E4}"/>
                </a:ext>
              </a:extLst>
            </p:cNvPr>
            <p:cNvSpPr txBox="1"/>
            <p:nvPr/>
          </p:nvSpPr>
          <p:spPr>
            <a:xfrm>
              <a:off x="393875" y="5419303"/>
              <a:ext cx="3116466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53" dirty="0"/>
                <a:t>Cs-</a:t>
              </a:r>
              <a:r>
                <a:rPr lang="en-US" sz="1753" dirty="0" err="1"/>
                <a:t>Te</a:t>
              </a:r>
              <a:r>
                <a:rPr lang="en-US" sz="1753" dirty="0"/>
                <a:t>-O/GaAs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830BEFF-C5C6-DB37-B8C1-5F2A9DC1F665}"/>
                    </a:ext>
                  </a:extLst>
                </p:cNvPr>
                <p:cNvSpPr txBox="1"/>
                <p:nvPr/>
              </p:nvSpPr>
              <p:spPr>
                <a:xfrm>
                  <a:off x="322417" y="5835685"/>
                  <a:ext cx="3147255" cy="367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Final work function,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eV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F20DF12-52F6-48B7-9651-5C84C1C3D5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417" y="5835685"/>
                  <a:ext cx="3147255" cy="367841"/>
                </a:xfrm>
                <a:prstGeom prst="rect">
                  <a:avLst/>
                </a:prstGeom>
                <a:blipFill>
                  <a:blip r:embed="rId8"/>
                  <a:stretch>
                    <a:fillRect l="-994"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DFCA7BA-843F-B0BD-D19A-3B7C1FD290D9}"/>
                    </a:ext>
                  </a:extLst>
                </p:cNvPr>
                <p:cNvSpPr txBox="1"/>
                <p:nvPr/>
              </p:nvSpPr>
              <p:spPr>
                <a:xfrm>
                  <a:off x="322417" y="6149190"/>
                  <a:ext cx="3102690" cy="3678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Effective NEA,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>
                          <a:latin typeface="Cambria Math" panose="02040503050406030204" pitchFamily="18" charset="0"/>
                        </a:rPr>
                        <m:t>=−0.42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eV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02268A9-6999-47EE-821A-ED38180820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417" y="6149190"/>
                  <a:ext cx="3102690" cy="367841"/>
                </a:xfrm>
                <a:prstGeom prst="rect">
                  <a:avLst/>
                </a:prstGeom>
                <a:blipFill>
                  <a:blip r:embed="rId9"/>
                  <a:stretch>
                    <a:fillRect l="-1008"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D4D3CF-F1A5-5C41-D1E8-BD1F9E917E3A}"/>
              </a:ext>
            </a:extLst>
          </p:cNvPr>
          <p:cNvGrpSpPr/>
          <p:nvPr/>
        </p:nvGrpSpPr>
        <p:grpSpPr>
          <a:xfrm>
            <a:off x="4126529" y="3659302"/>
            <a:ext cx="4785986" cy="2640816"/>
            <a:chOff x="3806929" y="3638246"/>
            <a:chExt cx="5803293" cy="3165408"/>
          </a:xfrm>
        </p:grpSpPr>
        <p:pic>
          <p:nvPicPr>
            <p:cNvPr id="48" name="Picture 47" descr="A close up of a map&#10;&#10;Description automatically generated">
              <a:extLst>
                <a:ext uri="{FF2B5EF4-FFF2-40B4-BE49-F238E27FC236}">
                  <a16:creationId xmlns:a16="http://schemas.microsoft.com/office/drawing/2014/main" id="{23372DB9-15F5-763D-5263-290A22E6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929" y="3638246"/>
              <a:ext cx="4331611" cy="316540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41027FC-181F-20DD-6A58-C7382C2B59BE}"/>
                </a:ext>
              </a:extLst>
            </p:cNvPr>
            <p:cNvSpPr txBox="1"/>
            <p:nvPr/>
          </p:nvSpPr>
          <p:spPr>
            <a:xfrm>
              <a:off x="6906850" y="5691150"/>
              <a:ext cx="2703372" cy="70093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Schematic drawing of </a:t>
              </a:r>
            </a:p>
            <a:p>
              <a:r>
                <a:rPr lang="en-US" sz="1600" dirty="0"/>
                <a:t>energy band diagram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AB0FB7F-A2CE-2F3B-724B-4B960EE55811}"/>
              </a:ext>
            </a:extLst>
          </p:cNvPr>
          <p:cNvSpPr txBox="1"/>
          <p:nvPr/>
        </p:nvSpPr>
        <p:spPr>
          <a:xfrm>
            <a:off x="287459" y="194045"/>
            <a:ext cx="8755873" cy="55399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/>
              <a:t>Evaluating the Negative Electron Affinity (NEA)</a:t>
            </a:r>
          </a:p>
        </p:txBody>
      </p:sp>
    </p:spTree>
    <p:extLst>
      <p:ext uri="{BB962C8B-B14F-4D97-AF65-F5344CB8AC3E}">
        <p14:creationId xmlns:p14="http://schemas.microsoft.com/office/powerpoint/2010/main" val="34749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0600D-7E18-46F1-65CB-2FFB55FE0206}"/>
              </a:ext>
            </a:extLst>
          </p:cNvPr>
          <p:cNvSpPr/>
          <p:nvPr/>
        </p:nvSpPr>
        <p:spPr>
          <a:xfrm>
            <a:off x="498663" y="995375"/>
            <a:ext cx="411909" cy="23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83FE4-1B16-7C83-950C-1568EE0D7AA3}"/>
              </a:ext>
            </a:extLst>
          </p:cNvPr>
          <p:cNvSpPr txBox="1"/>
          <p:nvPr/>
        </p:nvSpPr>
        <p:spPr>
          <a:xfrm>
            <a:off x="325842" y="185283"/>
            <a:ext cx="8492316" cy="9848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/>
              <a:t>Comparing</a:t>
            </a:r>
            <a:r>
              <a:rPr lang="en-US" sz="2800" b="1" dirty="0"/>
              <a:t> Charge lifetime  of Cs-</a:t>
            </a:r>
            <a:r>
              <a:rPr lang="en-US" sz="2800" b="1" dirty="0" err="1"/>
              <a:t>Te</a:t>
            </a:r>
            <a:r>
              <a:rPr lang="en-US" sz="2800" b="1" dirty="0"/>
              <a:t>-O based Activation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FC7CD4B-9E05-DAEC-F253-48FF7B84B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79" y="1526654"/>
            <a:ext cx="5211077" cy="3009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CA3DC8-2D7C-2D43-F8B8-08C509DC4752}"/>
              </a:ext>
            </a:extLst>
          </p:cNvPr>
          <p:cNvSpPr txBox="1"/>
          <p:nvPr/>
        </p:nvSpPr>
        <p:spPr>
          <a:xfrm>
            <a:off x="1256465" y="4877223"/>
            <a:ext cx="6726142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We demonstrated 5-6 times longer charge lifetime in a test chamber as compared to Cs-O/GaAs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D1B91-86E8-A3E8-E4C6-F4F74A615449}"/>
              </a:ext>
            </a:extLst>
          </p:cNvPr>
          <p:cNvSpPr txBox="1"/>
          <p:nvPr/>
        </p:nvSpPr>
        <p:spPr>
          <a:xfrm>
            <a:off x="1397881" y="6381205"/>
            <a:ext cx="649145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00" dirty="0"/>
              <a:t>O. Rahman </a:t>
            </a:r>
            <a:r>
              <a:rPr lang="en-US" sz="1300" i="1" dirty="0"/>
              <a:t>et al.</a:t>
            </a:r>
            <a:r>
              <a:rPr lang="en-US" sz="1300" dirty="0"/>
              <a:t> , </a:t>
            </a:r>
            <a:r>
              <a:rPr lang="en-US" sz="1400" dirty="0"/>
              <a:t>Int. Particle Accelerator Conf. IPAC2019, Melbourne, Australia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7600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GaAs/</a:t>
            </a:r>
            <a:r>
              <a:rPr lang="en-US" sz="3400" dirty="0" err="1"/>
              <a:t>GaAsP</a:t>
            </a:r>
            <a:r>
              <a:rPr lang="en-US" sz="3400" dirty="0"/>
              <a:t> superlattice DBR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0600D-7E18-46F1-65CB-2FFB55FE0206}"/>
              </a:ext>
            </a:extLst>
          </p:cNvPr>
          <p:cNvSpPr/>
          <p:nvPr/>
        </p:nvSpPr>
        <p:spPr>
          <a:xfrm>
            <a:off x="498663" y="995375"/>
            <a:ext cx="411909" cy="23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D1B91-86E8-A3E8-E4C6-F4F74A615449}"/>
              </a:ext>
            </a:extLst>
          </p:cNvPr>
          <p:cNvSpPr txBox="1"/>
          <p:nvPr/>
        </p:nvSpPr>
        <p:spPr>
          <a:xfrm>
            <a:off x="1842727" y="6499158"/>
            <a:ext cx="5458546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J. Biswas </a:t>
            </a:r>
            <a:r>
              <a:rPr lang="en-US" sz="1100" i="1" dirty="0"/>
              <a:t>et al.</a:t>
            </a:r>
            <a:r>
              <a:rPr lang="en-US" sz="1100" dirty="0"/>
              <a:t> AIP Advances 13, 085106 (2023); </a:t>
            </a:r>
            <a:r>
              <a:rPr lang="en-US" sz="1100" dirty="0">
                <a:hlinkClick r:id="rId2"/>
              </a:rPr>
              <a:t>https://doi.org/10.1063/5.0159183</a:t>
            </a:r>
            <a:r>
              <a:rPr lang="en-US" sz="1100" dirty="0"/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015A66-029F-79CA-4B99-D86D62F0093B}"/>
              </a:ext>
            </a:extLst>
          </p:cNvPr>
          <p:cNvGrpSpPr/>
          <p:nvPr/>
        </p:nvGrpSpPr>
        <p:grpSpPr>
          <a:xfrm>
            <a:off x="487863" y="705290"/>
            <a:ext cx="3231272" cy="5598466"/>
            <a:chOff x="487863" y="705290"/>
            <a:chExt cx="3231272" cy="55984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EE9208-3689-B2E1-BD79-D98A60AC58AD}"/>
                </a:ext>
              </a:extLst>
            </p:cNvPr>
            <p:cNvSpPr txBox="1"/>
            <p:nvPr/>
          </p:nvSpPr>
          <p:spPr>
            <a:xfrm>
              <a:off x="529807" y="6026757"/>
              <a:ext cx="3127793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TEM images of SNL superlattice GaAs</a:t>
              </a:r>
            </a:p>
          </p:txBody>
        </p:sp>
        <p:pic>
          <p:nvPicPr>
            <p:cNvPr id="22" name="Picture 21" descr="A close-up of several images&#10;&#10;Description automatically generated">
              <a:extLst>
                <a:ext uri="{FF2B5EF4-FFF2-40B4-BE49-F238E27FC236}">
                  <a16:creationId xmlns:a16="http://schemas.microsoft.com/office/drawing/2014/main" id="{E6E5910F-A554-7C2F-451D-9610E2FD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863" y="705290"/>
              <a:ext cx="3231272" cy="532146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D5C7CA-C147-2222-3CA0-83C521E4BC02}"/>
              </a:ext>
            </a:extLst>
          </p:cNvPr>
          <p:cNvGrpSpPr/>
          <p:nvPr/>
        </p:nvGrpSpPr>
        <p:grpSpPr>
          <a:xfrm>
            <a:off x="4406093" y="705289"/>
            <a:ext cx="4250044" cy="4933809"/>
            <a:chOff x="4406093" y="705289"/>
            <a:chExt cx="4250044" cy="49338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21F743-78EB-2E19-4676-D6FEC1771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5401" y="705289"/>
              <a:ext cx="4230736" cy="44404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65E898-7F4D-1443-DD94-B222787B854C}"/>
                </a:ext>
              </a:extLst>
            </p:cNvPr>
            <p:cNvSpPr txBox="1"/>
            <p:nvPr/>
          </p:nvSpPr>
          <p:spPr>
            <a:xfrm>
              <a:off x="4406093" y="5362099"/>
              <a:ext cx="4147099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 commercial Mott Polarimeter located at EIC, BNL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3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GaAs/</a:t>
            </a:r>
            <a:r>
              <a:rPr lang="en-US" sz="3400" dirty="0" err="1"/>
              <a:t>GaAsP</a:t>
            </a:r>
            <a:r>
              <a:rPr lang="en-US" sz="3400" dirty="0"/>
              <a:t> superlattice DBR: QE, ESP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0600D-7E18-46F1-65CB-2FFB55FE0206}"/>
              </a:ext>
            </a:extLst>
          </p:cNvPr>
          <p:cNvSpPr/>
          <p:nvPr/>
        </p:nvSpPr>
        <p:spPr>
          <a:xfrm>
            <a:off x="498663" y="1814525"/>
            <a:ext cx="411909" cy="23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D1B91-86E8-A3E8-E4C6-F4F74A615449}"/>
              </a:ext>
            </a:extLst>
          </p:cNvPr>
          <p:cNvSpPr txBox="1"/>
          <p:nvPr/>
        </p:nvSpPr>
        <p:spPr>
          <a:xfrm>
            <a:off x="648287" y="6491074"/>
            <a:ext cx="4950394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J. Biswas </a:t>
            </a:r>
            <a:r>
              <a:rPr lang="en-US" sz="1000" i="1" dirty="0"/>
              <a:t>et al.</a:t>
            </a:r>
            <a:r>
              <a:rPr lang="en-US" sz="1000" dirty="0"/>
              <a:t> AIP Advances 13, 085106 (2023); </a:t>
            </a:r>
            <a:r>
              <a:rPr lang="en-US" sz="1000" dirty="0">
                <a:hlinkClick r:id="rId2"/>
              </a:rPr>
              <a:t>https://doi.org/10.1063/5.0159183</a:t>
            </a:r>
            <a:r>
              <a:rPr lang="en-US" sz="1000" dirty="0"/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8F22E9-6A4E-4B93-F217-7C02873902D2}"/>
              </a:ext>
            </a:extLst>
          </p:cNvPr>
          <p:cNvGrpSpPr/>
          <p:nvPr/>
        </p:nvGrpSpPr>
        <p:grpSpPr>
          <a:xfrm>
            <a:off x="285750" y="1728683"/>
            <a:ext cx="4274575" cy="3353724"/>
            <a:chOff x="4649709" y="705290"/>
            <a:chExt cx="3517684" cy="25776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7BD06-8CB9-3E59-9051-01F11C9E3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2" b="20248"/>
            <a:stretch/>
          </p:blipFill>
          <p:spPr>
            <a:xfrm>
              <a:off x="4649709" y="705290"/>
              <a:ext cx="3517684" cy="223085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E1F143-2302-9B9A-0C47-E2829BCAD2D3}"/>
                </a:ext>
              </a:extLst>
            </p:cNvPr>
            <p:cNvSpPr txBox="1"/>
            <p:nvPr/>
          </p:nvSpPr>
          <p:spPr>
            <a:xfrm>
              <a:off x="4948052" y="2951746"/>
              <a:ext cx="2860542" cy="3311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QE and electron spin polarization (ESP) of SNL MBE grown Superlattice DBR.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F8FAB9-F63F-E8CA-6FD6-4133BF54CA10}"/>
              </a:ext>
            </a:extLst>
          </p:cNvPr>
          <p:cNvGrpSpPr/>
          <p:nvPr/>
        </p:nvGrpSpPr>
        <p:grpSpPr>
          <a:xfrm>
            <a:off x="4773238" y="1728490"/>
            <a:ext cx="4358869" cy="3364954"/>
            <a:chOff x="4608071" y="3440178"/>
            <a:chExt cx="3686609" cy="2922923"/>
          </a:xfrm>
        </p:grpSpPr>
        <p:pic>
          <p:nvPicPr>
            <p:cNvPr id="15" name="Picture 14" descr="A graph of a number of different types of light&#10;&#10;Description automatically generated with medium confidence">
              <a:extLst>
                <a:ext uri="{FF2B5EF4-FFF2-40B4-BE49-F238E27FC236}">
                  <a16:creationId xmlns:a16="http://schemas.microsoft.com/office/drawing/2014/main" id="{E7C4BAF4-380E-F497-7842-493F757A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8071" y="3440178"/>
              <a:ext cx="3686609" cy="24740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E85885-A865-87C6-4480-B8353A16AEC8}"/>
                </a:ext>
              </a:extLst>
            </p:cNvPr>
            <p:cNvSpPr txBox="1"/>
            <p:nvPr/>
          </p:nvSpPr>
          <p:spPr>
            <a:xfrm>
              <a:off x="4974186" y="5988817"/>
              <a:ext cx="2954378" cy="3742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Typical QE and electron spin polarization (ESP) of ODU MOCVD  grown Superlattice DBR.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648820-6D3C-3802-6EBB-0174332AC8BA}"/>
              </a:ext>
            </a:extLst>
          </p:cNvPr>
          <p:cNvGrpSpPr/>
          <p:nvPr/>
        </p:nvGrpSpPr>
        <p:grpSpPr>
          <a:xfrm>
            <a:off x="2386305" y="3585969"/>
            <a:ext cx="1232772" cy="361218"/>
            <a:chOff x="4854095" y="5315975"/>
            <a:chExt cx="2183885" cy="64358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9562ACB-63E2-733E-4624-3CE9CECB9B2C}"/>
                </a:ext>
              </a:extLst>
            </p:cNvPr>
            <p:cNvGrpSpPr/>
            <p:nvPr/>
          </p:nvGrpSpPr>
          <p:grpSpPr>
            <a:xfrm>
              <a:off x="4854095" y="5527661"/>
              <a:ext cx="2183885" cy="431899"/>
              <a:chOff x="4768370" y="5222861"/>
              <a:chExt cx="2183885" cy="43189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D4EDCEA-8222-A98A-2913-64F6DD72B23E}"/>
                  </a:ext>
                </a:extLst>
              </p:cNvPr>
              <p:cNvSpPr/>
              <p:nvPr/>
            </p:nvSpPr>
            <p:spPr>
              <a:xfrm>
                <a:off x="4773132" y="5293542"/>
                <a:ext cx="2179123" cy="36121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E220745-AD63-AE9D-932E-371D1EA12B03}"/>
                  </a:ext>
                </a:extLst>
              </p:cNvPr>
              <p:cNvSpPr/>
              <p:nvPr/>
            </p:nvSpPr>
            <p:spPr>
              <a:xfrm>
                <a:off x="4773132" y="5222861"/>
                <a:ext cx="2179123" cy="3612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A56D767-C00B-5B53-30AD-DD1EFED5CE01}"/>
                  </a:ext>
                </a:extLst>
              </p:cNvPr>
              <p:cNvCxnSpPr>
                <a:stCxn id="47" idx="6"/>
                <a:endCxn id="46" idx="6"/>
              </p:cNvCxnSpPr>
              <p:nvPr/>
            </p:nvCxnSpPr>
            <p:spPr>
              <a:xfrm>
                <a:off x="6952255" y="5403470"/>
                <a:ext cx="0" cy="706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6C5A2A5-2629-AB0A-918C-FAB5A84F2EC0}"/>
                  </a:ext>
                </a:extLst>
              </p:cNvPr>
              <p:cNvCxnSpPr/>
              <p:nvPr/>
            </p:nvCxnSpPr>
            <p:spPr>
              <a:xfrm>
                <a:off x="4768370" y="5403505"/>
                <a:ext cx="0" cy="706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8DF6D901-EFE8-177A-F556-A9025F521C68}"/>
                  </a:ext>
                </a:extLst>
              </p:cNvPr>
              <p:cNvSpPr/>
              <p:nvPr/>
            </p:nvSpPr>
            <p:spPr>
              <a:xfrm rot="5400000">
                <a:off x="4772167" y="5427079"/>
                <a:ext cx="45719" cy="45719"/>
              </a:xfrm>
              <a:prstGeom prst="triangle">
                <a:avLst/>
              </a:prstGeom>
              <a:solidFill>
                <a:srgbClr val="4E75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5ED0A91E-B586-0F17-EAFA-F3BFE71B3F27}"/>
                  </a:ext>
                </a:extLst>
              </p:cNvPr>
              <p:cNvSpPr/>
              <p:nvPr/>
            </p:nvSpPr>
            <p:spPr>
              <a:xfrm rot="5400000" flipV="1">
                <a:off x="6901807" y="5426984"/>
                <a:ext cx="45719" cy="48615"/>
              </a:xfrm>
              <a:prstGeom prst="triangle">
                <a:avLst/>
              </a:prstGeom>
              <a:solidFill>
                <a:srgbClr val="3A6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B877AC0-D67E-2823-E22F-AB107C28637B}"/>
                </a:ext>
              </a:extLst>
            </p:cNvPr>
            <p:cNvCxnSpPr>
              <a:cxnSpLocks/>
            </p:cNvCxnSpPr>
            <p:nvPr/>
          </p:nvCxnSpPr>
          <p:spPr>
            <a:xfrm>
              <a:off x="5663380" y="5315975"/>
              <a:ext cx="268374" cy="392295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1DDE4F-0E34-FBE0-E610-D8D581913A5F}"/>
              </a:ext>
            </a:extLst>
          </p:cNvPr>
          <p:cNvGrpSpPr/>
          <p:nvPr/>
        </p:nvGrpSpPr>
        <p:grpSpPr>
          <a:xfrm>
            <a:off x="6952672" y="2950333"/>
            <a:ext cx="1284664" cy="431899"/>
            <a:chOff x="4822000" y="5297146"/>
            <a:chExt cx="2215980" cy="66241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41C526E-A3D0-2597-5AA5-4A66F2B5708C}"/>
                </a:ext>
              </a:extLst>
            </p:cNvPr>
            <p:cNvGrpSpPr/>
            <p:nvPr/>
          </p:nvGrpSpPr>
          <p:grpSpPr>
            <a:xfrm>
              <a:off x="4854095" y="5527661"/>
              <a:ext cx="2183885" cy="431899"/>
              <a:chOff x="4768370" y="5222861"/>
              <a:chExt cx="2183885" cy="43189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378938D-12E5-D3E2-D839-FE8230B1A47F}"/>
                  </a:ext>
                </a:extLst>
              </p:cNvPr>
              <p:cNvSpPr/>
              <p:nvPr/>
            </p:nvSpPr>
            <p:spPr>
              <a:xfrm>
                <a:off x="4773132" y="5293542"/>
                <a:ext cx="2179123" cy="36121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EE67879-E68E-D4A1-D526-EDE22045EB51}"/>
                  </a:ext>
                </a:extLst>
              </p:cNvPr>
              <p:cNvSpPr/>
              <p:nvPr/>
            </p:nvSpPr>
            <p:spPr>
              <a:xfrm>
                <a:off x="4773132" y="5222861"/>
                <a:ext cx="2179123" cy="3612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0">
                    <a:schemeClr val="accent1">
                      <a:lumMod val="75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DAF5C92-3F08-FF23-BCFC-063491D7BD3F}"/>
                  </a:ext>
                </a:extLst>
              </p:cNvPr>
              <p:cNvCxnSpPr>
                <a:stCxn id="58" idx="6"/>
                <a:endCxn id="57" idx="6"/>
              </p:cNvCxnSpPr>
              <p:nvPr/>
            </p:nvCxnSpPr>
            <p:spPr>
              <a:xfrm>
                <a:off x="6952255" y="5403470"/>
                <a:ext cx="0" cy="706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D6B802-3566-D95B-D076-63D7813F51AE}"/>
                  </a:ext>
                </a:extLst>
              </p:cNvPr>
              <p:cNvCxnSpPr/>
              <p:nvPr/>
            </p:nvCxnSpPr>
            <p:spPr>
              <a:xfrm>
                <a:off x="4768370" y="5403505"/>
                <a:ext cx="0" cy="706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4310183C-8A7A-0A64-5B5D-88E6D50FFE2E}"/>
                  </a:ext>
                </a:extLst>
              </p:cNvPr>
              <p:cNvSpPr/>
              <p:nvPr/>
            </p:nvSpPr>
            <p:spPr>
              <a:xfrm rot="5400000">
                <a:off x="4772167" y="5427079"/>
                <a:ext cx="45719" cy="45719"/>
              </a:xfrm>
              <a:prstGeom prst="triangle">
                <a:avLst/>
              </a:prstGeom>
              <a:solidFill>
                <a:srgbClr val="4E75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D66C1E49-BD97-9C51-0617-7268F82B041D}"/>
                  </a:ext>
                </a:extLst>
              </p:cNvPr>
              <p:cNvSpPr/>
              <p:nvPr/>
            </p:nvSpPr>
            <p:spPr>
              <a:xfrm rot="5400000" flipV="1">
                <a:off x="6901807" y="5426984"/>
                <a:ext cx="45719" cy="48615"/>
              </a:xfrm>
              <a:prstGeom prst="triangle">
                <a:avLst/>
              </a:prstGeom>
              <a:solidFill>
                <a:srgbClr val="3A6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8CF4EAB-ACEB-4E2A-8245-CD42D2581B0E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00" y="5297146"/>
              <a:ext cx="268374" cy="392294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82FF5-490A-6FE7-DC62-B49AA92B64E4}"/>
                  </a:ext>
                </a:extLst>
              </p:cNvPr>
              <p:cNvSpPr txBox="1"/>
              <p:nvPr/>
            </p:nvSpPr>
            <p:spPr>
              <a:xfrm>
                <a:off x="1244620" y="5302963"/>
                <a:ext cx="1598515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 </m:t>
                    </m:r>
                  </m:oMath>
                </a14:m>
                <a:r>
                  <a:rPr lang="en-US" sz="1200" dirty="0"/>
                  <a:t>ESP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~70% 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782FF5-490A-6FE7-DC62-B49AA92B6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620" y="5302963"/>
                <a:ext cx="1598515" cy="276999"/>
              </a:xfrm>
              <a:prstGeom prst="rect">
                <a:avLst/>
              </a:prstGeom>
              <a:blipFill>
                <a:blip r:embed="rId5"/>
                <a:stretch>
                  <a:fillRect t="-2128" b="-12766"/>
                </a:stretch>
              </a:blip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F48C9B-35BB-7F11-91C1-24172AD3935C}"/>
                  </a:ext>
                </a:extLst>
              </p:cNvPr>
              <p:cNvSpPr txBox="1"/>
              <p:nvPr/>
            </p:nvSpPr>
            <p:spPr>
              <a:xfrm>
                <a:off x="5566954" y="5303220"/>
                <a:ext cx="2627642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Best sample: Q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2.3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ESP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92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 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F48C9B-35BB-7F11-91C1-24172AD39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54" y="5303220"/>
                <a:ext cx="2627642" cy="276999"/>
              </a:xfrm>
              <a:prstGeom prst="rect">
                <a:avLst/>
              </a:prstGeom>
              <a:blipFill>
                <a:blip r:embed="rId6"/>
                <a:stretch>
                  <a:fillRect t="-2128" b="-12766"/>
                </a:stretch>
              </a:blip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5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sp>
        <p:nvSpPr>
          <p:cNvPr id="1033" name="Content Placeholder 2">
            <a:extLst>
              <a:ext uri="{FF2B5EF4-FFF2-40B4-BE49-F238E27FC236}">
                <a16:creationId xmlns:a16="http://schemas.microsoft.com/office/drawing/2014/main" id="{38C9555E-BFBB-3652-9493-E1011075EA46}"/>
              </a:ext>
            </a:extLst>
          </p:cNvPr>
          <p:cNvSpPr txBox="1">
            <a:spLocks/>
          </p:cNvSpPr>
          <p:nvPr/>
        </p:nvSpPr>
        <p:spPr>
          <a:xfrm>
            <a:off x="272786" y="278484"/>
            <a:ext cx="8871214" cy="90325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/>
              <a:t> </a:t>
            </a:r>
            <a:r>
              <a:rPr lang="en-US" sz="3200" b="1" dirty="0"/>
              <a:t>Problems associated with GaAs based photocathodes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B9D8E5B9-0F17-DFA2-8AB3-235AB7348085}"/>
                  </a:ext>
                </a:extLst>
              </p:cNvPr>
              <p:cNvSpPr txBox="1"/>
              <p:nvPr/>
            </p:nvSpPr>
            <p:spPr>
              <a:xfrm>
                <a:off x="1210997" y="1643135"/>
                <a:ext cx="7161478" cy="7386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182880" indent="-342900">
                  <a:buFont typeface="Wingdings" panose="05000000000000000000" pitchFamily="2" charset="2"/>
                  <a:buChar char="Ø"/>
                </a:pPr>
                <a:r>
                  <a:rPr lang="en-US" sz="2100" dirty="0"/>
                  <a:t>Extremely sensitive to vacuum. </a:t>
                </a:r>
              </a:p>
              <a:p>
                <a:r>
                  <a:rPr lang="en-US" sz="2100" dirty="0"/>
                  <a:t>     Needs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b="0" i="1" smtClean="0">
                            <a:effectLst/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en-US" sz="21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b="0" i="1" smtClean="0">
                        <a:effectLst/>
                        <a:latin typeface="Cambria Math" panose="02040503050406030204" pitchFamily="18" charset="0"/>
                      </a:rPr>
                      <m:t>𝑜𝑟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21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100" dirty="0">
                    <a:effectLst/>
                  </a:rPr>
                  <a:t> </a:t>
                </a:r>
                <a:r>
                  <a:rPr lang="en-US" sz="2100" dirty="0"/>
                  <a:t>Torr Vacuum. </a:t>
                </a:r>
              </a:p>
            </p:txBody>
          </p:sp>
        </mc:Choice>
        <mc:Fallback xmlns="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B9D8E5B9-0F17-DFA2-8AB3-235AB7348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97" y="1643135"/>
                <a:ext cx="7161478" cy="738664"/>
              </a:xfrm>
              <a:prstGeom prst="rect">
                <a:avLst/>
              </a:prstGeom>
              <a:blipFill>
                <a:blip r:embed="rId2"/>
                <a:stretch>
                  <a:fillRect l="-852" t="-5785" b="-1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" name="TextBox 1034">
            <a:extLst>
              <a:ext uri="{FF2B5EF4-FFF2-40B4-BE49-F238E27FC236}">
                <a16:creationId xmlns:a16="http://schemas.microsoft.com/office/drawing/2014/main" id="{0C73E45B-BE63-D97D-24A0-59B8CD8FB0EE}"/>
              </a:ext>
            </a:extLst>
          </p:cNvPr>
          <p:cNvSpPr txBox="1"/>
          <p:nvPr/>
        </p:nvSpPr>
        <p:spPr>
          <a:xfrm>
            <a:off x="1210995" y="2575147"/>
            <a:ext cx="716148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/>
              <a:t>Laser induced heating could damage the activation. 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D4DDA8E-6D40-7FA4-C9DD-609BB9E23F97}"/>
              </a:ext>
            </a:extLst>
          </p:cNvPr>
          <p:cNvSpPr txBox="1"/>
          <p:nvPr/>
        </p:nvSpPr>
        <p:spPr>
          <a:xfrm>
            <a:off x="1210994" y="3219980"/>
            <a:ext cx="7161481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/>
              <a:t>Cathode transfer form facility to faculty is challenging.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0A8BD-00A0-22DA-ABFF-A49A71A2D766}"/>
              </a:ext>
            </a:extLst>
          </p:cNvPr>
          <p:cNvSpPr txBox="1"/>
          <p:nvPr/>
        </p:nvSpPr>
        <p:spPr>
          <a:xfrm>
            <a:off x="1575154" y="4581445"/>
            <a:ext cx="5993692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115C7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300" dirty="0"/>
              <a:t>A GaAs photocathode with a protection layer</a:t>
            </a:r>
          </a:p>
          <a:p>
            <a:pPr algn="ctr"/>
            <a:r>
              <a:rPr lang="en-US" sz="2300" dirty="0"/>
              <a:t>could solve many problems! </a:t>
            </a:r>
          </a:p>
        </p:txBody>
      </p:sp>
    </p:spTree>
    <p:extLst>
      <p:ext uri="{BB962C8B-B14F-4D97-AF65-F5344CB8AC3E}">
        <p14:creationId xmlns:p14="http://schemas.microsoft.com/office/powerpoint/2010/main" val="9899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036" grpId="0" animBg="1"/>
      <p:bldP spid="7" grpId="0" animBg="1"/>
    </p:bld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</Template>
  <TotalTime>27670</TotalTime>
  <Words>1434</Words>
  <Application>Microsoft Office PowerPoint</Application>
  <PresentationFormat>On-screen Show (4:3)</PresentationFormat>
  <Paragraphs>179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Avenir Book</vt:lpstr>
      <vt:lpstr>Calibri</vt:lpstr>
      <vt:lpstr>Cambria Math</vt:lpstr>
      <vt:lpstr>Times</vt:lpstr>
      <vt:lpstr>Times New Roman</vt:lpstr>
      <vt:lpstr>Wingdings</vt:lpstr>
      <vt:lpstr>BNL</vt:lpstr>
      <vt:lpstr>Recent Advances in Superlattice GaAs/GaAsP Photocathodes for Spin-Polarized Electron Sources</vt:lpstr>
      <vt:lpstr>Perspective - Polarized Electron Sources </vt:lpstr>
      <vt:lpstr>Polarized Electron Sources </vt:lpstr>
      <vt:lpstr>PowerPoint Presentation</vt:lpstr>
      <vt:lpstr>PowerPoint Presentation</vt:lpstr>
      <vt:lpstr>PowerPoint Presentation</vt:lpstr>
      <vt:lpstr>GaAs/GaAsP superlattice DBR </vt:lpstr>
      <vt:lpstr>GaAs/GaAsP superlattice DBR: QE, ESP </vt:lpstr>
      <vt:lpstr>PowerPoint Presentation</vt:lpstr>
      <vt:lpstr>Protective layer on Spin Electron Source</vt:lpstr>
      <vt:lpstr>Challenges: transferring graphene onto GaAs </vt:lpstr>
      <vt:lpstr>Cs Intercalation of Graphene</vt:lpstr>
      <vt:lpstr>Transfer of Graphene onto GaAs</vt:lpstr>
      <vt:lpstr>Removing cap layer or oxides through graphene</vt:lpstr>
      <vt:lpstr>Verifying uniformity of graphene on SL-GaAs</vt:lpstr>
      <vt:lpstr>Characterizing GaAs-CsO/graphene on LEEM</vt:lpstr>
      <vt:lpstr>SL-GaAs activation with graphene on top</vt:lpstr>
      <vt:lpstr>Characterizing SL-GaAs-CsO/graphene</vt:lpstr>
      <vt:lpstr>Summary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protection photocathode for spin electron source</dc:title>
  <dc:subject/>
  <dc:creator>Biswas, Jyoti</dc:creator>
  <cp:keywords/>
  <dc:description/>
  <cp:lastModifiedBy>Biswas, Jyoti</cp:lastModifiedBy>
  <cp:revision>32</cp:revision>
  <dcterms:created xsi:type="dcterms:W3CDTF">2023-09-07T20:56:38Z</dcterms:created>
  <dcterms:modified xsi:type="dcterms:W3CDTF">2023-10-05T02:04:57Z</dcterms:modified>
  <cp:category/>
</cp:coreProperties>
</file>