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80" r:id="rId3"/>
    <p:sldMasterId id="2147483692" r:id="rId4"/>
  </p:sldMasterIdLst>
  <p:notesMasterIdLst>
    <p:notesMasterId r:id="rId45"/>
  </p:notesMasterIdLst>
  <p:sldIdLst>
    <p:sldId id="259" r:id="rId5"/>
    <p:sldId id="346" r:id="rId6"/>
    <p:sldId id="347" r:id="rId7"/>
    <p:sldId id="292" r:id="rId8"/>
    <p:sldId id="336" r:id="rId9"/>
    <p:sldId id="293" r:id="rId10"/>
    <p:sldId id="342" r:id="rId11"/>
    <p:sldId id="348" r:id="rId12"/>
    <p:sldId id="352" r:id="rId13"/>
    <p:sldId id="329" r:id="rId14"/>
    <p:sldId id="353" r:id="rId15"/>
    <p:sldId id="341" r:id="rId16"/>
    <p:sldId id="349" r:id="rId17"/>
    <p:sldId id="344" r:id="rId18"/>
    <p:sldId id="334" r:id="rId19"/>
    <p:sldId id="340" r:id="rId20"/>
    <p:sldId id="288" r:id="rId21"/>
    <p:sldId id="350" r:id="rId22"/>
    <p:sldId id="310" r:id="rId23"/>
    <p:sldId id="314" r:id="rId24"/>
    <p:sldId id="328" r:id="rId25"/>
    <p:sldId id="351" r:id="rId26"/>
    <p:sldId id="290" r:id="rId27"/>
    <p:sldId id="338" r:id="rId28"/>
    <p:sldId id="345" r:id="rId29"/>
    <p:sldId id="270" r:id="rId30"/>
    <p:sldId id="276" r:id="rId31"/>
    <p:sldId id="354" r:id="rId32"/>
    <p:sldId id="316" r:id="rId33"/>
    <p:sldId id="319" r:id="rId34"/>
    <p:sldId id="277" r:id="rId35"/>
    <p:sldId id="317" r:id="rId36"/>
    <p:sldId id="318" r:id="rId37"/>
    <p:sldId id="320" r:id="rId38"/>
    <p:sldId id="322" r:id="rId39"/>
    <p:sldId id="313" r:id="rId40"/>
    <p:sldId id="315" r:id="rId41"/>
    <p:sldId id="323" r:id="rId42"/>
    <p:sldId id="308" r:id="rId43"/>
    <p:sldId id="305" r:id="rId44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1206A99-B6C8-46C7-9D75-01E6C6E243E2}">
          <p14:sldIdLst>
            <p14:sldId id="259"/>
            <p14:sldId id="346"/>
            <p14:sldId id="347"/>
            <p14:sldId id="292"/>
            <p14:sldId id="336"/>
            <p14:sldId id="293"/>
            <p14:sldId id="342"/>
            <p14:sldId id="348"/>
            <p14:sldId id="352"/>
            <p14:sldId id="329"/>
            <p14:sldId id="353"/>
            <p14:sldId id="341"/>
            <p14:sldId id="349"/>
            <p14:sldId id="344"/>
            <p14:sldId id="334"/>
            <p14:sldId id="340"/>
            <p14:sldId id="288"/>
            <p14:sldId id="350"/>
            <p14:sldId id="310"/>
            <p14:sldId id="314"/>
            <p14:sldId id="328"/>
            <p14:sldId id="351"/>
            <p14:sldId id="290"/>
            <p14:sldId id="338"/>
            <p14:sldId id="345"/>
            <p14:sldId id="270"/>
            <p14:sldId id="276"/>
            <p14:sldId id="354"/>
          </p14:sldIdLst>
        </p14:section>
        <p14:section name="Untitled Section" id="{D0F3ED30-B079-42B4-ACE5-EFDCE52E3B96}">
          <p14:sldIdLst>
            <p14:sldId id="316"/>
            <p14:sldId id="319"/>
            <p14:sldId id="277"/>
            <p14:sldId id="317"/>
            <p14:sldId id="318"/>
            <p14:sldId id="320"/>
            <p14:sldId id="322"/>
            <p14:sldId id="313"/>
            <p14:sldId id="315"/>
            <p14:sldId id="323"/>
            <p14:sldId id="308"/>
            <p14:sldId id="305"/>
          </p14:sldIdLst>
        </p14:section>
        <p14:section name="Untitled Section" id="{212EF1BA-95CA-44E3-8E09-C8BC7850C13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162D0"/>
    <a:srgbClr val="C9A4E4"/>
    <a:srgbClr val="E1BAE5"/>
    <a:srgbClr val="7A0403"/>
    <a:srgbClr val="FB7E21"/>
    <a:srgbClr val="A4FC3C"/>
    <a:srgbClr val="28BCEB"/>
    <a:srgbClr val="2C0D37"/>
    <a:srgbClr val="836953"/>
    <a:srgbClr val="FF63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30" autoAdjust="0"/>
    <p:restoredTop sz="90834" autoAdjust="0"/>
  </p:normalViewPr>
  <p:slideViewPr>
    <p:cSldViewPr snapToGrid="0">
      <p:cViewPr varScale="1">
        <p:scale>
          <a:sx n="77" d="100"/>
          <a:sy n="77" d="100"/>
        </p:scale>
        <p:origin x="510" y="84"/>
      </p:cViewPr>
      <p:guideLst>
        <p:guide orient="horz" pos="3168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 showGuides="1">
      <p:cViewPr varScale="1">
        <p:scale>
          <a:sx n="115" d="100"/>
          <a:sy n="115" d="100"/>
        </p:scale>
        <p:origin x="2412" y="9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6B461-4C41-4E32-9B84-72B389001ED8}" type="datetimeFigureOut">
              <a:rPr lang="en-IL" smtClean="0"/>
              <a:t>10/05/2023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36A36-7025-4B68-9DE9-6008423564D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208112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75859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10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17712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11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205345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12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119369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13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16490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14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9299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15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43112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16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12454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17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87679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18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44275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Sticking coefficient of In desorption mass spec.</a:t>
            </a:r>
          </a:p>
          <a:p>
            <a:r>
              <a:rPr lang="en-US" dirty="0"/>
              <a:t>Frank </a:t>
            </a:r>
            <a:r>
              <a:rPr lang="en-US" dirty="0" err="1"/>
              <a:t>Gruenthanger</a:t>
            </a:r>
            <a:r>
              <a:rPr lang="en-US" dirty="0"/>
              <a:t> JPL 1980s early 1990s.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19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11476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113737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20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25471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21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741506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22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742966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23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88281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24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954649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25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534437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26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9183416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27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345025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28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518450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29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84397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715318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31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199302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36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7818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71439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53365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65171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257904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73177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36A36-7025-4B68-9DE9-6008423564D9}" type="slidenum">
              <a:rPr lang="en-IL" smtClean="0"/>
              <a:t>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742649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CCAC0-3164-4072-8407-E2AAAF394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A18EC-5ED1-4417-BA0D-72947E284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05BF7B-A80F-447F-93E8-C3F783278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D9348E-B458-4FF0-9B13-39AA3B8C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03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07994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6683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28193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0296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5564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27252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6193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17761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27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2C42-9AE4-4F95-9876-2848C0DA834A}" type="datetimeFigureOut">
              <a:rPr lang="en-IL" smtClean="0"/>
              <a:t>10/05/2023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5203-A44B-4394-B49A-101E33B4E0E6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1539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1862" y="136522"/>
            <a:ext cx="10108277" cy="461994"/>
          </a:xfrm>
        </p:spPr>
        <p:txBody>
          <a:bodyPr anchor="ctr" anchorCtr="0">
            <a:no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973018"/>
            <a:ext cx="10363200" cy="3301409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8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188063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98477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76833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01371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607204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21778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80716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19534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8052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3D7DE-2E3D-454E-A5BA-126724D63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B0A1D-E80D-4062-B591-036512280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933D2-6AAE-4965-93A6-3447945DD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2C42-9AE4-4F95-9876-2848C0DA834A}" type="datetimeFigureOut">
              <a:rPr lang="en-IL" smtClean="0"/>
              <a:t>10/05/2023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2E09A-752B-46E3-95E0-38B18424A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43FC1-3EF5-4E18-93EA-F0469289A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5203-A44B-4394-B49A-101E33B4E0E6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81744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CCAC0-3164-4072-8407-E2AAAF394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A18EC-5ED1-4417-BA0D-72947E284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05BF7B-A80F-447F-93E8-C3F783278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D9348E-B458-4FF0-9B13-39AA3B8C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79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570" y="136522"/>
            <a:ext cx="11816861" cy="461994"/>
          </a:xfrm>
        </p:spPr>
        <p:txBody>
          <a:bodyPr anchor="ctr" anchorCtr="0">
            <a:no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973018"/>
            <a:ext cx="10363200" cy="3301409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67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3D7DE-2E3D-454E-A5BA-126724D63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B0A1D-E80D-4062-B591-036512280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933D2-6AAE-4965-93A6-3447945DD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2C42-9AE4-4F95-9876-2848C0DA834A}" type="datetimeFigureOut">
              <a:rPr lang="en-IL" smtClean="0"/>
              <a:t>10/05/2023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2E09A-752B-46E3-95E0-38B18424A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43FC1-3EF5-4E18-93EA-F0469289A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5203-A44B-4394-B49A-101E33B4E0E6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47556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2C42-9AE4-4F95-9876-2848C0DA834A}" type="datetimeFigureOut">
              <a:rPr lang="en-IL" smtClean="0"/>
              <a:t>10/05/2023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5203-A44B-4394-B49A-101E33B4E0E6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21218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2588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8754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6EB3CB22-679B-4315-9C6F-BBBCBBC58D1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"/>
            <a:ext cx="12192000" cy="745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7" tIns="34288" rIns="68577" bIns="34288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8EE5F-8491-4C9E-A8D6-265D47987A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5" y="6120764"/>
            <a:ext cx="988873" cy="66749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6413" y="372670"/>
            <a:ext cx="10515600" cy="97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What’re </a:t>
            </a:r>
            <a:r>
              <a:rPr lang="en-US" dirty="0" err="1"/>
              <a:t>Heuslers</a:t>
            </a:r>
            <a:r>
              <a:rPr lang="en-US" dirty="0"/>
              <a:t> good for?</a:t>
            </a:r>
          </a:p>
        </p:txBody>
      </p:sp>
    </p:spTree>
    <p:extLst>
      <p:ext uri="{BB962C8B-B14F-4D97-AF65-F5344CB8AC3E}">
        <p14:creationId xmlns:p14="http://schemas.microsoft.com/office/powerpoint/2010/main" val="2026255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8754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6EB3CB22-679B-4315-9C6F-BBBCBBC58D1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"/>
            <a:ext cx="12192000" cy="745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7" tIns="34288" rIns="68577" bIns="34288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8EE5F-8491-4C9E-A8D6-265D47987A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5" y="6120764"/>
            <a:ext cx="988873" cy="6674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041BCC3-2BE5-48B2-9A3F-4FE312E5A04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1"/>
            <a:ext cx="12203084" cy="745339"/>
          </a:xfrm>
          <a:prstGeom prst="rect">
            <a:avLst/>
          </a:prstGeom>
          <a:solidFill>
            <a:srgbClr val="00395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7" tIns="34288" rIns="68577" bIns="34288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800" y="-98155"/>
            <a:ext cx="10515600" cy="97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What’re </a:t>
            </a:r>
            <a:r>
              <a:rPr lang="en-US" dirty="0" err="1"/>
              <a:t>Heuslers</a:t>
            </a:r>
            <a:r>
              <a:rPr lang="en-US" dirty="0"/>
              <a:t> good for?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CEEBDEE4-8DA6-476F-9AD4-9DBFAC4C2508}"/>
              </a:ext>
            </a:extLst>
          </p:cNvPr>
          <p:cNvSpPr>
            <a:spLocks noChangeArrowheads="1"/>
          </p:cNvSpPr>
          <p:nvPr userDrawn="1"/>
        </p:nvSpPr>
        <p:spPr bwMode="auto">
          <a:xfrm rot="10800000">
            <a:off x="838201" y="-1"/>
            <a:ext cx="1196975" cy="745339"/>
          </a:xfrm>
          <a:prstGeom prst="triangle">
            <a:avLst/>
          </a:prstGeom>
          <a:solidFill>
            <a:srgbClr val="00395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7" tIns="34288" rIns="68577" bIns="34288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80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4176B2C-4F17-DD8C-4613-BA1CE2AFEC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"/>
            <a:ext cx="12192000" cy="745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7" tIns="34288" rIns="68577" bIns="34288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C857A5-DFC5-57ED-7C92-2A5B01FA555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4" y="6037634"/>
            <a:ext cx="782488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9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r>
              <a:rPr lang="en-IL">
                <a:solidFill>
                  <a:prstClr val="black">
                    <a:tint val="75000"/>
                  </a:prstClr>
                </a:solidFill>
              </a:rPr>
              <a:t>03/08/2018 15:43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75185376-9985-4D71-91A2-7FBBEB793817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6B359EF0-0262-4F3C-EA5A-671E5752043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"/>
            <a:ext cx="12192000" cy="745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7" tIns="34288" rIns="68577" bIns="34288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130DDC-0B11-0DA5-D40E-957BAD0D58B9}"/>
              </a:ext>
            </a:extLst>
          </p:cNvPr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5" y="6035040"/>
            <a:ext cx="786384" cy="7223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A6F2E0-86CC-C1B1-DE23-FAA5FCBF685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1"/>
            <a:ext cx="12203084" cy="745339"/>
          </a:xfrm>
          <a:prstGeom prst="rect">
            <a:avLst/>
          </a:prstGeom>
          <a:solidFill>
            <a:srgbClr val="00395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7" tIns="34288" rIns="68577" bIns="34288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C9B2E95-C181-C3A7-5EA8-2E3ACCF6F6D2}"/>
              </a:ext>
            </a:extLst>
          </p:cNvPr>
          <p:cNvSpPr>
            <a:spLocks noChangeArrowheads="1"/>
          </p:cNvSpPr>
          <p:nvPr userDrawn="1"/>
        </p:nvSpPr>
        <p:spPr bwMode="auto">
          <a:xfrm rot="10800000">
            <a:off x="838201" y="-1"/>
            <a:ext cx="1196975" cy="745339"/>
          </a:xfrm>
          <a:prstGeom prst="triangle">
            <a:avLst/>
          </a:prstGeom>
          <a:solidFill>
            <a:srgbClr val="00395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7" tIns="34288" rIns="68577" bIns="34288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32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hyperlink" Target="https://www.google.com/imgres?imgurl=https%3A%2F%2Fscience.osti.gov%2Fassets%2Fimg%2Fdoe-logos%2Flogo.png&amp;imgrefurl=https%3A%2F%2Fscience.osti.gov%2Fbes&amp;tbnid=UeMtmkTNxnD_xM&amp;vet=12ahUKEwiPlKaw9cP3AhWMlmoFHVtZA3QQMygAegUIARC2AQ..i&amp;docid=WPffA0qA5cwpuM&amp;w=600&amp;h=101&amp;q=doe%20basic%20energy%20sciences&amp;client=firefox-b-1-d&amp;ved=2ahUKEwiPlKaw9cP3AhWMlmoFHVtZA3QQMygAegUIARC2AQ" TargetMode="External"/><Relationship Id="rId10" Type="http://schemas.openxmlformats.org/officeDocument/2006/relationships/image" Target="../media/image43.jpeg"/><Relationship Id="rId4" Type="http://schemas.openxmlformats.org/officeDocument/2006/relationships/image" Target="../media/image39.png"/><Relationship Id="rId9" Type="http://schemas.openxmlformats.org/officeDocument/2006/relationships/image" Target="../media/image4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hyperlink" Target="https://www.google.com/imgres?imgurl=https%3A%2F%2Fscience.osti.gov%2Fassets%2Fimg%2Fdoe-logos%2Flogo.png&amp;imgrefurl=https%3A%2F%2Fscience.osti.gov%2Fbes&amp;tbnid=UeMtmkTNxnD_xM&amp;vet=12ahUKEwiPlKaw9cP3AhWMlmoFHVtZA3QQMygAegUIARC2AQ..i&amp;docid=WPffA0qA5cwpuM&amp;w=600&amp;h=101&amp;q=doe%20basic%20energy%20sciences&amp;client=firefox-b-1-d&amp;ved=2ahUKEwiPlKaw9cP3AhWMlmoFHVtZA3QQMygAegUIARC2AQ" TargetMode="External"/><Relationship Id="rId10" Type="http://schemas.openxmlformats.org/officeDocument/2006/relationships/image" Target="../media/image43.jpeg"/><Relationship Id="rId4" Type="http://schemas.openxmlformats.org/officeDocument/2006/relationships/image" Target="../media/image39.png"/><Relationship Id="rId9" Type="http://schemas.openxmlformats.org/officeDocument/2006/relationships/image" Target="../media/image42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510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4.png"/><Relationship Id="rId7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25.png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83EBD5D-A9CD-4B41-BB5E-91F3E4D2D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835499"/>
            <a:ext cx="12192000" cy="4928012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US" sz="3200" dirty="0">
                <a:latin typeface="Arial" panose="020B0604020202020204" pitchFamily="34" charset="0"/>
              </a:rPr>
              <a:t>Strained superlattice </a:t>
            </a:r>
            <a:r>
              <a:rPr lang="en-US" sz="3200" dirty="0" err="1">
                <a:latin typeface="Arial" panose="020B0604020202020204" pitchFamily="34" charset="0"/>
              </a:rPr>
              <a:t>InAlGaAs</a:t>
            </a:r>
            <a:r>
              <a:rPr lang="en-US" sz="3200" dirty="0">
                <a:latin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</a:rPr>
              <a:t>AlGaAs</a:t>
            </a:r>
            <a:r>
              <a:rPr lang="en-US" sz="3200" dirty="0">
                <a:latin typeface="Arial" panose="020B0604020202020204" pitchFamily="34" charset="0"/>
              </a:rPr>
              <a:t> spin-polarized photocathodes implemented with both random and digital alloying</a:t>
            </a:r>
          </a:p>
          <a:p>
            <a:pPr>
              <a:lnSpc>
                <a:spcPct val="170000"/>
              </a:lnSpc>
            </a:pPr>
            <a:endParaRPr lang="en-US" baseline="30000" dirty="0"/>
          </a:p>
          <a:p>
            <a:pPr>
              <a:lnSpc>
                <a:spcPct val="170000"/>
              </a:lnSpc>
            </a:pPr>
            <a:endParaRPr lang="en-US" baseline="30000" dirty="0"/>
          </a:p>
          <a:p>
            <a:pPr>
              <a:lnSpc>
                <a:spcPct val="170000"/>
              </a:lnSpc>
            </a:pPr>
            <a:endParaRPr lang="en-US" baseline="30000" dirty="0"/>
          </a:p>
          <a:p>
            <a:pPr>
              <a:lnSpc>
                <a:spcPct val="170000"/>
              </a:lnSpc>
            </a:pPr>
            <a:r>
              <a:rPr lang="en-US" sz="1400" baseline="30000" dirty="0"/>
              <a:t>1</a:t>
            </a:r>
            <a:r>
              <a:rPr lang="en-US" sz="1400" dirty="0"/>
              <a:t>Materials Dept., University of California, Santa Barbara</a:t>
            </a:r>
          </a:p>
          <a:p>
            <a:pPr>
              <a:lnSpc>
                <a:spcPct val="170000"/>
              </a:lnSpc>
            </a:pPr>
            <a:r>
              <a:rPr lang="en-US" sz="1400" baseline="30000" dirty="0"/>
              <a:t>2</a:t>
            </a:r>
            <a:r>
              <a:rPr lang="en-US" sz="1400" dirty="0"/>
              <a:t>Center for Injectors and Sources, Thomas Jefferson National Accelerator Facility</a:t>
            </a:r>
            <a:endParaRPr lang="en-US" sz="1400" baseline="30000" dirty="0"/>
          </a:p>
          <a:p>
            <a:pPr>
              <a:lnSpc>
                <a:spcPct val="170000"/>
              </a:lnSpc>
            </a:pPr>
            <a:r>
              <a:rPr lang="en-US" sz="1400" baseline="30000" dirty="0"/>
              <a:t>3</a:t>
            </a:r>
            <a:r>
              <a:rPr lang="en-US" sz="1400" dirty="0"/>
              <a:t>Dept. of Electrical &amp; Comp. Eng., University of California, Santa Barbara</a:t>
            </a:r>
          </a:p>
          <a:p>
            <a:pPr>
              <a:lnSpc>
                <a:spcPct val="170000"/>
              </a:lnSpc>
            </a:pPr>
            <a:endParaRPr lang="en-US" sz="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12884-63C1-4EDD-82C6-9EFD17335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1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A picture containing wheel, screenshot, auto part, circle&#10;&#10;Description automatically generated">
            <a:extLst>
              <a:ext uri="{FF2B5EF4-FFF2-40B4-BE49-F238E27FC236}">
                <a16:creationId xmlns:a16="http://schemas.microsoft.com/office/drawing/2014/main" id="{3016E118-157B-51C1-1244-376DCF8B6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064" y="5573172"/>
            <a:ext cx="2621444" cy="1227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416734-30C6-00FD-0968-2DC754BE2974}"/>
              </a:ext>
            </a:extLst>
          </p:cNvPr>
          <p:cNvSpPr txBox="1"/>
          <p:nvPr/>
        </p:nvSpPr>
        <p:spPr>
          <a:xfrm>
            <a:off x="1224195" y="3134913"/>
            <a:ext cx="9773587" cy="588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Aaron Engel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2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Marcy Stuzman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Jason Dong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Christopher Palmstrøm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1,3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AA39B3-52D4-407B-5B52-68E5B1716636}"/>
              </a:ext>
            </a:extLst>
          </p:cNvPr>
          <p:cNvSpPr txBox="1"/>
          <p:nvPr/>
        </p:nvSpPr>
        <p:spPr>
          <a:xfrm>
            <a:off x="5013882" y="5912930"/>
            <a:ext cx="2164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2023 P</a:t>
            </a:r>
            <a:r>
              <a:rPr lang="en-US" baseline="30000" dirty="0"/>
              <a:t>3</a:t>
            </a:r>
            <a:r>
              <a:rPr lang="en-US" dirty="0"/>
              <a:t> Workshop</a:t>
            </a:r>
          </a:p>
        </p:txBody>
      </p:sp>
    </p:spTree>
    <p:extLst>
      <p:ext uri="{BB962C8B-B14F-4D97-AF65-F5344CB8AC3E}">
        <p14:creationId xmlns:p14="http://schemas.microsoft.com/office/powerpoint/2010/main" val="40984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7"/>
    </mc:Choice>
    <mc:Fallback xmlns="">
      <p:transition spd="slow" advTm="296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F9569-CE6A-D985-5D6F-F081565A4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543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state-of-the-art strained well superlattice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1A1EBE-D3EA-4295-C167-565D4171D9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27" y="1367883"/>
            <a:ext cx="3556666" cy="4536843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Metamorphic “virtual” substrate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Time-consuming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Expensive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dislocation density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Rough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Distributed Bragg Reflector (DBR) creates resonant cavity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Enhances QE 2-8x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Difficult to grow (temperature sensitive)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Group V composition control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Uniformity issues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7600D-53BA-EC1D-D82C-D2F25BAB7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10</a:t>
            </a:fld>
            <a:endParaRPr lang="en-IL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86197B-16F2-A966-F84C-341A70E543B9}"/>
              </a:ext>
            </a:extLst>
          </p:cNvPr>
          <p:cNvSpPr txBox="1"/>
          <p:nvPr/>
        </p:nvSpPr>
        <p:spPr>
          <a:xfrm>
            <a:off x="3773121" y="6550223"/>
            <a:ext cx="43875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W. Liu,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al., Appl. Phys. Lett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109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252104 (2016)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101F71A-061A-0CC1-2E04-F13323999F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62"/>
          <a:stretch/>
        </p:blipFill>
        <p:spPr>
          <a:xfrm>
            <a:off x="3430814" y="1670599"/>
            <a:ext cx="9399644" cy="45368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5FCB25-0F90-B590-6BC6-4DAFD1BC91F1}"/>
              </a:ext>
            </a:extLst>
          </p:cNvPr>
          <p:cNvSpPr txBox="1"/>
          <p:nvPr/>
        </p:nvSpPr>
        <p:spPr>
          <a:xfrm>
            <a:off x="5042284" y="1145411"/>
            <a:ext cx="16547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GaAs</a:t>
            </a:r>
            <a:r>
              <a:rPr lang="en-US" sz="15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0.65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0.35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CEA71D-3BFC-6D75-CAD9-2B418C5FFEF2}"/>
              </a:ext>
            </a:extLst>
          </p:cNvPr>
          <p:cNvSpPr txBox="1"/>
          <p:nvPr/>
        </p:nvSpPr>
        <p:spPr>
          <a:xfrm>
            <a:off x="6338227" y="1032314"/>
            <a:ext cx="25610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GaAsP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AlAsP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DBR and window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8F6210-A313-D511-7FC1-86F8363D5F58}"/>
              </a:ext>
            </a:extLst>
          </p:cNvPr>
          <p:cNvSpPr txBox="1"/>
          <p:nvPr/>
        </p:nvSpPr>
        <p:spPr>
          <a:xfrm>
            <a:off x="8854766" y="1032314"/>
            <a:ext cx="16694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GaAs/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GaAsP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 superlattice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20A6E3-63B7-B549-21D1-DA0C018AC1ED}"/>
              </a:ext>
            </a:extLst>
          </p:cNvPr>
          <p:cNvSpPr txBox="1"/>
          <p:nvPr/>
        </p:nvSpPr>
        <p:spPr>
          <a:xfrm>
            <a:off x="10204527" y="1018013"/>
            <a:ext cx="93122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GaAs </a:t>
            </a:r>
            <a:r>
              <a:rPr lang="en-US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p++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FF4B48-CD43-3D77-8310-D9AE2FC3D6B5}"/>
              </a:ext>
            </a:extLst>
          </p:cNvPr>
          <p:cNvSpPr txBox="1"/>
          <p:nvPr/>
        </p:nvSpPr>
        <p:spPr>
          <a:xfrm>
            <a:off x="4546301" y="4067235"/>
            <a:ext cx="624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1FDF06-AC8E-84C6-91FC-75C6A8D764BC}"/>
              </a:ext>
            </a:extLst>
          </p:cNvPr>
          <p:cNvSpPr txBox="1"/>
          <p:nvPr/>
        </p:nvSpPr>
        <p:spPr>
          <a:xfrm>
            <a:off x="4546301" y="5102135"/>
            <a:ext cx="624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F070FF-E1EB-6D90-2F21-32D89EDFFAFB}"/>
              </a:ext>
            </a:extLst>
          </p:cNvPr>
          <p:cNvSpPr txBox="1"/>
          <p:nvPr/>
        </p:nvSpPr>
        <p:spPr>
          <a:xfrm>
            <a:off x="10758165" y="2613354"/>
            <a:ext cx="132227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Cs,O</a:t>
            </a:r>
            <a:r>
              <a:rPr lang="en-US" sz="15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/NF</a:t>
            </a:r>
            <a:r>
              <a:rPr lang="en-US" sz="15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D9D755-E865-80E6-2832-40020A7CA3DC}"/>
              </a:ext>
            </a:extLst>
          </p:cNvPr>
          <p:cNvSpPr txBox="1"/>
          <p:nvPr/>
        </p:nvSpPr>
        <p:spPr>
          <a:xfrm>
            <a:off x="11484615" y="4411819"/>
            <a:ext cx="624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vac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10D99D-F777-4554-005F-E7B705DF150D}"/>
              </a:ext>
            </a:extLst>
          </p:cNvPr>
          <p:cNvSpPr txBox="1"/>
          <p:nvPr/>
        </p:nvSpPr>
        <p:spPr>
          <a:xfrm>
            <a:off x="3533341" y="1025202"/>
            <a:ext cx="9484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GaAs</a:t>
            </a:r>
          </a:p>
          <a:p>
            <a:pPr algn="ctr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sub.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2C9D4A-D7C5-0227-4D4D-3D3012AC9776}"/>
              </a:ext>
            </a:extLst>
          </p:cNvPr>
          <p:cNvSpPr txBox="1"/>
          <p:nvPr/>
        </p:nvSpPr>
        <p:spPr>
          <a:xfrm>
            <a:off x="3942564" y="1025202"/>
            <a:ext cx="1654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GaAsP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graded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5FEA8E-2E70-67F8-C280-8D246E305912}"/>
              </a:ext>
            </a:extLst>
          </p:cNvPr>
          <p:cNvSpPr txBox="1"/>
          <p:nvPr/>
        </p:nvSpPr>
        <p:spPr>
          <a:xfrm>
            <a:off x="5262642" y="5476851"/>
            <a:ext cx="6286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p-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type doped throughout</a:t>
            </a:r>
            <a:endParaRPr lang="en-US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522A3A-F5B3-FBBC-34C8-A454A8CB7CFA}"/>
              </a:ext>
            </a:extLst>
          </p:cNvPr>
          <p:cNvSpPr txBox="1"/>
          <p:nvPr/>
        </p:nvSpPr>
        <p:spPr>
          <a:xfrm>
            <a:off x="5950070" y="4379913"/>
            <a:ext cx="253542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FOM w/o DBR: 0.89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FOM w/ DBR: 4.52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2066BAC-9666-EA1C-F902-803571482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16922" y="-1331328"/>
            <a:ext cx="1009415" cy="689701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8DA6FF0-CA4D-BD7D-3C5A-AFC1A89FE49C}"/>
              </a:ext>
            </a:extLst>
          </p:cNvPr>
          <p:cNvSpPr/>
          <p:nvPr/>
        </p:nvSpPr>
        <p:spPr>
          <a:xfrm>
            <a:off x="3477981" y="2990071"/>
            <a:ext cx="7320194" cy="345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493EC9-2EEE-C475-0745-DD78F038BFD4}"/>
              </a:ext>
            </a:extLst>
          </p:cNvPr>
          <p:cNvSpPr txBox="1"/>
          <p:nvPr/>
        </p:nvSpPr>
        <p:spPr>
          <a:xfrm>
            <a:off x="4938443" y="1928162"/>
            <a:ext cx="931221" cy="3231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5+2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0F0F73-4018-127E-4C96-E3FC0D6C3EA0}"/>
              </a:ext>
            </a:extLst>
          </p:cNvPr>
          <p:cNvSpPr txBox="1"/>
          <p:nvPr/>
        </p:nvSpPr>
        <p:spPr>
          <a:xfrm>
            <a:off x="7199415" y="1931502"/>
            <a:ext cx="931221" cy="3231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747DA1-A540-F116-0DF9-EC76CA859F19}"/>
              </a:ext>
            </a:extLst>
          </p:cNvPr>
          <p:cNvSpPr txBox="1"/>
          <p:nvPr/>
        </p:nvSpPr>
        <p:spPr>
          <a:xfrm>
            <a:off x="9223892" y="1958212"/>
            <a:ext cx="931221" cy="3231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100 nm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4E2345-C5E6-D39E-5F07-98273F99DA7E}"/>
              </a:ext>
            </a:extLst>
          </p:cNvPr>
          <p:cNvSpPr txBox="1"/>
          <p:nvPr/>
        </p:nvSpPr>
        <p:spPr>
          <a:xfrm>
            <a:off x="10579536" y="1963354"/>
            <a:ext cx="740899" cy="3231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 nm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D12637-BB3D-6B3F-5933-04379FE0AD70}"/>
              </a:ext>
            </a:extLst>
          </p:cNvPr>
          <p:cNvSpPr txBox="1"/>
          <p:nvPr/>
        </p:nvSpPr>
        <p:spPr>
          <a:xfrm>
            <a:off x="4206240" y="2600049"/>
            <a:ext cx="22974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Shifts lattice constant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from 5.653 Å 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5.582 Å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19D9FC-96EF-E434-52A5-38CA71A7255C}"/>
              </a:ext>
            </a:extLst>
          </p:cNvPr>
          <p:cNvSpPr txBox="1"/>
          <p:nvPr/>
        </p:nvSpPr>
        <p:spPr>
          <a:xfrm>
            <a:off x="6958898" y="2718598"/>
            <a:ext cx="310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Must keep ternary lattice constants matched to virtual substrate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0126B9-6F22-92CE-D33D-12657E210D82}"/>
              </a:ext>
            </a:extLst>
          </p:cNvPr>
          <p:cNvCxnSpPr>
            <a:stCxn id="25" idx="1"/>
          </p:cNvCxnSpPr>
          <p:nvPr/>
        </p:nvCxnSpPr>
        <p:spPr>
          <a:xfrm flipH="1">
            <a:off x="6503670" y="2980208"/>
            <a:ext cx="45522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5CCE7D-E1A0-14A3-0EC0-492441D0651C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0068722" y="2980208"/>
            <a:ext cx="4572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9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"/>
    </mc:Choice>
    <mc:Fallback xmlns="">
      <p:transition spd="slow" advTm="37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line, plot, screenshot&#10;&#10;Description automatically generated">
            <a:extLst>
              <a:ext uri="{FF2B5EF4-FFF2-40B4-BE49-F238E27FC236}">
                <a16:creationId xmlns:a16="http://schemas.microsoft.com/office/drawing/2014/main" id="{301FA4E8-91F3-F953-A6E6-6DA882972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63" y="1119913"/>
            <a:ext cx="4976067" cy="49760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F91BD5-1AF2-374C-2881-945B0923D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268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Strained well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InAlGaAs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more room for improvement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9A64F-F179-8F68-30A9-37786AACE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11</a:t>
            </a:fld>
            <a:endParaRPr lang="en-IL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3CADC-71EF-04CB-27C2-2CC76EB38546}"/>
              </a:ext>
            </a:extLst>
          </p:cNvPr>
          <p:cNvSpPr txBox="1"/>
          <p:nvPr/>
        </p:nvSpPr>
        <p:spPr>
          <a:xfrm>
            <a:off x="8610600" y="1442424"/>
            <a:ext cx="715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AlP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0848E2-8701-5D82-65D1-C516128A8805}"/>
              </a:ext>
            </a:extLst>
          </p:cNvPr>
          <p:cNvSpPr txBox="1"/>
          <p:nvPr/>
        </p:nvSpPr>
        <p:spPr>
          <a:xfrm>
            <a:off x="9348912" y="1886550"/>
            <a:ext cx="715820" cy="33855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AlAs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5E7094-DBF0-200E-5B48-3CA54FDE16D3}"/>
              </a:ext>
            </a:extLst>
          </p:cNvPr>
          <p:cNvSpPr txBox="1"/>
          <p:nvPr/>
        </p:nvSpPr>
        <p:spPr>
          <a:xfrm>
            <a:off x="9061251" y="3459776"/>
            <a:ext cx="800548" cy="3385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GaAs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25E856-7C84-035B-D82A-D26D8C19C86B}"/>
              </a:ext>
            </a:extLst>
          </p:cNvPr>
          <p:cNvSpPr txBox="1"/>
          <p:nvPr/>
        </p:nvSpPr>
        <p:spPr>
          <a:xfrm>
            <a:off x="11021290" y="4950534"/>
            <a:ext cx="715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InAs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AE5DC9-08BE-4597-6E98-79669BCD9E4D}"/>
              </a:ext>
            </a:extLst>
          </p:cNvPr>
          <p:cNvSpPr txBox="1"/>
          <p:nvPr/>
        </p:nvSpPr>
        <p:spPr>
          <a:xfrm>
            <a:off x="10744600" y="3311079"/>
            <a:ext cx="715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InP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AD56B38-F9A4-4873-B0FF-741C4ACD2D3D}"/>
              </a:ext>
            </a:extLst>
          </p:cNvPr>
          <p:cNvCxnSpPr>
            <a:cxnSpLocks/>
          </p:cNvCxnSpPr>
          <p:nvPr/>
        </p:nvCxnSpPr>
        <p:spPr>
          <a:xfrm>
            <a:off x="9135828" y="1282700"/>
            <a:ext cx="0" cy="412400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177A7EF-4200-28AE-A61C-1C168CF63A09}"/>
              </a:ext>
            </a:extLst>
          </p:cNvPr>
          <p:cNvSpPr txBox="1"/>
          <p:nvPr/>
        </p:nvSpPr>
        <p:spPr>
          <a:xfrm>
            <a:off x="8494876" y="889828"/>
            <a:ext cx="1708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GaAs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0.65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0.35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3076F391-04C3-FD51-931B-494AB0CFFD05}"/>
              </a:ext>
            </a:extLst>
          </p:cNvPr>
          <p:cNvSpPr txBox="1">
            <a:spLocks/>
          </p:cNvSpPr>
          <p:nvPr/>
        </p:nvSpPr>
        <p:spPr>
          <a:xfrm>
            <a:off x="194786" y="971743"/>
            <a:ext cx="5480562" cy="4976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virtual substrate necessary!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Easily tunable DBRs 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group V alloying: better uniformity?</a:t>
            </a:r>
          </a:p>
          <a:p>
            <a:pPr marL="628650" lvl="1" indent="-285750" algn="l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Better for integration with DBRs</a:t>
            </a:r>
          </a:p>
          <a:p>
            <a:pPr marL="628650" lvl="1" indent="-285750" algn="l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As/P ratio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Much more band engineering possible</a:t>
            </a:r>
          </a:p>
          <a:p>
            <a:pPr marL="628650" lvl="1" indent="-285750" algn="l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Zero conduction band offset [1]</a:t>
            </a:r>
          </a:p>
          <a:p>
            <a:pPr marL="628650" lvl="1" indent="-285750" algn="l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Sample quality was not consistent, but best samples were on par with GaAs/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GaAsP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85750" algn="l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Moved to GaAs/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GaAsP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photocathodes grown by SVT Associates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96F746-7349-EABA-7D63-FD57C8567E29}"/>
              </a:ext>
            </a:extLst>
          </p:cNvPr>
          <p:cNvSpPr txBox="1"/>
          <p:nvPr/>
        </p:nvSpPr>
        <p:spPr>
          <a:xfrm>
            <a:off x="8252690" y="2225104"/>
            <a:ext cx="715820" cy="33855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GaP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B256F5-8087-4D4A-04E7-6207D0DB5B13}"/>
              </a:ext>
            </a:extLst>
          </p:cNvPr>
          <p:cNvSpPr txBox="1"/>
          <p:nvPr/>
        </p:nvSpPr>
        <p:spPr>
          <a:xfrm>
            <a:off x="3176742" y="6095980"/>
            <a:ext cx="62007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[1] L. G.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Gerchikov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Semiconductors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1326–1332 (2006)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DE83595-68A2-AB16-2223-CC4F9F45F402}"/>
              </a:ext>
            </a:extLst>
          </p:cNvPr>
          <p:cNvSpPr/>
          <p:nvPr/>
        </p:nvSpPr>
        <p:spPr>
          <a:xfrm>
            <a:off x="9497599" y="2616763"/>
            <a:ext cx="1156573" cy="307777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278C068D-29F8-9FE5-55C6-07C0C523C477}"/>
              </a:ext>
            </a:extLst>
          </p:cNvPr>
          <p:cNvSpPr/>
          <p:nvPr/>
        </p:nvSpPr>
        <p:spPr>
          <a:xfrm>
            <a:off x="9461525" y="2766648"/>
            <a:ext cx="182880" cy="182880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336226-B9BB-1056-25F3-C2AE149E8FC0}"/>
              </a:ext>
            </a:extLst>
          </p:cNvPr>
          <p:cNvSpPr/>
          <p:nvPr/>
        </p:nvSpPr>
        <p:spPr>
          <a:xfrm>
            <a:off x="10020552" y="3133198"/>
            <a:ext cx="878095" cy="307777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59CE4A7B-B2EB-5E15-DABA-236AECADF2DA}"/>
              </a:ext>
            </a:extLst>
          </p:cNvPr>
          <p:cNvSpPr/>
          <p:nvPr/>
        </p:nvSpPr>
        <p:spPr>
          <a:xfrm>
            <a:off x="9989534" y="3185486"/>
            <a:ext cx="182880" cy="182880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805026-3559-2B6A-3211-BC2006C1A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240952" y="1839027"/>
            <a:ext cx="1009415" cy="3011352"/>
          </a:xfrm>
          <a:prstGeom prst="rect">
            <a:avLst/>
          </a:prstGeom>
        </p:spPr>
      </p:pic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FF830F0F-2E3E-E2B7-52C5-4808CB3A38C9}"/>
              </a:ext>
            </a:extLst>
          </p:cNvPr>
          <p:cNvSpPr/>
          <p:nvPr/>
        </p:nvSpPr>
        <p:spPr>
          <a:xfrm>
            <a:off x="6001044" y="3342966"/>
            <a:ext cx="1509992" cy="1629221"/>
          </a:xfrm>
          <a:prstGeom prst="mathMultiply">
            <a:avLst>
              <a:gd name="adj1" fmla="val 594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009845-E3D8-B1E2-4EC9-550E01D68A84}"/>
              </a:ext>
            </a:extLst>
          </p:cNvPr>
          <p:cNvSpPr txBox="1"/>
          <p:nvPr/>
        </p:nvSpPr>
        <p:spPr>
          <a:xfrm rot="16200000">
            <a:off x="4880190" y="2268580"/>
            <a:ext cx="2446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Easy to lattice match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93FF42-7898-78EF-DF69-E8FFA17CA7EC}"/>
              </a:ext>
            </a:extLst>
          </p:cNvPr>
          <p:cNvSpPr txBox="1"/>
          <p:nvPr/>
        </p:nvSpPr>
        <p:spPr>
          <a:xfrm>
            <a:off x="1409997" y="6497096"/>
            <a:ext cx="9387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Mainly investigated by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Gerchikov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Subashiev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Mamaev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@ St. Petersburg State Polytechnic University</a:t>
            </a:r>
          </a:p>
        </p:txBody>
      </p:sp>
    </p:spTree>
    <p:extLst>
      <p:ext uri="{BB962C8B-B14F-4D97-AF65-F5344CB8AC3E}">
        <p14:creationId xmlns:p14="http://schemas.microsoft.com/office/powerpoint/2010/main" val="2504075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8C6CED5-915B-C223-F36E-245EBA641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3" t="8201" r="46716"/>
          <a:stretch/>
        </p:blipFill>
        <p:spPr>
          <a:xfrm>
            <a:off x="996696" y="2221842"/>
            <a:ext cx="4597399" cy="411899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605C7BB-8211-8D14-756D-4A041BC77010}"/>
              </a:ext>
            </a:extLst>
          </p:cNvPr>
          <p:cNvSpPr/>
          <p:nvPr/>
        </p:nvSpPr>
        <p:spPr>
          <a:xfrm>
            <a:off x="4474006" y="2179254"/>
            <a:ext cx="1371041" cy="670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4D7916-78F9-88B3-0CEF-408BF105551E}"/>
              </a:ext>
            </a:extLst>
          </p:cNvPr>
          <p:cNvSpPr/>
          <p:nvPr/>
        </p:nvSpPr>
        <p:spPr>
          <a:xfrm>
            <a:off x="3661130" y="4472742"/>
            <a:ext cx="2072920" cy="1582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B6A41B-25DA-44C6-3D56-14F115FB2420}"/>
              </a:ext>
            </a:extLst>
          </p:cNvPr>
          <p:cNvSpPr/>
          <p:nvPr/>
        </p:nvSpPr>
        <p:spPr>
          <a:xfrm rot="869687">
            <a:off x="3662002" y="4125009"/>
            <a:ext cx="744801" cy="631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F4CC8-AF30-2703-A008-A1C96117A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A5203-A44B-4394-B49A-101E33B4E0E6}" type="slidenum">
              <a:rPr lang="en-IL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en-I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D9E023-1F9F-4EE1-06A5-63CFD59B07C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505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InAlGaAs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further benefits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A7D8F90-A302-6C46-16AE-7D94E2D4B3BA}"/>
              </a:ext>
            </a:extLst>
          </p:cNvPr>
          <p:cNvSpPr txBox="1">
            <a:spLocks/>
          </p:cNvSpPr>
          <p:nvPr/>
        </p:nvSpPr>
        <p:spPr>
          <a:xfrm>
            <a:off x="323858" y="865820"/>
            <a:ext cx="5772142" cy="3301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Ion back bombardment induced ion damage is a main limiter of photocathode lifetime</a:t>
            </a:r>
          </a:p>
          <a:p>
            <a:pPr marL="742950" lvl="1" indent="-28575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High emission currents necessary at EIC </a:t>
            </a:r>
          </a:p>
          <a:p>
            <a:pPr marL="285750" indent="-28575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B52966-C6F2-55C2-0931-91C058D200D0}"/>
              </a:ext>
            </a:extLst>
          </p:cNvPr>
          <p:cNvSpPr txBox="1"/>
          <p:nvPr/>
        </p:nvSpPr>
        <p:spPr>
          <a:xfrm>
            <a:off x="7492036" y="6466312"/>
            <a:ext cx="4276444" cy="245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406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T. </a:t>
            </a:r>
            <a:r>
              <a:rPr lang="en-US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Nishitani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0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Jpn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J. Appl. Phys. </a:t>
            </a:r>
            <a:r>
              <a:rPr lang="en-US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48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06FF02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(2009)</a:t>
            </a:r>
            <a:endParaRPr lang="en-US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467C6A-0D62-3A6B-5292-0FB81944E051}"/>
              </a:ext>
            </a:extLst>
          </p:cNvPr>
          <p:cNvSpPr/>
          <p:nvPr/>
        </p:nvSpPr>
        <p:spPr>
          <a:xfrm>
            <a:off x="9964469" y="1476374"/>
            <a:ext cx="538243" cy="706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E7B20B-66B8-6E5F-E5B8-D60A82BC9BAA}"/>
              </a:ext>
            </a:extLst>
          </p:cNvPr>
          <p:cNvSpPr/>
          <p:nvPr/>
        </p:nvSpPr>
        <p:spPr>
          <a:xfrm>
            <a:off x="9532554" y="2775879"/>
            <a:ext cx="770353" cy="1091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5CC715-0C80-85B5-AF2C-3929F27E895C}"/>
              </a:ext>
            </a:extLst>
          </p:cNvPr>
          <p:cNvSpPr txBox="1"/>
          <p:nvPr/>
        </p:nvSpPr>
        <p:spPr>
          <a:xfrm>
            <a:off x="2570481" y="4785913"/>
            <a:ext cx="255505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Bastani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Nejad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…P. Adderley,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CEBAF 200 kV inverted electron gun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Conf. Proc. C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C110328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1501 (2011).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73B19D-2CE0-2918-398F-85FEEE539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564" y="3774755"/>
            <a:ext cx="3472846" cy="26685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652AC6-1E4A-6B26-3434-1BCD77F7DD65}"/>
              </a:ext>
            </a:extLst>
          </p:cNvPr>
          <p:cNvSpPr txBox="1"/>
          <p:nvPr/>
        </p:nvSpPr>
        <p:spPr>
          <a:xfrm>
            <a:off x="6329625" y="865820"/>
            <a:ext cx="61023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Addition of aluminum could increase lifetimes [1]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Higher binding energies reduce ion damage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GaP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 descr="A comparison of a layer of text&#10;&#10;Description automatically generated with medium confidence">
            <a:extLst>
              <a:ext uri="{FF2B5EF4-FFF2-40B4-BE49-F238E27FC236}">
                <a16:creationId xmlns:a16="http://schemas.microsoft.com/office/drawing/2014/main" id="{D563BF2E-6942-96AF-C9A6-DF4281050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71" y="1874066"/>
            <a:ext cx="5740363" cy="145805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24619B3-D2BF-ABFD-00D3-BB2A3C1FA090}"/>
              </a:ext>
            </a:extLst>
          </p:cNvPr>
          <p:cNvSpPr txBox="1"/>
          <p:nvPr/>
        </p:nvSpPr>
        <p:spPr>
          <a:xfrm>
            <a:off x="6768838" y="3429449"/>
            <a:ext cx="62179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Shutthanandan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Phys. Rev. ST Accel. Beams 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063501 (2002)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698D00-E65C-F2AB-17E3-1D375FF1E2AC}"/>
              </a:ext>
            </a:extLst>
          </p:cNvPr>
          <p:cNvSpPr txBox="1"/>
          <p:nvPr/>
        </p:nvSpPr>
        <p:spPr>
          <a:xfrm>
            <a:off x="975713" y="6223124"/>
            <a:ext cx="587979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[1] W.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Wesch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Instrum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. Methods Phys. Res. B: Beam Interact. Mater. At.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277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58 (2012).; </a:t>
            </a:r>
          </a:p>
          <a:p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H. H. Tan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J. Appl. Phys.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87–94 (1995); </a:t>
            </a:r>
          </a:p>
          <a:p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E. Wendler 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AIP Conference Proceedings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680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670–674 (2003)</a:t>
            </a:r>
          </a:p>
          <a:p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759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46762-9211-4088-AA50-D27DEC97E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195"/>
            <a:ext cx="12191999" cy="73272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750D20-CC91-A488-301D-9C06932C8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6187" y="1655065"/>
            <a:ext cx="11711849" cy="3913632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Applications &amp; mechanism of spin-polarized photoemission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InAlGaAs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vs. GaAs/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GaAsP</a:t>
            </a:r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InAlGaAs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results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performance with digital alloying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Uniformity and progress toward integration with Bragg reflector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CBE66-B4D5-B840-05F7-22337DEF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01" y="6359582"/>
            <a:ext cx="2057400" cy="365125"/>
          </a:xfrm>
        </p:spPr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13</a:t>
            </a:fld>
            <a:endParaRPr lang="en-IL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"/>
    </mc:Choice>
    <mc:Fallback xmlns="">
      <p:transition spd="slow" advTm="46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968BE7E-CE4E-D3A3-637B-4282B8A9FEF6}"/>
              </a:ext>
            </a:extLst>
          </p:cNvPr>
          <p:cNvGrpSpPr/>
          <p:nvPr/>
        </p:nvGrpSpPr>
        <p:grpSpPr>
          <a:xfrm>
            <a:off x="6958048" y="3184575"/>
            <a:ext cx="5246650" cy="3647968"/>
            <a:chOff x="6907248" y="2930578"/>
            <a:chExt cx="5246650" cy="3647968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34EC9066-E838-FAB7-5BC5-23590B842F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248" y="3252777"/>
              <a:ext cx="5246650" cy="3325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7B9D2F7-01E2-FA92-4662-812570F3F965}"/>
                </a:ext>
              </a:extLst>
            </p:cNvPr>
            <p:cNvSpPr txBox="1"/>
            <p:nvPr/>
          </p:nvSpPr>
          <p:spPr>
            <a:xfrm>
              <a:off x="9677127" y="4271833"/>
              <a:ext cx="151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227839E-73F4-C8DA-8C5E-6BAB502E6623}"/>
                </a:ext>
              </a:extLst>
            </p:cNvPr>
            <p:cNvSpPr txBox="1"/>
            <p:nvPr/>
          </p:nvSpPr>
          <p:spPr>
            <a:xfrm>
              <a:off x="10450986" y="4480948"/>
              <a:ext cx="151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D7BB555-28D8-4F98-F83E-E8EE7EABA89B}"/>
                </a:ext>
              </a:extLst>
            </p:cNvPr>
            <p:cNvSpPr txBox="1"/>
            <p:nvPr/>
          </p:nvSpPr>
          <p:spPr>
            <a:xfrm>
              <a:off x="11430693" y="4765986"/>
              <a:ext cx="151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27FDE16-8FBD-27E5-C301-253143904AF6}"/>
                </a:ext>
              </a:extLst>
            </p:cNvPr>
            <p:cNvSpPr txBox="1"/>
            <p:nvPr/>
          </p:nvSpPr>
          <p:spPr>
            <a:xfrm>
              <a:off x="8714822" y="4515714"/>
              <a:ext cx="4573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DE0B035-B911-AE2A-DC99-A43DBEB26E60}"/>
                </a:ext>
              </a:extLst>
            </p:cNvPr>
            <p:cNvSpPr txBox="1"/>
            <p:nvPr/>
          </p:nvSpPr>
          <p:spPr>
            <a:xfrm>
              <a:off x="7775488" y="4800959"/>
              <a:ext cx="4573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1F56347-8DDF-5D75-2317-C711B6CC8808}"/>
                </a:ext>
              </a:extLst>
            </p:cNvPr>
            <p:cNvSpPr txBox="1"/>
            <p:nvPr/>
          </p:nvSpPr>
          <p:spPr>
            <a:xfrm>
              <a:off x="10228580" y="3320157"/>
              <a:ext cx="14998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GaAs(004)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3FBBB51-FF8B-5EEB-92EF-0F92E5E09903}"/>
                </a:ext>
              </a:extLst>
            </p:cNvPr>
            <p:cNvSpPr txBox="1"/>
            <p:nvPr/>
          </p:nvSpPr>
          <p:spPr>
            <a:xfrm>
              <a:off x="8119519" y="2930578"/>
              <a:ext cx="30518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Superlattice X-ray diffraction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60F92E-9CE2-7ACB-4B80-2D5549D3C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889"/>
            <a:ext cx="12191999" cy="7363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optimization of photocathode structure: XRD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F731A-4CA9-FA05-34C3-756761205F96}"/>
              </a:ext>
            </a:extLst>
          </p:cNvPr>
          <p:cNvSpPr txBox="1"/>
          <p:nvPr/>
        </p:nvSpPr>
        <p:spPr>
          <a:xfrm>
            <a:off x="232688" y="1223818"/>
            <a:ext cx="60519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XRD indicates higher quality films grown at lower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More integer fringes and more intense satellite fringes indicate sharper 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5F7F22-B166-819F-195C-3344899E9D8E}"/>
              </a:ext>
            </a:extLst>
          </p:cNvPr>
          <p:cNvSpPr/>
          <p:nvPr/>
        </p:nvSpPr>
        <p:spPr>
          <a:xfrm>
            <a:off x="610067" y="4698128"/>
            <a:ext cx="2468880" cy="54421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GaAs(001)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(AXT Zn-doped)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E77D78-AB93-E6E1-A4E7-6F852722DA5D}"/>
              </a:ext>
            </a:extLst>
          </p:cNvPr>
          <p:cNvSpPr/>
          <p:nvPr/>
        </p:nvSpPr>
        <p:spPr>
          <a:xfrm>
            <a:off x="610067" y="4279771"/>
            <a:ext cx="2468880" cy="4183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500 nm GaAs buffer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93F94C-5FEF-0E39-E2AD-2BC161CB0202}"/>
              </a:ext>
            </a:extLst>
          </p:cNvPr>
          <p:cNvSpPr/>
          <p:nvPr/>
        </p:nvSpPr>
        <p:spPr>
          <a:xfrm>
            <a:off x="610068" y="3658530"/>
            <a:ext cx="2468880" cy="62124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90 nm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InAlGaAs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strained superlattice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EC2191-90AA-9ADC-9528-D1324AE28950}"/>
              </a:ext>
            </a:extLst>
          </p:cNvPr>
          <p:cNvSpPr/>
          <p:nvPr/>
        </p:nvSpPr>
        <p:spPr>
          <a:xfrm>
            <a:off x="609709" y="3252777"/>
            <a:ext cx="2468880" cy="40702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 nm GaAs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00582B-AD29-EC3B-BBA9-B84AA7DEF175}"/>
              </a:ext>
            </a:extLst>
          </p:cNvPr>
          <p:cNvSpPr txBox="1"/>
          <p:nvPr/>
        </p:nvSpPr>
        <p:spPr>
          <a:xfrm rot="16200000">
            <a:off x="-269989" y="3765905"/>
            <a:ext cx="893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Undoped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6A7D8D00-C712-A675-8B66-81FE609E1160}"/>
              </a:ext>
            </a:extLst>
          </p:cNvPr>
          <p:cNvSpPr/>
          <p:nvPr/>
        </p:nvSpPr>
        <p:spPr>
          <a:xfrm>
            <a:off x="252189" y="3306379"/>
            <a:ext cx="331342" cy="1325541"/>
          </a:xfrm>
          <a:prstGeom prst="leftBrace">
            <a:avLst>
              <a:gd name="adj1" fmla="val 2500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DD9209-F5C6-ABCA-A5DF-B161CDE7E55F}"/>
              </a:ext>
            </a:extLst>
          </p:cNvPr>
          <p:cNvSpPr txBox="1"/>
          <p:nvPr/>
        </p:nvSpPr>
        <p:spPr>
          <a:xfrm>
            <a:off x="6517317" y="931937"/>
            <a:ext cx="56746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Diffraction occurs from superlattice periods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order peak corresponds to average out-of-plane lattice constant of the repeat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Integer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spacing corresponds to total period thickness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frequency fringes correspond to overall superlattice thickness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9E6CFD-B8A8-C2A4-62AE-116366B0EDAE}"/>
              </a:ext>
            </a:extLst>
          </p:cNvPr>
          <p:cNvSpPr/>
          <p:nvPr/>
        </p:nvSpPr>
        <p:spPr>
          <a:xfrm>
            <a:off x="4223764" y="4851906"/>
            <a:ext cx="2528941" cy="3849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 nm In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0.16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0.23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0.61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E846C4-ECB8-55EB-C590-AA9092AEECF7}"/>
              </a:ext>
            </a:extLst>
          </p:cNvPr>
          <p:cNvSpPr/>
          <p:nvPr/>
        </p:nvSpPr>
        <p:spPr>
          <a:xfrm>
            <a:off x="4223764" y="5234773"/>
            <a:ext cx="2528940" cy="384989"/>
          </a:xfrm>
          <a:prstGeom prst="rect">
            <a:avLst/>
          </a:prstGeom>
          <a:solidFill>
            <a:srgbClr val="E45E5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2.3 nm Al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0.274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0.726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A5FCF-A77F-A133-A3B5-FAC016A7F359}"/>
              </a:ext>
            </a:extLst>
          </p:cNvPr>
          <p:cNvSpPr txBox="1"/>
          <p:nvPr/>
        </p:nvSpPr>
        <p:spPr>
          <a:xfrm>
            <a:off x="4297204" y="4488949"/>
            <a:ext cx="2508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1.1% compressive strain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E9DA3D-9D84-02DD-E1CF-C517C63BCFBE}"/>
              </a:ext>
            </a:extLst>
          </p:cNvPr>
          <p:cNvCxnSpPr>
            <a:cxnSpLocks/>
          </p:cNvCxnSpPr>
          <p:nvPr/>
        </p:nvCxnSpPr>
        <p:spPr>
          <a:xfrm>
            <a:off x="3089538" y="3969149"/>
            <a:ext cx="794813" cy="11026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66571B0-1484-2F23-E06D-E12ED5385879}"/>
              </a:ext>
            </a:extLst>
          </p:cNvPr>
          <p:cNvSpPr txBox="1"/>
          <p:nvPr/>
        </p:nvSpPr>
        <p:spPr>
          <a:xfrm>
            <a:off x="3651799" y="5019000"/>
            <a:ext cx="645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12x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729153-15DF-35D6-355D-CD1A215CAEDA}"/>
              </a:ext>
            </a:extLst>
          </p:cNvPr>
          <p:cNvCxnSpPr>
            <a:cxnSpLocks/>
          </p:cNvCxnSpPr>
          <p:nvPr/>
        </p:nvCxnSpPr>
        <p:spPr>
          <a:xfrm flipV="1">
            <a:off x="8474181" y="4488949"/>
            <a:ext cx="174519" cy="1884061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4E9B25-8536-E002-B1E2-FA3F779D0B55}"/>
              </a:ext>
            </a:extLst>
          </p:cNvPr>
          <p:cNvSpPr txBox="1"/>
          <p:nvPr/>
        </p:nvSpPr>
        <p:spPr>
          <a:xfrm rot="16500000">
            <a:off x="7665647" y="5224465"/>
            <a:ext cx="1505075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Higher temperature</a:t>
            </a:r>
          </a:p>
        </p:txBody>
      </p:sp>
    </p:spTree>
    <p:extLst>
      <p:ext uri="{BB962C8B-B14F-4D97-AF65-F5344CB8AC3E}">
        <p14:creationId xmlns:p14="http://schemas.microsoft.com/office/powerpoint/2010/main" val="1795292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CCC2C41E-84B8-B491-F548-95A8011A3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350" y="3638996"/>
            <a:ext cx="4469529" cy="310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0B7083-6C97-0CB9-217C-084901D83180}"/>
              </a:ext>
            </a:extLst>
          </p:cNvPr>
          <p:cNvSpPr txBox="1"/>
          <p:nvPr/>
        </p:nvSpPr>
        <p:spPr>
          <a:xfrm>
            <a:off x="6633291" y="3690106"/>
            <a:ext cx="830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91B8A5-5D73-63F3-7529-6B4400401409}"/>
              </a:ext>
            </a:extLst>
          </p:cNvPr>
          <p:cNvSpPr txBox="1"/>
          <p:nvPr/>
        </p:nvSpPr>
        <p:spPr>
          <a:xfrm>
            <a:off x="7117364" y="4851621"/>
            <a:ext cx="640941" cy="307777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HH1?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6F1264C-B96B-DEC9-68B6-50B5450B98D3}"/>
              </a:ext>
            </a:extLst>
          </p:cNvPr>
          <p:cNvCxnSpPr/>
          <p:nvPr/>
        </p:nvCxnSpPr>
        <p:spPr>
          <a:xfrm>
            <a:off x="7735890" y="4914070"/>
            <a:ext cx="0" cy="18288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2F0F48D-E7FC-2AAF-9A4D-25BEA18A8BD7}"/>
              </a:ext>
            </a:extLst>
          </p:cNvPr>
          <p:cNvSpPr txBox="1"/>
          <p:nvPr/>
        </p:nvSpPr>
        <p:spPr>
          <a:xfrm>
            <a:off x="8192123" y="4848389"/>
            <a:ext cx="615302" cy="307777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LH1?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B51E24-DF1E-5F3E-8CD9-FBEB5DBB8CBA}"/>
              </a:ext>
            </a:extLst>
          </p:cNvPr>
          <p:cNvCxnSpPr/>
          <p:nvPr/>
        </p:nvCxnSpPr>
        <p:spPr>
          <a:xfrm>
            <a:off x="8204823" y="4906810"/>
            <a:ext cx="0" cy="18288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CEFAB30-4E4C-A154-A8E0-5715F04A1F5A}"/>
              </a:ext>
            </a:extLst>
          </p:cNvPr>
          <p:cNvSpPr txBox="1"/>
          <p:nvPr/>
        </p:nvSpPr>
        <p:spPr>
          <a:xfrm>
            <a:off x="9309605" y="5043703"/>
            <a:ext cx="13324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Large background from GaAs subtracted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0F92E-9CE2-7ACB-4B80-2D5549D3C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889"/>
            <a:ext cx="12191999" cy="7363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optimization of photocathode structure: optical 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A074E-6DE6-05EE-A0F8-638C9867E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15</a:t>
            </a:fld>
            <a:endParaRPr lang="en-IL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F731A-4CA9-FA05-34C3-756761205F96}"/>
              </a:ext>
            </a:extLst>
          </p:cNvPr>
          <p:cNvSpPr txBox="1"/>
          <p:nvPr/>
        </p:nvSpPr>
        <p:spPr>
          <a:xfrm>
            <a:off x="181679" y="1767327"/>
            <a:ext cx="6074891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Photoluminescence intensity has been shown to correlate to photocathode quantum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Lower temperature growth produces more intense PL from superlattice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Peak asymmetry potentially from HH/LH splitting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~50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F6095-65AA-66B1-60FA-C76587F874CD}"/>
              </a:ext>
            </a:extLst>
          </p:cNvPr>
          <p:cNvSpPr txBox="1"/>
          <p:nvPr/>
        </p:nvSpPr>
        <p:spPr>
          <a:xfrm>
            <a:off x="9055499" y="2674639"/>
            <a:ext cx="102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F3FD6EBB-B782-79CA-4AE1-74EC9AFBEC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8" t="14383" r="40632" b="53622"/>
          <a:stretch/>
        </p:blipFill>
        <p:spPr>
          <a:xfrm>
            <a:off x="7310221" y="806421"/>
            <a:ext cx="2406261" cy="25966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7D229A-2CAC-CDB1-386F-DDC2C3010E92}"/>
              </a:ext>
            </a:extLst>
          </p:cNvPr>
          <p:cNvSpPr txBox="1"/>
          <p:nvPr/>
        </p:nvSpPr>
        <p:spPr>
          <a:xfrm>
            <a:off x="8695189" y="1750258"/>
            <a:ext cx="102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1A4C41-9F92-D434-36DA-6A36528AB3B0}"/>
              </a:ext>
            </a:extLst>
          </p:cNvPr>
          <p:cNvSpPr txBox="1"/>
          <p:nvPr/>
        </p:nvSpPr>
        <p:spPr>
          <a:xfrm>
            <a:off x="8364055" y="2746432"/>
            <a:ext cx="102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 descr="A picture containing sketch, black and white, black, drawing&#10;&#10;Description automatically generated">
            <a:extLst>
              <a:ext uri="{FF2B5EF4-FFF2-40B4-BE49-F238E27FC236}">
                <a16:creationId xmlns:a16="http://schemas.microsoft.com/office/drawing/2014/main" id="{D8120968-9059-B3A0-2CF7-6CBE77530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08208">
            <a:off x="7515792" y="1932148"/>
            <a:ext cx="1069326" cy="232593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B7213A13-31A7-CA05-E096-AF670993C291}"/>
              </a:ext>
            </a:extLst>
          </p:cNvPr>
          <p:cNvSpPr/>
          <p:nvPr/>
        </p:nvSpPr>
        <p:spPr>
          <a:xfrm>
            <a:off x="8506883" y="1950313"/>
            <a:ext cx="182880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DB183BA-EFBE-761D-E2C4-3DFE8FF76AAD}"/>
              </a:ext>
            </a:extLst>
          </p:cNvPr>
          <p:cNvSpPr/>
          <p:nvPr/>
        </p:nvSpPr>
        <p:spPr>
          <a:xfrm>
            <a:off x="8509264" y="2429138"/>
            <a:ext cx="182880" cy="1828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5546F41-AB2A-08BA-6F98-83B6DA963342}"/>
              </a:ext>
            </a:extLst>
          </p:cNvPr>
          <p:cNvCxnSpPr/>
          <p:nvPr/>
        </p:nvCxnSpPr>
        <p:spPr>
          <a:xfrm>
            <a:off x="8599547" y="2142818"/>
            <a:ext cx="0" cy="295945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A picture containing sketch, black and white, black, drawing&#10;&#10;Description automatically generated">
            <a:extLst>
              <a:ext uri="{FF2B5EF4-FFF2-40B4-BE49-F238E27FC236}">
                <a16:creationId xmlns:a16="http://schemas.microsoft.com/office/drawing/2014/main" id="{618257BE-05C8-405E-8715-81B7BBD54C0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040">
            <a:off x="6617464" y="2416190"/>
            <a:ext cx="1050968" cy="2286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9B4159C-6B7A-528F-F945-EBA0C0FC4253}"/>
              </a:ext>
            </a:extLst>
          </p:cNvPr>
          <p:cNvSpPr txBox="1"/>
          <p:nvPr/>
        </p:nvSpPr>
        <p:spPr>
          <a:xfrm rot="1429976">
            <a:off x="6554966" y="2583861"/>
            <a:ext cx="986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sz="1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“pump”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3427D35-13BC-A560-328D-1B1481D22CFB}"/>
              </a:ext>
            </a:extLst>
          </p:cNvPr>
          <p:cNvSpPr txBox="1"/>
          <p:nvPr/>
        </p:nvSpPr>
        <p:spPr>
          <a:xfrm rot="1466002">
            <a:off x="7378867" y="2008654"/>
            <a:ext cx="986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≈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“probe”</a:t>
            </a:r>
          </a:p>
        </p:txBody>
      </p:sp>
    </p:spTree>
    <p:extLst>
      <p:ext uri="{BB962C8B-B14F-4D97-AF65-F5344CB8AC3E}">
        <p14:creationId xmlns:p14="http://schemas.microsoft.com/office/powerpoint/2010/main" val="3448679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0F92E-9CE2-7ACB-4B80-2D5549D3C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889"/>
            <a:ext cx="12191999" cy="73639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optimization of photocathode structure: morphology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A074E-6DE6-05EE-A0F8-638C9867E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16</a:t>
            </a:fld>
            <a:endParaRPr lang="en-IL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F731A-4CA9-FA05-34C3-756761205F96}"/>
              </a:ext>
            </a:extLst>
          </p:cNvPr>
          <p:cNvSpPr txBox="1"/>
          <p:nvPr/>
        </p:nvSpPr>
        <p:spPr>
          <a:xfrm>
            <a:off x="30263" y="4205252"/>
            <a:ext cx="53076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Atomic force microscopy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Smoothest films at higher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Smoother than typical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GaAsP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buffers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2D79E8-EB03-0218-0325-DF48C60DE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50" y="1065816"/>
            <a:ext cx="2849723" cy="2849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730F6A-125A-1462-2885-DA45579ED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773" y="1089777"/>
            <a:ext cx="2849723" cy="2849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5C7BC9-6207-8977-C83E-1455DE266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514" y="1078019"/>
            <a:ext cx="2849723" cy="284972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2FCADF6-2452-5263-7665-0528876C4015}"/>
              </a:ext>
            </a:extLst>
          </p:cNvPr>
          <p:cNvSpPr/>
          <p:nvPr/>
        </p:nvSpPr>
        <p:spPr>
          <a:xfrm>
            <a:off x="5259424" y="813816"/>
            <a:ext cx="947422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520°C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9C47BC-2CBA-8332-5172-C09F29FE7CF6}"/>
              </a:ext>
            </a:extLst>
          </p:cNvPr>
          <p:cNvSpPr/>
          <p:nvPr/>
        </p:nvSpPr>
        <p:spPr>
          <a:xfrm>
            <a:off x="1795954" y="813816"/>
            <a:ext cx="947422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480°C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98C61CE-E042-28E9-51EF-4E3974F160A3}"/>
              </a:ext>
            </a:extLst>
          </p:cNvPr>
          <p:cNvSpPr/>
          <p:nvPr/>
        </p:nvSpPr>
        <p:spPr>
          <a:xfrm>
            <a:off x="8551136" y="813816"/>
            <a:ext cx="947422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560°C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A6AA9A0-E1F2-EE52-B3D5-FD6D50973F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1" r="22695"/>
          <a:stretch/>
        </p:blipFill>
        <p:spPr>
          <a:xfrm>
            <a:off x="10728242" y="1369434"/>
            <a:ext cx="494726" cy="2286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44F7A04-8A22-D16C-54D2-3CF1D5990A91}"/>
              </a:ext>
            </a:extLst>
          </p:cNvPr>
          <p:cNvSpPr txBox="1"/>
          <p:nvPr/>
        </p:nvSpPr>
        <p:spPr>
          <a:xfrm>
            <a:off x="11094550" y="2358546"/>
            <a:ext cx="690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0 nm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B3663D0-F6B3-E281-BF8D-7710F6E1AA76}"/>
              </a:ext>
            </a:extLst>
          </p:cNvPr>
          <p:cNvSpPr txBox="1"/>
          <p:nvPr/>
        </p:nvSpPr>
        <p:spPr>
          <a:xfrm>
            <a:off x="11094550" y="1620374"/>
            <a:ext cx="709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1 nm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38DFA1-B66F-DD51-1758-F471E5FE6362}"/>
              </a:ext>
            </a:extLst>
          </p:cNvPr>
          <p:cNvSpPr txBox="1"/>
          <p:nvPr/>
        </p:nvSpPr>
        <p:spPr>
          <a:xfrm>
            <a:off x="11138688" y="1223801"/>
            <a:ext cx="812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1.5 nm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4AAE560-3E29-BD5C-7BDE-08C06ABB4404}"/>
              </a:ext>
            </a:extLst>
          </p:cNvPr>
          <p:cNvSpPr txBox="1"/>
          <p:nvPr/>
        </p:nvSpPr>
        <p:spPr>
          <a:xfrm>
            <a:off x="11094550" y="3107505"/>
            <a:ext cx="709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-1 nm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948A64-6C90-81DA-D801-5E6C6EAD7CE2}"/>
              </a:ext>
            </a:extLst>
          </p:cNvPr>
          <p:cNvSpPr txBox="1"/>
          <p:nvPr/>
        </p:nvSpPr>
        <p:spPr>
          <a:xfrm>
            <a:off x="11094550" y="3473425"/>
            <a:ext cx="937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-1.5 nm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97BE062-94CE-458D-C8ED-13A1A42791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5" t="-97" r="21487" b="81103"/>
          <a:stretch/>
        </p:blipFill>
        <p:spPr>
          <a:xfrm>
            <a:off x="11096195" y="1755956"/>
            <a:ext cx="170995" cy="43421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E313B40-FFFA-9316-83C1-05D176F4F0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5" t="-97" r="21487" b="81103"/>
          <a:stretch/>
        </p:blipFill>
        <p:spPr>
          <a:xfrm>
            <a:off x="11096193" y="2510826"/>
            <a:ext cx="170995" cy="43421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0D04025-3E91-FBD0-45FF-D5CDC71EDA2C}"/>
              </a:ext>
            </a:extLst>
          </p:cNvPr>
          <p:cNvSpPr txBox="1"/>
          <p:nvPr/>
        </p:nvSpPr>
        <p:spPr>
          <a:xfrm>
            <a:off x="11094550" y="2732603"/>
            <a:ext cx="986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-0.5 nm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14CC1E6-1E47-51D3-59C4-2FBF96471C88}"/>
              </a:ext>
            </a:extLst>
          </p:cNvPr>
          <p:cNvSpPr txBox="1"/>
          <p:nvPr/>
        </p:nvSpPr>
        <p:spPr>
          <a:xfrm>
            <a:off x="11094550" y="1984833"/>
            <a:ext cx="986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0.5 nm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E8C274A-783B-3E89-EF86-D6E6DAAD0C6E}"/>
              </a:ext>
            </a:extLst>
          </p:cNvPr>
          <p:cNvSpPr/>
          <p:nvPr/>
        </p:nvSpPr>
        <p:spPr>
          <a:xfrm>
            <a:off x="2128657" y="3632170"/>
            <a:ext cx="1591259" cy="28315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 0.31 nm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C0074B9-EF4E-44ED-2EBC-45AB7CD6E438}"/>
              </a:ext>
            </a:extLst>
          </p:cNvPr>
          <p:cNvSpPr/>
          <p:nvPr/>
        </p:nvSpPr>
        <p:spPr>
          <a:xfrm>
            <a:off x="5490978" y="3644386"/>
            <a:ext cx="1591259" cy="28315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 0.18 nm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981F725-DCE7-0FBA-3C58-B59E1779C7F3}"/>
              </a:ext>
            </a:extLst>
          </p:cNvPr>
          <p:cNvSpPr/>
          <p:nvPr/>
        </p:nvSpPr>
        <p:spPr>
          <a:xfrm>
            <a:off x="8814831" y="3657739"/>
            <a:ext cx="1591259" cy="28315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 0.20 nm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B4A5470-1CC0-5AA6-4E21-D1F1689DA5A4}"/>
              </a:ext>
            </a:extLst>
          </p:cNvPr>
          <p:cNvSpPr/>
          <p:nvPr/>
        </p:nvSpPr>
        <p:spPr>
          <a:xfrm>
            <a:off x="996280" y="3382122"/>
            <a:ext cx="746526" cy="2286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µm 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6BB6FC0-995A-D209-22E7-F6AFCC73F29B}"/>
              </a:ext>
            </a:extLst>
          </p:cNvPr>
          <p:cNvSpPr/>
          <p:nvPr/>
        </p:nvSpPr>
        <p:spPr>
          <a:xfrm>
            <a:off x="1064841" y="3669885"/>
            <a:ext cx="570134" cy="13711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185911-4B84-B58E-935F-4B618C763D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9424" y="4626634"/>
            <a:ext cx="2258187" cy="1866433"/>
          </a:xfrm>
          <a:prstGeom prst="rect">
            <a:avLst/>
          </a:prstGeom>
        </p:spPr>
      </p:pic>
      <p:pic>
        <p:nvPicPr>
          <p:cNvPr id="13" name="Picture 12" descr="A close up of a surface&#10;&#10;Description automatically generated">
            <a:extLst>
              <a:ext uri="{FF2B5EF4-FFF2-40B4-BE49-F238E27FC236}">
                <a16:creationId xmlns:a16="http://schemas.microsoft.com/office/drawing/2014/main" id="{37AC0BA0-A78D-D3C6-AABE-DE22B5F7FC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143" y="4640324"/>
            <a:ext cx="2170296" cy="217029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C9B47FF-222D-0CAC-F7DC-D95DA45C0D47}"/>
              </a:ext>
            </a:extLst>
          </p:cNvPr>
          <p:cNvSpPr/>
          <p:nvPr/>
        </p:nvSpPr>
        <p:spPr>
          <a:xfrm>
            <a:off x="6169191" y="4853577"/>
            <a:ext cx="1276058" cy="28325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 2.45 nm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7A4418-DF2F-6A03-0C88-674A2FC0F245}"/>
              </a:ext>
            </a:extLst>
          </p:cNvPr>
          <p:cNvSpPr/>
          <p:nvPr/>
        </p:nvSpPr>
        <p:spPr>
          <a:xfrm>
            <a:off x="8695593" y="5079976"/>
            <a:ext cx="1276058" cy="28325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RMS 0.45 nm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823681-1E67-0E2E-E3BC-4D8DF9A163E4}"/>
              </a:ext>
            </a:extLst>
          </p:cNvPr>
          <p:cNvSpPr/>
          <p:nvPr/>
        </p:nvSpPr>
        <p:spPr>
          <a:xfrm>
            <a:off x="8078044" y="4719415"/>
            <a:ext cx="1893607" cy="28325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Scale = 4 nm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197FB8-3B48-B4AD-BC04-1ACDD40C087E}"/>
              </a:ext>
            </a:extLst>
          </p:cNvPr>
          <p:cNvSpPr txBox="1"/>
          <p:nvPr/>
        </p:nvSpPr>
        <p:spPr>
          <a:xfrm>
            <a:off x="5096366" y="6468804"/>
            <a:ext cx="25843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Journal of Applied Physics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109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013708 (2011)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510E3D-AB64-3276-1F43-6B29232779EC}"/>
              </a:ext>
            </a:extLst>
          </p:cNvPr>
          <p:cNvSpPr txBox="1"/>
          <p:nvPr/>
        </p:nvSpPr>
        <p:spPr>
          <a:xfrm>
            <a:off x="5161635" y="4399423"/>
            <a:ext cx="2838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buffer to 20% Phosphorous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89595-061B-ECCB-FEBE-4AC54B2AC6DB}"/>
              </a:ext>
            </a:extLst>
          </p:cNvPr>
          <p:cNvSpPr txBox="1"/>
          <p:nvPr/>
        </p:nvSpPr>
        <p:spPr>
          <a:xfrm>
            <a:off x="4935110" y="4063554"/>
            <a:ext cx="2838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Literature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GaAsP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buffer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B79DCC-B725-417B-5FA3-5CD79111E3B1}"/>
              </a:ext>
            </a:extLst>
          </p:cNvPr>
          <p:cNvSpPr/>
          <p:nvPr/>
        </p:nvSpPr>
        <p:spPr>
          <a:xfrm>
            <a:off x="4359537" y="3384973"/>
            <a:ext cx="746526" cy="2286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µm 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C93867-8FA0-67D5-8B79-68E4C9A17ACB}"/>
              </a:ext>
            </a:extLst>
          </p:cNvPr>
          <p:cNvSpPr/>
          <p:nvPr/>
        </p:nvSpPr>
        <p:spPr>
          <a:xfrm>
            <a:off x="4428098" y="3672736"/>
            <a:ext cx="570134" cy="13711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8A66BF-84DD-73F3-45EE-8C6829395E04}"/>
              </a:ext>
            </a:extLst>
          </p:cNvPr>
          <p:cNvSpPr/>
          <p:nvPr/>
        </p:nvSpPr>
        <p:spPr>
          <a:xfrm>
            <a:off x="7689703" y="3380580"/>
            <a:ext cx="746526" cy="2286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µm 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487D0E-A2F2-BDD1-EB02-39A77D77DBC9}"/>
              </a:ext>
            </a:extLst>
          </p:cNvPr>
          <p:cNvSpPr/>
          <p:nvPr/>
        </p:nvSpPr>
        <p:spPr>
          <a:xfrm>
            <a:off x="7758264" y="3668343"/>
            <a:ext cx="570134" cy="13711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0A49EC-4F35-5AD7-04E0-2A5EE75CBFC2}"/>
              </a:ext>
            </a:extLst>
          </p:cNvPr>
          <p:cNvSpPr/>
          <p:nvPr/>
        </p:nvSpPr>
        <p:spPr>
          <a:xfrm>
            <a:off x="7953233" y="6188072"/>
            <a:ext cx="742360" cy="2872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µm 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2418D9-BBD2-CF6C-F341-534869FCE5C2}"/>
              </a:ext>
            </a:extLst>
          </p:cNvPr>
          <p:cNvSpPr/>
          <p:nvPr/>
        </p:nvSpPr>
        <p:spPr>
          <a:xfrm>
            <a:off x="8021794" y="6536794"/>
            <a:ext cx="566952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41D752-8F35-62A1-FAAE-F25B855F76EA}"/>
              </a:ext>
            </a:extLst>
          </p:cNvPr>
          <p:cNvSpPr txBox="1"/>
          <p:nvPr/>
        </p:nvSpPr>
        <p:spPr>
          <a:xfrm>
            <a:off x="7510450" y="4030936"/>
            <a:ext cx="2838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…compared to our fully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pseudomorphic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sample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499C6D-CD66-5E86-43E3-A6F8CAF2D88A}"/>
              </a:ext>
            </a:extLst>
          </p:cNvPr>
          <p:cNvSpPr/>
          <p:nvPr/>
        </p:nvSpPr>
        <p:spPr>
          <a:xfrm>
            <a:off x="-7687" y="804191"/>
            <a:ext cx="947422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70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45489D2D-ACD8-EF84-DFF5-9D5EC4E48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20" y="1059129"/>
            <a:ext cx="5276088" cy="438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13D60-0307-18B1-F77A-F530AA944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477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polarization/QE measurements on 520°C sample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85F4B41C-6FA6-11F0-2A68-7D749E4CE6CD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13429" y="972990"/>
                <a:ext cx="6210908" cy="3720780"/>
              </a:xfrm>
            </p:spPr>
            <p:txBody>
              <a:bodyPr>
                <a:no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FOM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000" i="1" dirty="0" smtClean="0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𝐸𝑆𝑃</m:t>
                        </m:r>
                      </m:sub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 dirty="0">
                        <a:latin typeface="Cambria Math" panose="02040503050406030204" pitchFamily="18" charset="0"/>
                      </a:rPr>
                      <m:t>𝑄𝐸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 at 770 nm is &gt;0.2</a:t>
                </a:r>
              </a:p>
              <a:p>
                <a:pPr marL="628650" lvl="1" indent="-28575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Still lower than ~0.9 of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GaAsP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system</a:t>
                </a:r>
              </a:p>
              <a:p>
                <a:pPr marL="342900" lvl="1" algn="l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28600" indent="-342900" algn="l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Unoptimized sample growth conditions</a:t>
                </a:r>
              </a:p>
              <a:p>
                <a:pPr marL="342900" lvl="1" algn="l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~50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hole splitting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85F4B41C-6FA6-11F0-2A68-7D749E4CE6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13429" y="972990"/>
                <a:ext cx="6210908" cy="3720780"/>
              </a:xfrm>
              <a:blipFill>
                <a:blip r:embed="rId4"/>
                <a:stretch>
                  <a:fillRect l="-884" t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7A43D-66F5-A938-4204-3A97B7C6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752" y="6352103"/>
            <a:ext cx="2057400" cy="365125"/>
          </a:xfrm>
        </p:spPr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17</a:t>
            </a:fld>
            <a:endParaRPr lang="en-IL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081A14-6E3C-ACA7-74D3-35FC212270C9}"/>
              </a:ext>
            </a:extLst>
          </p:cNvPr>
          <p:cNvSpPr/>
          <p:nvPr/>
        </p:nvSpPr>
        <p:spPr>
          <a:xfrm>
            <a:off x="1952861" y="5945811"/>
            <a:ext cx="2697480" cy="5481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GaAs(001)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(AXT Zn-doped)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628E1D-2FB8-CF9A-C68B-7756C04D43F9}"/>
              </a:ext>
            </a:extLst>
          </p:cNvPr>
          <p:cNvSpPr/>
          <p:nvPr/>
        </p:nvSpPr>
        <p:spPr>
          <a:xfrm>
            <a:off x="1952861" y="5563609"/>
            <a:ext cx="2697480" cy="384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500 nm GaAs buffer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56317E-D499-B23F-1E35-0EB39F2EDCE5}"/>
              </a:ext>
            </a:extLst>
          </p:cNvPr>
          <p:cNvSpPr/>
          <p:nvPr/>
        </p:nvSpPr>
        <p:spPr>
          <a:xfrm>
            <a:off x="1952861" y="5179508"/>
            <a:ext cx="2697480" cy="384048"/>
          </a:xfrm>
          <a:prstGeom prst="rect">
            <a:avLst/>
          </a:prstGeom>
          <a:solidFill>
            <a:srgbClr val="267E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barrier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AC9218-D602-DE0C-96D4-FDFDFE31D677}"/>
              </a:ext>
            </a:extLst>
          </p:cNvPr>
          <p:cNvSpPr/>
          <p:nvPr/>
        </p:nvSpPr>
        <p:spPr>
          <a:xfrm>
            <a:off x="1952862" y="4554674"/>
            <a:ext cx="2697480" cy="63269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60 nm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InAlGaAs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strained superlattice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259CF7-DE17-2184-4C7C-42F0549D2ED7}"/>
              </a:ext>
            </a:extLst>
          </p:cNvPr>
          <p:cNvSpPr/>
          <p:nvPr/>
        </p:nvSpPr>
        <p:spPr>
          <a:xfrm>
            <a:off x="1952861" y="4224010"/>
            <a:ext cx="2697480" cy="38404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 nm active layer GaAs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AF33888D-F113-2223-DA15-AE92C623D9B7}"/>
              </a:ext>
            </a:extLst>
          </p:cNvPr>
          <p:cNvSpPr/>
          <p:nvPr/>
        </p:nvSpPr>
        <p:spPr>
          <a:xfrm>
            <a:off x="1523720" y="4224010"/>
            <a:ext cx="356919" cy="284666"/>
          </a:xfrm>
          <a:prstGeom prst="leftBrace">
            <a:avLst>
              <a:gd name="adj1" fmla="val 2500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D3C53740-1B16-67FF-DAAD-7153C6A03F04}"/>
              </a:ext>
            </a:extLst>
          </p:cNvPr>
          <p:cNvSpPr/>
          <p:nvPr/>
        </p:nvSpPr>
        <p:spPr>
          <a:xfrm>
            <a:off x="1527649" y="4627757"/>
            <a:ext cx="356919" cy="1220933"/>
          </a:xfrm>
          <a:prstGeom prst="leftBrace">
            <a:avLst>
              <a:gd name="adj1" fmla="val 2500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307554-AD05-232D-35FF-C2D5D25434AD}"/>
              </a:ext>
            </a:extLst>
          </p:cNvPr>
          <p:cNvSpPr txBox="1"/>
          <p:nvPr/>
        </p:nvSpPr>
        <p:spPr>
          <a:xfrm>
            <a:off x="-67300" y="4104545"/>
            <a:ext cx="1929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p-type </a:t>
            </a:r>
          </a:p>
          <a:p>
            <a:pPr algn="ctr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4E19 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-3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F5847D-CF3A-3AB2-2582-AEC925CE1030}"/>
              </a:ext>
            </a:extLst>
          </p:cNvPr>
          <p:cNvSpPr txBox="1"/>
          <p:nvPr/>
        </p:nvSpPr>
        <p:spPr>
          <a:xfrm>
            <a:off x="-70043" y="4934451"/>
            <a:ext cx="1890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p-type </a:t>
            </a:r>
          </a:p>
          <a:p>
            <a:pPr algn="ctr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5E17 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-3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2DBB86-68FD-3B26-7026-6C861D44839D}"/>
              </a:ext>
            </a:extLst>
          </p:cNvPr>
          <p:cNvSpPr/>
          <p:nvPr/>
        </p:nvSpPr>
        <p:spPr>
          <a:xfrm>
            <a:off x="6093544" y="5766590"/>
            <a:ext cx="2896233" cy="3840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 nm In</a:t>
            </a:r>
            <a:r>
              <a:rPr lang="en-US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0.16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0.23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0.61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C9D5A7-E1B8-A38C-7630-780EAF2B7D33}"/>
              </a:ext>
            </a:extLst>
          </p:cNvPr>
          <p:cNvSpPr/>
          <p:nvPr/>
        </p:nvSpPr>
        <p:spPr>
          <a:xfrm>
            <a:off x="6093544" y="6149826"/>
            <a:ext cx="2896232" cy="384048"/>
          </a:xfrm>
          <a:prstGeom prst="rect">
            <a:avLst/>
          </a:prstGeom>
          <a:solidFill>
            <a:srgbClr val="E45E5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2.3 nm Al</a:t>
            </a:r>
            <a:r>
              <a:rPr lang="en-US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0.274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0.726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752B0AB-6571-5597-BAE0-53AAA40557BC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4650342" y="4871020"/>
            <a:ext cx="1134226" cy="11892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C8A6550-164C-D738-AC47-4DD7FC06A352}"/>
              </a:ext>
            </a:extLst>
          </p:cNvPr>
          <p:cNvSpPr txBox="1"/>
          <p:nvPr/>
        </p:nvSpPr>
        <p:spPr>
          <a:xfrm>
            <a:off x="5710294" y="5966757"/>
            <a:ext cx="450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24825-CBBB-8919-DF6A-7ED8850189CE}"/>
              </a:ext>
            </a:extLst>
          </p:cNvPr>
          <p:cNvSpPr txBox="1"/>
          <p:nvPr/>
        </p:nvSpPr>
        <p:spPr>
          <a:xfrm>
            <a:off x="7318675" y="4480131"/>
            <a:ext cx="83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9660EC6-73B9-6A76-C9EA-6E3DA0E20E95}"/>
              </a:ext>
            </a:extLst>
          </p:cNvPr>
          <p:cNvCxnSpPr/>
          <p:nvPr/>
        </p:nvCxnSpPr>
        <p:spPr>
          <a:xfrm>
            <a:off x="10517929" y="3198089"/>
            <a:ext cx="0" cy="18288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152B74-AC89-CD57-5E44-6BDEA6C023E0}"/>
              </a:ext>
            </a:extLst>
          </p:cNvPr>
          <p:cNvCxnSpPr/>
          <p:nvPr/>
        </p:nvCxnSpPr>
        <p:spPr>
          <a:xfrm>
            <a:off x="10106859" y="3198089"/>
            <a:ext cx="0" cy="18288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CCBB78C-0C22-5EDE-72D2-FD7B3BDF7164}"/>
              </a:ext>
            </a:extLst>
          </p:cNvPr>
          <p:cNvCxnSpPr/>
          <p:nvPr/>
        </p:nvCxnSpPr>
        <p:spPr>
          <a:xfrm>
            <a:off x="9412752" y="3198089"/>
            <a:ext cx="0" cy="18288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F24E9A4-A00D-2825-2A7B-4374F00B68A4}"/>
              </a:ext>
            </a:extLst>
          </p:cNvPr>
          <p:cNvSpPr txBox="1"/>
          <p:nvPr/>
        </p:nvSpPr>
        <p:spPr>
          <a:xfrm>
            <a:off x="10276213" y="332208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HH1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CD1FF4-564B-B5AD-6DDC-BE9BCA1F04E1}"/>
              </a:ext>
            </a:extLst>
          </p:cNvPr>
          <p:cNvSpPr txBox="1"/>
          <p:nvPr/>
        </p:nvSpPr>
        <p:spPr>
          <a:xfrm>
            <a:off x="9774720" y="3325609"/>
            <a:ext cx="675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LH1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133908-9707-73C5-A031-63D214D81C77}"/>
              </a:ext>
            </a:extLst>
          </p:cNvPr>
          <p:cNvSpPr txBox="1"/>
          <p:nvPr/>
        </p:nvSpPr>
        <p:spPr>
          <a:xfrm>
            <a:off x="9124950" y="332315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HH2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3988B70-29BE-9D71-AB71-BB960189E453}"/>
              </a:ext>
            </a:extLst>
          </p:cNvPr>
          <p:cNvCxnSpPr/>
          <p:nvPr/>
        </p:nvCxnSpPr>
        <p:spPr>
          <a:xfrm flipH="1">
            <a:off x="7425392" y="1639062"/>
            <a:ext cx="883623" cy="0"/>
          </a:xfrm>
          <a:prstGeom prst="straightConnector1">
            <a:avLst/>
          </a:prstGeom>
          <a:ln w="57150">
            <a:solidFill>
              <a:srgbClr val="D626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6FC7621-B8B7-962B-5F16-757616477E2E}"/>
              </a:ext>
            </a:extLst>
          </p:cNvPr>
          <p:cNvCxnSpPr>
            <a:cxnSpLocks/>
          </p:cNvCxnSpPr>
          <p:nvPr/>
        </p:nvCxnSpPr>
        <p:spPr>
          <a:xfrm>
            <a:off x="10276213" y="2431137"/>
            <a:ext cx="754571" cy="0"/>
          </a:xfrm>
          <a:prstGeom prst="straightConnector1">
            <a:avLst/>
          </a:prstGeom>
          <a:ln w="57150">
            <a:solidFill>
              <a:srgbClr val="1E76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511539B-27E8-AE68-18EF-7A796B33E4E5}"/>
              </a:ext>
            </a:extLst>
          </p:cNvPr>
          <p:cNvSpPr txBox="1"/>
          <p:nvPr/>
        </p:nvSpPr>
        <p:spPr>
          <a:xfrm>
            <a:off x="8478517" y="5410213"/>
            <a:ext cx="37134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Measured w/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MicroMott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20687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46762-9211-4088-AA50-D27DEC97E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195"/>
            <a:ext cx="12191999" cy="73272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750D20-CC91-A488-301D-9C06932C8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6187" y="1655065"/>
            <a:ext cx="11711849" cy="3913632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Applications &amp; mechanism of spin-polarized photoemission</a:t>
            </a:r>
          </a:p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InAlGaAs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vs. GaAs/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GaAsP</a:t>
            </a:r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InAlGaAs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results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performance with digital alloying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Uniformity and progress toward integration with Bragg reflector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CBE66-B4D5-B840-05F7-22337DEF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01" y="6359582"/>
            <a:ext cx="2057400" cy="365125"/>
          </a:xfrm>
        </p:spPr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18</a:t>
            </a:fld>
            <a:endParaRPr lang="en-IL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83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"/>
    </mc:Choice>
    <mc:Fallback xmlns="">
      <p:transition spd="slow" advTm="46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 picture">
            <a:extLst>
              <a:ext uri="{FF2B5EF4-FFF2-40B4-BE49-F238E27FC236}">
                <a16:creationId xmlns:a16="http://schemas.microsoft.com/office/drawing/2014/main" id="{FBD847E6-4047-AE19-B722-6F945DAE2B7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63"/>
          <a:stretch/>
        </p:blipFill>
        <p:spPr bwMode="auto">
          <a:xfrm>
            <a:off x="6102700" y="1353953"/>
            <a:ext cx="2061354" cy="133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5B45C4-F9E9-51C4-80ED-CE7A0DFF2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2921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 to reduce alloy disorder and improve uniformity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EA396-3B3A-BAB2-F518-D78953949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9679" y="3465482"/>
            <a:ext cx="8019625" cy="3301409"/>
          </a:xfrm>
        </p:spPr>
        <p:txBody>
          <a:bodyPr>
            <a:normAutofit/>
          </a:bodyPr>
          <a:lstStyle/>
          <a:p>
            <a:pPr algn="l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Digital alloying minimizes random alloy disorder</a:t>
            </a:r>
          </a:p>
          <a:p>
            <a:pPr marL="6286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Broader high spin-polarization window</a:t>
            </a:r>
          </a:p>
          <a:p>
            <a:pPr marL="628650" lvl="1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InAlGaAs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digital alloys (near lattice matched to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should have</a:t>
            </a:r>
          </a:p>
          <a:p>
            <a:pPr marL="6286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Better optical emission than random alloys</a:t>
            </a:r>
          </a:p>
          <a:p>
            <a:pPr marL="6286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Better uniformity than random alloys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0F7ED-7693-3CF8-C957-CF871B933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19</a:t>
            </a:fld>
            <a:endParaRPr lang="en-IL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1EE85B-17DF-1427-C300-FE3190D7214F}"/>
              </a:ext>
            </a:extLst>
          </p:cNvPr>
          <p:cNvSpPr txBox="1"/>
          <p:nvPr/>
        </p:nvSpPr>
        <p:spPr>
          <a:xfrm>
            <a:off x="3836987" y="6257176"/>
            <a:ext cx="36748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I. J. Fritz, J. F. Klem, M. J.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Hafich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A. J. Howard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Appl. Phys. Lett.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2825 (1995)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0FEB7A-189C-F5E8-3317-77AB4D940630}"/>
              </a:ext>
            </a:extLst>
          </p:cNvPr>
          <p:cNvSpPr txBox="1"/>
          <p:nvPr/>
        </p:nvSpPr>
        <p:spPr>
          <a:xfrm>
            <a:off x="7507494" y="6257176"/>
            <a:ext cx="3417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C.S. Wang,…, A.C.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Gossard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L.A.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Coldren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Cryst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. Growth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277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13 (2005)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EA2F3C-41B3-19D8-33E8-79F679C5F9B7}"/>
              </a:ext>
            </a:extLst>
          </p:cNvPr>
          <p:cNvSpPr txBox="1"/>
          <p:nvPr/>
        </p:nvSpPr>
        <p:spPr>
          <a:xfrm>
            <a:off x="1132632" y="6257176"/>
            <a:ext cx="3005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D. Song,…,Y.T. Lee 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Cryst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. Growth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270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295 (2004) </a:t>
            </a:r>
          </a:p>
        </p:txBody>
      </p:sp>
      <p:sp>
        <p:nvSpPr>
          <p:cNvPr id="21" name="Isosceles Triangle 3">
            <a:extLst>
              <a:ext uri="{FF2B5EF4-FFF2-40B4-BE49-F238E27FC236}">
                <a16:creationId xmlns:a16="http://schemas.microsoft.com/office/drawing/2014/main" id="{2543CDA6-B4CB-AB82-F606-C670D58EEF98}"/>
              </a:ext>
            </a:extLst>
          </p:cNvPr>
          <p:cNvSpPr/>
          <p:nvPr/>
        </p:nvSpPr>
        <p:spPr>
          <a:xfrm>
            <a:off x="459999" y="2234932"/>
            <a:ext cx="2359152" cy="862966"/>
          </a:xfrm>
          <a:custGeom>
            <a:avLst/>
            <a:gdLst>
              <a:gd name="connsiteX0" fmla="*/ 0 w 1581150"/>
              <a:gd name="connsiteY0" fmla="*/ 1857375 h 1857375"/>
              <a:gd name="connsiteX1" fmla="*/ 790575 w 1581150"/>
              <a:gd name="connsiteY1" fmla="*/ 0 h 1857375"/>
              <a:gd name="connsiteX2" fmla="*/ 1581150 w 1581150"/>
              <a:gd name="connsiteY2" fmla="*/ 1857375 h 1857375"/>
              <a:gd name="connsiteX3" fmla="*/ 0 w 1581150"/>
              <a:gd name="connsiteY3" fmla="*/ 1857375 h 1857375"/>
              <a:gd name="connsiteX0" fmla="*/ 17230 w 1615610"/>
              <a:gd name="connsiteY0" fmla="*/ 1857375 h 1857375"/>
              <a:gd name="connsiteX1" fmla="*/ 807805 w 1615610"/>
              <a:gd name="connsiteY1" fmla="*/ 0 h 1857375"/>
              <a:gd name="connsiteX2" fmla="*/ 1598380 w 1615610"/>
              <a:gd name="connsiteY2" fmla="*/ 1857375 h 1857375"/>
              <a:gd name="connsiteX3" fmla="*/ 17230 w 1615610"/>
              <a:gd name="connsiteY3" fmla="*/ 1857375 h 1857375"/>
              <a:gd name="connsiteX0" fmla="*/ 17230 w 1598380"/>
              <a:gd name="connsiteY0" fmla="*/ 1857375 h 1857375"/>
              <a:gd name="connsiteX1" fmla="*/ 807805 w 1598380"/>
              <a:gd name="connsiteY1" fmla="*/ 0 h 1857375"/>
              <a:gd name="connsiteX2" fmla="*/ 1598380 w 1598380"/>
              <a:gd name="connsiteY2" fmla="*/ 1857375 h 1857375"/>
              <a:gd name="connsiteX3" fmla="*/ 17230 w 1598380"/>
              <a:gd name="connsiteY3" fmla="*/ 1857375 h 1857375"/>
              <a:gd name="connsiteX0" fmla="*/ 17230 w 1598380"/>
              <a:gd name="connsiteY0" fmla="*/ 1857375 h 1857375"/>
              <a:gd name="connsiteX1" fmla="*/ 807805 w 1598380"/>
              <a:gd name="connsiteY1" fmla="*/ 0 h 1857375"/>
              <a:gd name="connsiteX2" fmla="*/ 1598380 w 1598380"/>
              <a:gd name="connsiteY2" fmla="*/ 1857375 h 1857375"/>
              <a:gd name="connsiteX3" fmla="*/ 17230 w 1598380"/>
              <a:gd name="connsiteY3" fmla="*/ 1857375 h 1857375"/>
              <a:gd name="connsiteX0" fmla="*/ 0 w 1581150"/>
              <a:gd name="connsiteY0" fmla="*/ 1857375 h 1857375"/>
              <a:gd name="connsiteX1" fmla="*/ 790575 w 1581150"/>
              <a:gd name="connsiteY1" fmla="*/ 0 h 1857375"/>
              <a:gd name="connsiteX2" fmla="*/ 1581150 w 1581150"/>
              <a:gd name="connsiteY2" fmla="*/ 1857375 h 1857375"/>
              <a:gd name="connsiteX3" fmla="*/ 0 w 1581150"/>
              <a:gd name="connsiteY3" fmla="*/ 1857375 h 1857375"/>
              <a:gd name="connsiteX0" fmla="*/ 0 w 1581150"/>
              <a:gd name="connsiteY0" fmla="*/ 1857375 h 1857375"/>
              <a:gd name="connsiteX1" fmla="*/ 790575 w 1581150"/>
              <a:gd name="connsiteY1" fmla="*/ 0 h 1857375"/>
              <a:gd name="connsiteX2" fmla="*/ 1581150 w 1581150"/>
              <a:gd name="connsiteY2" fmla="*/ 1857375 h 1857375"/>
              <a:gd name="connsiteX3" fmla="*/ 0 w 1581150"/>
              <a:gd name="connsiteY3" fmla="*/ 1857375 h 1857375"/>
              <a:gd name="connsiteX0" fmla="*/ 0 w 1581150"/>
              <a:gd name="connsiteY0" fmla="*/ 1857375 h 1857375"/>
              <a:gd name="connsiteX1" fmla="*/ 790575 w 1581150"/>
              <a:gd name="connsiteY1" fmla="*/ 0 h 1857375"/>
              <a:gd name="connsiteX2" fmla="*/ 1581150 w 1581150"/>
              <a:gd name="connsiteY2" fmla="*/ 1857375 h 1857375"/>
              <a:gd name="connsiteX3" fmla="*/ 0 w 1581150"/>
              <a:gd name="connsiteY3" fmla="*/ 1857375 h 1857375"/>
              <a:gd name="connsiteX0" fmla="*/ 0 w 1581150"/>
              <a:gd name="connsiteY0" fmla="*/ 1857375 h 1857384"/>
              <a:gd name="connsiteX1" fmla="*/ 790575 w 1581150"/>
              <a:gd name="connsiteY1" fmla="*/ 0 h 1857384"/>
              <a:gd name="connsiteX2" fmla="*/ 1581150 w 1581150"/>
              <a:gd name="connsiteY2" fmla="*/ 1857375 h 1857384"/>
              <a:gd name="connsiteX3" fmla="*/ 0 w 1581150"/>
              <a:gd name="connsiteY3" fmla="*/ 1857375 h 1857384"/>
              <a:gd name="connsiteX0" fmla="*/ 0 w 1581150"/>
              <a:gd name="connsiteY0" fmla="*/ 1857375 h 1857384"/>
              <a:gd name="connsiteX1" fmla="*/ 790575 w 1581150"/>
              <a:gd name="connsiteY1" fmla="*/ 0 h 1857384"/>
              <a:gd name="connsiteX2" fmla="*/ 1581150 w 1581150"/>
              <a:gd name="connsiteY2" fmla="*/ 1857375 h 1857384"/>
              <a:gd name="connsiteX3" fmla="*/ 0 w 1581150"/>
              <a:gd name="connsiteY3" fmla="*/ 1857375 h 1857384"/>
              <a:gd name="connsiteX0" fmla="*/ 0 w 1581150"/>
              <a:gd name="connsiteY0" fmla="*/ 1857375 h 1857384"/>
              <a:gd name="connsiteX1" fmla="*/ 790575 w 1581150"/>
              <a:gd name="connsiteY1" fmla="*/ 0 h 1857384"/>
              <a:gd name="connsiteX2" fmla="*/ 1581150 w 1581150"/>
              <a:gd name="connsiteY2" fmla="*/ 1857375 h 1857384"/>
              <a:gd name="connsiteX3" fmla="*/ 0 w 1581150"/>
              <a:gd name="connsiteY3" fmla="*/ 1857375 h 1857384"/>
              <a:gd name="connsiteX0" fmla="*/ 0 w 1581150"/>
              <a:gd name="connsiteY0" fmla="*/ 1857375 h 1857375"/>
              <a:gd name="connsiteX1" fmla="*/ 790575 w 1581150"/>
              <a:gd name="connsiteY1" fmla="*/ 0 h 1857375"/>
              <a:gd name="connsiteX2" fmla="*/ 1581150 w 1581150"/>
              <a:gd name="connsiteY2" fmla="*/ 1857375 h 1857375"/>
              <a:gd name="connsiteX3" fmla="*/ 0 w 1581150"/>
              <a:gd name="connsiteY3" fmla="*/ 1857375 h 1857375"/>
              <a:gd name="connsiteX0" fmla="*/ 0 w 1581150"/>
              <a:gd name="connsiteY0" fmla="*/ 1857375 h 1857375"/>
              <a:gd name="connsiteX1" fmla="*/ 790575 w 1581150"/>
              <a:gd name="connsiteY1" fmla="*/ 0 h 1857375"/>
              <a:gd name="connsiteX2" fmla="*/ 1581150 w 1581150"/>
              <a:gd name="connsiteY2" fmla="*/ 1857375 h 1857375"/>
              <a:gd name="connsiteX3" fmla="*/ 0 w 1581150"/>
              <a:gd name="connsiteY3" fmla="*/ 1857375 h 1857375"/>
              <a:gd name="connsiteX0" fmla="*/ 0 w 1581150"/>
              <a:gd name="connsiteY0" fmla="*/ 1857375 h 1857375"/>
              <a:gd name="connsiteX1" fmla="*/ 790575 w 1581150"/>
              <a:gd name="connsiteY1" fmla="*/ 0 h 1857375"/>
              <a:gd name="connsiteX2" fmla="*/ 1581150 w 1581150"/>
              <a:gd name="connsiteY2" fmla="*/ 1857375 h 1857375"/>
              <a:gd name="connsiteX3" fmla="*/ 0 w 1581150"/>
              <a:gd name="connsiteY3" fmla="*/ 1857375 h 1857375"/>
              <a:gd name="connsiteX0" fmla="*/ 0 w 1581150"/>
              <a:gd name="connsiteY0" fmla="*/ 1857375 h 1857375"/>
              <a:gd name="connsiteX1" fmla="*/ 790575 w 1581150"/>
              <a:gd name="connsiteY1" fmla="*/ 0 h 1857375"/>
              <a:gd name="connsiteX2" fmla="*/ 1581150 w 1581150"/>
              <a:gd name="connsiteY2" fmla="*/ 1857375 h 1857375"/>
              <a:gd name="connsiteX3" fmla="*/ 0 w 1581150"/>
              <a:gd name="connsiteY3" fmla="*/ 1857375 h 1857375"/>
              <a:gd name="connsiteX0" fmla="*/ 0 w 1672590"/>
              <a:gd name="connsiteY0" fmla="*/ 1857375 h 2055495"/>
              <a:gd name="connsiteX1" fmla="*/ 790575 w 1672590"/>
              <a:gd name="connsiteY1" fmla="*/ 0 h 2055495"/>
              <a:gd name="connsiteX2" fmla="*/ 1672590 w 1672590"/>
              <a:gd name="connsiteY2" fmla="*/ 2055495 h 2055495"/>
              <a:gd name="connsiteX0" fmla="*/ 0 w 1672590"/>
              <a:gd name="connsiteY0" fmla="*/ 1857386 h 1857386"/>
              <a:gd name="connsiteX1" fmla="*/ 790575 w 1672590"/>
              <a:gd name="connsiteY1" fmla="*/ 11 h 1857386"/>
              <a:gd name="connsiteX2" fmla="*/ 1672590 w 1672590"/>
              <a:gd name="connsiteY2" fmla="*/ 1828494 h 1857386"/>
              <a:gd name="connsiteX0" fmla="*/ 0 w 1672590"/>
              <a:gd name="connsiteY0" fmla="*/ 1857377 h 1869760"/>
              <a:gd name="connsiteX1" fmla="*/ 790575 w 1672590"/>
              <a:gd name="connsiteY1" fmla="*/ 2 h 1869760"/>
              <a:gd name="connsiteX2" fmla="*/ 1672590 w 1672590"/>
              <a:gd name="connsiteY2" fmla="*/ 1869760 h 1869760"/>
              <a:gd name="connsiteX0" fmla="*/ 0 w 1672590"/>
              <a:gd name="connsiteY0" fmla="*/ 1857377 h 1869760"/>
              <a:gd name="connsiteX1" fmla="*/ 790575 w 1672590"/>
              <a:gd name="connsiteY1" fmla="*/ 2 h 1869760"/>
              <a:gd name="connsiteX2" fmla="*/ 1672590 w 1672590"/>
              <a:gd name="connsiteY2" fmla="*/ 1869760 h 1869760"/>
              <a:gd name="connsiteX0" fmla="*/ 0 w 1672590"/>
              <a:gd name="connsiteY0" fmla="*/ 1857377 h 1869760"/>
              <a:gd name="connsiteX1" fmla="*/ 852197 w 1672590"/>
              <a:gd name="connsiteY1" fmla="*/ 2 h 1869760"/>
              <a:gd name="connsiteX2" fmla="*/ 1672590 w 1672590"/>
              <a:gd name="connsiteY2" fmla="*/ 1869760 h 1869760"/>
              <a:gd name="connsiteX0" fmla="*/ 0 w 1672590"/>
              <a:gd name="connsiteY0" fmla="*/ 1857377 h 1869760"/>
              <a:gd name="connsiteX1" fmla="*/ 852197 w 1672590"/>
              <a:gd name="connsiteY1" fmla="*/ 2 h 1869760"/>
              <a:gd name="connsiteX2" fmla="*/ 1672590 w 1672590"/>
              <a:gd name="connsiteY2" fmla="*/ 1869760 h 1869760"/>
              <a:gd name="connsiteX0" fmla="*/ 0 w 1672590"/>
              <a:gd name="connsiteY0" fmla="*/ 1857377 h 1869760"/>
              <a:gd name="connsiteX1" fmla="*/ 852197 w 1672590"/>
              <a:gd name="connsiteY1" fmla="*/ 2 h 1869760"/>
              <a:gd name="connsiteX2" fmla="*/ 1672590 w 1672590"/>
              <a:gd name="connsiteY2" fmla="*/ 1869760 h 1869760"/>
              <a:gd name="connsiteX0" fmla="*/ 0 w 1672590"/>
              <a:gd name="connsiteY0" fmla="*/ 1857377 h 1869760"/>
              <a:gd name="connsiteX1" fmla="*/ 852197 w 1672590"/>
              <a:gd name="connsiteY1" fmla="*/ 2 h 1869760"/>
              <a:gd name="connsiteX2" fmla="*/ 1672590 w 1672590"/>
              <a:gd name="connsiteY2" fmla="*/ 1869760 h 1869760"/>
              <a:gd name="connsiteX0" fmla="*/ 0 w 1672590"/>
              <a:gd name="connsiteY0" fmla="*/ 1857377 h 1869760"/>
              <a:gd name="connsiteX1" fmla="*/ 852197 w 1672590"/>
              <a:gd name="connsiteY1" fmla="*/ 2 h 1869760"/>
              <a:gd name="connsiteX2" fmla="*/ 1672590 w 1672590"/>
              <a:gd name="connsiteY2" fmla="*/ 1869760 h 1869760"/>
              <a:gd name="connsiteX0" fmla="*/ 0 w 1672590"/>
              <a:gd name="connsiteY0" fmla="*/ 1857377 h 1869760"/>
              <a:gd name="connsiteX1" fmla="*/ 852197 w 1672590"/>
              <a:gd name="connsiteY1" fmla="*/ 2 h 1869760"/>
              <a:gd name="connsiteX2" fmla="*/ 1672590 w 1672590"/>
              <a:gd name="connsiteY2" fmla="*/ 1869760 h 186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2590" h="1869760">
                <a:moveTo>
                  <a:pt x="0" y="1857377"/>
                </a:moveTo>
                <a:cubicBezTo>
                  <a:pt x="855950" y="1843090"/>
                  <a:pt x="573432" y="-2062"/>
                  <a:pt x="852197" y="2"/>
                </a:cubicBezTo>
                <a:cubicBezTo>
                  <a:pt x="1130962" y="2066"/>
                  <a:pt x="841083" y="1863728"/>
                  <a:pt x="1672590" y="1869760"/>
                </a:cubicBezTo>
              </a:path>
            </a:pathLst>
          </a:custGeom>
          <a:solidFill>
            <a:srgbClr val="F49090">
              <a:alpha val="49020"/>
            </a:srgbClr>
          </a:solidFill>
          <a:ln w="28575">
            <a:solidFill>
              <a:srgbClr val="A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34816CB-39C8-2558-2A5D-F6F930E28BA1}"/>
              </a:ext>
            </a:extLst>
          </p:cNvPr>
          <p:cNvCxnSpPr>
            <a:cxnSpLocks/>
          </p:cNvCxnSpPr>
          <p:nvPr/>
        </p:nvCxnSpPr>
        <p:spPr>
          <a:xfrm flipV="1">
            <a:off x="430341" y="1168370"/>
            <a:ext cx="0" cy="21331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8629649-FC65-1FC9-3321-0977D6D9E07F}"/>
              </a:ext>
            </a:extLst>
          </p:cNvPr>
          <p:cNvCxnSpPr>
            <a:cxnSpLocks/>
          </p:cNvCxnSpPr>
          <p:nvPr/>
        </p:nvCxnSpPr>
        <p:spPr>
          <a:xfrm>
            <a:off x="420816" y="3301495"/>
            <a:ext cx="309562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Isosceles Triangle 3">
            <a:extLst>
              <a:ext uri="{FF2B5EF4-FFF2-40B4-BE49-F238E27FC236}">
                <a16:creationId xmlns:a16="http://schemas.microsoft.com/office/drawing/2014/main" id="{501A3CAA-8ABE-3367-95E6-D02EE4D49EEF}"/>
              </a:ext>
            </a:extLst>
          </p:cNvPr>
          <p:cNvSpPr/>
          <p:nvPr/>
        </p:nvSpPr>
        <p:spPr>
          <a:xfrm>
            <a:off x="1072305" y="2234932"/>
            <a:ext cx="2359492" cy="862966"/>
          </a:xfrm>
          <a:custGeom>
            <a:avLst/>
            <a:gdLst>
              <a:gd name="connsiteX0" fmla="*/ 0 w 1581150"/>
              <a:gd name="connsiteY0" fmla="*/ 1857375 h 1857375"/>
              <a:gd name="connsiteX1" fmla="*/ 790575 w 1581150"/>
              <a:gd name="connsiteY1" fmla="*/ 0 h 1857375"/>
              <a:gd name="connsiteX2" fmla="*/ 1581150 w 1581150"/>
              <a:gd name="connsiteY2" fmla="*/ 1857375 h 1857375"/>
              <a:gd name="connsiteX3" fmla="*/ 0 w 1581150"/>
              <a:gd name="connsiteY3" fmla="*/ 1857375 h 1857375"/>
              <a:gd name="connsiteX0" fmla="*/ 17230 w 1615610"/>
              <a:gd name="connsiteY0" fmla="*/ 1857375 h 1857375"/>
              <a:gd name="connsiteX1" fmla="*/ 807805 w 1615610"/>
              <a:gd name="connsiteY1" fmla="*/ 0 h 1857375"/>
              <a:gd name="connsiteX2" fmla="*/ 1598380 w 1615610"/>
              <a:gd name="connsiteY2" fmla="*/ 1857375 h 1857375"/>
              <a:gd name="connsiteX3" fmla="*/ 17230 w 1615610"/>
              <a:gd name="connsiteY3" fmla="*/ 1857375 h 1857375"/>
              <a:gd name="connsiteX0" fmla="*/ 17230 w 1598380"/>
              <a:gd name="connsiteY0" fmla="*/ 1857375 h 1857375"/>
              <a:gd name="connsiteX1" fmla="*/ 807805 w 1598380"/>
              <a:gd name="connsiteY1" fmla="*/ 0 h 1857375"/>
              <a:gd name="connsiteX2" fmla="*/ 1598380 w 1598380"/>
              <a:gd name="connsiteY2" fmla="*/ 1857375 h 1857375"/>
              <a:gd name="connsiteX3" fmla="*/ 17230 w 1598380"/>
              <a:gd name="connsiteY3" fmla="*/ 1857375 h 1857375"/>
              <a:gd name="connsiteX0" fmla="*/ 17230 w 1598380"/>
              <a:gd name="connsiteY0" fmla="*/ 1857375 h 1857375"/>
              <a:gd name="connsiteX1" fmla="*/ 807805 w 1598380"/>
              <a:gd name="connsiteY1" fmla="*/ 0 h 1857375"/>
              <a:gd name="connsiteX2" fmla="*/ 1598380 w 1598380"/>
              <a:gd name="connsiteY2" fmla="*/ 1857375 h 1857375"/>
              <a:gd name="connsiteX3" fmla="*/ 17230 w 1598380"/>
              <a:gd name="connsiteY3" fmla="*/ 1857375 h 1857375"/>
              <a:gd name="connsiteX0" fmla="*/ 0 w 1581150"/>
              <a:gd name="connsiteY0" fmla="*/ 1857375 h 1857375"/>
              <a:gd name="connsiteX1" fmla="*/ 790575 w 1581150"/>
              <a:gd name="connsiteY1" fmla="*/ 0 h 1857375"/>
              <a:gd name="connsiteX2" fmla="*/ 1581150 w 1581150"/>
              <a:gd name="connsiteY2" fmla="*/ 1857375 h 1857375"/>
              <a:gd name="connsiteX3" fmla="*/ 0 w 1581150"/>
              <a:gd name="connsiteY3" fmla="*/ 1857375 h 1857375"/>
              <a:gd name="connsiteX0" fmla="*/ 0 w 1581150"/>
              <a:gd name="connsiteY0" fmla="*/ 1857375 h 1857375"/>
              <a:gd name="connsiteX1" fmla="*/ 790575 w 1581150"/>
              <a:gd name="connsiteY1" fmla="*/ 0 h 1857375"/>
              <a:gd name="connsiteX2" fmla="*/ 1581150 w 1581150"/>
              <a:gd name="connsiteY2" fmla="*/ 1857375 h 1857375"/>
              <a:gd name="connsiteX3" fmla="*/ 0 w 1581150"/>
              <a:gd name="connsiteY3" fmla="*/ 1857375 h 1857375"/>
              <a:gd name="connsiteX0" fmla="*/ 0 w 1581150"/>
              <a:gd name="connsiteY0" fmla="*/ 1857375 h 1857375"/>
              <a:gd name="connsiteX1" fmla="*/ 790575 w 1581150"/>
              <a:gd name="connsiteY1" fmla="*/ 0 h 1857375"/>
              <a:gd name="connsiteX2" fmla="*/ 1581150 w 1581150"/>
              <a:gd name="connsiteY2" fmla="*/ 1857375 h 1857375"/>
              <a:gd name="connsiteX3" fmla="*/ 0 w 1581150"/>
              <a:gd name="connsiteY3" fmla="*/ 1857375 h 1857375"/>
              <a:gd name="connsiteX0" fmla="*/ 0 w 1581150"/>
              <a:gd name="connsiteY0" fmla="*/ 1857375 h 1857384"/>
              <a:gd name="connsiteX1" fmla="*/ 790575 w 1581150"/>
              <a:gd name="connsiteY1" fmla="*/ 0 h 1857384"/>
              <a:gd name="connsiteX2" fmla="*/ 1581150 w 1581150"/>
              <a:gd name="connsiteY2" fmla="*/ 1857375 h 1857384"/>
              <a:gd name="connsiteX3" fmla="*/ 0 w 1581150"/>
              <a:gd name="connsiteY3" fmla="*/ 1857375 h 1857384"/>
              <a:gd name="connsiteX0" fmla="*/ 0 w 1581150"/>
              <a:gd name="connsiteY0" fmla="*/ 1857375 h 1857384"/>
              <a:gd name="connsiteX1" fmla="*/ 790575 w 1581150"/>
              <a:gd name="connsiteY1" fmla="*/ 0 h 1857384"/>
              <a:gd name="connsiteX2" fmla="*/ 1581150 w 1581150"/>
              <a:gd name="connsiteY2" fmla="*/ 1857375 h 1857384"/>
              <a:gd name="connsiteX3" fmla="*/ 0 w 1581150"/>
              <a:gd name="connsiteY3" fmla="*/ 1857375 h 1857384"/>
              <a:gd name="connsiteX0" fmla="*/ 0 w 1581150"/>
              <a:gd name="connsiteY0" fmla="*/ 1857375 h 1857384"/>
              <a:gd name="connsiteX1" fmla="*/ 790575 w 1581150"/>
              <a:gd name="connsiteY1" fmla="*/ 0 h 1857384"/>
              <a:gd name="connsiteX2" fmla="*/ 1581150 w 1581150"/>
              <a:gd name="connsiteY2" fmla="*/ 1857375 h 1857384"/>
              <a:gd name="connsiteX3" fmla="*/ 0 w 1581150"/>
              <a:gd name="connsiteY3" fmla="*/ 1857375 h 1857384"/>
              <a:gd name="connsiteX0" fmla="*/ 0 w 1581150"/>
              <a:gd name="connsiteY0" fmla="*/ 1857375 h 1857375"/>
              <a:gd name="connsiteX1" fmla="*/ 790575 w 1581150"/>
              <a:gd name="connsiteY1" fmla="*/ 0 h 1857375"/>
              <a:gd name="connsiteX2" fmla="*/ 1581150 w 1581150"/>
              <a:gd name="connsiteY2" fmla="*/ 1857375 h 1857375"/>
              <a:gd name="connsiteX3" fmla="*/ 0 w 1581150"/>
              <a:gd name="connsiteY3" fmla="*/ 1857375 h 1857375"/>
              <a:gd name="connsiteX0" fmla="*/ 0 w 1581150"/>
              <a:gd name="connsiteY0" fmla="*/ 1857375 h 1857375"/>
              <a:gd name="connsiteX1" fmla="*/ 790575 w 1581150"/>
              <a:gd name="connsiteY1" fmla="*/ 0 h 1857375"/>
              <a:gd name="connsiteX2" fmla="*/ 1581150 w 1581150"/>
              <a:gd name="connsiteY2" fmla="*/ 1857375 h 1857375"/>
              <a:gd name="connsiteX3" fmla="*/ 0 w 1581150"/>
              <a:gd name="connsiteY3" fmla="*/ 1857375 h 1857375"/>
              <a:gd name="connsiteX0" fmla="*/ 0 w 1581150"/>
              <a:gd name="connsiteY0" fmla="*/ 1857375 h 1857375"/>
              <a:gd name="connsiteX1" fmla="*/ 790575 w 1581150"/>
              <a:gd name="connsiteY1" fmla="*/ 0 h 1857375"/>
              <a:gd name="connsiteX2" fmla="*/ 1581150 w 1581150"/>
              <a:gd name="connsiteY2" fmla="*/ 1857375 h 1857375"/>
              <a:gd name="connsiteX3" fmla="*/ 0 w 1581150"/>
              <a:gd name="connsiteY3" fmla="*/ 1857375 h 1857375"/>
              <a:gd name="connsiteX0" fmla="*/ 0 w 1581150"/>
              <a:gd name="connsiteY0" fmla="*/ 1857375 h 1857375"/>
              <a:gd name="connsiteX1" fmla="*/ 790575 w 1581150"/>
              <a:gd name="connsiteY1" fmla="*/ 0 h 1857375"/>
              <a:gd name="connsiteX2" fmla="*/ 1581150 w 1581150"/>
              <a:gd name="connsiteY2" fmla="*/ 1857375 h 1857375"/>
              <a:gd name="connsiteX3" fmla="*/ 0 w 1581150"/>
              <a:gd name="connsiteY3" fmla="*/ 1857375 h 1857375"/>
              <a:gd name="connsiteX0" fmla="*/ 0 w 1672590"/>
              <a:gd name="connsiteY0" fmla="*/ 1857375 h 2055495"/>
              <a:gd name="connsiteX1" fmla="*/ 790575 w 1672590"/>
              <a:gd name="connsiteY1" fmla="*/ 0 h 2055495"/>
              <a:gd name="connsiteX2" fmla="*/ 1672590 w 1672590"/>
              <a:gd name="connsiteY2" fmla="*/ 2055495 h 2055495"/>
              <a:gd name="connsiteX0" fmla="*/ 0 w 1672590"/>
              <a:gd name="connsiteY0" fmla="*/ 1857386 h 1857386"/>
              <a:gd name="connsiteX1" fmla="*/ 790575 w 1672590"/>
              <a:gd name="connsiteY1" fmla="*/ 11 h 1857386"/>
              <a:gd name="connsiteX2" fmla="*/ 1672590 w 1672590"/>
              <a:gd name="connsiteY2" fmla="*/ 1828494 h 1857386"/>
              <a:gd name="connsiteX0" fmla="*/ 0 w 1672590"/>
              <a:gd name="connsiteY0" fmla="*/ 1857377 h 1869760"/>
              <a:gd name="connsiteX1" fmla="*/ 790575 w 1672590"/>
              <a:gd name="connsiteY1" fmla="*/ 2 h 1869760"/>
              <a:gd name="connsiteX2" fmla="*/ 1672590 w 1672590"/>
              <a:gd name="connsiteY2" fmla="*/ 1869760 h 1869760"/>
              <a:gd name="connsiteX0" fmla="*/ 0 w 1672590"/>
              <a:gd name="connsiteY0" fmla="*/ 1857377 h 1869760"/>
              <a:gd name="connsiteX1" fmla="*/ 790575 w 1672590"/>
              <a:gd name="connsiteY1" fmla="*/ 2 h 1869760"/>
              <a:gd name="connsiteX2" fmla="*/ 1672590 w 1672590"/>
              <a:gd name="connsiteY2" fmla="*/ 1869760 h 1869760"/>
              <a:gd name="connsiteX0" fmla="*/ 0 w 1672590"/>
              <a:gd name="connsiteY0" fmla="*/ 1857377 h 1869760"/>
              <a:gd name="connsiteX1" fmla="*/ 852197 w 1672590"/>
              <a:gd name="connsiteY1" fmla="*/ 2 h 1869760"/>
              <a:gd name="connsiteX2" fmla="*/ 1672590 w 1672590"/>
              <a:gd name="connsiteY2" fmla="*/ 1869760 h 1869760"/>
              <a:gd name="connsiteX0" fmla="*/ 0 w 1672590"/>
              <a:gd name="connsiteY0" fmla="*/ 1857377 h 1869760"/>
              <a:gd name="connsiteX1" fmla="*/ 852197 w 1672590"/>
              <a:gd name="connsiteY1" fmla="*/ 2 h 1869760"/>
              <a:gd name="connsiteX2" fmla="*/ 1672590 w 1672590"/>
              <a:gd name="connsiteY2" fmla="*/ 1869760 h 1869760"/>
              <a:gd name="connsiteX0" fmla="*/ 0 w 1672590"/>
              <a:gd name="connsiteY0" fmla="*/ 1857377 h 1869760"/>
              <a:gd name="connsiteX1" fmla="*/ 852197 w 1672590"/>
              <a:gd name="connsiteY1" fmla="*/ 2 h 1869760"/>
              <a:gd name="connsiteX2" fmla="*/ 1672590 w 1672590"/>
              <a:gd name="connsiteY2" fmla="*/ 1869760 h 1869760"/>
              <a:gd name="connsiteX0" fmla="*/ 0 w 1672590"/>
              <a:gd name="connsiteY0" fmla="*/ 1857377 h 1869760"/>
              <a:gd name="connsiteX1" fmla="*/ 852197 w 1672590"/>
              <a:gd name="connsiteY1" fmla="*/ 2 h 1869760"/>
              <a:gd name="connsiteX2" fmla="*/ 1672590 w 1672590"/>
              <a:gd name="connsiteY2" fmla="*/ 1869760 h 1869760"/>
              <a:gd name="connsiteX0" fmla="*/ 0 w 1672590"/>
              <a:gd name="connsiteY0" fmla="*/ 1857377 h 1869760"/>
              <a:gd name="connsiteX1" fmla="*/ 852197 w 1672590"/>
              <a:gd name="connsiteY1" fmla="*/ 2 h 1869760"/>
              <a:gd name="connsiteX2" fmla="*/ 1672590 w 1672590"/>
              <a:gd name="connsiteY2" fmla="*/ 1869760 h 186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2590" h="1869760">
                <a:moveTo>
                  <a:pt x="0" y="1857377"/>
                </a:moveTo>
                <a:cubicBezTo>
                  <a:pt x="855950" y="1843090"/>
                  <a:pt x="573432" y="-2062"/>
                  <a:pt x="852197" y="2"/>
                </a:cubicBezTo>
                <a:cubicBezTo>
                  <a:pt x="1130962" y="2066"/>
                  <a:pt x="841083" y="1863728"/>
                  <a:pt x="1672590" y="1869760"/>
                </a:cubicBezTo>
              </a:path>
            </a:pathLst>
          </a:custGeom>
          <a:solidFill>
            <a:srgbClr val="AB8DF7">
              <a:alpha val="49020"/>
            </a:srgb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58354D-BBBA-3531-33FD-87041BC6E9D3}"/>
              </a:ext>
            </a:extLst>
          </p:cNvPr>
          <p:cNvSpPr txBox="1"/>
          <p:nvPr/>
        </p:nvSpPr>
        <p:spPr>
          <a:xfrm>
            <a:off x="1506665" y="3373038"/>
            <a:ext cx="1232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69F8FE-E478-387B-575B-53408044A701}"/>
              </a:ext>
            </a:extLst>
          </p:cNvPr>
          <p:cNvSpPr txBox="1"/>
          <p:nvPr/>
        </p:nvSpPr>
        <p:spPr>
          <a:xfrm>
            <a:off x="1203901" y="1909684"/>
            <a:ext cx="561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9A2CD2-9B81-2FCC-E797-18D1137EEF31}"/>
              </a:ext>
            </a:extLst>
          </p:cNvPr>
          <p:cNvSpPr txBox="1"/>
          <p:nvPr/>
        </p:nvSpPr>
        <p:spPr>
          <a:xfrm>
            <a:off x="2147704" y="1897415"/>
            <a:ext cx="561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7A4100F-43A9-CBA8-02BB-477C305168E1}"/>
              </a:ext>
            </a:extLst>
          </p:cNvPr>
          <p:cNvSpPr txBox="1"/>
          <p:nvPr/>
        </p:nvSpPr>
        <p:spPr>
          <a:xfrm>
            <a:off x="729413" y="967251"/>
            <a:ext cx="287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Random alloy disorder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8D4D4B-B636-B83D-8FE1-93DC30F4E2B1}"/>
              </a:ext>
            </a:extLst>
          </p:cNvPr>
          <p:cNvGrpSpPr/>
          <p:nvPr/>
        </p:nvGrpSpPr>
        <p:grpSpPr>
          <a:xfrm>
            <a:off x="8877357" y="828422"/>
            <a:ext cx="3095625" cy="2924150"/>
            <a:chOff x="4086596" y="1011797"/>
            <a:chExt cx="3095625" cy="292415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E45640A-B5FB-471C-5766-AB2815C07F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5561" y="1316113"/>
              <a:ext cx="0" cy="21331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6F39DE5-54E0-A865-FB83-2904587B9BEE}"/>
                </a:ext>
              </a:extLst>
            </p:cNvPr>
            <p:cNvCxnSpPr>
              <a:cxnSpLocks/>
            </p:cNvCxnSpPr>
            <p:nvPr/>
          </p:nvCxnSpPr>
          <p:spPr>
            <a:xfrm>
              <a:off x="4086596" y="3464294"/>
              <a:ext cx="30956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7221885-75BC-0CF0-B96D-A3869681B251}"/>
                </a:ext>
              </a:extLst>
            </p:cNvPr>
            <p:cNvSpPr txBox="1"/>
            <p:nvPr/>
          </p:nvSpPr>
          <p:spPr>
            <a:xfrm>
              <a:off x="5172445" y="3535837"/>
              <a:ext cx="1232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66B16C5-E93E-AB52-8935-F0896D410EAA}"/>
                </a:ext>
              </a:extLst>
            </p:cNvPr>
            <p:cNvSpPr txBox="1"/>
            <p:nvPr/>
          </p:nvSpPr>
          <p:spPr>
            <a:xfrm>
              <a:off x="4957572" y="2067639"/>
              <a:ext cx="5619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LH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7CFE9ED-5AB9-6FB1-77B1-DFE77592FBE4}"/>
                </a:ext>
              </a:extLst>
            </p:cNvPr>
            <p:cNvSpPr txBox="1"/>
            <p:nvPr/>
          </p:nvSpPr>
          <p:spPr>
            <a:xfrm>
              <a:off x="5842713" y="2067639"/>
              <a:ext cx="5619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HH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34FC433-3108-1C32-6E96-6F4421108FEE}"/>
                </a:ext>
              </a:extLst>
            </p:cNvPr>
            <p:cNvSpPr txBox="1"/>
            <p:nvPr/>
          </p:nvSpPr>
          <p:spPr>
            <a:xfrm>
              <a:off x="4453693" y="1011797"/>
              <a:ext cx="25657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Reduced random alloy disorder</a:t>
              </a:r>
            </a:p>
          </p:txBody>
        </p:sp>
        <p:sp>
          <p:nvSpPr>
            <p:cNvPr id="41" name="Isosceles Triangle 3">
              <a:extLst>
                <a:ext uri="{FF2B5EF4-FFF2-40B4-BE49-F238E27FC236}">
                  <a16:creationId xmlns:a16="http://schemas.microsoft.com/office/drawing/2014/main" id="{5D54CF5F-B25A-5A29-3183-AC3191A82DE5}"/>
                </a:ext>
              </a:extLst>
            </p:cNvPr>
            <p:cNvSpPr/>
            <p:nvPr/>
          </p:nvSpPr>
          <p:spPr>
            <a:xfrm>
              <a:off x="4863635" y="2414084"/>
              <a:ext cx="896112" cy="862966"/>
            </a:xfrm>
            <a:custGeom>
              <a:avLst/>
              <a:gdLst>
                <a:gd name="connsiteX0" fmla="*/ 0 w 1581150"/>
                <a:gd name="connsiteY0" fmla="*/ 1857375 h 1857375"/>
                <a:gd name="connsiteX1" fmla="*/ 790575 w 1581150"/>
                <a:gd name="connsiteY1" fmla="*/ 0 h 1857375"/>
                <a:gd name="connsiteX2" fmla="*/ 1581150 w 1581150"/>
                <a:gd name="connsiteY2" fmla="*/ 1857375 h 1857375"/>
                <a:gd name="connsiteX3" fmla="*/ 0 w 1581150"/>
                <a:gd name="connsiteY3" fmla="*/ 1857375 h 1857375"/>
                <a:gd name="connsiteX0" fmla="*/ 17230 w 1615610"/>
                <a:gd name="connsiteY0" fmla="*/ 1857375 h 1857375"/>
                <a:gd name="connsiteX1" fmla="*/ 807805 w 1615610"/>
                <a:gd name="connsiteY1" fmla="*/ 0 h 1857375"/>
                <a:gd name="connsiteX2" fmla="*/ 1598380 w 1615610"/>
                <a:gd name="connsiteY2" fmla="*/ 1857375 h 1857375"/>
                <a:gd name="connsiteX3" fmla="*/ 17230 w 1615610"/>
                <a:gd name="connsiteY3" fmla="*/ 1857375 h 1857375"/>
                <a:gd name="connsiteX0" fmla="*/ 17230 w 1598380"/>
                <a:gd name="connsiteY0" fmla="*/ 1857375 h 1857375"/>
                <a:gd name="connsiteX1" fmla="*/ 807805 w 1598380"/>
                <a:gd name="connsiteY1" fmla="*/ 0 h 1857375"/>
                <a:gd name="connsiteX2" fmla="*/ 1598380 w 1598380"/>
                <a:gd name="connsiteY2" fmla="*/ 1857375 h 1857375"/>
                <a:gd name="connsiteX3" fmla="*/ 17230 w 1598380"/>
                <a:gd name="connsiteY3" fmla="*/ 1857375 h 1857375"/>
                <a:gd name="connsiteX0" fmla="*/ 17230 w 1598380"/>
                <a:gd name="connsiteY0" fmla="*/ 1857375 h 1857375"/>
                <a:gd name="connsiteX1" fmla="*/ 807805 w 1598380"/>
                <a:gd name="connsiteY1" fmla="*/ 0 h 1857375"/>
                <a:gd name="connsiteX2" fmla="*/ 1598380 w 1598380"/>
                <a:gd name="connsiteY2" fmla="*/ 1857375 h 1857375"/>
                <a:gd name="connsiteX3" fmla="*/ 17230 w 1598380"/>
                <a:gd name="connsiteY3" fmla="*/ 1857375 h 1857375"/>
                <a:gd name="connsiteX0" fmla="*/ 0 w 1581150"/>
                <a:gd name="connsiteY0" fmla="*/ 1857375 h 1857375"/>
                <a:gd name="connsiteX1" fmla="*/ 790575 w 1581150"/>
                <a:gd name="connsiteY1" fmla="*/ 0 h 1857375"/>
                <a:gd name="connsiteX2" fmla="*/ 1581150 w 1581150"/>
                <a:gd name="connsiteY2" fmla="*/ 1857375 h 1857375"/>
                <a:gd name="connsiteX3" fmla="*/ 0 w 1581150"/>
                <a:gd name="connsiteY3" fmla="*/ 1857375 h 1857375"/>
                <a:gd name="connsiteX0" fmla="*/ 0 w 1581150"/>
                <a:gd name="connsiteY0" fmla="*/ 1857375 h 1857375"/>
                <a:gd name="connsiteX1" fmla="*/ 790575 w 1581150"/>
                <a:gd name="connsiteY1" fmla="*/ 0 h 1857375"/>
                <a:gd name="connsiteX2" fmla="*/ 1581150 w 1581150"/>
                <a:gd name="connsiteY2" fmla="*/ 1857375 h 1857375"/>
                <a:gd name="connsiteX3" fmla="*/ 0 w 1581150"/>
                <a:gd name="connsiteY3" fmla="*/ 1857375 h 1857375"/>
                <a:gd name="connsiteX0" fmla="*/ 0 w 1581150"/>
                <a:gd name="connsiteY0" fmla="*/ 1857375 h 1857375"/>
                <a:gd name="connsiteX1" fmla="*/ 790575 w 1581150"/>
                <a:gd name="connsiteY1" fmla="*/ 0 h 1857375"/>
                <a:gd name="connsiteX2" fmla="*/ 1581150 w 1581150"/>
                <a:gd name="connsiteY2" fmla="*/ 1857375 h 1857375"/>
                <a:gd name="connsiteX3" fmla="*/ 0 w 1581150"/>
                <a:gd name="connsiteY3" fmla="*/ 1857375 h 1857375"/>
                <a:gd name="connsiteX0" fmla="*/ 0 w 1581150"/>
                <a:gd name="connsiteY0" fmla="*/ 1857375 h 1857384"/>
                <a:gd name="connsiteX1" fmla="*/ 790575 w 1581150"/>
                <a:gd name="connsiteY1" fmla="*/ 0 h 1857384"/>
                <a:gd name="connsiteX2" fmla="*/ 1581150 w 1581150"/>
                <a:gd name="connsiteY2" fmla="*/ 1857375 h 1857384"/>
                <a:gd name="connsiteX3" fmla="*/ 0 w 1581150"/>
                <a:gd name="connsiteY3" fmla="*/ 1857375 h 1857384"/>
                <a:gd name="connsiteX0" fmla="*/ 0 w 1581150"/>
                <a:gd name="connsiteY0" fmla="*/ 1857375 h 1857384"/>
                <a:gd name="connsiteX1" fmla="*/ 790575 w 1581150"/>
                <a:gd name="connsiteY1" fmla="*/ 0 h 1857384"/>
                <a:gd name="connsiteX2" fmla="*/ 1581150 w 1581150"/>
                <a:gd name="connsiteY2" fmla="*/ 1857375 h 1857384"/>
                <a:gd name="connsiteX3" fmla="*/ 0 w 1581150"/>
                <a:gd name="connsiteY3" fmla="*/ 1857375 h 1857384"/>
                <a:gd name="connsiteX0" fmla="*/ 0 w 1581150"/>
                <a:gd name="connsiteY0" fmla="*/ 1857375 h 1857384"/>
                <a:gd name="connsiteX1" fmla="*/ 790575 w 1581150"/>
                <a:gd name="connsiteY1" fmla="*/ 0 h 1857384"/>
                <a:gd name="connsiteX2" fmla="*/ 1581150 w 1581150"/>
                <a:gd name="connsiteY2" fmla="*/ 1857375 h 1857384"/>
                <a:gd name="connsiteX3" fmla="*/ 0 w 1581150"/>
                <a:gd name="connsiteY3" fmla="*/ 1857375 h 1857384"/>
                <a:gd name="connsiteX0" fmla="*/ 0 w 1581150"/>
                <a:gd name="connsiteY0" fmla="*/ 1857375 h 1857375"/>
                <a:gd name="connsiteX1" fmla="*/ 790575 w 1581150"/>
                <a:gd name="connsiteY1" fmla="*/ 0 h 1857375"/>
                <a:gd name="connsiteX2" fmla="*/ 1581150 w 1581150"/>
                <a:gd name="connsiteY2" fmla="*/ 1857375 h 1857375"/>
                <a:gd name="connsiteX3" fmla="*/ 0 w 1581150"/>
                <a:gd name="connsiteY3" fmla="*/ 1857375 h 1857375"/>
                <a:gd name="connsiteX0" fmla="*/ 0 w 1581150"/>
                <a:gd name="connsiteY0" fmla="*/ 1857375 h 1857375"/>
                <a:gd name="connsiteX1" fmla="*/ 790575 w 1581150"/>
                <a:gd name="connsiteY1" fmla="*/ 0 h 1857375"/>
                <a:gd name="connsiteX2" fmla="*/ 1581150 w 1581150"/>
                <a:gd name="connsiteY2" fmla="*/ 1857375 h 1857375"/>
                <a:gd name="connsiteX3" fmla="*/ 0 w 1581150"/>
                <a:gd name="connsiteY3" fmla="*/ 1857375 h 1857375"/>
                <a:gd name="connsiteX0" fmla="*/ 0 w 1581150"/>
                <a:gd name="connsiteY0" fmla="*/ 1857375 h 1857375"/>
                <a:gd name="connsiteX1" fmla="*/ 790575 w 1581150"/>
                <a:gd name="connsiteY1" fmla="*/ 0 h 1857375"/>
                <a:gd name="connsiteX2" fmla="*/ 1581150 w 1581150"/>
                <a:gd name="connsiteY2" fmla="*/ 1857375 h 1857375"/>
                <a:gd name="connsiteX3" fmla="*/ 0 w 1581150"/>
                <a:gd name="connsiteY3" fmla="*/ 1857375 h 1857375"/>
                <a:gd name="connsiteX0" fmla="*/ 0 w 1581150"/>
                <a:gd name="connsiteY0" fmla="*/ 1857375 h 1857375"/>
                <a:gd name="connsiteX1" fmla="*/ 790575 w 1581150"/>
                <a:gd name="connsiteY1" fmla="*/ 0 h 1857375"/>
                <a:gd name="connsiteX2" fmla="*/ 1581150 w 1581150"/>
                <a:gd name="connsiteY2" fmla="*/ 1857375 h 1857375"/>
                <a:gd name="connsiteX3" fmla="*/ 0 w 1581150"/>
                <a:gd name="connsiteY3" fmla="*/ 1857375 h 1857375"/>
                <a:gd name="connsiteX0" fmla="*/ 0 w 1672590"/>
                <a:gd name="connsiteY0" fmla="*/ 1857375 h 2055495"/>
                <a:gd name="connsiteX1" fmla="*/ 790575 w 1672590"/>
                <a:gd name="connsiteY1" fmla="*/ 0 h 2055495"/>
                <a:gd name="connsiteX2" fmla="*/ 1672590 w 1672590"/>
                <a:gd name="connsiteY2" fmla="*/ 2055495 h 2055495"/>
                <a:gd name="connsiteX0" fmla="*/ 0 w 1672590"/>
                <a:gd name="connsiteY0" fmla="*/ 1857386 h 1857386"/>
                <a:gd name="connsiteX1" fmla="*/ 790575 w 1672590"/>
                <a:gd name="connsiteY1" fmla="*/ 11 h 1857386"/>
                <a:gd name="connsiteX2" fmla="*/ 1672590 w 1672590"/>
                <a:gd name="connsiteY2" fmla="*/ 1828494 h 1857386"/>
                <a:gd name="connsiteX0" fmla="*/ 0 w 1672590"/>
                <a:gd name="connsiteY0" fmla="*/ 1857377 h 1869760"/>
                <a:gd name="connsiteX1" fmla="*/ 790575 w 1672590"/>
                <a:gd name="connsiteY1" fmla="*/ 2 h 1869760"/>
                <a:gd name="connsiteX2" fmla="*/ 1672590 w 1672590"/>
                <a:gd name="connsiteY2" fmla="*/ 1869760 h 1869760"/>
                <a:gd name="connsiteX0" fmla="*/ 0 w 1672590"/>
                <a:gd name="connsiteY0" fmla="*/ 1857377 h 1869760"/>
                <a:gd name="connsiteX1" fmla="*/ 790575 w 1672590"/>
                <a:gd name="connsiteY1" fmla="*/ 2 h 1869760"/>
                <a:gd name="connsiteX2" fmla="*/ 1672590 w 1672590"/>
                <a:gd name="connsiteY2" fmla="*/ 1869760 h 1869760"/>
                <a:gd name="connsiteX0" fmla="*/ 0 w 1672590"/>
                <a:gd name="connsiteY0" fmla="*/ 1857377 h 1869760"/>
                <a:gd name="connsiteX1" fmla="*/ 852197 w 1672590"/>
                <a:gd name="connsiteY1" fmla="*/ 2 h 1869760"/>
                <a:gd name="connsiteX2" fmla="*/ 1672590 w 1672590"/>
                <a:gd name="connsiteY2" fmla="*/ 1869760 h 1869760"/>
                <a:gd name="connsiteX0" fmla="*/ 0 w 1672590"/>
                <a:gd name="connsiteY0" fmla="*/ 1857377 h 1869760"/>
                <a:gd name="connsiteX1" fmla="*/ 852197 w 1672590"/>
                <a:gd name="connsiteY1" fmla="*/ 2 h 1869760"/>
                <a:gd name="connsiteX2" fmla="*/ 1672590 w 1672590"/>
                <a:gd name="connsiteY2" fmla="*/ 1869760 h 1869760"/>
                <a:gd name="connsiteX0" fmla="*/ 0 w 1672590"/>
                <a:gd name="connsiteY0" fmla="*/ 1857377 h 1869760"/>
                <a:gd name="connsiteX1" fmla="*/ 852197 w 1672590"/>
                <a:gd name="connsiteY1" fmla="*/ 2 h 1869760"/>
                <a:gd name="connsiteX2" fmla="*/ 1672590 w 1672590"/>
                <a:gd name="connsiteY2" fmla="*/ 1869760 h 1869760"/>
                <a:gd name="connsiteX0" fmla="*/ 0 w 1672590"/>
                <a:gd name="connsiteY0" fmla="*/ 1857377 h 1869760"/>
                <a:gd name="connsiteX1" fmla="*/ 852197 w 1672590"/>
                <a:gd name="connsiteY1" fmla="*/ 2 h 1869760"/>
                <a:gd name="connsiteX2" fmla="*/ 1672590 w 1672590"/>
                <a:gd name="connsiteY2" fmla="*/ 1869760 h 1869760"/>
                <a:gd name="connsiteX0" fmla="*/ 0 w 1672590"/>
                <a:gd name="connsiteY0" fmla="*/ 1857377 h 1869760"/>
                <a:gd name="connsiteX1" fmla="*/ 852197 w 1672590"/>
                <a:gd name="connsiteY1" fmla="*/ 2 h 1869760"/>
                <a:gd name="connsiteX2" fmla="*/ 1672590 w 1672590"/>
                <a:gd name="connsiteY2" fmla="*/ 1869760 h 1869760"/>
                <a:gd name="connsiteX0" fmla="*/ 0 w 1672590"/>
                <a:gd name="connsiteY0" fmla="*/ 1857377 h 1869760"/>
                <a:gd name="connsiteX1" fmla="*/ 852197 w 1672590"/>
                <a:gd name="connsiteY1" fmla="*/ 2 h 1869760"/>
                <a:gd name="connsiteX2" fmla="*/ 1672590 w 1672590"/>
                <a:gd name="connsiteY2" fmla="*/ 1869760 h 18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2590" h="1869760">
                  <a:moveTo>
                    <a:pt x="0" y="1857377"/>
                  </a:moveTo>
                  <a:cubicBezTo>
                    <a:pt x="855950" y="1843090"/>
                    <a:pt x="573432" y="-2062"/>
                    <a:pt x="852197" y="2"/>
                  </a:cubicBezTo>
                  <a:cubicBezTo>
                    <a:pt x="1130962" y="2066"/>
                    <a:pt x="841083" y="1863728"/>
                    <a:pt x="1672590" y="1869760"/>
                  </a:cubicBezTo>
                </a:path>
              </a:pathLst>
            </a:custGeom>
            <a:solidFill>
              <a:srgbClr val="F49090">
                <a:alpha val="49020"/>
              </a:srgbClr>
            </a:solidFill>
            <a:ln w="28575">
              <a:solidFill>
                <a:srgbClr val="A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Isosceles Triangle 3">
              <a:extLst>
                <a:ext uri="{FF2B5EF4-FFF2-40B4-BE49-F238E27FC236}">
                  <a16:creationId xmlns:a16="http://schemas.microsoft.com/office/drawing/2014/main" id="{8AB048EE-3CBC-37B7-163D-371E02D44D3A}"/>
                </a:ext>
              </a:extLst>
            </p:cNvPr>
            <p:cNvSpPr/>
            <p:nvPr/>
          </p:nvSpPr>
          <p:spPr>
            <a:xfrm>
              <a:off x="5516962" y="2414084"/>
              <a:ext cx="896112" cy="862966"/>
            </a:xfrm>
            <a:custGeom>
              <a:avLst/>
              <a:gdLst>
                <a:gd name="connsiteX0" fmla="*/ 0 w 1581150"/>
                <a:gd name="connsiteY0" fmla="*/ 1857375 h 1857375"/>
                <a:gd name="connsiteX1" fmla="*/ 790575 w 1581150"/>
                <a:gd name="connsiteY1" fmla="*/ 0 h 1857375"/>
                <a:gd name="connsiteX2" fmla="*/ 1581150 w 1581150"/>
                <a:gd name="connsiteY2" fmla="*/ 1857375 h 1857375"/>
                <a:gd name="connsiteX3" fmla="*/ 0 w 1581150"/>
                <a:gd name="connsiteY3" fmla="*/ 1857375 h 1857375"/>
                <a:gd name="connsiteX0" fmla="*/ 17230 w 1615610"/>
                <a:gd name="connsiteY0" fmla="*/ 1857375 h 1857375"/>
                <a:gd name="connsiteX1" fmla="*/ 807805 w 1615610"/>
                <a:gd name="connsiteY1" fmla="*/ 0 h 1857375"/>
                <a:gd name="connsiteX2" fmla="*/ 1598380 w 1615610"/>
                <a:gd name="connsiteY2" fmla="*/ 1857375 h 1857375"/>
                <a:gd name="connsiteX3" fmla="*/ 17230 w 1615610"/>
                <a:gd name="connsiteY3" fmla="*/ 1857375 h 1857375"/>
                <a:gd name="connsiteX0" fmla="*/ 17230 w 1598380"/>
                <a:gd name="connsiteY0" fmla="*/ 1857375 h 1857375"/>
                <a:gd name="connsiteX1" fmla="*/ 807805 w 1598380"/>
                <a:gd name="connsiteY1" fmla="*/ 0 h 1857375"/>
                <a:gd name="connsiteX2" fmla="*/ 1598380 w 1598380"/>
                <a:gd name="connsiteY2" fmla="*/ 1857375 h 1857375"/>
                <a:gd name="connsiteX3" fmla="*/ 17230 w 1598380"/>
                <a:gd name="connsiteY3" fmla="*/ 1857375 h 1857375"/>
                <a:gd name="connsiteX0" fmla="*/ 17230 w 1598380"/>
                <a:gd name="connsiteY0" fmla="*/ 1857375 h 1857375"/>
                <a:gd name="connsiteX1" fmla="*/ 807805 w 1598380"/>
                <a:gd name="connsiteY1" fmla="*/ 0 h 1857375"/>
                <a:gd name="connsiteX2" fmla="*/ 1598380 w 1598380"/>
                <a:gd name="connsiteY2" fmla="*/ 1857375 h 1857375"/>
                <a:gd name="connsiteX3" fmla="*/ 17230 w 1598380"/>
                <a:gd name="connsiteY3" fmla="*/ 1857375 h 1857375"/>
                <a:gd name="connsiteX0" fmla="*/ 0 w 1581150"/>
                <a:gd name="connsiteY0" fmla="*/ 1857375 h 1857375"/>
                <a:gd name="connsiteX1" fmla="*/ 790575 w 1581150"/>
                <a:gd name="connsiteY1" fmla="*/ 0 h 1857375"/>
                <a:gd name="connsiteX2" fmla="*/ 1581150 w 1581150"/>
                <a:gd name="connsiteY2" fmla="*/ 1857375 h 1857375"/>
                <a:gd name="connsiteX3" fmla="*/ 0 w 1581150"/>
                <a:gd name="connsiteY3" fmla="*/ 1857375 h 1857375"/>
                <a:gd name="connsiteX0" fmla="*/ 0 w 1581150"/>
                <a:gd name="connsiteY0" fmla="*/ 1857375 h 1857375"/>
                <a:gd name="connsiteX1" fmla="*/ 790575 w 1581150"/>
                <a:gd name="connsiteY1" fmla="*/ 0 h 1857375"/>
                <a:gd name="connsiteX2" fmla="*/ 1581150 w 1581150"/>
                <a:gd name="connsiteY2" fmla="*/ 1857375 h 1857375"/>
                <a:gd name="connsiteX3" fmla="*/ 0 w 1581150"/>
                <a:gd name="connsiteY3" fmla="*/ 1857375 h 1857375"/>
                <a:gd name="connsiteX0" fmla="*/ 0 w 1581150"/>
                <a:gd name="connsiteY0" fmla="*/ 1857375 h 1857375"/>
                <a:gd name="connsiteX1" fmla="*/ 790575 w 1581150"/>
                <a:gd name="connsiteY1" fmla="*/ 0 h 1857375"/>
                <a:gd name="connsiteX2" fmla="*/ 1581150 w 1581150"/>
                <a:gd name="connsiteY2" fmla="*/ 1857375 h 1857375"/>
                <a:gd name="connsiteX3" fmla="*/ 0 w 1581150"/>
                <a:gd name="connsiteY3" fmla="*/ 1857375 h 1857375"/>
                <a:gd name="connsiteX0" fmla="*/ 0 w 1581150"/>
                <a:gd name="connsiteY0" fmla="*/ 1857375 h 1857384"/>
                <a:gd name="connsiteX1" fmla="*/ 790575 w 1581150"/>
                <a:gd name="connsiteY1" fmla="*/ 0 h 1857384"/>
                <a:gd name="connsiteX2" fmla="*/ 1581150 w 1581150"/>
                <a:gd name="connsiteY2" fmla="*/ 1857375 h 1857384"/>
                <a:gd name="connsiteX3" fmla="*/ 0 w 1581150"/>
                <a:gd name="connsiteY3" fmla="*/ 1857375 h 1857384"/>
                <a:gd name="connsiteX0" fmla="*/ 0 w 1581150"/>
                <a:gd name="connsiteY0" fmla="*/ 1857375 h 1857384"/>
                <a:gd name="connsiteX1" fmla="*/ 790575 w 1581150"/>
                <a:gd name="connsiteY1" fmla="*/ 0 h 1857384"/>
                <a:gd name="connsiteX2" fmla="*/ 1581150 w 1581150"/>
                <a:gd name="connsiteY2" fmla="*/ 1857375 h 1857384"/>
                <a:gd name="connsiteX3" fmla="*/ 0 w 1581150"/>
                <a:gd name="connsiteY3" fmla="*/ 1857375 h 1857384"/>
                <a:gd name="connsiteX0" fmla="*/ 0 w 1581150"/>
                <a:gd name="connsiteY0" fmla="*/ 1857375 h 1857384"/>
                <a:gd name="connsiteX1" fmla="*/ 790575 w 1581150"/>
                <a:gd name="connsiteY1" fmla="*/ 0 h 1857384"/>
                <a:gd name="connsiteX2" fmla="*/ 1581150 w 1581150"/>
                <a:gd name="connsiteY2" fmla="*/ 1857375 h 1857384"/>
                <a:gd name="connsiteX3" fmla="*/ 0 w 1581150"/>
                <a:gd name="connsiteY3" fmla="*/ 1857375 h 1857384"/>
                <a:gd name="connsiteX0" fmla="*/ 0 w 1581150"/>
                <a:gd name="connsiteY0" fmla="*/ 1857375 h 1857375"/>
                <a:gd name="connsiteX1" fmla="*/ 790575 w 1581150"/>
                <a:gd name="connsiteY1" fmla="*/ 0 h 1857375"/>
                <a:gd name="connsiteX2" fmla="*/ 1581150 w 1581150"/>
                <a:gd name="connsiteY2" fmla="*/ 1857375 h 1857375"/>
                <a:gd name="connsiteX3" fmla="*/ 0 w 1581150"/>
                <a:gd name="connsiteY3" fmla="*/ 1857375 h 1857375"/>
                <a:gd name="connsiteX0" fmla="*/ 0 w 1581150"/>
                <a:gd name="connsiteY0" fmla="*/ 1857375 h 1857375"/>
                <a:gd name="connsiteX1" fmla="*/ 790575 w 1581150"/>
                <a:gd name="connsiteY1" fmla="*/ 0 h 1857375"/>
                <a:gd name="connsiteX2" fmla="*/ 1581150 w 1581150"/>
                <a:gd name="connsiteY2" fmla="*/ 1857375 h 1857375"/>
                <a:gd name="connsiteX3" fmla="*/ 0 w 1581150"/>
                <a:gd name="connsiteY3" fmla="*/ 1857375 h 1857375"/>
                <a:gd name="connsiteX0" fmla="*/ 0 w 1581150"/>
                <a:gd name="connsiteY0" fmla="*/ 1857375 h 1857375"/>
                <a:gd name="connsiteX1" fmla="*/ 790575 w 1581150"/>
                <a:gd name="connsiteY1" fmla="*/ 0 h 1857375"/>
                <a:gd name="connsiteX2" fmla="*/ 1581150 w 1581150"/>
                <a:gd name="connsiteY2" fmla="*/ 1857375 h 1857375"/>
                <a:gd name="connsiteX3" fmla="*/ 0 w 1581150"/>
                <a:gd name="connsiteY3" fmla="*/ 1857375 h 1857375"/>
                <a:gd name="connsiteX0" fmla="*/ 0 w 1581150"/>
                <a:gd name="connsiteY0" fmla="*/ 1857375 h 1857375"/>
                <a:gd name="connsiteX1" fmla="*/ 790575 w 1581150"/>
                <a:gd name="connsiteY1" fmla="*/ 0 h 1857375"/>
                <a:gd name="connsiteX2" fmla="*/ 1581150 w 1581150"/>
                <a:gd name="connsiteY2" fmla="*/ 1857375 h 1857375"/>
                <a:gd name="connsiteX3" fmla="*/ 0 w 1581150"/>
                <a:gd name="connsiteY3" fmla="*/ 1857375 h 1857375"/>
                <a:gd name="connsiteX0" fmla="*/ 0 w 1672590"/>
                <a:gd name="connsiteY0" fmla="*/ 1857375 h 2055495"/>
                <a:gd name="connsiteX1" fmla="*/ 790575 w 1672590"/>
                <a:gd name="connsiteY1" fmla="*/ 0 h 2055495"/>
                <a:gd name="connsiteX2" fmla="*/ 1672590 w 1672590"/>
                <a:gd name="connsiteY2" fmla="*/ 2055495 h 2055495"/>
                <a:gd name="connsiteX0" fmla="*/ 0 w 1672590"/>
                <a:gd name="connsiteY0" fmla="*/ 1857386 h 1857386"/>
                <a:gd name="connsiteX1" fmla="*/ 790575 w 1672590"/>
                <a:gd name="connsiteY1" fmla="*/ 11 h 1857386"/>
                <a:gd name="connsiteX2" fmla="*/ 1672590 w 1672590"/>
                <a:gd name="connsiteY2" fmla="*/ 1828494 h 1857386"/>
                <a:gd name="connsiteX0" fmla="*/ 0 w 1672590"/>
                <a:gd name="connsiteY0" fmla="*/ 1857377 h 1869760"/>
                <a:gd name="connsiteX1" fmla="*/ 790575 w 1672590"/>
                <a:gd name="connsiteY1" fmla="*/ 2 h 1869760"/>
                <a:gd name="connsiteX2" fmla="*/ 1672590 w 1672590"/>
                <a:gd name="connsiteY2" fmla="*/ 1869760 h 1869760"/>
                <a:gd name="connsiteX0" fmla="*/ 0 w 1672590"/>
                <a:gd name="connsiteY0" fmla="*/ 1857377 h 1869760"/>
                <a:gd name="connsiteX1" fmla="*/ 790575 w 1672590"/>
                <a:gd name="connsiteY1" fmla="*/ 2 h 1869760"/>
                <a:gd name="connsiteX2" fmla="*/ 1672590 w 1672590"/>
                <a:gd name="connsiteY2" fmla="*/ 1869760 h 1869760"/>
                <a:gd name="connsiteX0" fmla="*/ 0 w 1672590"/>
                <a:gd name="connsiteY0" fmla="*/ 1857377 h 1869760"/>
                <a:gd name="connsiteX1" fmla="*/ 852197 w 1672590"/>
                <a:gd name="connsiteY1" fmla="*/ 2 h 1869760"/>
                <a:gd name="connsiteX2" fmla="*/ 1672590 w 1672590"/>
                <a:gd name="connsiteY2" fmla="*/ 1869760 h 1869760"/>
                <a:gd name="connsiteX0" fmla="*/ 0 w 1672590"/>
                <a:gd name="connsiteY0" fmla="*/ 1857377 h 1869760"/>
                <a:gd name="connsiteX1" fmla="*/ 852197 w 1672590"/>
                <a:gd name="connsiteY1" fmla="*/ 2 h 1869760"/>
                <a:gd name="connsiteX2" fmla="*/ 1672590 w 1672590"/>
                <a:gd name="connsiteY2" fmla="*/ 1869760 h 1869760"/>
                <a:gd name="connsiteX0" fmla="*/ 0 w 1672590"/>
                <a:gd name="connsiteY0" fmla="*/ 1857377 h 1869760"/>
                <a:gd name="connsiteX1" fmla="*/ 852197 w 1672590"/>
                <a:gd name="connsiteY1" fmla="*/ 2 h 1869760"/>
                <a:gd name="connsiteX2" fmla="*/ 1672590 w 1672590"/>
                <a:gd name="connsiteY2" fmla="*/ 1869760 h 1869760"/>
                <a:gd name="connsiteX0" fmla="*/ 0 w 1672590"/>
                <a:gd name="connsiteY0" fmla="*/ 1857377 h 1869760"/>
                <a:gd name="connsiteX1" fmla="*/ 852197 w 1672590"/>
                <a:gd name="connsiteY1" fmla="*/ 2 h 1869760"/>
                <a:gd name="connsiteX2" fmla="*/ 1672590 w 1672590"/>
                <a:gd name="connsiteY2" fmla="*/ 1869760 h 1869760"/>
                <a:gd name="connsiteX0" fmla="*/ 0 w 1672590"/>
                <a:gd name="connsiteY0" fmla="*/ 1857377 h 1869760"/>
                <a:gd name="connsiteX1" fmla="*/ 852197 w 1672590"/>
                <a:gd name="connsiteY1" fmla="*/ 2 h 1869760"/>
                <a:gd name="connsiteX2" fmla="*/ 1672590 w 1672590"/>
                <a:gd name="connsiteY2" fmla="*/ 1869760 h 18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2590" h="1869760">
                  <a:moveTo>
                    <a:pt x="0" y="1857377"/>
                  </a:moveTo>
                  <a:cubicBezTo>
                    <a:pt x="855950" y="1843090"/>
                    <a:pt x="573432" y="-2062"/>
                    <a:pt x="852197" y="2"/>
                  </a:cubicBezTo>
                  <a:cubicBezTo>
                    <a:pt x="1130962" y="2066"/>
                    <a:pt x="841083" y="1863728"/>
                    <a:pt x="1672590" y="1869760"/>
                  </a:cubicBezTo>
                </a:path>
              </a:pathLst>
            </a:custGeom>
            <a:solidFill>
              <a:srgbClr val="AB8DF7">
                <a:alpha val="49020"/>
              </a:srgb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2297EB6-B16C-F707-4729-83254AD9AE75}"/>
              </a:ext>
            </a:extLst>
          </p:cNvPr>
          <p:cNvSpPr txBox="1"/>
          <p:nvPr/>
        </p:nvSpPr>
        <p:spPr>
          <a:xfrm>
            <a:off x="4650532" y="2781374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J. Appl. Phys.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125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082514 (2019)</a:t>
            </a:r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2F190E04-CE45-E502-2BC0-CD8182B9816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2" r="16938"/>
          <a:stretch/>
        </p:blipFill>
        <p:spPr bwMode="auto">
          <a:xfrm>
            <a:off x="3713891" y="1412197"/>
            <a:ext cx="2179357" cy="133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F4DB1F-32B8-04BC-A0BE-215CE72EC982}"/>
              </a:ext>
            </a:extLst>
          </p:cNvPr>
          <p:cNvSpPr txBox="1"/>
          <p:nvPr/>
        </p:nvSpPr>
        <p:spPr>
          <a:xfrm>
            <a:off x="5973741" y="1228152"/>
            <a:ext cx="230082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Digital alloy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AC49B3-4125-07D2-FF15-8563D7B1AC8D}"/>
              </a:ext>
            </a:extLst>
          </p:cNvPr>
          <p:cNvSpPr txBox="1"/>
          <p:nvPr/>
        </p:nvSpPr>
        <p:spPr>
          <a:xfrm>
            <a:off x="3638156" y="1251564"/>
            <a:ext cx="230082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Random alloy</a:t>
            </a:r>
          </a:p>
        </p:txBody>
      </p:sp>
    </p:spTree>
    <p:extLst>
      <p:ext uri="{BB962C8B-B14F-4D97-AF65-F5344CB8AC3E}">
        <p14:creationId xmlns:p14="http://schemas.microsoft.com/office/powerpoint/2010/main" val="2335516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46762-9211-4088-AA50-D27DEC97E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195"/>
            <a:ext cx="12191999" cy="73272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750D20-CC91-A488-301D-9C06932C8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6187" y="1655065"/>
            <a:ext cx="11711849" cy="3913632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Applications &amp; mechanism of spin-polarized photoemission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Benefits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InAlGaAs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vs. GaAs/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GaAsP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Initial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InAlGaAs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results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Improving performance with digital alloying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Wafer uniformity and progress toward integration with Bragg reflector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CBE66-B4D5-B840-05F7-22337DEF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01" y="6359582"/>
            <a:ext cx="2057400" cy="365125"/>
          </a:xfrm>
        </p:spPr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2</a:t>
            </a:fld>
            <a:endParaRPr lang="en-IL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60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"/>
    </mc:Choice>
    <mc:Fallback xmlns="">
      <p:transition spd="slow" advTm="46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4D3B9C54-C4B9-8427-E74F-E690816F2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57" y="3628811"/>
            <a:ext cx="588523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5B45C4-F9E9-51C4-80ED-CE7A0DFF2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2360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alloys preserve overall superlattice structure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EA396-3B3A-BAB2-F518-D78953949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955" y="824204"/>
            <a:ext cx="11480800" cy="1368736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Fully strained to GaAs via reciprocal space map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Extra half-period added to make each well/barrier symmetric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0F7ED-7693-3CF8-C957-CF871B933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20</a:t>
            </a:fld>
            <a:endParaRPr lang="en-IL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8C3BBC-FB28-76C4-229C-3D5C1B89B667}"/>
              </a:ext>
            </a:extLst>
          </p:cNvPr>
          <p:cNvSpPr txBox="1"/>
          <p:nvPr/>
        </p:nvSpPr>
        <p:spPr>
          <a:xfrm>
            <a:off x="7103152" y="4388421"/>
            <a:ext cx="148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40F525-39E2-796A-634F-241C8B27D404}"/>
              </a:ext>
            </a:extLst>
          </p:cNvPr>
          <p:cNvSpPr txBox="1"/>
          <p:nvPr/>
        </p:nvSpPr>
        <p:spPr>
          <a:xfrm>
            <a:off x="8247288" y="4558451"/>
            <a:ext cx="148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C0090D-3AC7-9017-51F8-B19B4D6C961D}"/>
              </a:ext>
            </a:extLst>
          </p:cNvPr>
          <p:cNvSpPr txBox="1"/>
          <p:nvPr/>
        </p:nvSpPr>
        <p:spPr>
          <a:xfrm>
            <a:off x="3959953" y="4697248"/>
            <a:ext cx="447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822FB4-E004-9596-AF9E-59ECEAEEC341}"/>
              </a:ext>
            </a:extLst>
          </p:cNvPr>
          <p:cNvSpPr txBox="1"/>
          <p:nvPr/>
        </p:nvSpPr>
        <p:spPr>
          <a:xfrm>
            <a:off x="4283089" y="5873130"/>
            <a:ext cx="4576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= 520°C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D08A54-4D7C-0912-8DB5-F8FE47637142}"/>
              </a:ext>
            </a:extLst>
          </p:cNvPr>
          <p:cNvSpPr txBox="1"/>
          <p:nvPr/>
        </p:nvSpPr>
        <p:spPr>
          <a:xfrm>
            <a:off x="5401515" y="3312052"/>
            <a:ext cx="1738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On-axis XRD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53BC06C-3AAF-9546-7592-A7D8820268A5}"/>
              </a:ext>
            </a:extLst>
          </p:cNvPr>
          <p:cNvSpPr txBox="1"/>
          <p:nvPr/>
        </p:nvSpPr>
        <p:spPr>
          <a:xfrm>
            <a:off x="9159474" y="1526172"/>
            <a:ext cx="81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6x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DBE5C77-47F8-84FC-88DB-8285E870A982}"/>
              </a:ext>
            </a:extLst>
          </p:cNvPr>
          <p:cNvSpPr/>
          <p:nvPr/>
        </p:nvSpPr>
        <p:spPr>
          <a:xfrm>
            <a:off x="4768213" y="1881022"/>
            <a:ext cx="2619473" cy="4206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 nm In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0.16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0.23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0.61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082E436-9E3D-2658-6970-54C2AEF6E0E9}"/>
              </a:ext>
            </a:extLst>
          </p:cNvPr>
          <p:cNvSpPr/>
          <p:nvPr/>
        </p:nvSpPr>
        <p:spPr>
          <a:xfrm>
            <a:off x="4768815" y="2299379"/>
            <a:ext cx="2619472" cy="420624"/>
          </a:xfrm>
          <a:prstGeom prst="rect">
            <a:avLst/>
          </a:prstGeom>
          <a:solidFill>
            <a:srgbClr val="E45E5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2.3 nm Al</a:t>
            </a:r>
            <a:r>
              <a:rPr lang="en-US" sz="16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0.274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6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0.726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DCAADB2-4279-B0FB-44A6-73D032DA303D}"/>
              </a:ext>
            </a:extLst>
          </p:cNvPr>
          <p:cNvSpPr txBox="1"/>
          <p:nvPr/>
        </p:nvSpPr>
        <p:spPr>
          <a:xfrm>
            <a:off x="4315313" y="2127686"/>
            <a:ext cx="573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12x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BECABE-2469-6E40-A3BD-51123CB5BD70}"/>
              </a:ext>
            </a:extLst>
          </p:cNvPr>
          <p:cNvSpPr txBox="1"/>
          <p:nvPr/>
        </p:nvSpPr>
        <p:spPr>
          <a:xfrm>
            <a:off x="9034681" y="2601613"/>
            <a:ext cx="81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10x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2CBAE13-E8FA-A91C-865D-F582D79ED6E7}"/>
              </a:ext>
            </a:extLst>
          </p:cNvPr>
          <p:cNvCxnSpPr>
            <a:cxnSpLocks/>
            <a:stCxn id="52" idx="3"/>
            <a:endCxn id="54" idx="1"/>
          </p:cNvCxnSpPr>
          <p:nvPr/>
        </p:nvCxnSpPr>
        <p:spPr>
          <a:xfrm>
            <a:off x="7388287" y="2509691"/>
            <a:ext cx="1646394" cy="2611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D93F8CA8-B393-0C17-A886-28A4F1A8E1D6}"/>
              </a:ext>
            </a:extLst>
          </p:cNvPr>
          <p:cNvSpPr/>
          <p:nvPr/>
        </p:nvSpPr>
        <p:spPr>
          <a:xfrm>
            <a:off x="9509051" y="1275900"/>
            <a:ext cx="2212848" cy="420624"/>
          </a:xfrm>
          <a:prstGeom prst="rect">
            <a:avLst/>
          </a:prstGeom>
          <a:solidFill>
            <a:srgbClr val="4371C5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 ML In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0.06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0.94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C147EE6-B656-B73C-60D4-5AF9440FC401}"/>
              </a:ext>
            </a:extLst>
          </p:cNvPr>
          <p:cNvSpPr/>
          <p:nvPr/>
        </p:nvSpPr>
        <p:spPr>
          <a:xfrm>
            <a:off x="9507749" y="1683041"/>
            <a:ext cx="2212848" cy="420624"/>
          </a:xfrm>
          <a:prstGeom prst="rect">
            <a:avLst/>
          </a:prstGeom>
          <a:solidFill>
            <a:srgbClr val="BCCCEA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1.74 ML In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0.22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0.78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B61509D-B9CF-063B-240B-4372D1DEDEF9}"/>
              </a:ext>
            </a:extLst>
          </p:cNvPr>
          <p:cNvSpPr/>
          <p:nvPr/>
        </p:nvSpPr>
        <p:spPr>
          <a:xfrm>
            <a:off x="9507387" y="2360395"/>
            <a:ext cx="2212848" cy="420624"/>
          </a:xfrm>
          <a:prstGeom prst="rect">
            <a:avLst/>
          </a:prstGeom>
          <a:solidFill>
            <a:srgbClr val="D62424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0.28 ML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AlAs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91C09E4-AE62-9281-585F-6E3D38452EAC}"/>
              </a:ext>
            </a:extLst>
          </p:cNvPr>
          <p:cNvSpPr/>
          <p:nvPr/>
        </p:nvSpPr>
        <p:spPr>
          <a:xfrm>
            <a:off x="9507749" y="2769963"/>
            <a:ext cx="2212848" cy="420624"/>
          </a:xfrm>
          <a:prstGeom prst="rect">
            <a:avLst/>
          </a:prstGeom>
          <a:solidFill>
            <a:srgbClr val="EF9F9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0.59 ML GaAs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505ECC5-8D65-EA63-ACF1-A9CBDB4D2839}"/>
              </a:ext>
            </a:extLst>
          </p:cNvPr>
          <p:cNvSpPr/>
          <p:nvPr/>
        </p:nvSpPr>
        <p:spPr>
          <a:xfrm>
            <a:off x="677671" y="3221780"/>
            <a:ext cx="2468880" cy="54421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GaAs(001)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(AXT Zn-doped)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8BCBFF8-4E00-E925-D7D7-1ACEA22618D1}"/>
              </a:ext>
            </a:extLst>
          </p:cNvPr>
          <p:cNvSpPr/>
          <p:nvPr/>
        </p:nvSpPr>
        <p:spPr>
          <a:xfrm>
            <a:off x="677671" y="2803423"/>
            <a:ext cx="2468880" cy="4183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500 nm GaAs buffer</a:t>
            </a:r>
          </a:p>
        </p:txBody>
      </p:sp>
      <p:sp>
        <p:nvSpPr>
          <p:cNvPr id="3072" name="Rectangle 3071">
            <a:extLst>
              <a:ext uri="{FF2B5EF4-FFF2-40B4-BE49-F238E27FC236}">
                <a16:creationId xmlns:a16="http://schemas.microsoft.com/office/drawing/2014/main" id="{D8DC99FC-97FE-F502-D7D5-E49B7D5FAE25}"/>
              </a:ext>
            </a:extLst>
          </p:cNvPr>
          <p:cNvSpPr/>
          <p:nvPr/>
        </p:nvSpPr>
        <p:spPr>
          <a:xfrm>
            <a:off x="677671" y="2182182"/>
            <a:ext cx="2471803" cy="62124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90 nm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InAlGaAs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strained superlattice</a:t>
            </a:r>
          </a:p>
        </p:txBody>
      </p:sp>
      <p:sp>
        <p:nvSpPr>
          <p:cNvPr id="3073" name="Rectangle 3072">
            <a:extLst>
              <a:ext uri="{FF2B5EF4-FFF2-40B4-BE49-F238E27FC236}">
                <a16:creationId xmlns:a16="http://schemas.microsoft.com/office/drawing/2014/main" id="{7D646984-0E8B-2107-379B-0ED42542C99D}"/>
              </a:ext>
            </a:extLst>
          </p:cNvPr>
          <p:cNvSpPr/>
          <p:nvPr/>
        </p:nvSpPr>
        <p:spPr>
          <a:xfrm>
            <a:off x="679694" y="1776429"/>
            <a:ext cx="2468880" cy="40702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 nm GaAs</a:t>
            </a:r>
          </a:p>
        </p:txBody>
      </p:sp>
      <p:sp>
        <p:nvSpPr>
          <p:cNvPr id="3075" name="TextBox 3074">
            <a:extLst>
              <a:ext uri="{FF2B5EF4-FFF2-40B4-BE49-F238E27FC236}">
                <a16:creationId xmlns:a16="http://schemas.microsoft.com/office/drawing/2014/main" id="{26B58D66-26F3-7541-3510-6D14AD5AEC53}"/>
              </a:ext>
            </a:extLst>
          </p:cNvPr>
          <p:cNvSpPr txBox="1"/>
          <p:nvPr/>
        </p:nvSpPr>
        <p:spPr>
          <a:xfrm rot="16200000">
            <a:off x="-260488" y="2354982"/>
            <a:ext cx="933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Undoped</a:t>
            </a:r>
          </a:p>
        </p:txBody>
      </p:sp>
      <p:sp>
        <p:nvSpPr>
          <p:cNvPr id="3076" name="Left Brace 3075">
            <a:extLst>
              <a:ext uri="{FF2B5EF4-FFF2-40B4-BE49-F238E27FC236}">
                <a16:creationId xmlns:a16="http://schemas.microsoft.com/office/drawing/2014/main" id="{92F702F8-9F72-7CCF-3E4B-DB92431717A0}"/>
              </a:ext>
            </a:extLst>
          </p:cNvPr>
          <p:cNvSpPr/>
          <p:nvPr/>
        </p:nvSpPr>
        <p:spPr>
          <a:xfrm>
            <a:off x="319793" y="1830031"/>
            <a:ext cx="331342" cy="1325541"/>
          </a:xfrm>
          <a:prstGeom prst="leftBrace">
            <a:avLst>
              <a:gd name="adj1" fmla="val 2500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82" name="Straight Arrow Connector 3081">
            <a:extLst>
              <a:ext uri="{FF2B5EF4-FFF2-40B4-BE49-F238E27FC236}">
                <a16:creationId xmlns:a16="http://schemas.microsoft.com/office/drawing/2014/main" id="{BB22C956-3AB7-74AE-D8AA-B17729B944D1}"/>
              </a:ext>
            </a:extLst>
          </p:cNvPr>
          <p:cNvCxnSpPr>
            <a:cxnSpLocks/>
            <a:stCxn id="51" idx="3"/>
            <a:endCxn id="50" idx="1"/>
          </p:cNvCxnSpPr>
          <p:nvPr/>
        </p:nvCxnSpPr>
        <p:spPr>
          <a:xfrm flipV="1">
            <a:off x="7387686" y="1695449"/>
            <a:ext cx="1771788" cy="3958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8" name="TextBox 3087">
            <a:extLst>
              <a:ext uri="{FF2B5EF4-FFF2-40B4-BE49-F238E27FC236}">
                <a16:creationId xmlns:a16="http://schemas.microsoft.com/office/drawing/2014/main" id="{67415D84-9036-0986-74C4-412B67B651FB}"/>
              </a:ext>
            </a:extLst>
          </p:cNvPr>
          <p:cNvSpPr txBox="1"/>
          <p:nvPr/>
        </p:nvSpPr>
        <p:spPr>
          <a:xfrm>
            <a:off x="5061899" y="4369276"/>
            <a:ext cx="447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  <p:sp>
        <p:nvSpPr>
          <p:cNvPr id="3089" name="TextBox 3088">
            <a:extLst>
              <a:ext uri="{FF2B5EF4-FFF2-40B4-BE49-F238E27FC236}">
                <a16:creationId xmlns:a16="http://schemas.microsoft.com/office/drawing/2014/main" id="{4ABC7012-9B26-A40D-1A37-FBFB360AAD6B}"/>
              </a:ext>
            </a:extLst>
          </p:cNvPr>
          <p:cNvSpPr txBox="1"/>
          <p:nvPr/>
        </p:nvSpPr>
        <p:spPr>
          <a:xfrm>
            <a:off x="6792283" y="3720606"/>
            <a:ext cx="1468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GaAs(004)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7A2BFEA-716F-28FB-E101-D90EAF7F49C8}"/>
              </a:ext>
            </a:extLst>
          </p:cNvPr>
          <p:cNvCxnSpPr>
            <a:cxnSpLocks/>
            <a:stCxn id="3072" idx="3"/>
            <a:endCxn id="53" idx="1"/>
          </p:cNvCxnSpPr>
          <p:nvPr/>
        </p:nvCxnSpPr>
        <p:spPr>
          <a:xfrm flipV="1">
            <a:off x="3149474" y="2296963"/>
            <a:ext cx="1165839" cy="1958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B14F162-A9B0-F447-9C87-B9288BCE4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437" y="3711464"/>
            <a:ext cx="2895306" cy="28953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C9D8EE-A8FC-62D3-0644-F7D5C75F89A5}"/>
              </a:ext>
            </a:extLst>
          </p:cNvPr>
          <p:cNvSpPr txBox="1"/>
          <p:nvPr/>
        </p:nvSpPr>
        <p:spPr>
          <a:xfrm>
            <a:off x="6166974" y="4006910"/>
            <a:ext cx="148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B06CE2-DD7E-8416-A684-F4BB54F1663F}"/>
              </a:ext>
            </a:extLst>
          </p:cNvPr>
          <p:cNvSpPr txBox="1"/>
          <p:nvPr/>
        </p:nvSpPr>
        <p:spPr>
          <a:xfrm>
            <a:off x="9298587" y="3338098"/>
            <a:ext cx="2837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GaAs(224)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Reciprocal Space Map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83DEDC-866D-7ACA-37B5-DA62BA6E9546}"/>
              </a:ext>
            </a:extLst>
          </p:cNvPr>
          <p:cNvSpPr txBox="1"/>
          <p:nvPr/>
        </p:nvSpPr>
        <p:spPr>
          <a:xfrm>
            <a:off x="9681325" y="4975522"/>
            <a:ext cx="10740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GaAs(224)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D103AFF-5555-5FBE-77F3-F68B5CA3D29B}"/>
              </a:ext>
            </a:extLst>
          </p:cNvPr>
          <p:cNvCxnSpPr>
            <a:cxnSpLocks/>
          </p:cNvCxnSpPr>
          <p:nvPr/>
        </p:nvCxnSpPr>
        <p:spPr>
          <a:xfrm flipV="1">
            <a:off x="10218354" y="4589998"/>
            <a:ext cx="533891" cy="478033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636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85CC8C65-3D3E-3A38-E547-E3DDFEA4E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684" y="1339747"/>
            <a:ext cx="5287102" cy="522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937F0BE-AEA8-B25C-1B9D-6DD730A51935}"/>
              </a:ext>
            </a:extLst>
          </p:cNvPr>
          <p:cNvSpPr txBox="1"/>
          <p:nvPr/>
        </p:nvSpPr>
        <p:spPr>
          <a:xfrm>
            <a:off x="3687452" y="6099322"/>
            <a:ext cx="81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B57F1D-6707-3761-21CA-EAB49666520D}"/>
              </a:ext>
            </a:extLst>
          </p:cNvPr>
          <p:cNvSpPr/>
          <p:nvPr/>
        </p:nvSpPr>
        <p:spPr>
          <a:xfrm>
            <a:off x="4160158" y="5858104"/>
            <a:ext cx="2212848" cy="420624"/>
          </a:xfrm>
          <a:prstGeom prst="rect">
            <a:avLst/>
          </a:prstGeom>
          <a:solidFill>
            <a:srgbClr val="D62424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0.28 ML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AlAs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365A64-0C3D-D6A2-CCD2-F802BB3A0447}"/>
              </a:ext>
            </a:extLst>
          </p:cNvPr>
          <p:cNvSpPr/>
          <p:nvPr/>
        </p:nvSpPr>
        <p:spPr>
          <a:xfrm>
            <a:off x="4160520" y="6267672"/>
            <a:ext cx="2212848" cy="420624"/>
          </a:xfrm>
          <a:prstGeom prst="rect">
            <a:avLst/>
          </a:prstGeom>
          <a:solidFill>
            <a:srgbClr val="EF9F9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0.59 ML GaAs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FBC08-7242-24FD-7F25-D266E1D07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3806"/>
            <a:ext cx="12192000" cy="72479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alloy shows improved optical 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75502-BB45-829B-7813-F7CE4B590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21</a:t>
            </a:fld>
            <a:endParaRPr lang="en-IL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FFFCAB-008D-583F-B632-2465B44751AE}"/>
              </a:ext>
            </a:extLst>
          </p:cNvPr>
          <p:cNvSpPr txBox="1"/>
          <p:nvPr/>
        </p:nvSpPr>
        <p:spPr>
          <a:xfrm>
            <a:off x="7194358" y="5238283"/>
            <a:ext cx="837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FF3482-6B92-2BB1-FDCC-9DDD50AA273C}"/>
              </a:ext>
            </a:extLst>
          </p:cNvPr>
          <p:cNvSpPr txBox="1"/>
          <p:nvPr/>
        </p:nvSpPr>
        <p:spPr>
          <a:xfrm>
            <a:off x="177412" y="1274935"/>
            <a:ext cx="58734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Intensity of PL improves with both digital alloy barriers and digital alloy wells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 asymmetry/splitting consistent with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photoabsorption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measurement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/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6888C4-C389-8C29-8FF8-3302399979B1}"/>
              </a:ext>
            </a:extLst>
          </p:cNvPr>
          <p:cNvSpPr txBox="1"/>
          <p:nvPr/>
        </p:nvSpPr>
        <p:spPr>
          <a:xfrm>
            <a:off x="3810721" y="3591539"/>
            <a:ext cx="813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6x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DAE6695-044B-A0C9-A855-6E573C4A78B7}"/>
              </a:ext>
            </a:extLst>
          </p:cNvPr>
          <p:cNvSpPr/>
          <p:nvPr/>
        </p:nvSpPr>
        <p:spPr>
          <a:xfrm>
            <a:off x="703972" y="4414768"/>
            <a:ext cx="2619472" cy="4206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 nm In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0.16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0.23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0.61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FEEE4A-262A-0C43-B9A2-EC4AD674FBA8}"/>
              </a:ext>
            </a:extLst>
          </p:cNvPr>
          <p:cNvSpPr/>
          <p:nvPr/>
        </p:nvSpPr>
        <p:spPr>
          <a:xfrm>
            <a:off x="702193" y="4833125"/>
            <a:ext cx="2619472" cy="420624"/>
          </a:xfrm>
          <a:prstGeom prst="rect">
            <a:avLst/>
          </a:prstGeom>
          <a:solidFill>
            <a:srgbClr val="E45E5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2.3 nm Al</a:t>
            </a:r>
            <a:r>
              <a:rPr lang="en-US" sz="16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0.274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6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0.726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172EAF-439E-A29E-52F1-54917FDBCB84}"/>
              </a:ext>
            </a:extLst>
          </p:cNvPr>
          <p:cNvSpPr txBox="1"/>
          <p:nvPr/>
        </p:nvSpPr>
        <p:spPr>
          <a:xfrm>
            <a:off x="210940" y="4625080"/>
            <a:ext cx="573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12x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65EDF4A-B5A8-9D8B-6EBD-34D8FF3EA829}"/>
              </a:ext>
            </a:extLst>
          </p:cNvPr>
          <p:cNvCxnSpPr>
            <a:cxnSpLocks/>
            <a:stCxn id="26" idx="3"/>
            <a:endCxn id="10" idx="2"/>
          </p:cNvCxnSpPr>
          <p:nvPr/>
        </p:nvCxnSpPr>
        <p:spPr>
          <a:xfrm flipV="1">
            <a:off x="3323444" y="4183546"/>
            <a:ext cx="1941976" cy="4415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4ED7FD2-FF22-7038-7256-58BCA6B5A021}"/>
              </a:ext>
            </a:extLst>
          </p:cNvPr>
          <p:cNvCxnSpPr>
            <a:cxnSpLocks/>
            <a:stCxn id="27" idx="3"/>
            <a:endCxn id="13" idx="0"/>
          </p:cNvCxnSpPr>
          <p:nvPr/>
        </p:nvCxnSpPr>
        <p:spPr>
          <a:xfrm>
            <a:off x="3321665" y="5043437"/>
            <a:ext cx="1944917" cy="8146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0DEC6FB-0168-C066-E828-27D2E2134544}"/>
              </a:ext>
            </a:extLst>
          </p:cNvPr>
          <p:cNvSpPr/>
          <p:nvPr/>
        </p:nvSpPr>
        <p:spPr>
          <a:xfrm>
            <a:off x="4160298" y="3350411"/>
            <a:ext cx="2212848" cy="420624"/>
          </a:xfrm>
          <a:prstGeom prst="rect">
            <a:avLst/>
          </a:prstGeom>
          <a:solidFill>
            <a:srgbClr val="4371C5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 ML In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0.06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0.94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E81A6A-8CDF-46E7-6752-B5C19E527711}"/>
              </a:ext>
            </a:extLst>
          </p:cNvPr>
          <p:cNvSpPr/>
          <p:nvPr/>
        </p:nvSpPr>
        <p:spPr>
          <a:xfrm>
            <a:off x="4158995" y="3762922"/>
            <a:ext cx="2212849" cy="420624"/>
          </a:xfrm>
          <a:prstGeom prst="rect">
            <a:avLst/>
          </a:prstGeom>
          <a:solidFill>
            <a:srgbClr val="BCCCEA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1.74 ML In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0.22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0.78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E649CA-DB67-47FF-B0E7-7DBC2D7217C2}"/>
              </a:ext>
            </a:extLst>
          </p:cNvPr>
          <p:cNvSpPr txBox="1"/>
          <p:nvPr/>
        </p:nvSpPr>
        <p:spPr>
          <a:xfrm>
            <a:off x="8610600" y="1653975"/>
            <a:ext cx="4576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 520°C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56763D-882B-7AEE-3776-6296161749B6}"/>
              </a:ext>
            </a:extLst>
          </p:cNvPr>
          <p:cNvCxnSpPr/>
          <p:nvPr/>
        </p:nvCxnSpPr>
        <p:spPr>
          <a:xfrm>
            <a:off x="9714030" y="4226627"/>
            <a:ext cx="0" cy="18288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78EE8C-A64F-E3B3-6C27-C3E4C436AB61}"/>
              </a:ext>
            </a:extLst>
          </p:cNvPr>
          <p:cNvCxnSpPr/>
          <p:nvPr/>
        </p:nvCxnSpPr>
        <p:spPr>
          <a:xfrm>
            <a:off x="9259344" y="4226627"/>
            <a:ext cx="0" cy="18288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50B9C26-0AEB-7E90-C5B9-7A184899C4B2}"/>
              </a:ext>
            </a:extLst>
          </p:cNvPr>
          <p:cNvSpPr txBox="1"/>
          <p:nvPr/>
        </p:nvSpPr>
        <p:spPr>
          <a:xfrm>
            <a:off x="9389891" y="3750149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LH1?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F177BA-D820-4918-C511-D3F665EFFD4C}"/>
              </a:ext>
            </a:extLst>
          </p:cNvPr>
          <p:cNvSpPr txBox="1"/>
          <p:nvPr/>
        </p:nvSpPr>
        <p:spPr>
          <a:xfrm>
            <a:off x="8640796" y="3750149"/>
            <a:ext cx="730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HH1?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BDC054-F964-6250-E8E0-5D0DD851726F}"/>
              </a:ext>
            </a:extLst>
          </p:cNvPr>
          <p:cNvSpPr txBox="1"/>
          <p:nvPr/>
        </p:nvSpPr>
        <p:spPr>
          <a:xfrm>
            <a:off x="10332572" y="4775751"/>
            <a:ext cx="145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Large background from GaAs subtracted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BD4DE93-6683-E941-343F-BCF6CEA45CBA}"/>
              </a:ext>
            </a:extLst>
          </p:cNvPr>
          <p:cNvSpPr txBox="1"/>
          <p:nvPr/>
        </p:nvSpPr>
        <p:spPr>
          <a:xfrm>
            <a:off x="7067307" y="971397"/>
            <a:ext cx="501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Photoluminescence</a:t>
            </a:r>
          </a:p>
        </p:txBody>
      </p:sp>
    </p:spTree>
    <p:extLst>
      <p:ext uri="{BB962C8B-B14F-4D97-AF65-F5344CB8AC3E}">
        <p14:creationId xmlns:p14="http://schemas.microsoft.com/office/powerpoint/2010/main" val="453531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46762-9211-4088-AA50-D27DEC97E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195"/>
            <a:ext cx="12191999" cy="73272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750D20-CC91-A488-301D-9C06932C8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6187" y="1655065"/>
            <a:ext cx="11711849" cy="3913632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Applications &amp; mechanism of spin-polarized photoemission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InAlGaAs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vs. GaAs/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GaAsP</a:t>
            </a:r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InAlGaAs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results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performance with digital alloying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Uniformity and progress toward integration with Bragg reflector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CBE66-B4D5-B840-05F7-22337DEF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01" y="6359582"/>
            <a:ext cx="2057400" cy="365125"/>
          </a:xfrm>
        </p:spPr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22</a:t>
            </a:fld>
            <a:endParaRPr lang="en-IL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98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"/>
    </mc:Choice>
    <mc:Fallback xmlns="">
      <p:transition spd="slow" advTm="46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6EBFA-1076-298A-FC4C-4D14B9FAF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342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alloys improve uniformity for cavity resonance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579EA-EE58-DCD5-EFF2-079001DC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23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FF59E6-32F1-A487-BC8F-172BBB0E287B}"/>
              </a:ext>
            </a:extLst>
          </p:cNvPr>
          <p:cNvSpPr txBox="1"/>
          <p:nvPr/>
        </p:nvSpPr>
        <p:spPr>
          <a:xfrm>
            <a:off x="192276" y="1868495"/>
            <a:ext cx="46684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Uniformity essential for resonant cavity with DBR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Reflectance measures quality of DBR and resonance of photocathode w/ DBR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7B6C8BA-2586-0969-9B77-CC54CAEA6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530" y="1261749"/>
            <a:ext cx="5140269" cy="497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421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6EBFA-1076-298A-FC4C-4D14B9FAF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342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alloys improve uniformity for cavity resonance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579EA-EE58-DCD5-EFF2-079001DC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24</a:t>
            </a:fld>
            <a:endParaRPr lang="en-IL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FF59E6-32F1-A487-BC8F-172BBB0E287B}"/>
              </a:ext>
            </a:extLst>
          </p:cNvPr>
          <p:cNvSpPr txBox="1"/>
          <p:nvPr/>
        </p:nvSpPr>
        <p:spPr>
          <a:xfrm>
            <a:off x="185635" y="1262852"/>
            <a:ext cx="53695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Uniformity problematic in the past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Essential for resonant cavity with DBR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Broader features in digital alloy 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Digital alloy well + barrier makes significant improvement to uniformity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65650B-5648-3DF1-322F-2E04863752FE}"/>
              </a:ext>
            </a:extLst>
          </p:cNvPr>
          <p:cNvGrpSpPr/>
          <p:nvPr/>
        </p:nvGrpSpPr>
        <p:grpSpPr>
          <a:xfrm>
            <a:off x="1616159" y="3712958"/>
            <a:ext cx="3429000" cy="3429000"/>
            <a:chOff x="628650" y="3918856"/>
            <a:chExt cx="3429000" cy="3429000"/>
          </a:xfrm>
        </p:grpSpPr>
        <p:sp>
          <p:nvSpPr>
            <p:cNvPr id="5" name="Partial Circle 4">
              <a:extLst>
                <a:ext uri="{FF2B5EF4-FFF2-40B4-BE49-F238E27FC236}">
                  <a16:creationId xmlns:a16="http://schemas.microsoft.com/office/drawing/2014/main" id="{FE9D458A-4139-9643-86E5-961EF1CD7BA4}"/>
                </a:ext>
              </a:extLst>
            </p:cNvPr>
            <p:cNvSpPr/>
            <p:nvPr/>
          </p:nvSpPr>
          <p:spPr>
            <a:xfrm>
              <a:off x="628650" y="3918856"/>
              <a:ext cx="3429000" cy="3429000"/>
            </a:xfrm>
            <a:prstGeom prst="pie">
              <a:avLst>
                <a:gd name="adj1" fmla="val 10798020"/>
                <a:gd name="adj2" fmla="val 16200000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642144C-1BB4-E0E3-1F12-87B2A877327A}"/>
                </a:ext>
              </a:extLst>
            </p:cNvPr>
            <p:cNvSpPr/>
            <p:nvPr/>
          </p:nvSpPr>
          <p:spPr>
            <a:xfrm>
              <a:off x="1423845" y="4716658"/>
              <a:ext cx="274320" cy="274320"/>
            </a:xfrm>
            <a:prstGeom prst="ellipse">
              <a:avLst/>
            </a:prstGeom>
            <a:solidFill>
              <a:srgbClr val="2C0D37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3B42CF3-6248-9F0B-A6AD-E3530789BA39}"/>
                </a:ext>
              </a:extLst>
            </p:cNvPr>
            <p:cNvSpPr/>
            <p:nvPr/>
          </p:nvSpPr>
          <p:spPr>
            <a:xfrm>
              <a:off x="1985397" y="4911849"/>
              <a:ext cx="274320" cy="274320"/>
            </a:xfrm>
            <a:prstGeom prst="ellipse">
              <a:avLst/>
            </a:prstGeom>
            <a:solidFill>
              <a:srgbClr val="28BCEB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5EDEED2-E8F2-ACED-79B9-17A181E83594}"/>
                </a:ext>
              </a:extLst>
            </p:cNvPr>
            <p:cNvSpPr/>
            <p:nvPr/>
          </p:nvSpPr>
          <p:spPr>
            <a:xfrm>
              <a:off x="1989905" y="4110998"/>
              <a:ext cx="274320" cy="274320"/>
            </a:xfrm>
            <a:prstGeom prst="ellipse">
              <a:avLst/>
            </a:prstGeom>
            <a:solidFill>
              <a:srgbClr val="FB7E2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C287287-F8F9-0F9A-2FB2-8ED6DD0AB880}"/>
                </a:ext>
              </a:extLst>
            </p:cNvPr>
            <p:cNvSpPr/>
            <p:nvPr/>
          </p:nvSpPr>
          <p:spPr>
            <a:xfrm>
              <a:off x="820508" y="5298137"/>
              <a:ext cx="274320" cy="274320"/>
            </a:xfrm>
            <a:prstGeom prst="ellipse">
              <a:avLst/>
            </a:prstGeom>
            <a:solidFill>
              <a:srgbClr val="7A0403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D442892-00E2-72C2-7B7A-0D8AD21AD077}"/>
                </a:ext>
              </a:extLst>
            </p:cNvPr>
            <p:cNvSpPr/>
            <p:nvPr/>
          </p:nvSpPr>
          <p:spPr>
            <a:xfrm>
              <a:off x="1561005" y="5298137"/>
              <a:ext cx="274320" cy="274320"/>
            </a:xfrm>
            <a:prstGeom prst="ellipse">
              <a:avLst/>
            </a:prstGeom>
            <a:solidFill>
              <a:srgbClr val="A4FC3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5E26222-C681-D703-9793-5417252D8E3A}"/>
              </a:ext>
            </a:extLst>
          </p:cNvPr>
          <p:cNvSpPr txBox="1"/>
          <p:nvPr/>
        </p:nvSpPr>
        <p:spPr>
          <a:xfrm>
            <a:off x="1808018" y="5454029"/>
            <a:ext cx="1410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¼ of 2” wafer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BC259E92-1FEA-9BC3-9158-AAFF6CB72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996" y="1026282"/>
            <a:ext cx="5011379" cy="533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3941FFBC-11DD-2C7E-007C-52D18006A0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4725" y="2357592"/>
            <a:ext cx="1950066" cy="303981"/>
          </a:xfrm>
          <a:solidFill>
            <a:schemeClr val="bg1">
              <a:alpha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All digital alloy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A6F7F69-D727-8081-6A00-5B1D80553130}"/>
              </a:ext>
            </a:extLst>
          </p:cNvPr>
          <p:cNvSpPr txBox="1">
            <a:spLocks/>
          </p:cNvSpPr>
          <p:nvPr/>
        </p:nvSpPr>
        <p:spPr>
          <a:xfrm>
            <a:off x="9714725" y="4542599"/>
            <a:ext cx="1950066" cy="30398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All random alloy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1B4EEBED-335E-FC5D-E2CE-AA78451F4331}"/>
              </a:ext>
            </a:extLst>
          </p:cNvPr>
          <p:cNvSpPr txBox="1">
            <a:spLocks/>
          </p:cNvSpPr>
          <p:nvPr/>
        </p:nvSpPr>
        <p:spPr>
          <a:xfrm>
            <a:off x="9582843" y="3210839"/>
            <a:ext cx="2238601" cy="60785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Digital alloy barrier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Random alloy well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E4A68C-95DE-4933-77C1-1EAE2108AFDF}"/>
              </a:ext>
            </a:extLst>
          </p:cNvPr>
          <p:cNvSpPr txBox="1"/>
          <p:nvPr/>
        </p:nvSpPr>
        <p:spPr>
          <a:xfrm>
            <a:off x="8808844" y="1788124"/>
            <a:ext cx="1356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GaAs cap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1C5B59-06A6-C9A8-3C1C-0149D8210580}"/>
              </a:ext>
            </a:extLst>
          </p:cNvPr>
          <p:cNvCxnSpPr>
            <a:cxnSpLocks/>
          </p:cNvCxnSpPr>
          <p:nvPr/>
        </p:nvCxnSpPr>
        <p:spPr>
          <a:xfrm>
            <a:off x="9487308" y="2104663"/>
            <a:ext cx="0" cy="3649771"/>
          </a:xfrm>
          <a:prstGeom prst="line">
            <a:avLst/>
          </a:prstGeom>
          <a:ln w="381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9741CC1-A9F3-243D-0E60-9BAD9DC1DACF}"/>
              </a:ext>
            </a:extLst>
          </p:cNvPr>
          <p:cNvSpPr txBox="1"/>
          <p:nvPr/>
        </p:nvSpPr>
        <p:spPr>
          <a:xfrm>
            <a:off x="6983047" y="1576723"/>
            <a:ext cx="1356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Superlattice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A45CFA-8261-BA82-9093-6BE6F68775E7}"/>
              </a:ext>
            </a:extLst>
          </p:cNvPr>
          <p:cNvSpPr txBox="1"/>
          <p:nvPr/>
        </p:nvSpPr>
        <p:spPr>
          <a:xfrm>
            <a:off x="6604633" y="5427458"/>
            <a:ext cx="915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626A4E-DBAC-AA1B-5920-8FB529BBBEB3}"/>
              </a:ext>
            </a:extLst>
          </p:cNvPr>
          <p:cNvSpPr txBox="1"/>
          <p:nvPr/>
        </p:nvSpPr>
        <p:spPr>
          <a:xfrm>
            <a:off x="1745623" y="6194103"/>
            <a:ext cx="6102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Uniformity is adequate… now DBRs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330993-2CA4-98BB-1D0A-98B02D408BFE}"/>
              </a:ext>
            </a:extLst>
          </p:cNvPr>
          <p:cNvSpPr txBox="1"/>
          <p:nvPr/>
        </p:nvSpPr>
        <p:spPr>
          <a:xfrm>
            <a:off x="7151498" y="4179420"/>
            <a:ext cx="1020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±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8 nm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D62245-7E52-289E-12E9-7334820AAE23}"/>
              </a:ext>
            </a:extLst>
          </p:cNvPr>
          <p:cNvSpPr txBox="1"/>
          <p:nvPr/>
        </p:nvSpPr>
        <p:spPr>
          <a:xfrm>
            <a:off x="7151498" y="3115893"/>
            <a:ext cx="1020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±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8 nm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AB4B40-13A8-6738-7B77-328520DFC614}"/>
              </a:ext>
            </a:extLst>
          </p:cNvPr>
          <p:cNvSpPr txBox="1"/>
          <p:nvPr/>
        </p:nvSpPr>
        <p:spPr>
          <a:xfrm>
            <a:off x="6755631" y="1894280"/>
            <a:ext cx="1020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±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3 nm</a:t>
            </a:r>
          </a:p>
        </p:txBody>
      </p:sp>
    </p:spTree>
    <p:extLst>
      <p:ext uri="{BB962C8B-B14F-4D97-AF65-F5344CB8AC3E}">
        <p14:creationId xmlns:p14="http://schemas.microsoft.com/office/powerpoint/2010/main" val="246576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6EBFA-1076-298A-FC4C-4D14B9FAF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342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Distributed Bragg reflector test successful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579EA-EE58-DCD5-EFF2-079001DC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25</a:t>
            </a:fld>
            <a:endParaRPr lang="en-IL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FF59E6-32F1-A487-BC8F-172BBB0E287B}"/>
              </a:ext>
            </a:extLst>
          </p:cNvPr>
          <p:cNvSpPr txBox="1"/>
          <p:nvPr/>
        </p:nvSpPr>
        <p:spPr>
          <a:xfrm>
            <a:off x="297827" y="2377481"/>
            <a:ext cx="678205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Average center linewidth ~755 nm vs. designed 780 nm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Growth rate calibrations were slightly off…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50 nm bandwidth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Uniformity across wafer ~10 nm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substrate rotation during growth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Next step: integrate with optimized photocathode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/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89662CC8-1054-A6A3-1605-D3393C802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0" y="1397520"/>
            <a:ext cx="4301511" cy="403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E13FE06-061B-96F8-42BC-C29B603E6DB2}"/>
              </a:ext>
            </a:extLst>
          </p:cNvPr>
          <p:cNvSpPr txBox="1"/>
          <p:nvPr/>
        </p:nvSpPr>
        <p:spPr>
          <a:xfrm>
            <a:off x="8204200" y="1045003"/>
            <a:ext cx="318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DBR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62F301-9868-5511-C016-28115BB07375}"/>
              </a:ext>
            </a:extLst>
          </p:cNvPr>
          <p:cNvSpPr/>
          <p:nvPr/>
        </p:nvSpPr>
        <p:spPr>
          <a:xfrm>
            <a:off x="2373242" y="1593405"/>
            <a:ext cx="2137410" cy="365125"/>
          </a:xfrm>
          <a:prstGeom prst="rect">
            <a:avLst/>
          </a:prstGeom>
          <a:solidFill>
            <a:srgbClr val="A162D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nm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AlAs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058F56-7D1B-A37B-0D8E-47BF3729B6C5}"/>
              </a:ext>
            </a:extLst>
          </p:cNvPr>
          <p:cNvSpPr/>
          <p:nvPr/>
        </p:nvSpPr>
        <p:spPr>
          <a:xfrm>
            <a:off x="2373242" y="1231772"/>
            <a:ext cx="2137410" cy="365125"/>
          </a:xfrm>
          <a:prstGeom prst="rect">
            <a:avLst/>
          </a:prstGeom>
          <a:solidFill>
            <a:srgbClr val="C9A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nm Al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0.34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0.66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5DE79D-BCB6-9742-A25C-CB9767F2BD53}"/>
              </a:ext>
            </a:extLst>
          </p:cNvPr>
          <p:cNvSpPr txBox="1"/>
          <p:nvPr/>
        </p:nvSpPr>
        <p:spPr>
          <a:xfrm>
            <a:off x="1916042" y="1439159"/>
            <a:ext cx="720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12x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566E31-788D-F291-9CA2-29EFDC8EEF12}"/>
              </a:ext>
            </a:extLst>
          </p:cNvPr>
          <p:cNvSpPr txBox="1"/>
          <p:nvPr/>
        </p:nvSpPr>
        <p:spPr>
          <a:xfrm>
            <a:off x="4255623" y="1351513"/>
            <a:ext cx="189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p-type </a:t>
            </a:r>
          </a:p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7E17 cm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-3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Be</a:t>
            </a:r>
          </a:p>
        </p:txBody>
      </p:sp>
    </p:spTree>
    <p:extLst>
      <p:ext uri="{BB962C8B-B14F-4D97-AF65-F5344CB8AC3E}">
        <p14:creationId xmlns:p14="http://schemas.microsoft.com/office/powerpoint/2010/main" val="2182608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id="{BABFA401-D024-8832-7DD3-DAAB42D3F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92" y="1401695"/>
            <a:ext cx="5942267" cy="493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40BB34-35A3-471E-8EF4-57882155D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724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and next steps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F2DCF3-0A90-4721-ADF0-74FB3780F5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261" y="3961050"/>
            <a:ext cx="5642327" cy="3301409"/>
          </a:xfrm>
        </p:spPr>
        <p:txBody>
          <a:bodyPr>
            <a:normAutofit/>
          </a:bodyPr>
          <a:lstStyle/>
          <a:p>
            <a:pPr algn="l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Measure other random/digital alloys              in queue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Assess lifetime of photocathodes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65D2B-831C-433B-AEDB-9F3482FF4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26</a:t>
            </a:fld>
            <a:endParaRPr lang="en-IL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F8D9814-8447-4BAB-88AD-4BD7A48B9627}"/>
              </a:ext>
            </a:extLst>
          </p:cNvPr>
          <p:cNvSpPr txBox="1">
            <a:spLocks/>
          </p:cNvSpPr>
          <p:nvPr/>
        </p:nvSpPr>
        <p:spPr>
          <a:xfrm>
            <a:off x="260261" y="568553"/>
            <a:ext cx="5275234" cy="33014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Best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InAlGaAs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photocathode (to our knowledge) in this pump range</a:t>
            </a:r>
          </a:p>
          <a:p>
            <a:pPr marL="628650" lvl="1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FOM&gt;0.2 at 770 nm</a:t>
            </a:r>
          </a:p>
          <a:p>
            <a:pPr marL="628650" lvl="1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Future samples expected to perform better</a:t>
            </a:r>
          </a:p>
          <a:p>
            <a:pPr marL="628650" lvl="1" indent="-285750" algn="l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Successfully validated digital alloyed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InAlGaAs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photocathodes for PL and uniformity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Validated DBR growth</a:t>
            </a:r>
          </a:p>
          <a:p>
            <a:pPr algn="l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CA9848-9FC9-451F-BDC0-4EF7BEEB732A}"/>
              </a:ext>
            </a:extLst>
          </p:cNvPr>
          <p:cNvSpPr txBox="1"/>
          <p:nvPr/>
        </p:nvSpPr>
        <p:spPr>
          <a:xfrm>
            <a:off x="1925496" y="3949284"/>
            <a:ext cx="1944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Future work</a:t>
            </a:r>
          </a:p>
        </p:txBody>
      </p:sp>
      <p:sp>
        <p:nvSpPr>
          <p:cNvPr id="48" name="Slide Number Placeholder 3">
            <a:extLst>
              <a:ext uri="{FF2B5EF4-FFF2-40B4-BE49-F238E27FC236}">
                <a16:creationId xmlns:a16="http://schemas.microsoft.com/office/drawing/2014/main" id="{F57B92EB-8D53-4FF7-863E-00882FE22CBB}"/>
              </a:ext>
            </a:extLst>
          </p:cNvPr>
          <p:cNvSpPr txBox="1">
            <a:spLocks/>
          </p:cNvSpPr>
          <p:nvPr/>
        </p:nvSpPr>
        <p:spPr>
          <a:xfrm>
            <a:off x="7743802" y="84409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fld id="{2036F916-1D71-4D17-B4A5-2F0F8053F485}" type="slidenum">
              <a:rPr lang="en-IL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26</a:t>
            </a:fld>
            <a:endParaRPr lang="en-IL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A2053A0-45DD-D06D-3339-34317D30F066}"/>
              </a:ext>
            </a:extLst>
          </p:cNvPr>
          <p:cNvCxnSpPr/>
          <p:nvPr/>
        </p:nvCxnSpPr>
        <p:spPr>
          <a:xfrm flipH="1">
            <a:off x="6802185" y="2059977"/>
            <a:ext cx="883623" cy="0"/>
          </a:xfrm>
          <a:prstGeom prst="straightConnector1">
            <a:avLst/>
          </a:prstGeom>
          <a:ln w="57150">
            <a:solidFill>
              <a:srgbClr val="D626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E9F693-C263-0844-0CD3-CD5FF71A5D17}"/>
              </a:ext>
            </a:extLst>
          </p:cNvPr>
          <p:cNvCxnSpPr>
            <a:cxnSpLocks/>
          </p:cNvCxnSpPr>
          <p:nvPr/>
        </p:nvCxnSpPr>
        <p:spPr>
          <a:xfrm>
            <a:off x="10058082" y="2663367"/>
            <a:ext cx="754571" cy="0"/>
          </a:xfrm>
          <a:prstGeom prst="straightConnector1">
            <a:avLst/>
          </a:prstGeom>
          <a:ln w="57150">
            <a:solidFill>
              <a:srgbClr val="1E76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C56AACF-1A2A-D495-8930-992FF0B434C0}"/>
              </a:ext>
            </a:extLst>
          </p:cNvPr>
          <p:cNvSpPr txBox="1"/>
          <p:nvPr/>
        </p:nvSpPr>
        <p:spPr>
          <a:xfrm>
            <a:off x="6112387" y="789773"/>
            <a:ext cx="5173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performance random alloy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InAlGaAs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spin-polarized photocathode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5A5F47-5543-9F9B-36E9-2489306BC6F9}"/>
              </a:ext>
            </a:extLst>
          </p:cNvPr>
          <p:cNvSpPr txBox="1"/>
          <p:nvPr/>
        </p:nvSpPr>
        <p:spPr>
          <a:xfrm>
            <a:off x="5224440" y="5217507"/>
            <a:ext cx="4576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520°C</a:t>
            </a:r>
          </a:p>
        </p:txBody>
      </p:sp>
    </p:spTree>
    <p:extLst>
      <p:ext uri="{BB962C8B-B14F-4D97-AF65-F5344CB8AC3E}">
        <p14:creationId xmlns:p14="http://schemas.microsoft.com/office/powerpoint/2010/main" val="2287480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B7421684-A2E6-2E97-6600-DFEB9877B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43" y="1183539"/>
            <a:ext cx="3843658" cy="2882744"/>
          </a:xfrm>
          <a:prstGeom prst="rect">
            <a:avLst/>
          </a:prstGeom>
        </p:spPr>
      </p:pic>
      <p:pic>
        <p:nvPicPr>
          <p:cNvPr id="25" name="Picture 24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A9DDF3A5-176F-745C-4E2A-6C8BAA74E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18"/>
          <a:stretch/>
        </p:blipFill>
        <p:spPr>
          <a:xfrm>
            <a:off x="4756926" y="1013073"/>
            <a:ext cx="1875312" cy="87171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E578149-0A6A-2213-2C10-66C00C104314}"/>
              </a:ext>
            </a:extLst>
          </p:cNvPr>
          <p:cNvSpPr/>
          <p:nvPr/>
        </p:nvSpPr>
        <p:spPr>
          <a:xfrm>
            <a:off x="1023722" y="3552234"/>
            <a:ext cx="1875313" cy="8417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ubtitle 28">
            <a:extLst>
              <a:ext uri="{FF2B5EF4-FFF2-40B4-BE49-F238E27FC236}">
                <a16:creationId xmlns:a16="http://schemas.microsoft.com/office/drawing/2014/main" id="{B74F6EE5-8F31-3D00-2BE9-6591FB51F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1075" y="3060160"/>
            <a:ext cx="7772400" cy="3301409"/>
          </a:xfrm>
        </p:spPr>
        <p:txBody>
          <a:bodyPr>
            <a:normAutofit/>
          </a:bodyPr>
          <a:lstStyle/>
          <a:p>
            <a:r>
              <a:rPr lang="en-US" sz="3200" b="1" dirty="0"/>
              <a:t>Thanks!</a:t>
            </a:r>
          </a:p>
          <a:p>
            <a:r>
              <a:rPr lang="en-US" sz="3200" b="1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9E86C-CB40-4137-A013-55CFE694A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27</a:t>
            </a:fld>
            <a:endParaRPr lang="en-IL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Basic Energy Sciences (BES) Home... | U.S. DOE Office of Science (SC)">
            <a:hlinkClick r:id="rId5"/>
            <a:extLst>
              <a:ext uri="{FF2B5EF4-FFF2-40B4-BE49-F238E27FC236}">
                <a16:creationId xmlns:a16="http://schemas.microsoft.com/office/drawing/2014/main" id="{923A70B2-0F58-4AFE-97A9-5EB495265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8" y="2743837"/>
            <a:ext cx="3305426" cy="56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wheel, screenshot, auto part, circle&#10;&#10;Description automatically generated">
            <a:extLst>
              <a:ext uri="{FF2B5EF4-FFF2-40B4-BE49-F238E27FC236}">
                <a16:creationId xmlns:a16="http://schemas.microsoft.com/office/drawing/2014/main" id="{F0E68E8E-62BA-39A8-6FC4-A38CB63EB4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" t="1585" r="1625" b="1940"/>
          <a:stretch/>
        </p:blipFill>
        <p:spPr>
          <a:xfrm>
            <a:off x="121301" y="1075293"/>
            <a:ext cx="3375157" cy="156345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0325B3E-AB7E-3664-2EC1-91C4025ABA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4060" y="3637033"/>
            <a:ext cx="1571289" cy="660747"/>
          </a:xfrm>
          <a:prstGeom prst="rect">
            <a:avLst/>
          </a:prstGeom>
        </p:spPr>
      </p:pic>
      <p:pic>
        <p:nvPicPr>
          <p:cNvPr id="10" name="Picture 9" descr="A group of people standing on a beach&#10;&#10;Description automatically generated">
            <a:extLst>
              <a:ext uri="{FF2B5EF4-FFF2-40B4-BE49-F238E27FC236}">
                <a16:creationId xmlns:a16="http://schemas.microsoft.com/office/drawing/2014/main" id="{518CBA09-8936-D668-ADFA-0A0E237E583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7" t="24605" r="17358" b="15649"/>
          <a:stretch/>
        </p:blipFill>
        <p:spPr>
          <a:xfrm>
            <a:off x="7259827" y="829451"/>
            <a:ext cx="4800198" cy="336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21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B7421684-A2E6-2E97-6600-DFEB9877B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43" y="1183539"/>
            <a:ext cx="3843658" cy="2882744"/>
          </a:xfrm>
          <a:prstGeom prst="rect">
            <a:avLst/>
          </a:prstGeom>
        </p:spPr>
      </p:pic>
      <p:pic>
        <p:nvPicPr>
          <p:cNvPr id="25" name="Picture 24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A9DDF3A5-176F-745C-4E2A-6C8BAA74E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18"/>
          <a:stretch/>
        </p:blipFill>
        <p:spPr>
          <a:xfrm>
            <a:off x="4756926" y="1013073"/>
            <a:ext cx="1875312" cy="87171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E578149-0A6A-2213-2C10-66C00C104314}"/>
              </a:ext>
            </a:extLst>
          </p:cNvPr>
          <p:cNvSpPr/>
          <p:nvPr/>
        </p:nvSpPr>
        <p:spPr>
          <a:xfrm>
            <a:off x="1023722" y="3552234"/>
            <a:ext cx="1875313" cy="8417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ubtitle 28">
            <a:extLst>
              <a:ext uri="{FF2B5EF4-FFF2-40B4-BE49-F238E27FC236}">
                <a16:creationId xmlns:a16="http://schemas.microsoft.com/office/drawing/2014/main" id="{B74F6EE5-8F31-3D00-2BE9-6591FB51F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1075" y="3060160"/>
            <a:ext cx="7772400" cy="3301409"/>
          </a:xfrm>
        </p:spPr>
        <p:txBody>
          <a:bodyPr>
            <a:normAutofit/>
          </a:bodyPr>
          <a:lstStyle/>
          <a:p>
            <a:r>
              <a:rPr lang="en-US" sz="3200" b="1" dirty="0"/>
              <a:t>Thanks!</a:t>
            </a:r>
          </a:p>
          <a:p>
            <a:r>
              <a:rPr lang="en-US" sz="3200" b="1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9E86C-CB40-4137-A013-55CFE694A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28</a:t>
            </a:fld>
            <a:endParaRPr lang="en-IL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Basic Energy Sciences (BES) Home... | U.S. DOE Office of Science (SC)">
            <a:hlinkClick r:id="rId5"/>
            <a:extLst>
              <a:ext uri="{FF2B5EF4-FFF2-40B4-BE49-F238E27FC236}">
                <a16:creationId xmlns:a16="http://schemas.microsoft.com/office/drawing/2014/main" id="{923A70B2-0F58-4AFE-97A9-5EB495265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8" y="2743837"/>
            <a:ext cx="3305426" cy="56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wheel, screenshot, auto part, circle&#10;&#10;Description automatically generated">
            <a:extLst>
              <a:ext uri="{FF2B5EF4-FFF2-40B4-BE49-F238E27FC236}">
                <a16:creationId xmlns:a16="http://schemas.microsoft.com/office/drawing/2014/main" id="{F0E68E8E-62BA-39A8-6FC4-A38CB63EB4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" t="1585" r="1625" b="1940"/>
          <a:stretch/>
        </p:blipFill>
        <p:spPr>
          <a:xfrm>
            <a:off x="121301" y="1075293"/>
            <a:ext cx="3375157" cy="156345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0325B3E-AB7E-3664-2EC1-91C4025ABA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4060" y="3637033"/>
            <a:ext cx="1571289" cy="660747"/>
          </a:xfrm>
          <a:prstGeom prst="rect">
            <a:avLst/>
          </a:prstGeom>
        </p:spPr>
      </p:pic>
      <p:pic>
        <p:nvPicPr>
          <p:cNvPr id="10" name="Picture 9" descr="A group of people standing on a beach&#10;&#10;Description automatically generated">
            <a:extLst>
              <a:ext uri="{FF2B5EF4-FFF2-40B4-BE49-F238E27FC236}">
                <a16:creationId xmlns:a16="http://schemas.microsoft.com/office/drawing/2014/main" id="{518CBA09-8936-D668-ADFA-0A0E237E583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7" t="24605" r="17358" b="15649"/>
          <a:stretch/>
        </p:blipFill>
        <p:spPr>
          <a:xfrm>
            <a:off x="7259827" y="829451"/>
            <a:ext cx="4800198" cy="33690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D04A0C-4749-DBBE-F0EF-44D21995EC82}"/>
              </a:ext>
            </a:extLst>
          </p:cNvPr>
          <p:cNvSpPr/>
          <p:nvPr/>
        </p:nvSpPr>
        <p:spPr>
          <a:xfrm>
            <a:off x="1961378" y="4788742"/>
            <a:ext cx="8451834" cy="230832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u="sng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Appropriate other meanings of MBE: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Mostly Broken Equipment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Massive Beer Expenditures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Mega-Buck Evaporator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Maniac Bloodsucking Engineers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 Buys Everything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Believe Experiments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Boring Evenings</a:t>
            </a:r>
          </a:p>
        </p:txBody>
      </p:sp>
    </p:spTree>
    <p:extLst>
      <p:ext uri="{BB962C8B-B14F-4D97-AF65-F5344CB8AC3E}">
        <p14:creationId xmlns:p14="http://schemas.microsoft.com/office/powerpoint/2010/main" val="4040022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0BB34-35A3-471E-8EF4-57882155D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57677"/>
            <a:ext cx="12192000" cy="23876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Supplemental</a:t>
            </a:r>
            <a:b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Slides</a:t>
            </a:r>
            <a:b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65D2B-831C-433B-AEDB-9F3482FF4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29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69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46762-9211-4088-AA50-D27DEC97E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195"/>
            <a:ext cx="12191999" cy="73272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750D20-CC91-A488-301D-9C06932C8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6187" y="1655065"/>
            <a:ext cx="11711849" cy="3913632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Applications &amp; mechanism of spin-polarized photoemission</a:t>
            </a:r>
          </a:p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InAlGaAs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vs. GaAs/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GaAsP</a:t>
            </a:r>
            <a:endParaRPr lang="en-US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InAlGaAs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results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performance with digital alloying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Uniformity and progress toward integration with Bragg reflector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CBE66-B4D5-B840-05F7-22337DEF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01" y="6359582"/>
            <a:ext cx="2057400" cy="365125"/>
          </a:xfrm>
        </p:spPr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3</a:t>
            </a:fld>
            <a:endParaRPr lang="en-IL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14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"/>
    </mc:Choice>
    <mc:Fallback xmlns="">
      <p:transition spd="slow" advTm="46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1EA7D-85EB-28BE-02C8-50C072ADC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342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Mott polarimeter: How it 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9DE18-23B4-944D-5917-E322F0724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30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7C74F2-73FC-C7F7-BCE0-5644DBA58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959" y="918067"/>
            <a:ext cx="9144000" cy="50570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776B14-D637-4625-B246-4BC0CCA8671C}"/>
              </a:ext>
            </a:extLst>
          </p:cNvPr>
          <p:cNvSpPr txBox="1"/>
          <p:nvPr/>
        </p:nvSpPr>
        <p:spPr>
          <a:xfrm>
            <a:off x="3914959" y="6356354"/>
            <a:ext cx="4643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Phys. Rev. A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052713 (2001)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17A3EC-3FDA-1EFB-1A32-DB2082887BFC}"/>
                  </a:ext>
                </a:extLst>
              </p:cNvPr>
              <p:cNvSpPr txBox="1"/>
              <p:nvPr/>
            </p:nvSpPr>
            <p:spPr>
              <a:xfrm>
                <a:off x="717804" y="2029232"/>
                <a:ext cx="2080378" cy="598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𝐸𝑆𝑃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𝐸𝑓𝑓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17A3EC-3FDA-1EFB-1A32-DB2082887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804" y="2029232"/>
                <a:ext cx="2080378" cy="598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A9589207-187D-970A-DA30-6046BC088FF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34112" y="3355150"/>
                <a:ext cx="4538472" cy="1655762"/>
              </a:xfrm>
            </p:spPr>
            <p:txBody>
              <a:bodyPr>
                <a:norm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𝐸𝑓𝑓</m:t>
                        </m:r>
                      </m:sub>
                    </m:sSub>
                  </m:oMath>
                </a14:m>
                <a:r>
                  <a:rPr lang="en-US" sz="2000" dirty="0"/>
                  <a:t> the effective Sherman function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Calibrated with known photocathode polarization 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Calculated (rather precisely)</a:t>
                </a: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A9589207-187D-970A-DA30-6046BC088F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34112" y="3355150"/>
                <a:ext cx="4538472" cy="1655762"/>
              </a:xfrm>
              <a:blipFill>
                <a:blip r:embed="rId4"/>
                <a:stretch>
                  <a:fillRect l="-1208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8541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733B0CF-330F-FC7F-D1A2-3244640E76AC}"/>
                  </a:ext>
                </a:extLst>
              </p:cNvPr>
              <p:cNvSpPr txBox="1"/>
              <p:nvPr/>
            </p:nvSpPr>
            <p:spPr>
              <a:xfrm>
                <a:off x="3699425" y="5343259"/>
                <a:ext cx="4756150" cy="6183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𝐸𝑙𝑒𝑐𝑡𝑟𝑜𝑛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𝐶𝑢𝑟𝑟𝑒𝑛𝑡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h𝑐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𝐿𝑎𝑠𝑒𝑟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𝑃𝑜𝑤𝑒𝑟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733B0CF-330F-FC7F-D1A2-3244640E7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425" y="5343259"/>
                <a:ext cx="4756150" cy="6183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 descr="A picture containing darkness, black, astronomical object, nature&#10;&#10;Description automatically generated">
            <a:extLst>
              <a:ext uri="{FF2B5EF4-FFF2-40B4-BE49-F238E27FC236}">
                <a16:creationId xmlns:a16="http://schemas.microsoft.com/office/drawing/2014/main" id="{574AE0A4-D60F-C6DA-84CA-B9B0992696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2"/>
          <a:stretch/>
        </p:blipFill>
        <p:spPr>
          <a:xfrm>
            <a:off x="3095622" y="1355618"/>
            <a:ext cx="6775922" cy="36068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F00B3A-285F-0C2E-6D84-2E934A3A4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114"/>
            <a:ext cx="12192000" cy="73501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photoemission process in a III-V photocathode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60DB3-0CE8-B85E-B48A-E720F3A2D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31</a:t>
            </a:fld>
            <a:endParaRPr lang="en-IL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3655FE-9C97-C6C8-3607-C8DEBC13F218}"/>
              </a:ext>
            </a:extLst>
          </p:cNvPr>
          <p:cNvSpPr txBox="1"/>
          <p:nvPr/>
        </p:nvSpPr>
        <p:spPr>
          <a:xfrm>
            <a:off x="2672071" y="3094488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0F0B8B-8519-BC95-1350-437823F21C79}"/>
              </a:ext>
            </a:extLst>
          </p:cNvPr>
          <p:cNvSpPr txBox="1"/>
          <p:nvPr/>
        </p:nvSpPr>
        <p:spPr>
          <a:xfrm>
            <a:off x="2672071" y="3443262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8021D1-5098-5507-9584-5D77021C372F}"/>
              </a:ext>
            </a:extLst>
          </p:cNvPr>
          <p:cNvSpPr txBox="1"/>
          <p:nvPr/>
        </p:nvSpPr>
        <p:spPr>
          <a:xfrm>
            <a:off x="2672071" y="1786396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D00BB7-2CC8-5062-2009-06CEF7B32D0C}"/>
              </a:ext>
            </a:extLst>
          </p:cNvPr>
          <p:cNvSpPr txBox="1"/>
          <p:nvPr/>
        </p:nvSpPr>
        <p:spPr>
          <a:xfrm>
            <a:off x="2573118" y="2492525"/>
            <a:ext cx="2357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type  III-V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F38D6C-EC4E-85AC-DCF8-179992EEFAEB}"/>
              </a:ext>
            </a:extLst>
          </p:cNvPr>
          <p:cNvSpPr txBox="1"/>
          <p:nvPr/>
        </p:nvSpPr>
        <p:spPr>
          <a:xfrm>
            <a:off x="9088412" y="2629148"/>
            <a:ext cx="2153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Vacuum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B2118F-FC28-076E-98A3-6CF53FD99DCC}"/>
              </a:ext>
            </a:extLst>
          </p:cNvPr>
          <p:cNvSpPr txBox="1"/>
          <p:nvPr/>
        </p:nvSpPr>
        <p:spPr>
          <a:xfrm>
            <a:off x="9848961" y="1982525"/>
            <a:ext cx="60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Vac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D2BAE0D-58E1-F461-1051-987291EA7919}"/>
              </a:ext>
            </a:extLst>
          </p:cNvPr>
          <p:cNvSpPr/>
          <p:nvPr/>
        </p:nvSpPr>
        <p:spPr>
          <a:xfrm>
            <a:off x="4930181" y="2725156"/>
            <a:ext cx="365760" cy="3693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27D84D7-E1C3-CCAF-6C04-067E37511E1F}"/>
              </a:ext>
            </a:extLst>
          </p:cNvPr>
          <p:cNvSpPr/>
          <p:nvPr/>
        </p:nvSpPr>
        <p:spPr>
          <a:xfrm>
            <a:off x="6247090" y="1170952"/>
            <a:ext cx="365760" cy="3693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BD5E963-7288-1BA4-1B20-543017ECDBBD}"/>
              </a:ext>
            </a:extLst>
          </p:cNvPr>
          <p:cNvSpPr/>
          <p:nvPr/>
        </p:nvSpPr>
        <p:spPr>
          <a:xfrm>
            <a:off x="7799602" y="1160580"/>
            <a:ext cx="365760" cy="3693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A837249-3033-5728-5CA3-EF93025F673B}"/>
              </a:ext>
            </a:extLst>
          </p:cNvPr>
          <p:cNvSpPr/>
          <p:nvPr/>
        </p:nvSpPr>
        <p:spPr>
          <a:xfrm>
            <a:off x="349780" y="1912870"/>
            <a:ext cx="365760" cy="3693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7D4760E-64DD-AE5A-259D-4B3E82D3CF39}"/>
              </a:ext>
            </a:extLst>
          </p:cNvPr>
          <p:cNvSpPr/>
          <p:nvPr/>
        </p:nvSpPr>
        <p:spPr>
          <a:xfrm>
            <a:off x="349780" y="2510694"/>
            <a:ext cx="365760" cy="3693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91070C5-9E4D-E2CD-30C7-EB5419C924B7}"/>
              </a:ext>
            </a:extLst>
          </p:cNvPr>
          <p:cNvSpPr/>
          <p:nvPr/>
        </p:nvSpPr>
        <p:spPr>
          <a:xfrm>
            <a:off x="343989" y="3095789"/>
            <a:ext cx="365760" cy="3693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F2A0E6-7323-03C7-A727-32FD6DC7956A}"/>
              </a:ext>
            </a:extLst>
          </p:cNvPr>
          <p:cNvSpPr txBox="1"/>
          <p:nvPr/>
        </p:nvSpPr>
        <p:spPr>
          <a:xfrm>
            <a:off x="715450" y="2517471"/>
            <a:ext cx="1889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01D0A4-EF9C-48C7-4F0D-65D36AA3067A}"/>
              </a:ext>
            </a:extLst>
          </p:cNvPr>
          <p:cNvSpPr txBox="1"/>
          <p:nvPr/>
        </p:nvSpPr>
        <p:spPr>
          <a:xfrm>
            <a:off x="715450" y="3094062"/>
            <a:ext cx="1889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7F4433-D8A7-D086-9236-9774D5DD0EE9}"/>
                  </a:ext>
                </a:extLst>
              </p:cNvPr>
              <p:cNvSpPr txBox="1"/>
              <p:nvPr/>
            </p:nvSpPr>
            <p:spPr>
              <a:xfrm>
                <a:off x="1505508" y="4583955"/>
                <a:ext cx="6101396" cy="5259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𝑄𝑢𝑎𝑛𝑡𝑢𝑚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𝐸𝑓𝑓𝑖𝑐𝑖𝑒𝑛𝑐𝑦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𝐸𝑙𝑒𝑐𝑡𝑟𝑜𝑛𝑠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𝑂𝑢𝑡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𝑃h𝑜𝑡𝑜𝑛𝑠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𝐼𝑛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7F4433-D8A7-D086-9236-9774D5DD0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508" y="4583955"/>
                <a:ext cx="6101396" cy="5259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6645BBB-FCA3-8CFE-0B03-71F131B9AA3F}"/>
              </a:ext>
            </a:extLst>
          </p:cNvPr>
          <p:cNvSpPr txBox="1"/>
          <p:nvPr/>
        </p:nvSpPr>
        <p:spPr>
          <a:xfrm rot="19947011">
            <a:off x="5430315" y="2346029"/>
            <a:ext cx="1375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</a:p>
        </p:txBody>
      </p:sp>
      <p:pic>
        <p:nvPicPr>
          <p:cNvPr id="13" name="Picture 12" descr="A picture containing sketch, black and white, black, drawing&#10;&#10;Description automatically generated">
            <a:extLst>
              <a:ext uri="{FF2B5EF4-FFF2-40B4-BE49-F238E27FC236}">
                <a16:creationId xmlns:a16="http://schemas.microsoft.com/office/drawing/2014/main" id="{539022A5-2707-EA76-EC1C-F788484116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79530">
            <a:off x="5488398" y="2743074"/>
            <a:ext cx="882694" cy="1919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B3595A-362D-E571-7C97-82E445D61A44}"/>
              </a:ext>
            </a:extLst>
          </p:cNvPr>
          <p:cNvSpPr txBox="1"/>
          <p:nvPr/>
        </p:nvSpPr>
        <p:spPr>
          <a:xfrm rot="19737214">
            <a:off x="5647571" y="2686387"/>
            <a:ext cx="108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i="1" dirty="0"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≈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0A0969-1A35-1889-6F80-497E8D5FBBCA}"/>
              </a:ext>
            </a:extLst>
          </p:cNvPr>
          <p:cNvSpPr txBox="1"/>
          <p:nvPr/>
        </p:nvSpPr>
        <p:spPr>
          <a:xfrm>
            <a:off x="5387907" y="6415801"/>
            <a:ext cx="50706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C.N. Berglund and W.E. Spicer,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Phys Rev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4A,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A1030 (1964)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07EBB5-5A10-1D73-D599-B34EFEB7D888}"/>
              </a:ext>
            </a:extLst>
          </p:cNvPr>
          <p:cNvSpPr txBox="1"/>
          <p:nvPr/>
        </p:nvSpPr>
        <p:spPr>
          <a:xfrm>
            <a:off x="2023338" y="6413698"/>
            <a:ext cx="3352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W.E. Spicer,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Phys Rev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112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114 (1958)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80AC71F-13FE-DF3D-F8D1-EA80AB3D5E38}"/>
              </a:ext>
            </a:extLst>
          </p:cNvPr>
          <p:cNvSpPr/>
          <p:nvPr/>
        </p:nvSpPr>
        <p:spPr>
          <a:xfrm>
            <a:off x="8481973" y="2274601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DDD807B-8B6A-D621-4677-F80A7FDBF0D9}"/>
              </a:ext>
            </a:extLst>
          </p:cNvPr>
          <p:cNvSpPr/>
          <p:nvPr/>
        </p:nvSpPr>
        <p:spPr>
          <a:xfrm>
            <a:off x="8481972" y="2427001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A5ACF9C-F408-397F-D4DC-BD4FA86122AA}"/>
              </a:ext>
            </a:extLst>
          </p:cNvPr>
          <p:cNvSpPr/>
          <p:nvPr/>
        </p:nvSpPr>
        <p:spPr>
          <a:xfrm>
            <a:off x="8481972" y="2585751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A708165-63C7-28D4-04C5-34D48998F477}"/>
              </a:ext>
            </a:extLst>
          </p:cNvPr>
          <p:cNvSpPr/>
          <p:nvPr/>
        </p:nvSpPr>
        <p:spPr>
          <a:xfrm>
            <a:off x="8484353" y="2725659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36E6908-9954-03DA-4053-68A191B5E61D}"/>
              </a:ext>
            </a:extLst>
          </p:cNvPr>
          <p:cNvSpPr/>
          <p:nvPr/>
        </p:nvSpPr>
        <p:spPr>
          <a:xfrm>
            <a:off x="8484353" y="2884201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154242A-1FB8-45BC-DCB4-EB5347BDE034}"/>
              </a:ext>
            </a:extLst>
          </p:cNvPr>
          <p:cNvSpPr/>
          <p:nvPr/>
        </p:nvSpPr>
        <p:spPr>
          <a:xfrm>
            <a:off x="8481972" y="3030251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3BA471C-35C9-114B-C231-B6CB0B002DD6}"/>
              </a:ext>
            </a:extLst>
          </p:cNvPr>
          <p:cNvSpPr/>
          <p:nvPr/>
        </p:nvSpPr>
        <p:spPr>
          <a:xfrm>
            <a:off x="8481972" y="3182651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00B87C1-2CAD-E56F-0FBB-C68547F9CFBE}"/>
              </a:ext>
            </a:extLst>
          </p:cNvPr>
          <p:cNvSpPr/>
          <p:nvPr/>
        </p:nvSpPr>
        <p:spPr>
          <a:xfrm>
            <a:off x="8481972" y="3328701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AD73810-BFF4-5498-2F6D-4A66ACC3A3F8}"/>
              </a:ext>
            </a:extLst>
          </p:cNvPr>
          <p:cNvSpPr/>
          <p:nvPr/>
        </p:nvSpPr>
        <p:spPr>
          <a:xfrm>
            <a:off x="8479591" y="3474751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A40E8C2-958C-7B2D-4297-CDDD97F9070E}"/>
              </a:ext>
            </a:extLst>
          </p:cNvPr>
          <p:cNvSpPr/>
          <p:nvPr/>
        </p:nvSpPr>
        <p:spPr>
          <a:xfrm>
            <a:off x="8479591" y="3614451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71955C3-0D8D-4BE1-F03B-DF7EB367D2D8}"/>
              </a:ext>
            </a:extLst>
          </p:cNvPr>
          <p:cNvSpPr/>
          <p:nvPr/>
        </p:nvSpPr>
        <p:spPr>
          <a:xfrm>
            <a:off x="8479591" y="3760501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11DA33C-163C-AFBE-FF3A-BF156116584F}"/>
              </a:ext>
            </a:extLst>
          </p:cNvPr>
          <p:cNvSpPr/>
          <p:nvPr/>
        </p:nvSpPr>
        <p:spPr>
          <a:xfrm>
            <a:off x="8481972" y="3893851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8FBD844-50B1-DC3D-3490-59ADF9848539}"/>
              </a:ext>
            </a:extLst>
          </p:cNvPr>
          <p:cNvSpPr/>
          <p:nvPr/>
        </p:nvSpPr>
        <p:spPr>
          <a:xfrm>
            <a:off x="8481972" y="4027201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A00E391-653F-A080-2592-4BF977F78320}"/>
              </a:ext>
            </a:extLst>
          </p:cNvPr>
          <p:cNvSpPr/>
          <p:nvPr/>
        </p:nvSpPr>
        <p:spPr>
          <a:xfrm>
            <a:off x="8481972" y="4166901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EF3F5A7-D6A7-3048-9905-70171A483CD3}"/>
              </a:ext>
            </a:extLst>
          </p:cNvPr>
          <p:cNvSpPr/>
          <p:nvPr/>
        </p:nvSpPr>
        <p:spPr>
          <a:xfrm>
            <a:off x="8481972" y="4306601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B93E847-ABDA-C8B8-043C-8CD4E0BF6019}"/>
              </a:ext>
            </a:extLst>
          </p:cNvPr>
          <p:cNvSpPr/>
          <p:nvPr/>
        </p:nvSpPr>
        <p:spPr>
          <a:xfrm>
            <a:off x="8481972" y="4465351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2E10E8A-08AB-097B-F0C8-394F3BC67A58}"/>
              </a:ext>
            </a:extLst>
          </p:cNvPr>
          <p:cNvSpPr/>
          <p:nvPr/>
        </p:nvSpPr>
        <p:spPr>
          <a:xfrm>
            <a:off x="8481972" y="4624101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B009170-54A9-3B54-750D-6105FD9E9EB7}"/>
              </a:ext>
            </a:extLst>
          </p:cNvPr>
          <p:cNvSpPr/>
          <p:nvPr/>
        </p:nvSpPr>
        <p:spPr>
          <a:xfrm>
            <a:off x="8481972" y="4776501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4A538B1-6DDF-3F7E-F2C1-1CCC7E7E70D4}"/>
              </a:ext>
            </a:extLst>
          </p:cNvPr>
          <p:cNvSpPr/>
          <p:nvPr/>
        </p:nvSpPr>
        <p:spPr>
          <a:xfrm>
            <a:off x="8153113" y="1797342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6E3449B-E6A2-33F4-6D49-18AFB29BA413}"/>
              </a:ext>
            </a:extLst>
          </p:cNvPr>
          <p:cNvSpPr/>
          <p:nvPr/>
        </p:nvSpPr>
        <p:spPr>
          <a:xfrm>
            <a:off x="8153113" y="1956092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DDC6554-A05E-F080-5619-58F926F7E353}"/>
              </a:ext>
            </a:extLst>
          </p:cNvPr>
          <p:cNvSpPr/>
          <p:nvPr/>
        </p:nvSpPr>
        <p:spPr>
          <a:xfrm>
            <a:off x="8155494" y="2096000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0B3DDEA-F56E-5388-10A4-B85B07306C74}"/>
              </a:ext>
            </a:extLst>
          </p:cNvPr>
          <p:cNvSpPr/>
          <p:nvPr/>
        </p:nvSpPr>
        <p:spPr>
          <a:xfrm>
            <a:off x="8155494" y="2254542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470CE71-AF0E-88FD-B49C-3E1053A2F4A1}"/>
              </a:ext>
            </a:extLst>
          </p:cNvPr>
          <p:cNvSpPr/>
          <p:nvPr/>
        </p:nvSpPr>
        <p:spPr>
          <a:xfrm>
            <a:off x="8153113" y="2400592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C4150DC-55B0-45F4-F74E-3339AC4875E9}"/>
              </a:ext>
            </a:extLst>
          </p:cNvPr>
          <p:cNvSpPr/>
          <p:nvPr/>
        </p:nvSpPr>
        <p:spPr>
          <a:xfrm>
            <a:off x="8153113" y="2552992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A831844-E718-D073-57E0-AEC55329D491}"/>
              </a:ext>
            </a:extLst>
          </p:cNvPr>
          <p:cNvSpPr/>
          <p:nvPr/>
        </p:nvSpPr>
        <p:spPr>
          <a:xfrm>
            <a:off x="8153113" y="2699042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83F8593C-D9B0-7A28-B56A-386DB7378B4B}"/>
              </a:ext>
            </a:extLst>
          </p:cNvPr>
          <p:cNvSpPr/>
          <p:nvPr/>
        </p:nvSpPr>
        <p:spPr>
          <a:xfrm>
            <a:off x="8150732" y="2845092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6205A832-05DB-60D6-704F-2C5127CC9835}"/>
              </a:ext>
            </a:extLst>
          </p:cNvPr>
          <p:cNvSpPr/>
          <p:nvPr/>
        </p:nvSpPr>
        <p:spPr>
          <a:xfrm>
            <a:off x="8150732" y="2984792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BDF3A67-5EB5-B078-F130-49118E74BDC3}"/>
              </a:ext>
            </a:extLst>
          </p:cNvPr>
          <p:cNvSpPr/>
          <p:nvPr/>
        </p:nvSpPr>
        <p:spPr>
          <a:xfrm>
            <a:off x="8150732" y="3130842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81310AA-EF36-3CA1-4E5B-0E8C00ADD6DF}"/>
              </a:ext>
            </a:extLst>
          </p:cNvPr>
          <p:cNvSpPr/>
          <p:nvPr/>
        </p:nvSpPr>
        <p:spPr>
          <a:xfrm>
            <a:off x="8153113" y="3264192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659607F-000C-C77D-6574-34AB70CF554F}"/>
              </a:ext>
            </a:extLst>
          </p:cNvPr>
          <p:cNvSpPr/>
          <p:nvPr/>
        </p:nvSpPr>
        <p:spPr>
          <a:xfrm>
            <a:off x="8153113" y="3397542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75F178BA-B2A1-34B8-5E30-26BEE6069495}"/>
              </a:ext>
            </a:extLst>
          </p:cNvPr>
          <p:cNvSpPr/>
          <p:nvPr/>
        </p:nvSpPr>
        <p:spPr>
          <a:xfrm>
            <a:off x="8153113" y="3537242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B59B77C-8ACC-634D-2D7C-154B48E7E926}"/>
              </a:ext>
            </a:extLst>
          </p:cNvPr>
          <p:cNvSpPr/>
          <p:nvPr/>
        </p:nvSpPr>
        <p:spPr>
          <a:xfrm>
            <a:off x="8153113" y="3676942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499160E2-7102-9319-7BD2-95DA1935C85B}"/>
              </a:ext>
            </a:extLst>
          </p:cNvPr>
          <p:cNvSpPr/>
          <p:nvPr/>
        </p:nvSpPr>
        <p:spPr>
          <a:xfrm>
            <a:off x="8153113" y="3835692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E5FF27B-5CAC-B91E-44C8-8225C7D555D2}"/>
              </a:ext>
            </a:extLst>
          </p:cNvPr>
          <p:cNvSpPr/>
          <p:nvPr/>
        </p:nvSpPr>
        <p:spPr>
          <a:xfrm>
            <a:off x="8153113" y="3994442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4536D09-54BC-2A74-A2FD-91269E368168}"/>
              </a:ext>
            </a:extLst>
          </p:cNvPr>
          <p:cNvSpPr/>
          <p:nvPr/>
        </p:nvSpPr>
        <p:spPr>
          <a:xfrm>
            <a:off x="8153113" y="4146842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AA8A1C5-B8D3-061F-5A82-EBBD30F8855C}"/>
              </a:ext>
            </a:extLst>
          </p:cNvPr>
          <p:cNvSpPr txBox="1"/>
          <p:nvPr/>
        </p:nvSpPr>
        <p:spPr>
          <a:xfrm>
            <a:off x="8575874" y="3452711"/>
            <a:ext cx="33352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Cs-O functionalized surface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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Negative Electron Affinity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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QE increased by 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5B54C4-2603-321C-2117-F35230936510}"/>
              </a:ext>
            </a:extLst>
          </p:cNvPr>
          <p:cNvSpPr txBox="1"/>
          <p:nvPr/>
        </p:nvSpPr>
        <p:spPr>
          <a:xfrm>
            <a:off x="700170" y="1896316"/>
            <a:ext cx="1889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Excitation</a:t>
            </a:r>
          </a:p>
        </p:txBody>
      </p:sp>
    </p:spTree>
    <p:extLst>
      <p:ext uri="{BB962C8B-B14F-4D97-AF65-F5344CB8AC3E}">
        <p14:creationId xmlns:p14="http://schemas.microsoft.com/office/powerpoint/2010/main" val="275367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"/>
    </mc:Choice>
    <mc:Fallback xmlns="">
      <p:transition spd="slow" advTm="756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E796D-5FFD-3629-5894-7495B95A3D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192001" cy="739311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Photogun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set 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5D3A3B-843C-203F-E845-869F8DF278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23850" y="5665172"/>
            <a:ext cx="7772400" cy="3301409"/>
          </a:xfrm>
        </p:spPr>
        <p:txBody>
          <a:bodyPr/>
          <a:lstStyle/>
          <a:p>
            <a:r>
              <a:rPr lang="en-US" dirty="0"/>
              <a:t>April Cook, SULI JLAB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D566F-EFF9-E557-316E-565CF611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32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FB892B-1F48-A076-984B-D5949A50D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1" y="1722453"/>
            <a:ext cx="4689475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230537AA-0A81-48E2-DC97-294403BAA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178" y="935880"/>
            <a:ext cx="3783822" cy="283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DB8421-53F2-D69B-0E83-E6D8E82809A5}"/>
              </a:ext>
            </a:extLst>
          </p:cNvPr>
          <p:cNvSpPr txBox="1"/>
          <p:nvPr/>
        </p:nvSpPr>
        <p:spPr>
          <a:xfrm>
            <a:off x="6487708" y="5922121"/>
            <a:ext cx="4576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 err="1"/>
              <a:t>Nucl</a:t>
            </a:r>
            <a:r>
              <a:rPr lang="en-US" sz="1200" i="1" dirty="0"/>
              <a:t>. Instr. Methods Phys. Res. A </a:t>
            </a:r>
            <a:r>
              <a:rPr lang="en-US" sz="1200" b="1" dirty="0"/>
              <a:t>618</a:t>
            </a:r>
            <a:r>
              <a:rPr lang="en-US" sz="1200" dirty="0"/>
              <a:t>, 30 (2010)</a:t>
            </a:r>
          </a:p>
        </p:txBody>
      </p:sp>
      <p:pic>
        <p:nvPicPr>
          <p:cNvPr id="8" name="Picture 7" descr="A picture containing diagram, sketch, screenshot, design&#10;&#10;Description automatically generated">
            <a:extLst>
              <a:ext uri="{FF2B5EF4-FFF2-40B4-BE49-F238E27FC236}">
                <a16:creationId xmlns:a16="http://schemas.microsoft.com/office/drawing/2014/main" id="{D2543B9A-EF98-A356-D4D2-5C6AD22E9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178" y="3340626"/>
            <a:ext cx="4285537" cy="232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3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F984B-F69A-110C-FA13-595A9CB19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71437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Yo-yo NEA process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4EE21E-5C22-92DE-6CBD-CCE4AF62E6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1B67B-C0F1-CA5D-6A9B-A407E7B49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33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2180C94-88B9-B368-CE68-46AD5CF55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521" y="1083591"/>
            <a:ext cx="6912830" cy="434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7F88E59D-C3BE-EBF0-4CA1-8FF2754921BD}"/>
              </a:ext>
            </a:extLst>
          </p:cNvPr>
          <p:cNvSpPr txBox="1">
            <a:spLocks/>
          </p:cNvSpPr>
          <p:nvPr/>
        </p:nvSpPr>
        <p:spPr>
          <a:xfrm>
            <a:off x="2209800" y="5754443"/>
            <a:ext cx="7772400" cy="3301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April Cook, SULI JLAB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6CAE6-26AD-4A39-C84F-3EB4271AB711}"/>
              </a:ext>
            </a:extLst>
          </p:cNvPr>
          <p:cNvSpPr txBox="1"/>
          <p:nvPr/>
        </p:nvSpPr>
        <p:spPr>
          <a:xfrm>
            <a:off x="1906429" y="5317385"/>
            <a:ext cx="5200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Alternating NF</a:t>
            </a:r>
            <a:r>
              <a:rPr lang="en-US" baseline="-25000" dirty="0"/>
              <a:t>3</a:t>
            </a:r>
            <a:r>
              <a:rPr lang="en-US" dirty="0"/>
              <a:t> exposure and Cs exposure</a:t>
            </a:r>
          </a:p>
        </p:txBody>
      </p:sp>
    </p:spTree>
    <p:extLst>
      <p:ext uri="{BB962C8B-B14F-4D97-AF65-F5344CB8AC3E}">
        <p14:creationId xmlns:p14="http://schemas.microsoft.com/office/powerpoint/2010/main" val="2139014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86066-6BC5-5AE6-7334-15A2BD8C8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5781" y="-223477"/>
            <a:ext cx="9722177" cy="2387600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Record FOMs at peak wavelength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A680C5-BE18-3F51-F641-5D22C1DDE6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91AA8-EC6F-7BA7-7F85-5AEA2B1DE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34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1924B3-BE9A-B632-0FC1-9933C4475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522" y="2461488"/>
            <a:ext cx="7778955" cy="2387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CB0A13-E509-09C8-9213-AD38079C5695}"/>
              </a:ext>
            </a:extLst>
          </p:cNvPr>
          <p:cNvSpPr txBox="1"/>
          <p:nvPr/>
        </p:nvSpPr>
        <p:spPr>
          <a:xfrm>
            <a:off x="3902221" y="6463438"/>
            <a:ext cx="43875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W. Liu,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al., Appl. Phys. Lett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109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252104 (2016)</a:t>
            </a:r>
          </a:p>
        </p:txBody>
      </p:sp>
    </p:spTree>
    <p:extLst>
      <p:ext uri="{BB962C8B-B14F-4D97-AF65-F5344CB8AC3E}">
        <p14:creationId xmlns:p14="http://schemas.microsoft.com/office/powerpoint/2010/main" val="12767243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16A16-B986-FC4F-DF40-886BDF1E00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7786AD-6DD7-A758-D242-AB56223A83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DF5A6-87AE-1400-AD5B-B49D092D4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35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7E0EE5-F61E-8608-BB4C-B146A3CB6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075" y="1357313"/>
            <a:ext cx="6419850" cy="4143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FCA9B0-B231-7FA1-55CD-23F80B832B70}"/>
              </a:ext>
            </a:extLst>
          </p:cNvPr>
          <p:cNvSpPr txBox="1"/>
          <p:nvPr/>
        </p:nvSpPr>
        <p:spPr>
          <a:xfrm>
            <a:off x="3902221" y="6463438"/>
            <a:ext cx="43875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W. Liu,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al., Appl. Phys. Lett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109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252104 (2016)</a:t>
            </a:r>
          </a:p>
        </p:txBody>
      </p:sp>
    </p:spTree>
    <p:extLst>
      <p:ext uri="{BB962C8B-B14F-4D97-AF65-F5344CB8AC3E}">
        <p14:creationId xmlns:p14="http://schemas.microsoft.com/office/powerpoint/2010/main" val="3901699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6DB2E504-F442-3F84-D076-E0A57CB85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899" y="790159"/>
            <a:ext cx="5608044" cy="569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9FBC08-7242-24FD-7F25-D266E1D07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60114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Photoluminescence shows improved optical quality using digital alloy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75502-BB45-829B-7813-F7CE4B590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36</a:t>
            </a:fld>
            <a:endParaRPr lang="en-IL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FFFCAB-008D-583F-B632-2465B44751AE}"/>
              </a:ext>
            </a:extLst>
          </p:cNvPr>
          <p:cNvSpPr txBox="1"/>
          <p:nvPr/>
        </p:nvSpPr>
        <p:spPr>
          <a:xfrm>
            <a:off x="6478188" y="5462763"/>
            <a:ext cx="83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CB3F27-539E-83B5-1C2D-99BCEAF5C186}"/>
              </a:ext>
            </a:extLst>
          </p:cNvPr>
          <p:cNvSpPr txBox="1"/>
          <p:nvPr/>
        </p:nvSpPr>
        <p:spPr>
          <a:xfrm rot="3369138">
            <a:off x="9520712" y="1622006"/>
            <a:ext cx="251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+GaAs in DA Barrier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038FA-9BF5-1EB5-A80C-EA89B1BD21CA}"/>
              </a:ext>
            </a:extLst>
          </p:cNvPr>
          <p:cNvSpPr txBox="1"/>
          <p:nvPr/>
        </p:nvSpPr>
        <p:spPr>
          <a:xfrm>
            <a:off x="6814925" y="2688816"/>
            <a:ext cx="222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Superlattice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FF3482-6B92-2BB1-FDCC-9DDD50AA273C}"/>
              </a:ext>
            </a:extLst>
          </p:cNvPr>
          <p:cNvSpPr txBox="1"/>
          <p:nvPr/>
        </p:nvSpPr>
        <p:spPr>
          <a:xfrm>
            <a:off x="104342" y="2247768"/>
            <a:ext cx="56080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Intensity of PL improves with both digital alloy barriers and digital alloy wells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 doublet splitting consistent with spacing 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photoabsorption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measurement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Potentially HH1 and LH1 transitions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BB1CA-8C21-0C9D-79F9-34D707FB5B9B}"/>
              </a:ext>
            </a:extLst>
          </p:cNvPr>
          <p:cNvSpPr txBox="1"/>
          <p:nvPr/>
        </p:nvSpPr>
        <p:spPr>
          <a:xfrm>
            <a:off x="8847804" y="3191003"/>
            <a:ext cx="1976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GaAs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Substrate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Buffer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Cap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E649CA-DB67-47FF-B0E7-7DBC2D7217C2}"/>
              </a:ext>
            </a:extLst>
          </p:cNvPr>
          <p:cNvSpPr txBox="1"/>
          <p:nvPr/>
        </p:nvSpPr>
        <p:spPr>
          <a:xfrm>
            <a:off x="6916065" y="5456706"/>
            <a:ext cx="4576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 520°C</a:t>
            </a:r>
          </a:p>
        </p:txBody>
      </p:sp>
    </p:spTree>
    <p:extLst>
      <p:ext uri="{BB962C8B-B14F-4D97-AF65-F5344CB8AC3E}">
        <p14:creationId xmlns:p14="http://schemas.microsoft.com/office/powerpoint/2010/main" val="37805602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1F4EC739-9F4F-61A7-A5AF-1DF9E5C41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300" y="940192"/>
            <a:ext cx="5234951" cy="560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7E4E27-BC80-6DB6-CFD6-98138A0C9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756517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reflectivity shows little change in uniformity with growth conditions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75D22B-C969-7D11-400B-EE82511C3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502" y="1190721"/>
            <a:ext cx="3289813" cy="3301409"/>
          </a:xfrm>
        </p:spPr>
        <p:txBody>
          <a:bodyPr>
            <a:normAutofit fontScale="85000"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V/III ratio has little effect on the uniformity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Higher(lower) temperature decreases(increases) uniformity slightly</a:t>
            </a:r>
          </a:p>
          <a:p>
            <a:pPr marL="6286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Non-uniform indium desorption over the wafer from a non-uniform temperature profile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D0739-2495-BC8E-7EE2-06DA04A88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37</a:t>
            </a:fld>
            <a:endParaRPr lang="en-IL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C56518-D1C8-8C20-6A66-F44E1818021C}"/>
              </a:ext>
            </a:extLst>
          </p:cNvPr>
          <p:cNvGrpSpPr/>
          <p:nvPr/>
        </p:nvGrpSpPr>
        <p:grpSpPr>
          <a:xfrm>
            <a:off x="2453640" y="4347407"/>
            <a:ext cx="3429000" cy="3429000"/>
            <a:chOff x="628650" y="3918856"/>
            <a:chExt cx="3429000" cy="3429000"/>
          </a:xfrm>
        </p:grpSpPr>
        <p:sp>
          <p:nvSpPr>
            <p:cNvPr id="7" name="Partial Circle 6">
              <a:extLst>
                <a:ext uri="{FF2B5EF4-FFF2-40B4-BE49-F238E27FC236}">
                  <a16:creationId xmlns:a16="http://schemas.microsoft.com/office/drawing/2014/main" id="{BD467F0F-6E11-46AC-36F3-164A44D9FBB0}"/>
                </a:ext>
              </a:extLst>
            </p:cNvPr>
            <p:cNvSpPr/>
            <p:nvPr/>
          </p:nvSpPr>
          <p:spPr>
            <a:xfrm>
              <a:off x="628650" y="3918856"/>
              <a:ext cx="3429000" cy="3429000"/>
            </a:xfrm>
            <a:prstGeom prst="pie">
              <a:avLst>
                <a:gd name="adj1" fmla="val 10798020"/>
                <a:gd name="adj2" fmla="val 16200000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AA64320-139F-F327-7343-B12085541934}"/>
                </a:ext>
              </a:extLst>
            </p:cNvPr>
            <p:cNvSpPr/>
            <p:nvPr/>
          </p:nvSpPr>
          <p:spPr>
            <a:xfrm>
              <a:off x="1423845" y="4716658"/>
              <a:ext cx="274320" cy="274320"/>
            </a:xfrm>
            <a:prstGeom prst="ellipse">
              <a:avLst/>
            </a:prstGeom>
            <a:solidFill>
              <a:srgbClr val="2C0D37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6513EF7-E366-5D00-4402-7DE055AE45FB}"/>
                </a:ext>
              </a:extLst>
            </p:cNvPr>
            <p:cNvSpPr/>
            <p:nvPr/>
          </p:nvSpPr>
          <p:spPr>
            <a:xfrm>
              <a:off x="1985397" y="4911849"/>
              <a:ext cx="274320" cy="274320"/>
            </a:xfrm>
            <a:prstGeom prst="ellipse">
              <a:avLst/>
            </a:prstGeom>
            <a:solidFill>
              <a:srgbClr val="28BCEB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80175B6-4E17-29AC-022B-0DC91FB2C8D9}"/>
                </a:ext>
              </a:extLst>
            </p:cNvPr>
            <p:cNvSpPr/>
            <p:nvPr/>
          </p:nvSpPr>
          <p:spPr>
            <a:xfrm>
              <a:off x="1989905" y="4110998"/>
              <a:ext cx="274320" cy="274320"/>
            </a:xfrm>
            <a:prstGeom prst="ellipse">
              <a:avLst/>
            </a:prstGeom>
            <a:solidFill>
              <a:srgbClr val="FB7E2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03A9245-C8C5-6457-AF78-145D5D6E331C}"/>
                </a:ext>
              </a:extLst>
            </p:cNvPr>
            <p:cNvSpPr/>
            <p:nvPr/>
          </p:nvSpPr>
          <p:spPr>
            <a:xfrm>
              <a:off x="820508" y="5298137"/>
              <a:ext cx="274320" cy="274320"/>
            </a:xfrm>
            <a:prstGeom prst="ellipse">
              <a:avLst/>
            </a:prstGeom>
            <a:solidFill>
              <a:srgbClr val="7A0403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637F53D-F379-BE56-6B99-6F48095CD540}"/>
                </a:ext>
              </a:extLst>
            </p:cNvPr>
            <p:cNvSpPr/>
            <p:nvPr/>
          </p:nvSpPr>
          <p:spPr>
            <a:xfrm>
              <a:off x="1561005" y="5298137"/>
              <a:ext cx="274320" cy="274320"/>
            </a:xfrm>
            <a:prstGeom prst="ellipse">
              <a:avLst/>
            </a:prstGeom>
            <a:solidFill>
              <a:srgbClr val="A4FC3C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B55E2CF-AD61-5807-CDDE-67B92ACDB6A7}"/>
              </a:ext>
            </a:extLst>
          </p:cNvPr>
          <p:cNvSpPr txBox="1"/>
          <p:nvPr/>
        </p:nvSpPr>
        <p:spPr>
          <a:xfrm>
            <a:off x="8269061" y="1392885"/>
            <a:ext cx="1240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GaAs cap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5A3463-70D3-8D39-04AF-0554CDE68BEF}"/>
              </a:ext>
            </a:extLst>
          </p:cNvPr>
          <p:cNvCxnSpPr>
            <a:cxnSpLocks/>
          </p:cNvCxnSpPr>
          <p:nvPr/>
        </p:nvCxnSpPr>
        <p:spPr>
          <a:xfrm>
            <a:off x="8880564" y="1674535"/>
            <a:ext cx="0" cy="4387373"/>
          </a:xfrm>
          <a:prstGeom prst="line">
            <a:avLst/>
          </a:prstGeom>
          <a:ln w="3810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BFCB2CB-EE93-5B45-EC38-D20C5F6F1438}"/>
              </a:ext>
            </a:extLst>
          </p:cNvPr>
          <p:cNvSpPr txBox="1"/>
          <p:nvPr/>
        </p:nvSpPr>
        <p:spPr>
          <a:xfrm>
            <a:off x="6007282" y="1495441"/>
            <a:ext cx="1240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Superlattice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225CF0-9101-0E0E-0961-DFEFECF417A8}"/>
              </a:ext>
            </a:extLst>
          </p:cNvPr>
          <p:cNvSpPr txBox="1"/>
          <p:nvPr/>
        </p:nvSpPr>
        <p:spPr>
          <a:xfrm>
            <a:off x="9033791" y="4659981"/>
            <a:ext cx="1698368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520°C V/III = 2.5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33E78E-8060-ABD6-E0ED-4355D1CA97F4}"/>
              </a:ext>
            </a:extLst>
          </p:cNvPr>
          <p:cNvSpPr txBox="1"/>
          <p:nvPr/>
        </p:nvSpPr>
        <p:spPr>
          <a:xfrm>
            <a:off x="9033791" y="3631683"/>
            <a:ext cx="1698368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485°C V/III = 2.5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95CD6D-62C2-23B8-A9C2-C99F8A3AFDA4}"/>
              </a:ext>
            </a:extLst>
          </p:cNvPr>
          <p:cNvSpPr txBox="1"/>
          <p:nvPr/>
        </p:nvSpPr>
        <p:spPr>
          <a:xfrm>
            <a:off x="9033791" y="2687538"/>
            <a:ext cx="1698368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560°C V/III = 2.5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9AD195-49A9-F64C-BD3D-140DA0AC7FA1}"/>
              </a:ext>
            </a:extLst>
          </p:cNvPr>
          <p:cNvSpPr txBox="1"/>
          <p:nvPr/>
        </p:nvSpPr>
        <p:spPr>
          <a:xfrm>
            <a:off x="9010650" y="1779363"/>
            <a:ext cx="1698368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520°C V/III = 1.5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9A5B29-330E-4F2D-AD1D-781EC17F51F4}"/>
              </a:ext>
            </a:extLst>
          </p:cNvPr>
          <p:cNvSpPr txBox="1"/>
          <p:nvPr/>
        </p:nvSpPr>
        <p:spPr>
          <a:xfrm>
            <a:off x="5218766" y="5477560"/>
            <a:ext cx="83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</a:p>
        </p:txBody>
      </p:sp>
    </p:spTree>
    <p:extLst>
      <p:ext uri="{BB962C8B-B14F-4D97-AF65-F5344CB8AC3E}">
        <p14:creationId xmlns:p14="http://schemas.microsoft.com/office/powerpoint/2010/main" val="36753563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A1F5F-3EB9-F918-C888-B69415A2B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73552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V/III ratio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6F01D-4187-B838-A476-87D5E15EA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236" y="2195422"/>
            <a:ext cx="5044486" cy="3301409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XRD shows not much of a change, higher V/III ratio is better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 shows slight blue shift with lower V/III</a:t>
            </a:r>
          </a:p>
          <a:p>
            <a:pPr marL="6286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measurable change in FWHM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EA933-0804-C573-F220-573EE537D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38</a:t>
            </a:fld>
            <a:endParaRPr lang="en-IL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4CA837-F27F-2B7A-7F33-9796C4C0332A}"/>
              </a:ext>
            </a:extLst>
          </p:cNvPr>
          <p:cNvGrpSpPr/>
          <p:nvPr/>
        </p:nvGrpSpPr>
        <p:grpSpPr>
          <a:xfrm>
            <a:off x="5599993" y="806520"/>
            <a:ext cx="5044486" cy="2743200"/>
            <a:chOff x="4099514" y="1239439"/>
            <a:chExt cx="5044486" cy="2743200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C77E5935-8DFA-1BBE-3C14-124F76870F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9514" y="1239439"/>
              <a:ext cx="5044486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A43743-38D5-088E-F5EC-4D8B203571EC}"/>
                </a:ext>
              </a:extLst>
            </p:cNvPr>
            <p:cNvSpPr txBox="1"/>
            <p:nvPr/>
          </p:nvSpPr>
          <p:spPr>
            <a:xfrm>
              <a:off x="5255076" y="1278705"/>
              <a:ext cx="15430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Constant growth temp 520°C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61324F-C1A8-0C10-DE12-77830DAF90B3}"/>
                </a:ext>
              </a:extLst>
            </p:cNvPr>
            <p:cNvSpPr txBox="1"/>
            <p:nvPr/>
          </p:nvSpPr>
          <p:spPr>
            <a:xfrm>
              <a:off x="6622029" y="1649404"/>
              <a:ext cx="1480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2142D9-91A8-0BB8-9AB5-BB19BA12F105}"/>
                </a:ext>
              </a:extLst>
            </p:cNvPr>
            <p:cNvSpPr txBox="1"/>
            <p:nvPr/>
          </p:nvSpPr>
          <p:spPr>
            <a:xfrm>
              <a:off x="7502411" y="1926403"/>
              <a:ext cx="1480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CA7E0C-5218-DF41-D934-05E4ACDE61BF}"/>
                </a:ext>
              </a:extLst>
            </p:cNvPr>
            <p:cNvSpPr txBox="1"/>
            <p:nvPr/>
          </p:nvSpPr>
          <p:spPr>
            <a:xfrm>
              <a:off x="8571715" y="2241006"/>
              <a:ext cx="1480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C34258-1F2D-F3AE-0B21-3CEDF528C3A7}"/>
                </a:ext>
              </a:extLst>
            </p:cNvPr>
            <p:cNvSpPr txBox="1"/>
            <p:nvPr/>
          </p:nvSpPr>
          <p:spPr>
            <a:xfrm>
              <a:off x="5712508" y="1926403"/>
              <a:ext cx="4476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3D0465-B98B-3837-0621-7A54E58970EC}"/>
                </a:ext>
              </a:extLst>
            </p:cNvPr>
            <p:cNvSpPr txBox="1"/>
            <p:nvPr/>
          </p:nvSpPr>
          <p:spPr>
            <a:xfrm>
              <a:off x="4839357" y="2241006"/>
              <a:ext cx="4476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EF533E-A695-76E0-CED3-AEB14908EAD8}"/>
                </a:ext>
              </a:extLst>
            </p:cNvPr>
            <p:cNvSpPr txBox="1"/>
            <p:nvPr/>
          </p:nvSpPr>
          <p:spPr>
            <a:xfrm>
              <a:off x="7265912" y="1287484"/>
              <a:ext cx="14681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GaAs(004)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C1F478-CFDB-1D5D-29BA-164CC40E203B}"/>
              </a:ext>
            </a:extLst>
          </p:cNvPr>
          <p:cNvGrpSpPr/>
          <p:nvPr/>
        </p:nvGrpSpPr>
        <p:grpSpPr>
          <a:xfrm>
            <a:off x="6339836" y="3846127"/>
            <a:ext cx="5903602" cy="2928501"/>
            <a:chOff x="5145533" y="3792977"/>
            <a:chExt cx="5903602" cy="2928501"/>
          </a:xfrm>
        </p:grpSpPr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55FD5191-1CC8-27EA-3456-341F94F013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5533" y="3792977"/>
              <a:ext cx="2838531" cy="292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D781A5D-D48A-0252-0FD3-7537CC13EA09}"/>
                </a:ext>
              </a:extLst>
            </p:cNvPr>
            <p:cNvSpPr txBox="1"/>
            <p:nvPr/>
          </p:nvSpPr>
          <p:spPr>
            <a:xfrm>
              <a:off x="5392219" y="5903144"/>
              <a:ext cx="8372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RT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2D7759-1EF4-0C09-8E19-37BEEAAD8131}"/>
                </a:ext>
              </a:extLst>
            </p:cNvPr>
            <p:cNvSpPr txBox="1"/>
            <p:nvPr/>
          </p:nvSpPr>
          <p:spPr>
            <a:xfrm>
              <a:off x="6118762" y="5166805"/>
              <a:ext cx="197624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GaAs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Substrate 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Buffer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Cap</a:t>
              </a:r>
            </a:p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D941E8F-0287-94CB-CD6B-1ED4F243AB97}"/>
                </a:ext>
              </a:extLst>
            </p:cNvPr>
            <p:cNvSpPr/>
            <p:nvPr/>
          </p:nvSpPr>
          <p:spPr>
            <a:xfrm>
              <a:off x="5772341" y="5213520"/>
              <a:ext cx="917473" cy="91440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5CDF23-2E14-C911-1331-D99132B3AEF5}"/>
                </a:ext>
              </a:extLst>
            </p:cNvPr>
            <p:cNvSpPr txBox="1"/>
            <p:nvPr/>
          </p:nvSpPr>
          <p:spPr>
            <a:xfrm>
              <a:off x="5414691" y="4995341"/>
              <a:ext cx="563444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Superlattice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11615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E477D-A1B3-8C54-17C5-2DF1E5AEB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159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terraces in all samples except cold grown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47D0C-B9D8-C2B6-73C8-FC45455EF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39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50D9FA-6AF4-3665-6B16-C7C00C421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8000" y="2573092"/>
            <a:ext cx="2286000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78B578-C4DB-05F3-E4EB-175747078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505" y="1097103"/>
            <a:ext cx="2286000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A8B2D8-C0B8-56BD-00DF-038B18CCC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383" y="1077667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49492F-85A1-94DB-07A3-EB294635EF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383" y="4070353"/>
            <a:ext cx="2286000" cy="228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E9C885-7351-C162-CEAA-BAEBB32DEA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700" y="4070353"/>
            <a:ext cx="2286000" cy="228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B6DFE09-71F1-6013-AB1A-5AF008572728}"/>
              </a:ext>
            </a:extLst>
          </p:cNvPr>
          <p:cNvSpPr/>
          <p:nvPr/>
        </p:nvSpPr>
        <p:spPr>
          <a:xfrm>
            <a:off x="1839747" y="2300186"/>
            <a:ext cx="947422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520 °C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E77C05-981D-E138-762F-A1420CC74AFE}"/>
              </a:ext>
            </a:extLst>
          </p:cNvPr>
          <p:cNvSpPr/>
          <p:nvPr/>
        </p:nvSpPr>
        <p:spPr>
          <a:xfrm>
            <a:off x="2824842" y="2300691"/>
            <a:ext cx="1220108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V/III=2.5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D107FB-D682-7BBC-9829-9C4A30EA3B53}"/>
              </a:ext>
            </a:extLst>
          </p:cNvPr>
          <p:cNvSpPr/>
          <p:nvPr/>
        </p:nvSpPr>
        <p:spPr>
          <a:xfrm>
            <a:off x="4386317" y="3826816"/>
            <a:ext cx="947422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520 °C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62437C-5A4F-4592-20B5-7B006AE47C2E}"/>
              </a:ext>
            </a:extLst>
          </p:cNvPr>
          <p:cNvSpPr/>
          <p:nvPr/>
        </p:nvSpPr>
        <p:spPr>
          <a:xfrm>
            <a:off x="5371412" y="3827321"/>
            <a:ext cx="1220108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V/III=2.0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965345-F593-0482-C65E-1136FA28E252}"/>
              </a:ext>
            </a:extLst>
          </p:cNvPr>
          <p:cNvSpPr/>
          <p:nvPr/>
        </p:nvSpPr>
        <p:spPr>
          <a:xfrm>
            <a:off x="6950298" y="3821530"/>
            <a:ext cx="947422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520 °C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2429B6-7C68-5B39-576C-70FFF3F61221}"/>
              </a:ext>
            </a:extLst>
          </p:cNvPr>
          <p:cNvSpPr/>
          <p:nvPr/>
        </p:nvSpPr>
        <p:spPr>
          <a:xfrm>
            <a:off x="7935393" y="3822035"/>
            <a:ext cx="1220108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V/III=1.5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4B454D-F6C7-35EB-3B10-0C5A46B34374}"/>
              </a:ext>
            </a:extLst>
          </p:cNvPr>
          <p:cNvSpPr/>
          <p:nvPr/>
        </p:nvSpPr>
        <p:spPr>
          <a:xfrm>
            <a:off x="4366968" y="853747"/>
            <a:ext cx="947422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480 °C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3F7C4B-21AF-5BCD-23CA-A127AD7832E4}"/>
              </a:ext>
            </a:extLst>
          </p:cNvPr>
          <p:cNvSpPr/>
          <p:nvPr/>
        </p:nvSpPr>
        <p:spPr>
          <a:xfrm>
            <a:off x="5352063" y="854252"/>
            <a:ext cx="1220108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V/III=2.5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8AB251-B93C-1349-B2E7-B2B117A2BD11}"/>
              </a:ext>
            </a:extLst>
          </p:cNvPr>
          <p:cNvSpPr/>
          <p:nvPr/>
        </p:nvSpPr>
        <p:spPr>
          <a:xfrm>
            <a:off x="6949871" y="841468"/>
            <a:ext cx="947422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560 °C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A0D5E3-05E1-6DF7-F256-4EA7577FCB6C}"/>
              </a:ext>
            </a:extLst>
          </p:cNvPr>
          <p:cNvSpPr/>
          <p:nvPr/>
        </p:nvSpPr>
        <p:spPr>
          <a:xfrm>
            <a:off x="7934966" y="841973"/>
            <a:ext cx="1220108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V/III=2.5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5D9E127-548C-B6A5-FEC7-99A3FD23D292}"/>
              </a:ext>
            </a:extLst>
          </p:cNvPr>
          <p:cNvSpPr/>
          <p:nvPr/>
        </p:nvSpPr>
        <p:spPr>
          <a:xfrm>
            <a:off x="1830224" y="4220017"/>
            <a:ext cx="914401" cy="31169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 µm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0775977-92A5-3A3C-643A-60722B729C04}"/>
              </a:ext>
            </a:extLst>
          </p:cNvPr>
          <p:cNvSpPr/>
          <p:nvPr/>
        </p:nvSpPr>
        <p:spPr>
          <a:xfrm>
            <a:off x="1830224" y="4576163"/>
            <a:ext cx="91440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BCC778-66A4-FC2F-BCC2-7C766B645D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8000" y="2571708"/>
            <a:ext cx="2286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8DBE9F-36BE-2052-8A1E-0FDB53688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49" y="1097103"/>
            <a:ext cx="2286000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E64B99-F2AE-B526-D22F-2BABF20465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675" y="1078054"/>
            <a:ext cx="2286000" cy="2286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352CDC0-C287-8210-DA1C-DEBB0A7F5C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18" y="4072330"/>
            <a:ext cx="2286000" cy="2286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4A45282-96B9-68F7-628A-AD0B00AC55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091" y="4069949"/>
            <a:ext cx="2286000" cy="2286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B564B98-5649-D334-0F5C-1641E7FD07A0}"/>
              </a:ext>
            </a:extLst>
          </p:cNvPr>
          <p:cNvSpPr/>
          <p:nvPr/>
        </p:nvSpPr>
        <p:spPr>
          <a:xfrm>
            <a:off x="1830223" y="4368795"/>
            <a:ext cx="782918" cy="2002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400 nm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F5DE788-E141-490A-FED0-963D7DFB82E4}"/>
              </a:ext>
            </a:extLst>
          </p:cNvPr>
          <p:cNvSpPr/>
          <p:nvPr/>
        </p:nvSpPr>
        <p:spPr>
          <a:xfrm>
            <a:off x="1977092" y="4610673"/>
            <a:ext cx="45720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55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7D11B-57D2-4271-8BD9-BFABC23CEC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1945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Applications of spin-polarized photoelectron beams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CE6DA-1B74-468B-A3E1-320DD89B4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4</a:t>
            </a:fld>
            <a:endParaRPr lang="en-IL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47C7D2-C9AE-85F9-4038-8BF498D6D23B}"/>
              </a:ext>
            </a:extLst>
          </p:cNvPr>
          <p:cNvSpPr txBox="1"/>
          <p:nvPr/>
        </p:nvSpPr>
        <p:spPr>
          <a:xfrm>
            <a:off x="1085046" y="6316111"/>
            <a:ext cx="70584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In-progress electron ion collider at Brookhaven National Lab (F.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Willeke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4" name="Picture 13" descr="A picture containing design&#10;&#10;Description automatically generated with low confidence">
            <a:extLst>
              <a:ext uri="{FF2B5EF4-FFF2-40B4-BE49-F238E27FC236}">
                <a16:creationId xmlns:a16="http://schemas.microsoft.com/office/drawing/2014/main" id="{28F9B117-54FE-7953-85C6-427AC013A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532" y="1309304"/>
            <a:ext cx="3385366" cy="22104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482E65-8AAC-4F8E-892B-0BF8CF1EFEF8}"/>
              </a:ext>
            </a:extLst>
          </p:cNvPr>
          <p:cNvSpPr txBox="1"/>
          <p:nvPr/>
        </p:nvSpPr>
        <p:spPr>
          <a:xfrm>
            <a:off x="8112893" y="3544467"/>
            <a:ext cx="33853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Jefferson Lab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Qweak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Collaboration.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557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207–211 (2018)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D91E2-08BB-41F8-B3E9-4307D86AD332}"/>
              </a:ext>
            </a:extLst>
          </p:cNvPr>
          <p:cNvSpPr txBox="1"/>
          <p:nvPr/>
        </p:nvSpPr>
        <p:spPr>
          <a:xfrm>
            <a:off x="247650" y="588607"/>
            <a:ext cx="821969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Particle physics (GeV beams)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Studying subatomic particles via collision asymmetries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Electron ion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collider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h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igh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emission currents necessary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Limited by low lifetimes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Characterization techniques for magnetic and SOC materials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Electron microscopy/diffraction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Inverse photoelectron spectroscopy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B541FBB-BCF6-25CE-C545-262BD337C0E0}"/>
                  </a:ext>
                </a:extLst>
              </p:cNvPr>
              <p:cNvSpPr txBox="1"/>
              <p:nvPr/>
            </p:nvSpPr>
            <p:spPr>
              <a:xfrm>
                <a:off x="7804990" y="4626620"/>
                <a:ext cx="3447610" cy="3158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𝐹𝑖𝑔𝑢𝑟𝑒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𝑀𝑒𝑟𝑖𝑡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𝐸𝑆𝑃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𝑄𝐸</m:t>
                      </m:r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B541FBB-BCF6-25CE-C545-262BD337C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4990" y="4626620"/>
                <a:ext cx="3447610" cy="315856"/>
              </a:xfrm>
              <a:prstGeom prst="rect">
                <a:avLst/>
              </a:prstGeom>
              <a:blipFill>
                <a:blip r:embed="rId5"/>
                <a:stretch>
                  <a:fillRect l="-1943" r="-1237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11B602AE-7578-2E5F-891B-A262B068E9DE}"/>
              </a:ext>
            </a:extLst>
          </p:cNvPr>
          <p:cNvSpPr/>
          <p:nvPr/>
        </p:nvSpPr>
        <p:spPr>
          <a:xfrm>
            <a:off x="7746152" y="4529461"/>
            <a:ext cx="3506448" cy="49973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58B475-D5E0-B7F5-DA28-ABA2D1416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1641" y="3550768"/>
            <a:ext cx="5114295" cy="276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9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"/>
    </mc:Choice>
    <mc:Fallback xmlns="">
      <p:transition spd="slow" advTm="385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read, food&#10;&#10;Description automatically generated">
            <a:extLst>
              <a:ext uri="{FF2B5EF4-FFF2-40B4-BE49-F238E27FC236}">
                <a16:creationId xmlns:a16="http://schemas.microsoft.com/office/drawing/2014/main" id="{B16C2363-2477-D619-3FA1-CF2CA4300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0840" y="2497736"/>
            <a:ext cx="2286000" cy="2286000"/>
          </a:xfrm>
          <a:prstGeom prst="rect">
            <a:avLst/>
          </a:prstGeom>
        </p:spPr>
      </p:pic>
      <p:pic>
        <p:nvPicPr>
          <p:cNvPr id="12" name="Picture 11" descr="A picture containing brown, fabric&#10;&#10;Description automatically generated">
            <a:extLst>
              <a:ext uri="{FF2B5EF4-FFF2-40B4-BE49-F238E27FC236}">
                <a16:creationId xmlns:a16="http://schemas.microsoft.com/office/drawing/2014/main" id="{196BB21E-B38F-9ED3-B66C-8DAA843A1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43" y="2500496"/>
            <a:ext cx="2286000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AAAF4E-1598-64CB-71A8-B1C44E983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470"/>
            <a:ext cx="12192000" cy="71673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alloys improve surface morphology</a:t>
            </a:r>
          </a:p>
        </p:txBody>
      </p:sp>
      <p:sp>
        <p:nvSpPr>
          <p:cNvPr id="31" name="Subtitle 30">
            <a:extLst>
              <a:ext uri="{FF2B5EF4-FFF2-40B4-BE49-F238E27FC236}">
                <a16:creationId xmlns:a16="http://schemas.microsoft.com/office/drawing/2014/main" id="{61DC95E8-7846-E93B-D4A0-C700BCDE2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17" y="781538"/>
            <a:ext cx="11257207" cy="3301409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Unexpected improvement in sample roughness using digital alloys</a:t>
            </a:r>
          </a:p>
          <a:p>
            <a:pPr marL="628650" lvl="1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GaAs layer in DA barrier </a:t>
            </a:r>
          </a:p>
          <a:p>
            <a:pPr marL="628650" lvl="1" indent="-285750" algn="l">
              <a:buFont typeface="Arial" panose="020B0604020202020204" pitchFamily="34" charset="0"/>
              <a:buChar char="•"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InGaAs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layer in DA well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GaAs/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InGaAs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improve morphology more than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InAlAs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deteriorate it</a:t>
            </a:r>
          </a:p>
          <a:p>
            <a:pPr algn="l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E2054-8072-7DB0-13FB-7AEFE1434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</a:rPr>
              <a:pPr defTabSz="342900"/>
              <a:t>40</a:t>
            </a:fld>
            <a:endParaRPr lang="en-I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A picture containing brown, blurry&#10;&#10;Description automatically generated">
            <a:extLst>
              <a:ext uri="{FF2B5EF4-FFF2-40B4-BE49-F238E27FC236}">
                <a16:creationId xmlns:a16="http://schemas.microsoft.com/office/drawing/2014/main" id="{96222E89-7837-97F7-899E-56D2E7B2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3727" y="2498846"/>
            <a:ext cx="2286000" cy="228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F2F09E-A097-98F6-62D1-B3DE80174249}"/>
              </a:ext>
            </a:extLst>
          </p:cNvPr>
          <p:cNvSpPr/>
          <p:nvPr/>
        </p:nvSpPr>
        <p:spPr>
          <a:xfrm>
            <a:off x="1721400" y="2519188"/>
            <a:ext cx="947422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520 °C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6B2649-931C-B3B8-C6F7-0B22A6260695}"/>
              </a:ext>
            </a:extLst>
          </p:cNvPr>
          <p:cNvSpPr/>
          <p:nvPr/>
        </p:nvSpPr>
        <p:spPr>
          <a:xfrm>
            <a:off x="2706495" y="2519693"/>
            <a:ext cx="1220108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V/III High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E12E03-4BD1-58F6-B0E4-F725E025F9BC}"/>
              </a:ext>
            </a:extLst>
          </p:cNvPr>
          <p:cNvSpPr/>
          <p:nvPr/>
        </p:nvSpPr>
        <p:spPr>
          <a:xfrm>
            <a:off x="1754421" y="4265113"/>
            <a:ext cx="914401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 µm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C26DF2-BE27-8C53-493D-ADB81946898B}"/>
              </a:ext>
            </a:extLst>
          </p:cNvPr>
          <p:cNvSpPr/>
          <p:nvPr/>
        </p:nvSpPr>
        <p:spPr>
          <a:xfrm>
            <a:off x="1754422" y="4542868"/>
            <a:ext cx="914400" cy="137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120FC2-AC1A-2EF0-7D70-1D03E3CD1634}"/>
              </a:ext>
            </a:extLst>
          </p:cNvPr>
          <p:cNvSpPr/>
          <p:nvPr/>
        </p:nvSpPr>
        <p:spPr>
          <a:xfrm>
            <a:off x="9504556" y="-62753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0420F7-6D79-2F97-0E11-15C419F042B3}"/>
              </a:ext>
            </a:extLst>
          </p:cNvPr>
          <p:cNvSpPr/>
          <p:nvPr/>
        </p:nvSpPr>
        <p:spPr>
          <a:xfrm>
            <a:off x="4446560" y="2522051"/>
            <a:ext cx="947422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520 °C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4C78F3-F5ED-BD99-947F-B6E586DD385C}"/>
              </a:ext>
            </a:extLst>
          </p:cNvPr>
          <p:cNvSpPr/>
          <p:nvPr/>
        </p:nvSpPr>
        <p:spPr>
          <a:xfrm>
            <a:off x="5431655" y="2522556"/>
            <a:ext cx="1220108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V/III High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19535C-723C-C6E2-78E5-3139412C5415}"/>
              </a:ext>
            </a:extLst>
          </p:cNvPr>
          <p:cNvSpPr/>
          <p:nvPr/>
        </p:nvSpPr>
        <p:spPr>
          <a:xfrm>
            <a:off x="7164240" y="2529671"/>
            <a:ext cx="947422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520 °C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9F643D-BDB7-E0B1-BE7C-8548FB8EA158}"/>
              </a:ext>
            </a:extLst>
          </p:cNvPr>
          <p:cNvSpPr/>
          <p:nvPr/>
        </p:nvSpPr>
        <p:spPr>
          <a:xfrm>
            <a:off x="8149335" y="2530176"/>
            <a:ext cx="1220108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V/III High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B7EB41-F90E-1473-7A5C-693C84598751}"/>
              </a:ext>
            </a:extLst>
          </p:cNvPr>
          <p:cNvSpPr/>
          <p:nvPr/>
        </p:nvSpPr>
        <p:spPr>
          <a:xfrm>
            <a:off x="2019761" y="2221091"/>
            <a:ext cx="1613933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All analog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4CF8C0-CB58-EF47-8F81-B428C82C879C}"/>
              </a:ext>
            </a:extLst>
          </p:cNvPr>
          <p:cNvSpPr/>
          <p:nvPr/>
        </p:nvSpPr>
        <p:spPr>
          <a:xfrm>
            <a:off x="4736874" y="2219157"/>
            <a:ext cx="1613933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DA Barrier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DF5393-D2D7-10CB-F110-B0C2CCA25DD8}"/>
              </a:ext>
            </a:extLst>
          </p:cNvPr>
          <p:cNvSpPr/>
          <p:nvPr/>
        </p:nvSpPr>
        <p:spPr>
          <a:xfrm>
            <a:off x="4736874" y="2221091"/>
            <a:ext cx="1613933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DA Barrier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D3A097-0DF8-7B6A-158E-E329E247847D}"/>
              </a:ext>
            </a:extLst>
          </p:cNvPr>
          <p:cNvSpPr/>
          <p:nvPr/>
        </p:nvSpPr>
        <p:spPr>
          <a:xfrm>
            <a:off x="7142081" y="2219157"/>
            <a:ext cx="2236589" cy="239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DA Well &amp; Barrier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8252BE-68C9-1CF0-38CF-6F0705470E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1" r="22695"/>
          <a:stretch/>
        </p:blipFill>
        <p:spPr>
          <a:xfrm>
            <a:off x="9450240" y="2497736"/>
            <a:ext cx="494726" cy="2286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B10546-EFC0-B368-370C-ED2E069880D1}"/>
              </a:ext>
            </a:extLst>
          </p:cNvPr>
          <p:cNvSpPr txBox="1"/>
          <p:nvPr/>
        </p:nvSpPr>
        <p:spPr>
          <a:xfrm>
            <a:off x="9815810" y="3486848"/>
            <a:ext cx="690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0 nm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ABDCB4-4817-99D0-9492-808D19BFA206}"/>
              </a:ext>
            </a:extLst>
          </p:cNvPr>
          <p:cNvSpPr txBox="1"/>
          <p:nvPr/>
        </p:nvSpPr>
        <p:spPr>
          <a:xfrm>
            <a:off x="9818616" y="2748676"/>
            <a:ext cx="709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1 nm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0EAEB0-79FE-1D35-B96B-6C7BB2510EB0}"/>
              </a:ext>
            </a:extLst>
          </p:cNvPr>
          <p:cNvSpPr txBox="1"/>
          <p:nvPr/>
        </p:nvSpPr>
        <p:spPr>
          <a:xfrm>
            <a:off x="9863441" y="2363194"/>
            <a:ext cx="812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1.5 nm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27094A-559F-1E1B-E683-D2D4C4A1AA9F}"/>
              </a:ext>
            </a:extLst>
          </p:cNvPr>
          <p:cNvSpPr txBox="1"/>
          <p:nvPr/>
        </p:nvSpPr>
        <p:spPr>
          <a:xfrm>
            <a:off x="9808331" y="4235807"/>
            <a:ext cx="709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-1 nm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708A86-CCDA-4E3F-58B3-7D84012B9C17}"/>
              </a:ext>
            </a:extLst>
          </p:cNvPr>
          <p:cNvSpPr txBox="1"/>
          <p:nvPr/>
        </p:nvSpPr>
        <p:spPr>
          <a:xfrm>
            <a:off x="9808331" y="4601727"/>
            <a:ext cx="937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-1.5 nm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CBEECDC-8F81-B981-1193-A5C92F1275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5" t="-97" r="21487" b="81103"/>
          <a:stretch/>
        </p:blipFill>
        <p:spPr>
          <a:xfrm>
            <a:off x="9818193" y="2884258"/>
            <a:ext cx="170995" cy="4342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560C602-F1D0-B67E-7934-0B9BB94155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5" t="-97" r="21487" b="81103"/>
          <a:stretch/>
        </p:blipFill>
        <p:spPr>
          <a:xfrm>
            <a:off x="9818191" y="3639128"/>
            <a:ext cx="170995" cy="43421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C8775AB-68C1-A623-6122-FAE307CDA765}"/>
              </a:ext>
            </a:extLst>
          </p:cNvPr>
          <p:cNvSpPr txBox="1"/>
          <p:nvPr/>
        </p:nvSpPr>
        <p:spPr>
          <a:xfrm>
            <a:off x="9808332" y="3869089"/>
            <a:ext cx="986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-0.5 nm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996572-08DF-9F71-F3B1-64DFB93CD65B}"/>
              </a:ext>
            </a:extLst>
          </p:cNvPr>
          <p:cNvSpPr txBox="1"/>
          <p:nvPr/>
        </p:nvSpPr>
        <p:spPr>
          <a:xfrm>
            <a:off x="9808332" y="3868550"/>
            <a:ext cx="986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-0.5 nm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B52FCE-8E66-BA3C-B9BC-D3ADC52109FC}"/>
              </a:ext>
            </a:extLst>
          </p:cNvPr>
          <p:cNvSpPr txBox="1"/>
          <p:nvPr/>
        </p:nvSpPr>
        <p:spPr>
          <a:xfrm>
            <a:off x="9813430" y="3121319"/>
            <a:ext cx="986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0.5 nm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A1D18EE-1F81-70EE-C315-EFE7051AF3D0}"/>
              </a:ext>
            </a:extLst>
          </p:cNvPr>
          <p:cNvSpPr/>
          <p:nvPr/>
        </p:nvSpPr>
        <p:spPr>
          <a:xfrm>
            <a:off x="2775327" y="4492561"/>
            <a:ext cx="1193652" cy="28325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RMS 5.1 Å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7231C28-E03B-8E70-5050-33267B1BA161}"/>
              </a:ext>
            </a:extLst>
          </p:cNvPr>
          <p:cNvSpPr/>
          <p:nvPr/>
        </p:nvSpPr>
        <p:spPr>
          <a:xfrm>
            <a:off x="5489970" y="4496503"/>
            <a:ext cx="1193652" cy="28325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RMS 3.7 Å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3111A92-CA8C-2368-2E0B-5C0B6E5E75FD}"/>
              </a:ext>
            </a:extLst>
          </p:cNvPr>
          <p:cNvSpPr/>
          <p:nvPr/>
        </p:nvSpPr>
        <p:spPr>
          <a:xfrm>
            <a:off x="8167702" y="4503450"/>
            <a:ext cx="1193652" cy="28325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RMS 1.9 Å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4C90F0-2856-873A-8963-D879C55B6300}"/>
              </a:ext>
            </a:extLst>
          </p:cNvPr>
          <p:cNvSpPr txBox="1"/>
          <p:nvPr/>
        </p:nvSpPr>
        <p:spPr>
          <a:xfrm>
            <a:off x="6996095" y="5985930"/>
            <a:ext cx="81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1083FC-7404-2595-93A4-3F6F0FEFC71B}"/>
              </a:ext>
            </a:extLst>
          </p:cNvPr>
          <p:cNvSpPr txBox="1"/>
          <p:nvPr/>
        </p:nvSpPr>
        <p:spPr>
          <a:xfrm>
            <a:off x="6410270" y="5088823"/>
            <a:ext cx="813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92D86B-7371-944E-3B17-159CA1E3C1EA}"/>
              </a:ext>
            </a:extLst>
          </p:cNvPr>
          <p:cNvSpPr/>
          <p:nvPr/>
        </p:nvSpPr>
        <p:spPr>
          <a:xfrm>
            <a:off x="3614643" y="5542758"/>
            <a:ext cx="2243139" cy="27765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5.1 nm In</a:t>
            </a:r>
            <a:r>
              <a:rPr lang="en-US" sz="1400" baseline="-25000" dirty="0">
                <a:solidFill>
                  <a:schemeClr val="tx1"/>
                </a:solidFill>
              </a:rPr>
              <a:t>0.16</a:t>
            </a:r>
            <a:r>
              <a:rPr lang="en-US" sz="1400" dirty="0">
                <a:solidFill>
                  <a:schemeClr val="tx1"/>
                </a:solidFill>
              </a:rPr>
              <a:t>Al</a:t>
            </a:r>
            <a:r>
              <a:rPr lang="en-US" sz="1400" baseline="-25000" dirty="0">
                <a:solidFill>
                  <a:schemeClr val="tx1"/>
                </a:solidFill>
              </a:rPr>
              <a:t>0.23</a:t>
            </a:r>
            <a:r>
              <a:rPr lang="en-US" sz="1400" dirty="0">
                <a:solidFill>
                  <a:schemeClr val="tx1"/>
                </a:solidFill>
              </a:rPr>
              <a:t>Ga</a:t>
            </a:r>
            <a:r>
              <a:rPr lang="en-US" sz="1400" baseline="-25000" dirty="0">
                <a:solidFill>
                  <a:schemeClr val="tx1"/>
                </a:solidFill>
              </a:rPr>
              <a:t>0.61</a:t>
            </a:r>
            <a:r>
              <a:rPr lang="en-US" sz="1400" dirty="0">
                <a:solidFill>
                  <a:schemeClr val="tx1"/>
                </a:solidFill>
              </a:rPr>
              <a:t>As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046356-13A0-00DD-7C9D-D665532E0972}"/>
              </a:ext>
            </a:extLst>
          </p:cNvPr>
          <p:cNvSpPr/>
          <p:nvPr/>
        </p:nvSpPr>
        <p:spPr>
          <a:xfrm>
            <a:off x="3614643" y="5820850"/>
            <a:ext cx="2243138" cy="277651"/>
          </a:xfrm>
          <a:prstGeom prst="rect">
            <a:avLst/>
          </a:prstGeom>
          <a:solidFill>
            <a:srgbClr val="E45E5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 2.3 nm Al</a:t>
            </a:r>
            <a:r>
              <a:rPr lang="en-US" sz="1400" baseline="-25000">
                <a:solidFill>
                  <a:schemeClr val="tx1"/>
                </a:solidFill>
              </a:rPr>
              <a:t>0.274</a:t>
            </a:r>
            <a:r>
              <a:rPr lang="en-US" sz="1400">
                <a:solidFill>
                  <a:schemeClr val="tx1"/>
                </a:solidFill>
              </a:rPr>
              <a:t>Ga</a:t>
            </a:r>
            <a:r>
              <a:rPr lang="en-US" sz="1400" baseline="-25000">
                <a:solidFill>
                  <a:schemeClr val="tx1"/>
                </a:solidFill>
              </a:rPr>
              <a:t>0.726</a:t>
            </a:r>
            <a:r>
              <a:rPr lang="en-US" sz="1400">
                <a:solidFill>
                  <a:schemeClr val="tx1"/>
                </a:solidFill>
              </a:rPr>
              <a:t>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3D9E4D-FEEC-777C-4239-72BAAFE8A890}"/>
              </a:ext>
            </a:extLst>
          </p:cNvPr>
          <p:cNvSpPr txBox="1"/>
          <p:nvPr/>
        </p:nvSpPr>
        <p:spPr>
          <a:xfrm>
            <a:off x="3176700" y="5666520"/>
            <a:ext cx="573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12x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BD723E3-AF33-BF8C-5CAF-76F5E2BA505B}"/>
              </a:ext>
            </a:extLst>
          </p:cNvPr>
          <p:cNvSpPr/>
          <p:nvPr/>
        </p:nvSpPr>
        <p:spPr>
          <a:xfrm>
            <a:off x="6709518" y="4987240"/>
            <a:ext cx="1761284" cy="277651"/>
          </a:xfrm>
          <a:prstGeom prst="rect">
            <a:avLst/>
          </a:prstGeom>
          <a:solidFill>
            <a:srgbClr val="4371C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1.8 Å In</a:t>
            </a:r>
            <a:r>
              <a:rPr lang="en-US" sz="1400" baseline="-25000" dirty="0">
                <a:solidFill>
                  <a:schemeClr val="tx1"/>
                </a:solidFill>
              </a:rPr>
              <a:t>0.06</a:t>
            </a:r>
            <a:r>
              <a:rPr lang="en-US" sz="1400" dirty="0">
                <a:solidFill>
                  <a:schemeClr val="tx1"/>
                </a:solidFill>
              </a:rPr>
              <a:t>Al</a:t>
            </a:r>
            <a:r>
              <a:rPr lang="en-US" sz="1400" baseline="-25000" dirty="0">
                <a:solidFill>
                  <a:schemeClr val="tx1"/>
                </a:solidFill>
              </a:rPr>
              <a:t>0.94</a:t>
            </a:r>
            <a:r>
              <a:rPr lang="en-US" sz="1400" dirty="0">
                <a:solidFill>
                  <a:schemeClr val="tx1"/>
                </a:solidFill>
              </a:rPr>
              <a:t>As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C3C50B3-D074-F3B5-6E9D-0A0F1728DCF1}"/>
              </a:ext>
            </a:extLst>
          </p:cNvPr>
          <p:cNvSpPr/>
          <p:nvPr/>
        </p:nvSpPr>
        <p:spPr>
          <a:xfrm>
            <a:off x="6709426" y="5262900"/>
            <a:ext cx="1761284" cy="277651"/>
          </a:xfrm>
          <a:prstGeom prst="rect">
            <a:avLst/>
          </a:prstGeom>
          <a:solidFill>
            <a:srgbClr val="BCCC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5.2 Å In</a:t>
            </a:r>
            <a:r>
              <a:rPr lang="en-US" sz="1400" baseline="-25000" dirty="0">
                <a:solidFill>
                  <a:schemeClr val="tx1"/>
                </a:solidFill>
              </a:rPr>
              <a:t>0.22</a:t>
            </a:r>
            <a:r>
              <a:rPr lang="en-US" sz="1400" dirty="0">
                <a:solidFill>
                  <a:schemeClr val="tx1"/>
                </a:solidFill>
              </a:rPr>
              <a:t>Ga</a:t>
            </a:r>
            <a:r>
              <a:rPr lang="en-US" sz="1400" baseline="-25000" dirty="0">
                <a:solidFill>
                  <a:schemeClr val="tx1"/>
                </a:solidFill>
              </a:rPr>
              <a:t>0.78</a:t>
            </a:r>
            <a:r>
              <a:rPr lang="en-US" sz="1400" dirty="0">
                <a:solidFill>
                  <a:schemeClr val="tx1"/>
                </a:solidFill>
              </a:rPr>
              <a:t>As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1068E81-5C5A-A6CA-93C6-4F701BEFB5E6}"/>
              </a:ext>
            </a:extLst>
          </p:cNvPr>
          <p:cNvSpPr txBox="1"/>
          <p:nvPr/>
        </p:nvSpPr>
        <p:spPr>
          <a:xfrm>
            <a:off x="6307869" y="6116015"/>
            <a:ext cx="813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10x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BDDCC3E-787E-BDB6-74BE-FAE4EA0FC803}"/>
              </a:ext>
            </a:extLst>
          </p:cNvPr>
          <p:cNvSpPr/>
          <p:nvPr/>
        </p:nvSpPr>
        <p:spPr>
          <a:xfrm>
            <a:off x="6706177" y="6012975"/>
            <a:ext cx="1761284" cy="277651"/>
          </a:xfrm>
          <a:prstGeom prst="rect">
            <a:avLst/>
          </a:prstGeom>
          <a:solidFill>
            <a:srgbClr val="D624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0.79 Å </a:t>
            </a:r>
            <a:r>
              <a:rPr lang="en-US" sz="1400" dirty="0" err="1">
                <a:solidFill>
                  <a:schemeClr val="tx1"/>
                </a:solidFill>
              </a:rPr>
              <a:t>AlAs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2B9A3FD-4B41-950B-7E60-5A3092C1C742}"/>
              </a:ext>
            </a:extLst>
          </p:cNvPr>
          <p:cNvSpPr/>
          <p:nvPr/>
        </p:nvSpPr>
        <p:spPr>
          <a:xfrm>
            <a:off x="6706085" y="6288635"/>
            <a:ext cx="1761284" cy="277651"/>
          </a:xfrm>
          <a:prstGeom prst="rect">
            <a:avLst/>
          </a:prstGeom>
          <a:solidFill>
            <a:srgbClr val="EF9F9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1.66 Å GaAs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CCDF095-7DFD-E97F-E5BE-CBE71C492C33}"/>
              </a:ext>
            </a:extLst>
          </p:cNvPr>
          <p:cNvCxnSpPr>
            <a:cxnSpLocks/>
          </p:cNvCxnSpPr>
          <p:nvPr/>
        </p:nvCxnSpPr>
        <p:spPr>
          <a:xfrm flipV="1">
            <a:off x="5857782" y="5318912"/>
            <a:ext cx="552489" cy="3653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D4FAB1E-D779-6D51-501B-6F0875058D17}"/>
              </a:ext>
            </a:extLst>
          </p:cNvPr>
          <p:cNvCxnSpPr>
            <a:cxnSpLocks/>
            <a:stCxn id="18" idx="3"/>
            <a:endCxn id="52" idx="1"/>
          </p:cNvCxnSpPr>
          <p:nvPr/>
        </p:nvCxnSpPr>
        <p:spPr>
          <a:xfrm>
            <a:off x="5857781" y="5959675"/>
            <a:ext cx="548640" cy="3657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684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7D11B-57D2-4271-8BD9-BFABC23CEC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1945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Applications of spin-polarized photoelectron beams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CE6DA-1B74-468B-A3E1-320DD89B4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5</a:t>
            </a:fld>
            <a:endParaRPr lang="en-IL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C8A017-978A-9DC2-F6EE-7A32736E70C9}"/>
              </a:ext>
            </a:extLst>
          </p:cNvPr>
          <p:cNvSpPr/>
          <p:nvPr/>
        </p:nvSpPr>
        <p:spPr>
          <a:xfrm>
            <a:off x="1166445" y="4112282"/>
            <a:ext cx="1173584" cy="1082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D91E2-08BB-41F8-B3E9-4307D86AD332}"/>
              </a:ext>
            </a:extLst>
          </p:cNvPr>
          <p:cNvSpPr txBox="1"/>
          <p:nvPr/>
        </p:nvSpPr>
        <p:spPr>
          <a:xfrm>
            <a:off x="247650" y="588607"/>
            <a:ext cx="764362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Particle physics (GeV beams)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Studying subatomic particles via collision asymmetries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Electron ion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collider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h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igh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emission currents necessary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Limited by low lifetimes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Characterization techniques for magnetic and SOC materials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Electron microscopy/diffraction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Inverse photoelectron spectroscopy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02F6CF-35B7-833E-EC07-069B3C8316FC}"/>
              </a:ext>
            </a:extLst>
          </p:cNvPr>
          <p:cNvSpPr/>
          <p:nvPr/>
        </p:nvSpPr>
        <p:spPr>
          <a:xfrm>
            <a:off x="1191823" y="4330451"/>
            <a:ext cx="1173584" cy="1082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diagram, line, screenshot, design&#10;&#10;Description automatically generated">
            <a:extLst>
              <a:ext uri="{FF2B5EF4-FFF2-40B4-BE49-F238E27FC236}">
                <a16:creationId xmlns:a16="http://schemas.microsoft.com/office/drawing/2014/main" id="{164E55E8-A831-23F6-6335-D321BFA7D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674" y="3572392"/>
            <a:ext cx="3135754" cy="20905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C1DF16-49BA-7750-2AFA-D7E71E2DD8C8}"/>
              </a:ext>
            </a:extLst>
          </p:cNvPr>
          <p:cNvSpPr txBox="1"/>
          <p:nvPr/>
        </p:nvSpPr>
        <p:spPr>
          <a:xfrm>
            <a:off x="8338674" y="2944577"/>
            <a:ext cx="3074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Spin-polarized inverse photoemission spectroscopy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758ED9-EFC8-C68F-24A7-CC0243EA2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856" y="3784473"/>
            <a:ext cx="2693426" cy="28120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1C1975-6C18-7DC4-6E04-B909AB1FE3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72" t="20029" b="8059"/>
          <a:stretch/>
        </p:blipFill>
        <p:spPr>
          <a:xfrm>
            <a:off x="1096312" y="4198065"/>
            <a:ext cx="2754134" cy="17457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E2A1A1-B4AB-0588-BB75-5AE99417CF40}"/>
              </a:ext>
            </a:extLst>
          </p:cNvPr>
          <p:cNvSpPr txBox="1"/>
          <p:nvPr/>
        </p:nvSpPr>
        <p:spPr>
          <a:xfrm>
            <a:off x="1596554" y="5968338"/>
            <a:ext cx="2057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Elmitech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LEEM3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A77044-1FA5-FF68-FCB0-E74EC0201A1A}"/>
              </a:ext>
            </a:extLst>
          </p:cNvPr>
          <p:cNvSpPr txBox="1"/>
          <p:nvPr/>
        </p:nvSpPr>
        <p:spPr>
          <a:xfrm>
            <a:off x="1195400" y="3807998"/>
            <a:ext cx="2719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Spin-polarized LEEM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DF9836-7D13-3076-336F-F27F1383D341}"/>
              </a:ext>
            </a:extLst>
          </p:cNvPr>
          <p:cNvSpPr txBox="1"/>
          <p:nvPr/>
        </p:nvSpPr>
        <p:spPr>
          <a:xfrm>
            <a:off x="4895791" y="3438666"/>
            <a:ext cx="2719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Spin-polarized TEM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86A665-F326-EADE-E17C-0D21DCC5F410}"/>
              </a:ext>
            </a:extLst>
          </p:cNvPr>
          <p:cNvSpPr txBox="1"/>
          <p:nvPr/>
        </p:nvSpPr>
        <p:spPr>
          <a:xfrm>
            <a:off x="8841699" y="5662895"/>
            <a:ext cx="45779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LUTECE—LPS Orsay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9C32F8-906F-247D-308D-C1B7F4816620}"/>
              </a:ext>
            </a:extLst>
          </p:cNvPr>
          <p:cNvSpPr txBox="1"/>
          <p:nvPr/>
        </p:nvSpPr>
        <p:spPr>
          <a:xfrm>
            <a:off x="4257675" y="6519446"/>
            <a:ext cx="41571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s-ES" sz="16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es-E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.: Conf. Ser.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371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012004 (2012)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79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"/>
    </mc:Choice>
    <mc:Fallback xmlns="">
      <p:transition spd="slow" advTm="38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14E42B5E-81BF-A745-7C5F-0730129FF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8" t="14383" r="40632" b="53622"/>
          <a:stretch/>
        </p:blipFill>
        <p:spPr>
          <a:xfrm>
            <a:off x="974251" y="2303579"/>
            <a:ext cx="2406261" cy="259664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36B64EF-2F02-2148-AFAE-C753BCBD8083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5349085" y="2590189"/>
            <a:ext cx="898707" cy="143352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D3D00A07-0102-3CB0-0C14-2CF65262FB99}"/>
              </a:ext>
            </a:extLst>
          </p:cNvPr>
          <p:cNvSpPr/>
          <p:nvPr/>
        </p:nvSpPr>
        <p:spPr>
          <a:xfrm>
            <a:off x="5240708" y="3055687"/>
            <a:ext cx="365760" cy="369332"/>
          </a:xfrm>
          <a:prstGeom prst="ellipse">
            <a:avLst/>
          </a:prstGeom>
          <a:solidFill>
            <a:srgbClr val="FBD3D3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46762-9211-4088-AA50-D27DEC97E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195"/>
            <a:ext cx="12191999" cy="73272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Generating spin polarization with circular polarized light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750D20-CC91-A488-301D-9C06932C8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075" y="863740"/>
            <a:ext cx="11711849" cy="3301409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Optical selection rules via circular polarized light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Degeneracy limits the theoretical maximum spin polarization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CBE66-B4D5-B840-05F7-22337DEF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01" y="6359582"/>
            <a:ext cx="2057400" cy="365125"/>
          </a:xfrm>
        </p:spPr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6</a:t>
            </a:fld>
            <a:endParaRPr lang="en-IL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EE4952-99DF-18FC-9282-DE792C2CB12D}"/>
              </a:ext>
            </a:extLst>
          </p:cNvPr>
          <p:cNvSpPr txBox="1"/>
          <p:nvPr/>
        </p:nvSpPr>
        <p:spPr>
          <a:xfrm>
            <a:off x="1924244" y="3590316"/>
            <a:ext cx="102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01DBAC-A363-B84E-FA3E-0C980852B521}"/>
              </a:ext>
            </a:extLst>
          </p:cNvPr>
          <p:cNvSpPr txBox="1"/>
          <p:nvPr/>
        </p:nvSpPr>
        <p:spPr>
          <a:xfrm>
            <a:off x="2359219" y="3247416"/>
            <a:ext cx="102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E8DD2D-BE94-09BB-9C6B-BB660E22C152}"/>
              </a:ext>
            </a:extLst>
          </p:cNvPr>
          <p:cNvSpPr txBox="1"/>
          <p:nvPr/>
        </p:nvSpPr>
        <p:spPr>
          <a:xfrm>
            <a:off x="2028085" y="4243590"/>
            <a:ext cx="102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B25B60-DFBB-629B-EA0B-B631AEA31AE8}"/>
              </a:ext>
            </a:extLst>
          </p:cNvPr>
          <p:cNvSpPr txBox="1"/>
          <p:nvPr/>
        </p:nvSpPr>
        <p:spPr>
          <a:xfrm>
            <a:off x="1181175" y="4730795"/>
            <a:ext cx="1623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Split-off band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0E8860-8F69-32A3-5480-12DBC6A6BE59}"/>
              </a:ext>
            </a:extLst>
          </p:cNvPr>
          <p:cNvSpPr txBox="1"/>
          <p:nvPr/>
        </p:nvSpPr>
        <p:spPr>
          <a:xfrm>
            <a:off x="203683" y="4429311"/>
            <a:ext cx="1623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Light hole band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3E4F02-0AF0-6AC7-EC0D-4F168DFF0FAE}"/>
              </a:ext>
            </a:extLst>
          </p:cNvPr>
          <p:cNvSpPr txBox="1"/>
          <p:nvPr/>
        </p:nvSpPr>
        <p:spPr>
          <a:xfrm>
            <a:off x="22035" y="3731227"/>
            <a:ext cx="176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Heavy hole band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070F53-E7ED-DE66-7902-989DEA39D0AD}"/>
              </a:ext>
            </a:extLst>
          </p:cNvPr>
          <p:cNvSpPr txBox="1"/>
          <p:nvPr/>
        </p:nvSpPr>
        <p:spPr>
          <a:xfrm>
            <a:off x="284814" y="2851354"/>
            <a:ext cx="1777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Conduction band</a:t>
            </a:r>
          </a:p>
        </p:txBody>
      </p:sp>
      <p:pic>
        <p:nvPicPr>
          <p:cNvPr id="22" name="Picture 21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BB9FF338-CDD5-5F3B-149C-0028E194B5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87"/>
          <a:stretch/>
        </p:blipFill>
        <p:spPr>
          <a:xfrm rot="20858575">
            <a:off x="5444882" y="2802022"/>
            <a:ext cx="2168259" cy="75426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94CD8C6-0E4B-A0F8-A960-83D21E172E09}"/>
              </a:ext>
            </a:extLst>
          </p:cNvPr>
          <p:cNvCxnSpPr/>
          <p:nvPr/>
        </p:nvCxnSpPr>
        <p:spPr>
          <a:xfrm>
            <a:off x="4213412" y="4030182"/>
            <a:ext cx="4445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0766528-732E-7643-BBE4-68ECD4316814}"/>
              </a:ext>
            </a:extLst>
          </p:cNvPr>
          <p:cNvSpPr txBox="1"/>
          <p:nvPr/>
        </p:nvSpPr>
        <p:spPr>
          <a:xfrm>
            <a:off x="3943881" y="4012842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-3/2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E340894-ED5F-3816-56EE-4E155735CED3}"/>
              </a:ext>
            </a:extLst>
          </p:cNvPr>
          <p:cNvCxnSpPr/>
          <p:nvPr/>
        </p:nvCxnSpPr>
        <p:spPr>
          <a:xfrm>
            <a:off x="5118284" y="4047561"/>
            <a:ext cx="4445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6D9F19C-474D-3057-B72A-C8811CE27030}"/>
              </a:ext>
            </a:extLst>
          </p:cNvPr>
          <p:cNvCxnSpPr/>
          <p:nvPr/>
        </p:nvCxnSpPr>
        <p:spPr>
          <a:xfrm>
            <a:off x="6015230" y="4047561"/>
            <a:ext cx="4445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A457B3E-BE5C-F0D1-994F-5343E2C6FA4D}"/>
              </a:ext>
            </a:extLst>
          </p:cNvPr>
          <p:cNvCxnSpPr/>
          <p:nvPr/>
        </p:nvCxnSpPr>
        <p:spPr>
          <a:xfrm>
            <a:off x="6916930" y="4030182"/>
            <a:ext cx="4445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5FC0E2E-F895-FF9C-8186-3F3BD36E9833}"/>
              </a:ext>
            </a:extLst>
          </p:cNvPr>
          <p:cNvSpPr txBox="1"/>
          <p:nvPr/>
        </p:nvSpPr>
        <p:spPr>
          <a:xfrm>
            <a:off x="4845581" y="4023718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-1/2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F3379D-5650-3A4C-2887-3D76AD3419F8}"/>
              </a:ext>
            </a:extLst>
          </p:cNvPr>
          <p:cNvSpPr txBox="1"/>
          <p:nvPr/>
        </p:nvSpPr>
        <p:spPr>
          <a:xfrm>
            <a:off x="5782760" y="4020405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1/2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A80E05-A55B-954D-E577-233469345B7D}"/>
              </a:ext>
            </a:extLst>
          </p:cNvPr>
          <p:cNvSpPr txBox="1"/>
          <p:nvPr/>
        </p:nvSpPr>
        <p:spPr>
          <a:xfrm>
            <a:off x="6684460" y="4002510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3/2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3AB75F6-E8DD-1BD2-8854-1D45137FC593}"/>
              </a:ext>
            </a:extLst>
          </p:cNvPr>
          <p:cNvCxnSpPr/>
          <p:nvPr/>
        </p:nvCxnSpPr>
        <p:spPr>
          <a:xfrm>
            <a:off x="4900352" y="2554950"/>
            <a:ext cx="4445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3FE944F-48F2-0FAA-77FE-9076C752B247}"/>
              </a:ext>
            </a:extLst>
          </p:cNvPr>
          <p:cNvCxnSpPr/>
          <p:nvPr/>
        </p:nvCxnSpPr>
        <p:spPr>
          <a:xfrm>
            <a:off x="6240782" y="2554950"/>
            <a:ext cx="4445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A1DCFC1-B770-482D-057C-6D6E5AB25CF2}"/>
              </a:ext>
            </a:extLst>
          </p:cNvPr>
          <p:cNvSpPr txBox="1"/>
          <p:nvPr/>
        </p:nvSpPr>
        <p:spPr>
          <a:xfrm>
            <a:off x="4635898" y="2159579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-1/2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F36DD74-7BFC-F7FF-FFE3-96D54549086B}"/>
              </a:ext>
            </a:extLst>
          </p:cNvPr>
          <p:cNvCxnSpPr/>
          <p:nvPr/>
        </p:nvCxnSpPr>
        <p:spPr>
          <a:xfrm>
            <a:off x="4894256" y="4670262"/>
            <a:ext cx="4445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9274C72-71EE-1822-2E21-D540812A8075}"/>
              </a:ext>
            </a:extLst>
          </p:cNvPr>
          <p:cNvCxnSpPr/>
          <p:nvPr/>
        </p:nvCxnSpPr>
        <p:spPr>
          <a:xfrm>
            <a:off x="6234686" y="4670262"/>
            <a:ext cx="4445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FF10E17-49C3-23EA-5F6B-57C955D8FBDA}"/>
              </a:ext>
            </a:extLst>
          </p:cNvPr>
          <p:cNvSpPr txBox="1"/>
          <p:nvPr/>
        </p:nvSpPr>
        <p:spPr>
          <a:xfrm>
            <a:off x="4624913" y="4652367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-1/2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4CF7A8-D511-274E-2AF7-1BF4308DD26E}"/>
              </a:ext>
            </a:extLst>
          </p:cNvPr>
          <p:cNvSpPr txBox="1"/>
          <p:nvPr/>
        </p:nvSpPr>
        <p:spPr>
          <a:xfrm>
            <a:off x="6002218" y="4642842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1/2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7F58E5-6D63-2DAC-5FED-474EE577B5E2}"/>
              </a:ext>
            </a:extLst>
          </p:cNvPr>
          <p:cNvSpPr txBox="1"/>
          <p:nvPr/>
        </p:nvSpPr>
        <p:spPr>
          <a:xfrm>
            <a:off x="7288205" y="2075576"/>
            <a:ext cx="688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6A429E2-4374-DBE6-13B3-A5C01C1B69AA}"/>
              </a:ext>
            </a:extLst>
          </p:cNvPr>
          <p:cNvCxnSpPr>
            <a:cxnSpLocks/>
          </p:cNvCxnSpPr>
          <p:nvPr/>
        </p:nvCxnSpPr>
        <p:spPr>
          <a:xfrm flipV="1">
            <a:off x="4323768" y="2585872"/>
            <a:ext cx="570489" cy="1423928"/>
          </a:xfrm>
          <a:prstGeom prst="straightConnector1">
            <a:avLst/>
          </a:prstGeom>
          <a:ln w="38100">
            <a:solidFill>
              <a:srgbClr val="0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E9EA0A5-94D8-DED5-FC3D-2D6332FE1F81}"/>
              </a:ext>
            </a:extLst>
          </p:cNvPr>
          <p:cNvSpPr txBox="1"/>
          <p:nvPr/>
        </p:nvSpPr>
        <p:spPr>
          <a:xfrm>
            <a:off x="6015230" y="2154444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1/2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3D7121C-BBDD-AC6F-C4EB-5FDD404230FE}"/>
              </a:ext>
            </a:extLst>
          </p:cNvPr>
          <p:cNvSpPr/>
          <p:nvPr/>
        </p:nvSpPr>
        <p:spPr>
          <a:xfrm>
            <a:off x="4154926" y="3008544"/>
            <a:ext cx="365760" cy="3693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5C1B248-EF6C-6D2C-9F86-5F2D3D50B682}"/>
              </a:ext>
            </a:extLst>
          </p:cNvPr>
          <p:cNvSpPr txBox="1"/>
          <p:nvPr/>
        </p:nvSpPr>
        <p:spPr>
          <a:xfrm rot="19813172">
            <a:off x="6055612" y="2767913"/>
            <a:ext cx="865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1600" b="1" dirty="0"/>
              <a:t>±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9C1D830-1FB4-EAE5-80E1-0C302BE005D0}"/>
              </a:ext>
            </a:extLst>
          </p:cNvPr>
          <p:cNvSpPr txBox="1"/>
          <p:nvPr/>
        </p:nvSpPr>
        <p:spPr>
          <a:xfrm rot="19737214">
            <a:off x="6279038" y="3250896"/>
            <a:ext cx="98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≈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D02502-5366-0A59-9DE5-7512995E4DC2}"/>
              </a:ext>
            </a:extLst>
          </p:cNvPr>
          <p:cNvSpPr txBox="1"/>
          <p:nvPr/>
        </p:nvSpPr>
        <p:spPr>
          <a:xfrm>
            <a:off x="3056785" y="6426728"/>
            <a:ext cx="6058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I. Žutić, J. Fabian, and S. Das Sarma, </a:t>
            </a:r>
            <a:r>
              <a:rPr lang="da-DK" sz="1400" i="1" dirty="0">
                <a:latin typeface="Arial" panose="020B0604020202020204" pitchFamily="34" charset="0"/>
                <a:cs typeface="Arial" panose="020B0604020202020204" pitchFamily="34" charset="0"/>
              </a:rPr>
              <a:t>Rev. Mod. Phys</a:t>
            </a: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400" b="1" dirty="0"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, 323 (2004)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64025F-87D9-3EF0-1F4A-20F33B5D18CD}"/>
                  </a:ext>
                </a:extLst>
              </p:cNvPr>
              <p:cNvSpPr txBox="1"/>
              <p:nvPr/>
            </p:nvSpPr>
            <p:spPr>
              <a:xfrm>
                <a:off x="7884633" y="2239857"/>
                <a:ext cx="3918317" cy="627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𝐸𝑙𝑒𝑐𝑡𝑟𝑜𝑛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𝑆𝑝𝑖𝑛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𝑃𝑜𝑙𝑎𝑟𝑖𝑧𝑎𝑡𝑖𝑜𝑛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64025F-87D9-3EF0-1F4A-20F33B5D1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633" y="2239857"/>
                <a:ext cx="3918317" cy="6279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4" name="Group 93">
            <a:extLst>
              <a:ext uri="{FF2B5EF4-FFF2-40B4-BE49-F238E27FC236}">
                <a16:creationId xmlns:a16="http://schemas.microsoft.com/office/drawing/2014/main" id="{4C0945DF-05D3-C723-DB85-2ABFB4BE1501}"/>
              </a:ext>
            </a:extLst>
          </p:cNvPr>
          <p:cNvGrpSpPr/>
          <p:nvPr/>
        </p:nvGrpSpPr>
        <p:grpSpPr>
          <a:xfrm>
            <a:off x="4322026" y="5674449"/>
            <a:ext cx="3555224" cy="499739"/>
            <a:chOff x="3142745" y="5740525"/>
            <a:chExt cx="3555224" cy="4997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E4D505B-2460-DD8F-85BC-5056C278CC81}"/>
                    </a:ext>
                  </a:extLst>
                </p:cNvPr>
                <p:cNvSpPr txBox="1"/>
                <p:nvPr/>
              </p:nvSpPr>
              <p:spPr>
                <a:xfrm>
                  <a:off x="3201583" y="5837684"/>
                  <a:ext cx="3447610" cy="31585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𝐹𝑖𝑔𝑢𝑟𝑒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𝑀𝑒𝑟𝑖𝑡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 </m:t>
                        </m:r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𝐸𝑆𝑃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𝑄𝐸</m:t>
                        </m:r>
                      </m:oMath>
                    </m:oMathPara>
                  </a14:m>
                  <a:endParaRPr lang="en-US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E4D505B-2460-DD8F-85BC-5056C278CC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1583" y="5837684"/>
                  <a:ext cx="3447610" cy="315856"/>
                </a:xfrm>
                <a:prstGeom prst="rect">
                  <a:avLst/>
                </a:prstGeom>
                <a:blipFill>
                  <a:blip r:embed="rId8"/>
                  <a:stretch>
                    <a:fillRect l="-1947" r="-1416" b="-34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E2A079-6D9E-7F0A-D19E-9D6DB6A699E4}"/>
                </a:ext>
              </a:extLst>
            </p:cNvPr>
            <p:cNvSpPr/>
            <p:nvPr/>
          </p:nvSpPr>
          <p:spPr>
            <a:xfrm>
              <a:off x="3142745" y="5740525"/>
              <a:ext cx="3555224" cy="499739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2657CFF5-FA3E-F125-9E9C-DA4926DC2290}"/>
              </a:ext>
            </a:extLst>
          </p:cNvPr>
          <p:cNvSpPr txBox="1"/>
          <p:nvPr/>
        </p:nvSpPr>
        <p:spPr>
          <a:xfrm>
            <a:off x="3359005" y="2055714"/>
            <a:ext cx="688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2719570-47EA-5EA3-AD4B-3AC67603F589}"/>
                  </a:ext>
                </a:extLst>
              </p:cNvPr>
              <p:cNvSpPr txBox="1"/>
              <p:nvPr/>
            </p:nvSpPr>
            <p:spPr>
              <a:xfrm>
                <a:off x="8285874" y="3380354"/>
                <a:ext cx="130751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𝐸𝑆𝑃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2719570-47EA-5EA3-AD4B-3AC67603F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5874" y="3380354"/>
                <a:ext cx="1307516" cy="461665"/>
              </a:xfrm>
              <a:prstGeom prst="rect">
                <a:avLst/>
              </a:prstGeom>
              <a:blipFill>
                <a:blip r:embed="rId9"/>
                <a:stretch>
                  <a:fillRect l="-1395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Oval 80">
            <a:extLst>
              <a:ext uri="{FF2B5EF4-FFF2-40B4-BE49-F238E27FC236}">
                <a16:creationId xmlns:a16="http://schemas.microsoft.com/office/drawing/2014/main" id="{AEAA087A-D44C-14C6-D03A-617129636059}"/>
              </a:ext>
            </a:extLst>
          </p:cNvPr>
          <p:cNvSpPr/>
          <p:nvPr/>
        </p:nvSpPr>
        <p:spPr>
          <a:xfrm>
            <a:off x="9375802" y="3183764"/>
            <a:ext cx="365760" cy="3693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CACF0D1-1F67-C3EE-B3E9-124C20A6A116}"/>
              </a:ext>
            </a:extLst>
          </p:cNvPr>
          <p:cNvSpPr/>
          <p:nvPr/>
        </p:nvSpPr>
        <p:spPr>
          <a:xfrm>
            <a:off x="9948482" y="3178048"/>
            <a:ext cx="365760" cy="36933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E2B0E98-B34B-E72B-B369-2401D5B1DC61}"/>
              </a:ext>
            </a:extLst>
          </p:cNvPr>
          <p:cNvCxnSpPr/>
          <p:nvPr/>
        </p:nvCxnSpPr>
        <p:spPr>
          <a:xfrm>
            <a:off x="9784917" y="3362714"/>
            <a:ext cx="122515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60B5D8A-871E-C102-EBDF-48C97BE3E08F}"/>
              </a:ext>
            </a:extLst>
          </p:cNvPr>
          <p:cNvCxnSpPr>
            <a:cxnSpLocks/>
          </p:cNvCxnSpPr>
          <p:nvPr/>
        </p:nvCxnSpPr>
        <p:spPr>
          <a:xfrm flipV="1">
            <a:off x="9843792" y="3797965"/>
            <a:ext cx="0" cy="11887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>
            <a:extLst>
              <a:ext uri="{FF2B5EF4-FFF2-40B4-BE49-F238E27FC236}">
                <a16:creationId xmlns:a16="http://schemas.microsoft.com/office/drawing/2014/main" id="{C9ACC8D3-CF70-E29D-FB20-13883353D1E3}"/>
              </a:ext>
            </a:extLst>
          </p:cNvPr>
          <p:cNvSpPr/>
          <p:nvPr/>
        </p:nvSpPr>
        <p:spPr>
          <a:xfrm>
            <a:off x="9375802" y="3680334"/>
            <a:ext cx="365760" cy="3693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9DF9359-9451-4B17-D0E5-B1F55DD15FA4}"/>
              </a:ext>
            </a:extLst>
          </p:cNvPr>
          <p:cNvSpPr/>
          <p:nvPr/>
        </p:nvSpPr>
        <p:spPr>
          <a:xfrm>
            <a:off x="9948482" y="3674618"/>
            <a:ext cx="365760" cy="36933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89D0973-7754-DCB1-CBB1-AD371CB73887}"/>
              </a:ext>
            </a:extLst>
          </p:cNvPr>
          <p:cNvCxnSpPr/>
          <p:nvPr/>
        </p:nvCxnSpPr>
        <p:spPr>
          <a:xfrm>
            <a:off x="9784917" y="3859284"/>
            <a:ext cx="122515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43E9A1D-04F6-FAF6-7802-6956F801EBA9}"/>
              </a:ext>
            </a:extLst>
          </p:cNvPr>
          <p:cNvCxnSpPr>
            <a:cxnSpLocks/>
          </p:cNvCxnSpPr>
          <p:nvPr/>
        </p:nvCxnSpPr>
        <p:spPr>
          <a:xfrm>
            <a:off x="9287126" y="3613539"/>
            <a:ext cx="1150631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86C3977-EB70-777B-CBD5-4AA0DB9A7741}"/>
                  </a:ext>
                </a:extLst>
              </p:cNvPr>
              <p:cNvSpPr txBox="1"/>
              <p:nvPr/>
            </p:nvSpPr>
            <p:spPr>
              <a:xfrm>
                <a:off x="10529512" y="3426349"/>
                <a:ext cx="7934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50%</m:t>
                    </m:r>
                  </m:oMath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86C3977-EB70-777B-CBD5-4AA0DB9A7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9512" y="3426349"/>
                <a:ext cx="793487" cy="369332"/>
              </a:xfrm>
              <a:prstGeom prst="rect">
                <a:avLst/>
              </a:prstGeom>
              <a:blipFill>
                <a:blip r:embed="rId10"/>
                <a:stretch>
                  <a:fillRect l="-23077" t="-22951" r="-14615" b="-50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Oval 89">
            <a:extLst>
              <a:ext uri="{FF2B5EF4-FFF2-40B4-BE49-F238E27FC236}">
                <a16:creationId xmlns:a16="http://schemas.microsoft.com/office/drawing/2014/main" id="{C3AB6033-AF67-2E68-03DC-9269F90549EB}"/>
              </a:ext>
            </a:extLst>
          </p:cNvPr>
          <p:cNvSpPr/>
          <p:nvPr/>
        </p:nvSpPr>
        <p:spPr>
          <a:xfrm>
            <a:off x="9948482" y="3173356"/>
            <a:ext cx="365760" cy="369332"/>
          </a:xfrm>
          <a:prstGeom prst="ellipse">
            <a:avLst/>
          </a:prstGeom>
          <a:solidFill>
            <a:srgbClr val="FBD3D3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C1BFC00-E499-AD97-C36B-702A9CC4940B}"/>
              </a:ext>
            </a:extLst>
          </p:cNvPr>
          <p:cNvSpPr/>
          <p:nvPr/>
        </p:nvSpPr>
        <p:spPr>
          <a:xfrm>
            <a:off x="9952657" y="3678646"/>
            <a:ext cx="365760" cy="369332"/>
          </a:xfrm>
          <a:prstGeom prst="ellipse">
            <a:avLst/>
          </a:prstGeom>
          <a:solidFill>
            <a:srgbClr val="FBD3D3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8733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"/>
    </mc:Choice>
    <mc:Fallback xmlns="">
      <p:transition spd="slow" advTm="46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36B64EF-2F02-2148-AFAE-C753BCBD8083}"/>
              </a:ext>
            </a:extLst>
          </p:cNvPr>
          <p:cNvCxnSpPr>
            <a:cxnSpLocks/>
          </p:cNvCxnSpPr>
          <p:nvPr/>
        </p:nvCxnSpPr>
        <p:spPr>
          <a:xfrm flipV="1">
            <a:off x="5338756" y="2590189"/>
            <a:ext cx="909036" cy="162636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D3D00A07-0102-3CB0-0C14-2CF65262FB99}"/>
              </a:ext>
            </a:extLst>
          </p:cNvPr>
          <p:cNvSpPr/>
          <p:nvPr/>
        </p:nvSpPr>
        <p:spPr>
          <a:xfrm>
            <a:off x="5023666" y="3686288"/>
            <a:ext cx="365760" cy="369332"/>
          </a:xfrm>
          <a:prstGeom prst="ellipse">
            <a:avLst/>
          </a:prstGeom>
          <a:solidFill>
            <a:srgbClr val="FBD3D3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B018D4-747A-729C-7BFD-5EB1222BBA02}"/>
                  </a:ext>
                </a:extLst>
              </p:cNvPr>
              <p:cNvSpPr txBox="1"/>
              <p:nvPr/>
            </p:nvSpPr>
            <p:spPr>
              <a:xfrm>
                <a:off x="8309410" y="4997510"/>
                <a:ext cx="130751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𝐸𝑆𝑃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B018D4-747A-729C-7BFD-5EB1222BB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9410" y="4997510"/>
                <a:ext cx="1307516" cy="461665"/>
              </a:xfrm>
              <a:prstGeom prst="rect">
                <a:avLst/>
              </a:prstGeom>
              <a:blipFill>
                <a:blip r:embed="rId3"/>
                <a:stretch>
                  <a:fillRect l="-1395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42CE2EC2-41C3-0F12-08FF-426CA594EA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0" t="15277" r="39558" b="53966"/>
          <a:stretch/>
        </p:blipFill>
        <p:spPr>
          <a:xfrm>
            <a:off x="1003193" y="2371706"/>
            <a:ext cx="2433354" cy="2497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A46762-9211-4088-AA50-D27DEC97E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195"/>
            <a:ext cx="12191999" cy="73272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Generating spin polarization with circular polarized light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750D20-CC91-A488-301D-9C06932C8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075" y="863740"/>
            <a:ext cx="11711849" cy="3301409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Optical selection rules via circular polarized light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Degeneracy limits the theoretical maximum spin polarization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Confinement and epitaxial strain break heavy hole/light hole degeneracy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CBE66-B4D5-B840-05F7-22337DEF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01" y="6359582"/>
            <a:ext cx="2057400" cy="365125"/>
          </a:xfrm>
        </p:spPr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7</a:t>
            </a:fld>
            <a:endParaRPr lang="en-IL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EE4952-99DF-18FC-9282-DE792C2CB12D}"/>
              </a:ext>
            </a:extLst>
          </p:cNvPr>
          <p:cNvSpPr txBox="1"/>
          <p:nvPr/>
        </p:nvSpPr>
        <p:spPr>
          <a:xfrm>
            <a:off x="1936088" y="3576576"/>
            <a:ext cx="102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01DBAC-A363-B84E-FA3E-0C980852B521}"/>
              </a:ext>
            </a:extLst>
          </p:cNvPr>
          <p:cNvSpPr txBox="1"/>
          <p:nvPr/>
        </p:nvSpPr>
        <p:spPr>
          <a:xfrm>
            <a:off x="2359219" y="3247416"/>
            <a:ext cx="102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E8DD2D-BE94-09BB-9C6B-BB660E22C152}"/>
              </a:ext>
            </a:extLst>
          </p:cNvPr>
          <p:cNvSpPr txBox="1"/>
          <p:nvPr/>
        </p:nvSpPr>
        <p:spPr>
          <a:xfrm>
            <a:off x="2028085" y="4243590"/>
            <a:ext cx="102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B25B60-DFBB-629B-EA0B-B631AEA31AE8}"/>
              </a:ext>
            </a:extLst>
          </p:cNvPr>
          <p:cNvSpPr txBox="1"/>
          <p:nvPr/>
        </p:nvSpPr>
        <p:spPr>
          <a:xfrm>
            <a:off x="1181175" y="4730795"/>
            <a:ext cx="1623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Split-off band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0E8860-8F69-32A3-5480-12DBC6A6BE59}"/>
              </a:ext>
            </a:extLst>
          </p:cNvPr>
          <p:cNvSpPr txBox="1"/>
          <p:nvPr/>
        </p:nvSpPr>
        <p:spPr>
          <a:xfrm>
            <a:off x="203683" y="4429311"/>
            <a:ext cx="1623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Light hole band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3E4F02-0AF0-6AC7-EC0D-4F168DFF0FAE}"/>
              </a:ext>
            </a:extLst>
          </p:cNvPr>
          <p:cNvSpPr txBox="1"/>
          <p:nvPr/>
        </p:nvSpPr>
        <p:spPr>
          <a:xfrm>
            <a:off x="22035" y="3731227"/>
            <a:ext cx="176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Heavy hole band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070F53-E7ED-DE66-7902-989DEA39D0AD}"/>
              </a:ext>
            </a:extLst>
          </p:cNvPr>
          <p:cNvSpPr txBox="1"/>
          <p:nvPr/>
        </p:nvSpPr>
        <p:spPr>
          <a:xfrm>
            <a:off x="284814" y="2851354"/>
            <a:ext cx="1777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Conduction band</a:t>
            </a:r>
          </a:p>
        </p:txBody>
      </p:sp>
      <p:pic>
        <p:nvPicPr>
          <p:cNvPr id="22" name="Picture 21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BB9FF338-CDD5-5F3B-149C-0028E194B5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87"/>
          <a:stretch/>
        </p:blipFill>
        <p:spPr>
          <a:xfrm rot="20858575">
            <a:off x="5444882" y="2802022"/>
            <a:ext cx="2168259" cy="75426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94CD8C6-0E4B-A0F8-A960-83D21E172E09}"/>
              </a:ext>
            </a:extLst>
          </p:cNvPr>
          <p:cNvCxnSpPr/>
          <p:nvPr/>
        </p:nvCxnSpPr>
        <p:spPr>
          <a:xfrm>
            <a:off x="4213412" y="4030182"/>
            <a:ext cx="4445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0766528-732E-7643-BBE4-68ECD4316814}"/>
              </a:ext>
            </a:extLst>
          </p:cNvPr>
          <p:cNvSpPr txBox="1"/>
          <p:nvPr/>
        </p:nvSpPr>
        <p:spPr>
          <a:xfrm>
            <a:off x="3943881" y="4012842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-3/2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E340894-ED5F-3816-56EE-4E155735CED3}"/>
              </a:ext>
            </a:extLst>
          </p:cNvPr>
          <p:cNvCxnSpPr/>
          <p:nvPr/>
        </p:nvCxnSpPr>
        <p:spPr>
          <a:xfrm>
            <a:off x="5118284" y="4255810"/>
            <a:ext cx="4445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6D9F19C-474D-3057-B72A-C8811CE27030}"/>
              </a:ext>
            </a:extLst>
          </p:cNvPr>
          <p:cNvCxnSpPr/>
          <p:nvPr/>
        </p:nvCxnSpPr>
        <p:spPr>
          <a:xfrm>
            <a:off x="6015230" y="4255810"/>
            <a:ext cx="4445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A457B3E-BE5C-F0D1-994F-5343E2C6FA4D}"/>
              </a:ext>
            </a:extLst>
          </p:cNvPr>
          <p:cNvCxnSpPr/>
          <p:nvPr/>
        </p:nvCxnSpPr>
        <p:spPr>
          <a:xfrm>
            <a:off x="6916930" y="4030182"/>
            <a:ext cx="4445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5FC0E2E-F895-FF9C-8186-3F3BD36E9833}"/>
              </a:ext>
            </a:extLst>
          </p:cNvPr>
          <p:cNvSpPr txBox="1"/>
          <p:nvPr/>
        </p:nvSpPr>
        <p:spPr>
          <a:xfrm>
            <a:off x="4845581" y="4231967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-1/2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F3379D-5650-3A4C-2887-3D76AD3419F8}"/>
              </a:ext>
            </a:extLst>
          </p:cNvPr>
          <p:cNvSpPr txBox="1"/>
          <p:nvPr/>
        </p:nvSpPr>
        <p:spPr>
          <a:xfrm>
            <a:off x="5782760" y="4228654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1/2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A80E05-A55B-954D-E577-233469345B7D}"/>
              </a:ext>
            </a:extLst>
          </p:cNvPr>
          <p:cNvSpPr txBox="1"/>
          <p:nvPr/>
        </p:nvSpPr>
        <p:spPr>
          <a:xfrm>
            <a:off x="6684460" y="4002510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3/2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3AB75F6-E8DD-1BD2-8854-1D45137FC593}"/>
              </a:ext>
            </a:extLst>
          </p:cNvPr>
          <p:cNvCxnSpPr/>
          <p:nvPr/>
        </p:nvCxnSpPr>
        <p:spPr>
          <a:xfrm>
            <a:off x="4900352" y="2554950"/>
            <a:ext cx="4445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3FE944F-48F2-0FAA-77FE-9076C752B247}"/>
              </a:ext>
            </a:extLst>
          </p:cNvPr>
          <p:cNvCxnSpPr/>
          <p:nvPr/>
        </p:nvCxnSpPr>
        <p:spPr>
          <a:xfrm>
            <a:off x="6240782" y="2554950"/>
            <a:ext cx="4445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A1DCFC1-B770-482D-057C-6D6E5AB25CF2}"/>
              </a:ext>
            </a:extLst>
          </p:cNvPr>
          <p:cNvSpPr txBox="1"/>
          <p:nvPr/>
        </p:nvSpPr>
        <p:spPr>
          <a:xfrm>
            <a:off x="4635898" y="2159579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-1/2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F36DD74-7BFC-F7FF-FFE3-96D54549086B}"/>
              </a:ext>
            </a:extLst>
          </p:cNvPr>
          <p:cNvCxnSpPr/>
          <p:nvPr/>
        </p:nvCxnSpPr>
        <p:spPr>
          <a:xfrm>
            <a:off x="4894256" y="4670262"/>
            <a:ext cx="4445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9274C72-71EE-1822-2E21-D540812A8075}"/>
              </a:ext>
            </a:extLst>
          </p:cNvPr>
          <p:cNvCxnSpPr/>
          <p:nvPr/>
        </p:nvCxnSpPr>
        <p:spPr>
          <a:xfrm>
            <a:off x="6234686" y="4670262"/>
            <a:ext cx="4445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FF10E17-49C3-23EA-5F6B-57C955D8FBDA}"/>
              </a:ext>
            </a:extLst>
          </p:cNvPr>
          <p:cNvSpPr txBox="1"/>
          <p:nvPr/>
        </p:nvSpPr>
        <p:spPr>
          <a:xfrm>
            <a:off x="4624913" y="4652367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-1/2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4CF7A8-D511-274E-2AF7-1BF4308DD26E}"/>
              </a:ext>
            </a:extLst>
          </p:cNvPr>
          <p:cNvSpPr txBox="1"/>
          <p:nvPr/>
        </p:nvSpPr>
        <p:spPr>
          <a:xfrm>
            <a:off x="6002218" y="4642842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1/2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7F58E5-6D63-2DAC-5FED-474EE577B5E2}"/>
              </a:ext>
            </a:extLst>
          </p:cNvPr>
          <p:cNvSpPr txBox="1"/>
          <p:nvPr/>
        </p:nvSpPr>
        <p:spPr>
          <a:xfrm>
            <a:off x="7288205" y="2075576"/>
            <a:ext cx="688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6A429E2-4374-DBE6-13B3-A5C01C1B69AA}"/>
              </a:ext>
            </a:extLst>
          </p:cNvPr>
          <p:cNvCxnSpPr>
            <a:cxnSpLocks/>
          </p:cNvCxnSpPr>
          <p:nvPr/>
        </p:nvCxnSpPr>
        <p:spPr>
          <a:xfrm flipV="1">
            <a:off x="4323768" y="2585872"/>
            <a:ext cx="570489" cy="1423928"/>
          </a:xfrm>
          <a:prstGeom prst="straightConnector1">
            <a:avLst/>
          </a:prstGeom>
          <a:ln w="38100">
            <a:solidFill>
              <a:srgbClr val="0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E9EA0A5-94D8-DED5-FC3D-2D6332FE1F81}"/>
              </a:ext>
            </a:extLst>
          </p:cNvPr>
          <p:cNvSpPr txBox="1"/>
          <p:nvPr/>
        </p:nvSpPr>
        <p:spPr>
          <a:xfrm>
            <a:off x="6015230" y="2154444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1/2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3D7121C-BBDD-AC6F-C4EB-5FDD404230FE}"/>
              </a:ext>
            </a:extLst>
          </p:cNvPr>
          <p:cNvSpPr/>
          <p:nvPr/>
        </p:nvSpPr>
        <p:spPr>
          <a:xfrm>
            <a:off x="4154926" y="3008544"/>
            <a:ext cx="365760" cy="3693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D8AC6B7-8AF6-375D-E08C-C538DC4443E1}"/>
              </a:ext>
            </a:extLst>
          </p:cNvPr>
          <p:cNvSpPr/>
          <p:nvPr/>
        </p:nvSpPr>
        <p:spPr>
          <a:xfrm>
            <a:off x="9399338" y="4800920"/>
            <a:ext cx="365760" cy="3693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2B2BC72-8272-4A49-FD17-4E545493C28F}"/>
              </a:ext>
            </a:extLst>
          </p:cNvPr>
          <p:cNvSpPr/>
          <p:nvPr/>
        </p:nvSpPr>
        <p:spPr>
          <a:xfrm>
            <a:off x="9972018" y="4795204"/>
            <a:ext cx="365760" cy="36933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804DD03-397A-929A-2FD5-52CD6F4E21DA}"/>
              </a:ext>
            </a:extLst>
          </p:cNvPr>
          <p:cNvCxnSpPr/>
          <p:nvPr/>
        </p:nvCxnSpPr>
        <p:spPr>
          <a:xfrm>
            <a:off x="9808453" y="4979870"/>
            <a:ext cx="122515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0BC8121-2982-F11F-1B64-82BB3B5AA588}"/>
              </a:ext>
            </a:extLst>
          </p:cNvPr>
          <p:cNvCxnSpPr>
            <a:cxnSpLocks/>
          </p:cNvCxnSpPr>
          <p:nvPr/>
        </p:nvCxnSpPr>
        <p:spPr>
          <a:xfrm flipV="1">
            <a:off x="9867328" y="5415121"/>
            <a:ext cx="0" cy="11887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7983716F-D578-A28A-FD70-E63C92CF84DA}"/>
              </a:ext>
            </a:extLst>
          </p:cNvPr>
          <p:cNvSpPr/>
          <p:nvPr/>
        </p:nvSpPr>
        <p:spPr>
          <a:xfrm>
            <a:off x="9399338" y="5297490"/>
            <a:ext cx="365760" cy="3693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7BF93F2-5AA0-2954-A8A5-AF0F3A51D866}"/>
              </a:ext>
            </a:extLst>
          </p:cNvPr>
          <p:cNvSpPr/>
          <p:nvPr/>
        </p:nvSpPr>
        <p:spPr>
          <a:xfrm>
            <a:off x="9972018" y="5291774"/>
            <a:ext cx="365760" cy="36933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844CDE4-E783-B5EC-10A0-DFFDEF849BBB}"/>
              </a:ext>
            </a:extLst>
          </p:cNvPr>
          <p:cNvCxnSpPr/>
          <p:nvPr/>
        </p:nvCxnSpPr>
        <p:spPr>
          <a:xfrm>
            <a:off x="9808453" y="5476440"/>
            <a:ext cx="122515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1833002-D0B1-D540-8B8D-312F993B9EE1}"/>
              </a:ext>
            </a:extLst>
          </p:cNvPr>
          <p:cNvCxnSpPr>
            <a:cxnSpLocks/>
          </p:cNvCxnSpPr>
          <p:nvPr/>
        </p:nvCxnSpPr>
        <p:spPr>
          <a:xfrm>
            <a:off x="9310662" y="5230695"/>
            <a:ext cx="1150631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7DF37D1F-3A03-E9CB-5E76-9E749198463C}"/>
                  </a:ext>
                </a:extLst>
              </p:cNvPr>
              <p:cNvSpPr txBox="1"/>
              <p:nvPr/>
            </p:nvSpPr>
            <p:spPr>
              <a:xfrm>
                <a:off x="10553048" y="5043505"/>
                <a:ext cx="118622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100% ! </m:t>
                    </m:r>
                  </m:oMath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7DF37D1F-3A03-E9CB-5E76-9E7491984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3048" y="5043505"/>
                <a:ext cx="1186222" cy="369332"/>
              </a:xfrm>
              <a:prstGeom prst="rect">
                <a:avLst/>
              </a:prstGeom>
              <a:blipFill>
                <a:blip r:embed="rId6"/>
                <a:stretch>
                  <a:fillRect l="-15385" t="-22951" r="-2564" b="-50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>
            <a:extLst>
              <a:ext uri="{FF2B5EF4-FFF2-40B4-BE49-F238E27FC236}">
                <a16:creationId xmlns:a16="http://schemas.microsoft.com/office/drawing/2014/main" id="{85C1B248-EF6C-6D2C-9F86-5F2D3D50B682}"/>
              </a:ext>
            </a:extLst>
          </p:cNvPr>
          <p:cNvSpPr txBox="1"/>
          <p:nvPr/>
        </p:nvSpPr>
        <p:spPr>
          <a:xfrm rot="19813172">
            <a:off x="6056153" y="2771227"/>
            <a:ext cx="865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1600" b="1" dirty="0"/>
              <a:t>±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9C1D830-1FB4-EAE5-80E1-0C302BE005D0}"/>
              </a:ext>
            </a:extLst>
          </p:cNvPr>
          <p:cNvSpPr txBox="1"/>
          <p:nvPr/>
        </p:nvSpPr>
        <p:spPr>
          <a:xfrm rot="19737214">
            <a:off x="6279038" y="3250896"/>
            <a:ext cx="98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≈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D02502-5366-0A59-9DE5-7512995E4DC2}"/>
              </a:ext>
            </a:extLst>
          </p:cNvPr>
          <p:cNvSpPr txBox="1"/>
          <p:nvPr/>
        </p:nvSpPr>
        <p:spPr>
          <a:xfrm>
            <a:off x="3056785" y="6426728"/>
            <a:ext cx="6058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400" dirty="0">
                <a:latin typeface="Arial" panose="020B0604020202020204" pitchFamily="34" charset="0"/>
                <a:cs typeface="Arial" panose="020B0604020202020204" pitchFamily="34" charset="0"/>
              </a:rPr>
              <a:t>I. Žutić, J. Fabian, and S. Das Sarma, </a:t>
            </a:r>
            <a:r>
              <a:rPr lang="da-DK" sz="1400" i="1" dirty="0">
                <a:latin typeface="Arial" panose="020B0604020202020204" pitchFamily="34" charset="0"/>
                <a:cs typeface="Arial" panose="020B0604020202020204" pitchFamily="34" charset="0"/>
              </a:rPr>
              <a:t>Rev. Mod. Phys</a:t>
            </a: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400" b="1" dirty="0"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, 323 (2004)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64025F-87D9-3EF0-1F4A-20F33B5D18CD}"/>
                  </a:ext>
                </a:extLst>
              </p:cNvPr>
              <p:cNvSpPr txBox="1"/>
              <p:nvPr/>
            </p:nvSpPr>
            <p:spPr>
              <a:xfrm>
                <a:off x="7884633" y="2239857"/>
                <a:ext cx="3918317" cy="627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𝐸𝑙𝑒𝑐𝑡𝑟𝑜𝑛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𝑆𝑝𝑖𝑛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𝑃𝑜𝑙𝑎𝑟𝑖𝑧𝑎𝑡𝑖𝑜𝑛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64025F-87D9-3EF0-1F4A-20F33B5D1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633" y="2239857"/>
                <a:ext cx="3918317" cy="6279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473A187C-E44C-39E7-6F85-8B2E08057FED}"/>
              </a:ext>
            </a:extLst>
          </p:cNvPr>
          <p:cNvSpPr/>
          <p:nvPr/>
        </p:nvSpPr>
        <p:spPr>
          <a:xfrm>
            <a:off x="5539746" y="3113937"/>
            <a:ext cx="507827" cy="466011"/>
          </a:xfrm>
          <a:prstGeom prst="mathMultiply">
            <a:avLst>
              <a:gd name="adj1" fmla="val 1043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C0945DF-05D3-C723-DB85-2ABFB4BE1501}"/>
              </a:ext>
            </a:extLst>
          </p:cNvPr>
          <p:cNvGrpSpPr/>
          <p:nvPr/>
        </p:nvGrpSpPr>
        <p:grpSpPr>
          <a:xfrm>
            <a:off x="4322026" y="5674449"/>
            <a:ext cx="3555224" cy="499739"/>
            <a:chOff x="3142745" y="5740525"/>
            <a:chExt cx="3555224" cy="4997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E4D505B-2460-DD8F-85BC-5056C278CC81}"/>
                    </a:ext>
                  </a:extLst>
                </p:cNvPr>
                <p:cNvSpPr txBox="1"/>
                <p:nvPr/>
              </p:nvSpPr>
              <p:spPr>
                <a:xfrm>
                  <a:off x="3201583" y="5837684"/>
                  <a:ext cx="3447610" cy="31585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𝐹𝑖𝑔𝑢𝑟𝑒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𝑀𝑒𝑟𝑖𝑡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 </m:t>
                        </m:r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𝐸𝑆𝑃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𝑄𝐸</m:t>
                        </m:r>
                      </m:oMath>
                    </m:oMathPara>
                  </a14:m>
                  <a:endParaRPr lang="en-US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E4D505B-2460-DD8F-85BC-5056C278CC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1583" y="5837684"/>
                  <a:ext cx="3447610" cy="315856"/>
                </a:xfrm>
                <a:prstGeom prst="rect">
                  <a:avLst/>
                </a:prstGeom>
                <a:blipFill>
                  <a:blip r:embed="rId8"/>
                  <a:stretch>
                    <a:fillRect l="-1947" r="-1416" b="-34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E2A079-6D9E-7F0A-D19E-9D6DB6A699E4}"/>
                </a:ext>
              </a:extLst>
            </p:cNvPr>
            <p:cNvSpPr/>
            <p:nvPr/>
          </p:nvSpPr>
          <p:spPr>
            <a:xfrm>
              <a:off x="3142745" y="5740525"/>
              <a:ext cx="3555224" cy="499739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2657CFF5-FA3E-F125-9E9C-DA4926DC2290}"/>
              </a:ext>
            </a:extLst>
          </p:cNvPr>
          <p:cNvSpPr txBox="1"/>
          <p:nvPr/>
        </p:nvSpPr>
        <p:spPr>
          <a:xfrm>
            <a:off x="3359005" y="2055714"/>
            <a:ext cx="688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2719570-47EA-5EA3-AD4B-3AC67603F589}"/>
                  </a:ext>
                </a:extLst>
              </p:cNvPr>
              <p:cNvSpPr txBox="1"/>
              <p:nvPr/>
            </p:nvSpPr>
            <p:spPr>
              <a:xfrm>
                <a:off x="8285874" y="3380354"/>
                <a:ext cx="130751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𝐸𝑆𝑃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2719570-47EA-5EA3-AD4B-3AC67603F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5874" y="3380354"/>
                <a:ext cx="1307516" cy="461665"/>
              </a:xfrm>
              <a:prstGeom prst="rect">
                <a:avLst/>
              </a:prstGeom>
              <a:blipFill>
                <a:blip r:embed="rId9"/>
                <a:stretch>
                  <a:fillRect l="-1395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Oval 80">
            <a:extLst>
              <a:ext uri="{FF2B5EF4-FFF2-40B4-BE49-F238E27FC236}">
                <a16:creationId xmlns:a16="http://schemas.microsoft.com/office/drawing/2014/main" id="{AEAA087A-D44C-14C6-D03A-617129636059}"/>
              </a:ext>
            </a:extLst>
          </p:cNvPr>
          <p:cNvSpPr/>
          <p:nvPr/>
        </p:nvSpPr>
        <p:spPr>
          <a:xfrm>
            <a:off x="9375802" y="3183764"/>
            <a:ext cx="365760" cy="3693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CACF0D1-1F67-C3EE-B3E9-124C20A6A116}"/>
              </a:ext>
            </a:extLst>
          </p:cNvPr>
          <p:cNvSpPr/>
          <p:nvPr/>
        </p:nvSpPr>
        <p:spPr>
          <a:xfrm>
            <a:off x="9948482" y="3178048"/>
            <a:ext cx="365760" cy="36933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E2B0E98-B34B-E72B-B369-2401D5B1DC61}"/>
              </a:ext>
            </a:extLst>
          </p:cNvPr>
          <p:cNvCxnSpPr/>
          <p:nvPr/>
        </p:nvCxnSpPr>
        <p:spPr>
          <a:xfrm>
            <a:off x="9784917" y="3362714"/>
            <a:ext cx="122515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60B5D8A-871E-C102-EBDF-48C97BE3E08F}"/>
              </a:ext>
            </a:extLst>
          </p:cNvPr>
          <p:cNvCxnSpPr>
            <a:cxnSpLocks/>
          </p:cNvCxnSpPr>
          <p:nvPr/>
        </p:nvCxnSpPr>
        <p:spPr>
          <a:xfrm flipV="1">
            <a:off x="9843792" y="3797965"/>
            <a:ext cx="0" cy="11887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>
            <a:extLst>
              <a:ext uri="{FF2B5EF4-FFF2-40B4-BE49-F238E27FC236}">
                <a16:creationId xmlns:a16="http://schemas.microsoft.com/office/drawing/2014/main" id="{C9ACC8D3-CF70-E29D-FB20-13883353D1E3}"/>
              </a:ext>
            </a:extLst>
          </p:cNvPr>
          <p:cNvSpPr/>
          <p:nvPr/>
        </p:nvSpPr>
        <p:spPr>
          <a:xfrm>
            <a:off x="9375802" y="3680334"/>
            <a:ext cx="365760" cy="3693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9DF9359-9451-4B17-D0E5-B1F55DD15FA4}"/>
              </a:ext>
            </a:extLst>
          </p:cNvPr>
          <p:cNvSpPr/>
          <p:nvPr/>
        </p:nvSpPr>
        <p:spPr>
          <a:xfrm>
            <a:off x="9948482" y="3674618"/>
            <a:ext cx="365760" cy="36933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89D0973-7754-DCB1-CBB1-AD371CB73887}"/>
              </a:ext>
            </a:extLst>
          </p:cNvPr>
          <p:cNvCxnSpPr/>
          <p:nvPr/>
        </p:nvCxnSpPr>
        <p:spPr>
          <a:xfrm>
            <a:off x="9784917" y="3859284"/>
            <a:ext cx="122515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43E9A1D-04F6-FAF6-7802-6956F801EBA9}"/>
              </a:ext>
            </a:extLst>
          </p:cNvPr>
          <p:cNvCxnSpPr>
            <a:cxnSpLocks/>
          </p:cNvCxnSpPr>
          <p:nvPr/>
        </p:nvCxnSpPr>
        <p:spPr>
          <a:xfrm>
            <a:off x="9287126" y="3613539"/>
            <a:ext cx="1150631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86C3977-EB70-777B-CBD5-4AA0DB9A7741}"/>
                  </a:ext>
                </a:extLst>
              </p:cNvPr>
              <p:cNvSpPr txBox="1"/>
              <p:nvPr/>
            </p:nvSpPr>
            <p:spPr>
              <a:xfrm>
                <a:off x="10529512" y="3426349"/>
                <a:ext cx="7934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50%</m:t>
                    </m:r>
                  </m:oMath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86C3977-EB70-777B-CBD5-4AA0DB9A7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9512" y="3426349"/>
                <a:ext cx="793487" cy="369332"/>
              </a:xfrm>
              <a:prstGeom prst="rect">
                <a:avLst/>
              </a:prstGeom>
              <a:blipFill>
                <a:blip r:embed="rId10"/>
                <a:stretch>
                  <a:fillRect l="-23077" t="-22951" r="-14615" b="-50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Oval 89">
            <a:extLst>
              <a:ext uri="{FF2B5EF4-FFF2-40B4-BE49-F238E27FC236}">
                <a16:creationId xmlns:a16="http://schemas.microsoft.com/office/drawing/2014/main" id="{C3AB6033-AF67-2E68-03DC-9269F90549EB}"/>
              </a:ext>
            </a:extLst>
          </p:cNvPr>
          <p:cNvSpPr/>
          <p:nvPr/>
        </p:nvSpPr>
        <p:spPr>
          <a:xfrm>
            <a:off x="9948482" y="3173356"/>
            <a:ext cx="365760" cy="369332"/>
          </a:xfrm>
          <a:prstGeom prst="ellipse">
            <a:avLst/>
          </a:prstGeom>
          <a:solidFill>
            <a:srgbClr val="FBD3D3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C1BFC00-E499-AD97-C36B-702A9CC4940B}"/>
              </a:ext>
            </a:extLst>
          </p:cNvPr>
          <p:cNvSpPr/>
          <p:nvPr/>
        </p:nvSpPr>
        <p:spPr>
          <a:xfrm>
            <a:off x="9952657" y="3678646"/>
            <a:ext cx="365760" cy="369332"/>
          </a:xfrm>
          <a:prstGeom prst="ellipse">
            <a:avLst/>
          </a:prstGeom>
          <a:solidFill>
            <a:srgbClr val="FBD3D3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EC96736-695F-F390-5A59-8A133B5C0BA7}"/>
              </a:ext>
            </a:extLst>
          </p:cNvPr>
          <p:cNvSpPr txBox="1"/>
          <p:nvPr/>
        </p:nvSpPr>
        <p:spPr>
          <a:xfrm>
            <a:off x="7977192" y="4407900"/>
            <a:ext cx="6100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Breaking hole degeneracy…..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084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"/>
    </mc:Choice>
    <mc:Fallback xmlns="">
      <p:transition spd="slow" advTm="46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46762-9211-4088-AA50-D27DEC97E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195"/>
            <a:ext cx="12191999" cy="73272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750D20-CC91-A488-301D-9C06932C8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6187" y="1655065"/>
            <a:ext cx="11711849" cy="3913632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Applications &amp; mechanism of spin-polarized photoemission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InAlGaAs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vs. GaAs/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GaAsP</a:t>
            </a:r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InAlGaAs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AlGaAs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results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performance with digital alloying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Uniformity and progress toward integration with Bragg reflector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CBE66-B4D5-B840-05F7-22337DEF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601" y="6359582"/>
            <a:ext cx="2057400" cy="365125"/>
          </a:xfrm>
        </p:spPr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8</a:t>
            </a:fld>
            <a:endParaRPr lang="en-IL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34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"/>
    </mc:Choice>
    <mc:Fallback xmlns="">
      <p:transition spd="slow" advTm="46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F9569-CE6A-D985-5D6F-F081565A4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3543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Strained well superlattices require precise epitaxial growth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1A1EBE-D3EA-4295-C167-565D4171D9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100" y="1427463"/>
            <a:ext cx="3767003" cy="4536843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Quantum well confinement and strain break heavy hole/light hole degeneracy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Superlattice enhances hole splitting and increases quantum efficiency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Molecular beam epitaxy for precise layer control during heteroepitaxy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MOCVD suitable alternative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7600D-53BA-EC1D-D82C-D2F25BAB7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036F916-1D71-4D17-B4A5-2F0F8053F485}" type="slidenum">
              <a:rPr lang="en-IL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342900"/>
              <a:t>9</a:t>
            </a:fld>
            <a:endParaRPr lang="en-IL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CEA71D-3BFC-6D75-CAD9-2B418C5FFEF2}"/>
              </a:ext>
            </a:extLst>
          </p:cNvPr>
          <p:cNvSpPr txBox="1"/>
          <p:nvPr/>
        </p:nvSpPr>
        <p:spPr>
          <a:xfrm>
            <a:off x="3927366" y="3506561"/>
            <a:ext cx="1669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Superlattice Mirror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8F6210-A313-D511-7FC1-86F8363D5F58}"/>
              </a:ext>
            </a:extLst>
          </p:cNvPr>
          <p:cNvSpPr txBox="1"/>
          <p:nvPr/>
        </p:nvSpPr>
        <p:spPr>
          <a:xfrm>
            <a:off x="3902504" y="2137411"/>
            <a:ext cx="16694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Superlattice</a:t>
            </a:r>
          </a:p>
          <a:p>
            <a:pPr algn="ctr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active region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10D99D-F777-4554-005F-E7B705DF150D}"/>
              </a:ext>
            </a:extLst>
          </p:cNvPr>
          <p:cNvSpPr txBox="1"/>
          <p:nvPr/>
        </p:nvSpPr>
        <p:spPr>
          <a:xfrm>
            <a:off x="4716277" y="1550585"/>
            <a:ext cx="25919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Very complex layer stacks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2066BAC-9666-EA1C-F902-803571482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384387" y="1913228"/>
            <a:ext cx="1255751" cy="389982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B1ACD1C-87C4-41BD-126F-C281B8810002}"/>
              </a:ext>
            </a:extLst>
          </p:cNvPr>
          <p:cNvSpPr/>
          <p:nvPr/>
        </p:nvSpPr>
        <p:spPr>
          <a:xfrm rot="3959461" flipH="1">
            <a:off x="10129239" y="3798746"/>
            <a:ext cx="150575" cy="33525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7558EC3-0A71-B8A2-CDEC-5DEBE80A9094}"/>
              </a:ext>
            </a:extLst>
          </p:cNvPr>
          <p:cNvSpPr/>
          <p:nvPr/>
        </p:nvSpPr>
        <p:spPr>
          <a:xfrm flipH="1">
            <a:off x="9305636" y="2137412"/>
            <a:ext cx="1541169" cy="3043364"/>
          </a:xfrm>
          <a:custGeom>
            <a:avLst/>
            <a:gdLst>
              <a:gd name="connsiteX0" fmla="*/ 8467 w 2760133"/>
              <a:gd name="connsiteY0" fmla="*/ 0 h 4428066"/>
              <a:gd name="connsiteX1" fmla="*/ 0 w 2760133"/>
              <a:gd name="connsiteY1" fmla="*/ 3488266 h 4428066"/>
              <a:gd name="connsiteX2" fmla="*/ 770467 w 2760133"/>
              <a:gd name="connsiteY2" fmla="*/ 4106333 h 4428066"/>
              <a:gd name="connsiteX3" fmla="*/ 1998133 w 2760133"/>
              <a:gd name="connsiteY3" fmla="*/ 4419600 h 4428066"/>
              <a:gd name="connsiteX4" fmla="*/ 2760133 w 2760133"/>
              <a:gd name="connsiteY4" fmla="*/ 4428066 h 4428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0133" h="4428066">
                <a:moveTo>
                  <a:pt x="8467" y="0"/>
                </a:moveTo>
                <a:cubicBezTo>
                  <a:pt x="5645" y="1162755"/>
                  <a:pt x="0" y="3488266"/>
                  <a:pt x="0" y="3488266"/>
                </a:cubicBezTo>
                <a:lnTo>
                  <a:pt x="770467" y="4106333"/>
                </a:lnTo>
                <a:lnTo>
                  <a:pt x="1998133" y="4419600"/>
                </a:lnTo>
                <a:lnTo>
                  <a:pt x="2760133" y="4428066"/>
                </a:lnTo>
              </a:path>
            </a:pathLst>
          </a:cu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E77B41-7E8F-93B6-6C69-DC2A9F6D8719}"/>
              </a:ext>
            </a:extLst>
          </p:cNvPr>
          <p:cNvGrpSpPr/>
          <p:nvPr/>
        </p:nvGrpSpPr>
        <p:grpSpPr>
          <a:xfrm rot="19328653" flipH="1">
            <a:off x="10009966" y="2444642"/>
            <a:ext cx="729560" cy="2654340"/>
            <a:chOff x="14045649" y="7795458"/>
            <a:chExt cx="1046077" cy="3862040"/>
          </a:xfrm>
        </p:grpSpPr>
        <p:sp>
          <p:nvSpPr>
            <p:cNvPr id="21" name="Trapezoid 20">
              <a:extLst>
                <a:ext uri="{FF2B5EF4-FFF2-40B4-BE49-F238E27FC236}">
                  <a16:creationId xmlns:a16="http://schemas.microsoft.com/office/drawing/2014/main" id="{863739EA-DE64-35C4-4ECC-644C63F1A6E1}"/>
                </a:ext>
              </a:extLst>
            </p:cNvPr>
            <p:cNvSpPr/>
            <p:nvPr/>
          </p:nvSpPr>
          <p:spPr>
            <a:xfrm rot="10800000">
              <a:off x="14482126" y="7795458"/>
              <a:ext cx="609600" cy="2055724"/>
            </a:xfrm>
            <a:prstGeom prst="trapezoid">
              <a:avLst>
                <a:gd name="adj" fmla="val 38675"/>
              </a:avLst>
            </a:prstGeom>
            <a:gradFill flip="none"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16200000" scaled="1"/>
              <a:tileRect/>
            </a:gra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pic>
          <p:nvPicPr>
            <p:cNvPr id="26" name="Picture 25" descr="VG ozone.JPG">
              <a:extLst>
                <a:ext uri="{FF2B5EF4-FFF2-40B4-BE49-F238E27FC236}">
                  <a16:creationId xmlns:a16="http://schemas.microsoft.com/office/drawing/2014/main" id="{1B012319-06EE-8739-148B-D6117CF66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2500" t="11153" r="42499" b="12541"/>
            <a:stretch>
              <a:fillRect/>
            </a:stretch>
          </p:blipFill>
          <p:spPr>
            <a:xfrm>
              <a:off x="14451646" y="9766500"/>
              <a:ext cx="618872" cy="1890998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CC19560-8F25-BB75-3188-E27AD30977D8}"/>
                </a:ext>
              </a:extLst>
            </p:cNvPr>
            <p:cNvSpPr/>
            <p:nvPr/>
          </p:nvSpPr>
          <p:spPr>
            <a:xfrm rot="13747097">
              <a:off x="14176458" y="9418123"/>
              <a:ext cx="219085" cy="4807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A0DD9E2-2486-1469-ED40-A05D2FA226FF}"/>
                </a:ext>
              </a:extLst>
            </p:cNvPr>
            <p:cNvSpPr/>
            <p:nvPr/>
          </p:nvSpPr>
          <p:spPr>
            <a:xfrm rot="14474200">
              <a:off x="14669951" y="8978496"/>
              <a:ext cx="219085" cy="48070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Left-Right Arrow 51">
              <a:extLst>
                <a:ext uri="{FF2B5EF4-FFF2-40B4-BE49-F238E27FC236}">
                  <a16:creationId xmlns:a16="http://schemas.microsoft.com/office/drawing/2014/main" id="{66C13217-4FCB-251B-2922-CD04AA5874DF}"/>
                </a:ext>
              </a:extLst>
            </p:cNvPr>
            <p:cNvSpPr/>
            <p:nvPr/>
          </p:nvSpPr>
          <p:spPr>
            <a:xfrm rot="19183548">
              <a:off x="14258634" y="9381379"/>
              <a:ext cx="531673" cy="109728"/>
            </a:xfrm>
            <a:prstGeom prst="leftRightArrow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E82A165-4332-C9AC-2267-9401FF3C851A}"/>
              </a:ext>
            </a:extLst>
          </p:cNvPr>
          <p:cNvGrpSpPr/>
          <p:nvPr/>
        </p:nvGrpSpPr>
        <p:grpSpPr>
          <a:xfrm rot="620823">
            <a:off x="9280100" y="2728352"/>
            <a:ext cx="1250448" cy="2511298"/>
            <a:chOff x="5832348" y="2168549"/>
            <a:chExt cx="1792950" cy="3653915"/>
          </a:xfrm>
        </p:grpSpPr>
        <p:sp>
          <p:nvSpPr>
            <p:cNvPr id="32" name="Trapezoid 31">
              <a:extLst>
                <a:ext uri="{FF2B5EF4-FFF2-40B4-BE49-F238E27FC236}">
                  <a16:creationId xmlns:a16="http://schemas.microsoft.com/office/drawing/2014/main" id="{98552305-1846-1E92-13BE-1C79F70AFBAD}"/>
                </a:ext>
              </a:extLst>
            </p:cNvPr>
            <p:cNvSpPr/>
            <p:nvPr/>
          </p:nvSpPr>
          <p:spPr>
            <a:xfrm rot="8901677" flipH="1">
              <a:off x="5832348" y="2168549"/>
              <a:ext cx="855925" cy="2172655"/>
            </a:xfrm>
            <a:prstGeom prst="trapezoid">
              <a:avLst>
                <a:gd name="adj" fmla="val 41885"/>
              </a:avLst>
            </a:prstGeom>
            <a:gradFill flip="none" rotWithShape="1">
              <a:gsLst>
                <a:gs pos="27000">
                  <a:srgbClr val="660066">
                    <a:alpha val="30000"/>
                  </a:srgbClr>
                </a:gs>
                <a:gs pos="100000">
                  <a:srgbClr val="FFFFFF"/>
                </a:gs>
              </a:gsLst>
              <a:lin ang="582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777E206-BAC0-09FB-F05F-72220725EC05}"/>
                </a:ext>
              </a:extLst>
            </p:cNvPr>
            <p:cNvSpPr/>
            <p:nvPr/>
          </p:nvSpPr>
          <p:spPr>
            <a:xfrm rot="3338638" flipH="1">
              <a:off x="6568502" y="3535550"/>
              <a:ext cx="219085" cy="48070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VG ozone.JPG">
              <a:extLst>
                <a:ext uri="{FF2B5EF4-FFF2-40B4-BE49-F238E27FC236}">
                  <a16:creationId xmlns:a16="http://schemas.microsoft.com/office/drawing/2014/main" id="{7FBE3C39-148C-EC4A-BAAA-8B97D1DDE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2500" t="11153" r="42499" b="12541"/>
            <a:stretch>
              <a:fillRect/>
            </a:stretch>
          </p:blipFill>
          <p:spPr>
            <a:xfrm rot="19690309" flipH="1">
              <a:off x="7006426" y="3931466"/>
              <a:ext cx="618872" cy="1890998"/>
            </a:xfrm>
            <a:prstGeom prst="rect">
              <a:avLst/>
            </a:prstGeom>
          </p:spPr>
        </p:pic>
      </p:grpSp>
      <p:sp>
        <p:nvSpPr>
          <p:cNvPr id="37" name="Freeform 4">
            <a:extLst>
              <a:ext uri="{FF2B5EF4-FFF2-40B4-BE49-F238E27FC236}">
                <a16:creationId xmlns:a16="http://schemas.microsoft.com/office/drawing/2014/main" id="{7C36FDA7-D23E-9906-BF85-CE6D0188989A}"/>
              </a:ext>
            </a:extLst>
          </p:cNvPr>
          <p:cNvSpPr/>
          <p:nvPr/>
        </p:nvSpPr>
        <p:spPr>
          <a:xfrm>
            <a:off x="7764467" y="2137411"/>
            <a:ext cx="1541169" cy="3043364"/>
          </a:xfrm>
          <a:custGeom>
            <a:avLst/>
            <a:gdLst>
              <a:gd name="connsiteX0" fmla="*/ 8467 w 2760133"/>
              <a:gd name="connsiteY0" fmla="*/ 0 h 4428066"/>
              <a:gd name="connsiteX1" fmla="*/ 0 w 2760133"/>
              <a:gd name="connsiteY1" fmla="*/ 3488266 h 4428066"/>
              <a:gd name="connsiteX2" fmla="*/ 770467 w 2760133"/>
              <a:gd name="connsiteY2" fmla="*/ 4106333 h 4428066"/>
              <a:gd name="connsiteX3" fmla="*/ 1998133 w 2760133"/>
              <a:gd name="connsiteY3" fmla="*/ 4419600 h 4428066"/>
              <a:gd name="connsiteX4" fmla="*/ 2760133 w 2760133"/>
              <a:gd name="connsiteY4" fmla="*/ 4428066 h 4428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0133" h="4428066">
                <a:moveTo>
                  <a:pt x="8467" y="0"/>
                </a:moveTo>
                <a:cubicBezTo>
                  <a:pt x="5645" y="1162755"/>
                  <a:pt x="0" y="3488266"/>
                  <a:pt x="0" y="3488266"/>
                </a:cubicBezTo>
                <a:lnTo>
                  <a:pt x="770467" y="4106333"/>
                </a:lnTo>
                <a:lnTo>
                  <a:pt x="1998133" y="4419600"/>
                </a:lnTo>
                <a:lnTo>
                  <a:pt x="2760133" y="4428066"/>
                </a:lnTo>
              </a:path>
            </a:pathLst>
          </a:custGeom>
          <a:ln w="190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BFE8736-F5B3-6183-F555-04A81CADC3CE}"/>
              </a:ext>
            </a:extLst>
          </p:cNvPr>
          <p:cNvGrpSpPr/>
          <p:nvPr/>
        </p:nvGrpSpPr>
        <p:grpSpPr>
          <a:xfrm rot="20967787">
            <a:off x="7590149" y="2948207"/>
            <a:ext cx="372006" cy="576086"/>
            <a:chOff x="962232" y="2731780"/>
            <a:chExt cx="533400" cy="83820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A3D58FA-51F3-2DE8-5954-B29A636A8F99}"/>
                </a:ext>
              </a:extLst>
            </p:cNvPr>
            <p:cNvSpPr/>
            <p:nvPr/>
          </p:nvSpPr>
          <p:spPr>
            <a:xfrm>
              <a:off x="962232" y="2731780"/>
              <a:ext cx="457200" cy="838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36B101B-935B-0A7E-347E-24EC8F0BAF4E}"/>
                </a:ext>
              </a:extLst>
            </p:cNvPr>
            <p:cNvSpPr/>
            <p:nvPr/>
          </p:nvSpPr>
          <p:spPr>
            <a:xfrm>
              <a:off x="1038432" y="2731780"/>
              <a:ext cx="457200" cy="838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DF1611-D8A6-1D74-E3F5-152283B18535}"/>
                </a:ext>
              </a:extLst>
            </p:cNvPr>
            <p:cNvSpPr/>
            <p:nvPr/>
          </p:nvSpPr>
          <p:spPr>
            <a:xfrm>
              <a:off x="1117602" y="2819400"/>
              <a:ext cx="304800" cy="65193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hord 43">
              <a:extLst>
                <a:ext uri="{FF2B5EF4-FFF2-40B4-BE49-F238E27FC236}">
                  <a16:creationId xmlns:a16="http://schemas.microsoft.com/office/drawing/2014/main" id="{1CB9F8FB-6D51-382B-F3B6-FBCE3C795B30}"/>
                </a:ext>
              </a:extLst>
            </p:cNvPr>
            <p:cNvSpPr/>
            <p:nvPr/>
          </p:nvSpPr>
          <p:spPr>
            <a:xfrm>
              <a:off x="1117599" y="2827867"/>
              <a:ext cx="304800" cy="649224"/>
            </a:xfrm>
            <a:prstGeom prst="chord">
              <a:avLst>
                <a:gd name="adj1" fmla="val 18356628"/>
                <a:gd name="adj2" fmla="val 14105130"/>
              </a:avLst>
            </a:prstGeom>
            <a:solidFill>
              <a:srgbClr val="63C09B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55">
            <a:extLst>
              <a:ext uri="{FF2B5EF4-FFF2-40B4-BE49-F238E27FC236}">
                <a16:creationId xmlns:a16="http://schemas.microsoft.com/office/drawing/2014/main" id="{205B964F-F528-D7C8-822B-3023845B2AAF}"/>
              </a:ext>
            </a:extLst>
          </p:cNvPr>
          <p:cNvGrpSpPr/>
          <p:nvPr/>
        </p:nvGrpSpPr>
        <p:grpSpPr>
          <a:xfrm rot="20954695">
            <a:off x="7743460" y="3110711"/>
            <a:ext cx="101431" cy="226722"/>
            <a:chOff x="1261535" y="2362200"/>
            <a:chExt cx="230185" cy="304800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D4C0CE1-B218-57F6-2910-99F5E7C856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219200" y="2513806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none" w="med" len="med"/>
            </a:ln>
          </p:spPr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8D0A756-D7A2-B5A1-A724-870EF810EA9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109929" y="2513806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none" w="med" len="med"/>
            </a:ln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74B9257-4EF1-DA69-6EBA-0BDB51210C4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338526" y="2513806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none" w="med" len="med"/>
            </a:ln>
          </p:spPr>
        </p:cxnSp>
      </p:grpSp>
      <p:grpSp>
        <p:nvGrpSpPr>
          <p:cNvPr id="49" name="Group 100">
            <a:extLst>
              <a:ext uri="{FF2B5EF4-FFF2-40B4-BE49-F238E27FC236}">
                <a16:creationId xmlns:a16="http://schemas.microsoft.com/office/drawing/2014/main" id="{55940AB1-A19B-9FEA-DE60-6BCCD6438B7F}"/>
              </a:ext>
            </a:extLst>
          </p:cNvPr>
          <p:cNvGrpSpPr/>
          <p:nvPr/>
        </p:nvGrpSpPr>
        <p:grpSpPr>
          <a:xfrm rot="20389145">
            <a:off x="10417667" y="2877656"/>
            <a:ext cx="893808" cy="437582"/>
            <a:chOff x="6833716" y="4202022"/>
            <a:chExt cx="1281584" cy="636678"/>
          </a:xfrm>
          <a:solidFill>
            <a:schemeClr val="bg1">
              <a:lumMod val="50000"/>
            </a:schemeClr>
          </a:solidFill>
        </p:grpSpPr>
        <p:sp>
          <p:nvSpPr>
            <p:cNvPr id="50" name="Can 25">
              <a:extLst>
                <a:ext uri="{FF2B5EF4-FFF2-40B4-BE49-F238E27FC236}">
                  <a16:creationId xmlns:a16="http://schemas.microsoft.com/office/drawing/2014/main" id="{DE8F0B78-B9B4-7265-20FB-90CC5EA763D5}"/>
                </a:ext>
              </a:extLst>
            </p:cNvPr>
            <p:cNvSpPr/>
            <p:nvPr/>
          </p:nvSpPr>
          <p:spPr>
            <a:xfrm rot="17916439">
              <a:off x="7391400" y="4114800"/>
              <a:ext cx="457200" cy="990600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an 26">
              <a:extLst>
                <a:ext uri="{FF2B5EF4-FFF2-40B4-BE49-F238E27FC236}">
                  <a16:creationId xmlns:a16="http://schemas.microsoft.com/office/drawing/2014/main" id="{7CA9B1E6-B5F7-57B3-45CC-F4D0756DD1CC}"/>
                </a:ext>
              </a:extLst>
            </p:cNvPr>
            <p:cNvSpPr/>
            <p:nvPr/>
          </p:nvSpPr>
          <p:spPr>
            <a:xfrm rot="17916439">
              <a:off x="6962926" y="4072812"/>
              <a:ext cx="189623" cy="448043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an 27">
              <a:extLst>
                <a:ext uri="{FF2B5EF4-FFF2-40B4-BE49-F238E27FC236}">
                  <a16:creationId xmlns:a16="http://schemas.microsoft.com/office/drawing/2014/main" id="{C7393E54-7EBD-E2E4-5A90-CABBC4E1B77D}"/>
                </a:ext>
              </a:extLst>
            </p:cNvPr>
            <p:cNvSpPr/>
            <p:nvPr/>
          </p:nvSpPr>
          <p:spPr>
            <a:xfrm rot="1741028">
              <a:off x="7735769" y="4351909"/>
              <a:ext cx="295595" cy="239639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FC969750-9A3D-36FD-86EF-66968CAE75B1}"/>
              </a:ext>
            </a:extLst>
          </p:cNvPr>
          <p:cNvSpPr/>
          <p:nvPr/>
        </p:nvSpPr>
        <p:spPr>
          <a:xfrm>
            <a:off x="8919766" y="2582038"/>
            <a:ext cx="797156" cy="261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apezoid 53">
            <a:extLst>
              <a:ext uri="{FF2B5EF4-FFF2-40B4-BE49-F238E27FC236}">
                <a16:creationId xmlns:a16="http://schemas.microsoft.com/office/drawing/2014/main" id="{31368060-1BDF-AC9F-E525-1AB3106A5176}"/>
              </a:ext>
            </a:extLst>
          </p:cNvPr>
          <p:cNvSpPr/>
          <p:nvPr/>
        </p:nvSpPr>
        <p:spPr>
          <a:xfrm rot="12952439">
            <a:off x="8687925" y="2616273"/>
            <a:ext cx="425150" cy="1295007"/>
          </a:xfrm>
          <a:prstGeom prst="trapezoid">
            <a:avLst>
              <a:gd name="adj" fmla="val 38675"/>
            </a:avLst>
          </a:prstGeom>
          <a:gradFill flip="none" rotWithShape="1">
            <a:gsLst>
              <a:gs pos="7000">
                <a:srgbClr val="FF6969"/>
              </a:gs>
              <a:gs pos="100000">
                <a:srgbClr val="FFFFFF"/>
              </a:gs>
            </a:gsLst>
            <a:lin ang="58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7EB881E-DCE1-3EEA-78DC-0F1B609B5ACE}"/>
              </a:ext>
            </a:extLst>
          </p:cNvPr>
          <p:cNvSpPr/>
          <p:nvPr/>
        </p:nvSpPr>
        <p:spPr>
          <a:xfrm rot="18674195">
            <a:off x="8177661" y="3418822"/>
            <a:ext cx="150575" cy="33525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3D3ED5D-A609-5BC4-1E04-2F9002A88959}"/>
              </a:ext>
            </a:extLst>
          </p:cNvPr>
          <p:cNvSpPr/>
          <p:nvPr/>
        </p:nvSpPr>
        <p:spPr>
          <a:xfrm rot="18674195">
            <a:off x="8507841" y="3529467"/>
            <a:ext cx="150575" cy="335255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Left-Right Arrow 22">
            <a:extLst>
              <a:ext uri="{FF2B5EF4-FFF2-40B4-BE49-F238E27FC236}">
                <a16:creationId xmlns:a16="http://schemas.microsoft.com/office/drawing/2014/main" id="{9501FF4C-702B-E82D-0630-93DF671BF2FC}"/>
              </a:ext>
            </a:extLst>
          </p:cNvPr>
          <p:cNvSpPr/>
          <p:nvPr/>
        </p:nvSpPr>
        <p:spPr>
          <a:xfrm rot="1002702">
            <a:off x="8233208" y="3599563"/>
            <a:ext cx="370802" cy="75415"/>
          </a:xfrm>
          <a:prstGeom prst="leftRightArrow">
            <a:avLst/>
          </a:prstGeom>
          <a:solidFill>
            <a:schemeClr val="bg1"/>
          </a:solidFill>
          <a:ln w="19050">
            <a:solidFill>
              <a:srgbClr val="FF7A7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689DB35-860F-BC8F-0D7A-A25718F957B2}"/>
              </a:ext>
            </a:extLst>
          </p:cNvPr>
          <p:cNvSpPr/>
          <p:nvPr/>
        </p:nvSpPr>
        <p:spPr bwMode="auto">
          <a:xfrm>
            <a:off x="9026054" y="2739153"/>
            <a:ext cx="584581" cy="5237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1800">
              <a:solidFill>
                <a:srgbClr val="EAEAEA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9" name="Picture 58" descr="VG ozone.JPG">
            <a:extLst>
              <a:ext uri="{FF2B5EF4-FFF2-40B4-BE49-F238E27FC236}">
                <a16:creationId xmlns:a16="http://schemas.microsoft.com/office/drawing/2014/main" id="{E967149C-2405-0274-7CC4-809F435D94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00" t="11153" r="42499" b="12541"/>
          <a:stretch>
            <a:fillRect/>
          </a:stretch>
        </p:blipFill>
        <p:spPr>
          <a:xfrm rot="1803608">
            <a:off x="8159604" y="4003298"/>
            <a:ext cx="431616" cy="1299663"/>
          </a:xfrm>
          <a:prstGeom prst="rect">
            <a:avLst/>
          </a:prstGeom>
        </p:spPr>
      </p:pic>
      <p:sp>
        <p:nvSpPr>
          <p:cNvPr id="60" name="Trapezoid 59">
            <a:extLst>
              <a:ext uri="{FF2B5EF4-FFF2-40B4-BE49-F238E27FC236}">
                <a16:creationId xmlns:a16="http://schemas.microsoft.com/office/drawing/2014/main" id="{8373ADE4-20BD-8D29-849F-6E4A37E598B1}"/>
              </a:ext>
            </a:extLst>
          </p:cNvPr>
          <p:cNvSpPr/>
          <p:nvPr/>
        </p:nvSpPr>
        <p:spPr>
          <a:xfrm rot="12603608">
            <a:off x="8828634" y="2831652"/>
            <a:ext cx="425150" cy="1412878"/>
          </a:xfrm>
          <a:prstGeom prst="trapezoid">
            <a:avLst>
              <a:gd name="adj" fmla="val 38675"/>
            </a:avLst>
          </a:prstGeom>
          <a:gradFill flip="none" rotWithShape="1">
            <a:gsLst>
              <a:gs pos="34000">
                <a:srgbClr val="008000">
                  <a:alpha val="30000"/>
                </a:srgbClr>
              </a:gs>
              <a:gs pos="100000">
                <a:srgbClr val="FFFFFF"/>
              </a:gs>
            </a:gsLst>
            <a:lin ang="58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7452E79-17D7-8706-3301-83B743F78D78}"/>
              </a:ext>
            </a:extLst>
          </p:cNvPr>
          <p:cNvSpPr/>
          <p:nvPr/>
        </p:nvSpPr>
        <p:spPr>
          <a:xfrm rot="18003608">
            <a:off x="8949019" y="4003599"/>
            <a:ext cx="150575" cy="33525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4CFD4C0-09D9-3367-F840-AB1D026B6C40}"/>
              </a:ext>
            </a:extLst>
          </p:cNvPr>
          <p:cNvSpPr/>
          <p:nvPr/>
        </p:nvSpPr>
        <p:spPr>
          <a:xfrm rot="18003608">
            <a:off x="8693158" y="3792421"/>
            <a:ext cx="150575" cy="335255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Left-Right Arrow 42">
            <a:extLst>
              <a:ext uri="{FF2B5EF4-FFF2-40B4-BE49-F238E27FC236}">
                <a16:creationId xmlns:a16="http://schemas.microsoft.com/office/drawing/2014/main" id="{F9CB90B6-88A1-B169-2D9F-9A4137084BE7}"/>
              </a:ext>
            </a:extLst>
          </p:cNvPr>
          <p:cNvSpPr/>
          <p:nvPr/>
        </p:nvSpPr>
        <p:spPr>
          <a:xfrm rot="2393477">
            <a:off x="8703040" y="4011071"/>
            <a:ext cx="370802" cy="75415"/>
          </a:xfrm>
          <a:prstGeom prst="leftRightArrow">
            <a:avLst/>
          </a:prstGeom>
          <a:solidFill>
            <a:schemeClr val="bg1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Left-Right Arrow 45">
            <a:extLst>
              <a:ext uri="{FF2B5EF4-FFF2-40B4-BE49-F238E27FC236}">
                <a16:creationId xmlns:a16="http://schemas.microsoft.com/office/drawing/2014/main" id="{1D5B3A12-4756-2082-1FBC-0D0022A7E765}"/>
              </a:ext>
            </a:extLst>
          </p:cNvPr>
          <p:cNvSpPr/>
          <p:nvPr/>
        </p:nvSpPr>
        <p:spPr>
          <a:xfrm rot="1297626">
            <a:off x="9859772" y="3846480"/>
            <a:ext cx="370802" cy="75415"/>
          </a:xfrm>
          <a:prstGeom prst="leftRightArrow">
            <a:avLst/>
          </a:prstGeom>
          <a:solidFill>
            <a:schemeClr val="bg1"/>
          </a:solidFill>
          <a:ln w="19050">
            <a:solidFill>
              <a:srgbClr val="DE68D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074F3B3-9427-F5B9-CC80-E550E1821752}"/>
              </a:ext>
            </a:extLst>
          </p:cNvPr>
          <p:cNvSpPr/>
          <p:nvPr/>
        </p:nvSpPr>
        <p:spPr>
          <a:xfrm>
            <a:off x="9212057" y="2058324"/>
            <a:ext cx="212575" cy="6808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1000B15-32A1-7A08-1C09-9970C55110BA}"/>
              </a:ext>
            </a:extLst>
          </p:cNvPr>
          <p:cNvSpPr/>
          <p:nvPr/>
        </p:nvSpPr>
        <p:spPr bwMode="auto">
          <a:xfrm>
            <a:off x="9026054" y="2843896"/>
            <a:ext cx="584581" cy="251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sz="1800">
              <a:solidFill>
                <a:srgbClr val="EAEAEA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414D83C-8561-1A60-89F7-D7B3537EA21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977042" y="2896267"/>
            <a:ext cx="1328593" cy="209486"/>
          </a:xfrm>
          <a:prstGeom prst="straightConnector1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lg"/>
          </a:ln>
        </p:spPr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655CED86-B0C2-4E7F-6C52-61435E30307E}"/>
              </a:ext>
            </a:extLst>
          </p:cNvPr>
          <p:cNvSpPr/>
          <p:nvPr/>
        </p:nvSpPr>
        <p:spPr>
          <a:xfrm>
            <a:off x="8919767" y="2582039"/>
            <a:ext cx="797156" cy="261857"/>
          </a:xfrm>
          <a:prstGeom prst="rect">
            <a:avLst/>
          </a:prstGeom>
          <a:solidFill>
            <a:schemeClr val="bg1">
              <a:lumMod val="50000"/>
              <a:alpha val="34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26">
            <a:extLst>
              <a:ext uri="{FF2B5EF4-FFF2-40B4-BE49-F238E27FC236}">
                <a16:creationId xmlns:a16="http://schemas.microsoft.com/office/drawing/2014/main" id="{747BFA6B-0187-0604-A9FC-3973F0B25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7003" y="2873688"/>
            <a:ext cx="11984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RHEED</a:t>
            </a:r>
          </a:p>
          <a:p>
            <a:pPr algn="ctr"/>
            <a:r>
              <a:rPr lang="en-US" sz="1400" dirty="0"/>
              <a:t>Screen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9904531-E688-2AFD-BBDC-175FEEE9B1E7}"/>
              </a:ext>
            </a:extLst>
          </p:cNvPr>
          <p:cNvGrpSpPr/>
          <p:nvPr/>
        </p:nvGrpSpPr>
        <p:grpSpPr>
          <a:xfrm rot="20970541" flipH="1">
            <a:off x="9119113" y="2903263"/>
            <a:ext cx="723508" cy="2654340"/>
            <a:chOff x="14451646" y="7795458"/>
            <a:chExt cx="1037398" cy="3862040"/>
          </a:xfrm>
        </p:grpSpPr>
        <p:sp>
          <p:nvSpPr>
            <p:cNvPr id="71" name="Trapezoid 70">
              <a:extLst>
                <a:ext uri="{FF2B5EF4-FFF2-40B4-BE49-F238E27FC236}">
                  <a16:creationId xmlns:a16="http://schemas.microsoft.com/office/drawing/2014/main" id="{FD6A7C87-8C15-A6B5-AA36-97B35FB847B9}"/>
                </a:ext>
              </a:extLst>
            </p:cNvPr>
            <p:cNvSpPr/>
            <p:nvPr/>
          </p:nvSpPr>
          <p:spPr>
            <a:xfrm rot="10800000">
              <a:off x="14482126" y="7795458"/>
              <a:ext cx="609600" cy="2055724"/>
            </a:xfrm>
            <a:prstGeom prst="trapezoid">
              <a:avLst>
                <a:gd name="adj" fmla="val 38675"/>
              </a:avLst>
            </a:prstGeom>
            <a:gradFill flip="none" rotWithShape="1">
              <a:gsLst>
                <a:gs pos="43000">
                  <a:srgbClr val="0070C0">
                    <a:alpha val="50000"/>
                  </a:srgbClr>
                </a:gs>
                <a:gs pos="100000">
                  <a:srgbClr val="FFFFFF"/>
                </a:gs>
              </a:gsLst>
              <a:lin ang="582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pic>
          <p:nvPicPr>
            <p:cNvPr id="72" name="Picture 71" descr="VG ozone.JPG">
              <a:extLst>
                <a:ext uri="{FF2B5EF4-FFF2-40B4-BE49-F238E27FC236}">
                  <a16:creationId xmlns:a16="http://schemas.microsoft.com/office/drawing/2014/main" id="{8EBF2568-D703-CECA-68B8-CEEC1E461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2500" t="11153" r="42499" b="12541"/>
            <a:stretch>
              <a:fillRect/>
            </a:stretch>
          </p:blipFill>
          <p:spPr>
            <a:xfrm>
              <a:off x="14451646" y="9766500"/>
              <a:ext cx="618872" cy="1890998"/>
            </a:xfrm>
            <a:prstGeom prst="rect">
              <a:avLst/>
            </a:prstGeom>
          </p:spPr>
        </p:pic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3D580FC-3DD8-C1CB-3E02-195708A41892}"/>
                </a:ext>
              </a:extLst>
            </p:cNvPr>
            <p:cNvSpPr/>
            <p:nvPr/>
          </p:nvSpPr>
          <p:spPr>
            <a:xfrm rot="16200000">
              <a:off x="15139149" y="9057954"/>
              <a:ext cx="219085" cy="4807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E50AA03-FDBB-C19A-A7C5-958121282FCB}"/>
                </a:ext>
              </a:extLst>
            </p:cNvPr>
            <p:cNvSpPr/>
            <p:nvPr/>
          </p:nvSpPr>
          <p:spPr>
            <a:xfrm rot="16200000">
              <a:off x="14669951" y="8978496"/>
              <a:ext cx="219085" cy="48070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Left-Right Arrow 51">
              <a:extLst>
                <a:ext uri="{FF2B5EF4-FFF2-40B4-BE49-F238E27FC236}">
                  <a16:creationId xmlns:a16="http://schemas.microsoft.com/office/drawing/2014/main" id="{23DFCEB9-9EBE-9A88-8CC7-2A7AB1304331}"/>
                </a:ext>
              </a:extLst>
            </p:cNvPr>
            <p:cNvSpPr/>
            <p:nvPr/>
          </p:nvSpPr>
          <p:spPr>
            <a:xfrm rot="589869">
              <a:off x="14726300" y="9188273"/>
              <a:ext cx="531673" cy="109728"/>
            </a:xfrm>
            <a:prstGeom prst="leftRightArrow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EA36923-D455-F4EF-B81D-CB2DCC5356BA}"/>
              </a:ext>
            </a:extLst>
          </p:cNvPr>
          <p:cNvCxnSpPr>
            <a:cxnSpLocks/>
          </p:cNvCxnSpPr>
          <p:nvPr/>
        </p:nvCxnSpPr>
        <p:spPr>
          <a:xfrm flipV="1">
            <a:off x="7744695" y="2114482"/>
            <a:ext cx="3102110" cy="1027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26">
            <a:extLst>
              <a:ext uri="{FF2B5EF4-FFF2-40B4-BE49-F238E27FC236}">
                <a16:creationId xmlns:a16="http://schemas.microsoft.com/office/drawing/2014/main" id="{1461374E-1996-96DB-462C-EA6F9D899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1312" y="2821249"/>
            <a:ext cx="13325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RHEED</a:t>
            </a:r>
          </a:p>
          <a:p>
            <a:pPr algn="ctr"/>
            <a:r>
              <a:rPr lang="en-US" sz="1400" dirty="0"/>
              <a:t>Gun</a:t>
            </a:r>
          </a:p>
        </p:txBody>
      </p:sp>
      <p:sp>
        <p:nvSpPr>
          <p:cNvPr id="78" name="TextBox 26">
            <a:extLst>
              <a:ext uri="{FF2B5EF4-FFF2-40B4-BE49-F238E27FC236}">
                <a16:creationId xmlns:a16="http://schemas.microsoft.com/office/drawing/2014/main" id="{8E89687C-9130-45F4-73C7-F67CD539ECC6}"/>
              </a:ext>
            </a:extLst>
          </p:cNvPr>
          <p:cNvSpPr txBox="1">
            <a:spLocks noChangeArrowheads="1"/>
          </p:cNvSpPr>
          <p:nvPr/>
        </p:nvSpPr>
        <p:spPr bwMode="auto">
          <a:xfrm rot="20890732">
            <a:off x="9079227" y="4719693"/>
            <a:ext cx="13325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In</a:t>
            </a:r>
          </a:p>
        </p:txBody>
      </p:sp>
      <p:sp>
        <p:nvSpPr>
          <p:cNvPr id="79" name="TextBox 26">
            <a:extLst>
              <a:ext uri="{FF2B5EF4-FFF2-40B4-BE49-F238E27FC236}">
                <a16:creationId xmlns:a16="http://schemas.microsoft.com/office/drawing/2014/main" id="{5939B7E8-37E2-E2F3-AA2E-0324D72D8795}"/>
              </a:ext>
            </a:extLst>
          </p:cNvPr>
          <p:cNvSpPr txBox="1">
            <a:spLocks noChangeArrowheads="1"/>
          </p:cNvSpPr>
          <p:nvPr/>
        </p:nvSpPr>
        <p:spPr bwMode="auto">
          <a:xfrm rot="20397494">
            <a:off x="9968253" y="4559237"/>
            <a:ext cx="5031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Ga</a:t>
            </a:r>
          </a:p>
        </p:txBody>
      </p:sp>
      <p:sp>
        <p:nvSpPr>
          <p:cNvPr id="80" name="TextBox 26">
            <a:extLst>
              <a:ext uri="{FF2B5EF4-FFF2-40B4-BE49-F238E27FC236}">
                <a16:creationId xmlns:a16="http://schemas.microsoft.com/office/drawing/2014/main" id="{34510C41-C0E2-4668-F4C1-4B18508D7323}"/>
              </a:ext>
            </a:extLst>
          </p:cNvPr>
          <p:cNvSpPr txBox="1">
            <a:spLocks noChangeArrowheads="1"/>
          </p:cNvSpPr>
          <p:nvPr/>
        </p:nvSpPr>
        <p:spPr bwMode="auto">
          <a:xfrm rot="19171687">
            <a:off x="10422962" y="4222363"/>
            <a:ext cx="5031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Al</a:t>
            </a:r>
          </a:p>
        </p:txBody>
      </p:sp>
      <p:sp>
        <p:nvSpPr>
          <p:cNvPr id="81" name="TextBox 26">
            <a:extLst>
              <a:ext uri="{FF2B5EF4-FFF2-40B4-BE49-F238E27FC236}">
                <a16:creationId xmlns:a16="http://schemas.microsoft.com/office/drawing/2014/main" id="{2FBFF504-A9FB-91B9-6F97-C2B85CAE6417}"/>
              </a:ext>
            </a:extLst>
          </p:cNvPr>
          <p:cNvSpPr txBox="1">
            <a:spLocks noChangeArrowheads="1"/>
          </p:cNvSpPr>
          <p:nvPr/>
        </p:nvSpPr>
        <p:spPr bwMode="auto">
          <a:xfrm rot="1640732">
            <a:off x="8133117" y="4504123"/>
            <a:ext cx="5031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Be</a:t>
            </a:r>
          </a:p>
        </p:txBody>
      </p:sp>
      <p:pic>
        <p:nvPicPr>
          <p:cNvPr id="82" name="Picture 81" descr="VG ozone.JPG">
            <a:extLst>
              <a:ext uri="{FF2B5EF4-FFF2-40B4-BE49-F238E27FC236}">
                <a16:creationId xmlns:a16="http://schemas.microsoft.com/office/drawing/2014/main" id="{823B23C0-2A1E-668F-3519-570A288E61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00" t="11153" r="42499" b="12541"/>
          <a:stretch>
            <a:fillRect/>
          </a:stretch>
        </p:blipFill>
        <p:spPr>
          <a:xfrm rot="2369881">
            <a:off x="7840833" y="3684759"/>
            <a:ext cx="431616" cy="1299663"/>
          </a:xfrm>
          <a:prstGeom prst="rect">
            <a:avLst/>
          </a:prstGeom>
        </p:spPr>
      </p:pic>
      <p:sp>
        <p:nvSpPr>
          <p:cNvPr id="83" name="TextBox 26">
            <a:extLst>
              <a:ext uri="{FF2B5EF4-FFF2-40B4-BE49-F238E27FC236}">
                <a16:creationId xmlns:a16="http://schemas.microsoft.com/office/drawing/2014/main" id="{7F60CDF2-C1B3-F48C-218B-2E538235412D}"/>
              </a:ext>
            </a:extLst>
          </p:cNvPr>
          <p:cNvSpPr txBox="1">
            <a:spLocks noChangeArrowheads="1"/>
          </p:cNvSpPr>
          <p:nvPr/>
        </p:nvSpPr>
        <p:spPr bwMode="auto">
          <a:xfrm rot="2422467">
            <a:off x="7759683" y="4232998"/>
            <a:ext cx="5031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As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36172DFE-0B92-410E-3CED-EC3DFE03BB20}"/>
              </a:ext>
            </a:extLst>
          </p:cNvPr>
          <p:cNvCxnSpPr>
            <a:cxnSpLocks noChangeShapeType="1"/>
            <a:endCxn id="51" idx="1"/>
          </p:cNvCxnSpPr>
          <p:nvPr/>
        </p:nvCxnSpPr>
        <p:spPr bwMode="auto">
          <a:xfrm>
            <a:off x="9305636" y="2896267"/>
            <a:ext cx="1078563" cy="133364"/>
          </a:xfrm>
          <a:prstGeom prst="straightConnector1">
            <a:avLst/>
          </a:prstGeom>
          <a:noFill/>
          <a:ln w="31750">
            <a:solidFill>
              <a:schemeClr val="tx1"/>
            </a:solidFill>
            <a:miter lim="800000"/>
            <a:headEnd type="triangle" w="med" len="lg"/>
            <a:tailEnd type="none" w="med" len="lg"/>
          </a:ln>
        </p:spPr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F9F88876-2F42-CDC8-23B5-8FD52A0E61B7}"/>
              </a:ext>
            </a:extLst>
          </p:cNvPr>
          <p:cNvSpPr txBox="1"/>
          <p:nvPr/>
        </p:nvSpPr>
        <p:spPr>
          <a:xfrm>
            <a:off x="7408409" y="1327696"/>
            <a:ext cx="38209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Molecular Beam Epitaxy (MBE)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332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"/>
    </mc:Choice>
    <mc:Fallback xmlns="">
      <p:transition spd="slow" advTm="37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35760</TotalTime>
  <Words>2827</Words>
  <Application>Microsoft Office PowerPoint</Application>
  <PresentationFormat>Widescreen</PresentationFormat>
  <Paragraphs>778</Paragraphs>
  <Slides>40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Arial Rounded MT Bold</vt:lpstr>
      <vt:lpstr>Calibri</vt:lpstr>
      <vt:lpstr>Calibri Light</vt:lpstr>
      <vt:lpstr>Cambria Math</vt:lpstr>
      <vt:lpstr>1_Office Theme</vt:lpstr>
      <vt:lpstr>2_Office Theme</vt:lpstr>
      <vt:lpstr>Office Theme</vt:lpstr>
      <vt:lpstr>3_Office Theme</vt:lpstr>
      <vt:lpstr>PowerPoint Presentation</vt:lpstr>
      <vt:lpstr>Outline</vt:lpstr>
      <vt:lpstr>Outline</vt:lpstr>
      <vt:lpstr> Applications of spin-polarized photoelectron beams</vt:lpstr>
      <vt:lpstr> Applications of spin-polarized photoelectron beams</vt:lpstr>
      <vt:lpstr>Generating spin polarization with circular polarized light</vt:lpstr>
      <vt:lpstr>Generating spin polarization with circular polarized light</vt:lpstr>
      <vt:lpstr>Outline</vt:lpstr>
      <vt:lpstr>Strained well superlattices require precise epitaxial growth</vt:lpstr>
      <vt:lpstr>Current state-of-the-art strained well superlattice</vt:lpstr>
      <vt:lpstr>Strained well InAlGaAs/AlGaAs has more room for improvement</vt:lpstr>
      <vt:lpstr>PowerPoint Presentation</vt:lpstr>
      <vt:lpstr>Outline</vt:lpstr>
      <vt:lpstr>Growth optimization of photocathode structure: XRD</vt:lpstr>
      <vt:lpstr>Growth optimization of photocathode structure: optical quality</vt:lpstr>
      <vt:lpstr>Growth optimization of photocathode structure: morphology</vt:lpstr>
      <vt:lpstr>Spin polarization/QE measurements on 520°C sample</vt:lpstr>
      <vt:lpstr>Outline</vt:lpstr>
      <vt:lpstr>Approach to reduce alloy disorder and improve uniformity</vt:lpstr>
      <vt:lpstr>Digital alloys preserve overall superlattice structure</vt:lpstr>
      <vt:lpstr>Digital alloy shows improved optical quality</vt:lpstr>
      <vt:lpstr>Outline</vt:lpstr>
      <vt:lpstr>Digital alloys improve uniformity for cavity resonance</vt:lpstr>
      <vt:lpstr>Digital alloys improve uniformity for cavity resonance</vt:lpstr>
      <vt:lpstr>Distributed Bragg reflector test successful</vt:lpstr>
      <vt:lpstr>Conclusions and next steps</vt:lpstr>
      <vt:lpstr>PowerPoint Presentation</vt:lpstr>
      <vt:lpstr>PowerPoint Presentation</vt:lpstr>
      <vt:lpstr>Supplemental Slides </vt:lpstr>
      <vt:lpstr>Mott polarimeter: How it works</vt:lpstr>
      <vt:lpstr>The photoemission process in a III-V photocathode</vt:lpstr>
      <vt:lpstr>Photogun set up</vt:lpstr>
      <vt:lpstr>Yo-yo NEA process</vt:lpstr>
      <vt:lpstr>Record FOMs at peak wavelength</vt:lpstr>
      <vt:lpstr>PowerPoint Presentation</vt:lpstr>
      <vt:lpstr>Photoluminescence shows improved optical quality using digital alloy</vt:lpstr>
      <vt:lpstr>DC reflectivity shows little change in uniformity with growth conditions</vt:lpstr>
      <vt:lpstr>Effect of V/III ratio</vt:lpstr>
      <vt:lpstr>Clear terraces in all samples except cold grown</vt:lpstr>
      <vt:lpstr>Digital alloys improve surface morphology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Hadass Inbar</dc:creator>
  <cp:lastModifiedBy>Aaron Engel</cp:lastModifiedBy>
  <cp:revision>1162</cp:revision>
  <dcterms:created xsi:type="dcterms:W3CDTF">2019-01-24T01:35:28Z</dcterms:created>
  <dcterms:modified xsi:type="dcterms:W3CDTF">2023-10-05T12:27:03Z</dcterms:modified>
</cp:coreProperties>
</file>