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408" r:id="rId2"/>
    <p:sldId id="441" r:id="rId3"/>
    <p:sldId id="442" r:id="rId4"/>
    <p:sldId id="445" r:id="rId5"/>
    <p:sldId id="447" r:id="rId6"/>
    <p:sldId id="449" r:id="rId7"/>
    <p:sldId id="438" r:id="rId8"/>
    <p:sldId id="439" r:id="rId9"/>
    <p:sldId id="531" r:id="rId10"/>
    <p:sldId id="532" r:id="rId11"/>
    <p:sldId id="453" r:id="rId12"/>
    <p:sldId id="463" r:id="rId13"/>
    <p:sldId id="489" r:id="rId14"/>
    <p:sldId id="535" r:id="rId15"/>
    <p:sldId id="546" r:id="rId16"/>
    <p:sldId id="548" r:id="rId17"/>
    <p:sldId id="562" r:id="rId18"/>
    <p:sldId id="547" r:id="rId19"/>
    <p:sldId id="554" r:id="rId20"/>
    <p:sldId id="566" r:id="rId21"/>
    <p:sldId id="527" r:id="rId22"/>
    <p:sldId id="565" r:id="rId23"/>
    <p:sldId id="528" r:id="rId24"/>
    <p:sldId id="564" r:id="rId25"/>
    <p:sldId id="277" r:id="rId26"/>
    <p:sldId id="521" r:id="rId27"/>
    <p:sldId id="557" r:id="rId28"/>
    <p:sldId id="504" r:id="rId29"/>
    <p:sldId id="561" r:id="rId30"/>
    <p:sldId id="508" r:id="rId31"/>
    <p:sldId id="560" r:id="rId32"/>
    <p:sldId id="563" r:id="rId33"/>
    <p:sldId id="567" r:id="rId34"/>
    <p:sldId id="568" r:id="rId35"/>
    <p:sldId id="541" r:id="rId36"/>
    <p:sldId id="558" r:id="rId37"/>
    <p:sldId id="559" r:id="rId38"/>
    <p:sldId id="569" r:id="rId39"/>
    <p:sldId id="289" r:id="rId40"/>
    <p:sldId id="549" r:id="rId41"/>
    <p:sldId id="556" r:id="rId42"/>
    <p:sldId id="551" r:id="rId43"/>
    <p:sldId id="552" r:id="rId44"/>
    <p:sldId id="55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7"/>
    <p:restoredTop sz="96093"/>
  </p:normalViewPr>
  <p:slideViewPr>
    <p:cSldViewPr snapToGrid="0" snapToObjects="1">
      <p:cViewPr varScale="1">
        <p:scale>
          <a:sx n="70" d="100"/>
          <a:sy n="70" d="100"/>
        </p:scale>
        <p:origin x="200" y="1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imes New Roman Regular"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imes New Roman Regular" panose="02020603050405020304" pitchFamily="18" charset="0"/>
              </a:defRPr>
            </a:lvl1pPr>
          </a:lstStyle>
          <a:p>
            <a:fld id="{1C24FE92-FC05-4B41-A304-646644E73C4E}" type="datetimeFigureOut">
              <a:rPr lang="en-US" smtClean="0"/>
              <a:pPr/>
              <a:t>10/2/23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imes New Roman Regular"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imes New Roman Regular" panose="02020603050405020304" pitchFamily="18" charset="0"/>
              </a:defRPr>
            </a:lvl1pPr>
          </a:lstStyle>
          <a:p>
            <a:fld id="{E6028D1F-DF20-1D47-A4A9-B61B89AF2093}" type="slidenum">
              <a:rPr lang="en-US" smtClean="0"/>
              <a:pPr/>
              <a:t>‹#›</a:t>
            </a:fld>
            <a:endParaRPr lang="en-US" dirty="0"/>
          </a:p>
        </p:txBody>
      </p:sp>
    </p:spTree>
    <p:extLst>
      <p:ext uri="{BB962C8B-B14F-4D97-AF65-F5344CB8AC3E}">
        <p14:creationId xmlns:p14="http://schemas.microsoft.com/office/powerpoint/2010/main" val="108357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Regular" panose="02020603050405020304" pitchFamily="18" charset="0"/>
        <a:ea typeface="+mn-ea"/>
        <a:cs typeface="+mn-cs"/>
      </a:defRPr>
    </a:lvl1pPr>
    <a:lvl2pPr marL="457200" algn="l" defTabSz="914400" rtl="0" eaLnBrk="1" latinLnBrk="0" hangingPunct="1">
      <a:defRPr sz="1200" b="0" i="0" kern="1200">
        <a:solidFill>
          <a:schemeClr val="tx1"/>
        </a:solidFill>
        <a:latin typeface="Times New Roman Regular" panose="02020603050405020304" pitchFamily="18" charset="0"/>
        <a:ea typeface="+mn-ea"/>
        <a:cs typeface="+mn-cs"/>
      </a:defRPr>
    </a:lvl2pPr>
    <a:lvl3pPr marL="914400" algn="l" defTabSz="914400" rtl="0" eaLnBrk="1" latinLnBrk="0" hangingPunct="1">
      <a:defRPr sz="1200" b="0" i="0" kern="1200">
        <a:solidFill>
          <a:schemeClr val="tx1"/>
        </a:solidFill>
        <a:latin typeface="Times New Roman Regular" panose="02020603050405020304" pitchFamily="18" charset="0"/>
        <a:ea typeface="+mn-ea"/>
        <a:cs typeface="+mn-cs"/>
      </a:defRPr>
    </a:lvl3pPr>
    <a:lvl4pPr marL="1371600" algn="l" defTabSz="914400" rtl="0" eaLnBrk="1" latinLnBrk="0" hangingPunct="1">
      <a:defRPr sz="1200" b="0" i="0" kern="1200">
        <a:solidFill>
          <a:schemeClr val="tx1"/>
        </a:solidFill>
        <a:latin typeface="Times New Roman Regular" panose="02020603050405020304" pitchFamily="18" charset="0"/>
        <a:ea typeface="+mn-ea"/>
        <a:cs typeface="+mn-cs"/>
      </a:defRPr>
    </a:lvl4pPr>
    <a:lvl5pPr marL="1828800" algn="l" defTabSz="914400" rtl="0" eaLnBrk="1" latinLnBrk="0" hangingPunct="1">
      <a:defRPr sz="1200" b="0" i="0" kern="1200">
        <a:solidFill>
          <a:schemeClr val="tx1"/>
        </a:solidFill>
        <a:latin typeface="Times New Roman Regular"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a:t>
            </a:fld>
            <a:endParaRPr lang="en-US" dirty="0"/>
          </a:p>
        </p:txBody>
      </p:sp>
    </p:spTree>
    <p:extLst>
      <p:ext uri="{BB962C8B-B14F-4D97-AF65-F5344CB8AC3E}">
        <p14:creationId xmlns:p14="http://schemas.microsoft.com/office/powerpoint/2010/main" val="3978378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Low MTEs, high QEs and other convivences have made it the gold standard of spin polarized sources all over the world.</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10</a:t>
            </a:fld>
            <a:endParaRPr lang="en-US" dirty="0"/>
          </a:p>
        </p:txBody>
      </p:sp>
    </p:spTree>
    <p:extLst>
      <p:ext uri="{BB962C8B-B14F-4D97-AF65-F5344CB8AC3E}">
        <p14:creationId xmlns:p14="http://schemas.microsoft.com/office/powerpoint/2010/main" val="218441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However, for it to work, it needs a cesium layer on its surface (I’ll explain why shortly), which leads to many issues. </a:t>
            </a:r>
          </a:p>
        </p:txBody>
      </p:sp>
      <p:sp>
        <p:nvSpPr>
          <p:cNvPr id="4" name="Slide Number Placeholder 3"/>
          <p:cNvSpPr>
            <a:spLocks noGrp="1"/>
          </p:cNvSpPr>
          <p:nvPr>
            <p:ph type="sldNum" sz="quarter" idx="5"/>
          </p:nvPr>
        </p:nvSpPr>
        <p:spPr/>
        <p:txBody>
          <a:bodyPr/>
          <a:lstStyle/>
          <a:p>
            <a:fld id="{E6028D1F-DF20-1D47-A4A9-B61B89AF2093}" type="slidenum">
              <a:rPr lang="en-US" smtClean="0"/>
              <a:pPr/>
              <a:t>11</a:t>
            </a:fld>
            <a:endParaRPr lang="en-US" dirty="0"/>
          </a:p>
        </p:txBody>
      </p:sp>
    </p:spTree>
    <p:extLst>
      <p:ext uri="{BB962C8B-B14F-4D97-AF65-F5344CB8AC3E}">
        <p14:creationId xmlns:p14="http://schemas.microsoft.com/office/powerpoint/2010/main" val="2563378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Unfortunately, gallium arsenide is characterized by short operational lifetimes, where the QE decreases exponentially. The state of the art is only 6 hours of 50 milliamp beam running. This is because the cesium layer on top of the cathode is very sensitive and weakly bound to the gallium arsenide bulk. This results in QE degradation by way of chemical poisoning, thermal desorption and ion back bombardment. While some improvements have been made with alternative coatings that include tellurium and antimony, the sensitivity of </a:t>
            </a:r>
            <a:r>
              <a:rPr lang="en-US" sz="1200" b="0" i="0" kern="1200" dirty="0" err="1">
                <a:solidFill>
                  <a:schemeClr val="tx1"/>
                </a:solidFill>
                <a:effectLst/>
                <a:latin typeface="Times New Roman Regular" panose="02020603050405020304" pitchFamily="18" charset="0"/>
                <a:ea typeface="+mn-ea"/>
                <a:cs typeface="+mn-cs"/>
              </a:rPr>
              <a:t>cesiated</a:t>
            </a:r>
            <a:r>
              <a:rPr lang="en-US" sz="1200" b="0" i="0" kern="1200" dirty="0">
                <a:solidFill>
                  <a:schemeClr val="tx1"/>
                </a:solidFill>
                <a:effectLst/>
                <a:latin typeface="Times New Roman Regular" panose="02020603050405020304" pitchFamily="18" charset="0"/>
                <a:ea typeface="+mn-ea"/>
                <a:cs typeface="+mn-cs"/>
              </a:rPr>
              <a:t> gallium arsenide to these QE degradation methods is why studies on new and more robust sources is needed.</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12</a:t>
            </a:fld>
            <a:endParaRPr lang="en-US" dirty="0"/>
          </a:p>
        </p:txBody>
      </p:sp>
    </p:spTree>
    <p:extLst>
      <p:ext uri="{BB962C8B-B14F-4D97-AF65-F5344CB8AC3E}">
        <p14:creationId xmlns:p14="http://schemas.microsoft.com/office/powerpoint/2010/main" val="1310861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So how do you make spin polarized electrons anyways? Let’s start with a basic semiconductor energy band diagram, where we have a valence band and a conduction band separated by a characteristic band gap energy. In S-band semiconductors, a spin-orbit splitting will cause there to be a split off band, separated by a characteristic energy, delta so. If we excite an electron from the top of the valence band, there is a degeneracy, where we can also excite from the plus or minus 3/2 states. Now, the relative probabilities of transitioning from the two ½ states below the valence band are the same, but if you calculate the relative probabilities of the degenerate states transitions, they end up as 3 to 1. Meaning the spin polarization of the emitted electrons will be 50%. In real life, you give plus or minus h bar spin angular momentum to the electrons with opposite handed circular polarized light.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13</a:t>
            </a:fld>
            <a:endParaRPr lang="en-US" dirty="0"/>
          </a:p>
        </p:txBody>
      </p:sp>
    </p:spTree>
    <p:extLst>
      <p:ext uri="{BB962C8B-B14F-4D97-AF65-F5344CB8AC3E}">
        <p14:creationId xmlns:p14="http://schemas.microsoft.com/office/powerpoint/2010/main" val="2228968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A requirement for us to get spin polarized photoemission is that you must photoemit from the top of the valence band. Returning to our semiconductor model, we have the vacuum energy level above the conduction band, separated by a characteristic electron affinity. Such an orientation is called positive electron affinity and our work function is defined as the electron affinity plus the band gap. Now, if we deposit an electropositive metal on the surface, like cesium, a dipole moment is created which will lower the vacuum level below the conduction band, creating a state of negative electron affinity. Now, photoemitting with photons of the bandgap energy will emit electrons from the top of the valence band. When we activate a cathode to NEA, we deposit cesium on the surface until the QE peaks, as shown here.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14</a:t>
            </a:fld>
            <a:endParaRPr lang="en-US" dirty="0"/>
          </a:p>
        </p:txBody>
      </p:sp>
    </p:spTree>
    <p:extLst>
      <p:ext uri="{BB962C8B-B14F-4D97-AF65-F5344CB8AC3E}">
        <p14:creationId xmlns:p14="http://schemas.microsoft.com/office/powerpoint/2010/main" val="3635166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One alternative NEA coating to cesium and oxygen is cesium telluride, which is a robust, wide-band gap, solar-blind material. In this work done at Cornell, it was shown that a </a:t>
            </a:r>
            <a:r>
              <a:rPr lang="en-US" sz="1200" b="0" i="0" kern="1200" dirty="0" err="1">
                <a:solidFill>
                  <a:schemeClr val="tx1"/>
                </a:solidFill>
                <a:effectLst/>
                <a:latin typeface="Times New Roman Regular" panose="02020603050405020304" pitchFamily="18" charset="0"/>
                <a:ea typeface="+mn-ea"/>
                <a:cs typeface="+mn-cs"/>
              </a:rPr>
              <a:t>CsTe</a:t>
            </a:r>
            <a:r>
              <a:rPr lang="en-US" sz="1200" b="0" i="0" kern="1200" dirty="0">
                <a:solidFill>
                  <a:schemeClr val="tx1"/>
                </a:solidFill>
                <a:effectLst/>
                <a:latin typeface="Times New Roman Regular" panose="02020603050405020304" pitchFamily="18" charset="0"/>
                <a:ea typeface="+mn-ea"/>
                <a:cs typeface="+mn-cs"/>
              </a:rPr>
              <a:t> activation layer improved the charge extraction lifetime of a GaAs cathode by a factor of 5, when compared with an ordinary cesium and oxygen activation. Furthermore, it was shown that such an activation layer had no effect on the spin polarization, as we see in this plot, where the spin polarization is virtually unchanged.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15</a:t>
            </a:fld>
            <a:endParaRPr lang="en-US" dirty="0"/>
          </a:p>
        </p:txBody>
      </p:sp>
    </p:spTree>
    <p:extLst>
      <p:ext uri="{BB962C8B-B14F-4D97-AF65-F5344CB8AC3E}">
        <p14:creationId xmlns:p14="http://schemas.microsoft.com/office/powerpoint/2010/main" val="421037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Another alternative coating comes by way of cesium and antimony. Cesium </a:t>
            </a:r>
            <a:r>
              <a:rPr lang="en-US" sz="1200" b="0" i="0" kern="1200" dirty="0" err="1">
                <a:solidFill>
                  <a:schemeClr val="tx1"/>
                </a:solidFill>
                <a:effectLst/>
                <a:latin typeface="Times New Roman Regular" panose="02020603050405020304" pitchFamily="18" charset="0"/>
                <a:ea typeface="+mn-ea"/>
                <a:cs typeface="+mn-cs"/>
              </a:rPr>
              <a:t>antiminide</a:t>
            </a:r>
            <a:r>
              <a:rPr lang="en-US" sz="1200" b="0" i="0" kern="1200" dirty="0">
                <a:solidFill>
                  <a:schemeClr val="tx1"/>
                </a:solidFill>
                <a:effectLst/>
                <a:latin typeface="Times New Roman Regular" panose="02020603050405020304" pitchFamily="18" charset="0"/>
                <a:ea typeface="+mn-ea"/>
                <a:cs typeface="+mn-cs"/>
              </a:rPr>
              <a:t> is another robust photocathode material which, in another work at Cornell was shown to improve the NEA lifetime of a GaAs photocathode. In this study, tradeoffs with lifetime, peak QE and spin polarization were reported. Nevertheless, it was shown that around a tenth of a nm of antimony could enhance the charge lifetime by a factor of 30, with minimal losses in QE and spin polarization.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16</a:t>
            </a:fld>
            <a:endParaRPr lang="en-US" dirty="0"/>
          </a:p>
        </p:txBody>
      </p:sp>
    </p:spTree>
    <p:extLst>
      <p:ext uri="{BB962C8B-B14F-4D97-AF65-F5344CB8AC3E}">
        <p14:creationId xmlns:p14="http://schemas.microsoft.com/office/powerpoint/2010/main" val="77702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It was later demonstrated that cesium, antimony and oxygen could improve the lifetime of a superlattice GaAs photocathode. In this work we see where introducing antimony to the activation process gave a factor of 7 improvement in lifetime, with no effect on the characteristic high spin polarization.</a:t>
            </a:r>
          </a:p>
          <a:p>
            <a:r>
              <a:rPr lang="en-US" sz="1200" b="0" i="0" kern="1200" dirty="0">
                <a:solidFill>
                  <a:schemeClr val="tx1"/>
                </a:solidFill>
                <a:effectLst/>
                <a:latin typeface="Times New Roman Regular" panose="02020603050405020304" pitchFamily="18"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17</a:t>
            </a:fld>
            <a:endParaRPr lang="en-US" dirty="0"/>
          </a:p>
        </p:txBody>
      </p:sp>
    </p:spTree>
    <p:extLst>
      <p:ext uri="{BB962C8B-B14F-4D97-AF65-F5344CB8AC3E}">
        <p14:creationId xmlns:p14="http://schemas.microsoft.com/office/powerpoint/2010/main" val="3327360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Now that we have identified ways to improve these cathodes, we want to study their lifetimes in real-life environments. We recently commissioned our HERACLES beamline at </a:t>
            </a:r>
            <a:r>
              <a:rPr lang="en-US" sz="1200" b="0" i="0" kern="1200" dirty="0" err="1">
                <a:solidFill>
                  <a:schemeClr val="tx1"/>
                </a:solidFill>
                <a:effectLst/>
                <a:latin typeface="Times New Roman Regular" panose="02020603050405020304" pitchFamily="18" charset="0"/>
                <a:ea typeface="+mn-ea"/>
                <a:cs typeface="+mn-cs"/>
              </a:rPr>
              <a:t>cornell</a:t>
            </a:r>
            <a:r>
              <a:rPr lang="en-US" sz="1200" b="0" i="0" kern="1200" dirty="0">
                <a:solidFill>
                  <a:schemeClr val="tx1"/>
                </a:solidFill>
                <a:effectLst/>
                <a:latin typeface="Times New Roman Regular" panose="02020603050405020304" pitchFamily="18" charset="0"/>
                <a:ea typeface="+mn-ea"/>
                <a:cs typeface="+mn-cs"/>
              </a:rPr>
              <a:t>, which is a 200 </a:t>
            </a:r>
            <a:r>
              <a:rPr lang="en-US" sz="1200" b="0" i="0" kern="1200" dirty="0" err="1">
                <a:solidFill>
                  <a:schemeClr val="tx1"/>
                </a:solidFill>
                <a:effectLst/>
                <a:latin typeface="Times New Roman Regular" panose="02020603050405020304" pitchFamily="18" charset="0"/>
                <a:ea typeface="+mn-ea"/>
                <a:cs typeface="+mn-cs"/>
              </a:rPr>
              <a:t>keV</a:t>
            </a:r>
            <a:r>
              <a:rPr lang="en-US" sz="1200" b="0" i="0" kern="1200" dirty="0">
                <a:solidFill>
                  <a:schemeClr val="tx1"/>
                </a:solidFill>
                <a:effectLst/>
                <a:latin typeface="Times New Roman Regular" panose="02020603050405020304" pitchFamily="18" charset="0"/>
                <a:ea typeface="+mn-ea"/>
                <a:cs typeface="+mn-cs"/>
              </a:rPr>
              <a:t> electron gun capable of performing operational lifetime measurements of cathodes running at up to 10 mA.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18</a:t>
            </a:fld>
            <a:endParaRPr lang="en-US" dirty="0"/>
          </a:p>
        </p:txBody>
      </p:sp>
    </p:spTree>
    <p:extLst>
      <p:ext uri="{BB962C8B-B14F-4D97-AF65-F5344CB8AC3E}">
        <p14:creationId xmlns:p14="http://schemas.microsoft.com/office/powerpoint/2010/main" val="3181409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In the first experiment done with the beamline, GaAs photocathodes coated with the cesium-antimony-oxygen layers demonstrated no improvement in operational lifetime at used 488 nm wavelength. However, a modest improvement at 780 nm was observed. While antimony helps with chemical poisoning, it may be less beneficial against ion back bombardment. Given that the cathodes with antimony had to be grown in a separate chamber and moved via vacuum suitcase, we have recently commissioned a growth chamber attached to the back of the gun, which will allow us to grow a series of GaAs activation layers with varying </a:t>
            </a:r>
            <a:r>
              <a:rPr lang="en-US" sz="1200" b="0" i="0" kern="1200" dirty="0" err="1">
                <a:solidFill>
                  <a:schemeClr val="tx1"/>
                </a:solidFill>
                <a:effectLst/>
                <a:latin typeface="Times New Roman Regular" panose="02020603050405020304" pitchFamily="18" charset="0"/>
                <a:ea typeface="+mn-ea"/>
                <a:cs typeface="+mn-cs"/>
              </a:rPr>
              <a:t>CsSb</a:t>
            </a:r>
            <a:r>
              <a:rPr lang="en-US" sz="1200" b="0" i="0" kern="1200" dirty="0">
                <a:solidFill>
                  <a:schemeClr val="tx1"/>
                </a:solidFill>
                <a:effectLst/>
                <a:latin typeface="Times New Roman Regular" panose="02020603050405020304" pitchFamily="18" charset="0"/>
                <a:ea typeface="+mn-ea"/>
                <a:cs typeface="+mn-cs"/>
              </a:rPr>
              <a:t> and </a:t>
            </a:r>
            <a:r>
              <a:rPr lang="en-US" sz="1200" b="0" i="0" kern="1200" dirty="0" err="1">
                <a:solidFill>
                  <a:schemeClr val="tx1"/>
                </a:solidFill>
                <a:effectLst/>
                <a:latin typeface="Times New Roman Regular" panose="02020603050405020304" pitchFamily="18" charset="0"/>
                <a:ea typeface="+mn-ea"/>
                <a:cs typeface="+mn-cs"/>
              </a:rPr>
              <a:t>CsTe</a:t>
            </a:r>
            <a:r>
              <a:rPr lang="en-US" sz="1200" b="0" i="0" kern="1200" dirty="0">
                <a:solidFill>
                  <a:schemeClr val="tx1"/>
                </a:solidFill>
                <a:effectLst/>
                <a:latin typeface="Times New Roman Regular" panose="02020603050405020304" pitchFamily="18" charset="0"/>
                <a:ea typeface="+mn-ea"/>
                <a:cs typeface="+mn-cs"/>
              </a:rPr>
              <a:t> thicknesses to further understand how we may optimize GaAs use in photoinjectors.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19</a:t>
            </a:fld>
            <a:endParaRPr lang="en-US" dirty="0"/>
          </a:p>
        </p:txBody>
      </p:sp>
    </p:spTree>
    <p:extLst>
      <p:ext uri="{BB962C8B-B14F-4D97-AF65-F5344CB8AC3E}">
        <p14:creationId xmlns:p14="http://schemas.microsoft.com/office/powerpoint/2010/main" val="402661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I would first like to acknowledge the support this project has from Cornell university, the US department of energy, the US NSF and the Center for Bright Beams. The work in my talk brought together some of the very best accelerator physicists and some of the very best materials experts, and I would like to acknowledge all the help and support they’ve given me and contributed to this project.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a:t>
            </a:fld>
            <a:endParaRPr lang="en-US" dirty="0"/>
          </a:p>
        </p:txBody>
      </p:sp>
    </p:spTree>
    <p:extLst>
      <p:ext uri="{BB962C8B-B14F-4D97-AF65-F5344CB8AC3E}">
        <p14:creationId xmlns:p14="http://schemas.microsoft.com/office/powerpoint/2010/main" val="269548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Now, taking this a step further, is it possible that a more robust spin polarized source could be a new material altogether? There are currently two materials currently being investigated.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20</a:t>
            </a:fld>
            <a:endParaRPr lang="en-US" dirty="0"/>
          </a:p>
        </p:txBody>
      </p:sp>
    </p:spTree>
    <p:extLst>
      <p:ext uri="{BB962C8B-B14F-4D97-AF65-F5344CB8AC3E}">
        <p14:creationId xmlns:p14="http://schemas.microsoft.com/office/powerpoint/2010/main" val="373374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Alkali </a:t>
            </a:r>
            <a:r>
              <a:rPr lang="en-US" sz="1200" b="0" i="0" kern="1200" dirty="0" err="1">
                <a:solidFill>
                  <a:schemeClr val="tx1"/>
                </a:solidFill>
                <a:effectLst/>
                <a:latin typeface="Times New Roman Regular" panose="02020603050405020304" pitchFamily="18" charset="0"/>
                <a:ea typeface="+mn-ea"/>
                <a:cs typeface="+mn-cs"/>
              </a:rPr>
              <a:t>antimonide</a:t>
            </a:r>
            <a:r>
              <a:rPr lang="en-US" sz="1200" b="0" i="0" kern="1200" dirty="0">
                <a:solidFill>
                  <a:schemeClr val="tx1"/>
                </a:solidFill>
                <a:effectLst/>
                <a:latin typeface="Times New Roman Regular" panose="02020603050405020304" pitchFamily="18" charset="0"/>
                <a:ea typeface="+mn-ea"/>
                <a:cs typeface="+mn-cs"/>
              </a:rPr>
              <a:t> </a:t>
            </a:r>
            <a:r>
              <a:rPr lang="en-US" sz="1200" b="0" i="0" kern="1200" dirty="0" err="1">
                <a:solidFill>
                  <a:schemeClr val="tx1"/>
                </a:solidFill>
                <a:effectLst/>
                <a:latin typeface="Times New Roman Regular" panose="02020603050405020304" pitchFamily="18" charset="0"/>
                <a:ea typeface="+mn-ea"/>
                <a:cs typeface="+mn-cs"/>
              </a:rPr>
              <a:t>photcathodes</a:t>
            </a:r>
            <a:r>
              <a:rPr lang="en-US" sz="1200" b="0" i="0" kern="1200" dirty="0">
                <a:solidFill>
                  <a:schemeClr val="tx1"/>
                </a:solidFill>
                <a:effectLst/>
                <a:latin typeface="Times New Roman Regular" panose="02020603050405020304" pitchFamily="18" charset="0"/>
                <a:ea typeface="+mn-ea"/>
                <a:cs typeface="+mn-cs"/>
              </a:rPr>
              <a:t> are robust materials with high current capabilities, as seen in this work.</a:t>
            </a:r>
            <a:r>
              <a:rPr lang="en-US" dirty="0">
                <a:effectLst/>
              </a:rPr>
              <a:t>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21</a:t>
            </a:fld>
            <a:endParaRPr lang="en-US" dirty="0"/>
          </a:p>
        </p:txBody>
      </p:sp>
    </p:spTree>
    <p:extLst>
      <p:ext uri="{BB962C8B-B14F-4D97-AF65-F5344CB8AC3E}">
        <p14:creationId xmlns:p14="http://schemas.microsoft.com/office/powerpoint/2010/main" val="2336791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Gallium nitride, which is a wide bandgap analog of GaAs has been extensively developed for electronics, but much less so has a photocathode. It has been shown to achieve crazy high QEs through doping, as shown here.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22</a:t>
            </a:fld>
            <a:endParaRPr lang="en-US" dirty="0"/>
          </a:p>
        </p:txBody>
      </p:sp>
    </p:spTree>
    <p:extLst>
      <p:ext uri="{BB962C8B-B14F-4D97-AF65-F5344CB8AC3E}">
        <p14:creationId xmlns:p14="http://schemas.microsoft.com/office/powerpoint/2010/main" val="401801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Starting with alkali </a:t>
            </a:r>
            <a:r>
              <a:rPr lang="en-US" sz="1200" b="0" i="0" kern="1200" dirty="0" err="1">
                <a:solidFill>
                  <a:schemeClr val="tx1"/>
                </a:solidFill>
                <a:effectLst/>
                <a:latin typeface="Times New Roman Regular" panose="02020603050405020304" pitchFamily="18" charset="0"/>
                <a:ea typeface="+mn-ea"/>
                <a:cs typeface="+mn-cs"/>
              </a:rPr>
              <a:t>antimonides</a:t>
            </a:r>
            <a:r>
              <a:rPr lang="en-US" sz="1200" b="0" i="0" kern="1200" dirty="0">
                <a:solidFill>
                  <a:schemeClr val="tx1"/>
                </a:solidFill>
                <a:effectLst/>
                <a:latin typeface="Times New Roman Regular" panose="02020603050405020304" pitchFamily="18" charset="0"/>
                <a:ea typeface="+mn-ea"/>
                <a:cs typeface="+mn-cs"/>
              </a:rPr>
              <a:t>, which are generally known to be more robust than GaAs. </a:t>
            </a:r>
            <a:endParaRPr lang="en-US" dirty="0"/>
          </a:p>
        </p:txBody>
      </p:sp>
      <p:sp>
        <p:nvSpPr>
          <p:cNvPr id="4" name="Slide Number Placeholder 3"/>
          <p:cNvSpPr>
            <a:spLocks noGrp="1"/>
          </p:cNvSpPr>
          <p:nvPr>
            <p:ph type="sldNum" sz="quarter" idx="5"/>
          </p:nvPr>
        </p:nvSpPr>
        <p:spPr/>
        <p:txBody>
          <a:bodyPr/>
          <a:lstStyle/>
          <a:p>
            <a:fld id="{4A29FFB3-44F3-4525-B39F-E62588A4EBAD}" type="slidenum">
              <a:rPr lang="en-US" smtClean="0"/>
              <a:t>23</a:t>
            </a:fld>
            <a:endParaRPr lang="en-US"/>
          </a:p>
        </p:txBody>
      </p:sp>
    </p:spTree>
    <p:extLst>
      <p:ext uri="{BB962C8B-B14F-4D97-AF65-F5344CB8AC3E}">
        <p14:creationId xmlns:p14="http://schemas.microsoft.com/office/powerpoint/2010/main" val="4148331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Although typically polycrystalline, a recent work shown here, demonstrated that a potassium sodium </a:t>
            </a:r>
            <a:r>
              <a:rPr lang="en-US" sz="1200" b="0" i="0" kern="1200" dirty="0" err="1">
                <a:solidFill>
                  <a:schemeClr val="tx1"/>
                </a:solidFill>
                <a:effectLst/>
                <a:latin typeface="Times New Roman Regular" panose="02020603050405020304" pitchFamily="18" charset="0"/>
                <a:ea typeface="+mn-ea"/>
                <a:cs typeface="+mn-cs"/>
              </a:rPr>
              <a:t>antimonide</a:t>
            </a:r>
            <a:r>
              <a:rPr lang="en-US" sz="1200" b="0" i="0" kern="1200" dirty="0">
                <a:solidFill>
                  <a:schemeClr val="tx1"/>
                </a:solidFill>
                <a:effectLst/>
                <a:latin typeface="Times New Roman Regular" panose="02020603050405020304" pitchFamily="18" charset="0"/>
                <a:ea typeface="+mn-ea"/>
                <a:cs typeface="+mn-cs"/>
              </a:rPr>
              <a:t> cathode has a similar band structure to GaAs. It went on to infer from circular polarization of </a:t>
            </a:r>
            <a:r>
              <a:rPr lang="en-US" sz="1200" b="0" i="0" kern="1200" dirty="0" err="1">
                <a:solidFill>
                  <a:schemeClr val="tx1"/>
                </a:solidFill>
                <a:effectLst/>
                <a:latin typeface="Times New Roman Regular" panose="02020603050405020304" pitchFamily="18" charset="0"/>
                <a:ea typeface="+mn-ea"/>
                <a:cs typeface="+mn-cs"/>
              </a:rPr>
              <a:t>cathodeluminescence</a:t>
            </a:r>
            <a:r>
              <a:rPr lang="en-US" sz="1200" b="0" i="0" kern="1200" dirty="0">
                <a:solidFill>
                  <a:schemeClr val="tx1"/>
                </a:solidFill>
                <a:effectLst/>
                <a:latin typeface="Times New Roman Regular" panose="02020603050405020304" pitchFamily="18" charset="0"/>
                <a:ea typeface="+mn-ea"/>
                <a:cs typeface="+mn-cs"/>
              </a:rPr>
              <a:t> that the cathode could possibly produce comparable levels of spin polarization to GaAs. This result is very promising, and calls for future direct polarization measurements of the cathode. </a:t>
            </a:r>
          </a:p>
          <a:p>
            <a:endParaRPr lang="en-US" dirty="0"/>
          </a:p>
        </p:txBody>
      </p:sp>
      <p:sp>
        <p:nvSpPr>
          <p:cNvPr id="4" name="Slide Number Placeholder 3"/>
          <p:cNvSpPr>
            <a:spLocks noGrp="1"/>
          </p:cNvSpPr>
          <p:nvPr>
            <p:ph type="sldNum" sz="quarter" idx="5"/>
          </p:nvPr>
        </p:nvSpPr>
        <p:spPr/>
        <p:txBody>
          <a:bodyPr/>
          <a:lstStyle/>
          <a:p>
            <a:fld id="{4A29FFB3-44F3-4525-B39F-E62588A4EBAD}" type="slidenum">
              <a:rPr lang="en-US" smtClean="0"/>
              <a:t>24</a:t>
            </a:fld>
            <a:endParaRPr lang="en-US"/>
          </a:p>
        </p:txBody>
      </p:sp>
    </p:spTree>
    <p:extLst>
      <p:ext uri="{BB962C8B-B14F-4D97-AF65-F5344CB8AC3E}">
        <p14:creationId xmlns:p14="http://schemas.microsoft.com/office/powerpoint/2010/main" val="1415508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One problem with alkali </a:t>
            </a:r>
            <a:r>
              <a:rPr lang="en-US" sz="1200" b="0" i="0" kern="1200" dirty="0" err="1">
                <a:solidFill>
                  <a:schemeClr val="tx1"/>
                </a:solidFill>
                <a:effectLst/>
                <a:latin typeface="Times New Roman Regular" panose="02020603050405020304" pitchFamily="18" charset="0"/>
                <a:ea typeface="+mn-ea"/>
                <a:cs typeface="+mn-cs"/>
              </a:rPr>
              <a:t>antiminides</a:t>
            </a:r>
            <a:r>
              <a:rPr lang="en-US" sz="1200" b="0" i="0" kern="1200" dirty="0">
                <a:solidFill>
                  <a:schemeClr val="tx1"/>
                </a:solidFill>
                <a:effectLst/>
                <a:latin typeface="Times New Roman Regular" panose="02020603050405020304" pitchFamily="18" charset="0"/>
                <a:ea typeface="+mn-ea"/>
                <a:cs typeface="+mn-cs"/>
              </a:rPr>
              <a:t> is that they had historically always been </a:t>
            </a:r>
            <a:r>
              <a:rPr lang="en-US" sz="1200" b="0" i="0" kern="1200" dirty="0" err="1">
                <a:solidFill>
                  <a:schemeClr val="tx1"/>
                </a:solidFill>
                <a:effectLst/>
                <a:latin typeface="Times New Roman Regular" panose="02020603050405020304" pitchFamily="18" charset="0"/>
                <a:ea typeface="+mn-ea"/>
                <a:cs typeface="+mn-cs"/>
              </a:rPr>
              <a:t>polychristalline</a:t>
            </a:r>
            <a:r>
              <a:rPr lang="en-US" sz="1200" b="0" i="0" kern="1200" dirty="0">
                <a:solidFill>
                  <a:schemeClr val="tx1"/>
                </a:solidFill>
                <a:effectLst/>
                <a:latin typeface="Times New Roman Regular" panose="02020603050405020304" pitchFamily="18" charset="0"/>
                <a:ea typeface="+mn-ea"/>
                <a:cs typeface="+mn-cs"/>
              </a:rPr>
              <a:t>, meaning that they could not be </a:t>
            </a:r>
            <a:r>
              <a:rPr lang="en-US" sz="1200" b="0" i="0" kern="1200" dirty="0" err="1">
                <a:solidFill>
                  <a:schemeClr val="tx1"/>
                </a:solidFill>
                <a:effectLst/>
                <a:latin typeface="Times New Roman Regular" panose="02020603050405020304" pitchFamily="18" charset="0"/>
                <a:ea typeface="+mn-ea"/>
                <a:cs typeface="+mn-cs"/>
              </a:rPr>
              <a:t>nano</a:t>
            </a:r>
            <a:r>
              <a:rPr lang="en-US" sz="1200" b="0" i="0" kern="1200" dirty="0">
                <a:solidFill>
                  <a:schemeClr val="tx1"/>
                </a:solidFill>
                <a:effectLst/>
                <a:latin typeface="Times New Roman Regular" panose="02020603050405020304" pitchFamily="18" charset="0"/>
                <a:ea typeface="+mn-ea"/>
                <a:cs typeface="+mn-cs"/>
              </a:rPr>
              <a:t>-layered for high polarizations. However, in a recent work done at Cornell, a single-crystal epitaxially grown </a:t>
            </a:r>
            <a:r>
              <a:rPr lang="en-US" sz="1200" b="0" i="0" kern="1200" dirty="0" err="1">
                <a:solidFill>
                  <a:schemeClr val="tx1"/>
                </a:solidFill>
                <a:effectLst/>
                <a:latin typeface="Times New Roman Regular" panose="02020603050405020304" pitchFamily="18" charset="0"/>
                <a:ea typeface="+mn-ea"/>
                <a:cs typeface="+mn-cs"/>
              </a:rPr>
              <a:t>CsSb</a:t>
            </a:r>
            <a:r>
              <a:rPr lang="en-US" sz="1200" b="0" i="0" kern="1200" dirty="0">
                <a:solidFill>
                  <a:schemeClr val="tx1"/>
                </a:solidFill>
                <a:effectLst/>
                <a:latin typeface="Times New Roman Regular" panose="02020603050405020304" pitchFamily="18" charset="0"/>
                <a:ea typeface="+mn-ea"/>
                <a:cs typeface="+mn-cs"/>
              </a:rPr>
              <a:t> photocathode was grown, as shown in these RHEED images. Growth of ordered alkali </a:t>
            </a:r>
            <a:r>
              <a:rPr lang="en-US" sz="1200" b="0" i="0" kern="1200" dirty="0" err="1">
                <a:solidFill>
                  <a:schemeClr val="tx1"/>
                </a:solidFill>
                <a:effectLst/>
                <a:latin typeface="Times New Roman Regular" panose="02020603050405020304" pitchFamily="18" charset="0"/>
                <a:ea typeface="+mn-ea"/>
                <a:cs typeface="+mn-cs"/>
              </a:rPr>
              <a:t>antiminides</a:t>
            </a:r>
            <a:r>
              <a:rPr lang="en-US" sz="1200" b="0" i="0" kern="1200" dirty="0">
                <a:solidFill>
                  <a:schemeClr val="tx1"/>
                </a:solidFill>
                <a:effectLst/>
                <a:latin typeface="Times New Roman Regular" panose="02020603050405020304" pitchFamily="18" charset="0"/>
                <a:ea typeface="+mn-ea"/>
                <a:cs typeface="+mn-cs"/>
              </a:rPr>
              <a:t> is a requirement as we look to develop alternate high polarization cathodes.</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25</a:t>
            </a:fld>
            <a:endParaRPr lang="en-US" dirty="0"/>
          </a:p>
        </p:txBody>
      </p:sp>
    </p:spTree>
    <p:extLst>
      <p:ext uri="{BB962C8B-B14F-4D97-AF65-F5344CB8AC3E}">
        <p14:creationId xmlns:p14="http://schemas.microsoft.com/office/powerpoint/2010/main" val="1705414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The other promising spin polarized alternative material is GaN. GaN may be grown in both cubic and hexagonal orientations as characterized in our work last year. As we showed, you can get very high QEs with p-doped hexagonal GaN. Cubic GaN is a little lower, but still percent-level with UV light. Others have reported upwards of 50% QEs with hexagonal. Cubic GaN has a 20 meV spin-orbit split and a comparable spin relaxation time with that of GaAs. Like GaAs, GaN could possibly be strained for higher polarizations, and its cubic bandgap energy corresponds to the photon energy of the second harmonic of Ti:Sapphire.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26</a:t>
            </a:fld>
            <a:endParaRPr lang="en-US" dirty="0"/>
          </a:p>
        </p:txBody>
      </p:sp>
    </p:spTree>
    <p:extLst>
      <p:ext uri="{BB962C8B-B14F-4D97-AF65-F5344CB8AC3E}">
        <p14:creationId xmlns:p14="http://schemas.microsoft.com/office/powerpoint/2010/main" val="3288639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Times New Roman Regular" panose="02020603050405020304" pitchFamily="18" charset="0"/>
                <a:ea typeface="+mn-ea"/>
                <a:cs typeface="+mn-cs"/>
              </a:rPr>
              <a:t>Cesiated</a:t>
            </a:r>
            <a:r>
              <a:rPr lang="en-US" sz="1200" b="0" i="0" kern="1200" dirty="0">
                <a:solidFill>
                  <a:schemeClr val="tx1"/>
                </a:solidFill>
                <a:effectLst/>
                <a:latin typeface="Times New Roman Regular" panose="02020603050405020304" pitchFamily="18" charset="0"/>
                <a:ea typeface="+mn-ea"/>
                <a:cs typeface="+mn-cs"/>
              </a:rPr>
              <a:t> GaN may be a more robust photocathode than </a:t>
            </a:r>
            <a:r>
              <a:rPr lang="en-US" sz="1200" b="0" i="0" kern="1200" dirty="0" err="1">
                <a:solidFill>
                  <a:schemeClr val="tx1"/>
                </a:solidFill>
                <a:effectLst/>
                <a:latin typeface="Times New Roman Regular" panose="02020603050405020304" pitchFamily="18" charset="0"/>
                <a:ea typeface="+mn-ea"/>
                <a:cs typeface="+mn-cs"/>
              </a:rPr>
              <a:t>cesiated</a:t>
            </a:r>
            <a:r>
              <a:rPr lang="en-US" sz="1200" b="0" i="0" kern="1200" dirty="0">
                <a:solidFill>
                  <a:schemeClr val="tx1"/>
                </a:solidFill>
                <a:effectLst/>
                <a:latin typeface="Times New Roman Regular" panose="02020603050405020304" pitchFamily="18" charset="0"/>
                <a:ea typeface="+mn-ea"/>
                <a:cs typeface="+mn-cs"/>
              </a:rPr>
              <a:t> GaAs as this work demonstrated less cesium was required to bring GaN to NEA. In this work, the lifetime at threshold of a </a:t>
            </a:r>
            <a:r>
              <a:rPr lang="en-US" sz="1200" b="0" i="0" kern="1200" dirty="0" err="1">
                <a:solidFill>
                  <a:schemeClr val="tx1"/>
                </a:solidFill>
                <a:effectLst/>
                <a:latin typeface="Times New Roman Regular" panose="02020603050405020304" pitchFamily="18" charset="0"/>
                <a:ea typeface="+mn-ea"/>
                <a:cs typeface="+mn-cs"/>
              </a:rPr>
              <a:t>cesiated</a:t>
            </a:r>
            <a:r>
              <a:rPr lang="en-US" sz="1200" b="0" i="0" kern="1200" dirty="0">
                <a:solidFill>
                  <a:schemeClr val="tx1"/>
                </a:solidFill>
                <a:effectLst/>
                <a:latin typeface="Times New Roman Regular" panose="02020603050405020304" pitchFamily="18" charset="0"/>
                <a:ea typeface="+mn-ea"/>
                <a:cs typeface="+mn-cs"/>
              </a:rPr>
              <a:t> wurtzite GaN cathode was 20 times longer than that of GaAs. Growth techniques for cubic GaN are less-developed than those of hexagonal GaN and typically produce defect-rich cathodes, which we will see shorty. Should cubic GaN cathode growth techniques catch up to those of hexagonal GaN, cubic GaN may offer similar lifetimes. So, with these things in mind, we decided to try to make a spin polarized beam from a cubic GaN sample. That being said, its small spin orbit split makes a narrow-band light source a necessity.</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27</a:t>
            </a:fld>
            <a:endParaRPr lang="en-US" dirty="0"/>
          </a:p>
        </p:txBody>
      </p:sp>
    </p:spTree>
    <p:extLst>
      <p:ext uri="{BB962C8B-B14F-4D97-AF65-F5344CB8AC3E}">
        <p14:creationId xmlns:p14="http://schemas.microsoft.com/office/powerpoint/2010/main" val="932649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So, our materials science experts got to work on growing a cubic GaN photocathode. This kind of material is not commercially available and the ability to grow them is rare, so we were very lucky to get one of these samples grown for us. You start, as you do with any good cubic photocathode, with a silicon carbide substrate. You then deposit an epitaxial layer of GaN on top, followed by a highly doped p-type GaN layer. We chose this doping concentration to correspond with other works showing an optimal QE around this concentration.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28</a:t>
            </a:fld>
            <a:endParaRPr lang="en-US" dirty="0"/>
          </a:p>
        </p:txBody>
      </p:sp>
    </p:spTree>
    <p:extLst>
      <p:ext uri="{BB962C8B-B14F-4D97-AF65-F5344CB8AC3E}">
        <p14:creationId xmlns:p14="http://schemas.microsoft.com/office/powerpoint/2010/main" val="1889830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AFM images of the surface were taken, showing anti-phase boundary defects, which as I alluded to, are characteristic of growths on silicon carbide.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29</a:t>
            </a:fld>
            <a:endParaRPr lang="en-US" dirty="0"/>
          </a:p>
        </p:txBody>
      </p:sp>
    </p:spTree>
    <p:extLst>
      <p:ext uri="{BB962C8B-B14F-4D97-AF65-F5344CB8AC3E}">
        <p14:creationId xmlns:p14="http://schemas.microsoft.com/office/powerpoint/2010/main" val="184091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So, spin polarized beams.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a:t>
            </a:fld>
            <a:endParaRPr lang="en-US" dirty="0"/>
          </a:p>
        </p:txBody>
      </p:sp>
    </p:spTree>
    <p:extLst>
      <p:ext uri="{BB962C8B-B14F-4D97-AF65-F5344CB8AC3E}">
        <p14:creationId xmlns:p14="http://schemas.microsoft.com/office/powerpoint/2010/main" val="744045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We then activated the cathode to NEA by depositing cesium. We monitored the QE at 265 nm which is well above the bandgap energy, until the QE peaked. A spectral response measurement was done, revealing that the cathode was in an NEA state,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30</a:t>
            </a:fld>
            <a:endParaRPr lang="en-US" dirty="0"/>
          </a:p>
        </p:txBody>
      </p:sp>
    </p:spTree>
    <p:extLst>
      <p:ext uri="{BB962C8B-B14F-4D97-AF65-F5344CB8AC3E}">
        <p14:creationId xmlns:p14="http://schemas.microsoft.com/office/powerpoint/2010/main" val="2807887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as we see a bandgap around 3.2 eV. Near the bandgap, where we expect to see spin-polarized photoemission, we see a QE drop of two orders of magnitude, which is important to note as we try to do our measurements later.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31</a:t>
            </a:fld>
            <a:endParaRPr lang="en-US" dirty="0"/>
          </a:p>
        </p:txBody>
      </p:sp>
    </p:spTree>
    <p:extLst>
      <p:ext uri="{BB962C8B-B14F-4D97-AF65-F5344CB8AC3E}">
        <p14:creationId xmlns:p14="http://schemas.microsoft.com/office/powerpoint/2010/main" val="3210054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We then monitored the QE with a 385 nm LED to get an idea of the lifetime at the band gap energy. For comparison, we did the same thing with a GaAs cathode, but at 780 nm, near its emission threshold. In our activation chamber, our cubic GaN sample demonstrated a 12 times better threshold lifetime than GaAs.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32</a:t>
            </a:fld>
            <a:endParaRPr lang="en-US" dirty="0"/>
          </a:p>
        </p:txBody>
      </p:sp>
    </p:spTree>
    <p:extLst>
      <p:ext uri="{BB962C8B-B14F-4D97-AF65-F5344CB8AC3E}">
        <p14:creationId xmlns:p14="http://schemas.microsoft.com/office/powerpoint/2010/main" val="477856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So we have our cathode, now we need to measure its spin polarization. A 20 meV wide spin-orbit split gives us, as we will see later, a 2.5 nm wide wavelength window to emit spin polarized electrons from. Therefore, we needed a highly tunable, very narrow band UV light source for our measurement.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33</a:t>
            </a:fld>
            <a:endParaRPr lang="en-US" dirty="0"/>
          </a:p>
        </p:txBody>
      </p:sp>
    </p:spTree>
    <p:extLst>
      <p:ext uri="{BB962C8B-B14F-4D97-AF65-F5344CB8AC3E}">
        <p14:creationId xmlns:p14="http://schemas.microsoft.com/office/powerpoint/2010/main" val="1501239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So, starting with an OPA setup, we used a frequency-doubling BiBO crystal to get us to the right wavelength, with multiple mW of power.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34</a:t>
            </a:fld>
            <a:endParaRPr lang="en-US" dirty="0"/>
          </a:p>
        </p:txBody>
      </p:sp>
    </p:spTree>
    <p:extLst>
      <p:ext uri="{BB962C8B-B14F-4D97-AF65-F5344CB8AC3E}">
        <p14:creationId xmlns:p14="http://schemas.microsoft.com/office/powerpoint/2010/main" val="3732717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We then used a diffraction grating to tune the bandwidth of the light.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35</a:t>
            </a:fld>
            <a:endParaRPr lang="en-US" dirty="0"/>
          </a:p>
        </p:txBody>
      </p:sp>
    </p:spTree>
    <p:extLst>
      <p:ext uri="{BB962C8B-B14F-4D97-AF65-F5344CB8AC3E}">
        <p14:creationId xmlns:p14="http://schemas.microsoft.com/office/powerpoint/2010/main" val="2260190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A problem that we had to deal with was the fiber’s “bandwidth spreading” as a function of input power.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36</a:t>
            </a:fld>
            <a:endParaRPr lang="en-US" dirty="0"/>
          </a:p>
        </p:txBody>
      </p:sp>
    </p:spTree>
    <p:extLst>
      <p:ext uri="{BB962C8B-B14F-4D97-AF65-F5344CB8AC3E}">
        <p14:creationId xmlns:p14="http://schemas.microsoft.com/office/powerpoint/2010/main" val="3399269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So, after lowering the power, we were able to achieve 1.4 nm bandwidth light going into the Mott.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37</a:t>
            </a:fld>
            <a:endParaRPr lang="en-US" dirty="0"/>
          </a:p>
        </p:txBody>
      </p:sp>
    </p:spTree>
    <p:extLst>
      <p:ext uri="{BB962C8B-B14F-4D97-AF65-F5344CB8AC3E}">
        <p14:creationId xmlns:p14="http://schemas.microsoft.com/office/powerpoint/2010/main" val="3284475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As the experts are aware, you measure spin-polarization in a Mott polarimeter. Let’s say we emit 3 spin down and 1 spin up electrons, longitudinal to the cathode. We then bend the electrons to orient their spins transverse to a tungsten target. They scatter off the target, with each spin going in opposite directions.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38</a:t>
            </a:fld>
            <a:endParaRPr lang="en-US" dirty="0"/>
          </a:p>
        </p:txBody>
      </p:sp>
    </p:spTree>
    <p:extLst>
      <p:ext uri="{BB962C8B-B14F-4D97-AF65-F5344CB8AC3E}">
        <p14:creationId xmlns:p14="http://schemas.microsoft.com/office/powerpoint/2010/main" val="4146208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So, we put our cubic GaN cathode in our Mott polarimeter and did our measurements and this was the result. Here is the first ever measurement of spin polarization from a cubic GaN photocathode. We see polarization start around 384 nm culminating in a peak polarization of 28.9% at 386 nm or 3.212 eV, right where we would expect given the known and measured bandgap values of cubic GaN. However, the actual polarization is most likely higher, I will explain why over the next few slides.</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39</a:t>
            </a:fld>
            <a:endParaRPr lang="en-US" dirty="0"/>
          </a:p>
        </p:txBody>
      </p:sp>
    </p:spTree>
    <p:extLst>
      <p:ext uri="{BB962C8B-B14F-4D97-AF65-F5344CB8AC3E}">
        <p14:creationId xmlns:p14="http://schemas.microsoft.com/office/powerpoint/2010/main" val="1399108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They are very useful for a number of different things - primarily in nuclear and high energy physics, teaching us things like we see in this graphic of proton spin contributions. They are also used in certain types of spin polarized electron microscopy. Here we see where spin polarization was used to show the variation in magnetization direction on a surface, as shown in El </a:t>
            </a:r>
            <a:r>
              <a:rPr lang="en-US" sz="1200" b="0" i="0" kern="1200" dirty="0" err="1">
                <a:solidFill>
                  <a:schemeClr val="tx1"/>
                </a:solidFill>
                <a:effectLst/>
                <a:latin typeface="Times New Roman Regular" panose="02020603050405020304" pitchFamily="18" charset="0"/>
                <a:ea typeface="+mn-ea"/>
                <a:cs typeface="+mn-cs"/>
              </a:rPr>
              <a:t>Gabaly’s</a:t>
            </a:r>
            <a:r>
              <a:rPr lang="en-US" sz="1200" b="0" i="0" kern="1200" dirty="0">
                <a:solidFill>
                  <a:schemeClr val="tx1"/>
                </a:solidFill>
                <a:effectLst/>
                <a:latin typeface="Times New Roman Regular" panose="02020603050405020304" pitchFamily="18" charset="0"/>
                <a:ea typeface="+mn-ea"/>
                <a:cs typeface="+mn-cs"/>
              </a:rPr>
              <a:t> work.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4</a:t>
            </a:fld>
            <a:endParaRPr lang="en-US" dirty="0"/>
          </a:p>
        </p:txBody>
      </p:sp>
    </p:spTree>
    <p:extLst>
      <p:ext uri="{BB962C8B-B14F-4D97-AF65-F5344CB8AC3E}">
        <p14:creationId xmlns:p14="http://schemas.microsoft.com/office/powerpoint/2010/main" val="3702343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To model our spin polarized photoemission spectrum, we start with the D’yakonov and Perel model for excited spin polarized electrons, which takes into account the mixing of states in the split-off band with the light and heavy hole bands. Since it is the excitation distribution, it peaks at 50%.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40</a:t>
            </a:fld>
            <a:endParaRPr lang="en-US" dirty="0"/>
          </a:p>
        </p:txBody>
      </p:sp>
    </p:spTree>
    <p:extLst>
      <p:ext uri="{BB962C8B-B14F-4D97-AF65-F5344CB8AC3E}">
        <p14:creationId xmlns:p14="http://schemas.microsoft.com/office/powerpoint/2010/main" val="907260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Now, we approximate the depolarizing effects that happen in transport by scaling our distribution. By allowing our peak to be fitted towards data that you will see shortly, we arrive at 33% photoemitted spin polarization, which is on par with GaAs.</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41</a:t>
            </a:fld>
            <a:endParaRPr lang="en-US" dirty="0"/>
          </a:p>
        </p:txBody>
      </p:sp>
    </p:spTree>
    <p:extLst>
      <p:ext uri="{BB962C8B-B14F-4D97-AF65-F5344CB8AC3E}">
        <p14:creationId xmlns:p14="http://schemas.microsoft.com/office/powerpoint/2010/main" val="384057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Since the spin-orbit splitting is so tiny, we need to consider the fact that we are measuring the spin polarization with finite-bandwidth light. To account for this, we count the number of spin up and spin down electrons in the excitation distribution, and count how many of them get picked up with a gaussian light spectrum scaled by the QE. We then arrive at a curve that we would expect to measure given 1.4 nm bandwidth light.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42</a:t>
            </a:fld>
            <a:endParaRPr lang="en-US" dirty="0"/>
          </a:p>
        </p:txBody>
      </p:sp>
    </p:spTree>
    <p:extLst>
      <p:ext uri="{BB962C8B-B14F-4D97-AF65-F5344CB8AC3E}">
        <p14:creationId xmlns:p14="http://schemas.microsoft.com/office/powerpoint/2010/main" val="15401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When looking at this with our measurement data, we see how we are close to our theoretical maximum, but at the end of the day, still need to be around 1 nm to get closer. </a:t>
            </a:r>
          </a:p>
          <a:p>
            <a:r>
              <a:rPr lang="en-US" sz="1200" b="0" i="0" kern="1200" dirty="0">
                <a:solidFill>
                  <a:schemeClr val="tx1"/>
                </a:solidFill>
                <a:effectLst/>
                <a:latin typeface="Times New Roman Regular" panose="02020603050405020304" pitchFamily="18" charset="0"/>
                <a:ea typeface="+mn-ea"/>
                <a:cs typeface="+mn-cs"/>
              </a:rPr>
              <a:t> </a:t>
            </a:r>
          </a:p>
          <a:p>
            <a:r>
              <a:rPr lang="en-US" sz="1200" b="0" i="0" kern="1200" dirty="0">
                <a:solidFill>
                  <a:schemeClr val="tx1"/>
                </a:solidFill>
                <a:effectLst/>
                <a:latin typeface="Times New Roman Regular" panose="02020603050405020304" pitchFamily="18" charset="0"/>
                <a:ea typeface="+mn-ea"/>
                <a:cs typeface="+mn-cs"/>
              </a:rPr>
              <a:t> </a:t>
            </a:r>
          </a:p>
          <a:p>
            <a:r>
              <a:rPr lang="en-US" sz="1200" b="0" i="0" kern="1200" dirty="0">
                <a:solidFill>
                  <a:schemeClr val="tx1"/>
                </a:solidFill>
                <a:effectLst/>
                <a:latin typeface="Times New Roman Regular" panose="02020603050405020304" pitchFamily="18"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43</a:t>
            </a:fld>
            <a:endParaRPr lang="en-US" dirty="0"/>
          </a:p>
        </p:txBody>
      </p:sp>
    </p:spTree>
    <p:extLst>
      <p:ext uri="{BB962C8B-B14F-4D97-AF65-F5344CB8AC3E}">
        <p14:creationId xmlns:p14="http://schemas.microsoft.com/office/powerpoint/2010/main" val="1366734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Now, when thinking of sources of these spin polarized beams, we have some criteria that generally need to be met. Among these, we need a source that will give us a long-lasting, high polarization, bright electron beam. There are many methods to produce a spin polarized beam,</a:t>
            </a:r>
            <a:r>
              <a:rPr lang="en-US" dirty="0">
                <a:effectLst/>
              </a:rPr>
              <a:t>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5</a:t>
            </a:fld>
            <a:endParaRPr lang="en-US" dirty="0"/>
          </a:p>
        </p:txBody>
      </p:sp>
    </p:spTree>
    <p:extLst>
      <p:ext uri="{BB962C8B-B14F-4D97-AF65-F5344CB8AC3E}">
        <p14:creationId xmlns:p14="http://schemas.microsoft.com/office/powerpoint/2010/main" val="1453547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starting with various ionization-based methods, where you ionize beams of alkali atoms. This was used at SLAC a long time ago. These methods can get high spin polarization but can only get </a:t>
            </a:r>
            <a:r>
              <a:rPr lang="en-US" sz="1200" b="0" i="0" kern="1200" dirty="0" err="1">
                <a:solidFill>
                  <a:schemeClr val="tx1"/>
                </a:solidFill>
                <a:effectLst/>
                <a:latin typeface="Times New Roman Regular" panose="02020603050405020304" pitchFamily="18" charset="0"/>
                <a:ea typeface="+mn-ea"/>
                <a:cs typeface="+mn-cs"/>
              </a:rPr>
              <a:t>nano</a:t>
            </a:r>
            <a:r>
              <a:rPr lang="en-US" sz="1200" b="0" i="0" kern="1200" dirty="0">
                <a:solidFill>
                  <a:schemeClr val="tx1"/>
                </a:solidFill>
                <a:effectLst/>
                <a:latin typeface="Times New Roman Regular" panose="02020603050405020304" pitchFamily="18" charset="0"/>
                <a:ea typeface="+mn-ea"/>
                <a:cs typeface="+mn-cs"/>
              </a:rPr>
              <a:t> amp scale current and typically give massive energy spreads.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6</a:t>
            </a:fld>
            <a:endParaRPr lang="en-US" dirty="0"/>
          </a:p>
        </p:txBody>
      </p:sp>
    </p:spTree>
    <p:extLst>
      <p:ext uri="{BB962C8B-B14F-4D97-AF65-F5344CB8AC3E}">
        <p14:creationId xmlns:p14="http://schemas.microsoft.com/office/powerpoint/2010/main" val="38543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Some methods involve a tungsten field emitting tip coated with a spin filter like europium sulfide or europium oxide. As usual of field emitters, you can get a very small emittance, but once again, you can only get </a:t>
            </a:r>
            <a:r>
              <a:rPr lang="en-US" sz="1200" b="0" i="0" kern="1200" dirty="0" err="1">
                <a:solidFill>
                  <a:schemeClr val="tx1"/>
                </a:solidFill>
                <a:effectLst/>
                <a:latin typeface="Times New Roman Regular" panose="02020603050405020304" pitchFamily="18" charset="0"/>
                <a:ea typeface="+mn-ea"/>
                <a:cs typeface="+mn-cs"/>
              </a:rPr>
              <a:t>nano</a:t>
            </a:r>
            <a:r>
              <a:rPr lang="en-US" sz="1200" b="0" i="0" kern="1200" dirty="0">
                <a:solidFill>
                  <a:schemeClr val="tx1"/>
                </a:solidFill>
                <a:effectLst/>
                <a:latin typeface="Times New Roman Regular" panose="02020603050405020304" pitchFamily="18" charset="0"/>
                <a:ea typeface="+mn-ea"/>
                <a:cs typeface="+mn-cs"/>
              </a:rPr>
              <a:t> amp scale currents, and stringent operating conditions are required.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7</a:t>
            </a:fld>
            <a:endParaRPr lang="en-US" dirty="0"/>
          </a:p>
        </p:txBody>
      </p:sp>
    </p:spTree>
    <p:extLst>
      <p:ext uri="{BB962C8B-B14F-4D97-AF65-F5344CB8AC3E}">
        <p14:creationId xmlns:p14="http://schemas.microsoft.com/office/powerpoint/2010/main" val="581876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imes New Roman Regular" panose="02020603050405020304" pitchFamily="18" charset="0"/>
                <a:ea typeface="+mn-ea"/>
                <a:cs typeface="+mn-cs"/>
              </a:rPr>
              <a:t>However, you can use a photocathode. The gold standard since the 1980s is </a:t>
            </a:r>
            <a:r>
              <a:rPr lang="en-US" sz="1200" b="0" i="0" kern="1200" dirty="0" err="1">
                <a:solidFill>
                  <a:schemeClr val="tx1"/>
                </a:solidFill>
                <a:effectLst/>
                <a:latin typeface="Times New Roman Regular" panose="02020603050405020304" pitchFamily="18" charset="0"/>
                <a:ea typeface="+mn-ea"/>
                <a:cs typeface="+mn-cs"/>
              </a:rPr>
              <a:t>cesiated</a:t>
            </a:r>
            <a:r>
              <a:rPr lang="en-US" sz="1200" b="0" i="0" kern="1200" dirty="0">
                <a:solidFill>
                  <a:schemeClr val="tx1"/>
                </a:solidFill>
                <a:effectLst/>
                <a:latin typeface="Times New Roman Regular" panose="02020603050405020304" pitchFamily="18" charset="0"/>
                <a:ea typeface="+mn-ea"/>
                <a:cs typeface="+mn-cs"/>
              </a:rPr>
              <a:t> GaAs. Which can meet all of these criteria, except unfortunately the long lifetime box. </a:t>
            </a:r>
          </a:p>
          <a:p>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8</a:t>
            </a:fld>
            <a:endParaRPr lang="en-US" dirty="0"/>
          </a:p>
        </p:txBody>
      </p:sp>
    </p:spTree>
    <p:extLst>
      <p:ext uri="{BB962C8B-B14F-4D97-AF65-F5344CB8AC3E}">
        <p14:creationId xmlns:p14="http://schemas.microsoft.com/office/powerpoint/2010/main" val="3084810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Regular" panose="02020603050405020304" pitchFamily="18" charset="0"/>
                <a:ea typeface="+mn-ea"/>
                <a:cs typeface="+mn-cs"/>
              </a:rPr>
              <a:t>While ordinary GaAs gets around 35% polarization, GaAs photocathodes can be strained, and as shown in Bae’s work, can get 90% spin polarization. 52 mA of current was run at Cornell with gallium arsenide, note that this was not a polarized beam. </a:t>
            </a:r>
            <a:endParaRPr lang="en-US" dirty="0"/>
          </a:p>
        </p:txBody>
      </p:sp>
      <p:sp>
        <p:nvSpPr>
          <p:cNvPr id="4" name="Slide Number Placeholder 3"/>
          <p:cNvSpPr>
            <a:spLocks noGrp="1"/>
          </p:cNvSpPr>
          <p:nvPr>
            <p:ph type="sldNum" sz="quarter" idx="5"/>
          </p:nvPr>
        </p:nvSpPr>
        <p:spPr/>
        <p:txBody>
          <a:bodyPr/>
          <a:lstStyle/>
          <a:p>
            <a:fld id="{E6028D1F-DF20-1D47-A4A9-B61B89AF2093}" type="slidenum">
              <a:rPr lang="en-US" smtClean="0"/>
              <a:pPr/>
              <a:t>9</a:t>
            </a:fld>
            <a:endParaRPr lang="en-US" dirty="0"/>
          </a:p>
        </p:txBody>
      </p:sp>
    </p:spTree>
    <p:extLst>
      <p:ext uri="{BB962C8B-B14F-4D97-AF65-F5344CB8AC3E}">
        <p14:creationId xmlns:p14="http://schemas.microsoft.com/office/powerpoint/2010/main" val="365118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C254-1112-4941-86E8-AEF9ECCA02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520E48-9A41-A644-B75E-E2C407630C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E19B3A-C582-B849-80B9-DB270515743D}"/>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5" name="Footer Placeholder 4">
            <a:extLst>
              <a:ext uri="{FF2B5EF4-FFF2-40B4-BE49-F238E27FC236}">
                <a16:creationId xmlns:a16="http://schemas.microsoft.com/office/drawing/2014/main" id="{AF4E34F2-1F9C-DE43-976A-84B77AEEA1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7FB6DF-C4D6-AB41-8263-084777F00DEE}"/>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311574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7B54-8587-FB4F-BE6B-A478EFEA41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1EA7B2-6C5F-E14E-8141-C5846B1B52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85655-AF10-F449-8FC3-10E2617F1FEE}"/>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5" name="Footer Placeholder 4">
            <a:extLst>
              <a:ext uri="{FF2B5EF4-FFF2-40B4-BE49-F238E27FC236}">
                <a16:creationId xmlns:a16="http://schemas.microsoft.com/office/drawing/2014/main" id="{DE43BE53-5011-4A43-BF03-16A055E58C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EF910E-8305-0244-AE99-B67270E07BD0}"/>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95915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47B67-220D-DB48-B112-0EDAB4787B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BA7D86-62C9-A447-8C24-B5FC90FB4A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45D06F-5D94-DA4A-93F3-CE23891574E9}"/>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5" name="Footer Placeholder 4">
            <a:extLst>
              <a:ext uri="{FF2B5EF4-FFF2-40B4-BE49-F238E27FC236}">
                <a16:creationId xmlns:a16="http://schemas.microsoft.com/office/drawing/2014/main" id="{97217F4C-A918-1740-A803-6D89C0C3E2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3FF943-42F5-9B43-96BB-A36ACE94D108}"/>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172587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A8D9-9618-B04E-A35C-C61979D19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60571-1214-3142-B05C-A5F5F84131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9291-E443-0944-9DD7-A444F893394D}"/>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5" name="Footer Placeholder 4">
            <a:extLst>
              <a:ext uri="{FF2B5EF4-FFF2-40B4-BE49-F238E27FC236}">
                <a16:creationId xmlns:a16="http://schemas.microsoft.com/office/drawing/2014/main" id="{61177741-CC7D-5747-8345-C0FBF1A0E5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007C30-034B-9D40-80F5-7BC02038CC26}"/>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111423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84AE-2F4F-844A-99AB-48CC8C8463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18CD0A-DC18-3A43-934C-030B8CA867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933FD7-2B17-F94E-B1D6-0F341F313225}"/>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5" name="Footer Placeholder 4">
            <a:extLst>
              <a:ext uri="{FF2B5EF4-FFF2-40B4-BE49-F238E27FC236}">
                <a16:creationId xmlns:a16="http://schemas.microsoft.com/office/drawing/2014/main" id="{28BB5F09-33AB-4D4A-863D-7DA20D64DB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29D776-3389-8149-9ACD-E81468B82BAF}"/>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328818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AC36-9922-5443-97CA-E46FC2D43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57E9EC-537F-DE40-94FD-1B6A2CF545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C0A417-1017-A04D-A8FF-C973917FBCB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35A5DC-04EE-A14F-BE6E-66734B445728}"/>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6" name="Footer Placeholder 5">
            <a:extLst>
              <a:ext uri="{FF2B5EF4-FFF2-40B4-BE49-F238E27FC236}">
                <a16:creationId xmlns:a16="http://schemas.microsoft.com/office/drawing/2014/main" id="{913D4B1C-CE44-7145-9EDF-6324FDDE09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638312-43D8-C54B-A239-296D9CE9E0D1}"/>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2869095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315E-0775-E342-93F1-7BB738AC82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1DA5F2-7276-BA4B-916E-64F0532ADF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59AEF6-AD08-1343-8E18-DFEA4081C8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9B955-388D-8F42-B550-869C7D1B04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D62BCD-698B-E543-9213-CCE280D600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F911D-31BD-EE4A-8BA9-DB6D72448252}"/>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8" name="Footer Placeholder 7">
            <a:extLst>
              <a:ext uri="{FF2B5EF4-FFF2-40B4-BE49-F238E27FC236}">
                <a16:creationId xmlns:a16="http://schemas.microsoft.com/office/drawing/2014/main" id="{3A82D1CA-CAA6-BB41-8376-0D3916A3050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A834290-84D1-BA41-BDCA-36D3F806F463}"/>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409750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3648-AFBD-6648-BE1D-2ED564868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5E8E9-79F5-9044-9074-1BB8EA5C6D75}"/>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4" name="Footer Placeholder 3">
            <a:extLst>
              <a:ext uri="{FF2B5EF4-FFF2-40B4-BE49-F238E27FC236}">
                <a16:creationId xmlns:a16="http://schemas.microsoft.com/office/drawing/2014/main" id="{01E454FA-1F8C-1C49-9D91-9E9E697D1E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76D51B-0426-FC43-B26B-91A2C95A0C75}"/>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268658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DE0E4-A66C-8349-8368-0A1B9147D9AB}"/>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3" name="Footer Placeholder 2">
            <a:extLst>
              <a:ext uri="{FF2B5EF4-FFF2-40B4-BE49-F238E27FC236}">
                <a16:creationId xmlns:a16="http://schemas.microsoft.com/office/drawing/2014/main" id="{F02A1C0C-CD02-F94D-A521-BECC7D96BD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684EA23-BDE7-1C48-BE8D-B56E171B1EA6}"/>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27235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CC1D-8CFE-E24F-82B2-E1F772E7CD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1926D3-537A-1041-9F67-69D3B31DD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04B26-DEF1-4040-889A-A2C8B303A8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27A51E-C590-3747-B221-D49E13D5198E}"/>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6" name="Footer Placeholder 5">
            <a:extLst>
              <a:ext uri="{FF2B5EF4-FFF2-40B4-BE49-F238E27FC236}">
                <a16:creationId xmlns:a16="http://schemas.microsoft.com/office/drawing/2014/main" id="{8092DA43-73C4-4E4F-B735-214B90F67C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5C0126-9E71-DF44-99D7-E50AA10448D2}"/>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1676922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968D-423A-D741-98D5-908F20848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467E7E-555A-2543-8C3D-2A40AEEC3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C87AD6-1FF6-544D-B175-550644B54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D785DE-314C-9B42-BED5-98D704024E3B}"/>
              </a:ext>
            </a:extLst>
          </p:cNvPr>
          <p:cNvSpPr>
            <a:spLocks noGrp="1"/>
          </p:cNvSpPr>
          <p:nvPr>
            <p:ph type="dt" sz="half" idx="10"/>
          </p:nvPr>
        </p:nvSpPr>
        <p:spPr/>
        <p:txBody>
          <a:bodyPr/>
          <a:lstStyle/>
          <a:p>
            <a:fld id="{25283CE6-0911-1743-889E-F392E605AE39}" type="datetimeFigureOut">
              <a:rPr lang="en-US" smtClean="0"/>
              <a:t>10/2/23</a:t>
            </a:fld>
            <a:endParaRPr lang="en-US" dirty="0"/>
          </a:p>
        </p:txBody>
      </p:sp>
      <p:sp>
        <p:nvSpPr>
          <p:cNvPr id="6" name="Footer Placeholder 5">
            <a:extLst>
              <a:ext uri="{FF2B5EF4-FFF2-40B4-BE49-F238E27FC236}">
                <a16:creationId xmlns:a16="http://schemas.microsoft.com/office/drawing/2014/main" id="{3C4E9BD4-9F60-E74B-BACD-D48D90FFDB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4C6DB9-1B55-7A44-A488-B10D0F63956A}"/>
              </a:ext>
            </a:extLst>
          </p:cNvPr>
          <p:cNvSpPr>
            <a:spLocks noGrp="1"/>
          </p:cNvSpPr>
          <p:nvPr>
            <p:ph type="sldNum" sz="quarter" idx="12"/>
          </p:nvPr>
        </p:nvSpPr>
        <p:spPr/>
        <p:txBody>
          <a:bodyPr/>
          <a:lstStyle/>
          <a:p>
            <a:fld id="{B470E69F-8DB9-9943-A96C-F129FE447FFC}" type="slidenum">
              <a:rPr lang="en-US" smtClean="0"/>
              <a:t>‹#›</a:t>
            </a:fld>
            <a:endParaRPr lang="en-US" dirty="0"/>
          </a:p>
        </p:txBody>
      </p:sp>
    </p:spTree>
    <p:extLst>
      <p:ext uri="{BB962C8B-B14F-4D97-AF65-F5344CB8AC3E}">
        <p14:creationId xmlns:p14="http://schemas.microsoft.com/office/powerpoint/2010/main" val="145321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1CD1E-D006-F446-AEA7-3F03FF4508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07C3D2-A1B6-F64F-B64D-FE79F88BD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D4FFEF9-1D59-5A4B-87FF-39790DB49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Regular" panose="02020603050405020304" pitchFamily="18" charset="0"/>
              </a:defRPr>
            </a:lvl1pPr>
          </a:lstStyle>
          <a:p>
            <a:fld id="{25283CE6-0911-1743-889E-F392E605AE39}" type="datetimeFigureOut">
              <a:rPr lang="en-US" smtClean="0"/>
              <a:pPr/>
              <a:t>10/2/23</a:t>
            </a:fld>
            <a:endParaRPr lang="en-US" dirty="0"/>
          </a:p>
        </p:txBody>
      </p:sp>
      <p:sp>
        <p:nvSpPr>
          <p:cNvPr id="5" name="Footer Placeholder 4">
            <a:extLst>
              <a:ext uri="{FF2B5EF4-FFF2-40B4-BE49-F238E27FC236}">
                <a16:creationId xmlns:a16="http://schemas.microsoft.com/office/drawing/2014/main" id="{0FB8AFD9-D5AF-514C-96B4-79CC74538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Regular" panose="02020603050405020304" pitchFamily="18" charset="0"/>
              </a:defRPr>
            </a:lvl1pPr>
          </a:lstStyle>
          <a:p>
            <a:endParaRPr lang="en-US" dirty="0"/>
          </a:p>
        </p:txBody>
      </p:sp>
      <p:sp>
        <p:nvSpPr>
          <p:cNvPr id="6" name="Slide Number Placeholder 5">
            <a:extLst>
              <a:ext uri="{FF2B5EF4-FFF2-40B4-BE49-F238E27FC236}">
                <a16:creationId xmlns:a16="http://schemas.microsoft.com/office/drawing/2014/main" id="{31560F8E-87E2-E74B-A22E-36CCD357F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Regular" panose="02020603050405020304" pitchFamily="18" charset="0"/>
              </a:defRPr>
            </a:lvl1pPr>
          </a:lstStyle>
          <a:p>
            <a:fld id="{B470E69F-8DB9-9943-A96C-F129FE447FFC}" type="slidenum">
              <a:rPr lang="en-US" smtClean="0"/>
              <a:pPr/>
              <a:t>‹#›</a:t>
            </a:fld>
            <a:endParaRPr lang="en-US" dirty="0"/>
          </a:p>
        </p:txBody>
      </p:sp>
    </p:spTree>
    <p:extLst>
      <p:ext uri="{BB962C8B-B14F-4D97-AF65-F5344CB8AC3E}">
        <p14:creationId xmlns:p14="http://schemas.microsoft.com/office/powerpoint/2010/main" val="149101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Times New Roman Regular"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Regular"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Regular"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Regular"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Regular"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Regular"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png"/><Relationship Id="rId7" Type="http://schemas.openxmlformats.org/officeDocument/2006/relationships/image" Target="../media/image28.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png"/><Relationship Id="rId7"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tiff"/><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tiff"/></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3.tiff"/><Relationship Id="rId3" Type="http://schemas.openxmlformats.org/officeDocument/2006/relationships/image" Target="../media/image4.tiff"/><Relationship Id="rId7" Type="http://schemas.openxmlformats.org/officeDocument/2006/relationships/image" Target="../media/image8.tiff"/><Relationship Id="rId12" Type="http://schemas.openxmlformats.org/officeDocument/2006/relationships/image" Target="../media/image12.tiff"/><Relationship Id="rId17" Type="http://schemas.openxmlformats.org/officeDocument/2006/relationships/image" Target="../media/image17.tiff"/><Relationship Id="rId2" Type="http://schemas.openxmlformats.org/officeDocument/2006/relationships/notesSlide" Target="../notesSlides/notesSlide2.xml"/><Relationship Id="rId16"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2.tiff"/><Relationship Id="rId5" Type="http://schemas.openxmlformats.org/officeDocument/2006/relationships/image" Target="../media/image6.tiff"/><Relationship Id="rId15" Type="http://schemas.openxmlformats.org/officeDocument/2006/relationships/image" Target="../media/image15.tiff"/><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tiff"/><Relationship Id="rId14" Type="http://schemas.openxmlformats.org/officeDocument/2006/relationships/image" Target="../media/image14.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0.jpe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74.png"/><Relationship Id="rId7" Type="http://schemas.openxmlformats.org/officeDocument/2006/relationships/image" Target="../media/image10.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74.png"/><Relationship Id="rId7" Type="http://schemas.openxmlformats.org/officeDocument/2006/relationships/image" Target="../media/image9.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11.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png"/><Relationship Id="rId4" Type="http://schemas.openxmlformats.org/officeDocument/2006/relationships/image" Target="../media/image82.tiff"/></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2.tiff"/></Relationships>
</file>

<file path=ppt/slides/_rels/slide42.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png"/><Relationship Id="rId7" Type="http://schemas.openxmlformats.org/officeDocument/2006/relationships/image" Target="../media/image93.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90.png"/><Relationship Id="rId9" Type="http://schemas.openxmlformats.org/officeDocument/2006/relationships/image" Target="../media/image95.emf"/></Relationships>
</file>

<file path=ppt/slides/_rels/slide4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97.emf"/></Relationships>
</file>

<file path=ppt/slides/_rels/slide4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DB382-BCDE-A8E6-B3E3-DBAE4D1D03A3}"/>
              </a:ext>
            </a:extLst>
          </p:cNvPr>
          <p:cNvPicPr>
            <a:picLocks noChangeAspect="1"/>
          </p:cNvPicPr>
          <p:nvPr/>
        </p:nvPicPr>
        <p:blipFill>
          <a:blip r:embed="rId3"/>
          <a:stretch>
            <a:fillRect/>
          </a:stretch>
        </p:blipFill>
        <p:spPr>
          <a:xfrm>
            <a:off x="0" y="-4225"/>
            <a:ext cx="12192000" cy="278497"/>
          </a:xfrm>
          <a:prstGeom prst="rect">
            <a:avLst/>
          </a:prstGeom>
        </p:spPr>
      </p:pic>
      <p:sp>
        <p:nvSpPr>
          <p:cNvPr id="13" name="TextBox 12">
            <a:extLst>
              <a:ext uri="{FF2B5EF4-FFF2-40B4-BE49-F238E27FC236}">
                <a16:creationId xmlns:a16="http://schemas.microsoft.com/office/drawing/2014/main" id="{AAB77EDB-1630-FB9D-1E0F-32665DC0D343}"/>
              </a:ext>
            </a:extLst>
          </p:cNvPr>
          <p:cNvSpPr txBox="1"/>
          <p:nvPr/>
        </p:nvSpPr>
        <p:spPr>
          <a:xfrm>
            <a:off x="2353858" y="1924369"/>
            <a:ext cx="7507725" cy="1446550"/>
          </a:xfrm>
          <a:prstGeom prst="rect">
            <a:avLst/>
          </a:prstGeom>
          <a:noFill/>
        </p:spPr>
        <p:txBody>
          <a:bodyPr wrap="square">
            <a:spAutoFit/>
          </a:bodyPr>
          <a:lstStyle/>
          <a:p>
            <a:pPr algn="ctr"/>
            <a:r>
              <a:rPr lang="en-US" sz="4400" dirty="0">
                <a:latin typeface="Times New Roman Regular" panose="02020603050405020304" pitchFamily="18" charset="0"/>
                <a:cs typeface="Times New Roman Regular" panose="02020603050405020304" pitchFamily="18" charset="0"/>
              </a:rPr>
              <a:t>Polarized Photocathodes for Future Applications</a:t>
            </a:r>
          </a:p>
        </p:txBody>
      </p:sp>
      <p:sp>
        <p:nvSpPr>
          <p:cNvPr id="18" name="TextBox 17">
            <a:extLst>
              <a:ext uri="{FF2B5EF4-FFF2-40B4-BE49-F238E27FC236}">
                <a16:creationId xmlns:a16="http://schemas.microsoft.com/office/drawing/2014/main" id="{4C2AB549-A99A-F4D0-F6FA-2B53B0F046B9}"/>
              </a:ext>
            </a:extLst>
          </p:cNvPr>
          <p:cNvSpPr txBox="1"/>
          <p:nvPr/>
        </p:nvSpPr>
        <p:spPr>
          <a:xfrm>
            <a:off x="2472426" y="3774685"/>
            <a:ext cx="7270588" cy="1569660"/>
          </a:xfrm>
          <a:prstGeom prst="rect">
            <a:avLst/>
          </a:prstGeom>
          <a:noFill/>
        </p:spPr>
        <p:txBody>
          <a:bodyPr wrap="square">
            <a:spAutoFit/>
          </a:bodyPr>
          <a:lstStyle/>
          <a:p>
            <a:pPr algn="ctr"/>
            <a:r>
              <a:rPr lang="en-US" sz="2400" dirty="0">
                <a:latin typeface="Times New Roman Regular" panose="02020603050405020304" pitchFamily="18" charset="0"/>
                <a:cs typeface="Times New Roman Regular" panose="02020603050405020304" pitchFamily="18" charset="0"/>
              </a:rPr>
              <a:t>Samuel J. Levenson</a:t>
            </a:r>
          </a:p>
          <a:p>
            <a:pPr algn="ctr"/>
            <a:r>
              <a:rPr lang="en-US" sz="2400" dirty="0">
                <a:latin typeface="Times New Roman Regular" panose="02020603050405020304" pitchFamily="18" charset="0"/>
                <a:cs typeface="Times New Roman Regular" panose="02020603050405020304" pitchFamily="18" charset="0"/>
              </a:rPr>
              <a:t>Photocathode Physics for Photoinjectors Workshop</a:t>
            </a:r>
          </a:p>
          <a:p>
            <a:pPr algn="ctr"/>
            <a:r>
              <a:rPr lang="en-US" sz="2400" dirty="0">
                <a:latin typeface="Times New Roman Regular" panose="02020603050405020304" pitchFamily="18" charset="0"/>
                <a:cs typeface="Times New Roman Regular" panose="02020603050405020304" pitchFamily="18" charset="0"/>
              </a:rPr>
              <a:t>Stony Brook, NY, USA</a:t>
            </a:r>
            <a:br>
              <a:rPr lang="en-US" sz="2400" dirty="0">
                <a:latin typeface="Times New Roman Regular" panose="02020603050405020304" pitchFamily="18" charset="0"/>
                <a:cs typeface="Times New Roman Regular" panose="02020603050405020304" pitchFamily="18" charset="0"/>
              </a:rPr>
            </a:br>
            <a:r>
              <a:rPr lang="en-US" sz="2400" dirty="0">
                <a:latin typeface="Times New Roman Regular" panose="02020603050405020304" pitchFamily="18" charset="0"/>
                <a:cs typeface="Times New Roman Regular" panose="02020603050405020304" pitchFamily="18" charset="0"/>
              </a:rPr>
              <a:t>October 5, 2023</a:t>
            </a:r>
          </a:p>
        </p:txBody>
      </p:sp>
      <p:pic>
        <p:nvPicPr>
          <p:cNvPr id="19" name="Picture 18">
            <a:extLst>
              <a:ext uri="{FF2B5EF4-FFF2-40B4-BE49-F238E27FC236}">
                <a16:creationId xmlns:a16="http://schemas.microsoft.com/office/drawing/2014/main" id="{A7D9F199-B5E5-EF4A-C5BE-5BC77437CD4C}"/>
              </a:ext>
            </a:extLst>
          </p:cNvPr>
          <p:cNvPicPr>
            <a:picLocks noChangeAspect="1"/>
          </p:cNvPicPr>
          <p:nvPr/>
        </p:nvPicPr>
        <p:blipFill rotWithShape="1">
          <a:blip r:embed="rId4"/>
          <a:srcRect r="63686"/>
          <a:stretch/>
        </p:blipFill>
        <p:spPr>
          <a:xfrm>
            <a:off x="114890" y="-167599"/>
            <a:ext cx="1456002" cy="2255342"/>
          </a:xfrm>
          <a:prstGeom prst="rect">
            <a:avLst/>
          </a:prstGeom>
        </p:spPr>
      </p:pic>
      <p:pic>
        <p:nvPicPr>
          <p:cNvPr id="7" name="Picture 6">
            <a:extLst>
              <a:ext uri="{FF2B5EF4-FFF2-40B4-BE49-F238E27FC236}">
                <a16:creationId xmlns:a16="http://schemas.microsoft.com/office/drawing/2014/main" id="{4EE2032F-7041-9741-92D1-75FC4FE6A709}"/>
              </a:ext>
            </a:extLst>
          </p:cNvPr>
          <p:cNvPicPr>
            <a:picLocks noChangeAspect="1"/>
          </p:cNvPicPr>
          <p:nvPr/>
        </p:nvPicPr>
        <p:blipFill>
          <a:blip r:embed="rId5"/>
          <a:stretch>
            <a:fillRect/>
          </a:stretch>
        </p:blipFill>
        <p:spPr>
          <a:xfrm>
            <a:off x="8153400" y="274272"/>
            <a:ext cx="4038600" cy="1371600"/>
          </a:xfrm>
          <a:prstGeom prst="rect">
            <a:avLst/>
          </a:prstGeom>
        </p:spPr>
      </p:pic>
      <p:sp>
        <p:nvSpPr>
          <p:cNvPr id="8" name="TextBox 7">
            <a:extLst>
              <a:ext uri="{FF2B5EF4-FFF2-40B4-BE49-F238E27FC236}">
                <a16:creationId xmlns:a16="http://schemas.microsoft.com/office/drawing/2014/main" id="{E4458925-50A7-6C45-B4B9-1B52CB1979F4}"/>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1</a:t>
            </a:r>
          </a:p>
        </p:txBody>
      </p:sp>
    </p:spTree>
    <p:extLst>
      <p:ext uri="{BB962C8B-B14F-4D97-AF65-F5344CB8AC3E}">
        <p14:creationId xmlns:p14="http://schemas.microsoft.com/office/powerpoint/2010/main" val="150330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A8DC8DA8-7AE7-6C43-81CA-65EFDF5D1659}"/>
              </a:ext>
            </a:extLst>
          </p:cNvPr>
          <p:cNvSpPr txBox="1"/>
          <p:nvPr/>
        </p:nvSpPr>
        <p:spPr>
          <a:xfrm>
            <a:off x="1072878" y="770306"/>
            <a:ext cx="5634578" cy="3939540"/>
          </a:xfrm>
          <a:prstGeom prst="rect">
            <a:avLst/>
          </a:prstGeom>
          <a:solidFill>
            <a:schemeClr val="accent1">
              <a:lumMod val="60000"/>
              <a:lumOff val="40000"/>
            </a:schemeClr>
          </a:solidFill>
        </p:spPr>
        <p:txBody>
          <a:bodyPr wrap="square" rtlCol="0">
            <a:spAutoFit/>
          </a:bodyPr>
          <a:lstStyle/>
          <a:p>
            <a:pPr marL="285750" indent="-285750">
              <a:buFont typeface=".Apple Color Emoji UI"/>
              <a:buChar char="✅"/>
            </a:pPr>
            <a:r>
              <a:rPr lang="en-US" sz="2500" dirty="0">
                <a:latin typeface="Times New Roman Regular" panose="02020603050405020304" pitchFamily="18" charset="0"/>
              </a:rPr>
              <a:t>&gt;90% polarizations achievable with strained GaAs</a:t>
            </a:r>
          </a:p>
          <a:p>
            <a:pPr marL="285750" indent="-285750">
              <a:buFont typeface=".Apple Color Emoji UI"/>
              <a:buChar char="✅"/>
            </a:pPr>
            <a:r>
              <a:rPr lang="en-US" sz="2500" dirty="0">
                <a:latin typeface="Times New Roman Regular" panose="02020603050405020304" pitchFamily="18" charset="0"/>
              </a:rPr>
              <a:t>52 mA record current (un-polarized) </a:t>
            </a:r>
          </a:p>
          <a:p>
            <a:pPr marL="285750" indent="-285750">
              <a:buFont typeface=".Apple Color Emoji UI"/>
              <a:buChar char="✅"/>
            </a:pPr>
            <a:r>
              <a:rPr lang="en-US" sz="2500" dirty="0">
                <a:latin typeface="Times New Roman Regular" panose="02020603050405020304" pitchFamily="18" charset="0"/>
              </a:rPr>
              <a:t>&lt;150 meV energy spread</a:t>
            </a:r>
          </a:p>
          <a:p>
            <a:pPr marL="285750" indent="-285750">
              <a:buFont typeface=".Apple Color Emoji UI"/>
              <a:buChar char="✅"/>
            </a:pPr>
            <a:r>
              <a:rPr lang="en-US" sz="2500" dirty="0">
                <a:latin typeface="Times New Roman Regular" panose="02020603050405020304" pitchFamily="18" charset="0"/>
              </a:rPr>
              <a:t>High quantum efficiencies (QE)</a:t>
            </a:r>
          </a:p>
          <a:p>
            <a:pPr marL="285750" indent="-285750">
              <a:buFont typeface=".Apple Color Emoji UI"/>
              <a:buChar char="✅"/>
            </a:pPr>
            <a:r>
              <a:rPr lang="en-US" sz="2500" dirty="0">
                <a:latin typeface="Times New Roman Regular" panose="02020603050405020304" pitchFamily="18" charset="0"/>
              </a:rPr>
              <a:t>Commercially available</a:t>
            </a:r>
          </a:p>
          <a:p>
            <a:endParaRPr lang="en-US" sz="2500" dirty="0">
              <a:latin typeface="Times New Roman Regular" panose="02020603050405020304" pitchFamily="18" charset="0"/>
            </a:endParaRPr>
          </a:p>
          <a:p>
            <a:pPr marL="285750" lvl="0" indent="-285750">
              <a:buFont typeface=".Apple Color Emoji UI"/>
              <a:buChar char="❌"/>
            </a:pPr>
            <a:endParaRPr lang="en-US" sz="2500" dirty="0">
              <a:solidFill>
                <a:prstClr val="black"/>
              </a:solidFill>
              <a:latin typeface="Times New Roman Regular" panose="02020603050405020304" pitchFamily="18" charset="0"/>
            </a:endParaRPr>
          </a:p>
          <a:p>
            <a:pPr marL="285750" lvl="0" indent="-285750">
              <a:buFont typeface=".Apple Color Emoji UI"/>
              <a:buChar char="❌"/>
            </a:pPr>
            <a:endParaRPr lang="en-US" sz="2500" dirty="0">
              <a:solidFill>
                <a:prstClr val="black"/>
              </a:solidFill>
              <a:latin typeface="Times New Roman Regular" panose="02020603050405020304" pitchFamily="18" charset="0"/>
            </a:endParaRPr>
          </a:p>
          <a:p>
            <a:pPr marL="285750" lvl="0" indent="-285750">
              <a:buFont typeface=".Apple Color Emoji UI"/>
              <a:buChar char="❌"/>
            </a:pPr>
            <a:endParaRPr lang="en-US" sz="2500" dirty="0">
              <a:latin typeface="Times New Roman Regular" panose="02020603050405020304" pitchFamily="18" charset="0"/>
            </a:endParaRPr>
          </a:p>
        </p:txBody>
      </p:sp>
      <p:sp>
        <p:nvSpPr>
          <p:cNvPr id="38" name="Rectangle 37">
            <a:extLst>
              <a:ext uri="{FF2B5EF4-FFF2-40B4-BE49-F238E27FC236}">
                <a16:creationId xmlns:a16="http://schemas.microsoft.com/office/drawing/2014/main" id="{EF212052-5197-8347-8200-226F96B721D2}"/>
              </a:ext>
            </a:extLst>
          </p:cNvPr>
          <p:cNvSpPr/>
          <p:nvPr/>
        </p:nvSpPr>
        <p:spPr>
          <a:xfrm>
            <a:off x="6878985" y="770306"/>
            <a:ext cx="4899931" cy="39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41" name="Picture 40">
            <a:extLst>
              <a:ext uri="{FF2B5EF4-FFF2-40B4-BE49-F238E27FC236}">
                <a16:creationId xmlns:a16="http://schemas.microsoft.com/office/drawing/2014/main" id="{1DD5E418-3A5C-654D-8783-E85929BB8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493" y="1611546"/>
            <a:ext cx="3300117" cy="2807389"/>
          </a:xfrm>
          <a:prstGeom prst="rect">
            <a:avLst/>
          </a:prstGeom>
        </p:spPr>
      </p:pic>
      <p:sp>
        <p:nvSpPr>
          <p:cNvPr id="42" name="TextBox 41">
            <a:extLst>
              <a:ext uri="{FF2B5EF4-FFF2-40B4-BE49-F238E27FC236}">
                <a16:creationId xmlns:a16="http://schemas.microsoft.com/office/drawing/2014/main" id="{0C98657C-F5E4-8642-A854-F7C39F5EE52D}"/>
              </a:ext>
            </a:extLst>
          </p:cNvPr>
          <p:cNvSpPr txBox="1"/>
          <p:nvPr/>
        </p:nvSpPr>
        <p:spPr>
          <a:xfrm>
            <a:off x="7172989" y="749772"/>
            <a:ext cx="4265304" cy="861774"/>
          </a:xfrm>
          <a:prstGeom prst="rect">
            <a:avLst/>
          </a:prstGeom>
          <a:noFill/>
        </p:spPr>
        <p:txBody>
          <a:bodyPr wrap="square" rtlCol="0">
            <a:spAutoFit/>
          </a:bodyPr>
          <a:lstStyle/>
          <a:p>
            <a:r>
              <a:rPr lang="en-US" sz="2500" dirty="0">
                <a:latin typeface="Times New Roman Regular" panose="02020603050405020304" pitchFamily="18" charset="0"/>
              </a:rPr>
              <a:t>Strained GaAs has achieved &gt;90% spin polarizations</a:t>
            </a:r>
          </a:p>
        </p:txBody>
      </p:sp>
      <p:sp>
        <p:nvSpPr>
          <p:cNvPr id="45" name="TextBox 44">
            <a:extLst>
              <a:ext uri="{FF2B5EF4-FFF2-40B4-BE49-F238E27FC236}">
                <a16:creationId xmlns:a16="http://schemas.microsoft.com/office/drawing/2014/main" id="{7786E6ED-CDEC-314F-AF42-389AE87CD9FB}"/>
              </a:ext>
            </a:extLst>
          </p:cNvPr>
          <p:cNvSpPr txBox="1"/>
          <p:nvPr/>
        </p:nvSpPr>
        <p:spPr>
          <a:xfrm>
            <a:off x="6878985" y="4381958"/>
            <a:ext cx="4609019" cy="646331"/>
          </a:xfrm>
          <a:prstGeom prst="rect">
            <a:avLst/>
          </a:prstGeom>
          <a:noFill/>
        </p:spPr>
        <p:txBody>
          <a:bodyPr wrap="none" rtlCol="0">
            <a:spAutoFit/>
          </a:bodyPr>
          <a:lstStyle/>
          <a:p>
            <a:r>
              <a:rPr lang="en-US" dirty="0">
                <a:latin typeface="Times New Roman Regular" panose="02020603050405020304" pitchFamily="18" charset="0"/>
              </a:rPr>
              <a:t>Journal of Applied Physics. 127, 124901 (2020)</a:t>
            </a:r>
          </a:p>
          <a:p>
            <a:endParaRPr lang="en-US" dirty="0">
              <a:latin typeface="Times New Roman Regular" panose="02020603050405020304" pitchFamily="18" charset="0"/>
            </a:endParaRPr>
          </a:p>
        </p:txBody>
      </p:sp>
      <p:sp>
        <p:nvSpPr>
          <p:cNvPr id="47" name="TextBox 46">
            <a:extLst>
              <a:ext uri="{FF2B5EF4-FFF2-40B4-BE49-F238E27FC236}">
                <a16:creationId xmlns:a16="http://schemas.microsoft.com/office/drawing/2014/main" id="{70793F5C-CE34-AE42-860B-594DEC886BA3}"/>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4</a:t>
            </a:r>
          </a:p>
        </p:txBody>
      </p:sp>
      <p:sp>
        <p:nvSpPr>
          <p:cNvPr id="9" name="Title 1">
            <a:extLst>
              <a:ext uri="{FF2B5EF4-FFF2-40B4-BE49-F238E27FC236}">
                <a16:creationId xmlns:a16="http://schemas.microsoft.com/office/drawing/2014/main" id="{106FC4C1-3EB2-874B-B865-D79809BE9D8A}"/>
              </a:ext>
            </a:extLst>
          </p:cNvPr>
          <p:cNvSpPr>
            <a:spLocks noGrp="1"/>
          </p:cNvSpPr>
          <p:nvPr>
            <p:ph type="title"/>
          </p:nvPr>
        </p:nvSpPr>
        <p:spPr>
          <a:xfrm>
            <a:off x="0" y="-356639"/>
            <a:ext cx="10515600" cy="1325563"/>
          </a:xfrm>
        </p:spPr>
        <p:txBody>
          <a:bodyPr>
            <a:normAutofit/>
          </a:bodyPr>
          <a:lstStyle/>
          <a:p>
            <a:r>
              <a:rPr lang="en-US" sz="4000" dirty="0"/>
              <a:t>GaAs Photocathodes</a:t>
            </a:r>
          </a:p>
        </p:txBody>
      </p:sp>
      <p:pic>
        <p:nvPicPr>
          <p:cNvPr id="10" name="Picture 9">
            <a:extLst>
              <a:ext uri="{FF2B5EF4-FFF2-40B4-BE49-F238E27FC236}">
                <a16:creationId xmlns:a16="http://schemas.microsoft.com/office/drawing/2014/main" id="{1B0F4F98-C440-9744-8A13-3F8266F819A6}"/>
              </a:ext>
            </a:extLst>
          </p:cNvPr>
          <p:cNvPicPr>
            <a:picLocks noChangeAspect="1"/>
          </p:cNvPicPr>
          <p:nvPr/>
        </p:nvPicPr>
        <p:blipFill>
          <a:blip r:embed="rId4"/>
          <a:stretch>
            <a:fillRect/>
          </a:stretch>
        </p:blipFill>
        <p:spPr>
          <a:xfrm>
            <a:off x="8471278" y="4956503"/>
            <a:ext cx="1668726" cy="1105260"/>
          </a:xfrm>
          <a:prstGeom prst="rect">
            <a:avLst/>
          </a:prstGeom>
        </p:spPr>
      </p:pic>
      <p:sp>
        <p:nvSpPr>
          <p:cNvPr id="11" name="TextBox 10">
            <a:extLst>
              <a:ext uri="{FF2B5EF4-FFF2-40B4-BE49-F238E27FC236}">
                <a16:creationId xmlns:a16="http://schemas.microsoft.com/office/drawing/2014/main" id="{627157DE-4BAA-8F43-81D3-CA3372B7798B}"/>
              </a:ext>
            </a:extLst>
          </p:cNvPr>
          <p:cNvSpPr txBox="1"/>
          <p:nvPr/>
        </p:nvSpPr>
        <p:spPr>
          <a:xfrm>
            <a:off x="1313464" y="5043838"/>
            <a:ext cx="2985587" cy="1477328"/>
          </a:xfrm>
          <a:prstGeom prst="rect">
            <a:avLst/>
          </a:prstGeom>
          <a:noFill/>
        </p:spPr>
        <p:txBody>
          <a:bodyPr wrap="square" rtlCol="0">
            <a:spAutoFit/>
          </a:bodyPr>
          <a:lstStyle/>
          <a:p>
            <a:r>
              <a:rPr lang="en-US" dirty="0">
                <a:latin typeface="Times New Roman Regular" panose="02020603050405020304" pitchFamily="18" charset="0"/>
              </a:rPr>
              <a:t>Since the 1980s, GaAs photocathodes have been the state-of-the-art spin-polarized electron source, used at facilities all over the world.</a:t>
            </a:r>
          </a:p>
        </p:txBody>
      </p:sp>
      <p:pic>
        <p:nvPicPr>
          <p:cNvPr id="12" name="Picture 11">
            <a:extLst>
              <a:ext uri="{FF2B5EF4-FFF2-40B4-BE49-F238E27FC236}">
                <a16:creationId xmlns:a16="http://schemas.microsoft.com/office/drawing/2014/main" id="{4245EE4E-63F1-6043-BE56-A17954063FB6}"/>
              </a:ext>
            </a:extLst>
          </p:cNvPr>
          <p:cNvPicPr>
            <a:picLocks noChangeAspect="1"/>
          </p:cNvPicPr>
          <p:nvPr/>
        </p:nvPicPr>
        <p:blipFill rotWithShape="1">
          <a:blip r:embed="rId5"/>
          <a:srcRect l="7092"/>
          <a:stretch/>
        </p:blipFill>
        <p:spPr>
          <a:xfrm>
            <a:off x="4816220" y="4956503"/>
            <a:ext cx="2025607" cy="976221"/>
          </a:xfrm>
          <a:prstGeom prst="rect">
            <a:avLst/>
          </a:prstGeom>
        </p:spPr>
      </p:pic>
      <p:pic>
        <p:nvPicPr>
          <p:cNvPr id="13" name="Picture 12">
            <a:extLst>
              <a:ext uri="{FF2B5EF4-FFF2-40B4-BE49-F238E27FC236}">
                <a16:creationId xmlns:a16="http://schemas.microsoft.com/office/drawing/2014/main" id="{2942E7DA-3910-E148-864F-9AE9E93044DE}"/>
              </a:ext>
            </a:extLst>
          </p:cNvPr>
          <p:cNvPicPr>
            <a:picLocks noChangeAspect="1"/>
          </p:cNvPicPr>
          <p:nvPr/>
        </p:nvPicPr>
        <p:blipFill>
          <a:blip r:embed="rId6"/>
          <a:stretch>
            <a:fillRect/>
          </a:stretch>
        </p:blipFill>
        <p:spPr>
          <a:xfrm>
            <a:off x="4974847" y="5933983"/>
            <a:ext cx="2476295" cy="771779"/>
          </a:xfrm>
          <a:prstGeom prst="rect">
            <a:avLst/>
          </a:prstGeom>
        </p:spPr>
      </p:pic>
      <p:pic>
        <p:nvPicPr>
          <p:cNvPr id="14" name="Picture 13">
            <a:extLst>
              <a:ext uri="{FF2B5EF4-FFF2-40B4-BE49-F238E27FC236}">
                <a16:creationId xmlns:a16="http://schemas.microsoft.com/office/drawing/2014/main" id="{C917D7D3-D57C-8B48-ADCE-BEB504CEC294}"/>
              </a:ext>
            </a:extLst>
          </p:cNvPr>
          <p:cNvPicPr>
            <a:picLocks noChangeAspect="1"/>
          </p:cNvPicPr>
          <p:nvPr/>
        </p:nvPicPr>
        <p:blipFill>
          <a:blip r:embed="rId7"/>
          <a:stretch>
            <a:fillRect/>
          </a:stretch>
        </p:blipFill>
        <p:spPr>
          <a:xfrm>
            <a:off x="7853035" y="6007262"/>
            <a:ext cx="2882900" cy="698500"/>
          </a:xfrm>
          <a:prstGeom prst="rect">
            <a:avLst/>
          </a:prstGeom>
        </p:spPr>
      </p:pic>
      <p:pic>
        <p:nvPicPr>
          <p:cNvPr id="15" name="Picture 14">
            <a:extLst>
              <a:ext uri="{FF2B5EF4-FFF2-40B4-BE49-F238E27FC236}">
                <a16:creationId xmlns:a16="http://schemas.microsoft.com/office/drawing/2014/main" id="{97248E3D-4A19-4140-92EE-94B8B75439E9}"/>
              </a:ext>
            </a:extLst>
          </p:cNvPr>
          <p:cNvPicPr>
            <a:picLocks noChangeAspect="1"/>
          </p:cNvPicPr>
          <p:nvPr/>
        </p:nvPicPr>
        <p:blipFill>
          <a:blip r:embed="rId8"/>
          <a:stretch>
            <a:fillRect/>
          </a:stretch>
        </p:blipFill>
        <p:spPr>
          <a:xfrm>
            <a:off x="6520700" y="5070858"/>
            <a:ext cx="1726727" cy="893835"/>
          </a:xfrm>
          <a:prstGeom prst="rect">
            <a:avLst/>
          </a:prstGeom>
        </p:spPr>
      </p:pic>
    </p:spTree>
    <p:extLst>
      <p:ext uri="{BB962C8B-B14F-4D97-AF65-F5344CB8AC3E}">
        <p14:creationId xmlns:p14="http://schemas.microsoft.com/office/powerpoint/2010/main" val="2884461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A8DC8DA8-7AE7-6C43-81CA-65EFDF5D1659}"/>
              </a:ext>
            </a:extLst>
          </p:cNvPr>
          <p:cNvSpPr txBox="1"/>
          <p:nvPr/>
        </p:nvSpPr>
        <p:spPr>
          <a:xfrm>
            <a:off x="1072878" y="770306"/>
            <a:ext cx="5634578" cy="3939540"/>
          </a:xfrm>
          <a:prstGeom prst="rect">
            <a:avLst/>
          </a:prstGeom>
          <a:solidFill>
            <a:schemeClr val="accent1">
              <a:lumMod val="60000"/>
              <a:lumOff val="40000"/>
            </a:schemeClr>
          </a:solidFill>
        </p:spPr>
        <p:txBody>
          <a:bodyPr wrap="square" rtlCol="0">
            <a:spAutoFit/>
          </a:bodyPr>
          <a:lstStyle/>
          <a:p>
            <a:pPr marL="285750" indent="-285750">
              <a:buFont typeface=".Apple Color Emoji UI"/>
              <a:buChar char="✅"/>
            </a:pPr>
            <a:r>
              <a:rPr lang="en-US" sz="2500" dirty="0">
                <a:latin typeface="Times New Roman Regular" panose="02020603050405020304" pitchFamily="18" charset="0"/>
              </a:rPr>
              <a:t>&gt;90% polarizations achievable with strained GaAs</a:t>
            </a:r>
          </a:p>
          <a:p>
            <a:pPr marL="285750" indent="-285750">
              <a:buFont typeface=".Apple Color Emoji UI"/>
              <a:buChar char="✅"/>
            </a:pPr>
            <a:r>
              <a:rPr lang="en-US" sz="2500" dirty="0">
                <a:latin typeface="Times New Roman Regular" panose="02020603050405020304" pitchFamily="18" charset="0"/>
              </a:rPr>
              <a:t>52 mA record current (un-polarized) </a:t>
            </a:r>
          </a:p>
          <a:p>
            <a:pPr marL="285750" indent="-285750">
              <a:buFont typeface=".Apple Color Emoji UI"/>
              <a:buChar char="✅"/>
            </a:pPr>
            <a:r>
              <a:rPr lang="en-US" sz="2500" dirty="0">
                <a:latin typeface="Times New Roman Regular" panose="02020603050405020304" pitchFamily="18" charset="0"/>
              </a:rPr>
              <a:t>&lt;150 meV energy spread</a:t>
            </a:r>
          </a:p>
          <a:p>
            <a:pPr marL="285750" indent="-285750">
              <a:buFont typeface=".Apple Color Emoji UI"/>
              <a:buChar char="✅"/>
            </a:pPr>
            <a:r>
              <a:rPr lang="en-US" sz="2500" dirty="0">
                <a:latin typeface="Times New Roman Regular" panose="02020603050405020304" pitchFamily="18" charset="0"/>
              </a:rPr>
              <a:t>High quantum efficiencies (QE)</a:t>
            </a:r>
          </a:p>
          <a:p>
            <a:pPr marL="285750" indent="-285750">
              <a:buFont typeface=".Apple Color Emoji UI"/>
              <a:buChar char="✅"/>
            </a:pPr>
            <a:r>
              <a:rPr lang="en-US" sz="2500" dirty="0">
                <a:latin typeface="Times New Roman Regular" panose="02020603050405020304" pitchFamily="18" charset="0"/>
              </a:rPr>
              <a:t>Commercially available</a:t>
            </a:r>
          </a:p>
          <a:p>
            <a:endParaRPr lang="en-US" sz="2500" dirty="0">
              <a:latin typeface="Times New Roman Regular" panose="02020603050405020304" pitchFamily="18" charset="0"/>
            </a:endParaRPr>
          </a:p>
          <a:p>
            <a:pPr marL="285750" lvl="0" indent="-285750">
              <a:buFont typeface=".Apple Color Emoji UI"/>
              <a:buChar char="❌"/>
            </a:pPr>
            <a:r>
              <a:rPr lang="en-US" sz="2500" dirty="0">
                <a:solidFill>
                  <a:prstClr val="black"/>
                </a:solidFill>
                <a:latin typeface="Times New Roman Regular" panose="02020603050405020304" pitchFamily="18" charset="0"/>
              </a:rPr>
              <a:t>Needs Cs layer, making the cathode unstable, sensitive and short-lived</a:t>
            </a:r>
          </a:p>
          <a:p>
            <a:pPr marL="285750" lvl="0" indent="-285750">
              <a:buFont typeface=".Apple Color Emoji UI"/>
              <a:buChar char="❌"/>
            </a:pPr>
            <a:endParaRPr lang="en-US" sz="2500" dirty="0">
              <a:latin typeface="Times New Roman Regular" panose="02020603050405020304" pitchFamily="18" charset="0"/>
            </a:endParaRPr>
          </a:p>
        </p:txBody>
      </p:sp>
      <p:sp>
        <p:nvSpPr>
          <p:cNvPr id="38" name="Rectangle 37">
            <a:extLst>
              <a:ext uri="{FF2B5EF4-FFF2-40B4-BE49-F238E27FC236}">
                <a16:creationId xmlns:a16="http://schemas.microsoft.com/office/drawing/2014/main" id="{EF212052-5197-8347-8200-226F96B721D2}"/>
              </a:ext>
            </a:extLst>
          </p:cNvPr>
          <p:cNvSpPr/>
          <p:nvPr/>
        </p:nvSpPr>
        <p:spPr>
          <a:xfrm>
            <a:off x="6878985" y="770306"/>
            <a:ext cx="4899931" cy="39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41" name="Picture 40">
            <a:extLst>
              <a:ext uri="{FF2B5EF4-FFF2-40B4-BE49-F238E27FC236}">
                <a16:creationId xmlns:a16="http://schemas.microsoft.com/office/drawing/2014/main" id="{1DD5E418-3A5C-654D-8783-E85929BB8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493" y="1611546"/>
            <a:ext cx="3300117" cy="2807389"/>
          </a:xfrm>
          <a:prstGeom prst="rect">
            <a:avLst/>
          </a:prstGeom>
        </p:spPr>
      </p:pic>
      <p:sp>
        <p:nvSpPr>
          <p:cNvPr id="42" name="TextBox 41">
            <a:extLst>
              <a:ext uri="{FF2B5EF4-FFF2-40B4-BE49-F238E27FC236}">
                <a16:creationId xmlns:a16="http://schemas.microsoft.com/office/drawing/2014/main" id="{0C98657C-F5E4-8642-A854-F7C39F5EE52D}"/>
              </a:ext>
            </a:extLst>
          </p:cNvPr>
          <p:cNvSpPr txBox="1"/>
          <p:nvPr/>
        </p:nvSpPr>
        <p:spPr>
          <a:xfrm>
            <a:off x="7172989" y="749772"/>
            <a:ext cx="4265304" cy="861774"/>
          </a:xfrm>
          <a:prstGeom prst="rect">
            <a:avLst/>
          </a:prstGeom>
          <a:noFill/>
        </p:spPr>
        <p:txBody>
          <a:bodyPr wrap="square" rtlCol="0">
            <a:spAutoFit/>
          </a:bodyPr>
          <a:lstStyle/>
          <a:p>
            <a:r>
              <a:rPr lang="en-US" sz="2500" dirty="0">
                <a:latin typeface="Times New Roman Regular" panose="02020603050405020304" pitchFamily="18" charset="0"/>
              </a:rPr>
              <a:t>Strained GaAs has achieved &gt;90% spin polarizations</a:t>
            </a:r>
          </a:p>
        </p:txBody>
      </p:sp>
      <p:sp>
        <p:nvSpPr>
          <p:cNvPr id="45" name="TextBox 44">
            <a:extLst>
              <a:ext uri="{FF2B5EF4-FFF2-40B4-BE49-F238E27FC236}">
                <a16:creationId xmlns:a16="http://schemas.microsoft.com/office/drawing/2014/main" id="{7786E6ED-CDEC-314F-AF42-389AE87CD9FB}"/>
              </a:ext>
            </a:extLst>
          </p:cNvPr>
          <p:cNvSpPr txBox="1"/>
          <p:nvPr/>
        </p:nvSpPr>
        <p:spPr>
          <a:xfrm>
            <a:off x="6878985" y="4381958"/>
            <a:ext cx="4609019" cy="646331"/>
          </a:xfrm>
          <a:prstGeom prst="rect">
            <a:avLst/>
          </a:prstGeom>
          <a:noFill/>
        </p:spPr>
        <p:txBody>
          <a:bodyPr wrap="none" rtlCol="0">
            <a:spAutoFit/>
          </a:bodyPr>
          <a:lstStyle/>
          <a:p>
            <a:r>
              <a:rPr lang="en-US" dirty="0">
                <a:latin typeface="Times New Roman Regular" panose="02020603050405020304" pitchFamily="18" charset="0"/>
              </a:rPr>
              <a:t>Journal of Applied Physics. 127, 124901 (2020)</a:t>
            </a:r>
          </a:p>
          <a:p>
            <a:endParaRPr lang="en-US" dirty="0">
              <a:latin typeface="Times New Roman Regular" panose="02020603050405020304" pitchFamily="18" charset="0"/>
            </a:endParaRPr>
          </a:p>
        </p:txBody>
      </p:sp>
      <p:sp>
        <p:nvSpPr>
          <p:cNvPr id="47" name="TextBox 46">
            <a:extLst>
              <a:ext uri="{FF2B5EF4-FFF2-40B4-BE49-F238E27FC236}">
                <a16:creationId xmlns:a16="http://schemas.microsoft.com/office/drawing/2014/main" id="{70793F5C-CE34-AE42-860B-594DEC886BA3}"/>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4</a:t>
            </a:r>
          </a:p>
        </p:txBody>
      </p:sp>
      <p:sp>
        <p:nvSpPr>
          <p:cNvPr id="9" name="Title 1">
            <a:extLst>
              <a:ext uri="{FF2B5EF4-FFF2-40B4-BE49-F238E27FC236}">
                <a16:creationId xmlns:a16="http://schemas.microsoft.com/office/drawing/2014/main" id="{106FC4C1-3EB2-874B-B865-D79809BE9D8A}"/>
              </a:ext>
            </a:extLst>
          </p:cNvPr>
          <p:cNvSpPr>
            <a:spLocks noGrp="1"/>
          </p:cNvSpPr>
          <p:nvPr>
            <p:ph type="title"/>
          </p:nvPr>
        </p:nvSpPr>
        <p:spPr>
          <a:xfrm>
            <a:off x="0" y="-356639"/>
            <a:ext cx="10515600" cy="1325563"/>
          </a:xfrm>
        </p:spPr>
        <p:txBody>
          <a:bodyPr>
            <a:normAutofit/>
          </a:bodyPr>
          <a:lstStyle/>
          <a:p>
            <a:r>
              <a:rPr lang="en-US" sz="4000" dirty="0"/>
              <a:t>GaAs Photocathodes</a:t>
            </a:r>
          </a:p>
        </p:txBody>
      </p:sp>
      <p:pic>
        <p:nvPicPr>
          <p:cNvPr id="10" name="Picture 9">
            <a:extLst>
              <a:ext uri="{FF2B5EF4-FFF2-40B4-BE49-F238E27FC236}">
                <a16:creationId xmlns:a16="http://schemas.microsoft.com/office/drawing/2014/main" id="{1B0F4F98-C440-9744-8A13-3F8266F819A6}"/>
              </a:ext>
            </a:extLst>
          </p:cNvPr>
          <p:cNvPicPr>
            <a:picLocks noChangeAspect="1"/>
          </p:cNvPicPr>
          <p:nvPr/>
        </p:nvPicPr>
        <p:blipFill>
          <a:blip r:embed="rId4"/>
          <a:stretch>
            <a:fillRect/>
          </a:stretch>
        </p:blipFill>
        <p:spPr>
          <a:xfrm>
            <a:off x="8471278" y="4956503"/>
            <a:ext cx="1668726" cy="1105260"/>
          </a:xfrm>
          <a:prstGeom prst="rect">
            <a:avLst/>
          </a:prstGeom>
        </p:spPr>
      </p:pic>
      <p:sp>
        <p:nvSpPr>
          <p:cNvPr id="11" name="TextBox 10">
            <a:extLst>
              <a:ext uri="{FF2B5EF4-FFF2-40B4-BE49-F238E27FC236}">
                <a16:creationId xmlns:a16="http://schemas.microsoft.com/office/drawing/2014/main" id="{627157DE-4BAA-8F43-81D3-CA3372B7798B}"/>
              </a:ext>
            </a:extLst>
          </p:cNvPr>
          <p:cNvSpPr txBox="1"/>
          <p:nvPr/>
        </p:nvSpPr>
        <p:spPr>
          <a:xfrm>
            <a:off x="1313464" y="5043838"/>
            <a:ext cx="2985587" cy="1477328"/>
          </a:xfrm>
          <a:prstGeom prst="rect">
            <a:avLst/>
          </a:prstGeom>
          <a:noFill/>
        </p:spPr>
        <p:txBody>
          <a:bodyPr wrap="square" rtlCol="0">
            <a:spAutoFit/>
          </a:bodyPr>
          <a:lstStyle/>
          <a:p>
            <a:r>
              <a:rPr lang="en-US" dirty="0">
                <a:latin typeface="Times New Roman Regular" panose="02020603050405020304" pitchFamily="18" charset="0"/>
              </a:rPr>
              <a:t>Since the 1980s, GaAs photocathodes have been the state-of-the-art spin-polarized electron source, used at facilities all over the world.</a:t>
            </a:r>
          </a:p>
        </p:txBody>
      </p:sp>
      <p:pic>
        <p:nvPicPr>
          <p:cNvPr id="12" name="Picture 11">
            <a:extLst>
              <a:ext uri="{FF2B5EF4-FFF2-40B4-BE49-F238E27FC236}">
                <a16:creationId xmlns:a16="http://schemas.microsoft.com/office/drawing/2014/main" id="{4245EE4E-63F1-6043-BE56-A17954063FB6}"/>
              </a:ext>
            </a:extLst>
          </p:cNvPr>
          <p:cNvPicPr>
            <a:picLocks noChangeAspect="1"/>
          </p:cNvPicPr>
          <p:nvPr/>
        </p:nvPicPr>
        <p:blipFill rotWithShape="1">
          <a:blip r:embed="rId5"/>
          <a:srcRect l="7092"/>
          <a:stretch/>
        </p:blipFill>
        <p:spPr>
          <a:xfrm>
            <a:off x="4816220" y="4956503"/>
            <a:ext cx="2025607" cy="976221"/>
          </a:xfrm>
          <a:prstGeom prst="rect">
            <a:avLst/>
          </a:prstGeom>
        </p:spPr>
      </p:pic>
      <p:pic>
        <p:nvPicPr>
          <p:cNvPr id="13" name="Picture 12">
            <a:extLst>
              <a:ext uri="{FF2B5EF4-FFF2-40B4-BE49-F238E27FC236}">
                <a16:creationId xmlns:a16="http://schemas.microsoft.com/office/drawing/2014/main" id="{2942E7DA-3910-E148-864F-9AE9E93044DE}"/>
              </a:ext>
            </a:extLst>
          </p:cNvPr>
          <p:cNvPicPr>
            <a:picLocks noChangeAspect="1"/>
          </p:cNvPicPr>
          <p:nvPr/>
        </p:nvPicPr>
        <p:blipFill>
          <a:blip r:embed="rId6"/>
          <a:stretch>
            <a:fillRect/>
          </a:stretch>
        </p:blipFill>
        <p:spPr>
          <a:xfrm>
            <a:off x="4974847" y="5933983"/>
            <a:ext cx="2476295" cy="771779"/>
          </a:xfrm>
          <a:prstGeom prst="rect">
            <a:avLst/>
          </a:prstGeom>
        </p:spPr>
      </p:pic>
      <p:pic>
        <p:nvPicPr>
          <p:cNvPr id="14" name="Picture 13">
            <a:extLst>
              <a:ext uri="{FF2B5EF4-FFF2-40B4-BE49-F238E27FC236}">
                <a16:creationId xmlns:a16="http://schemas.microsoft.com/office/drawing/2014/main" id="{C917D7D3-D57C-8B48-ADCE-BEB504CEC294}"/>
              </a:ext>
            </a:extLst>
          </p:cNvPr>
          <p:cNvPicPr>
            <a:picLocks noChangeAspect="1"/>
          </p:cNvPicPr>
          <p:nvPr/>
        </p:nvPicPr>
        <p:blipFill>
          <a:blip r:embed="rId7"/>
          <a:stretch>
            <a:fillRect/>
          </a:stretch>
        </p:blipFill>
        <p:spPr>
          <a:xfrm>
            <a:off x="7853035" y="6007262"/>
            <a:ext cx="2882900" cy="698500"/>
          </a:xfrm>
          <a:prstGeom prst="rect">
            <a:avLst/>
          </a:prstGeom>
        </p:spPr>
      </p:pic>
      <p:pic>
        <p:nvPicPr>
          <p:cNvPr id="15" name="Picture 14">
            <a:extLst>
              <a:ext uri="{FF2B5EF4-FFF2-40B4-BE49-F238E27FC236}">
                <a16:creationId xmlns:a16="http://schemas.microsoft.com/office/drawing/2014/main" id="{97248E3D-4A19-4140-92EE-94B8B75439E9}"/>
              </a:ext>
            </a:extLst>
          </p:cNvPr>
          <p:cNvPicPr>
            <a:picLocks noChangeAspect="1"/>
          </p:cNvPicPr>
          <p:nvPr/>
        </p:nvPicPr>
        <p:blipFill>
          <a:blip r:embed="rId8"/>
          <a:stretch>
            <a:fillRect/>
          </a:stretch>
        </p:blipFill>
        <p:spPr>
          <a:xfrm>
            <a:off x="6520700" y="5070858"/>
            <a:ext cx="1726727" cy="893835"/>
          </a:xfrm>
          <a:prstGeom prst="rect">
            <a:avLst/>
          </a:prstGeom>
        </p:spPr>
      </p:pic>
    </p:spTree>
    <p:extLst>
      <p:ext uri="{BB962C8B-B14F-4D97-AF65-F5344CB8AC3E}">
        <p14:creationId xmlns:p14="http://schemas.microsoft.com/office/powerpoint/2010/main" val="2730761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CC990CF1-6DE5-D445-A620-FEEF3F0CA2F6}"/>
              </a:ext>
            </a:extLst>
          </p:cNvPr>
          <p:cNvSpPr/>
          <p:nvPr/>
        </p:nvSpPr>
        <p:spPr>
          <a:xfrm>
            <a:off x="8300669" y="893009"/>
            <a:ext cx="3031063" cy="10481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12" name="Rectangle 111">
            <a:extLst>
              <a:ext uri="{FF2B5EF4-FFF2-40B4-BE49-F238E27FC236}">
                <a16:creationId xmlns:a16="http://schemas.microsoft.com/office/drawing/2014/main" id="{53967702-2EE9-5840-92A2-0517507770F1}"/>
              </a:ext>
            </a:extLst>
          </p:cNvPr>
          <p:cNvSpPr/>
          <p:nvPr/>
        </p:nvSpPr>
        <p:spPr>
          <a:xfrm>
            <a:off x="678311" y="344863"/>
            <a:ext cx="2731487" cy="7754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 name="TextBox 8">
            <a:extLst>
              <a:ext uri="{FF2B5EF4-FFF2-40B4-BE49-F238E27FC236}">
                <a16:creationId xmlns:a16="http://schemas.microsoft.com/office/drawing/2014/main" id="{F3FE4690-8FD7-E74A-A472-FAFC491DFB6F}"/>
              </a:ext>
            </a:extLst>
          </p:cNvPr>
          <p:cNvSpPr txBox="1"/>
          <p:nvPr/>
        </p:nvSpPr>
        <p:spPr>
          <a:xfrm>
            <a:off x="636527" y="405324"/>
            <a:ext cx="2815053" cy="646331"/>
          </a:xfrm>
          <a:prstGeom prst="rect">
            <a:avLst/>
          </a:prstGeom>
          <a:noFill/>
        </p:spPr>
        <p:txBody>
          <a:bodyPr wrap="square" rtlCol="0">
            <a:spAutoFit/>
          </a:bodyPr>
          <a:lstStyle/>
          <a:p>
            <a:r>
              <a:rPr lang="en-US" dirty="0">
                <a:latin typeface="Times New Roman Regular" panose="02020603050405020304" pitchFamily="18" charset="0"/>
              </a:rPr>
              <a:t>NEA GaAs has short operational lifetimes</a:t>
            </a:r>
          </a:p>
        </p:txBody>
      </p:sp>
      <p:sp>
        <p:nvSpPr>
          <p:cNvPr id="18" name="Rectangle 17">
            <a:extLst>
              <a:ext uri="{FF2B5EF4-FFF2-40B4-BE49-F238E27FC236}">
                <a16:creationId xmlns:a16="http://schemas.microsoft.com/office/drawing/2014/main" id="{F97CC02C-5B6B-A148-8246-D6C7F4C29A96}"/>
              </a:ext>
            </a:extLst>
          </p:cNvPr>
          <p:cNvSpPr/>
          <p:nvPr/>
        </p:nvSpPr>
        <p:spPr>
          <a:xfrm>
            <a:off x="794657" y="3181054"/>
            <a:ext cx="3171666" cy="313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9" name="Rectangle 18">
            <a:extLst>
              <a:ext uri="{FF2B5EF4-FFF2-40B4-BE49-F238E27FC236}">
                <a16:creationId xmlns:a16="http://schemas.microsoft.com/office/drawing/2014/main" id="{795BBA7A-EF3A-104D-85BB-307C3BF47075}"/>
              </a:ext>
            </a:extLst>
          </p:cNvPr>
          <p:cNvSpPr/>
          <p:nvPr/>
        </p:nvSpPr>
        <p:spPr>
          <a:xfrm>
            <a:off x="4182316" y="3536649"/>
            <a:ext cx="2961674" cy="317946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0" name="Rectangle 19">
            <a:extLst>
              <a:ext uri="{FF2B5EF4-FFF2-40B4-BE49-F238E27FC236}">
                <a16:creationId xmlns:a16="http://schemas.microsoft.com/office/drawing/2014/main" id="{74804CB3-B819-EE49-844A-912D40018BCD}"/>
              </a:ext>
            </a:extLst>
          </p:cNvPr>
          <p:cNvSpPr/>
          <p:nvPr/>
        </p:nvSpPr>
        <p:spPr>
          <a:xfrm>
            <a:off x="7521923" y="3194835"/>
            <a:ext cx="3209225" cy="32884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4" name="TextBox 23">
            <a:extLst>
              <a:ext uri="{FF2B5EF4-FFF2-40B4-BE49-F238E27FC236}">
                <a16:creationId xmlns:a16="http://schemas.microsoft.com/office/drawing/2014/main" id="{C8A4120A-012F-194F-84A3-47C80CF8B5F6}"/>
              </a:ext>
            </a:extLst>
          </p:cNvPr>
          <p:cNvSpPr txBox="1"/>
          <p:nvPr/>
        </p:nvSpPr>
        <p:spPr>
          <a:xfrm>
            <a:off x="1307439" y="3148853"/>
            <a:ext cx="2675222" cy="369332"/>
          </a:xfrm>
          <a:prstGeom prst="rect">
            <a:avLst/>
          </a:prstGeom>
          <a:noFill/>
        </p:spPr>
        <p:txBody>
          <a:bodyPr wrap="square" rtlCol="0">
            <a:spAutoFit/>
          </a:bodyPr>
          <a:lstStyle/>
          <a:p>
            <a:r>
              <a:rPr lang="en-US" dirty="0">
                <a:latin typeface="Times New Roman Regular" panose="02020603050405020304" pitchFamily="18" charset="0"/>
              </a:rPr>
              <a:t>Chemical Poisoning</a:t>
            </a:r>
          </a:p>
        </p:txBody>
      </p:sp>
      <p:sp>
        <p:nvSpPr>
          <p:cNvPr id="25" name="TextBox 24">
            <a:extLst>
              <a:ext uri="{FF2B5EF4-FFF2-40B4-BE49-F238E27FC236}">
                <a16:creationId xmlns:a16="http://schemas.microsoft.com/office/drawing/2014/main" id="{FCCBF0C9-5BC7-734C-80DF-90CCFBE6B7B8}"/>
              </a:ext>
            </a:extLst>
          </p:cNvPr>
          <p:cNvSpPr txBox="1"/>
          <p:nvPr/>
        </p:nvSpPr>
        <p:spPr>
          <a:xfrm>
            <a:off x="4525555" y="3542483"/>
            <a:ext cx="2337396" cy="369332"/>
          </a:xfrm>
          <a:prstGeom prst="rect">
            <a:avLst/>
          </a:prstGeom>
          <a:noFill/>
        </p:spPr>
        <p:txBody>
          <a:bodyPr wrap="square" rtlCol="0">
            <a:spAutoFit/>
          </a:bodyPr>
          <a:lstStyle/>
          <a:p>
            <a:r>
              <a:rPr lang="en-US" dirty="0">
                <a:latin typeface="Times New Roman Regular" panose="02020603050405020304" pitchFamily="18" charset="0"/>
              </a:rPr>
              <a:t>Thermal Desorption</a:t>
            </a:r>
          </a:p>
        </p:txBody>
      </p:sp>
      <p:sp>
        <p:nvSpPr>
          <p:cNvPr id="26" name="TextBox 25">
            <a:extLst>
              <a:ext uri="{FF2B5EF4-FFF2-40B4-BE49-F238E27FC236}">
                <a16:creationId xmlns:a16="http://schemas.microsoft.com/office/drawing/2014/main" id="{3450CC6A-D798-1A40-A957-7981964E96E0}"/>
              </a:ext>
            </a:extLst>
          </p:cNvPr>
          <p:cNvSpPr txBox="1"/>
          <p:nvPr/>
        </p:nvSpPr>
        <p:spPr>
          <a:xfrm>
            <a:off x="7857291" y="3155936"/>
            <a:ext cx="2307042" cy="369332"/>
          </a:xfrm>
          <a:prstGeom prst="rect">
            <a:avLst/>
          </a:prstGeom>
          <a:noFill/>
        </p:spPr>
        <p:txBody>
          <a:bodyPr wrap="none" rtlCol="0">
            <a:spAutoFit/>
          </a:bodyPr>
          <a:lstStyle/>
          <a:p>
            <a:r>
              <a:rPr lang="en-US" dirty="0">
                <a:latin typeface="Times New Roman Regular" panose="02020603050405020304" pitchFamily="18" charset="0"/>
              </a:rPr>
              <a:t>Ion Backbombardment</a:t>
            </a:r>
          </a:p>
        </p:txBody>
      </p:sp>
      <p:sp>
        <p:nvSpPr>
          <p:cNvPr id="38" name="TextBox 37">
            <a:extLst>
              <a:ext uri="{FF2B5EF4-FFF2-40B4-BE49-F238E27FC236}">
                <a16:creationId xmlns:a16="http://schemas.microsoft.com/office/drawing/2014/main" id="{4D1F4E8A-80DF-9A43-B908-C901212EA20A}"/>
              </a:ext>
            </a:extLst>
          </p:cNvPr>
          <p:cNvSpPr txBox="1"/>
          <p:nvPr/>
        </p:nvSpPr>
        <p:spPr>
          <a:xfrm>
            <a:off x="896543" y="5744587"/>
            <a:ext cx="3231720" cy="738664"/>
          </a:xfrm>
          <a:prstGeom prst="rect">
            <a:avLst/>
          </a:prstGeom>
          <a:noFill/>
        </p:spPr>
        <p:txBody>
          <a:bodyPr wrap="square" rtlCol="0">
            <a:spAutoFit/>
          </a:bodyPr>
          <a:lstStyle/>
          <a:p>
            <a:r>
              <a:rPr lang="en-US" sz="1200" dirty="0">
                <a:latin typeface="Times New Roman Regular" panose="02020603050405020304" pitchFamily="18" charset="0"/>
              </a:rPr>
              <a:t>Cathode surface contaminated by residual gas, Cs is highly reactive and unstable</a:t>
            </a:r>
          </a:p>
          <a:p>
            <a:endParaRPr lang="en-US" dirty="0">
              <a:latin typeface="Times New Roman Regular" panose="02020603050405020304" pitchFamily="18" charset="0"/>
            </a:endParaRPr>
          </a:p>
        </p:txBody>
      </p:sp>
      <p:sp>
        <p:nvSpPr>
          <p:cNvPr id="40" name="TextBox 39">
            <a:extLst>
              <a:ext uri="{FF2B5EF4-FFF2-40B4-BE49-F238E27FC236}">
                <a16:creationId xmlns:a16="http://schemas.microsoft.com/office/drawing/2014/main" id="{84B14C22-F9F1-ED44-8A42-5BA32EAC6FBB}"/>
              </a:ext>
            </a:extLst>
          </p:cNvPr>
          <p:cNvSpPr txBox="1"/>
          <p:nvPr/>
        </p:nvSpPr>
        <p:spPr>
          <a:xfrm>
            <a:off x="4353935" y="6152340"/>
            <a:ext cx="2680635" cy="461665"/>
          </a:xfrm>
          <a:prstGeom prst="rect">
            <a:avLst/>
          </a:prstGeom>
          <a:noFill/>
        </p:spPr>
        <p:txBody>
          <a:bodyPr wrap="square" rtlCol="0">
            <a:spAutoFit/>
          </a:bodyPr>
          <a:lstStyle/>
          <a:p>
            <a:r>
              <a:rPr lang="en-US" sz="1200" dirty="0">
                <a:latin typeface="Times New Roman Regular" panose="02020603050405020304" pitchFamily="18" charset="0"/>
              </a:rPr>
              <a:t>Temperature-dependent reduction in number of Cs bonds</a:t>
            </a:r>
          </a:p>
        </p:txBody>
      </p:sp>
      <p:sp>
        <p:nvSpPr>
          <p:cNvPr id="42" name="TextBox 41">
            <a:extLst>
              <a:ext uri="{FF2B5EF4-FFF2-40B4-BE49-F238E27FC236}">
                <a16:creationId xmlns:a16="http://schemas.microsoft.com/office/drawing/2014/main" id="{245471E5-975E-4440-B7B4-965AA8EC8EBC}"/>
              </a:ext>
            </a:extLst>
          </p:cNvPr>
          <p:cNvSpPr txBox="1"/>
          <p:nvPr/>
        </p:nvSpPr>
        <p:spPr>
          <a:xfrm>
            <a:off x="8287032" y="941727"/>
            <a:ext cx="3289738" cy="923330"/>
          </a:xfrm>
          <a:prstGeom prst="rect">
            <a:avLst/>
          </a:prstGeom>
          <a:noFill/>
        </p:spPr>
        <p:txBody>
          <a:bodyPr wrap="square" rtlCol="0">
            <a:spAutoFit/>
          </a:bodyPr>
          <a:lstStyle/>
          <a:p>
            <a:r>
              <a:rPr lang="en-US" dirty="0">
                <a:latin typeface="Times New Roman Regular" panose="02020603050405020304" pitchFamily="18" charset="0"/>
              </a:rPr>
              <a:t>NEA layers with Te or Sb added to Cs last can give longer lifetimes.</a:t>
            </a:r>
          </a:p>
        </p:txBody>
      </p:sp>
      <p:pic>
        <p:nvPicPr>
          <p:cNvPr id="47" name="Picture 46">
            <a:extLst>
              <a:ext uri="{FF2B5EF4-FFF2-40B4-BE49-F238E27FC236}">
                <a16:creationId xmlns:a16="http://schemas.microsoft.com/office/drawing/2014/main" id="{DF25A94C-CC44-3843-BEF0-2995BA749E63}"/>
              </a:ext>
            </a:extLst>
          </p:cNvPr>
          <p:cNvPicPr>
            <a:picLocks noChangeAspect="1"/>
          </p:cNvPicPr>
          <p:nvPr/>
        </p:nvPicPr>
        <p:blipFill rotWithShape="1">
          <a:blip r:embed="rId3"/>
          <a:srcRect b="59234"/>
          <a:stretch/>
        </p:blipFill>
        <p:spPr>
          <a:xfrm>
            <a:off x="745454" y="2327482"/>
            <a:ext cx="2482254" cy="601572"/>
          </a:xfrm>
          <a:prstGeom prst="rect">
            <a:avLst/>
          </a:prstGeom>
        </p:spPr>
      </p:pic>
      <p:sp>
        <p:nvSpPr>
          <p:cNvPr id="33" name="Oval 32">
            <a:extLst>
              <a:ext uri="{FF2B5EF4-FFF2-40B4-BE49-F238E27FC236}">
                <a16:creationId xmlns:a16="http://schemas.microsoft.com/office/drawing/2014/main" id="{840C9C31-88A7-C447-89F1-49C3AEF79886}"/>
              </a:ext>
            </a:extLst>
          </p:cNvPr>
          <p:cNvSpPr/>
          <p:nvPr/>
        </p:nvSpPr>
        <p:spPr>
          <a:xfrm>
            <a:off x="1023257" y="4691062"/>
            <a:ext cx="2612712" cy="544574"/>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40000"/>
                  <a:lumOff val="60000"/>
                </a:schemeClr>
              </a:solidFill>
              <a:latin typeface="Times New Roman Regular" panose="02020603050405020304" pitchFamily="18" charset="0"/>
            </a:endParaRPr>
          </a:p>
        </p:txBody>
      </p:sp>
      <p:sp>
        <p:nvSpPr>
          <p:cNvPr id="35" name="TextBox 34">
            <a:extLst>
              <a:ext uri="{FF2B5EF4-FFF2-40B4-BE49-F238E27FC236}">
                <a16:creationId xmlns:a16="http://schemas.microsoft.com/office/drawing/2014/main" id="{421A479F-A812-9D43-A501-B183E4730F49}"/>
              </a:ext>
            </a:extLst>
          </p:cNvPr>
          <p:cNvSpPr txBox="1"/>
          <p:nvPr/>
        </p:nvSpPr>
        <p:spPr>
          <a:xfrm>
            <a:off x="1762712" y="4778683"/>
            <a:ext cx="954107" cy="369332"/>
          </a:xfrm>
          <a:prstGeom prst="rect">
            <a:avLst/>
          </a:prstGeom>
          <a:noFill/>
        </p:spPr>
        <p:txBody>
          <a:bodyPr wrap="none" rtlCol="0">
            <a:spAutoFit/>
          </a:bodyPr>
          <a:lstStyle/>
          <a:p>
            <a:r>
              <a:rPr lang="en-US" dirty="0">
                <a:latin typeface="Times New Roman Regular" panose="02020603050405020304" pitchFamily="18" charset="0"/>
              </a:rPr>
              <a:t>Cathode</a:t>
            </a:r>
          </a:p>
        </p:txBody>
      </p:sp>
      <p:sp>
        <p:nvSpPr>
          <p:cNvPr id="36" name="Oval 35">
            <a:extLst>
              <a:ext uri="{FF2B5EF4-FFF2-40B4-BE49-F238E27FC236}">
                <a16:creationId xmlns:a16="http://schemas.microsoft.com/office/drawing/2014/main" id="{F2938987-A381-A443-9B18-F7CBDCECFA3E}"/>
              </a:ext>
            </a:extLst>
          </p:cNvPr>
          <p:cNvSpPr/>
          <p:nvPr/>
        </p:nvSpPr>
        <p:spPr>
          <a:xfrm>
            <a:off x="1034234" y="4463109"/>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1" name="Oval 50">
            <a:extLst>
              <a:ext uri="{FF2B5EF4-FFF2-40B4-BE49-F238E27FC236}">
                <a16:creationId xmlns:a16="http://schemas.microsoft.com/office/drawing/2014/main" id="{E9B59573-547B-D442-82D8-34D29BCDF58D}"/>
              </a:ext>
            </a:extLst>
          </p:cNvPr>
          <p:cNvSpPr/>
          <p:nvPr/>
        </p:nvSpPr>
        <p:spPr>
          <a:xfrm>
            <a:off x="1504765" y="4360513"/>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2" name="Oval 51">
            <a:extLst>
              <a:ext uri="{FF2B5EF4-FFF2-40B4-BE49-F238E27FC236}">
                <a16:creationId xmlns:a16="http://schemas.microsoft.com/office/drawing/2014/main" id="{3A5413F6-322C-CF45-8016-AFAEE7E0D86D}"/>
              </a:ext>
            </a:extLst>
          </p:cNvPr>
          <p:cNvSpPr/>
          <p:nvPr/>
        </p:nvSpPr>
        <p:spPr>
          <a:xfrm>
            <a:off x="2009862" y="4321430"/>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3" name="Oval 52">
            <a:extLst>
              <a:ext uri="{FF2B5EF4-FFF2-40B4-BE49-F238E27FC236}">
                <a16:creationId xmlns:a16="http://schemas.microsoft.com/office/drawing/2014/main" id="{3E19F653-BF8E-2F49-A9E7-F653CDAEAAD1}"/>
              </a:ext>
            </a:extLst>
          </p:cNvPr>
          <p:cNvSpPr/>
          <p:nvPr/>
        </p:nvSpPr>
        <p:spPr>
          <a:xfrm>
            <a:off x="2544724" y="4343335"/>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4" name="Oval 53">
            <a:extLst>
              <a:ext uri="{FF2B5EF4-FFF2-40B4-BE49-F238E27FC236}">
                <a16:creationId xmlns:a16="http://schemas.microsoft.com/office/drawing/2014/main" id="{5C6D6A98-13DA-DF4C-A2D2-28DD33ADB648}"/>
              </a:ext>
            </a:extLst>
          </p:cNvPr>
          <p:cNvSpPr/>
          <p:nvPr/>
        </p:nvSpPr>
        <p:spPr>
          <a:xfrm>
            <a:off x="3058462" y="4409034"/>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5" name="Oval 54">
            <a:extLst>
              <a:ext uri="{FF2B5EF4-FFF2-40B4-BE49-F238E27FC236}">
                <a16:creationId xmlns:a16="http://schemas.microsoft.com/office/drawing/2014/main" id="{C01B0AE9-2B12-BE4F-AFC9-16F8C6727E9B}"/>
              </a:ext>
            </a:extLst>
          </p:cNvPr>
          <p:cNvSpPr/>
          <p:nvPr/>
        </p:nvSpPr>
        <p:spPr>
          <a:xfrm>
            <a:off x="3484829" y="4524528"/>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3" name="TextBox 2">
            <a:extLst>
              <a:ext uri="{FF2B5EF4-FFF2-40B4-BE49-F238E27FC236}">
                <a16:creationId xmlns:a16="http://schemas.microsoft.com/office/drawing/2014/main" id="{72B7FDD2-4228-AA4A-89A8-BEFD39534A4E}"/>
              </a:ext>
            </a:extLst>
          </p:cNvPr>
          <p:cNvSpPr txBox="1"/>
          <p:nvPr/>
        </p:nvSpPr>
        <p:spPr>
          <a:xfrm>
            <a:off x="1012612" y="4484488"/>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56" name="TextBox 55">
            <a:extLst>
              <a:ext uri="{FF2B5EF4-FFF2-40B4-BE49-F238E27FC236}">
                <a16:creationId xmlns:a16="http://schemas.microsoft.com/office/drawing/2014/main" id="{2644A713-E43E-D541-8F45-B30D14DF07A5}"/>
              </a:ext>
            </a:extLst>
          </p:cNvPr>
          <p:cNvSpPr txBox="1"/>
          <p:nvPr/>
        </p:nvSpPr>
        <p:spPr>
          <a:xfrm>
            <a:off x="1479609" y="4387639"/>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57" name="TextBox 56">
            <a:extLst>
              <a:ext uri="{FF2B5EF4-FFF2-40B4-BE49-F238E27FC236}">
                <a16:creationId xmlns:a16="http://schemas.microsoft.com/office/drawing/2014/main" id="{188DD6AA-2192-0243-88F1-EAEB2F9D7D07}"/>
              </a:ext>
            </a:extLst>
          </p:cNvPr>
          <p:cNvSpPr txBox="1"/>
          <p:nvPr/>
        </p:nvSpPr>
        <p:spPr>
          <a:xfrm>
            <a:off x="1991526" y="4342664"/>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58" name="TextBox 57">
            <a:extLst>
              <a:ext uri="{FF2B5EF4-FFF2-40B4-BE49-F238E27FC236}">
                <a16:creationId xmlns:a16="http://schemas.microsoft.com/office/drawing/2014/main" id="{20EFFCC1-8FAF-B84B-90B9-721379DE8DB3}"/>
              </a:ext>
            </a:extLst>
          </p:cNvPr>
          <p:cNvSpPr txBox="1"/>
          <p:nvPr/>
        </p:nvSpPr>
        <p:spPr>
          <a:xfrm>
            <a:off x="2524148" y="4369534"/>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59" name="TextBox 58">
            <a:extLst>
              <a:ext uri="{FF2B5EF4-FFF2-40B4-BE49-F238E27FC236}">
                <a16:creationId xmlns:a16="http://schemas.microsoft.com/office/drawing/2014/main" id="{6A644701-AF94-5946-BB0D-3340EE09B4C8}"/>
              </a:ext>
            </a:extLst>
          </p:cNvPr>
          <p:cNvSpPr txBox="1"/>
          <p:nvPr/>
        </p:nvSpPr>
        <p:spPr>
          <a:xfrm>
            <a:off x="3036761" y="4427078"/>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60" name="TextBox 59">
            <a:extLst>
              <a:ext uri="{FF2B5EF4-FFF2-40B4-BE49-F238E27FC236}">
                <a16:creationId xmlns:a16="http://schemas.microsoft.com/office/drawing/2014/main" id="{E2FB6FA7-B303-A143-86BA-AB3248BE192D}"/>
              </a:ext>
            </a:extLst>
          </p:cNvPr>
          <p:cNvSpPr txBox="1"/>
          <p:nvPr/>
        </p:nvSpPr>
        <p:spPr>
          <a:xfrm>
            <a:off x="3472555" y="4548856"/>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4" name="Oval 3">
            <a:extLst>
              <a:ext uri="{FF2B5EF4-FFF2-40B4-BE49-F238E27FC236}">
                <a16:creationId xmlns:a16="http://schemas.microsoft.com/office/drawing/2014/main" id="{E2C8BE7C-7363-D74C-B8F9-85D7C996F08E}"/>
              </a:ext>
            </a:extLst>
          </p:cNvPr>
          <p:cNvSpPr/>
          <p:nvPr/>
        </p:nvSpPr>
        <p:spPr>
          <a:xfrm>
            <a:off x="1183523" y="4153269"/>
            <a:ext cx="355149" cy="31968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2" name="TextBox 61">
            <a:extLst>
              <a:ext uri="{FF2B5EF4-FFF2-40B4-BE49-F238E27FC236}">
                <a16:creationId xmlns:a16="http://schemas.microsoft.com/office/drawing/2014/main" id="{3D0FABB3-B1DD-B745-908F-A93589198B07}"/>
              </a:ext>
            </a:extLst>
          </p:cNvPr>
          <p:cNvSpPr txBox="1"/>
          <p:nvPr/>
        </p:nvSpPr>
        <p:spPr>
          <a:xfrm>
            <a:off x="1165370" y="4140229"/>
            <a:ext cx="375424" cy="307777"/>
          </a:xfrm>
          <a:prstGeom prst="rect">
            <a:avLst/>
          </a:prstGeom>
          <a:noFill/>
        </p:spPr>
        <p:txBody>
          <a:bodyPr wrap="none" rtlCol="0">
            <a:spAutoFit/>
          </a:bodyPr>
          <a:lstStyle/>
          <a:p>
            <a:r>
              <a:rPr lang="en-US" sz="1400" dirty="0">
                <a:latin typeface="Times New Roman Regular" panose="02020603050405020304" pitchFamily="18" charset="0"/>
              </a:rPr>
              <a:t>O</a:t>
            </a:r>
            <a:r>
              <a:rPr lang="en-US" sz="1400" baseline="-25000" dirty="0">
                <a:latin typeface="Times New Roman Regular" panose="02020603050405020304" pitchFamily="18" charset="0"/>
              </a:rPr>
              <a:t>2</a:t>
            </a:r>
            <a:endParaRPr lang="en-US" sz="1400" dirty="0">
              <a:latin typeface="Times New Roman Regular" panose="02020603050405020304" pitchFamily="18" charset="0"/>
            </a:endParaRPr>
          </a:p>
        </p:txBody>
      </p:sp>
      <p:sp>
        <p:nvSpPr>
          <p:cNvPr id="63" name="Oval 62">
            <a:extLst>
              <a:ext uri="{FF2B5EF4-FFF2-40B4-BE49-F238E27FC236}">
                <a16:creationId xmlns:a16="http://schemas.microsoft.com/office/drawing/2014/main" id="{3355C169-D3F8-8745-A5E8-4A1144AA4F46}"/>
              </a:ext>
            </a:extLst>
          </p:cNvPr>
          <p:cNvSpPr/>
          <p:nvPr/>
        </p:nvSpPr>
        <p:spPr>
          <a:xfrm>
            <a:off x="3369572" y="4176210"/>
            <a:ext cx="355149" cy="31968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4" name="TextBox 63">
            <a:extLst>
              <a:ext uri="{FF2B5EF4-FFF2-40B4-BE49-F238E27FC236}">
                <a16:creationId xmlns:a16="http://schemas.microsoft.com/office/drawing/2014/main" id="{73DDC023-9E3B-5747-80B5-CCF86B705172}"/>
              </a:ext>
            </a:extLst>
          </p:cNvPr>
          <p:cNvSpPr txBox="1"/>
          <p:nvPr/>
        </p:nvSpPr>
        <p:spPr>
          <a:xfrm>
            <a:off x="3297755" y="4176210"/>
            <a:ext cx="503664" cy="307777"/>
          </a:xfrm>
          <a:prstGeom prst="rect">
            <a:avLst/>
          </a:prstGeom>
          <a:noFill/>
        </p:spPr>
        <p:txBody>
          <a:bodyPr wrap="none" rtlCol="0">
            <a:spAutoFit/>
          </a:bodyPr>
          <a:lstStyle/>
          <a:p>
            <a:r>
              <a:rPr lang="en-US" sz="1400" dirty="0">
                <a:latin typeface="Times New Roman Regular" panose="02020603050405020304" pitchFamily="18" charset="0"/>
              </a:rPr>
              <a:t>H</a:t>
            </a:r>
            <a:r>
              <a:rPr lang="en-US" sz="1400" baseline="-25000" dirty="0">
                <a:latin typeface="Times New Roman Regular" panose="02020603050405020304" pitchFamily="18" charset="0"/>
              </a:rPr>
              <a:t>2</a:t>
            </a:r>
            <a:r>
              <a:rPr lang="en-US" sz="1400" dirty="0">
                <a:latin typeface="Times New Roman Regular" panose="02020603050405020304" pitchFamily="18" charset="0"/>
              </a:rPr>
              <a:t>O</a:t>
            </a:r>
          </a:p>
        </p:txBody>
      </p:sp>
      <p:sp>
        <p:nvSpPr>
          <p:cNvPr id="65" name="Oval 64">
            <a:extLst>
              <a:ext uri="{FF2B5EF4-FFF2-40B4-BE49-F238E27FC236}">
                <a16:creationId xmlns:a16="http://schemas.microsoft.com/office/drawing/2014/main" id="{6264FACC-8516-F440-B02F-4FF0F1FF8598}"/>
              </a:ext>
            </a:extLst>
          </p:cNvPr>
          <p:cNvSpPr/>
          <p:nvPr/>
        </p:nvSpPr>
        <p:spPr>
          <a:xfrm>
            <a:off x="2271181" y="4060761"/>
            <a:ext cx="355149" cy="31968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6" name="TextBox 65">
            <a:extLst>
              <a:ext uri="{FF2B5EF4-FFF2-40B4-BE49-F238E27FC236}">
                <a16:creationId xmlns:a16="http://schemas.microsoft.com/office/drawing/2014/main" id="{E5CBDD35-B7EC-E647-BEEE-474F5FEAADBF}"/>
              </a:ext>
            </a:extLst>
          </p:cNvPr>
          <p:cNvSpPr txBox="1"/>
          <p:nvPr/>
        </p:nvSpPr>
        <p:spPr>
          <a:xfrm>
            <a:off x="2188105" y="4059931"/>
            <a:ext cx="495649" cy="307777"/>
          </a:xfrm>
          <a:prstGeom prst="rect">
            <a:avLst/>
          </a:prstGeom>
          <a:noFill/>
        </p:spPr>
        <p:txBody>
          <a:bodyPr wrap="none" rtlCol="0">
            <a:spAutoFit/>
          </a:bodyPr>
          <a:lstStyle/>
          <a:p>
            <a:r>
              <a:rPr lang="en-US" sz="1400" dirty="0">
                <a:latin typeface="Times New Roman Regular" panose="02020603050405020304" pitchFamily="18" charset="0"/>
              </a:rPr>
              <a:t>CO</a:t>
            </a:r>
            <a:r>
              <a:rPr lang="en-US" sz="1400" baseline="-25000" dirty="0">
                <a:latin typeface="Times New Roman Regular" panose="02020603050405020304" pitchFamily="18" charset="0"/>
              </a:rPr>
              <a:t>2</a:t>
            </a:r>
            <a:endParaRPr lang="en-US" sz="1400" dirty="0">
              <a:latin typeface="Times New Roman Regular" panose="02020603050405020304" pitchFamily="18" charset="0"/>
            </a:endParaRPr>
          </a:p>
        </p:txBody>
      </p:sp>
      <p:sp>
        <p:nvSpPr>
          <p:cNvPr id="67" name="Oval 66">
            <a:extLst>
              <a:ext uri="{FF2B5EF4-FFF2-40B4-BE49-F238E27FC236}">
                <a16:creationId xmlns:a16="http://schemas.microsoft.com/office/drawing/2014/main" id="{7DA7AEFA-C757-664D-BBD5-7EA609435FB0}"/>
              </a:ext>
            </a:extLst>
          </p:cNvPr>
          <p:cNvSpPr/>
          <p:nvPr/>
        </p:nvSpPr>
        <p:spPr>
          <a:xfrm>
            <a:off x="4254766" y="4829848"/>
            <a:ext cx="2612712" cy="544574"/>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40000"/>
                  <a:lumOff val="60000"/>
                </a:schemeClr>
              </a:solidFill>
              <a:latin typeface="Times New Roman Regular" panose="02020603050405020304" pitchFamily="18" charset="0"/>
            </a:endParaRPr>
          </a:p>
        </p:txBody>
      </p:sp>
      <p:sp>
        <p:nvSpPr>
          <p:cNvPr id="68" name="TextBox 67">
            <a:extLst>
              <a:ext uri="{FF2B5EF4-FFF2-40B4-BE49-F238E27FC236}">
                <a16:creationId xmlns:a16="http://schemas.microsoft.com/office/drawing/2014/main" id="{AB20C604-3889-3F49-BB32-30D0FBD2A4B6}"/>
              </a:ext>
            </a:extLst>
          </p:cNvPr>
          <p:cNvSpPr txBox="1"/>
          <p:nvPr/>
        </p:nvSpPr>
        <p:spPr>
          <a:xfrm>
            <a:off x="4994221" y="4917469"/>
            <a:ext cx="954107" cy="369332"/>
          </a:xfrm>
          <a:prstGeom prst="rect">
            <a:avLst/>
          </a:prstGeom>
          <a:noFill/>
        </p:spPr>
        <p:txBody>
          <a:bodyPr wrap="none" rtlCol="0">
            <a:spAutoFit/>
          </a:bodyPr>
          <a:lstStyle/>
          <a:p>
            <a:r>
              <a:rPr lang="en-US" dirty="0">
                <a:latin typeface="Times New Roman Regular" panose="02020603050405020304" pitchFamily="18" charset="0"/>
              </a:rPr>
              <a:t>Cathode</a:t>
            </a:r>
          </a:p>
        </p:txBody>
      </p:sp>
      <p:sp>
        <p:nvSpPr>
          <p:cNvPr id="71" name="Oval 70">
            <a:extLst>
              <a:ext uri="{FF2B5EF4-FFF2-40B4-BE49-F238E27FC236}">
                <a16:creationId xmlns:a16="http://schemas.microsoft.com/office/drawing/2014/main" id="{B12C6D33-F187-1E40-8E3B-5E71D000BB78}"/>
              </a:ext>
            </a:extLst>
          </p:cNvPr>
          <p:cNvSpPr/>
          <p:nvPr/>
        </p:nvSpPr>
        <p:spPr>
          <a:xfrm>
            <a:off x="5241371" y="4460216"/>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2" name="Oval 71">
            <a:extLst>
              <a:ext uri="{FF2B5EF4-FFF2-40B4-BE49-F238E27FC236}">
                <a16:creationId xmlns:a16="http://schemas.microsoft.com/office/drawing/2014/main" id="{71D009A4-2BF2-304E-BDE1-2CD5C1ACDE0D}"/>
              </a:ext>
            </a:extLst>
          </p:cNvPr>
          <p:cNvSpPr/>
          <p:nvPr/>
        </p:nvSpPr>
        <p:spPr>
          <a:xfrm>
            <a:off x="5776233" y="4482121"/>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4" name="Oval 73">
            <a:extLst>
              <a:ext uri="{FF2B5EF4-FFF2-40B4-BE49-F238E27FC236}">
                <a16:creationId xmlns:a16="http://schemas.microsoft.com/office/drawing/2014/main" id="{4BE4506D-5F0E-4746-A037-9C0971CB70D9}"/>
              </a:ext>
            </a:extLst>
          </p:cNvPr>
          <p:cNvSpPr/>
          <p:nvPr/>
        </p:nvSpPr>
        <p:spPr>
          <a:xfrm>
            <a:off x="6716338" y="4663314"/>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7" name="TextBox 76">
            <a:extLst>
              <a:ext uri="{FF2B5EF4-FFF2-40B4-BE49-F238E27FC236}">
                <a16:creationId xmlns:a16="http://schemas.microsoft.com/office/drawing/2014/main" id="{11084C75-96B0-064F-9EA3-F311FB08000E}"/>
              </a:ext>
            </a:extLst>
          </p:cNvPr>
          <p:cNvSpPr txBox="1"/>
          <p:nvPr/>
        </p:nvSpPr>
        <p:spPr>
          <a:xfrm>
            <a:off x="5223035" y="4481450"/>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78" name="TextBox 77">
            <a:extLst>
              <a:ext uri="{FF2B5EF4-FFF2-40B4-BE49-F238E27FC236}">
                <a16:creationId xmlns:a16="http://schemas.microsoft.com/office/drawing/2014/main" id="{2EF52AB6-D4ED-BA4D-BAA9-C82C5DC24231}"/>
              </a:ext>
            </a:extLst>
          </p:cNvPr>
          <p:cNvSpPr txBox="1"/>
          <p:nvPr/>
        </p:nvSpPr>
        <p:spPr>
          <a:xfrm>
            <a:off x="5755657" y="4508320"/>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80" name="TextBox 79">
            <a:extLst>
              <a:ext uri="{FF2B5EF4-FFF2-40B4-BE49-F238E27FC236}">
                <a16:creationId xmlns:a16="http://schemas.microsoft.com/office/drawing/2014/main" id="{2156BE3C-9997-9247-BC09-20F60EE5625E}"/>
              </a:ext>
            </a:extLst>
          </p:cNvPr>
          <p:cNvSpPr txBox="1"/>
          <p:nvPr/>
        </p:nvSpPr>
        <p:spPr>
          <a:xfrm>
            <a:off x="6704064" y="4687642"/>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pic>
        <p:nvPicPr>
          <p:cNvPr id="82" name="Graphic 81" descr="Fire">
            <a:extLst>
              <a:ext uri="{FF2B5EF4-FFF2-40B4-BE49-F238E27FC236}">
                <a16:creationId xmlns:a16="http://schemas.microsoft.com/office/drawing/2014/main" id="{3B3B1737-E75B-5840-98CA-903767E0F1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8724" y="5385521"/>
            <a:ext cx="561965" cy="561965"/>
          </a:xfrm>
          <a:prstGeom prst="rect">
            <a:avLst/>
          </a:prstGeom>
        </p:spPr>
      </p:pic>
      <p:pic>
        <p:nvPicPr>
          <p:cNvPr id="83" name="Graphic 82" descr="Fire">
            <a:extLst>
              <a:ext uri="{FF2B5EF4-FFF2-40B4-BE49-F238E27FC236}">
                <a16:creationId xmlns:a16="http://schemas.microsoft.com/office/drawing/2014/main" id="{C457C281-15A5-8148-9138-BD08149DAF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4246" y="5411053"/>
            <a:ext cx="561965" cy="561965"/>
          </a:xfrm>
          <a:prstGeom prst="rect">
            <a:avLst/>
          </a:prstGeom>
        </p:spPr>
      </p:pic>
      <p:pic>
        <p:nvPicPr>
          <p:cNvPr id="84" name="Graphic 83" descr="Fire">
            <a:extLst>
              <a:ext uri="{FF2B5EF4-FFF2-40B4-BE49-F238E27FC236}">
                <a16:creationId xmlns:a16="http://schemas.microsoft.com/office/drawing/2014/main" id="{1B68C074-8F8C-F54E-8FAE-AAEF8DDD69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85194" y="5411053"/>
            <a:ext cx="561965" cy="561965"/>
          </a:xfrm>
          <a:prstGeom prst="rect">
            <a:avLst/>
          </a:prstGeom>
        </p:spPr>
      </p:pic>
      <p:sp>
        <p:nvSpPr>
          <p:cNvPr id="85" name="Oval 84">
            <a:extLst>
              <a:ext uri="{FF2B5EF4-FFF2-40B4-BE49-F238E27FC236}">
                <a16:creationId xmlns:a16="http://schemas.microsoft.com/office/drawing/2014/main" id="{7CCF3930-EAE0-7F41-94C0-DDD06CA2044C}"/>
              </a:ext>
            </a:extLst>
          </p:cNvPr>
          <p:cNvSpPr/>
          <p:nvPr/>
        </p:nvSpPr>
        <p:spPr>
          <a:xfrm>
            <a:off x="7771013" y="5097595"/>
            <a:ext cx="2612712" cy="544574"/>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40000"/>
                  <a:lumOff val="60000"/>
                </a:schemeClr>
              </a:solidFill>
              <a:latin typeface="Times New Roman Regular" panose="02020603050405020304" pitchFamily="18" charset="0"/>
            </a:endParaRPr>
          </a:p>
        </p:txBody>
      </p:sp>
      <p:sp>
        <p:nvSpPr>
          <p:cNvPr id="86" name="TextBox 85">
            <a:extLst>
              <a:ext uri="{FF2B5EF4-FFF2-40B4-BE49-F238E27FC236}">
                <a16:creationId xmlns:a16="http://schemas.microsoft.com/office/drawing/2014/main" id="{A7F5CCB9-139E-6A4C-B5AA-CD12D14D8792}"/>
              </a:ext>
            </a:extLst>
          </p:cNvPr>
          <p:cNvSpPr txBox="1"/>
          <p:nvPr/>
        </p:nvSpPr>
        <p:spPr>
          <a:xfrm>
            <a:off x="8510468" y="5185216"/>
            <a:ext cx="954107" cy="369332"/>
          </a:xfrm>
          <a:prstGeom prst="rect">
            <a:avLst/>
          </a:prstGeom>
          <a:noFill/>
        </p:spPr>
        <p:txBody>
          <a:bodyPr wrap="none" rtlCol="0">
            <a:spAutoFit/>
          </a:bodyPr>
          <a:lstStyle/>
          <a:p>
            <a:r>
              <a:rPr lang="en-US" dirty="0">
                <a:latin typeface="Times New Roman Regular" panose="02020603050405020304" pitchFamily="18" charset="0"/>
              </a:rPr>
              <a:t>Cathode</a:t>
            </a:r>
          </a:p>
        </p:txBody>
      </p:sp>
      <p:sp>
        <p:nvSpPr>
          <p:cNvPr id="87" name="Oval 86">
            <a:extLst>
              <a:ext uri="{FF2B5EF4-FFF2-40B4-BE49-F238E27FC236}">
                <a16:creationId xmlns:a16="http://schemas.microsoft.com/office/drawing/2014/main" id="{7ACF6F51-BD34-1242-A180-2D73B45E4822}"/>
              </a:ext>
            </a:extLst>
          </p:cNvPr>
          <p:cNvSpPr/>
          <p:nvPr/>
        </p:nvSpPr>
        <p:spPr>
          <a:xfrm>
            <a:off x="7781990" y="4869642"/>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8" name="Oval 87">
            <a:extLst>
              <a:ext uri="{FF2B5EF4-FFF2-40B4-BE49-F238E27FC236}">
                <a16:creationId xmlns:a16="http://schemas.microsoft.com/office/drawing/2014/main" id="{946FB897-FA3A-2A4E-A6F1-5E82C7ED4F17}"/>
              </a:ext>
            </a:extLst>
          </p:cNvPr>
          <p:cNvSpPr/>
          <p:nvPr/>
        </p:nvSpPr>
        <p:spPr>
          <a:xfrm>
            <a:off x="8252521" y="4767046"/>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9" name="Oval 88">
            <a:extLst>
              <a:ext uri="{FF2B5EF4-FFF2-40B4-BE49-F238E27FC236}">
                <a16:creationId xmlns:a16="http://schemas.microsoft.com/office/drawing/2014/main" id="{FCE9987B-C6BA-6848-B870-01D2AF44A1F0}"/>
              </a:ext>
            </a:extLst>
          </p:cNvPr>
          <p:cNvSpPr/>
          <p:nvPr/>
        </p:nvSpPr>
        <p:spPr>
          <a:xfrm>
            <a:off x="8757618" y="4727963"/>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0" name="Oval 89">
            <a:extLst>
              <a:ext uri="{FF2B5EF4-FFF2-40B4-BE49-F238E27FC236}">
                <a16:creationId xmlns:a16="http://schemas.microsoft.com/office/drawing/2014/main" id="{82B5EB87-E19C-6D45-91C7-6851B3A65AB5}"/>
              </a:ext>
            </a:extLst>
          </p:cNvPr>
          <p:cNvSpPr/>
          <p:nvPr/>
        </p:nvSpPr>
        <p:spPr>
          <a:xfrm>
            <a:off x="9292480" y="4749868"/>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1" name="Oval 90">
            <a:extLst>
              <a:ext uri="{FF2B5EF4-FFF2-40B4-BE49-F238E27FC236}">
                <a16:creationId xmlns:a16="http://schemas.microsoft.com/office/drawing/2014/main" id="{FA307155-3964-B043-AF7D-0CD30546F6A5}"/>
              </a:ext>
            </a:extLst>
          </p:cNvPr>
          <p:cNvSpPr/>
          <p:nvPr/>
        </p:nvSpPr>
        <p:spPr>
          <a:xfrm>
            <a:off x="9806218" y="4815567"/>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2" name="Oval 91">
            <a:extLst>
              <a:ext uri="{FF2B5EF4-FFF2-40B4-BE49-F238E27FC236}">
                <a16:creationId xmlns:a16="http://schemas.microsoft.com/office/drawing/2014/main" id="{00740D3D-1AF5-1343-8331-029ECE072871}"/>
              </a:ext>
            </a:extLst>
          </p:cNvPr>
          <p:cNvSpPr/>
          <p:nvPr/>
        </p:nvSpPr>
        <p:spPr>
          <a:xfrm>
            <a:off x="10232585" y="4931061"/>
            <a:ext cx="338492" cy="3258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3" name="TextBox 92">
            <a:extLst>
              <a:ext uri="{FF2B5EF4-FFF2-40B4-BE49-F238E27FC236}">
                <a16:creationId xmlns:a16="http://schemas.microsoft.com/office/drawing/2014/main" id="{E6108786-97A3-1C47-8233-A124242DA54F}"/>
              </a:ext>
            </a:extLst>
          </p:cNvPr>
          <p:cNvSpPr txBox="1"/>
          <p:nvPr/>
        </p:nvSpPr>
        <p:spPr>
          <a:xfrm>
            <a:off x="7760368" y="4891021"/>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94" name="TextBox 93">
            <a:extLst>
              <a:ext uri="{FF2B5EF4-FFF2-40B4-BE49-F238E27FC236}">
                <a16:creationId xmlns:a16="http://schemas.microsoft.com/office/drawing/2014/main" id="{14284ECD-81AE-AB43-96C2-A160D6122449}"/>
              </a:ext>
            </a:extLst>
          </p:cNvPr>
          <p:cNvSpPr txBox="1"/>
          <p:nvPr/>
        </p:nvSpPr>
        <p:spPr>
          <a:xfrm>
            <a:off x="8227365" y="4794172"/>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95" name="TextBox 94">
            <a:extLst>
              <a:ext uri="{FF2B5EF4-FFF2-40B4-BE49-F238E27FC236}">
                <a16:creationId xmlns:a16="http://schemas.microsoft.com/office/drawing/2014/main" id="{06AFDAE7-A04E-B74B-BF68-1800996AE970}"/>
              </a:ext>
            </a:extLst>
          </p:cNvPr>
          <p:cNvSpPr txBox="1"/>
          <p:nvPr/>
        </p:nvSpPr>
        <p:spPr>
          <a:xfrm>
            <a:off x="8739282" y="4749197"/>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96" name="TextBox 95">
            <a:extLst>
              <a:ext uri="{FF2B5EF4-FFF2-40B4-BE49-F238E27FC236}">
                <a16:creationId xmlns:a16="http://schemas.microsoft.com/office/drawing/2014/main" id="{CE70F6A3-7AF3-1040-8282-CE4E5C6C854E}"/>
              </a:ext>
            </a:extLst>
          </p:cNvPr>
          <p:cNvSpPr txBox="1"/>
          <p:nvPr/>
        </p:nvSpPr>
        <p:spPr>
          <a:xfrm>
            <a:off x="9271904" y="4776067"/>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97" name="TextBox 96">
            <a:extLst>
              <a:ext uri="{FF2B5EF4-FFF2-40B4-BE49-F238E27FC236}">
                <a16:creationId xmlns:a16="http://schemas.microsoft.com/office/drawing/2014/main" id="{565CDB85-2D08-F640-9A44-1BE20FD3260D}"/>
              </a:ext>
            </a:extLst>
          </p:cNvPr>
          <p:cNvSpPr txBox="1"/>
          <p:nvPr/>
        </p:nvSpPr>
        <p:spPr>
          <a:xfrm>
            <a:off x="9784517" y="4833611"/>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98" name="TextBox 97">
            <a:extLst>
              <a:ext uri="{FF2B5EF4-FFF2-40B4-BE49-F238E27FC236}">
                <a16:creationId xmlns:a16="http://schemas.microsoft.com/office/drawing/2014/main" id="{0B4300B1-F463-FF4F-AA47-4B1A03DCEA5D}"/>
              </a:ext>
            </a:extLst>
          </p:cNvPr>
          <p:cNvSpPr txBox="1"/>
          <p:nvPr/>
        </p:nvSpPr>
        <p:spPr>
          <a:xfrm>
            <a:off x="10220311" y="4955389"/>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99" name="Oval 98">
            <a:extLst>
              <a:ext uri="{FF2B5EF4-FFF2-40B4-BE49-F238E27FC236}">
                <a16:creationId xmlns:a16="http://schemas.microsoft.com/office/drawing/2014/main" id="{63F9612A-CE2F-114B-8A60-EC40CFC45960}"/>
              </a:ext>
            </a:extLst>
          </p:cNvPr>
          <p:cNvSpPr/>
          <p:nvPr/>
        </p:nvSpPr>
        <p:spPr>
          <a:xfrm>
            <a:off x="8306623" y="3603670"/>
            <a:ext cx="355149" cy="31968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0" name="TextBox 99">
            <a:extLst>
              <a:ext uri="{FF2B5EF4-FFF2-40B4-BE49-F238E27FC236}">
                <a16:creationId xmlns:a16="http://schemas.microsoft.com/office/drawing/2014/main" id="{FBFF8400-0A0B-1B44-A99C-0F3D874BE4AB}"/>
              </a:ext>
            </a:extLst>
          </p:cNvPr>
          <p:cNvSpPr txBox="1"/>
          <p:nvPr/>
        </p:nvSpPr>
        <p:spPr>
          <a:xfrm>
            <a:off x="8341287" y="3591209"/>
            <a:ext cx="288862" cy="307777"/>
          </a:xfrm>
          <a:prstGeom prst="rect">
            <a:avLst/>
          </a:prstGeom>
          <a:noFill/>
        </p:spPr>
        <p:txBody>
          <a:bodyPr wrap="none" rtlCol="0">
            <a:spAutoFit/>
          </a:bodyPr>
          <a:lstStyle/>
          <a:p>
            <a:r>
              <a:rPr lang="en-US" sz="1400" dirty="0">
                <a:latin typeface="Times New Roman Regular" panose="02020603050405020304" pitchFamily="18" charset="0"/>
              </a:rPr>
              <a:t>+</a:t>
            </a:r>
          </a:p>
        </p:txBody>
      </p:sp>
      <p:sp>
        <p:nvSpPr>
          <p:cNvPr id="101" name="Oval 100">
            <a:extLst>
              <a:ext uri="{FF2B5EF4-FFF2-40B4-BE49-F238E27FC236}">
                <a16:creationId xmlns:a16="http://schemas.microsoft.com/office/drawing/2014/main" id="{B4A718CC-4552-2844-8902-F8FA1B56F38F}"/>
              </a:ext>
            </a:extLst>
          </p:cNvPr>
          <p:cNvSpPr/>
          <p:nvPr/>
        </p:nvSpPr>
        <p:spPr>
          <a:xfrm>
            <a:off x="8449866" y="3985632"/>
            <a:ext cx="355149" cy="31968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2" name="TextBox 101">
            <a:extLst>
              <a:ext uri="{FF2B5EF4-FFF2-40B4-BE49-F238E27FC236}">
                <a16:creationId xmlns:a16="http://schemas.microsoft.com/office/drawing/2014/main" id="{E3CC8001-6F6A-AC44-BFFC-2E3939863CDA}"/>
              </a:ext>
            </a:extLst>
          </p:cNvPr>
          <p:cNvSpPr txBox="1"/>
          <p:nvPr/>
        </p:nvSpPr>
        <p:spPr>
          <a:xfrm>
            <a:off x="8487613" y="4010972"/>
            <a:ext cx="288862" cy="307777"/>
          </a:xfrm>
          <a:prstGeom prst="rect">
            <a:avLst/>
          </a:prstGeom>
          <a:noFill/>
        </p:spPr>
        <p:txBody>
          <a:bodyPr wrap="none" rtlCol="0">
            <a:spAutoFit/>
          </a:bodyPr>
          <a:lstStyle/>
          <a:p>
            <a:r>
              <a:rPr lang="en-US" sz="1400" dirty="0">
                <a:latin typeface="Times New Roman Regular" panose="02020603050405020304" pitchFamily="18" charset="0"/>
              </a:rPr>
              <a:t>+</a:t>
            </a:r>
          </a:p>
        </p:txBody>
      </p:sp>
      <p:sp>
        <p:nvSpPr>
          <p:cNvPr id="103" name="Oval 102">
            <a:extLst>
              <a:ext uri="{FF2B5EF4-FFF2-40B4-BE49-F238E27FC236}">
                <a16:creationId xmlns:a16="http://schemas.microsoft.com/office/drawing/2014/main" id="{81A608CD-5EC5-0B4D-A874-DD6D6C05E413}"/>
              </a:ext>
            </a:extLst>
          </p:cNvPr>
          <p:cNvSpPr/>
          <p:nvPr/>
        </p:nvSpPr>
        <p:spPr>
          <a:xfrm>
            <a:off x="8608396" y="4376764"/>
            <a:ext cx="355149" cy="31968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4" name="TextBox 103">
            <a:extLst>
              <a:ext uri="{FF2B5EF4-FFF2-40B4-BE49-F238E27FC236}">
                <a16:creationId xmlns:a16="http://schemas.microsoft.com/office/drawing/2014/main" id="{9E51AFBB-0C63-C343-92D0-3482013818E0}"/>
              </a:ext>
            </a:extLst>
          </p:cNvPr>
          <p:cNvSpPr txBox="1"/>
          <p:nvPr/>
        </p:nvSpPr>
        <p:spPr>
          <a:xfrm>
            <a:off x="8630684" y="4410759"/>
            <a:ext cx="288862" cy="307777"/>
          </a:xfrm>
          <a:prstGeom prst="rect">
            <a:avLst/>
          </a:prstGeom>
          <a:noFill/>
        </p:spPr>
        <p:txBody>
          <a:bodyPr wrap="none" rtlCol="0">
            <a:spAutoFit/>
          </a:bodyPr>
          <a:lstStyle/>
          <a:p>
            <a:r>
              <a:rPr lang="en-US" sz="1400" dirty="0">
                <a:latin typeface="Times New Roman Regular" panose="02020603050405020304" pitchFamily="18" charset="0"/>
              </a:rPr>
              <a:t>+</a:t>
            </a:r>
          </a:p>
        </p:txBody>
      </p:sp>
      <p:sp>
        <p:nvSpPr>
          <p:cNvPr id="107" name="Oval 106">
            <a:extLst>
              <a:ext uri="{FF2B5EF4-FFF2-40B4-BE49-F238E27FC236}">
                <a16:creationId xmlns:a16="http://schemas.microsoft.com/office/drawing/2014/main" id="{D261DF42-1E8D-954B-B50E-0D4A95CE37ED}"/>
              </a:ext>
            </a:extLst>
          </p:cNvPr>
          <p:cNvSpPr/>
          <p:nvPr/>
        </p:nvSpPr>
        <p:spPr>
          <a:xfrm>
            <a:off x="8751739" y="4736740"/>
            <a:ext cx="355149" cy="31968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8" name="TextBox 107">
            <a:extLst>
              <a:ext uri="{FF2B5EF4-FFF2-40B4-BE49-F238E27FC236}">
                <a16:creationId xmlns:a16="http://schemas.microsoft.com/office/drawing/2014/main" id="{4B5695B0-7024-3446-90ED-0FBBBFEF6DC3}"/>
              </a:ext>
            </a:extLst>
          </p:cNvPr>
          <p:cNvSpPr txBox="1"/>
          <p:nvPr/>
        </p:nvSpPr>
        <p:spPr>
          <a:xfrm>
            <a:off x="8780563" y="4736319"/>
            <a:ext cx="288862" cy="307777"/>
          </a:xfrm>
          <a:prstGeom prst="rect">
            <a:avLst/>
          </a:prstGeom>
          <a:noFill/>
        </p:spPr>
        <p:txBody>
          <a:bodyPr wrap="none" rtlCol="0">
            <a:spAutoFit/>
          </a:bodyPr>
          <a:lstStyle/>
          <a:p>
            <a:r>
              <a:rPr lang="en-US" sz="1400" dirty="0">
                <a:latin typeface="Times New Roman Regular" panose="02020603050405020304" pitchFamily="18" charset="0"/>
              </a:rPr>
              <a:t>+</a:t>
            </a:r>
          </a:p>
        </p:txBody>
      </p:sp>
      <mc:AlternateContent xmlns:mc="http://schemas.openxmlformats.org/markup-compatibility/2006">
        <mc:Choice xmlns:a14="http://schemas.microsoft.com/office/drawing/2010/main" Requires="a14">
          <p:sp>
            <p:nvSpPr>
              <p:cNvPr id="119" name="TextBox 118">
                <a:extLst>
                  <a:ext uri="{FF2B5EF4-FFF2-40B4-BE49-F238E27FC236}">
                    <a16:creationId xmlns:a16="http://schemas.microsoft.com/office/drawing/2014/main" id="{7CD08FFD-94CE-1349-9549-4363465C764D}"/>
                  </a:ext>
                </a:extLst>
              </p:cNvPr>
              <p:cNvSpPr txBox="1"/>
              <p:nvPr/>
            </p:nvSpPr>
            <p:spPr>
              <a:xfrm>
                <a:off x="837446" y="1599751"/>
                <a:ext cx="2798523" cy="6649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𝑄𝐸</m:t>
                      </m:r>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𝑒𝑙𝑒𝑐𝑡𝑟𝑜𝑛𝑠</m:t>
                          </m:r>
                          <m:r>
                            <a:rPr lang="en-US" b="0" i="1" smtClean="0">
                              <a:latin typeface="Cambria Math" panose="02040503050406030204" pitchFamily="18" charset="0"/>
                            </a:rPr>
                            <m:t> </m:t>
                          </m:r>
                          <m:r>
                            <a:rPr lang="en-US" b="0" i="1" smtClean="0">
                              <a:latin typeface="Cambria Math" panose="02040503050406030204" pitchFamily="18" charset="0"/>
                            </a:rPr>
                            <m:t>𝑜𝑢𝑡</m:t>
                          </m:r>
                        </m:num>
                        <m:den>
                          <m:r>
                            <a:rPr lang="en-US" b="0" i="1" smtClean="0">
                              <a:latin typeface="Cambria Math" panose="02040503050406030204" pitchFamily="18" charset="0"/>
                            </a:rPr>
                            <m:t># </m:t>
                          </m:r>
                          <m:r>
                            <a:rPr lang="en-US" b="0" i="1" smtClean="0">
                              <a:latin typeface="Cambria Math" panose="02040503050406030204" pitchFamily="18" charset="0"/>
                            </a:rPr>
                            <m:t>𝑝h𝑜𝑡𝑜𝑛𝑠</m:t>
                          </m:r>
                          <m:r>
                            <a:rPr lang="en-US" b="0" i="1" smtClean="0">
                              <a:latin typeface="Cambria Math" panose="02040503050406030204" pitchFamily="18" charset="0"/>
                            </a:rPr>
                            <m:t> </m:t>
                          </m:r>
                          <m:r>
                            <a:rPr lang="en-US" b="0" i="1" smtClean="0">
                              <a:latin typeface="Cambria Math" panose="02040503050406030204" pitchFamily="18" charset="0"/>
                            </a:rPr>
                            <m:t>𝑖𝑛</m:t>
                          </m:r>
                        </m:den>
                      </m:f>
                    </m:oMath>
                  </m:oMathPara>
                </a14:m>
                <a:endParaRPr lang="en-US" dirty="0">
                  <a:latin typeface="Times New Roman Regular" panose="02020603050405020304" pitchFamily="18" charset="0"/>
                </a:endParaRPr>
              </a:p>
            </p:txBody>
          </p:sp>
        </mc:Choice>
        <mc:Fallback>
          <p:sp>
            <p:nvSpPr>
              <p:cNvPr id="119" name="TextBox 118">
                <a:extLst>
                  <a:ext uri="{FF2B5EF4-FFF2-40B4-BE49-F238E27FC236}">
                    <a16:creationId xmlns:a16="http://schemas.microsoft.com/office/drawing/2014/main" id="{7CD08FFD-94CE-1349-9549-4363465C764D}"/>
                  </a:ext>
                </a:extLst>
              </p:cNvPr>
              <p:cNvSpPr txBox="1">
                <a:spLocks noRot="1" noChangeAspect="1" noMove="1" noResize="1" noEditPoints="1" noAdjustHandles="1" noChangeArrowheads="1" noChangeShapeType="1" noTextEdit="1"/>
              </p:cNvSpPr>
              <p:nvPr/>
            </p:nvSpPr>
            <p:spPr>
              <a:xfrm>
                <a:off x="837446" y="1599751"/>
                <a:ext cx="2798523" cy="664926"/>
              </a:xfrm>
              <a:prstGeom prst="rect">
                <a:avLst/>
              </a:prstGeom>
              <a:blipFill>
                <a:blip r:embed="rId6"/>
                <a:stretch>
                  <a:fillRect b="-9434"/>
                </a:stretch>
              </a:blipFill>
            </p:spPr>
            <p:txBody>
              <a:bodyPr/>
              <a:lstStyle/>
              <a:p>
                <a:r>
                  <a:rPr lang="en-US">
                    <a:noFill/>
                  </a:rPr>
                  <a:t> </a:t>
                </a:r>
              </a:p>
            </p:txBody>
          </p:sp>
        </mc:Fallback>
      </mc:AlternateContent>
      <p:sp>
        <p:nvSpPr>
          <p:cNvPr id="120" name="TextBox 119">
            <a:extLst>
              <a:ext uri="{FF2B5EF4-FFF2-40B4-BE49-F238E27FC236}">
                <a16:creationId xmlns:a16="http://schemas.microsoft.com/office/drawing/2014/main" id="{60335F69-C738-1044-A772-91B93A97472A}"/>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5</a:t>
            </a:r>
          </a:p>
        </p:txBody>
      </p:sp>
      <p:sp>
        <p:nvSpPr>
          <p:cNvPr id="109" name="TextBox 108">
            <a:extLst>
              <a:ext uri="{FF2B5EF4-FFF2-40B4-BE49-F238E27FC236}">
                <a16:creationId xmlns:a16="http://schemas.microsoft.com/office/drawing/2014/main" id="{F5704F84-8C15-A34E-8393-7092435F53E7}"/>
              </a:ext>
            </a:extLst>
          </p:cNvPr>
          <p:cNvSpPr txBox="1"/>
          <p:nvPr/>
        </p:nvSpPr>
        <p:spPr>
          <a:xfrm>
            <a:off x="7667525" y="5736841"/>
            <a:ext cx="3278818" cy="461665"/>
          </a:xfrm>
          <a:prstGeom prst="rect">
            <a:avLst/>
          </a:prstGeom>
          <a:noFill/>
        </p:spPr>
        <p:txBody>
          <a:bodyPr wrap="square" rtlCol="0">
            <a:spAutoFit/>
          </a:bodyPr>
          <a:lstStyle/>
          <a:p>
            <a:r>
              <a:rPr lang="en-US" sz="1200" dirty="0">
                <a:latin typeface="Times New Roman Regular" panose="02020603050405020304" pitchFamily="18" charset="0"/>
              </a:rPr>
              <a:t>Emitted electrons ionize gas molecules, positive ions accelerated towards the photocathode</a:t>
            </a:r>
          </a:p>
        </p:txBody>
      </p:sp>
      <p:cxnSp>
        <p:nvCxnSpPr>
          <p:cNvPr id="105" name="Straight Arrow Connector 104">
            <a:extLst>
              <a:ext uri="{FF2B5EF4-FFF2-40B4-BE49-F238E27FC236}">
                <a16:creationId xmlns:a16="http://schemas.microsoft.com/office/drawing/2014/main" id="{E1DCC2AD-359F-6F4B-A43F-948066EC2082}"/>
              </a:ext>
            </a:extLst>
          </p:cNvPr>
          <p:cNvCxnSpPr>
            <a:cxnSpLocks/>
          </p:cNvCxnSpPr>
          <p:nvPr/>
        </p:nvCxnSpPr>
        <p:spPr>
          <a:xfrm>
            <a:off x="5550718" y="1941195"/>
            <a:ext cx="1" cy="1567870"/>
          </a:xfrm>
          <a:prstGeom prst="straightConnector1">
            <a:avLst/>
          </a:prstGeom>
          <a:ln w="34925">
            <a:tailEnd type="triangle"/>
          </a:ln>
        </p:spPr>
        <p:style>
          <a:lnRef idx="3">
            <a:schemeClr val="accent3"/>
          </a:lnRef>
          <a:fillRef idx="0">
            <a:schemeClr val="accent3"/>
          </a:fillRef>
          <a:effectRef idx="2">
            <a:schemeClr val="accent3"/>
          </a:effectRef>
          <a:fontRef idx="minor">
            <a:schemeClr val="tx1"/>
          </a:fontRef>
        </p:style>
      </p:cxnSp>
      <p:sp>
        <p:nvSpPr>
          <p:cNvPr id="106" name="Rectangle 105">
            <a:extLst>
              <a:ext uri="{FF2B5EF4-FFF2-40B4-BE49-F238E27FC236}">
                <a16:creationId xmlns:a16="http://schemas.microsoft.com/office/drawing/2014/main" id="{B5C5E566-A364-134F-8F8E-4E677D69958F}"/>
              </a:ext>
            </a:extLst>
          </p:cNvPr>
          <p:cNvSpPr/>
          <p:nvPr/>
        </p:nvSpPr>
        <p:spPr>
          <a:xfrm>
            <a:off x="4467513" y="344863"/>
            <a:ext cx="2567057" cy="7754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117" name="Straight Arrow Connector 116">
            <a:extLst>
              <a:ext uri="{FF2B5EF4-FFF2-40B4-BE49-F238E27FC236}">
                <a16:creationId xmlns:a16="http://schemas.microsoft.com/office/drawing/2014/main" id="{4F8D16B1-770E-5247-8F77-8EE5BB0CEDA1}"/>
              </a:ext>
            </a:extLst>
          </p:cNvPr>
          <p:cNvCxnSpPr>
            <a:cxnSpLocks/>
          </p:cNvCxnSpPr>
          <p:nvPr/>
        </p:nvCxnSpPr>
        <p:spPr>
          <a:xfrm flipH="1">
            <a:off x="4078015" y="2072667"/>
            <a:ext cx="634768" cy="1144301"/>
          </a:xfrm>
          <a:prstGeom prst="straightConnector1">
            <a:avLst/>
          </a:prstGeom>
          <a:ln w="34925">
            <a:tailEnd type="triangle"/>
          </a:ln>
        </p:spPr>
        <p:style>
          <a:lnRef idx="3">
            <a:schemeClr val="accent3"/>
          </a:lnRef>
          <a:fillRef idx="0">
            <a:schemeClr val="accent3"/>
          </a:fillRef>
          <a:effectRef idx="2">
            <a:schemeClr val="accent3"/>
          </a:effectRef>
          <a:fontRef idx="minor">
            <a:schemeClr val="tx1"/>
          </a:fontRef>
        </p:style>
      </p:cxnSp>
      <p:sp>
        <p:nvSpPr>
          <p:cNvPr id="121" name="Rectangle 120">
            <a:extLst>
              <a:ext uri="{FF2B5EF4-FFF2-40B4-BE49-F238E27FC236}">
                <a16:creationId xmlns:a16="http://schemas.microsoft.com/office/drawing/2014/main" id="{0CB232A7-2655-744D-B96B-C8632D31A919}"/>
              </a:ext>
            </a:extLst>
          </p:cNvPr>
          <p:cNvSpPr/>
          <p:nvPr/>
        </p:nvSpPr>
        <p:spPr>
          <a:xfrm>
            <a:off x="4712783" y="1470876"/>
            <a:ext cx="1741715"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22" name="TextBox 121">
            <a:extLst>
              <a:ext uri="{FF2B5EF4-FFF2-40B4-BE49-F238E27FC236}">
                <a16:creationId xmlns:a16="http://schemas.microsoft.com/office/drawing/2014/main" id="{F21FE717-056F-1144-A7A9-CEFB2591E1A5}"/>
              </a:ext>
            </a:extLst>
          </p:cNvPr>
          <p:cNvSpPr txBox="1"/>
          <p:nvPr/>
        </p:nvSpPr>
        <p:spPr>
          <a:xfrm>
            <a:off x="4673304" y="1498630"/>
            <a:ext cx="1691489" cy="369332"/>
          </a:xfrm>
          <a:prstGeom prst="rect">
            <a:avLst/>
          </a:prstGeom>
          <a:noFill/>
        </p:spPr>
        <p:txBody>
          <a:bodyPr wrap="none" rtlCol="0">
            <a:spAutoFit/>
          </a:bodyPr>
          <a:lstStyle/>
          <a:p>
            <a:r>
              <a:rPr lang="en-US" dirty="0">
                <a:latin typeface="Times New Roman Regular" panose="02020603050405020304" pitchFamily="18" charset="0"/>
              </a:rPr>
              <a:t>QE Degradation</a:t>
            </a:r>
          </a:p>
        </p:txBody>
      </p:sp>
      <p:cxnSp>
        <p:nvCxnSpPr>
          <p:cNvPr id="123" name="Straight Arrow Connector 122">
            <a:extLst>
              <a:ext uri="{FF2B5EF4-FFF2-40B4-BE49-F238E27FC236}">
                <a16:creationId xmlns:a16="http://schemas.microsoft.com/office/drawing/2014/main" id="{6C34958B-1FD3-A149-92F1-C841D053DBA4}"/>
              </a:ext>
            </a:extLst>
          </p:cNvPr>
          <p:cNvCxnSpPr>
            <a:cxnSpLocks/>
          </p:cNvCxnSpPr>
          <p:nvPr/>
        </p:nvCxnSpPr>
        <p:spPr>
          <a:xfrm>
            <a:off x="5544973" y="1207632"/>
            <a:ext cx="1" cy="232394"/>
          </a:xfrm>
          <a:prstGeom prst="straightConnector1">
            <a:avLst/>
          </a:prstGeom>
          <a:ln w="34925">
            <a:tailEnd type="triangle"/>
          </a:ln>
        </p:spPr>
        <p:style>
          <a:lnRef idx="3">
            <a:schemeClr val="accent3"/>
          </a:lnRef>
          <a:fillRef idx="0">
            <a:schemeClr val="accent3"/>
          </a:fillRef>
          <a:effectRef idx="2">
            <a:schemeClr val="accent3"/>
          </a:effectRef>
          <a:fontRef idx="minor">
            <a:schemeClr val="tx1"/>
          </a:fontRef>
        </p:style>
      </p:cxnSp>
      <p:cxnSp>
        <p:nvCxnSpPr>
          <p:cNvPr id="124" name="Straight Arrow Connector 123">
            <a:extLst>
              <a:ext uri="{FF2B5EF4-FFF2-40B4-BE49-F238E27FC236}">
                <a16:creationId xmlns:a16="http://schemas.microsoft.com/office/drawing/2014/main" id="{7D05FBD1-AD01-BB44-90B8-B53D77B5A505}"/>
              </a:ext>
            </a:extLst>
          </p:cNvPr>
          <p:cNvCxnSpPr>
            <a:cxnSpLocks/>
          </p:cNvCxnSpPr>
          <p:nvPr/>
        </p:nvCxnSpPr>
        <p:spPr>
          <a:xfrm>
            <a:off x="3481593" y="743055"/>
            <a:ext cx="646528" cy="0"/>
          </a:xfrm>
          <a:prstGeom prst="straightConnector1">
            <a:avLst/>
          </a:prstGeom>
          <a:ln w="34925">
            <a:tailEnd type="triangle"/>
          </a:ln>
        </p:spPr>
        <p:style>
          <a:lnRef idx="3">
            <a:schemeClr val="accent3"/>
          </a:lnRef>
          <a:fillRef idx="0">
            <a:schemeClr val="accent3"/>
          </a:fillRef>
          <a:effectRef idx="2">
            <a:schemeClr val="accent3"/>
          </a:effectRef>
          <a:fontRef idx="minor">
            <a:schemeClr val="tx1"/>
          </a:fontRef>
        </p:style>
      </p:cxnSp>
      <p:sp>
        <p:nvSpPr>
          <p:cNvPr id="125" name="TextBox 124">
            <a:extLst>
              <a:ext uri="{FF2B5EF4-FFF2-40B4-BE49-F238E27FC236}">
                <a16:creationId xmlns:a16="http://schemas.microsoft.com/office/drawing/2014/main" id="{B8C44A15-DDC1-A942-941C-BE9D256C0BDC}"/>
              </a:ext>
            </a:extLst>
          </p:cNvPr>
          <p:cNvSpPr txBox="1"/>
          <p:nvPr/>
        </p:nvSpPr>
        <p:spPr>
          <a:xfrm>
            <a:off x="4407675" y="406786"/>
            <a:ext cx="2781647" cy="646331"/>
          </a:xfrm>
          <a:prstGeom prst="rect">
            <a:avLst/>
          </a:prstGeom>
          <a:noFill/>
        </p:spPr>
        <p:txBody>
          <a:bodyPr wrap="square" rtlCol="0">
            <a:spAutoFit/>
          </a:bodyPr>
          <a:lstStyle/>
          <a:p>
            <a:r>
              <a:rPr lang="en-US" dirty="0">
                <a:latin typeface="Times New Roman Regular" panose="02020603050405020304" pitchFamily="18" charset="0"/>
              </a:rPr>
              <a:t>Cs is sensitive and weakly bound to bulk</a:t>
            </a:r>
          </a:p>
        </p:txBody>
      </p:sp>
      <p:cxnSp>
        <p:nvCxnSpPr>
          <p:cNvPr id="126" name="Straight Arrow Connector 125">
            <a:extLst>
              <a:ext uri="{FF2B5EF4-FFF2-40B4-BE49-F238E27FC236}">
                <a16:creationId xmlns:a16="http://schemas.microsoft.com/office/drawing/2014/main" id="{7B50BFEB-3702-7F42-929F-80E449F950E5}"/>
              </a:ext>
            </a:extLst>
          </p:cNvPr>
          <p:cNvCxnSpPr>
            <a:cxnSpLocks/>
          </p:cNvCxnSpPr>
          <p:nvPr/>
        </p:nvCxnSpPr>
        <p:spPr>
          <a:xfrm>
            <a:off x="6583038" y="2072667"/>
            <a:ext cx="785171" cy="1122168"/>
          </a:xfrm>
          <a:prstGeom prst="straightConnector1">
            <a:avLst/>
          </a:prstGeom>
          <a:ln w="34925">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313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9663F5-05DE-DF44-B386-9BE794B47263}"/>
              </a:ext>
            </a:extLst>
          </p:cNvPr>
          <p:cNvSpPr/>
          <p:nvPr/>
        </p:nvSpPr>
        <p:spPr>
          <a:xfrm>
            <a:off x="4325047" y="2407862"/>
            <a:ext cx="3076489" cy="17455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52" name="Straight Arrow Connector 51">
            <a:extLst>
              <a:ext uri="{FF2B5EF4-FFF2-40B4-BE49-F238E27FC236}">
                <a16:creationId xmlns:a16="http://schemas.microsoft.com/office/drawing/2014/main" id="{AB0E94FD-2F86-424F-8B7C-5CD7ED359194}"/>
              </a:ext>
            </a:extLst>
          </p:cNvPr>
          <p:cNvCxnSpPr>
            <a:cxnSpLocks/>
          </p:cNvCxnSpPr>
          <p:nvPr/>
        </p:nvCxnSpPr>
        <p:spPr>
          <a:xfrm flipH="1" flipV="1">
            <a:off x="9972421" y="1791624"/>
            <a:ext cx="1152130" cy="2672801"/>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FA8A822-8E84-5247-BC8E-44D7271BB608}"/>
              </a:ext>
            </a:extLst>
          </p:cNvPr>
          <p:cNvCxnSpPr>
            <a:cxnSpLocks/>
          </p:cNvCxnSpPr>
          <p:nvPr/>
        </p:nvCxnSpPr>
        <p:spPr>
          <a:xfrm flipH="1" flipV="1">
            <a:off x="9294223" y="1783161"/>
            <a:ext cx="1152130" cy="2672801"/>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04AA7ED-331F-7D47-ADC0-AB5667279A21}"/>
              </a:ext>
            </a:extLst>
          </p:cNvPr>
          <p:cNvSpPr>
            <a:spLocks noGrp="1"/>
          </p:cNvSpPr>
          <p:nvPr>
            <p:ph type="title"/>
          </p:nvPr>
        </p:nvSpPr>
        <p:spPr>
          <a:xfrm>
            <a:off x="256695" y="-176613"/>
            <a:ext cx="10515600" cy="1325563"/>
          </a:xfrm>
        </p:spPr>
        <p:txBody>
          <a:bodyPr/>
          <a:lstStyle/>
          <a:p>
            <a:r>
              <a:rPr lang="en-US" dirty="0"/>
              <a:t>Spin Polarized Photoemission</a:t>
            </a:r>
          </a:p>
        </p:txBody>
      </p:sp>
      <p:pic>
        <p:nvPicPr>
          <p:cNvPr id="6" name="Picture 5">
            <a:extLst>
              <a:ext uri="{FF2B5EF4-FFF2-40B4-BE49-F238E27FC236}">
                <a16:creationId xmlns:a16="http://schemas.microsoft.com/office/drawing/2014/main" id="{7A322D42-8630-2A45-9C2C-73880CC00DB2}"/>
              </a:ext>
            </a:extLst>
          </p:cNvPr>
          <p:cNvPicPr>
            <a:picLocks noChangeAspect="1"/>
          </p:cNvPicPr>
          <p:nvPr/>
        </p:nvPicPr>
        <p:blipFill>
          <a:blip r:embed="rId3"/>
          <a:stretch>
            <a:fillRect/>
          </a:stretch>
        </p:blipFill>
        <p:spPr>
          <a:xfrm>
            <a:off x="2393949" y="3300145"/>
            <a:ext cx="1689189" cy="1693979"/>
          </a:xfrm>
          <a:prstGeom prst="rect">
            <a:avLst/>
          </a:prstGeom>
        </p:spPr>
      </p:pic>
      <p:pic>
        <p:nvPicPr>
          <p:cNvPr id="7" name="Picture 6">
            <a:extLst>
              <a:ext uri="{FF2B5EF4-FFF2-40B4-BE49-F238E27FC236}">
                <a16:creationId xmlns:a16="http://schemas.microsoft.com/office/drawing/2014/main" id="{7FD552E2-B534-814C-89C2-7096F65BE792}"/>
              </a:ext>
            </a:extLst>
          </p:cNvPr>
          <p:cNvPicPr>
            <a:picLocks noChangeAspect="1"/>
          </p:cNvPicPr>
          <p:nvPr/>
        </p:nvPicPr>
        <p:blipFill>
          <a:blip r:embed="rId4"/>
          <a:stretch>
            <a:fillRect/>
          </a:stretch>
        </p:blipFill>
        <p:spPr>
          <a:xfrm>
            <a:off x="152400" y="1442018"/>
            <a:ext cx="3714750" cy="4443481"/>
          </a:xfrm>
          <a:prstGeom prst="rect">
            <a:avLst/>
          </a:prstGeom>
        </p:spPr>
      </p:pic>
      <p:cxnSp>
        <p:nvCxnSpPr>
          <p:cNvPr id="15" name="Straight Arrow Connector 14">
            <a:extLst>
              <a:ext uri="{FF2B5EF4-FFF2-40B4-BE49-F238E27FC236}">
                <a16:creationId xmlns:a16="http://schemas.microsoft.com/office/drawing/2014/main" id="{2CE5CC93-3FD2-3F45-9571-E95B00D86798}"/>
              </a:ext>
            </a:extLst>
          </p:cNvPr>
          <p:cNvCxnSpPr>
            <a:cxnSpLocks/>
          </p:cNvCxnSpPr>
          <p:nvPr/>
        </p:nvCxnSpPr>
        <p:spPr>
          <a:xfrm flipV="1">
            <a:off x="4726472" y="5747000"/>
            <a:ext cx="3131217" cy="1"/>
          </a:xfrm>
          <a:prstGeom prst="straightConnector1">
            <a:avLst/>
          </a:prstGeom>
          <a:ln w="30162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DEACC87-76CE-224A-BD35-3052579A4AC0}"/>
              </a:ext>
            </a:extLst>
          </p:cNvPr>
          <p:cNvSpPr txBox="1"/>
          <p:nvPr/>
        </p:nvSpPr>
        <p:spPr>
          <a:xfrm>
            <a:off x="3724970" y="4994125"/>
            <a:ext cx="529312" cy="369332"/>
          </a:xfrm>
          <a:prstGeom prst="rect">
            <a:avLst/>
          </a:prstGeom>
          <a:noFill/>
        </p:spPr>
        <p:txBody>
          <a:bodyPr wrap="none" rtlCol="0">
            <a:spAutoFit/>
          </a:bodyPr>
          <a:lstStyle/>
          <a:p>
            <a:r>
              <a:rPr lang="en-US" dirty="0">
                <a:latin typeface="Times New Roman Regular" panose="02020603050405020304" pitchFamily="18" charset="0"/>
              </a:rPr>
              <a:t>P</a:t>
            </a:r>
            <a:r>
              <a:rPr lang="en-US" baseline="-25000" dirty="0">
                <a:latin typeface="Times New Roman Regular" panose="02020603050405020304" pitchFamily="18" charset="0"/>
              </a:rPr>
              <a:t>3/2</a:t>
            </a:r>
            <a:endParaRPr lang="en-US" dirty="0">
              <a:latin typeface="Times New Roman Regular" panose="02020603050405020304" pitchFamily="18" charset="0"/>
            </a:endParaRPr>
          </a:p>
        </p:txBody>
      </p:sp>
      <p:sp>
        <p:nvSpPr>
          <p:cNvPr id="17" name="TextBox 16">
            <a:extLst>
              <a:ext uri="{FF2B5EF4-FFF2-40B4-BE49-F238E27FC236}">
                <a16:creationId xmlns:a16="http://schemas.microsoft.com/office/drawing/2014/main" id="{47189BB3-FBED-544B-8491-805D59F3F0C4}"/>
              </a:ext>
            </a:extLst>
          </p:cNvPr>
          <p:cNvSpPr txBox="1"/>
          <p:nvPr/>
        </p:nvSpPr>
        <p:spPr>
          <a:xfrm>
            <a:off x="3724970" y="5516167"/>
            <a:ext cx="529312" cy="369332"/>
          </a:xfrm>
          <a:prstGeom prst="rect">
            <a:avLst/>
          </a:prstGeom>
          <a:noFill/>
        </p:spPr>
        <p:txBody>
          <a:bodyPr wrap="none" rtlCol="0">
            <a:spAutoFit/>
          </a:bodyPr>
          <a:lstStyle/>
          <a:p>
            <a:r>
              <a:rPr lang="en-US" dirty="0">
                <a:latin typeface="Times New Roman Regular" panose="02020603050405020304" pitchFamily="18" charset="0"/>
              </a:rPr>
              <a:t>P</a:t>
            </a:r>
            <a:r>
              <a:rPr lang="en-US" baseline="-25000" dirty="0">
                <a:latin typeface="Times New Roman Regular" panose="02020603050405020304" pitchFamily="18" charset="0"/>
              </a:rPr>
              <a:t>1/2</a:t>
            </a:r>
            <a:endParaRPr lang="en-US" dirty="0">
              <a:latin typeface="Times New Roman Regular" panose="02020603050405020304" pitchFamily="18" charset="0"/>
            </a:endParaRPr>
          </a:p>
        </p:txBody>
      </p:sp>
      <p:cxnSp>
        <p:nvCxnSpPr>
          <p:cNvPr id="21" name="Straight Connector 20">
            <a:extLst>
              <a:ext uri="{FF2B5EF4-FFF2-40B4-BE49-F238E27FC236}">
                <a16:creationId xmlns:a16="http://schemas.microsoft.com/office/drawing/2014/main" id="{D7560398-E839-4548-A6CD-8DB9077D2A68}"/>
              </a:ext>
            </a:extLst>
          </p:cNvPr>
          <p:cNvCxnSpPr/>
          <p:nvPr/>
        </p:nvCxnSpPr>
        <p:spPr>
          <a:xfrm>
            <a:off x="8346140" y="5750309"/>
            <a:ext cx="71717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670801-1150-0B48-87CB-E3529B2E1B7C}"/>
              </a:ext>
            </a:extLst>
          </p:cNvPr>
          <p:cNvCxnSpPr/>
          <p:nvPr/>
        </p:nvCxnSpPr>
        <p:spPr>
          <a:xfrm>
            <a:off x="10121152" y="5750309"/>
            <a:ext cx="7171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6FBBF16-403F-A046-8BC5-96356AD671E0}"/>
              </a:ext>
            </a:extLst>
          </p:cNvPr>
          <p:cNvSpPr txBox="1"/>
          <p:nvPr/>
        </p:nvSpPr>
        <p:spPr>
          <a:xfrm>
            <a:off x="8346140" y="5746999"/>
            <a:ext cx="718466" cy="276999"/>
          </a:xfrm>
          <a:prstGeom prst="rect">
            <a:avLst/>
          </a:prstGeom>
          <a:noFill/>
        </p:spPr>
        <p:txBody>
          <a:bodyPr wrap="none" rtlCol="0">
            <a:spAutoFit/>
          </a:bodyPr>
          <a:lstStyle/>
          <a:p>
            <a:r>
              <a:rPr lang="en-US" sz="1200" dirty="0">
                <a:latin typeface="Times New Roman Regular" panose="02020603050405020304" pitchFamily="18" charset="0"/>
              </a:rPr>
              <a:t>m = -1/2</a:t>
            </a:r>
          </a:p>
        </p:txBody>
      </p:sp>
      <p:sp>
        <p:nvSpPr>
          <p:cNvPr id="24" name="TextBox 23">
            <a:extLst>
              <a:ext uri="{FF2B5EF4-FFF2-40B4-BE49-F238E27FC236}">
                <a16:creationId xmlns:a16="http://schemas.microsoft.com/office/drawing/2014/main" id="{77E6E3F9-9B7E-6E48-9E39-2B3CF09E29B4}"/>
              </a:ext>
            </a:extLst>
          </p:cNvPr>
          <p:cNvSpPr txBox="1"/>
          <p:nvPr/>
        </p:nvSpPr>
        <p:spPr>
          <a:xfrm>
            <a:off x="10121152" y="5746999"/>
            <a:ext cx="748923" cy="276999"/>
          </a:xfrm>
          <a:prstGeom prst="rect">
            <a:avLst/>
          </a:prstGeom>
          <a:noFill/>
        </p:spPr>
        <p:txBody>
          <a:bodyPr wrap="none" rtlCol="0">
            <a:spAutoFit/>
          </a:bodyPr>
          <a:lstStyle/>
          <a:p>
            <a:r>
              <a:rPr lang="en-US" sz="1200" dirty="0">
                <a:latin typeface="Times New Roman Regular" panose="02020603050405020304" pitchFamily="18" charset="0"/>
              </a:rPr>
              <a:t>m = +1/2</a:t>
            </a:r>
          </a:p>
        </p:txBody>
      </p:sp>
      <p:cxnSp>
        <p:nvCxnSpPr>
          <p:cNvPr id="26" name="Straight Connector 25">
            <a:extLst>
              <a:ext uri="{FF2B5EF4-FFF2-40B4-BE49-F238E27FC236}">
                <a16:creationId xmlns:a16="http://schemas.microsoft.com/office/drawing/2014/main" id="{685FE7D5-FBEB-4E42-AF5F-392D42224D87}"/>
              </a:ext>
            </a:extLst>
          </p:cNvPr>
          <p:cNvCxnSpPr/>
          <p:nvPr/>
        </p:nvCxnSpPr>
        <p:spPr>
          <a:xfrm>
            <a:off x="8749553" y="1691810"/>
            <a:ext cx="7171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D52906-0E83-D643-990B-EACA73897F3D}"/>
              </a:ext>
            </a:extLst>
          </p:cNvPr>
          <p:cNvCxnSpPr/>
          <p:nvPr/>
        </p:nvCxnSpPr>
        <p:spPr>
          <a:xfrm>
            <a:off x="9704750" y="1693394"/>
            <a:ext cx="7171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E151E25-49C8-E145-B26B-095848D99EA1}"/>
              </a:ext>
            </a:extLst>
          </p:cNvPr>
          <p:cNvSpPr txBox="1"/>
          <p:nvPr/>
        </p:nvSpPr>
        <p:spPr>
          <a:xfrm>
            <a:off x="8748264" y="1402252"/>
            <a:ext cx="718466" cy="276999"/>
          </a:xfrm>
          <a:prstGeom prst="rect">
            <a:avLst/>
          </a:prstGeom>
          <a:noFill/>
        </p:spPr>
        <p:txBody>
          <a:bodyPr wrap="none" rtlCol="0">
            <a:spAutoFit/>
          </a:bodyPr>
          <a:lstStyle/>
          <a:p>
            <a:r>
              <a:rPr lang="en-US" sz="1200" dirty="0">
                <a:latin typeface="Times New Roman Regular" panose="02020603050405020304" pitchFamily="18" charset="0"/>
              </a:rPr>
              <a:t>m = -1/2</a:t>
            </a:r>
          </a:p>
        </p:txBody>
      </p:sp>
      <p:sp>
        <p:nvSpPr>
          <p:cNvPr id="29" name="TextBox 28">
            <a:extLst>
              <a:ext uri="{FF2B5EF4-FFF2-40B4-BE49-F238E27FC236}">
                <a16:creationId xmlns:a16="http://schemas.microsoft.com/office/drawing/2014/main" id="{EBA6586B-BF8B-F148-B59E-543BD20B8F76}"/>
              </a:ext>
            </a:extLst>
          </p:cNvPr>
          <p:cNvSpPr txBox="1"/>
          <p:nvPr/>
        </p:nvSpPr>
        <p:spPr>
          <a:xfrm>
            <a:off x="9704750" y="1403835"/>
            <a:ext cx="748923" cy="276999"/>
          </a:xfrm>
          <a:prstGeom prst="rect">
            <a:avLst/>
          </a:prstGeom>
          <a:noFill/>
        </p:spPr>
        <p:txBody>
          <a:bodyPr wrap="none" rtlCol="0">
            <a:spAutoFit/>
          </a:bodyPr>
          <a:lstStyle/>
          <a:p>
            <a:r>
              <a:rPr lang="en-US" sz="1200" dirty="0">
                <a:latin typeface="Times New Roman Regular" panose="02020603050405020304" pitchFamily="18" charset="0"/>
              </a:rPr>
              <a:t>m = +1/2</a:t>
            </a:r>
          </a:p>
        </p:txBody>
      </p:sp>
      <p:cxnSp>
        <p:nvCxnSpPr>
          <p:cNvPr id="32" name="Straight Arrow Connector 31">
            <a:extLst>
              <a:ext uri="{FF2B5EF4-FFF2-40B4-BE49-F238E27FC236}">
                <a16:creationId xmlns:a16="http://schemas.microsoft.com/office/drawing/2014/main" id="{7B75C931-F8C0-4A45-9B9D-EDE16D1C3631}"/>
              </a:ext>
            </a:extLst>
          </p:cNvPr>
          <p:cNvCxnSpPr>
            <a:cxnSpLocks/>
          </p:cNvCxnSpPr>
          <p:nvPr/>
        </p:nvCxnSpPr>
        <p:spPr>
          <a:xfrm flipH="1" flipV="1">
            <a:off x="8878710" y="1821932"/>
            <a:ext cx="1594305" cy="3820283"/>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BBFA59-E94F-E147-9D97-D11F5EE91DF9}"/>
              </a:ext>
            </a:extLst>
          </p:cNvPr>
          <p:cNvCxnSpPr/>
          <p:nvPr/>
        </p:nvCxnSpPr>
        <p:spPr>
          <a:xfrm>
            <a:off x="7499101" y="4549039"/>
            <a:ext cx="71717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BAF0EF-2BCF-A248-9741-B8371628778E}"/>
              </a:ext>
            </a:extLst>
          </p:cNvPr>
          <p:cNvCxnSpPr/>
          <p:nvPr/>
        </p:nvCxnSpPr>
        <p:spPr>
          <a:xfrm>
            <a:off x="8314395" y="4549039"/>
            <a:ext cx="71717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D5C24A9-16FF-464F-A98F-AC9E7B0A5C7A}"/>
              </a:ext>
            </a:extLst>
          </p:cNvPr>
          <p:cNvSpPr txBox="1"/>
          <p:nvPr/>
        </p:nvSpPr>
        <p:spPr>
          <a:xfrm>
            <a:off x="7499101" y="4545729"/>
            <a:ext cx="718466" cy="276999"/>
          </a:xfrm>
          <a:prstGeom prst="rect">
            <a:avLst/>
          </a:prstGeom>
          <a:noFill/>
        </p:spPr>
        <p:txBody>
          <a:bodyPr wrap="none" rtlCol="0">
            <a:spAutoFit/>
          </a:bodyPr>
          <a:lstStyle/>
          <a:p>
            <a:r>
              <a:rPr lang="en-US" sz="1200" dirty="0">
                <a:latin typeface="Times New Roman Regular" panose="02020603050405020304" pitchFamily="18" charset="0"/>
              </a:rPr>
              <a:t>m = -3/2</a:t>
            </a:r>
          </a:p>
        </p:txBody>
      </p:sp>
      <p:sp>
        <p:nvSpPr>
          <p:cNvPr id="38" name="TextBox 37">
            <a:extLst>
              <a:ext uri="{FF2B5EF4-FFF2-40B4-BE49-F238E27FC236}">
                <a16:creationId xmlns:a16="http://schemas.microsoft.com/office/drawing/2014/main" id="{646E6939-FA0C-3141-991F-145D63523AB1}"/>
              </a:ext>
            </a:extLst>
          </p:cNvPr>
          <p:cNvSpPr txBox="1"/>
          <p:nvPr/>
        </p:nvSpPr>
        <p:spPr>
          <a:xfrm>
            <a:off x="8314395" y="4545729"/>
            <a:ext cx="718466" cy="276999"/>
          </a:xfrm>
          <a:prstGeom prst="rect">
            <a:avLst/>
          </a:prstGeom>
          <a:noFill/>
        </p:spPr>
        <p:txBody>
          <a:bodyPr wrap="none" rtlCol="0">
            <a:spAutoFit/>
          </a:bodyPr>
          <a:lstStyle/>
          <a:p>
            <a:r>
              <a:rPr lang="en-US" sz="1200" dirty="0">
                <a:latin typeface="Times New Roman Regular" panose="02020603050405020304" pitchFamily="18" charset="0"/>
              </a:rPr>
              <a:t>m = -1/2</a:t>
            </a:r>
          </a:p>
        </p:txBody>
      </p:sp>
      <p:cxnSp>
        <p:nvCxnSpPr>
          <p:cNvPr id="39" name="Straight Connector 38">
            <a:extLst>
              <a:ext uri="{FF2B5EF4-FFF2-40B4-BE49-F238E27FC236}">
                <a16:creationId xmlns:a16="http://schemas.microsoft.com/office/drawing/2014/main" id="{9FC05948-8A28-8F42-8B4C-59A6EE4310E8}"/>
              </a:ext>
            </a:extLst>
          </p:cNvPr>
          <p:cNvCxnSpPr/>
          <p:nvPr/>
        </p:nvCxnSpPr>
        <p:spPr>
          <a:xfrm>
            <a:off x="10079212" y="4549039"/>
            <a:ext cx="71717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C235C5F-9789-5643-8EBC-52B3336EF09C}"/>
              </a:ext>
            </a:extLst>
          </p:cNvPr>
          <p:cNvCxnSpPr/>
          <p:nvPr/>
        </p:nvCxnSpPr>
        <p:spPr>
          <a:xfrm>
            <a:off x="10902826" y="4549039"/>
            <a:ext cx="71717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B1C12C4-4A96-2745-B0E0-2C90D0B39E01}"/>
              </a:ext>
            </a:extLst>
          </p:cNvPr>
          <p:cNvSpPr txBox="1"/>
          <p:nvPr/>
        </p:nvSpPr>
        <p:spPr>
          <a:xfrm>
            <a:off x="10079212" y="4545729"/>
            <a:ext cx="748923" cy="276999"/>
          </a:xfrm>
          <a:prstGeom prst="rect">
            <a:avLst/>
          </a:prstGeom>
          <a:noFill/>
        </p:spPr>
        <p:txBody>
          <a:bodyPr wrap="none" rtlCol="0">
            <a:spAutoFit/>
          </a:bodyPr>
          <a:lstStyle/>
          <a:p>
            <a:r>
              <a:rPr lang="en-US" sz="1200" dirty="0">
                <a:latin typeface="Times New Roman Regular" panose="02020603050405020304" pitchFamily="18" charset="0"/>
              </a:rPr>
              <a:t>m = +1/2</a:t>
            </a:r>
          </a:p>
        </p:txBody>
      </p:sp>
      <p:sp>
        <p:nvSpPr>
          <p:cNvPr id="42" name="TextBox 41">
            <a:extLst>
              <a:ext uri="{FF2B5EF4-FFF2-40B4-BE49-F238E27FC236}">
                <a16:creationId xmlns:a16="http://schemas.microsoft.com/office/drawing/2014/main" id="{622E7965-C3A1-B246-A1D7-E68F12326B75}"/>
              </a:ext>
            </a:extLst>
          </p:cNvPr>
          <p:cNvSpPr txBox="1"/>
          <p:nvPr/>
        </p:nvSpPr>
        <p:spPr>
          <a:xfrm>
            <a:off x="10902826" y="4545729"/>
            <a:ext cx="748923" cy="276999"/>
          </a:xfrm>
          <a:prstGeom prst="rect">
            <a:avLst/>
          </a:prstGeom>
          <a:noFill/>
        </p:spPr>
        <p:txBody>
          <a:bodyPr wrap="none" rtlCol="0">
            <a:spAutoFit/>
          </a:bodyPr>
          <a:lstStyle/>
          <a:p>
            <a:r>
              <a:rPr lang="en-US" sz="1200" dirty="0">
                <a:latin typeface="Times New Roman Regular" panose="02020603050405020304" pitchFamily="18" charset="0"/>
              </a:rPr>
              <a:t>m = +3/2</a:t>
            </a:r>
          </a:p>
        </p:txBody>
      </p:sp>
      <p:cxnSp>
        <p:nvCxnSpPr>
          <p:cNvPr id="31" name="Straight Arrow Connector 30">
            <a:extLst>
              <a:ext uri="{FF2B5EF4-FFF2-40B4-BE49-F238E27FC236}">
                <a16:creationId xmlns:a16="http://schemas.microsoft.com/office/drawing/2014/main" id="{E0D8919E-A38E-4C4A-BFE0-3CBBCD79CE18}"/>
              </a:ext>
            </a:extLst>
          </p:cNvPr>
          <p:cNvCxnSpPr/>
          <p:nvPr/>
        </p:nvCxnSpPr>
        <p:spPr>
          <a:xfrm flipV="1">
            <a:off x="8659906" y="1801906"/>
            <a:ext cx="1550894" cy="381000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DEE8C87-87BB-4745-9493-C2413024AC11}"/>
              </a:ext>
            </a:extLst>
          </p:cNvPr>
          <p:cNvCxnSpPr>
            <a:cxnSpLocks/>
          </p:cNvCxnSpPr>
          <p:nvPr/>
        </p:nvCxnSpPr>
        <p:spPr>
          <a:xfrm flipV="1">
            <a:off x="8699233" y="1779063"/>
            <a:ext cx="1149338" cy="2685362"/>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804C4CC-0980-C148-880A-18534D9E81A7}"/>
              </a:ext>
            </a:extLst>
          </p:cNvPr>
          <p:cNvCxnSpPr>
            <a:cxnSpLocks/>
          </p:cNvCxnSpPr>
          <p:nvPr/>
        </p:nvCxnSpPr>
        <p:spPr>
          <a:xfrm flipV="1">
            <a:off x="7999318" y="1789513"/>
            <a:ext cx="1149338" cy="2685362"/>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3" name="Rectangle 52">
                <a:extLst>
                  <a:ext uri="{FF2B5EF4-FFF2-40B4-BE49-F238E27FC236}">
                    <a16:creationId xmlns:a16="http://schemas.microsoft.com/office/drawing/2014/main" id="{40B39CCF-6DC5-4A43-B4D7-F47588BC97D6}"/>
                  </a:ext>
                </a:extLst>
              </p:cNvPr>
              <p:cNvSpPr/>
              <p:nvPr/>
            </p:nvSpPr>
            <p:spPr>
              <a:xfrm>
                <a:off x="4694726" y="5562333"/>
                <a:ext cx="2906052" cy="369332"/>
              </a:xfrm>
              <a:prstGeom prst="rect">
                <a:avLst/>
              </a:prstGeom>
            </p:spPr>
            <p:txBody>
              <a:bodyPr wrap="none">
                <a:spAutoFit/>
              </a:bodyPr>
              <a:lstStyle/>
              <a:p>
                <a14:m>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±ℏ</m:t>
                    </m:r>
                  </m:oMath>
                </a14:m>
                <a:r>
                  <a:rPr lang="en-US" dirty="0">
                    <a:solidFill>
                      <a:schemeClr val="bg1"/>
                    </a:solidFill>
                    <a:latin typeface="Times New Roman Regular" panose="02020603050405020304" pitchFamily="18" charset="0"/>
                  </a:rPr>
                  <a:t> Spin Angular Momentum</a:t>
                </a:r>
              </a:p>
            </p:txBody>
          </p:sp>
        </mc:Choice>
        <mc:Fallback>
          <p:sp>
            <p:nvSpPr>
              <p:cNvPr id="53" name="Rectangle 52">
                <a:extLst>
                  <a:ext uri="{FF2B5EF4-FFF2-40B4-BE49-F238E27FC236}">
                    <a16:creationId xmlns:a16="http://schemas.microsoft.com/office/drawing/2014/main" id="{40B39CCF-6DC5-4A43-B4D7-F47588BC97D6}"/>
                  </a:ext>
                </a:extLst>
              </p:cNvPr>
              <p:cNvSpPr>
                <a:spLocks noRot="1" noChangeAspect="1" noMove="1" noResize="1" noEditPoints="1" noAdjustHandles="1" noChangeArrowheads="1" noChangeShapeType="1" noTextEdit="1"/>
              </p:cNvSpPr>
              <p:nvPr/>
            </p:nvSpPr>
            <p:spPr>
              <a:xfrm>
                <a:off x="4694726" y="5562333"/>
                <a:ext cx="2906052" cy="369332"/>
              </a:xfrm>
              <a:prstGeom prst="rect">
                <a:avLst/>
              </a:prstGeom>
              <a:blipFill>
                <a:blip r:embed="rId5"/>
                <a:stretch>
                  <a:fillRect t="-6667" r="-873" b="-20000"/>
                </a:stretch>
              </a:blipFill>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0D5D7D54-2AF5-E448-85C5-C7C8DD9E94AE}"/>
              </a:ext>
            </a:extLst>
          </p:cNvPr>
          <p:cNvCxnSpPr>
            <a:cxnSpLocks/>
          </p:cNvCxnSpPr>
          <p:nvPr/>
        </p:nvCxnSpPr>
        <p:spPr>
          <a:xfrm flipV="1">
            <a:off x="4367884" y="4545729"/>
            <a:ext cx="3071836" cy="547838"/>
          </a:xfrm>
          <a:prstGeom prst="straightConnector1">
            <a:avLst/>
          </a:prstGeom>
          <a:ln w="301625">
            <a:solidFill>
              <a:schemeClr val="accent4"/>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6" name="Rectangle 55">
                <a:extLst>
                  <a:ext uri="{FF2B5EF4-FFF2-40B4-BE49-F238E27FC236}">
                    <a16:creationId xmlns:a16="http://schemas.microsoft.com/office/drawing/2014/main" id="{A46E31DF-56A3-E14E-9F2D-EA3E69566760}"/>
                  </a:ext>
                </a:extLst>
              </p:cNvPr>
              <p:cNvSpPr/>
              <p:nvPr/>
            </p:nvSpPr>
            <p:spPr>
              <a:xfrm rot="20963941">
                <a:off x="4325894" y="4630135"/>
                <a:ext cx="3136950" cy="369332"/>
              </a:xfrm>
              <a:prstGeom prst="rect">
                <a:avLst/>
              </a:prstGeom>
            </p:spPr>
            <p:txBody>
              <a:bodyPr wrap="square">
                <a:spAutoFit/>
              </a:bodyPr>
              <a:lstStyle/>
              <a:p>
                <a14:m>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±ℏ</m:t>
                    </m:r>
                  </m:oMath>
                </a14:m>
                <a:r>
                  <a:rPr lang="en-US" dirty="0">
                    <a:solidFill>
                      <a:schemeClr val="bg1"/>
                    </a:solidFill>
                    <a:latin typeface="Times New Roman Regular" panose="02020603050405020304" pitchFamily="18" charset="0"/>
                  </a:rPr>
                  <a:t> Spin Angular Momentum</a:t>
                </a:r>
              </a:p>
            </p:txBody>
          </p:sp>
        </mc:Choice>
        <mc:Fallback>
          <p:sp>
            <p:nvSpPr>
              <p:cNvPr id="56" name="Rectangle 55">
                <a:extLst>
                  <a:ext uri="{FF2B5EF4-FFF2-40B4-BE49-F238E27FC236}">
                    <a16:creationId xmlns:a16="http://schemas.microsoft.com/office/drawing/2014/main" id="{A46E31DF-56A3-E14E-9F2D-EA3E69566760}"/>
                  </a:ext>
                </a:extLst>
              </p:cNvPr>
              <p:cNvSpPr>
                <a:spLocks noRot="1" noChangeAspect="1" noMove="1" noResize="1" noEditPoints="1" noAdjustHandles="1" noChangeArrowheads="1" noChangeShapeType="1" noTextEdit="1"/>
              </p:cNvSpPr>
              <p:nvPr/>
            </p:nvSpPr>
            <p:spPr>
              <a:xfrm rot="20963941">
                <a:off x="4325894" y="4630135"/>
                <a:ext cx="3136950" cy="369332"/>
              </a:xfrm>
              <a:prstGeom prst="rect">
                <a:avLst/>
              </a:prstGeom>
              <a:blipFill>
                <a:blip r:embed="rId6"/>
                <a:stretch>
                  <a:fillRect b="-2667"/>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BBC1078D-EEF6-2448-A79E-E5A770F699DF}"/>
              </a:ext>
            </a:extLst>
          </p:cNvPr>
          <p:cNvSpPr txBox="1"/>
          <p:nvPr/>
        </p:nvSpPr>
        <p:spPr>
          <a:xfrm>
            <a:off x="8999535" y="6172944"/>
            <a:ext cx="1353256" cy="369332"/>
          </a:xfrm>
          <a:prstGeom prst="rect">
            <a:avLst/>
          </a:prstGeom>
          <a:noFill/>
        </p:spPr>
        <p:txBody>
          <a:bodyPr wrap="none" rtlCol="0">
            <a:spAutoFit/>
          </a:bodyPr>
          <a:lstStyle/>
          <a:p>
            <a:r>
              <a:rPr lang="en-US" dirty="0">
                <a:solidFill>
                  <a:schemeClr val="accent2"/>
                </a:solidFill>
                <a:latin typeface="Times New Roman Regular" panose="02020603050405020304" pitchFamily="18" charset="0"/>
              </a:rPr>
              <a:t>+1 in orange</a:t>
            </a:r>
          </a:p>
        </p:txBody>
      </p:sp>
      <p:sp>
        <p:nvSpPr>
          <p:cNvPr id="63" name="TextBox 62">
            <a:extLst>
              <a:ext uri="{FF2B5EF4-FFF2-40B4-BE49-F238E27FC236}">
                <a16:creationId xmlns:a16="http://schemas.microsoft.com/office/drawing/2014/main" id="{574E277A-DC3F-C544-ACFB-03670ABDE157}"/>
              </a:ext>
            </a:extLst>
          </p:cNvPr>
          <p:cNvSpPr txBox="1"/>
          <p:nvPr/>
        </p:nvSpPr>
        <p:spPr>
          <a:xfrm>
            <a:off x="9092509" y="6473296"/>
            <a:ext cx="1184940" cy="369332"/>
          </a:xfrm>
          <a:prstGeom prst="rect">
            <a:avLst/>
          </a:prstGeom>
          <a:noFill/>
        </p:spPr>
        <p:txBody>
          <a:bodyPr wrap="none" rtlCol="0">
            <a:spAutoFit/>
          </a:bodyPr>
          <a:lstStyle/>
          <a:p>
            <a:r>
              <a:rPr lang="en-US" dirty="0">
                <a:solidFill>
                  <a:srgbClr val="92D050"/>
                </a:solidFill>
                <a:latin typeface="Times New Roman Regular" panose="02020603050405020304" pitchFamily="18" charset="0"/>
              </a:rPr>
              <a:t>-1 in green</a:t>
            </a:r>
          </a:p>
        </p:txBody>
      </p:sp>
      <p:sp>
        <p:nvSpPr>
          <p:cNvPr id="65" name="TextBox 64">
            <a:extLst>
              <a:ext uri="{FF2B5EF4-FFF2-40B4-BE49-F238E27FC236}">
                <a16:creationId xmlns:a16="http://schemas.microsoft.com/office/drawing/2014/main" id="{BAAD1E0D-1306-4D43-AC97-207E568E15F5}"/>
              </a:ext>
            </a:extLst>
          </p:cNvPr>
          <p:cNvSpPr txBox="1"/>
          <p:nvPr/>
        </p:nvSpPr>
        <p:spPr>
          <a:xfrm>
            <a:off x="8244243" y="3028951"/>
            <a:ext cx="300082" cy="369332"/>
          </a:xfrm>
          <a:prstGeom prst="rect">
            <a:avLst/>
          </a:prstGeom>
          <a:noFill/>
        </p:spPr>
        <p:txBody>
          <a:bodyPr wrap="none" rtlCol="0">
            <a:spAutoFit/>
          </a:bodyPr>
          <a:lstStyle/>
          <a:p>
            <a:r>
              <a:rPr lang="en-US" dirty="0">
                <a:solidFill>
                  <a:schemeClr val="accent2"/>
                </a:solidFill>
                <a:latin typeface="Times New Roman Regular" panose="02020603050405020304" pitchFamily="18" charset="0"/>
              </a:rPr>
              <a:t>3</a:t>
            </a:r>
          </a:p>
        </p:txBody>
      </p:sp>
      <p:sp>
        <p:nvSpPr>
          <p:cNvPr id="66" name="TextBox 65">
            <a:extLst>
              <a:ext uri="{FF2B5EF4-FFF2-40B4-BE49-F238E27FC236}">
                <a16:creationId xmlns:a16="http://schemas.microsoft.com/office/drawing/2014/main" id="{D540BD95-2037-F34E-996F-39B0A79B9931}"/>
              </a:ext>
            </a:extLst>
          </p:cNvPr>
          <p:cNvSpPr txBox="1"/>
          <p:nvPr/>
        </p:nvSpPr>
        <p:spPr>
          <a:xfrm>
            <a:off x="8802074" y="3338688"/>
            <a:ext cx="300082" cy="369332"/>
          </a:xfrm>
          <a:prstGeom prst="rect">
            <a:avLst/>
          </a:prstGeom>
          <a:noFill/>
        </p:spPr>
        <p:txBody>
          <a:bodyPr wrap="none" rtlCol="0">
            <a:spAutoFit/>
          </a:bodyPr>
          <a:lstStyle/>
          <a:p>
            <a:r>
              <a:rPr lang="en-US" dirty="0">
                <a:solidFill>
                  <a:schemeClr val="accent2"/>
                </a:solidFill>
                <a:latin typeface="Times New Roman Regular" panose="02020603050405020304" pitchFamily="18" charset="0"/>
              </a:rPr>
              <a:t>1</a:t>
            </a:r>
          </a:p>
        </p:txBody>
      </p:sp>
      <p:sp>
        <p:nvSpPr>
          <p:cNvPr id="67" name="TextBox 66">
            <a:extLst>
              <a:ext uri="{FF2B5EF4-FFF2-40B4-BE49-F238E27FC236}">
                <a16:creationId xmlns:a16="http://schemas.microsoft.com/office/drawing/2014/main" id="{7C58F148-09CF-114B-8AA3-706D442153F3}"/>
              </a:ext>
            </a:extLst>
          </p:cNvPr>
          <p:cNvSpPr txBox="1"/>
          <p:nvPr/>
        </p:nvSpPr>
        <p:spPr>
          <a:xfrm>
            <a:off x="9038781" y="3866346"/>
            <a:ext cx="300082" cy="369332"/>
          </a:xfrm>
          <a:prstGeom prst="rect">
            <a:avLst/>
          </a:prstGeom>
          <a:noFill/>
        </p:spPr>
        <p:txBody>
          <a:bodyPr wrap="none" rtlCol="0">
            <a:spAutoFit/>
          </a:bodyPr>
          <a:lstStyle/>
          <a:p>
            <a:r>
              <a:rPr lang="en-US" dirty="0">
                <a:solidFill>
                  <a:schemeClr val="accent2"/>
                </a:solidFill>
                <a:latin typeface="Times New Roman Regular" panose="02020603050405020304" pitchFamily="18" charset="0"/>
              </a:rPr>
              <a:t>2</a:t>
            </a:r>
          </a:p>
        </p:txBody>
      </p:sp>
      <p:sp>
        <p:nvSpPr>
          <p:cNvPr id="68" name="TextBox 67">
            <a:extLst>
              <a:ext uri="{FF2B5EF4-FFF2-40B4-BE49-F238E27FC236}">
                <a16:creationId xmlns:a16="http://schemas.microsoft.com/office/drawing/2014/main" id="{0E665BA1-7F8A-5A47-B24C-7806D4E88E2C}"/>
              </a:ext>
            </a:extLst>
          </p:cNvPr>
          <p:cNvSpPr txBox="1"/>
          <p:nvPr/>
        </p:nvSpPr>
        <p:spPr>
          <a:xfrm>
            <a:off x="10584091" y="3028951"/>
            <a:ext cx="300082" cy="369332"/>
          </a:xfrm>
          <a:prstGeom prst="rect">
            <a:avLst/>
          </a:prstGeom>
          <a:noFill/>
        </p:spPr>
        <p:txBody>
          <a:bodyPr wrap="none" rtlCol="0">
            <a:spAutoFit/>
          </a:bodyPr>
          <a:lstStyle/>
          <a:p>
            <a:r>
              <a:rPr lang="en-US" dirty="0">
                <a:solidFill>
                  <a:srgbClr val="92D050"/>
                </a:solidFill>
                <a:latin typeface="Times New Roman Regular" panose="02020603050405020304" pitchFamily="18" charset="0"/>
              </a:rPr>
              <a:t>3</a:t>
            </a:r>
          </a:p>
        </p:txBody>
      </p:sp>
      <p:sp>
        <p:nvSpPr>
          <p:cNvPr id="69" name="TextBox 68">
            <a:extLst>
              <a:ext uri="{FF2B5EF4-FFF2-40B4-BE49-F238E27FC236}">
                <a16:creationId xmlns:a16="http://schemas.microsoft.com/office/drawing/2014/main" id="{4E917B93-DC6C-1346-9327-73ECDF789C9C}"/>
              </a:ext>
            </a:extLst>
          </p:cNvPr>
          <p:cNvSpPr txBox="1"/>
          <p:nvPr/>
        </p:nvSpPr>
        <p:spPr>
          <a:xfrm>
            <a:off x="10017886" y="3338688"/>
            <a:ext cx="300082" cy="369332"/>
          </a:xfrm>
          <a:prstGeom prst="rect">
            <a:avLst/>
          </a:prstGeom>
          <a:noFill/>
        </p:spPr>
        <p:txBody>
          <a:bodyPr wrap="none" rtlCol="0">
            <a:spAutoFit/>
          </a:bodyPr>
          <a:lstStyle/>
          <a:p>
            <a:r>
              <a:rPr lang="en-US" dirty="0">
                <a:solidFill>
                  <a:srgbClr val="92D050"/>
                </a:solidFill>
                <a:latin typeface="Times New Roman Regular" panose="02020603050405020304" pitchFamily="18" charset="0"/>
              </a:rPr>
              <a:t>1</a:t>
            </a:r>
          </a:p>
        </p:txBody>
      </p:sp>
      <p:sp>
        <p:nvSpPr>
          <p:cNvPr id="70" name="TextBox 69">
            <a:extLst>
              <a:ext uri="{FF2B5EF4-FFF2-40B4-BE49-F238E27FC236}">
                <a16:creationId xmlns:a16="http://schemas.microsoft.com/office/drawing/2014/main" id="{B5E67564-2ED1-394C-A6FB-713EDAC05BDB}"/>
              </a:ext>
            </a:extLst>
          </p:cNvPr>
          <p:cNvSpPr txBox="1"/>
          <p:nvPr/>
        </p:nvSpPr>
        <p:spPr>
          <a:xfrm>
            <a:off x="9784107" y="3866346"/>
            <a:ext cx="300082" cy="369332"/>
          </a:xfrm>
          <a:prstGeom prst="rect">
            <a:avLst/>
          </a:prstGeom>
          <a:noFill/>
        </p:spPr>
        <p:txBody>
          <a:bodyPr wrap="none" rtlCol="0">
            <a:spAutoFit/>
          </a:bodyPr>
          <a:lstStyle/>
          <a:p>
            <a:r>
              <a:rPr lang="en-US" dirty="0">
                <a:solidFill>
                  <a:srgbClr val="92D050"/>
                </a:solidFill>
                <a:latin typeface="Times New Roman Regular" panose="02020603050405020304" pitchFamily="18" charset="0"/>
              </a:rPr>
              <a:t>2</a:t>
            </a:r>
          </a:p>
        </p:txBody>
      </p:sp>
      <p:pic>
        <p:nvPicPr>
          <p:cNvPr id="75" name="Picture 74">
            <a:extLst>
              <a:ext uri="{FF2B5EF4-FFF2-40B4-BE49-F238E27FC236}">
                <a16:creationId xmlns:a16="http://schemas.microsoft.com/office/drawing/2014/main" id="{B67C510B-9E8A-5F4E-9B67-C95AFBD70696}"/>
              </a:ext>
            </a:extLst>
          </p:cNvPr>
          <p:cNvPicPr>
            <a:picLocks noChangeAspect="1"/>
          </p:cNvPicPr>
          <p:nvPr/>
        </p:nvPicPr>
        <p:blipFill rotWithShape="1">
          <a:blip r:embed="rId7"/>
          <a:srcRect r="923"/>
          <a:stretch/>
        </p:blipFill>
        <p:spPr>
          <a:xfrm>
            <a:off x="3999310" y="1059617"/>
            <a:ext cx="4216968" cy="1185595"/>
          </a:xfrm>
          <a:prstGeom prst="rect">
            <a:avLst/>
          </a:prstGeom>
        </p:spPr>
      </p:pic>
      <p:sp>
        <p:nvSpPr>
          <p:cNvPr id="76" name="TextBox 75">
            <a:extLst>
              <a:ext uri="{FF2B5EF4-FFF2-40B4-BE49-F238E27FC236}">
                <a16:creationId xmlns:a16="http://schemas.microsoft.com/office/drawing/2014/main" id="{1438D127-3CF7-8B4A-8C87-7996FFB306ED}"/>
              </a:ext>
            </a:extLst>
          </p:cNvPr>
          <p:cNvSpPr txBox="1"/>
          <p:nvPr/>
        </p:nvSpPr>
        <p:spPr>
          <a:xfrm>
            <a:off x="2820980" y="5593550"/>
            <a:ext cx="739754" cy="276999"/>
          </a:xfrm>
          <a:prstGeom prst="rect">
            <a:avLst/>
          </a:prstGeom>
          <a:solidFill>
            <a:schemeClr val="bg1"/>
          </a:solidFill>
        </p:spPr>
        <p:txBody>
          <a:bodyPr wrap="none" rtlCol="0">
            <a:spAutoFit/>
          </a:bodyPr>
          <a:lstStyle/>
          <a:p>
            <a:r>
              <a:rPr lang="en-US" sz="1200" dirty="0">
                <a:latin typeface="Times New Roman Regular" panose="02020603050405020304" pitchFamily="18" charset="0"/>
                <a:cs typeface="Times New Roman Regular" panose="02020603050405020304" pitchFamily="18" charset="0"/>
              </a:rPr>
              <a:t>Split-off</a:t>
            </a:r>
            <a:r>
              <a:rPr lang="en-US" sz="1200" dirty="0">
                <a:latin typeface="Times New Roman Regular" panose="02020603050405020304" pitchFamily="18" charset="0"/>
              </a:rPr>
              <a:t> </a:t>
            </a:r>
          </a:p>
        </p:txBody>
      </p:sp>
      <p:sp>
        <p:nvSpPr>
          <p:cNvPr id="3" name="Circular Arrow 2">
            <a:extLst>
              <a:ext uri="{FF2B5EF4-FFF2-40B4-BE49-F238E27FC236}">
                <a16:creationId xmlns:a16="http://schemas.microsoft.com/office/drawing/2014/main" id="{D70B5DC5-5A1A-E243-A545-938EBE4117C8}"/>
              </a:ext>
            </a:extLst>
          </p:cNvPr>
          <p:cNvSpPr/>
          <p:nvPr/>
        </p:nvSpPr>
        <p:spPr>
          <a:xfrm>
            <a:off x="5210079" y="2780231"/>
            <a:ext cx="575919" cy="772444"/>
          </a:xfrm>
          <a:prstGeom prst="circularArrow">
            <a:avLst>
              <a:gd name="adj1" fmla="val 5652"/>
              <a:gd name="adj2" fmla="val 1142319"/>
              <a:gd name="adj3" fmla="val 20528312"/>
              <a:gd name="adj4" fmla="val 1561096"/>
              <a:gd name="adj5" fmla="val 12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latin typeface="Times New Roman Regular" panose="02020603050405020304" pitchFamily="18" charset="0"/>
            </a:endParaRPr>
          </a:p>
        </p:txBody>
      </p:sp>
      <p:sp>
        <p:nvSpPr>
          <p:cNvPr id="44" name="Circular Arrow 43">
            <a:extLst>
              <a:ext uri="{FF2B5EF4-FFF2-40B4-BE49-F238E27FC236}">
                <a16:creationId xmlns:a16="http://schemas.microsoft.com/office/drawing/2014/main" id="{EC24EEA0-BBF5-CC44-9BF3-00B65C96781D}"/>
              </a:ext>
            </a:extLst>
          </p:cNvPr>
          <p:cNvSpPr/>
          <p:nvPr/>
        </p:nvSpPr>
        <p:spPr>
          <a:xfrm flipH="1">
            <a:off x="5862634" y="2770086"/>
            <a:ext cx="565924" cy="760115"/>
          </a:xfrm>
          <a:prstGeom prst="circularArrow">
            <a:avLst>
              <a:gd name="adj1" fmla="val 5652"/>
              <a:gd name="adj2" fmla="val 1142319"/>
              <a:gd name="adj3" fmla="val 20528312"/>
              <a:gd name="adj4" fmla="val 1561096"/>
              <a:gd name="adj5" fmla="val 12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latin typeface="Times New Roman Regular" panose="02020603050405020304" pitchFamily="18" charset="0"/>
            </a:endParaRPr>
          </a:p>
        </p:txBody>
      </p:sp>
      <mc:AlternateContent xmlns:mc="http://schemas.openxmlformats.org/markup-compatibility/2006">
        <mc:Choice xmlns:a14="http://schemas.microsoft.com/office/drawing/2010/main" Requires="a14">
          <p:sp>
            <p:nvSpPr>
              <p:cNvPr id="45" name="Rectangle 44">
                <a:extLst>
                  <a:ext uri="{FF2B5EF4-FFF2-40B4-BE49-F238E27FC236}">
                    <a16:creationId xmlns:a16="http://schemas.microsoft.com/office/drawing/2014/main" id="{81749E97-D9F6-1042-BF9E-DC26F84B5829}"/>
                  </a:ext>
                </a:extLst>
              </p:cNvPr>
              <p:cNvSpPr/>
              <p:nvPr/>
            </p:nvSpPr>
            <p:spPr>
              <a:xfrm>
                <a:off x="4351709" y="2407861"/>
                <a:ext cx="3136950" cy="369332"/>
              </a:xfrm>
              <a:prstGeom prst="rect">
                <a:avLst/>
              </a:prstGeom>
            </p:spPr>
            <p:txBody>
              <a:bodyPr wrap="square">
                <a:spAutoFit/>
              </a:bodyPr>
              <a:lstStyle/>
              <a:p>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±ℏ</m:t>
                    </m:r>
                  </m:oMath>
                </a14:m>
                <a:r>
                  <a:rPr lang="en-US" dirty="0">
                    <a:solidFill>
                      <a:schemeClr val="tx1"/>
                    </a:solidFill>
                    <a:latin typeface="Times New Roman Regular" panose="02020603050405020304" pitchFamily="18" charset="0"/>
                  </a:rPr>
                  <a:t> Spin Angular Momentum</a:t>
                </a:r>
              </a:p>
            </p:txBody>
          </p:sp>
        </mc:Choice>
        <mc:Fallback>
          <p:sp>
            <p:nvSpPr>
              <p:cNvPr id="45" name="Rectangle 44">
                <a:extLst>
                  <a:ext uri="{FF2B5EF4-FFF2-40B4-BE49-F238E27FC236}">
                    <a16:creationId xmlns:a16="http://schemas.microsoft.com/office/drawing/2014/main" id="{81749E97-D9F6-1042-BF9E-DC26F84B5829}"/>
                  </a:ext>
                </a:extLst>
              </p:cNvPr>
              <p:cNvSpPr>
                <a:spLocks noRot="1" noChangeAspect="1" noMove="1" noResize="1" noEditPoints="1" noAdjustHandles="1" noChangeArrowheads="1" noChangeShapeType="1" noTextEdit="1"/>
              </p:cNvSpPr>
              <p:nvPr/>
            </p:nvSpPr>
            <p:spPr>
              <a:xfrm>
                <a:off x="4351709" y="2407861"/>
                <a:ext cx="3136950" cy="369332"/>
              </a:xfrm>
              <a:prstGeom prst="rect">
                <a:avLst/>
              </a:prstGeom>
              <a:blipFill>
                <a:blip r:embed="rId8"/>
                <a:stretch>
                  <a:fillRect t="-6667" b="-20000"/>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85106679-ACE2-4E4D-A925-8DB61AF825C7}"/>
              </a:ext>
            </a:extLst>
          </p:cNvPr>
          <p:cNvSpPr/>
          <p:nvPr/>
        </p:nvSpPr>
        <p:spPr>
          <a:xfrm>
            <a:off x="4462140" y="3422145"/>
            <a:ext cx="2560094" cy="646331"/>
          </a:xfrm>
          <a:prstGeom prst="rect">
            <a:avLst/>
          </a:prstGeom>
        </p:spPr>
        <p:txBody>
          <a:bodyPr wrap="square">
            <a:spAutoFit/>
          </a:bodyPr>
          <a:lstStyle/>
          <a:p>
            <a:r>
              <a:rPr lang="en-US" dirty="0">
                <a:solidFill>
                  <a:schemeClr val="tx1"/>
                </a:solidFill>
                <a:latin typeface="Times New Roman Regular" panose="02020603050405020304" pitchFamily="18" charset="0"/>
              </a:rPr>
              <a:t>Opposite-handed circularly polarized light</a:t>
            </a:r>
          </a:p>
        </p:txBody>
      </p:sp>
      <p:sp>
        <p:nvSpPr>
          <p:cNvPr id="48" name="TextBox 47">
            <a:extLst>
              <a:ext uri="{FF2B5EF4-FFF2-40B4-BE49-F238E27FC236}">
                <a16:creationId xmlns:a16="http://schemas.microsoft.com/office/drawing/2014/main" id="{A77AC50C-BC53-A64E-A1DA-09E63E10FBEB}"/>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6</a:t>
            </a:r>
          </a:p>
        </p:txBody>
      </p:sp>
      <p:sp>
        <p:nvSpPr>
          <p:cNvPr id="50" name="TextBox 49">
            <a:extLst>
              <a:ext uri="{FF2B5EF4-FFF2-40B4-BE49-F238E27FC236}">
                <a16:creationId xmlns:a16="http://schemas.microsoft.com/office/drawing/2014/main" id="{BC11F5B4-3E6B-C04D-9BF8-41E93EDA4305}"/>
              </a:ext>
            </a:extLst>
          </p:cNvPr>
          <p:cNvSpPr txBox="1"/>
          <p:nvPr/>
        </p:nvSpPr>
        <p:spPr>
          <a:xfrm>
            <a:off x="40171" y="6447318"/>
            <a:ext cx="5941918" cy="646331"/>
          </a:xfrm>
          <a:prstGeom prst="rect">
            <a:avLst/>
          </a:prstGeom>
          <a:noFill/>
        </p:spPr>
        <p:txBody>
          <a:bodyPr wrap="square" rtlCol="0">
            <a:spAutoFit/>
          </a:bodyPr>
          <a:lstStyle/>
          <a:p>
            <a:r>
              <a:rPr lang="en-US" dirty="0">
                <a:latin typeface="Times New Roman Regular" panose="02020603050405020304" pitchFamily="18" charset="0"/>
              </a:rPr>
              <a:t>D. T. Pierce &amp; F. Meier. Phys. Rev. B 13, 5484.1976.</a:t>
            </a:r>
          </a:p>
          <a:p>
            <a:endParaRPr lang="en-US" dirty="0">
              <a:latin typeface="Times New Roman Regular" panose="02020603050405020304" pitchFamily="18" charset="0"/>
            </a:endParaRPr>
          </a:p>
        </p:txBody>
      </p:sp>
    </p:spTree>
    <p:extLst>
      <p:ext uri="{BB962C8B-B14F-4D97-AF65-F5344CB8AC3E}">
        <p14:creationId xmlns:p14="http://schemas.microsoft.com/office/powerpoint/2010/main" val="1586427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48BDAE6-4B36-D849-8817-E486917728A8}"/>
              </a:ext>
            </a:extLst>
          </p:cNvPr>
          <p:cNvPicPr>
            <a:picLocks noChangeAspect="1"/>
          </p:cNvPicPr>
          <p:nvPr/>
        </p:nvPicPr>
        <p:blipFill rotWithShape="1">
          <a:blip r:embed="rId3"/>
          <a:srcRect t="8213" r="1909"/>
          <a:stretch/>
        </p:blipFill>
        <p:spPr>
          <a:xfrm>
            <a:off x="8329045" y="4390580"/>
            <a:ext cx="3827076" cy="2481576"/>
          </a:xfrm>
          <a:prstGeom prst="rect">
            <a:avLst/>
          </a:prstGeom>
        </p:spPr>
      </p:pic>
      <p:cxnSp>
        <p:nvCxnSpPr>
          <p:cNvPr id="40" name="Straight Arrow Connector 39">
            <a:extLst>
              <a:ext uri="{FF2B5EF4-FFF2-40B4-BE49-F238E27FC236}">
                <a16:creationId xmlns:a16="http://schemas.microsoft.com/office/drawing/2014/main" id="{5BC40224-8781-2447-820E-A70B93A21AD2}"/>
              </a:ext>
            </a:extLst>
          </p:cNvPr>
          <p:cNvCxnSpPr/>
          <p:nvPr/>
        </p:nvCxnSpPr>
        <p:spPr>
          <a:xfrm>
            <a:off x="6299155" y="5903165"/>
            <a:ext cx="2336105" cy="0"/>
          </a:xfrm>
          <a:prstGeom prst="straightConnector1">
            <a:avLst/>
          </a:prstGeom>
          <a:ln w="2762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CECE240-3B24-0446-974F-88588C378D8C}"/>
              </a:ext>
            </a:extLst>
          </p:cNvPr>
          <p:cNvCxnSpPr/>
          <p:nvPr/>
        </p:nvCxnSpPr>
        <p:spPr>
          <a:xfrm>
            <a:off x="1066061" y="4420686"/>
            <a:ext cx="1679944" cy="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97E219B-FB41-904B-923A-EDD648803E3C}"/>
              </a:ext>
            </a:extLst>
          </p:cNvPr>
          <p:cNvCxnSpPr/>
          <p:nvPr/>
        </p:nvCxnSpPr>
        <p:spPr>
          <a:xfrm>
            <a:off x="1066061" y="3292927"/>
            <a:ext cx="1679944" cy="0"/>
          </a:xfrm>
          <a:prstGeom prst="line">
            <a:avLst/>
          </a:prstGeom>
          <a:ln w="603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97E8DB0-04B0-2548-B0DF-C86886E8C3CB}"/>
              </a:ext>
            </a:extLst>
          </p:cNvPr>
          <p:cNvCxnSpPr/>
          <p:nvPr/>
        </p:nvCxnSpPr>
        <p:spPr>
          <a:xfrm>
            <a:off x="1066061" y="1816824"/>
            <a:ext cx="1679944" cy="0"/>
          </a:xfrm>
          <a:prstGeom prst="line">
            <a:avLst/>
          </a:prstGeom>
          <a:ln w="60325">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F160C6F-5FB2-3642-A330-32A91DF5C682}"/>
              </a:ext>
            </a:extLst>
          </p:cNvPr>
          <p:cNvSpPr txBox="1"/>
          <p:nvPr/>
        </p:nvSpPr>
        <p:spPr>
          <a:xfrm>
            <a:off x="774154" y="1398090"/>
            <a:ext cx="826893" cy="369332"/>
          </a:xfrm>
          <a:prstGeom prst="rect">
            <a:avLst/>
          </a:prstGeom>
          <a:noFill/>
        </p:spPr>
        <p:txBody>
          <a:bodyPr wrap="none" rtlCol="0">
            <a:spAutoFit/>
          </a:bodyPr>
          <a:lstStyle/>
          <a:p>
            <a:r>
              <a:rPr lang="en-US" dirty="0">
                <a:solidFill>
                  <a:srgbClr val="00B050"/>
                </a:solidFill>
                <a:latin typeface="Times New Roman Regular" panose="02020603050405020304" pitchFamily="18" charset="0"/>
              </a:rPr>
              <a:t>E</a:t>
            </a:r>
            <a:r>
              <a:rPr lang="en-US" baseline="-25000" dirty="0">
                <a:solidFill>
                  <a:srgbClr val="00B050"/>
                </a:solidFill>
                <a:latin typeface="Times New Roman Regular" panose="02020603050405020304" pitchFamily="18" charset="0"/>
              </a:rPr>
              <a:t>Vacuum</a:t>
            </a:r>
            <a:endParaRPr lang="en-US" dirty="0">
              <a:solidFill>
                <a:srgbClr val="00B050"/>
              </a:solidFill>
              <a:latin typeface="Times New Roman Regular" panose="02020603050405020304" pitchFamily="18" charset="0"/>
            </a:endParaRPr>
          </a:p>
        </p:txBody>
      </p:sp>
      <p:sp>
        <p:nvSpPr>
          <p:cNvPr id="8" name="TextBox 7">
            <a:extLst>
              <a:ext uri="{FF2B5EF4-FFF2-40B4-BE49-F238E27FC236}">
                <a16:creationId xmlns:a16="http://schemas.microsoft.com/office/drawing/2014/main" id="{B3EDBF2A-C28C-5940-AD76-EF113CE3281E}"/>
              </a:ext>
            </a:extLst>
          </p:cNvPr>
          <p:cNvSpPr txBox="1"/>
          <p:nvPr/>
        </p:nvSpPr>
        <p:spPr>
          <a:xfrm>
            <a:off x="774154" y="2888026"/>
            <a:ext cx="1043876" cy="369332"/>
          </a:xfrm>
          <a:prstGeom prst="rect">
            <a:avLst/>
          </a:prstGeom>
          <a:noFill/>
        </p:spPr>
        <p:txBody>
          <a:bodyPr wrap="none" rtlCol="0">
            <a:spAutoFit/>
          </a:bodyPr>
          <a:lstStyle/>
          <a:p>
            <a:r>
              <a:rPr lang="en-US" dirty="0">
                <a:solidFill>
                  <a:srgbClr val="0070C0"/>
                </a:solidFill>
                <a:latin typeface="Times New Roman Regular" panose="02020603050405020304" pitchFamily="18" charset="0"/>
              </a:rPr>
              <a:t>E</a:t>
            </a:r>
            <a:r>
              <a:rPr lang="en-US" baseline="-25000" dirty="0">
                <a:solidFill>
                  <a:srgbClr val="0070C0"/>
                </a:solidFill>
                <a:latin typeface="Times New Roman Regular" panose="02020603050405020304" pitchFamily="18" charset="0"/>
              </a:rPr>
              <a:t>Conduction</a:t>
            </a:r>
            <a:endParaRPr lang="en-US" dirty="0">
              <a:solidFill>
                <a:srgbClr val="0070C0"/>
              </a:solidFill>
              <a:latin typeface="Times New Roman Regular" panose="02020603050405020304" pitchFamily="18" charset="0"/>
            </a:endParaRPr>
          </a:p>
        </p:txBody>
      </p:sp>
      <p:sp>
        <p:nvSpPr>
          <p:cNvPr id="9" name="TextBox 8">
            <a:extLst>
              <a:ext uri="{FF2B5EF4-FFF2-40B4-BE49-F238E27FC236}">
                <a16:creationId xmlns:a16="http://schemas.microsoft.com/office/drawing/2014/main" id="{3C1113D7-01BA-5F49-891C-0580DFA8FF11}"/>
              </a:ext>
            </a:extLst>
          </p:cNvPr>
          <p:cNvSpPr txBox="1"/>
          <p:nvPr/>
        </p:nvSpPr>
        <p:spPr>
          <a:xfrm>
            <a:off x="774154" y="4041161"/>
            <a:ext cx="812467" cy="369332"/>
          </a:xfrm>
          <a:prstGeom prst="rect">
            <a:avLst/>
          </a:prstGeom>
          <a:noFill/>
        </p:spPr>
        <p:txBody>
          <a:bodyPr wrap="none" rtlCol="0">
            <a:spAutoFit/>
          </a:bodyPr>
          <a:lstStyle/>
          <a:p>
            <a:r>
              <a:rPr lang="en-US" dirty="0">
                <a:solidFill>
                  <a:srgbClr val="FF0000"/>
                </a:solidFill>
                <a:latin typeface="Times New Roman Regular" panose="02020603050405020304" pitchFamily="18" charset="0"/>
              </a:rPr>
              <a:t>E</a:t>
            </a:r>
            <a:r>
              <a:rPr lang="en-US" baseline="-25000" dirty="0">
                <a:solidFill>
                  <a:srgbClr val="FF0000"/>
                </a:solidFill>
                <a:latin typeface="Times New Roman Regular" panose="02020603050405020304" pitchFamily="18" charset="0"/>
              </a:rPr>
              <a:t>Valence</a:t>
            </a:r>
            <a:endParaRPr lang="en-US" dirty="0">
              <a:solidFill>
                <a:srgbClr val="FF0000"/>
              </a:solidFill>
              <a:latin typeface="Times New Roman Regular" panose="02020603050405020304" pitchFamily="18" charset="0"/>
            </a:endParaRPr>
          </a:p>
        </p:txBody>
      </p:sp>
      <p:sp>
        <p:nvSpPr>
          <p:cNvPr id="10" name="Right Brace 9">
            <a:extLst>
              <a:ext uri="{FF2B5EF4-FFF2-40B4-BE49-F238E27FC236}">
                <a16:creationId xmlns:a16="http://schemas.microsoft.com/office/drawing/2014/main" id="{2630847F-7783-E942-A7C2-8B7FF3C4DAAC}"/>
              </a:ext>
            </a:extLst>
          </p:cNvPr>
          <p:cNvSpPr/>
          <p:nvPr/>
        </p:nvSpPr>
        <p:spPr>
          <a:xfrm>
            <a:off x="2858100" y="2001490"/>
            <a:ext cx="178528" cy="1116341"/>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11" name="Right Brace 10">
            <a:extLst>
              <a:ext uri="{FF2B5EF4-FFF2-40B4-BE49-F238E27FC236}">
                <a16:creationId xmlns:a16="http://schemas.microsoft.com/office/drawing/2014/main" id="{4F33A49A-986D-654F-B295-C8C90AC47503}"/>
              </a:ext>
            </a:extLst>
          </p:cNvPr>
          <p:cNvSpPr/>
          <p:nvPr/>
        </p:nvSpPr>
        <p:spPr>
          <a:xfrm>
            <a:off x="2858100" y="3413381"/>
            <a:ext cx="171339" cy="884845"/>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12" name="TextBox 11">
            <a:extLst>
              <a:ext uri="{FF2B5EF4-FFF2-40B4-BE49-F238E27FC236}">
                <a16:creationId xmlns:a16="http://schemas.microsoft.com/office/drawing/2014/main" id="{D1FB9ABC-3B08-D240-BEA2-6954698844EB}"/>
              </a:ext>
            </a:extLst>
          </p:cNvPr>
          <p:cNvSpPr txBox="1"/>
          <p:nvPr/>
        </p:nvSpPr>
        <p:spPr>
          <a:xfrm>
            <a:off x="3036628" y="3655636"/>
            <a:ext cx="946093" cy="369332"/>
          </a:xfrm>
          <a:prstGeom prst="rect">
            <a:avLst/>
          </a:prstGeom>
          <a:noFill/>
        </p:spPr>
        <p:txBody>
          <a:bodyPr wrap="none" rtlCol="0">
            <a:spAutoFit/>
          </a:bodyPr>
          <a:lstStyle/>
          <a:p>
            <a:r>
              <a:rPr lang="en-US" dirty="0">
                <a:latin typeface="Times New Roman Regular" panose="02020603050405020304" pitchFamily="18" charset="0"/>
              </a:rPr>
              <a:t>E</a:t>
            </a:r>
            <a:r>
              <a:rPr lang="en-US" baseline="-25000" dirty="0">
                <a:latin typeface="Times New Roman Regular" panose="02020603050405020304" pitchFamily="18" charset="0"/>
              </a:rPr>
              <a:t>Band Gap</a:t>
            </a:r>
            <a:endParaRPr lang="en-US" dirty="0">
              <a:latin typeface="Times New Roman Regular" panose="02020603050405020304" pitchFamily="18" charset="0"/>
            </a:endParaRPr>
          </a:p>
        </p:txBody>
      </p:sp>
      <p:sp>
        <p:nvSpPr>
          <p:cNvPr id="13" name="TextBox 12">
            <a:extLst>
              <a:ext uri="{FF2B5EF4-FFF2-40B4-BE49-F238E27FC236}">
                <a16:creationId xmlns:a16="http://schemas.microsoft.com/office/drawing/2014/main" id="{D20056DF-DDAB-0146-BC84-B149BB1713F6}"/>
              </a:ext>
            </a:extLst>
          </p:cNvPr>
          <p:cNvSpPr txBox="1"/>
          <p:nvPr/>
        </p:nvSpPr>
        <p:spPr>
          <a:xfrm>
            <a:off x="3136776" y="2374994"/>
            <a:ext cx="1374094" cy="369332"/>
          </a:xfrm>
          <a:prstGeom prst="rect">
            <a:avLst/>
          </a:prstGeom>
          <a:noFill/>
        </p:spPr>
        <p:txBody>
          <a:bodyPr wrap="none" rtlCol="0">
            <a:spAutoFit/>
          </a:bodyPr>
          <a:lstStyle/>
          <a:p>
            <a:r>
              <a:rPr lang="en-US" dirty="0">
                <a:latin typeface="Times New Roman Regular" panose="02020603050405020304" pitchFamily="18" charset="0"/>
              </a:rPr>
              <a:t>E</a:t>
            </a:r>
            <a:r>
              <a:rPr lang="en-US" baseline="-25000" dirty="0">
                <a:latin typeface="Times New Roman Regular" panose="02020603050405020304" pitchFamily="18" charset="0"/>
              </a:rPr>
              <a:t>Electron Affinity</a:t>
            </a:r>
            <a:endParaRPr lang="en-US" dirty="0">
              <a:latin typeface="Times New Roman Regular" panose="02020603050405020304" pitchFamily="18" charset="0"/>
            </a:endParaRPr>
          </a:p>
        </p:txBody>
      </p:sp>
      <p:sp>
        <p:nvSpPr>
          <p:cNvPr id="41" name="Title 1">
            <a:extLst>
              <a:ext uri="{FF2B5EF4-FFF2-40B4-BE49-F238E27FC236}">
                <a16:creationId xmlns:a16="http://schemas.microsoft.com/office/drawing/2014/main" id="{C93F17A7-212A-0F4C-A7D8-840F5BE43ACD}"/>
              </a:ext>
            </a:extLst>
          </p:cNvPr>
          <p:cNvSpPr>
            <a:spLocks noGrp="1"/>
          </p:cNvSpPr>
          <p:nvPr>
            <p:ph type="title"/>
          </p:nvPr>
        </p:nvSpPr>
        <p:spPr>
          <a:xfrm>
            <a:off x="42046" y="-142171"/>
            <a:ext cx="11300868" cy="1325563"/>
          </a:xfrm>
        </p:spPr>
        <p:txBody>
          <a:bodyPr/>
          <a:lstStyle/>
          <a:p>
            <a:r>
              <a:rPr lang="en-US" dirty="0"/>
              <a:t>Top of Valence Band Photoemission</a:t>
            </a:r>
          </a:p>
        </p:txBody>
      </p:sp>
      <p:sp>
        <p:nvSpPr>
          <p:cNvPr id="14" name="Rectangle 13">
            <a:extLst>
              <a:ext uri="{FF2B5EF4-FFF2-40B4-BE49-F238E27FC236}">
                <a16:creationId xmlns:a16="http://schemas.microsoft.com/office/drawing/2014/main" id="{2E937996-F5EE-CA4C-A90A-CDEB4FE297CF}"/>
              </a:ext>
            </a:extLst>
          </p:cNvPr>
          <p:cNvSpPr/>
          <p:nvPr/>
        </p:nvSpPr>
        <p:spPr>
          <a:xfrm>
            <a:off x="456099" y="1056808"/>
            <a:ext cx="4075611" cy="366243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15" name="TextBox 14">
            <a:extLst>
              <a:ext uri="{FF2B5EF4-FFF2-40B4-BE49-F238E27FC236}">
                <a16:creationId xmlns:a16="http://schemas.microsoft.com/office/drawing/2014/main" id="{49EFFE9C-FF9B-F045-855B-978AE334EAD3}"/>
              </a:ext>
            </a:extLst>
          </p:cNvPr>
          <p:cNvSpPr txBox="1"/>
          <p:nvPr/>
        </p:nvSpPr>
        <p:spPr>
          <a:xfrm>
            <a:off x="2170738" y="1032669"/>
            <a:ext cx="620683" cy="369332"/>
          </a:xfrm>
          <a:prstGeom prst="rect">
            <a:avLst/>
          </a:prstGeom>
          <a:noFill/>
        </p:spPr>
        <p:txBody>
          <a:bodyPr wrap="none" rtlCol="0">
            <a:spAutoFit/>
          </a:bodyPr>
          <a:lstStyle/>
          <a:p>
            <a:r>
              <a:rPr lang="en-US" dirty="0">
                <a:latin typeface="Times New Roman Regular" panose="02020603050405020304" pitchFamily="18" charset="0"/>
              </a:rPr>
              <a:t>PEA</a:t>
            </a:r>
          </a:p>
        </p:txBody>
      </p:sp>
      <p:sp>
        <p:nvSpPr>
          <p:cNvPr id="16" name="Oval 15">
            <a:extLst>
              <a:ext uri="{FF2B5EF4-FFF2-40B4-BE49-F238E27FC236}">
                <a16:creationId xmlns:a16="http://schemas.microsoft.com/office/drawing/2014/main" id="{125EF4DA-901E-1649-BE27-D954B035B7A9}"/>
              </a:ext>
            </a:extLst>
          </p:cNvPr>
          <p:cNvSpPr/>
          <p:nvPr/>
        </p:nvSpPr>
        <p:spPr>
          <a:xfrm>
            <a:off x="5014361" y="3981894"/>
            <a:ext cx="2328530" cy="361213"/>
          </a:xfrm>
          <a:prstGeom prst="ellipse">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40000"/>
                  <a:lumOff val="60000"/>
                </a:schemeClr>
              </a:solidFill>
              <a:latin typeface="Times New Roman Regular" panose="02020603050405020304" pitchFamily="18" charset="0"/>
            </a:endParaRPr>
          </a:p>
        </p:txBody>
      </p:sp>
      <p:sp>
        <p:nvSpPr>
          <p:cNvPr id="17" name="TextBox 16">
            <a:extLst>
              <a:ext uri="{FF2B5EF4-FFF2-40B4-BE49-F238E27FC236}">
                <a16:creationId xmlns:a16="http://schemas.microsoft.com/office/drawing/2014/main" id="{3441A4A1-0FEC-B14B-979C-F74566CC0E06}"/>
              </a:ext>
            </a:extLst>
          </p:cNvPr>
          <p:cNvSpPr txBox="1"/>
          <p:nvPr/>
        </p:nvSpPr>
        <p:spPr>
          <a:xfrm>
            <a:off x="5683736" y="3973775"/>
            <a:ext cx="954107" cy="369332"/>
          </a:xfrm>
          <a:prstGeom prst="rect">
            <a:avLst/>
          </a:prstGeom>
          <a:noFill/>
        </p:spPr>
        <p:txBody>
          <a:bodyPr wrap="none" rtlCol="0">
            <a:spAutoFit/>
          </a:bodyPr>
          <a:lstStyle/>
          <a:p>
            <a:r>
              <a:rPr lang="en-US" dirty="0">
                <a:latin typeface="Times New Roman Regular" panose="02020603050405020304" pitchFamily="18" charset="0"/>
              </a:rPr>
              <a:t>Cathode</a:t>
            </a:r>
          </a:p>
        </p:txBody>
      </p:sp>
      <p:sp>
        <p:nvSpPr>
          <p:cNvPr id="18" name="Oval 17">
            <a:extLst>
              <a:ext uri="{FF2B5EF4-FFF2-40B4-BE49-F238E27FC236}">
                <a16:creationId xmlns:a16="http://schemas.microsoft.com/office/drawing/2014/main" id="{C755D4CA-8F2A-1944-A2D7-07040AF424CA}"/>
              </a:ext>
            </a:extLst>
          </p:cNvPr>
          <p:cNvSpPr/>
          <p:nvPr/>
        </p:nvSpPr>
        <p:spPr>
          <a:xfrm>
            <a:off x="5194288" y="3812615"/>
            <a:ext cx="202019" cy="190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9" name="Oval 18">
            <a:extLst>
              <a:ext uri="{FF2B5EF4-FFF2-40B4-BE49-F238E27FC236}">
                <a16:creationId xmlns:a16="http://schemas.microsoft.com/office/drawing/2014/main" id="{D863E0B4-B972-6E4A-967B-66BB4F073705}"/>
              </a:ext>
            </a:extLst>
          </p:cNvPr>
          <p:cNvSpPr/>
          <p:nvPr/>
        </p:nvSpPr>
        <p:spPr>
          <a:xfrm>
            <a:off x="5617047" y="3763517"/>
            <a:ext cx="202019" cy="190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0" name="Oval 19">
            <a:extLst>
              <a:ext uri="{FF2B5EF4-FFF2-40B4-BE49-F238E27FC236}">
                <a16:creationId xmlns:a16="http://schemas.microsoft.com/office/drawing/2014/main" id="{B056662B-4607-7E4C-95D3-95A204C33D94}"/>
              </a:ext>
            </a:extLst>
          </p:cNvPr>
          <p:cNvSpPr/>
          <p:nvPr/>
        </p:nvSpPr>
        <p:spPr>
          <a:xfrm>
            <a:off x="6039806" y="3757870"/>
            <a:ext cx="202019" cy="190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1" name="Oval 20">
            <a:extLst>
              <a:ext uri="{FF2B5EF4-FFF2-40B4-BE49-F238E27FC236}">
                <a16:creationId xmlns:a16="http://schemas.microsoft.com/office/drawing/2014/main" id="{19F5D481-2934-BD47-B752-A6F796246C34}"/>
              </a:ext>
            </a:extLst>
          </p:cNvPr>
          <p:cNvSpPr/>
          <p:nvPr/>
        </p:nvSpPr>
        <p:spPr>
          <a:xfrm>
            <a:off x="6425325" y="3757871"/>
            <a:ext cx="202019" cy="190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2" name="Oval 21">
            <a:extLst>
              <a:ext uri="{FF2B5EF4-FFF2-40B4-BE49-F238E27FC236}">
                <a16:creationId xmlns:a16="http://schemas.microsoft.com/office/drawing/2014/main" id="{50ED2E8B-16D6-9E4B-93E2-957F1119C4C8}"/>
              </a:ext>
            </a:extLst>
          </p:cNvPr>
          <p:cNvSpPr/>
          <p:nvPr/>
        </p:nvSpPr>
        <p:spPr>
          <a:xfrm>
            <a:off x="6837178" y="3800809"/>
            <a:ext cx="202019" cy="190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3" name="TextBox 22">
            <a:extLst>
              <a:ext uri="{FF2B5EF4-FFF2-40B4-BE49-F238E27FC236}">
                <a16:creationId xmlns:a16="http://schemas.microsoft.com/office/drawing/2014/main" id="{31406200-0DD4-2F40-9DCD-FF3FA925CB70}"/>
              </a:ext>
            </a:extLst>
          </p:cNvPr>
          <p:cNvSpPr txBox="1"/>
          <p:nvPr/>
        </p:nvSpPr>
        <p:spPr>
          <a:xfrm>
            <a:off x="5505751" y="3404492"/>
            <a:ext cx="1088824" cy="369332"/>
          </a:xfrm>
          <a:prstGeom prst="rect">
            <a:avLst/>
          </a:prstGeom>
          <a:noFill/>
        </p:spPr>
        <p:txBody>
          <a:bodyPr wrap="none" rtlCol="0">
            <a:spAutoFit/>
          </a:bodyPr>
          <a:lstStyle/>
          <a:p>
            <a:r>
              <a:rPr lang="en-US" dirty="0">
                <a:latin typeface="Times New Roman Regular" panose="02020603050405020304" pitchFamily="18" charset="0"/>
              </a:rPr>
              <a:t>Cs Atoms</a:t>
            </a:r>
          </a:p>
        </p:txBody>
      </p:sp>
      <p:sp>
        <p:nvSpPr>
          <p:cNvPr id="24" name="TextBox 23">
            <a:extLst>
              <a:ext uri="{FF2B5EF4-FFF2-40B4-BE49-F238E27FC236}">
                <a16:creationId xmlns:a16="http://schemas.microsoft.com/office/drawing/2014/main" id="{3E0375DA-2FB6-464C-B80A-AF3FCF0D25B5}"/>
              </a:ext>
            </a:extLst>
          </p:cNvPr>
          <p:cNvSpPr txBox="1"/>
          <p:nvPr/>
        </p:nvSpPr>
        <p:spPr>
          <a:xfrm>
            <a:off x="4909233" y="1280934"/>
            <a:ext cx="2665184" cy="1200329"/>
          </a:xfrm>
          <a:prstGeom prst="rect">
            <a:avLst/>
          </a:prstGeom>
          <a:noFill/>
        </p:spPr>
        <p:txBody>
          <a:bodyPr wrap="square" rtlCol="0">
            <a:spAutoFit/>
          </a:bodyPr>
          <a:lstStyle/>
          <a:p>
            <a:r>
              <a:rPr lang="en-US" dirty="0">
                <a:latin typeface="Times New Roman Regular" panose="02020603050405020304" pitchFamily="18" charset="0"/>
              </a:rPr>
              <a:t>Electropositive metal, like cesium, forms a strong dipole layer that lowers the vacuum level</a:t>
            </a:r>
          </a:p>
        </p:txBody>
      </p:sp>
      <p:cxnSp>
        <p:nvCxnSpPr>
          <p:cNvPr id="25" name="Straight Connector 24">
            <a:extLst>
              <a:ext uri="{FF2B5EF4-FFF2-40B4-BE49-F238E27FC236}">
                <a16:creationId xmlns:a16="http://schemas.microsoft.com/office/drawing/2014/main" id="{8053247E-B552-2A44-9411-E120AE6AE830}"/>
              </a:ext>
            </a:extLst>
          </p:cNvPr>
          <p:cNvCxnSpPr/>
          <p:nvPr/>
        </p:nvCxnSpPr>
        <p:spPr>
          <a:xfrm>
            <a:off x="8548458" y="3515929"/>
            <a:ext cx="1679944" cy="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486E45-C7FF-B74C-B060-8A59DC3FA4BA}"/>
              </a:ext>
            </a:extLst>
          </p:cNvPr>
          <p:cNvCxnSpPr/>
          <p:nvPr/>
        </p:nvCxnSpPr>
        <p:spPr>
          <a:xfrm>
            <a:off x="8548458" y="2388170"/>
            <a:ext cx="1679944" cy="0"/>
          </a:xfrm>
          <a:prstGeom prst="line">
            <a:avLst/>
          </a:prstGeom>
          <a:ln w="603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78246B-7EF7-A642-91B2-F1494A5255DE}"/>
              </a:ext>
            </a:extLst>
          </p:cNvPr>
          <p:cNvCxnSpPr/>
          <p:nvPr/>
        </p:nvCxnSpPr>
        <p:spPr>
          <a:xfrm>
            <a:off x="8540017" y="2518817"/>
            <a:ext cx="1679944" cy="0"/>
          </a:xfrm>
          <a:prstGeom prst="line">
            <a:avLst/>
          </a:prstGeom>
          <a:ln w="60325">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FD553FC-0943-9646-831C-36C3CDDEB835}"/>
              </a:ext>
            </a:extLst>
          </p:cNvPr>
          <p:cNvSpPr txBox="1"/>
          <p:nvPr/>
        </p:nvSpPr>
        <p:spPr>
          <a:xfrm>
            <a:off x="8245950" y="2402296"/>
            <a:ext cx="826893" cy="369332"/>
          </a:xfrm>
          <a:prstGeom prst="rect">
            <a:avLst/>
          </a:prstGeom>
          <a:noFill/>
        </p:spPr>
        <p:txBody>
          <a:bodyPr wrap="none" rtlCol="0">
            <a:spAutoFit/>
          </a:bodyPr>
          <a:lstStyle/>
          <a:p>
            <a:r>
              <a:rPr lang="en-US" dirty="0">
                <a:solidFill>
                  <a:srgbClr val="00B050"/>
                </a:solidFill>
                <a:latin typeface="Times New Roman Regular" panose="02020603050405020304" pitchFamily="18" charset="0"/>
              </a:rPr>
              <a:t>E</a:t>
            </a:r>
            <a:r>
              <a:rPr lang="en-US" baseline="-25000" dirty="0">
                <a:solidFill>
                  <a:srgbClr val="00B050"/>
                </a:solidFill>
                <a:latin typeface="Times New Roman Regular" panose="02020603050405020304" pitchFamily="18" charset="0"/>
              </a:rPr>
              <a:t>Vacuum</a:t>
            </a:r>
            <a:endParaRPr lang="en-US" dirty="0">
              <a:solidFill>
                <a:srgbClr val="00B050"/>
              </a:solidFill>
              <a:latin typeface="Times New Roman Regular" panose="02020603050405020304" pitchFamily="18" charset="0"/>
            </a:endParaRPr>
          </a:p>
        </p:txBody>
      </p:sp>
      <p:sp>
        <p:nvSpPr>
          <p:cNvPr id="29" name="TextBox 28">
            <a:extLst>
              <a:ext uri="{FF2B5EF4-FFF2-40B4-BE49-F238E27FC236}">
                <a16:creationId xmlns:a16="http://schemas.microsoft.com/office/drawing/2014/main" id="{5F91E7A9-4B3D-E146-8E66-47BEB8C9AA53}"/>
              </a:ext>
            </a:extLst>
          </p:cNvPr>
          <p:cNvSpPr txBox="1"/>
          <p:nvPr/>
        </p:nvSpPr>
        <p:spPr>
          <a:xfrm>
            <a:off x="8256551" y="1983269"/>
            <a:ext cx="1043876" cy="369332"/>
          </a:xfrm>
          <a:prstGeom prst="rect">
            <a:avLst/>
          </a:prstGeom>
          <a:noFill/>
        </p:spPr>
        <p:txBody>
          <a:bodyPr wrap="none" rtlCol="0">
            <a:spAutoFit/>
          </a:bodyPr>
          <a:lstStyle/>
          <a:p>
            <a:r>
              <a:rPr lang="en-US" dirty="0">
                <a:solidFill>
                  <a:srgbClr val="0070C0"/>
                </a:solidFill>
                <a:latin typeface="Times New Roman Regular" panose="02020603050405020304" pitchFamily="18" charset="0"/>
              </a:rPr>
              <a:t>E</a:t>
            </a:r>
            <a:r>
              <a:rPr lang="en-US" baseline="-25000" dirty="0">
                <a:solidFill>
                  <a:srgbClr val="0070C0"/>
                </a:solidFill>
                <a:latin typeface="Times New Roman Regular" panose="02020603050405020304" pitchFamily="18" charset="0"/>
              </a:rPr>
              <a:t>Conduction</a:t>
            </a:r>
            <a:endParaRPr lang="en-US" dirty="0">
              <a:solidFill>
                <a:srgbClr val="0070C0"/>
              </a:solidFill>
              <a:latin typeface="Times New Roman Regular" panose="02020603050405020304" pitchFamily="18" charset="0"/>
            </a:endParaRPr>
          </a:p>
        </p:txBody>
      </p:sp>
      <p:sp>
        <p:nvSpPr>
          <p:cNvPr id="30" name="TextBox 29">
            <a:extLst>
              <a:ext uri="{FF2B5EF4-FFF2-40B4-BE49-F238E27FC236}">
                <a16:creationId xmlns:a16="http://schemas.microsoft.com/office/drawing/2014/main" id="{C48C5730-95CA-1A4F-B57D-8816246F62F1}"/>
              </a:ext>
            </a:extLst>
          </p:cNvPr>
          <p:cNvSpPr txBox="1"/>
          <p:nvPr/>
        </p:nvSpPr>
        <p:spPr>
          <a:xfrm>
            <a:off x="8256551" y="3136404"/>
            <a:ext cx="812467" cy="369332"/>
          </a:xfrm>
          <a:prstGeom prst="rect">
            <a:avLst/>
          </a:prstGeom>
          <a:noFill/>
        </p:spPr>
        <p:txBody>
          <a:bodyPr wrap="none" rtlCol="0">
            <a:spAutoFit/>
          </a:bodyPr>
          <a:lstStyle/>
          <a:p>
            <a:r>
              <a:rPr lang="en-US" dirty="0">
                <a:solidFill>
                  <a:srgbClr val="FF0000"/>
                </a:solidFill>
                <a:latin typeface="Times New Roman Regular" panose="02020603050405020304" pitchFamily="18" charset="0"/>
              </a:rPr>
              <a:t>E</a:t>
            </a:r>
            <a:r>
              <a:rPr lang="en-US" baseline="-25000" dirty="0">
                <a:solidFill>
                  <a:srgbClr val="FF0000"/>
                </a:solidFill>
                <a:latin typeface="Times New Roman Regular" panose="02020603050405020304" pitchFamily="18" charset="0"/>
              </a:rPr>
              <a:t>Valence</a:t>
            </a:r>
            <a:endParaRPr lang="en-US" dirty="0">
              <a:solidFill>
                <a:srgbClr val="FF0000"/>
              </a:solidFill>
              <a:latin typeface="Times New Roman Regular" panose="02020603050405020304" pitchFamily="18" charset="0"/>
            </a:endParaRPr>
          </a:p>
        </p:txBody>
      </p:sp>
      <p:sp>
        <p:nvSpPr>
          <p:cNvPr id="31" name="Right Brace 30">
            <a:extLst>
              <a:ext uri="{FF2B5EF4-FFF2-40B4-BE49-F238E27FC236}">
                <a16:creationId xmlns:a16="http://schemas.microsoft.com/office/drawing/2014/main" id="{37F360E0-72E1-8744-9F98-E5C24AD5A113}"/>
              </a:ext>
            </a:extLst>
          </p:cNvPr>
          <p:cNvSpPr/>
          <p:nvPr/>
        </p:nvSpPr>
        <p:spPr>
          <a:xfrm flipV="1">
            <a:off x="10332115" y="2352601"/>
            <a:ext cx="171339" cy="221245"/>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32" name="Right Brace 31">
            <a:extLst>
              <a:ext uri="{FF2B5EF4-FFF2-40B4-BE49-F238E27FC236}">
                <a16:creationId xmlns:a16="http://schemas.microsoft.com/office/drawing/2014/main" id="{EF8D1978-F956-984C-AE7A-9F6CB3ED68F8}"/>
              </a:ext>
            </a:extLst>
          </p:cNvPr>
          <p:cNvSpPr/>
          <p:nvPr/>
        </p:nvSpPr>
        <p:spPr>
          <a:xfrm>
            <a:off x="10327434" y="2508624"/>
            <a:ext cx="171339" cy="884845"/>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33" name="TextBox 32">
            <a:extLst>
              <a:ext uri="{FF2B5EF4-FFF2-40B4-BE49-F238E27FC236}">
                <a16:creationId xmlns:a16="http://schemas.microsoft.com/office/drawing/2014/main" id="{3A1A8E40-2A4A-AD45-9480-7BC09A9B3F4C}"/>
              </a:ext>
            </a:extLst>
          </p:cNvPr>
          <p:cNvSpPr txBox="1"/>
          <p:nvPr/>
        </p:nvSpPr>
        <p:spPr>
          <a:xfrm>
            <a:off x="10519025" y="2750879"/>
            <a:ext cx="946093" cy="369332"/>
          </a:xfrm>
          <a:prstGeom prst="rect">
            <a:avLst/>
          </a:prstGeom>
          <a:noFill/>
        </p:spPr>
        <p:txBody>
          <a:bodyPr wrap="none" rtlCol="0">
            <a:spAutoFit/>
          </a:bodyPr>
          <a:lstStyle/>
          <a:p>
            <a:r>
              <a:rPr lang="en-US" dirty="0">
                <a:latin typeface="Times New Roman Regular" panose="02020603050405020304" pitchFamily="18" charset="0"/>
              </a:rPr>
              <a:t>E</a:t>
            </a:r>
            <a:r>
              <a:rPr lang="en-US" baseline="-25000" dirty="0">
                <a:latin typeface="Times New Roman Regular" panose="02020603050405020304" pitchFamily="18" charset="0"/>
              </a:rPr>
              <a:t>Band Gap</a:t>
            </a:r>
            <a:endParaRPr lang="en-US" dirty="0">
              <a:latin typeface="Times New Roman Regular" panose="02020603050405020304" pitchFamily="18" charset="0"/>
            </a:endParaRPr>
          </a:p>
        </p:txBody>
      </p:sp>
      <p:sp>
        <p:nvSpPr>
          <p:cNvPr id="34" name="TextBox 33">
            <a:extLst>
              <a:ext uri="{FF2B5EF4-FFF2-40B4-BE49-F238E27FC236}">
                <a16:creationId xmlns:a16="http://schemas.microsoft.com/office/drawing/2014/main" id="{507813D9-3CAB-6743-B6F3-B047AD9921FE}"/>
              </a:ext>
            </a:extLst>
          </p:cNvPr>
          <p:cNvSpPr txBox="1"/>
          <p:nvPr/>
        </p:nvSpPr>
        <p:spPr>
          <a:xfrm>
            <a:off x="10533281" y="2278557"/>
            <a:ext cx="1374094" cy="369332"/>
          </a:xfrm>
          <a:prstGeom prst="rect">
            <a:avLst/>
          </a:prstGeom>
          <a:noFill/>
        </p:spPr>
        <p:txBody>
          <a:bodyPr wrap="none" rtlCol="0">
            <a:spAutoFit/>
          </a:bodyPr>
          <a:lstStyle/>
          <a:p>
            <a:r>
              <a:rPr lang="en-US" dirty="0">
                <a:latin typeface="Times New Roman Regular" panose="02020603050405020304" pitchFamily="18" charset="0"/>
              </a:rPr>
              <a:t>E</a:t>
            </a:r>
            <a:r>
              <a:rPr lang="en-US" baseline="-25000" dirty="0">
                <a:latin typeface="Times New Roman Regular" panose="02020603050405020304" pitchFamily="18" charset="0"/>
              </a:rPr>
              <a:t>Electron Affinity</a:t>
            </a:r>
            <a:endParaRPr lang="en-US" dirty="0">
              <a:latin typeface="Times New Roman Regular" panose="02020603050405020304" pitchFamily="18" charset="0"/>
            </a:endParaRPr>
          </a:p>
        </p:txBody>
      </p:sp>
      <p:sp>
        <p:nvSpPr>
          <p:cNvPr id="35" name="Rectangle 34">
            <a:extLst>
              <a:ext uri="{FF2B5EF4-FFF2-40B4-BE49-F238E27FC236}">
                <a16:creationId xmlns:a16="http://schemas.microsoft.com/office/drawing/2014/main" id="{EA76E6B6-77F2-6B4D-A1FF-63CA40746CA9}"/>
              </a:ext>
            </a:extLst>
          </p:cNvPr>
          <p:cNvSpPr/>
          <p:nvPr/>
        </p:nvSpPr>
        <p:spPr>
          <a:xfrm>
            <a:off x="7841856" y="1711525"/>
            <a:ext cx="4075611" cy="235299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36" name="TextBox 35">
            <a:extLst>
              <a:ext uri="{FF2B5EF4-FFF2-40B4-BE49-F238E27FC236}">
                <a16:creationId xmlns:a16="http://schemas.microsoft.com/office/drawing/2014/main" id="{24ADBDAC-3707-2E45-9AE3-28F39B03888A}"/>
              </a:ext>
            </a:extLst>
          </p:cNvPr>
          <p:cNvSpPr txBox="1"/>
          <p:nvPr/>
        </p:nvSpPr>
        <p:spPr>
          <a:xfrm>
            <a:off x="9550083" y="1774970"/>
            <a:ext cx="659155" cy="369332"/>
          </a:xfrm>
          <a:prstGeom prst="rect">
            <a:avLst/>
          </a:prstGeom>
          <a:noFill/>
        </p:spPr>
        <p:txBody>
          <a:bodyPr wrap="none" rtlCol="0">
            <a:spAutoFit/>
          </a:bodyPr>
          <a:lstStyle/>
          <a:p>
            <a:r>
              <a:rPr lang="en-US" dirty="0">
                <a:latin typeface="Times New Roman Regular" panose="02020603050405020304" pitchFamily="18" charset="0"/>
              </a:rPr>
              <a:t>NEA</a:t>
            </a:r>
          </a:p>
        </p:txBody>
      </p:sp>
      <p:sp>
        <p:nvSpPr>
          <p:cNvPr id="3" name="TextBox 2">
            <a:extLst>
              <a:ext uri="{FF2B5EF4-FFF2-40B4-BE49-F238E27FC236}">
                <a16:creationId xmlns:a16="http://schemas.microsoft.com/office/drawing/2014/main" id="{AD99177C-0E15-8F4C-B6F9-F48FD8475029}"/>
              </a:ext>
            </a:extLst>
          </p:cNvPr>
          <p:cNvSpPr txBox="1"/>
          <p:nvPr/>
        </p:nvSpPr>
        <p:spPr>
          <a:xfrm>
            <a:off x="4401706" y="4963111"/>
            <a:ext cx="3960508" cy="923330"/>
          </a:xfrm>
          <a:prstGeom prst="rect">
            <a:avLst/>
          </a:prstGeom>
          <a:noFill/>
        </p:spPr>
        <p:txBody>
          <a:bodyPr wrap="none" rtlCol="0">
            <a:spAutoFit/>
          </a:bodyPr>
          <a:lstStyle/>
          <a:p>
            <a:r>
              <a:rPr lang="en-US" dirty="0">
                <a:latin typeface="Times New Roman Regular" panose="02020603050405020304" pitchFamily="18" charset="0"/>
              </a:rPr>
              <a:t>Workfunction  = E</a:t>
            </a:r>
            <a:r>
              <a:rPr lang="en-US" baseline="-25000" dirty="0">
                <a:latin typeface="Times New Roman Regular" panose="02020603050405020304" pitchFamily="18" charset="0"/>
              </a:rPr>
              <a:t>Band Gap</a:t>
            </a:r>
            <a:r>
              <a:rPr lang="en-US" dirty="0">
                <a:latin typeface="Times New Roman Regular" panose="02020603050405020304" pitchFamily="18" charset="0"/>
              </a:rPr>
              <a:t> + E</a:t>
            </a:r>
            <a:r>
              <a:rPr lang="en-US" baseline="-25000" dirty="0">
                <a:latin typeface="Times New Roman Regular" panose="02020603050405020304" pitchFamily="18" charset="0"/>
              </a:rPr>
              <a:t>Electron Affinity</a:t>
            </a:r>
            <a:endParaRPr lang="en-US" dirty="0">
              <a:latin typeface="Times New Roman Regular" panose="02020603050405020304" pitchFamily="18" charset="0"/>
            </a:endParaRPr>
          </a:p>
          <a:p>
            <a:r>
              <a:rPr lang="en-US" dirty="0">
                <a:latin typeface="Times New Roman Regular" panose="02020603050405020304" pitchFamily="18" charset="0"/>
              </a:rPr>
              <a:t> </a:t>
            </a:r>
          </a:p>
          <a:p>
            <a:r>
              <a:rPr lang="en-US" dirty="0">
                <a:latin typeface="Times New Roman Regular" panose="02020603050405020304" pitchFamily="18" charset="0"/>
              </a:rPr>
              <a:t> </a:t>
            </a:r>
          </a:p>
        </p:txBody>
      </p:sp>
      <p:sp>
        <p:nvSpPr>
          <p:cNvPr id="37" name="TextBox 36">
            <a:extLst>
              <a:ext uri="{FF2B5EF4-FFF2-40B4-BE49-F238E27FC236}">
                <a16:creationId xmlns:a16="http://schemas.microsoft.com/office/drawing/2014/main" id="{285A5036-DB11-E54F-910B-998F6C7E7F43}"/>
              </a:ext>
            </a:extLst>
          </p:cNvPr>
          <p:cNvSpPr txBox="1"/>
          <p:nvPr/>
        </p:nvSpPr>
        <p:spPr>
          <a:xfrm>
            <a:off x="766905" y="5328779"/>
            <a:ext cx="3313408" cy="923330"/>
          </a:xfrm>
          <a:prstGeom prst="rect">
            <a:avLst/>
          </a:prstGeom>
          <a:noFill/>
        </p:spPr>
        <p:txBody>
          <a:bodyPr wrap="none" rtlCol="0">
            <a:spAutoFit/>
          </a:bodyPr>
          <a:lstStyle/>
          <a:p>
            <a:r>
              <a:rPr lang="en-US" dirty="0">
                <a:latin typeface="Times New Roman Regular" panose="02020603050405020304" pitchFamily="18" charset="0"/>
              </a:rPr>
              <a:t>NEA Cathodes E</a:t>
            </a:r>
            <a:r>
              <a:rPr lang="en-US" baseline="-25000" dirty="0">
                <a:latin typeface="Times New Roman Regular" panose="02020603050405020304" pitchFamily="18" charset="0"/>
              </a:rPr>
              <a:t>Band Gap</a:t>
            </a:r>
            <a:r>
              <a:rPr lang="en-US" dirty="0">
                <a:latin typeface="Times New Roman Regular" panose="02020603050405020304" pitchFamily="18" charset="0"/>
              </a:rPr>
              <a:t>:</a:t>
            </a:r>
          </a:p>
          <a:p>
            <a:r>
              <a:rPr lang="en-US" dirty="0">
                <a:latin typeface="Times New Roman Regular" panose="02020603050405020304" pitchFamily="18" charset="0"/>
              </a:rPr>
              <a:t>    - GaAs* = 1.42 eV</a:t>
            </a:r>
          </a:p>
          <a:p>
            <a:r>
              <a:rPr lang="en-US" dirty="0">
                <a:latin typeface="Times New Roman Regular" panose="02020603050405020304" pitchFamily="18" charset="0"/>
              </a:rPr>
              <a:t>    - GaN = 3.2 eV (C), 3.4 eV (H)</a:t>
            </a:r>
          </a:p>
        </p:txBody>
      </p:sp>
      <p:sp>
        <p:nvSpPr>
          <p:cNvPr id="2" name="TextBox 1">
            <a:extLst>
              <a:ext uri="{FF2B5EF4-FFF2-40B4-BE49-F238E27FC236}">
                <a16:creationId xmlns:a16="http://schemas.microsoft.com/office/drawing/2014/main" id="{0BE5B538-18AB-7D45-89FA-0B16CA03BC3F}"/>
              </a:ext>
            </a:extLst>
          </p:cNvPr>
          <p:cNvSpPr txBox="1"/>
          <p:nvPr/>
        </p:nvSpPr>
        <p:spPr>
          <a:xfrm>
            <a:off x="42046" y="6488668"/>
            <a:ext cx="2736647" cy="369332"/>
          </a:xfrm>
          <a:prstGeom prst="rect">
            <a:avLst/>
          </a:prstGeom>
          <a:noFill/>
        </p:spPr>
        <p:txBody>
          <a:bodyPr wrap="none" rtlCol="0">
            <a:spAutoFit/>
          </a:bodyPr>
          <a:lstStyle/>
          <a:p>
            <a:r>
              <a:rPr lang="en-US" dirty="0">
                <a:latin typeface="Times New Roman Regular" panose="02020603050405020304" pitchFamily="18" charset="0"/>
              </a:rPr>
              <a:t>*Also requires O</a:t>
            </a:r>
            <a:r>
              <a:rPr lang="en-US" baseline="-25000" dirty="0">
                <a:latin typeface="Times New Roman Regular" panose="02020603050405020304" pitchFamily="18" charset="0"/>
              </a:rPr>
              <a:t>2 </a:t>
            </a:r>
            <a:r>
              <a:rPr lang="en-US" dirty="0">
                <a:latin typeface="Times New Roman Regular" panose="02020603050405020304" pitchFamily="18" charset="0"/>
              </a:rPr>
              <a:t> for NEA</a:t>
            </a:r>
          </a:p>
        </p:txBody>
      </p:sp>
      <p:sp>
        <p:nvSpPr>
          <p:cNvPr id="38" name="TextBox 37">
            <a:extLst>
              <a:ext uri="{FF2B5EF4-FFF2-40B4-BE49-F238E27FC236}">
                <a16:creationId xmlns:a16="http://schemas.microsoft.com/office/drawing/2014/main" id="{2665B8A6-1E4B-2D40-8FF0-0F5073C1EC82}"/>
              </a:ext>
            </a:extLst>
          </p:cNvPr>
          <p:cNvSpPr txBox="1"/>
          <p:nvPr/>
        </p:nvSpPr>
        <p:spPr>
          <a:xfrm>
            <a:off x="6265710" y="5718499"/>
            <a:ext cx="1980029" cy="369332"/>
          </a:xfrm>
          <a:prstGeom prst="rect">
            <a:avLst/>
          </a:prstGeom>
          <a:noFill/>
        </p:spPr>
        <p:txBody>
          <a:bodyPr wrap="none" rtlCol="0">
            <a:spAutoFit/>
          </a:bodyPr>
          <a:lstStyle/>
          <a:p>
            <a:r>
              <a:rPr lang="en-US" dirty="0">
                <a:latin typeface="Times New Roman Regular" panose="02020603050405020304" pitchFamily="18" charset="0"/>
              </a:rPr>
              <a:t>Activation to NEA</a:t>
            </a:r>
          </a:p>
        </p:txBody>
      </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C274D4DE-5CA7-8348-AFE9-18A2E0846533}"/>
                  </a:ext>
                </a:extLst>
              </p:cNvPr>
              <p:cNvSpPr txBox="1"/>
              <p:nvPr/>
            </p:nvSpPr>
            <p:spPr>
              <a:xfrm>
                <a:off x="3582689" y="6043359"/>
                <a:ext cx="2798523" cy="6649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𝑄𝐸</m:t>
                      </m:r>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𝑒𝑙𝑒𝑐𝑡𝑟𝑜𝑛𝑠</m:t>
                          </m:r>
                          <m:r>
                            <a:rPr lang="en-US" b="0" i="1" smtClean="0">
                              <a:latin typeface="Cambria Math" panose="02040503050406030204" pitchFamily="18" charset="0"/>
                            </a:rPr>
                            <m:t> </m:t>
                          </m:r>
                          <m:r>
                            <a:rPr lang="en-US" b="0" i="1" smtClean="0">
                              <a:latin typeface="Cambria Math" panose="02040503050406030204" pitchFamily="18" charset="0"/>
                            </a:rPr>
                            <m:t>𝑜𝑢𝑡</m:t>
                          </m:r>
                        </m:num>
                        <m:den>
                          <m:r>
                            <a:rPr lang="en-US" b="0" i="1" smtClean="0">
                              <a:latin typeface="Cambria Math" panose="02040503050406030204" pitchFamily="18" charset="0"/>
                            </a:rPr>
                            <m:t># </m:t>
                          </m:r>
                          <m:r>
                            <a:rPr lang="en-US" b="0" i="1" smtClean="0">
                              <a:latin typeface="Cambria Math" panose="02040503050406030204" pitchFamily="18" charset="0"/>
                            </a:rPr>
                            <m:t>𝑝h𝑜𝑡𝑜𝑛𝑠</m:t>
                          </m:r>
                          <m:r>
                            <a:rPr lang="en-US" b="0" i="1" smtClean="0">
                              <a:latin typeface="Cambria Math" panose="02040503050406030204" pitchFamily="18" charset="0"/>
                            </a:rPr>
                            <m:t> </m:t>
                          </m:r>
                          <m:r>
                            <a:rPr lang="en-US" b="0" i="1" smtClean="0">
                              <a:latin typeface="Cambria Math" panose="02040503050406030204" pitchFamily="18" charset="0"/>
                            </a:rPr>
                            <m:t>𝑖𝑛</m:t>
                          </m:r>
                        </m:den>
                      </m:f>
                    </m:oMath>
                  </m:oMathPara>
                </a14:m>
                <a:endParaRPr lang="en-US" dirty="0">
                  <a:latin typeface="Times New Roman Regular" panose="02020603050405020304" pitchFamily="18" charset="0"/>
                </a:endParaRPr>
              </a:p>
            </p:txBody>
          </p:sp>
        </mc:Choice>
        <mc:Fallback>
          <p:sp>
            <p:nvSpPr>
              <p:cNvPr id="43" name="TextBox 42">
                <a:extLst>
                  <a:ext uri="{FF2B5EF4-FFF2-40B4-BE49-F238E27FC236}">
                    <a16:creationId xmlns:a16="http://schemas.microsoft.com/office/drawing/2014/main" id="{C274D4DE-5CA7-8348-AFE9-18A2E0846533}"/>
                  </a:ext>
                </a:extLst>
              </p:cNvPr>
              <p:cNvSpPr txBox="1">
                <a:spLocks noRot="1" noChangeAspect="1" noMove="1" noResize="1" noEditPoints="1" noAdjustHandles="1" noChangeArrowheads="1" noChangeShapeType="1" noTextEdit="1"/>
              </p:cNvSpPr>
              <p:nvPr/>
            </p:nvSpPr>
            <p:spPr>
              <a:xfrm>
                <a:off x="3582689" y="6043359"/>
                <a:ext cx="2798523" cy="664926"/>
              </a:xfrm>
              <a:prstGeom prst="rect">
                <a:avLst/>
              </a:prstGeom>
              <a:blipFill>
                <a:blip r:embed="rId4"/>
                <a:stretch>
                  <a:fillRect b="-9434"/>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EFDC1099-6E12-9448-8172-E14778DA368C}"/>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7</a:t>
            </a:r>
          </a:p>
        </p:txBody>
      </p:sp>
    </p:spTree>
    <p:extLst>
      <p:ext uri="{BB962C8B-B14F-4D97-AF65-F5344CB8AC3E}">
        <p14:creationId xmlns:p14="http://schemas.microsoft.com/office/powerpoint/2010/main" val="2709240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D25EF1-CE8A-DD46-AB09-C0B165586F4D}"/>
              </a:ext>
            </a:extLst>
          </p:cNvPr>
          <p:cNvSpPr txBox="1">
            <a:spLocks/>
          </p:cNvSpPr>
          <p:nvPr/>
        </p:nvSpPr>
        <p:spPr>
          <a:xfrm>
            <a:off x="42046" y="-142171"/>
            <a:ext cx="113008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Alternative NEA Coatings: Cs-Te</a:t>
            </a:r>
          </a:p>
        </p:txBody>
      </p:sp>
      <p:pic>
        <p:nvPicPr>
          <p:cNvPr id="12" name="Picture 11">
            <a:extLst>
              <a:ext uri="{FF2B5EF4-FFF2-40B4-BE49-F238E27FC236}">
                <a16:creationId xmlns:a16="http://schemas.microsoft.com/office/drawing/2014/main" id="{DED8DEB9-EF45-0443-8C5A-E6592B91625E}"/>
              </a:ext>
            </a:extLst>
          </p:cNvPr>
          <p:cNvPicPr>
            <a:picLocks noChangeAspect="1"/>
          </p:cNvPicPr>
          <p:nvPr/>
        </p:nvPicPr>
        <p:blipFill>
          <a:blip r:embed="rId3"/>
          <a:stretch>
            <a:fillRect/>
          </a:stretch>
        </p:blipFill>
        <p:spPr>
          <a:xfrm>
            <a:off x="42045" y="6229350"/>
            <a:ext cx="5548275" cy="542017"/>
          </a:xfrm>
          <a:prstGeom prst="rect">
            <a:avLst/>
          </a:prstGeom>
        </p:spPr>
      </p:pic>
      <p:pic>
        <p:nvPicPr>
          <p:cNvPr id="14" name="Picture 13">
            <a:extLst>
              <a:ext uri="{FF2B5EF4-FFF2-40B4-BE49-F238E27FC236}">
                <a16:creationId xmlns:a16="http://schemas.microsoft.com/office/drawing/2014/main" id="{A5E264B1-F366-CE46-BB83-4B5A2C2F7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5" y="1916933"/>
            <a:ext cx="3158313" cy="2270140"/>
          </a:xfrm>
          <a:prstGeom prst="rect">
            <a:avLst/>
          </a:prstGeom>
        </p:spPr>
      </p:pic>
      <p:pic>
        <p:nvPicPr>
          <p:cNvPr id="15" name="Picture 14">
            <a:extLst>
              <a:ext uri="{FF2B5EF4-FFF2-40B4-BE49-F238E27FC236}">
                <a16:creationId xmlns:a16="http://schemas.microsoft.com/office/drawing/2014/main" id="{79235FA7-8D4F-B342-86B6-70EB8417D3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2046" y="3798983"/>
            <a:ext cx="4243015" cy="3059017"/>
          </a:xfrm>
          <a:prstGeom prst="rect">
            <a:avLst/>
          </a:prstGeom>
        </p:spPr>
      </p:pic>
      <p:sp>
        <p:nvSpPr>
          <p:cNvPr id="2" name="TextBox 1">
            <a:extLst>
              <a:ext uri="{FF2B5EF4-FFF2-40B4-BE49-F238E27FC236}">
                <a16:creationId xmlns:a16="http://schemas.microsoft.com/office/drawing/2014/main" id="{5E261B09-9D02-854A-860F-FF25D6461750}"/>
              </a:ext>
            </a:extLst>
          </p:cNvPr>
          <p:cNvSpPr txBox="1"/>
          <p:nvPr/>
        </p:nvSpPr>
        <p:spPr>
          <a:xfrm>
            <a:off x="75492" y="1189196"/>
            <a:ext cx="3310458" cy="369332"/>
          </a:xfrm>
          <a:prstGeom prst="rect">
            <a:avLst/>
          </a:prstGeom>
          <a:noFill/>
        </p:spPr>
        <p:txBody>
          <a:bodyPr wrap="none" rtlCol="0">
            <a:spAutoFit/>
          </a:bodyPr>
          <a:lstStyle/>
          <a:p>
            <a:r>
              <a:rPr lang="en-US" dirty="0">
                <a:latin typeface="Times New Roman Regular" panose="02020603050405020304" pitchFamily="18" charset="0"/>
              </a:rPr>
              <a:t>Can use Cs-Te to activate to NEA</a:t>
            </a:r>
          </a:p>
        </p:txBody>
      </p:sp>
      <p:sp>
        <p:nvSpPr>
          <p:cNvPr id="3" name="Rectangle 2">
            <a:extLst>
              <a:ext uri="{FF2B5EF4-FFF2-40B4-BE49-F238E27FC236}">
                <a16:creationId xmlns:a16="http://schemas.microsoft.com/office/drawing/2014/main" id="{61FF6496-30C9-8345-B87E-9A4D9E2C4A7A}"/>
              </a:ext>
            </a:extLst>
          </p:cNvPr>
          <p:cNvSpPr/>
          <p:nvPr/>
        </p:nvSpPr>
        <p:spPr>
          <a:xfrm>
            <a:off x="8372464" y="999800"/>
            <a:ext cx="2970449" cy="923330"/>
          </a:xfrm>
          <a:prstGeom prst="rect">
            <a:avLst/>
          </a:prstGeom>
        </p:spPr>
        <p:txBody>
          <a:bodyPr wrap="square">
            <a:spAutoFit/>
          </a:bodyPr>
          <a:lstStyle/>
          <a:p>
            <a:r>
              <a:rPr lang="en-US" dirty="0">
                <a:latin typeface="Times New Roman Regular" panose="02020603050405020304" pitchFamily="18" charset="0"/>
              </a:rPr>
              <a:t>GaAs activated with conventional Cs-O, then with Cs</a:t>
            </a:r>
            <a:r>
              <a:rPr lang="en-US" baseline="-25000" dirty="0">
                <a:latin typeface="Times New Roman Regular" panose="02020603050405020304" pitchFamily="18" charset="0"/>
              </a:rPr>
              <a:t>2</a:t>
            </a:r>
            <a:r>
              <a:rPr lang="en-US" dirty="0">
                <a:latin typeface="Times New Roman Regular" panose="02020603050405020304" pitchFamily="18" charset="0"/>
              </a:rPr>
              <a:t>Te</a:t>
            </a:r>
          </a:p>
        </p:txBody>
      </p:sp>
      <p:sp>
        <p:nvSpPr>
          <p:cNvPr id="17" name="Rectangle 16">
            <a:extLst>
              <a:ext uri="{FF2B5EF4-FFF2-40B4-BE49-F238E27FC236}">
                <a16:creationId xmlns:a16="http://schemas.microsoft.com/office/drawing/2014/main" id="{0BFD4780-55A0-B548-8FD5-451533A99DE8}"/>
              </a:ext>
            </a:extLst>
          </p:cNvPr>
          <p:cNvSpPr/>
          <p:nvPr/>
        </p:nvSpPr>
        <p:spPr>
          <a:xfrm>
            <a:off x="8372463" y="2185502"/>
            <a:ext cx="2970449" cy="1200329"/>
          </a:xfrm>
          <a:prstGeom prst="rect">
            <a:avLst/>
          </a:prstGeom>
        </p:spPr>
        <p:txBody>
          <a:bodyPr wrap="square">
            <a:spAutoFit/>
          </a:bodyPr>
          <a:lstStyle/>
          <a:p>
            <a:r>
              <a:rPr lang="en-US" dirty="0">
                <a:latin typeface="Times New Roman Regular" panose="02020603050405020304" pitchFamily="18" charset="0"/>
              </a:rPr>
              <a:t>Cs</a:t>
            </a:r>
            <a:r>
              <a:rPr lang="en-US" baseline="-25000" dirty="0">
                <a:latin typeface="Times New Roman Regular" panose="02020603050405020304" pitchFamily="18" charset="0"/>
              </a:rPr>
              <a:t>2</a:t>
            </a:r>
            <a:r>
              <a:rPr lang="en-US" dirty="0">
                <a:latin typeface="Times New Roman Regular" panose="02020603050405020304" pitchFamily="18" charset="0"/>
              </a:rPr>
              <a:t>Te activation gave a 5x improvement in charge extraction lifetime as opposed to Cs-O activation</a:t>
            </a:r>
          </a:p>
        </p:txBody>
      </p:sp>
      <p:sp>
        <p:nvSpPr>
          <p:cNvPr id="19" name="TextBox 18">
            <a:extLst>
              <a:ext uri="{FF2B5EF4-FFF2-40B4-BE49-F238E27FC236}">
                <a16:creationId xmlns:a16="http://schemas.microsoft.com/office/drawing/2014/main" id="{121193E5-9BDC-4A49-8FBE-13778360992F}"/>
              </a:ext>
            </a:extLst>
          </p:cNvPr>
          <p:cNvSpPr txBox="1"/>
          <p:nvPr/>
        </p:nvSpPr>
        <p:spPr>
          <a:xfrm>
            <a:off x="4968020" y="5301554"/>
            <a:ext cx="3174395" cy="369332"/>
          </a:xfrm>
          <a:prstGeom prst="rect">
            <a:avLst/>
          </a:prstGeom>
          <a:noFill/>
        </p:spPr>
        <p:txBody>
          <a:bodyPr wrap="none" rtlCol="0">
            <a:spAutoFit/>
          </a:bodyPr>
          <a:lstStyle/>
          <a:p>
            <a:r>
              <a:rPr lang="en-US" dirty="0">
                <a:latin typeface="Times New Roman Regular" panose="02020603050405020304" pitchFamily="18" charset="0"/>
              </a:rPr>
              <a:t>Spin polarization unchanged </a:t>
            </a:r>
            <a:r>
              <a:rPr lang="en-US" dirty="0">
                <a:latin typeface="Times New Roman Regular" panose="02020603050405020304" pitchFamily="18" charset="0"/>
                <a:sym typeface="Wingdings" pitchFamily="2" charset="2"/>
              </a:rPr>
              <a:t> </a:t>
            </a:r>
            <a:endParaRPr lang="en-US" dirty="0">
              <a:latin typeface="Times New Roman Regular" panose="02020603050405020304" pitchFamily="18" charset="0"/>
            </a:endParaRPr>
          </a:p>
        </p:txBody>
      </p:sp>
      <p:pic>
        <p:nvPicPr>
          <p:cNvPr id="22" name="Picture 21">
            <a:extLst>
              <a:ext uri="{FF2B5EF4-FFF2-40B4-BE49-F238E27FC236}">
                <a16:creationId xmlns:a16="http://schemas.microsoft.com/office/drawing/2014/main" id="{EB0BFCD8-EDA9-6F41-8E2E-DF0864FA44D1}"/>
              </a:ext>
            </a:extLst>
          </p:cNvPr>
          <p:cNvPicPr>
            <a:picLocks noChangeAspect="1"/>
          </p:cNvPicPr>
          <p:nvPr/>
        </p:nvPicPr>
        <p:blipFill>
          <a:blip r:embed="rId6"/>
          <a:stretch>
            <a:fillRect/>
          </a:stretch>
        </p:blipFill>
        <p:spPr>
          <a:xfrm>
            <a:off x="180709" y="4554663"/>
            <a:ext cx="3009887" cy="1693061"/>
          </a:xfrm>
          <a:prstGeom prst="rect">
            <a:avLst/>
          </a:prstGeom>
        </p:spPr>
      </p:pic>
      <p:pic>
        <p:nvPicPr>
          <p:cNvPr id="13" name="Picture 12">
            <a:extLst>
              <a:ext uri="{FF2B5EF4-FFF2-40B4-BE49-F238E27FC236}">
                <a16:creationId xmlns:a16="http://schemas.microsoft.com/office/drawing/2014/main" id="{96951115-65FB-4643-96E2-E3BBDEE4E154}"/>
              </a:ext>
            </a:extLst>
          </p:cNvPr>
          <p:cNvPicPr>
            <a:picLocks noChangeAspect="1"/>
          </p:cNvPicPr>
          <p:nvPr/>
        </p:nvPicPr>
        <p:blipFill>
          <a:blip r:embed="rId7"/>
          <a:stretch>
            <a:fillRect/>
          </a:stretch>
        </p:blipFill>
        <p:spPr>
          <a:xfrm>
            <a:off x="3242544" y="884782"/>
            <a:ext cx="4899871" cy="4035832"/>
          </a:xfrm>
          <a:prstGeom prst="rect">
            <a:avLst/>
          </a:prstGeom>
        </p:spPr>
      </p:pic>
      <p:sp>
        <p:nvSpPr>
          <p:cNvPr id="24" name="TextBox 23">
            <a:extLst>
              <a:ext uri="{FF2B5EF4-FFF2-40B4-BE49-F238E27FC236}">
                <a16:creationId xmlns:a16="http://schemas.microsoft.com/office/drawing/2014/main" id="{61B7EE71-C28E-204B-B9E2-22FA93A35041}"/>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8</a:t>
            </a:r>
          </a:p>
        </p:txBody>
      </p:sp>
    </p:spTree>
    <p:extLst>
      <p:ext uri="{BB962C8B-B14F-4D97-AF65-F5344CB8AC3E}">
        <p14:creationId xmlns:p14="http://schemas.microsoft.com/office/powerpoint/2010/main" val="30171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B9014E0-E97D-8C44-9FC7-B9FE53D26B67}"/>
              </a:ext>
            </a:extLst>
          </p:cNvPr>
          <p:cNvSpPr/>
          <p:nvPr/>
        </p:nvSpPr>
        <p:spPr>
          <a:xfrm>
            <a:off x="3341196" y="1000458"/>
            <a:ext cx="5132015" cy="5763597"/>
          </a:xfrm>
          <a:prstGeom prst="rect">
            <a:avLst/>
          </a:prstGeom>
          <a:noFill/>
          <a:ln w="508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4" name="Title 1">
            <a:extLst>
              <a:ext uri="{FF2B5EF4-FFF2-40B4-BE49-F238E27FC236}">
                <a16:creationId xmlns:a16="http://schemas.microsoft.com/office/drawing/2014/main" id="{ACD25EF1-CE8A-DD46-AB09-C0B165586F4D}"/>
              </a:ext>
            </a:extLst>
          </p:cNvPr>
          <p:cNvSpPr txBox="1">
            <a:spLocks/>
          </p:cNvSpPr>
          <p:nvPr/>
        </p:nvSpPr>
        <p:spPr>
          <a:xfrm>
            <a:off x="42046" y="-142171"/>
            <a:ext cx="113008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Alternative NEA Coatings: Cs-Sb-O</a:t>
            </a:r>
          </a:p>
        </p:txBody>
      </p:sp>
      <p:sp>
        <p:nvSpPr>
          <p:cNvPr id="2" name="TextBox 1">
            <a:extLst>
              <a:ext uri="{FF2B5EF4-FFF2-40B4-BE49-F238E27FC236}">
                <a16:creationId xmlns:a16="http://schemas.microsoft.com/office/drawing/2014/main" id="{5E261B09-9D02-854A-860F-FF25D6461750}"/>
              </a:ext>
            </a:extLst>
          </p:cNvPr>
          <p:cNvSpPr txBox="1"/>
          <p:nvPr/>
        </p:nvSpPr>
        <p:spPr>
          <a:xfrm>
            <a:off x="680381" y="1157890"/>
            <a:ext cx="2073517" cy="646331"/>
          </a:xfrm>
          <a:prstGeom prst="rect">
            <a:avLst/>
          </a:prstGeom>
          <a:noFill/>
        </p:spPr>
        <p:txBody>
          <a:bodyPr wrap="square" rtlCol="0">
            <a:spAutoFit/>
          </a:bodyPr>
          <a:lstStyle/>
          <a:p>
            <a:r>
              <a:rPr lang="en-US" dirty="0">
                <a:latin typeface="Times New Roman Regular" panose="02020603050405020304" pitchFamily="18" charset="0"/>
              </a:rPr>
              <a:t>Can use Cs-Sb-O to activate to NEA</a:t>
            </a:r>
          </a:p>
        </p:txBody>
      </p:sp>
      <p:sp>
        <p:nvSpPr>
          <p:cNvPr id="3" name="Rectangle 2">
            <a:extLst>
              <a:ext uri="{FF2B5EF4-FFF2-40B4-BE49-F238E27FC236}">
                <a16:creationId xmlns:a16="http://schemas.microsoft.com/office/drawing/2014/main" id="{61FF6496-30C9-8345-B87E-9A4D9E2C4A7A}"/>
              </a:ext>
            </a:extLst>
          </p:cNvPr>
          <p:cNvSpPr/>
          <p:nvPr/>
        </p:nvSpPr>
        <p:spPr>
          <a:xfrm>
            <a:off x="6439545" y="1636369"/>
            <a:ext cx="2350708" cy="923330"/>
          </a:xfrm>
          <a:prstGeom prst="rect">
            <a:avLst/>
          </a:prstGeom>
        </p:spPr>
        <p:txBody>
          <a:bodyPr wrap="square">
            <a:spAutoFit/>
          </a:bodyPr>
          <a:lstStyle/>
          <a:p>
            <a:r>
              <a:rPr lang="en-US" dirty="0">
                <a:latin typeface="Times New Roman Regular" panose="02020603050405020304" pitchFamily="18" charset="0"/>
              </a:rPr>
              <a:t>GaAs activated with varying Cs-Sb thicknesses</a:t>
            </a:r>
          </a:p>
        </p:txBody>
      </p:sp>
      <p:pic>
        <p:nvPicPr>
          <p:cNvPr id="22" name="Picture 21">
            <a:extLst>
              <a:ext uri="{FF2B5EF4-FFF2-40B4-BE49-F238E27FC236}">
                <a16:creationId xmlns:a16="http://schemas.microsoft.com/office/drawing/2014/main" id="{EB0BFCD8-EDA9-6F41-8E2E-DF0864FA44D1}"/>
              </a:ext>
            </a:extLst>
          </p:cNvPr>
          <p:cNvPicPr>
            <a:picLocks noChangeAspect="1"/>
          </p:cNvPicPr>
          <p:nvPr/>
        </p:nvPicPr>
        <p:blipFill>
          <a:blip r:embed="rId3"/>
          <a:stretch>
            <a:fillRect/>
          </a:stretch>
        </p:blipFill>
        <p:spPr>
          <a:xfrm>
            <a:off x="104163" y="4923687"/>
            <a:ext cx="3009887" cy="1693061"/>
          </a:xfrm>
          <a:prstGeom prst="rect">
            <a:avLst/>
          </a:prstGeom>
        </p:spPr>
      </p:pic>
      <p:pic>
        <p:nvPicPr>
          <p:cNvPr id="23" name="Picture 22">
            <a:extLst>
              <a:ext uri="{FF2B5EF4-FFF2-40B4-BE49-F238E27FC236}">
                <a16:creationId xmlns:a16="http://schemas.microsoft.com/office/drawing/2014/main" id="{FD0E02D6-776F-B74D-9320-0A40AF050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78" y="1901206"/>
            <a:ext cx="2529038" cy="1696433"/>
          </a:xfrm>
          <a:prstGeom prst="rect">
            <a:avLst/>
          </a:prstGeom>
        </p:spPr>
      </p:pic>
      <p:pic>
        <p:nvPicPr>
          <p:cNvPr id="24" name="Picture 23">
            <a:extLst>
              <a:ext uri="{FF2B5EF4-FFF2-40B4-BE49-F238E27FC236}">
                <a16:creationId xmlns:a16="http://schemas.microsoft.com/office/drawing/2014/main" id="{674E8782-F9C4-914F-90C3-14758EEEED15}"/>
              </a:ext>
            </a:extLst>
          </p:cNvPr>
          <p:cNvPicPr>
            <a:picLocks noChangeAspect="1"/>
          </p:cNvPicPr>
          <p:nvPr/>
        </p:nvPicPr>
        <p:blipFill>
          <a:blip r:embed="rId5"/>
          <a:stretch>
            <a:fillRect/>
          </a:stretch>
        </p:blipFill>
        <p:spPr>
          <a:xfrm>
            <a:off x="3462234" y="1052234"/>
            <a:ext cx="2856273" cy="2672621"/>
          </a:xfrm>
          <a:prstGeom prst="rect">
            <a:avLst/>
          </a:prstGeom>
        </p:spPr>
      </p:pic>
      <p:pic>
        <p:nvPicPr>
          <p:cNvPr id="29" name="Picture 28">
            <a:extLst>
              <a:ext uri="{FF2B5EF4-FFF2-40B4-BE49-F238E27FC236}">
                <a16:creationId xmlns:a16="http://schemas.microsoft.com/office/drawing/2014/main" id="{B69AF770-10AB-E044-909B-C6D9F5D138D9}"/>
              </a:ext>
            </a:extLst>
          </p:cNvPr>
          <p:cNvPicPr>
            <a:picLocks noChangeAspect="1"/>
          </p:cNvPicPr>
          <p:nvPr/>
        </p:nvPicPr>
        <p:blipFill>
          <a:blip r:embed="rId6"/>
          <a:stretch>
            <a:fillRect/>
          </a:stretch>
        </p:blipFill>
        <p:spPr>
          <a:xfrm>
            <a:off x="3512516" y="3597639"/>
            <a:ext cx="2900684" cy="2797274"/>
          </a:xfrm>
          <a:prstGeom prst="rect">
            <a:avLst/>
          </a:prstGeom>
        </p:spPr>
      </p:pic>
      <p:sp>
        <p:nvSpPr>
          <p:cNvPr id="30" name="Rectangle 29">
            <a:extLst>
              <a:ext uri="{FF2B5EF4-FFF2-40B4-BE49-F238E27FC236}">
                <a16:creationId xmlns:a16="http://schemas.microsoft.com/office/drawing/2014/main" id="{12BB7C84-2F8E-5042-B14A-EC1C5BB55049}"/>
              </a:ext>
            </a:extLst>
          </p:cNvPr>
          <p:cNvSpPr/>
          <p:nvPr/>
        </p:nvSpPr>
        <p:spPr>
          <a:xfrm>
            <a:off x="6457395" y="3621550"/>
            <a:ext cx="2350708" cy="923330"/>
          </a:xfrm>
          <a:prstGeom prst="rect">
            <a:avLst/>
          </a:prstGeom>
        </p:spPr>
        <p:txBody>
          <a:bodyPr wrap="square">
            <a:spAutoFit/>
          </a:bodyPr>
          <a:lstStyle/>
          <a:p>
            <a:r>
              <a:rPr lang="en-US" dirty="0">
                <a:latin typeface="Times New Roman Regular" panose="02020603050405020304" pitchFamily="18" charset="0"/>
              </a:rPr>
              <a:t>Tradeoffs with QE, lifetime and spin polarization</a:t>
            </a:r>
          </a:p>
        </p:txBody>
      </p:sp>
      <p:pic>
        <p:nvPicPr>
          <p:cNvPr id="25" name="Picture 24">
            <a:extLst>
              <a:ext uri="{FF2B5EF4-FFF2-40B4-BE49-F238E27FC236}">
                <a16:creationId xmlns:a16="http://schemas.microsoft.com/office/drawing/2014/main" id="{DED4676D-A49E-C24F-B7FC-2D9395D20D99}"/>
              </a:ext>
            </a:extLst>
          </p:cNvPr>
          <p:cNvPicPr>
            <a:picLocks noChangeAspect="1"/>
          </p:cNvPicPr>
          <p:nvPr/>
        </p:nvPicPr>
        <p:blipFill>
          <a:blip r:embed="rId7"/>
          <a:stretch>
            <a:fillRect/>
          </a:stretch>
        </p:blipFill>
        <p:spPr>
          <a:xfrm>
            <a:off x="4228881" y="6323571"/>
            <a:ext cx="3516224" cy="347895"/>
          </a:xfrm>
          <a:prstGeom prst="rect">
            <a:avLst/>
          </a:prstGeom>
        </p:spPr>
      </p:pic>
      <p:sp>
        <p:nvSpPr>
          <p:cNvPr id="31" name="TextBox 30">
            <a:extLst>
              <a:ext uri="{FF2B5EF4-FFF2-40B4-BE49-F238E27FC236}">
                <a16:creationId xmlns:a16="http://schemas.microsoft.com/office/drawing/2014/main" id="{1AB9C3BC-6C0B-7C40-83D4-5C0DCF9CD880}"/>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9</a:t>
            </a:r>
          </a:p>
        </p:txBody>
      </p:sp>
    </p:spTree>
    <p:extLst>
      <p:ext uri="{BB962C8B-B14F-4D97-AF65-F5344CB8AC3E}">
        <p14:creationId xmlns:p14="http://schemas.microsoft.com/office/powerpoint/2010/main" val="1597960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D25EF1-CE8A-DD46-AB09-C0B165586F4D}"/>
              </a:ext>
            </a:extLst>
          </p:cNvPr>
          <p:cNvSpPr txBox="1">
            <a:spLocks/>
          </p:cNvSpPr>
          <p:nvPr/>
        </p:nvSpPr>
        <p:spPr>
          <a:xfrm>
            <a:off x="42046" y="-142171"/>
            <a:ext cx="113008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Alternative NEA Coatings: Cs-Sb-O</a:t>
            </a:r>
          </a:p>
        </p:txBody>
      </p:sp>
      <p:sp>
        <p:nvSpPr>
          <p:cNvPr id="2" name="TextBox 1">
            <a:extLst>
              <a:ext uri="{FF2B5EF4-FFF2-40B4-BE49-F238E27FC236}">
                <a16:creationId xmlns:a16="http://schemas.microsoft.com/office/drawing/2014/main" id="{5E261B09-9D02-854A-860F-FF25D6461750}"/>
              </a:ext>
            </a:extLst>
          </p:cNvPr>
          <p:cNvSpPr txBox="1"/>
          <p:nvPr/>
        </p:nvSpPr>
        <p:spPr>
          <a:xfrm>
            <a:off x="680381" y="1157890"/>
            <a:ext cx="2073517" cy="646331"/>
          </a:xfrm>
          <a:prstGeom prst="rect">
            <a:avLst/>
          </a:prstGeom>
          <a:noFill/>
        </p:spPr>
        <p:txBody>
          <a:bodyPr wrap="square" rtlCol="0">
            <a:spAutoFit/>
          </a:bodyPr>
          <a:lstStyle/>
          <a:p>
            <a:r>
              <a:rPr lang="en-US" dirty="0">
                <a:latin typeface="Times New Roman Regular" panose="02020603050405020304" pitchFamily="18" charset="0"/>
              </a:rPr>
              <a:t>Can use Cs-Sb-O to activate to NEA</a:t>
            </a:r>
          </a:p>
        </p:txBody>
      </p:sp>
      <p:pic>
        <p:nvPicPr>
          <p:cNvPr id="22" name="Picture 21">
            <a:extLst>
              <a:ext uri="{FF2B5EF4-FFF2-40B4-BE49-F238E27FC236}">
                <a16:creationId xmlns:a16="http://schemas.microsoft.com/office/drawing/2014/main" id="{EB0BFCD8-EDA9-6F41-8E2E-DF0864FA44D1}"/>
              </a:ext>
            </a:extLst>
          </p:cNvPr>
          <p:cNvPicPr>
            <a:picLocks noChangeAspect="1"/>
          </p:cNvPicPr>
          <p:nvPr/>
        </p:nvPicPr>
        <p:blipFill>
          <a:blip r:embed="rId3"/>
          <a:stretch>
            <a:fillRect/>
          </a:stretch>
        </p:blipFill>
        <p:spPr>
          <a:xfrm>
            <a:off x="104163" y="4923687"/>
            <a:ext cx="3009887" cy="1693061"/>
          </a:xfrm>
          <a:prstGeom prst="rect">
            <a:avLst/>
          </a:prstGeom>
        </p:spPr>
      </p:pic>
      <p:pic>
        <p:nvPicPr>
          <p:cNvPr id="23" name="Picture 22">
            <a:extLst>
              <a:ext uri="{FF2B5EF4-FFF2-40B4-BE49-F238E27FC236}">
                <a16:creationId xmlns:a16="http://schemas.microsoft.com/office/drawing/2014/main" id="{FD0E02D6-776F-B74D-9320-0A40AF050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78" y="1901206"/>
            <a:ext cx="2529038" cy="1696433"/>
          </a:xfrm>
          <a:prstGeom prst="rect">
            <a:avLst/>
          </a:prstGeom>
        </p:spPr>
      </p:pic>
      <p:pic>
        <p:nvPicPr>
          <p:cNvPr id="26" name="Picture 25">
            <a:extLst>
              <a:ext uri="{FF2B5EF4-FFF2-40B4-BE49-F238E27FC236}">
                <a16:creationId xmlns:a16="http://schemas.microsoft.com/office/drawing/2014/main" id="{C2FFB71D-2C06-E84C-8133-AAEDC7E8076E}"/>
              </a:ext>
            </a:extLst>
          </p:cNvPr>
          <p:cNvPicPr>
            <a:picLocks noChangeAspect="1"/>
          </p:cNvPicPr>
          <p:nvPr/>
        </p:nvPicPr>
        <p:blipFill>
          <a:blip r:embed="rId5"/>
          <a:stretch>
            <a:fillRect/>
          </a:stretch>
        </p:blipFill>
        <p:spPr>
          <a:xfrm>
            <a:off x="8556725" y="6087005"/>
            <a:ext cx="3580293" cy="334666"/>
          </a:xfrm>
          <a:prstGeom prst="rect">
            <a:avLst/>
          </a:prstGeom>
        </p:spPr>
      </p:pic>
      <p:pic>
        <p:nvPicPr>
          <p:cNvPr id="27" name="Picture 26">
            <a:extLst>
              <a:ext uri="{FF2B5EF4-FFF2-40B4-BE49-F238E27FC236}">
                <a16:creationId xmlns:a16="http://schemas.microsoft.com/office/drawing/2014/main" id="{5A28217F-A830-1C44-8199-CBC552FF3139}"/>
              </a:ext>
            </a:extLst>
          </p:cNvPr>
          <p:cNvPicPr>
            <a:picLocks noChangeAspect="1"/>
          </p:cNvPicPr>
          <p:nvPr/>
        </p:nvPicPr>
        <p:blipFill>
          <a:blip r:embed="rId6"/>
          <a:stretch>
            <a:fillRect/>
          </a:stretch>
        </p:blipFill>
        <p:spPr>
          <a:xfrm>
            <a:off x="8664603" y="1616747"/>
            <a:ext cx="3337530" cy="4344749"/>
          </a:xfrm>
          <a:prstGeom prst="rect">
            <a:avLst/>
          </a:prstGeom>
        </p:spPr>
      </p:pic>
      <p:sp>
        <p:nvSpPr>
          <p:cNvPr id="28" name="Rectangle 27">
            <a:extLst>
              <a:ext uri="{FF2B5EF4-FFF2-40B4-BE49-F238E27FC236}">
                <a16:creationId xmlns:a16="http://schemas.microsoft.com/office/drawing/2014/main" id="{6523C040-75D3-AA41-ABBC-333DA8628A56}"/>
              </a:ext>
            </a:extLst>
          </p:cNvPr>
          <p:cNvSpPr/>
          <p:nvPr/>
        </p:nvSpPr>
        <p:spPr>
          <a:xfrm>
            <a:off x="8696747" y="991692"/>
            <a:ext cx="3274339" cy="646331"/>
          </a:xfrm>
          <a:prstGeom prst="rect">
            <a:avLst/>
          </a:prstGeom>
        </p:spPr>
        <p:txBody>
          <a:bodyPr wrap="square">
            <a:spAutoFit/>
          </a:bodyPr>
          <a:lstStyle/>
          <a:p>
            <a:r>
              <a:rPr lang="en-US" dirty="0">
                <a:latin typeface="Times New Roman Regular" panose="02020603050405020304" pitchFamily="18" charset="0"/>
              </a:rPr>
              <a:t>Superlattice GaAs activated with Cs-Sb-O</a:t>
            </a:r>
          </a:p>
        </p:txBody>
      </p:sp>
      <p:sp>
        <p:nvSpPr>
          <p:cNvPr id="17" name="Rectangle 16">
            <a:extLst>
              <a:ext uri="{FF2B5EF4-FFF2-40B4-BE49-F238E27FC236}">
                <a16:creationId xmlns:a16="http://schemas.microsoft.com/office/drawing/2014/main" id="{2F55E053-C78C-4045-A1A5-99E8576CC820}"/>
              </a:ext>
            </a:extLst>
          </p:cNvPr>
          <p:cNvSpPr/>
          <p:nvPr/>
        </p:nvSpPr>
        <p:spPr>
          <a:xfrm>
            <a:off x="3341196" y="1000458"/>
            <a:ext cx="5132015" cy="5763597"/>
          </a:xfrm>
          <a:prstGeom prst="rect">
            <a:avLst/>
          </a:prstGeom>
          <a:noFill/>
          <a:ln w="508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9" name="Rectangle 18">
            <a:extLst>
              <a:ext uri="{FF2B5EF4-FFF2-40B4-BE49-F238E27FC236}">
                <a16:creationId xmlns:a16="http://schemas.microsoft.com/office/drawing/2014/main" id="{61685FA2-B642-A249-8B53-7647971ABC3E}"/>
              </a:ext>
            </a:extLst>
          </p:cNvPr>
          <p:cNvSpPr/>
          <p:nvPr/>
        </p:nvSpPr>
        <p:spPr>
          <a:xfrm>
            <a:off x="6439545" y="1636369"/>
            <a:ext cx="2350708" cy="923330"/>
          </a:xfrm>
          <a:prstGeom prst="rect">
            <a:avLst/>
          </a:prstGeom>
        </p:spPr>
        <p:txBody>
          <a:bodyPr wrap="square">
            <a:spAutoFit/>
          </a:bodyPr>
          <a:lstStyle/>
          <a:p>
            <a:r>
              <a:rPr lang="en-US" dirty="0">
                <a:latin typeface="Times New Roman Regular" panose="02020603050405020304" pitchFamily="18" charset="0"/>
              </a:rPr>
              <a:t>GaAs activated with varying Cs-Sb thicknesses</a:t>
            </a:r>
          </a:p>
        </p:txBody>
      </p:sp>
      <p:pic>
        <p:nvPicPr>
          <p:cNvPr id="21" name="Picture 20">
            <a:extLst>
              <a:ext uri="{FF2B5EF4-FFF2-40B4-BE49-F238E27FC236}">
                <a16:creationId xmlns:a16="http://schemas.microsoft.com/office/drawing/2014/main" id="{ABE7DE74-5A27-EC4B-B772-B1B26E396D22}"/>
              </a:ext>
            </a:extLst>
          </p:cNvPr>
          <p:cNvPicPr>
            <a:picLocks noChangeAspect="1"/>
          </p:cNvPicPr>
          <p:nvPr/>
        </p:nvPicPr>
        <p:blipFill>
          <a:blip r:embed="rId7"/>
          <a:stretch>
            <a:fillRect/>
          </a:stretch>
        </p:blipFill>
        <p:spPr>
          <a:xfrm>
            <a:off x="3462234" y="1052234"/>
            <a:ext cx="2856273" cy="2672621"/>
          </a:xfrm>
          <a:prstGeom prst="rect">
            <a:avLst/>
          </a:prstGeom>
        </p:spPr>
      </p:pic>
      <p:pic>
        <p:nvPicPr>
          <p:cNvPr id="31" name="Picture 30">
            <a:extLst>
              <a:ext uri="{FF2B5EF4-FFF2-40B4-BE49-F238E27FC236}">
                <a16:creationId xmlns:a16="http://schemas.microsoft.com/office/drawing/2014/main" id="{4FE5B480-8D47-774C-8E95-938E9A21718F}"/>
              </a:ext>
            </a:extLst>
          </p:cNvPr>
          <p:cNvPicPr>
            <a:picLocks noChangeAspect="1"/>
          </p:cNvPicPr>
          <p:nvPr/>
        </p:nvPicPr>
        <p:blipFill>
          <a:blip r:embed="rId8"/>
          <a:stretch>
            <a:fillRect/>
          </a:stretch>
        </p:blipFill>
        <p:spPr>
          <a:xfrm>
            <a:off x="3512516" y="3597639"/>
            <a:ext cx="2900684" cy="2797274"/>
          </a:xfrm>
          <a:prstGeom prst="rect">
            <a:avLst/>
          </a:prstGeom>
        </p:spPr>
      </p:pic>
      <p:sp>
        <p:nvSpPr>
          <p:cNvPr id="32" name="Rectangle 31">
            <a:extLst>
              <a:ext uri="{FF2B5EF4-FFF2-40B4-BE49-F238E27FC236}">
                <a16:creationId xmlns:a16="http://schemas.microsoft.com/office/drawing/2014/main" id="{38DADF22-0CDB-A84F-B86D-D9BFB213307F}"/>
              </a:ext>
            </a:extLst>
          </p:cNvPr>
          <p:cNvSpPr/>
          <p:nvPr/>
        </p:nvSpPr>
        <p:spPr>
          <a:xfrm>
            <a:off x="6457395" y="3621550"/>
            <a:ext cx="2350708" cy="923330"/>
          </a:xfrm>
          <a:prstGeom prst="rect">
            <a:avLst/>
          </a:prstGeom>
        </p:spPr>
        <p:txBody>
          <a:bodyPr wrap="square">
            <a:spAutoFit/>
          </a:bodyPr>
          <a:lstStyle/>
          <a:p>
            <a:r>
              <a:rPr lang="en-US" dirty="0">
                <a:latin typeface="Times New Roman Regular" panose="02020603050405020304" pitchFamily="18" charset="0"/>
              </a:rPr>
              <a:t>Tradeoffs with QE, lifetime and spin polarization</a:t>
            </a:r>
          </a:p>
        </p:txBody>
      </p:sp>
      <p:pic>
        <p:nvPicPr>
          <p:cNvPr id="33" name="Picture 32">
            <a:extLst>
              <a:ext uri="{FF2B5EF4-FFF2-40B4-BE49-F238E27FC236}">
                <a16:creationId xmlns:a16="http://schemas.microsoft.com/office/drawing/2014/main" id="{0F613CD8-4ACA-C44D-A5F8-0ED210ACA1D6}"/>
              </a:ext>
            </a:extLst>
          </p:cNvPr>
          <p:cNvPicPr>
            <a:picLocks noChangeAspect="1"/>
          </p:cNvPicPr>
          <p:nvPr/>
        </p:nvPicPr>
        <p:blipFill>
          <a:blip r:embed="rId9"/>
          <a:stretch>
            <a:fillRect/>
          </a:stretch>
        </p:blipFill>
        <p:spPr>
          <a:xfrm>
            <a:off x="4228881" y="6323571"/>
            <a:ext cx="3516224" cy="347895"/>
          </a:xfrm>
          <a:prstGeom prst="rect">
            <a:avLst/>
          </a:prstGeom>
        </p:spPr>
      </p:pic>
      <p:sp>
        <p:nvSpPr>
          <p:cNvPr id="20" name="Rectangle 19">
            <a:extLst>
              <a:ext uri="{FF2B5EF4-FFF2-40B4-BE49-F238E27FC236}">
                <a16:creationId xmlns:a16="http://schemas.microsoft.com/office/drawing/2014/main" id="{298A5246-2DA2-1848-A3A9-311959470426}"/>
              </a:ext>
            </a:extLst>
          </p:cNvPr>
          <p:cNvSpPr/>
          <p:nvPr/>
        </p:nvSpPr>
        <p:spPr>
          <a:xfrm>
            <a:off x="8529719" y="1000458"/>
            <a:ext cx="3607299" cy="5763597"/>
          </a:xfrm>
          <a:prstGeom prst="rect">
            <a:avLst/>
          </a:prstGeom>
          <a:noFill/>
          <a:ln w="508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34" name="TextBox 33">
            <a:extLst>
              <a:ext uri="{FF2B5EF4-FFF2-40B4-BE49-F238E27FC236}">
                <a16:creationId xmlns:a16="http://schemas.microsoft.com/office/drawing/2014/main" id="{D15BCADA-A366-F74D-BAC4-550897FFD7FA}"/>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9</a:t>
            </a:r>
          </a:p>
        </p:txBody>
      </p:sp>
    </p:spTree>
    <p:extLst>
      <p:ext uri="{BB962C8B-B14F-4D97-AF65-F5344CB8AC3E}">
        <p14:creationId xmlns:p14="http://schemas.microsoft.com/office/powerpoint/2010/main" val="3417023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D25EF1-CE8A-DD46-AB09-C0B165586F4D}"/>
              </a:ext>
            </a:extLst>
          </p:cNvPr>
          <p:cNvSpPr txBox="1">
            <a:spLocks/>
          </p:cNvSpPr>
          <p:nvPr/>
        </p:nvSpPr>
        <p:spPr>
          <a:xfrm>
            <a:off x="42046" y="-142171"/>
            <a:ext cx="113008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Alternative NEA Coatings: Cs-Sb-O</a:t>
            </a:r>
          </a:p>
        </p:txBody>
      </p:sp>
      <p:pic>
        <p:nvPicPr>
          <p:cNvPr id="13" name="Picture 12">
            <a:extLst>
              <a:ext uri="{FF2B5EF4-FFF2-40B4-BE49-F238E27FC236}">
                <a16:creationId xmlns:a16="http://schemas.microsoft.com/office/drawing/2014/main" id="{7537979B-1529-264C-B32A-4EEE50C85031}"/>
              </a:ext>
            </a:extLst>
          </p:cNvPr>
          <p:cNvPicPr>
            <a:picLocks noChangeAspect="1"/>
          </p:cNvPicPr>
          <p:nvPr/>
        </p:nvPicPr>
        <p:blipFill>
          <a:blip r:embed="rId3"/>
          <a:stretch>
            <a:fillRect/>
          </a:stretch>
        </p:blipFill>
        <p:spPr>
          <a:xfrm>
            <a:off x="7529781" y="6344042"/>
            <a:ext cx="4614603" cy="488318"/>
          </a:xfrm>
          <a:prstGeom prst="rect">
            <a:avLst/>
          </a:prstGeom>
        </p:spPr>
      </p:pic>
      <p:pic>
        <p:nvPicPr>
          <p:cNvPr id="14" name="Picture 13">
            <a:extLst>
              <a:ext uri="{FF2B5EF4-FFF2-40B4-BE49-F238E27FC236}">
                <a16:creationId xmlns:a16="http://schemas.microsoft.com/office/drawing/2014/main" id="{2DF47132-7D93-654D-9D22-F018B4051B85}"/>
              </a:ext>
            </a:extLst>
          </p:cNvPr>
          <p:cNvPicPr>
            <a:picLocks noChangeAspect="1"/>
          </p:cNvPicPr>
          <p:nvPr/>
        </p:nvPicPr>
        <p:blipFill>
          <a:blip r:embed="rId4"/>
          <a:stretch>
            <a:fillRect/>
          </a:stretch>
        </p:blipFill>
        <p:spPr>
          <a:xfrm>
            <a:off x="186981" y="1668262"/>
            <a:ext cx="7415085" cy="3199079"/>
          </a:xfrm>
          <a:prstGeom prst="rect">
            <a:avLst/>
          </a:prstGeom>
        </p:spPr>
      </p:pic>
      <p:sp>
        <p:nvSpPr>
          <p:cNvPr id="15" name="Title 1">
            <a:extLst>
              <a:ext uri="{FF2B5EF4-FFF2-40B4-BE49-F238E27FC236}">
                <a16:creationId xmlns:a16="http://schemas.microsoft.com/office/drawing/2014/main" id="{5DEDA928-5137-8349-9382-83919C0BA724}"/>
              </a:ext>
            </a:extLst>
          </p:cNvPr>
          <p:cNvSpPr txBox="1">
            <a:spLocks/>
          </p:cNvSpPr>
          <p:nvPr/>
        </p:nvSpPr>
        <p:spPr>
          <a:xfrm>
            <a:off x="42045" y="587413"/>
            <a:ext cx="124055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High current studies in the HERACLES beamline</a:t>
            </a:r>
          </a:p>
        </p:txBody>
      </p:sp>
      <p:sp>
        <p:nvSpPr>
          <p:cNvPr id="16" name="TextBox 15">
            <a:extLst>
              <a:ext uri="{FF2B5EF4-FFF2-40B4-BE49-F238E27FC236}">
                <a16:creationId xmlns:a16="http://schemas.microsoft.com/office/drawing/2014/main" id="{CC99AD8B-D0CA-6D48-B1ED-E623480ACF82}"/>
              </a:ext>
            </a:extLst>
          </p:cNvPr>
          <p:cNvSpPr txBox="1"/>
          <p:nvPr/>
        </p:nvSpPr>
        <p:spPr>
          <a:xfrm>
            <a:off x="7747001" y="1527357"/>
            <a:ext cx="4180165" cy="646331"/>
          </a:xfrm>
          <a:prstGeom prst="rect">
            <a:avLst/>
          </a:prstGeom>
          <a:noFill/>
        </p:spPr>
        <p:txBody>
          <a:bodyPr wrap="square">
            <a:spAutoFit/>
          </a:bodyPr>
          <a:lstStyle/>
          <a:p>
            <a:r>
              <a:rPr lang="en-US" dirty="0">
                <a:latin typeface="Times New Roman Regular" panose="02020603050405020304" pitchFamily="18" charset="0"/>
              </a:rPr>
              <a:t>A beamline dedicated to the study of high current beam running</a:t>
            </a:r>
          </a:p>
        </p:txBody>
      </p:sp>
      <p:pic>
        <p:nvPicPr>
          <p:cNvPr id="17" name="Picture 16" descr="Diagram&#10;&#10;Description automatically generated with medium confidence">
            <a:extLst>
              <a:ext uri="{FF2B5EF4-FFF2-40B4-BE49-F238E27FC236}">
                <a16:creationId xmlns:a16="http://schemas.microsoft.com/office/drawing/2014/main" id="{3CCCB027-ABA5-7A4C-9B58-29C6B31749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6" y="5137006"/>
            <a:ext cx="2143291" cy="1678200"/>
          </a:xfrm>
          <a:prstGeom prst="rect">
            <a:avLst/>
          </a:prstGeom>
        </p:spPr>
      </p:pic>
      <p:sp>
        <p:nvSpPr>
          <p:cNvPr id="19" name="TextBox 18">
            <a:extLst>
              <a:ext uri="{FF2B5EF4-FFF2-40B4-BE49-F238E27FC236}">
                <a16:creationId xmlns:a16="http://schemas.microsoft.com/office/drawing/2014/main" id="{09FB187D-3F7C-D145-895F-DDC6C1737754}"/>
              </a:ext>
            </a:extLst>
          </p:cNvPr>
          <p:cNvSpPr txBox="1"/>
          <p:nvPr/>
        </p:nvSpPr>
        <p:spPr>
          <a:xfrm>
            <a:off x="8930244" y="3087584"/>
            <a:ext cx="184731" cy="369332"/>
          </a:xfrm>
          <a:prstGeom prst="rect">
            <a:avLst/>
          </a:prstGeom>
          <a:noFill/>
        </p:spPr>
        <p:txBody>
          <a:bodyPr wrap="none" rtlCol="0">
            <a:spAutoFit/>
          </a:bodyPr>
          <a:lstStyle/>
          <a:p>
            <a:endParaRPr lang="en-US" dirty="0">
              <a:latin typeface="Times New Roman Regular" panose="02020603050405020304" pitchFamily="18" charset="0"/>
            </a:endParaRPr>
          </a:p>
        </p:txBody>
      </p:sp>
      <p:sp>
        <p:nvSpPr>
          <p:cNvPr id="20" name="Content Placeholder 2">
            <a:extLst>
              <a:ext uri="{FF2B5EF4-FFF2-40B4-BE49-F238E27FC236}">
                <a16:creationId xmlns:a16="http://schemas.microsoft.com/office/drawing/2014/main" id="{9BEC62B1-E71B-2F4E-B2FD-6D9A789D02DF}"/>
              </a:ext>
            </a:extLst>
          </p:cNvPr>
          <p:cNvSpPr>
            <a:spLocks noGrp="1"/>
          </p:cNvSpPr>
          <p:nvPr>
            <p:ph idx="1"/>
          </p:nvPr>
        </p:nvSpPr>
        <p:spPr>
          <a:xfrm>
            <a:off x="7747001" y="2125464"/>
            <a:ext cx="4113811" cy="4351338"/>
          </a:xfrm>
        </p:spPr>
        <p:txBody>
          <a:bodyPr/>
          <a:lstStyle/>
          <a:p>
            <a:r>
              <a:rPr lang="en-US" sz="2000" dirty="0"/>
              <a:t>200 </a:t>
            </a:r>
            <a:r>
              <a:rPr lang="en-US" sz="2000" dirty="0" err="1"/>
              <a:t>keV</a:t>
            </a:r>
            <a:r>
              <a:rPr lang="en-US" sz="2000" dirty="0"/>
              <a:t> electron gun at up to 10 mA average beam current</a:t>
            </a:r>
          </a:p>
          <a:p>
            <a:r>
              <a:rPr lang="en-US" sz="2000" dirty="0"/>
              <a:t>Photocathode lifetime measurement experiments: GaAs, alkali-</a:t>
            </a:r>
            <a:r>
              <a:rPr lang="en-US" sz="2000" dirty="0" err="1"/>
              <a:t>antimonides</a:t>
            </a:r>
            <a:endParaRPr lang="en-US" sz="2000" dirty="0"/>
          </a:p>
          <a:p>
            <a:r>
              <a:rPr lang="en-US" sz="2000" dirty="0"/>
              <a:t>Unique facility: only high current test gun located on a university </a:t>
            </a:r>
            <a:br>
              <a:rPr lang="en-US" sz="2000" dirty="0"/>
            </a:br>
            <a:r>
              <a:rPr lang="en-US" sz="2000" dirty="0"/>
              <a:t>campus</a:t>
            </a:r>
          </a:p>
          <a:p>
            <a:r>
              <a:rPr lang="en-US" sz="2000" dirty="0"/>
              <a:t>Ion clearing electrodes</a:t>
            </a:r>
          </a:p>
          <a:p>
            <a:r>
              <a:rPr lang="en-US" sz="2000" dirty="0"/>
              <a:t>75 kW beam dump</a:t>
            </a:r>
          </a:p>
          <a:p>
            <a:endParaRPr lang="en-US" dirty="0"/>
          </a:p>
        </p:txBody>
      </p:sp>
      <p:pic>
        <p:nvPicPr>
          <p:cNvPr id="21" name="Picture 20">
            <a:extLst>
              <a:ext uri="{FF2B5EF4-FFF2-40B4-BE49-F238E27FC236}">
                <a16:creationId xmlns:a16="http://schemas.microsoft.com/office/drawing/2014/main" id="{AD771300-7B2B-D241-8636-A4291DE789A2}"/>
              </a:ext>
            </a:extLst>
          </p:cNvPr>
          <p:cNvPicPr>
            <a:picLocks noChangeAspect="1"/>
          </p:cNvPicPr>
          <p:nvPr/>
        </p:nvPicPr>
        <p:blipFill>
          <a:blip r:embed="rId6"/>
          <a:stretch>
            <a:fillRect/>
          </a:stretch>
        </p:blipFill>
        <p:spPr>
          <a:xfrm>
            <a:off x="2227963" y="4961367"/>
            <a:ext cx="5374103" cy="781688"/>
          </a:xfrm>
          <a:prstGeom prst="rect">
            <a:avLst/>
          </a:prstGeom>
        </p:spPr>
      </p:pic>
      <p:pic>
        <p:nvPicPr>
          <p:cNvPr id="22" name="Picture 21">
            <a:extLst>
              <a:ext uri="{FF2B5EF4-FFF2-40B4-BE49-F238E27FC236}">
                <a16:creationId xmlns:a16="http://schemas.microsoft.com/office/drawing/2014/main" id="{D25EB88D-7E2F-6F48-8D83-501622A6123A}"/>
              </a:ext>
            </a:extLst>
          </p:cNvPr>
          <p:cNvPicPr>
            <a:picLocks noChangeAspect="1"/>
          </p:cNvPicPr>
          <p:nvPr/>
        </p:nvPicPr>
        <p:blipFill>
          <a:blip r:embed="rId7"/>
          <a:stretch>
            <a:fillRect/>
          </a:stretch>
        </p:blipFill>
        <p:spPr>
          <a:xfrm>
            <a:off x="2161609" y="5909251"/>
            <a:ext cx="5519038" cy="869582"/>
          </a:xfrm>
          <a:prstGeom prst="rect">
            <a:avLst/>
          </a:prstGeom>
        </p:spPr>
      </p:pic>
      <p:sp>
        <p:nvSpPr>
          <p:cNvPr id="23" name="TextBox 22">
            <a:extLst>
              <a:ext uri="{FF2B5EF4-FFF2-40B4-BE49-F238E27FC236}">
                <a16:creationId xmlns:a16="http://schemas.microsoft.com/office/drawing/2014/main" id="{8F731918-1D42-FB4B-80DB-85045371DA1B}"/>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10</a:t>
            </a:r>
          </a:p>
        </p:txBody>
      </p:sp>
    </p:spTree>
    <p:extLst>
      <p:ext uri="{BB962C8B-B14F-4D97-AF65-F5344CB8AC3E}">
        <p14:creationId xmlns:p14="http://schemas.microsoft.com/office/powerpoint/2010/main" val="3592064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D25EF1-CE8A-DD46-AB09-C0B165586F4D}"/>
              </a:ext>
            </a:extLst>
          </p:cNvPr>
          <p:cNvSpPr txBox="1">
            <a:spLocks/>
          </p:cNvSpPr>
          <p:nvPr/>
        </p:nvSpPr>
        <p:spPr>
          <a:xfrm>
            <a:off x="42046" y="-142171"/>
            <a:ext cx="113008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Alternative NEA Coatings: Cs-Sb-O</a:t>
            </a:r>
          </a:p>
        </p:txBody>
      </p:sp>
      <p:pic>
        <p:nvPicPr>
          <p:cNvPr id="13" name="Picture 12">
            <a:extLst>
              <a:ext uri="{FF2B5EF4-FFF2-40B4-BE49-F238E27FC236}">
                <a16:creationId xmlns:a16="http://schemas.microsoft.com/office/drawing/2014/main" id="{7537979B-1529-264C-B32A-4EEE50C85031}"/>
              </a:ext>
            </a:extLst>
          </p:cNvPr>
          <p:cNvPicPr>
            <a:picLocks noChangeAspect="1"/>
          </p:cNvPicPr>
          <p:nvPr/>
        </p:nvPicPr>
        <p:blipFill>
          <a:blip r:embed="rId3"/>
          <a:stretch>
            <a:fillRect/>
          </a:stretch>
        </p:blipFill>
        <p:spPr>
          <a:xfrm>
            <a:off x="42046" y="6232643"/>
            <a:ext cx="4614603" cy="488318"/>
          </a:xfrm>
          <a:prstGeom prst="rect">
            <a:avLst/>
          </a:prstGeom>
        </p:spPr>
      </p:pic>
      <p:sp>
        <p:nvSpPr>
          <p:cNvPr id="15" name="Title 1">
            <a:extLst>
              <a:ext uri="{FF2B5EF4-FFF2-40B4-BE49-F238E27FC236}">
                <a16:creationId xmlns:a16="http://schemas.microsoft.com/office/drawing/2014/main" id="{5DEDA928-5137-8349-9382-83919C0BA724}"/>
              </a:ext>
            </a:extLst>
          </p:cNvPr>
          <p:cNvSpPr txBox="1">
            <a:spLocks/>
          </p:cNvSpPr>
          <p:nvPr/>
        </p:nvSpPr>
        <p:spPr>
          <a:xfrm>
            <a:off x="42045" y="587413"/>
            <a:ext cx="117778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High current studies in the HERACLES beamline</a:t>
            </a:r>
          </a:p>
        </p:txBody>
      </p:sp>
      <p:pic>
        <p:nvPicPr>
          <p:cNvPr id="8" name="Picture 7">
            <a:extLst>
              <a:ext uri="{FF2B5EF4-FFF2-40B4-BE49-F238E27FC236}">
                <a16:creationId xmlns:a16="http://schemas.microsoft.com/office/drawing/2014/main" id="{2C1BCFAB-2BB3-EB45-A554-8DBDA2C55820}"/>
              </a:ext>
            </a:extLst>
          </p:cNvPr>
          <p:cNvPicPr>
            <a:picLocks noChangeAspect="1"/>
          </p:cNvPicPr>
          <p:nvPr/>
        </p:nvPicPr>
        <p:blipFill>
          <a:blip r:embed="rId4"/>
          <a:stretch>
            <a:fillRect/>
          </a:stretch>
        </p:blipFill>
        <p:spPr>
          <a:xfrm>
            <a:off x="5581957" y="2913450"/>
            <a:ext cx="5310361" cy="3463694"/>
          </a:xfrm>
          <a:prstGeom prst="rect">
            <a:avLst/>
          </a:prstGeom>
        </p:spPr>
      </p:pic>
      <p:pic>
        <p:nvPicPr>
          <p:cNvPr id="9" name="Picture 8">
            <a:extLst>
              <a:ext uri="{FF2B5EF4-FFF2-40B4-BE49-F238E27FC236}">
                <a16:creationId xmlns:a16="http://schemas.microsoft.com/office/drawing/2014/main" id="{803FF6F0-ACF6-1542-8F25-1F767ED8E7FF}"/>
              </a:ext>
            </a:extLst>
          </p:cNvPr>
          <p:cNvPicPr>
            <a:picLocks noChangeAspect="1"/>
          </p:cNvPicPr>
          <p:nvPr/>
        </p:nvPicPr>
        <p:blipFill rotWithShape="1">
          <a:blip r:embed="rId5"/>
          <a:srcRect b="605"/>
          <a:stretch/>
        </p:blipFill>
        <p:spPr>
          <a:xfrm>
            <a:off x="1261217" y="3184341"/>
            <a:ext cx="4026877" cy="2904226"/>
          </a:xfrm>
          <a:prstGeom prst="rect">
            <a:avLst/>
          </a:prstGeom>
        </p:spPr>
      </p:pic>
      <p:sp>
        <p:nvSpPr>
          <p:cNvPr id="10" name="TextBox 9">
            <a:extLst>
              <a:ext uri="{FF2B5EF4-FFF2-40B4-BE49-F238E27FC236}">
                <a16:creationId xmlns:a16="http://schemas.microsoft.com/office/drawing/2014/main" id="{BCB7791C-4065-E349-B426-D6A12469FE93}"/>
              </a:ext>
            </a:extLst>
          </p:cNvPr>
          <p:cNvSpPr txBox="1"/>
          <p:nvPr/>
        </p:nvSpPr>
        <p:spPr>
          <a:xfrm>
            <a:off x="967354" y="1485174"/>
            <a:ext cx="11224646" cy="1754326"/>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Times New Roman Regular" panose="02020603050405020304" pitchFamily="18" charset="0"/>
              </a:rPr>
              <a:t>No improvement in the charge lifetime at 488 nm, modest improvement at 780 nm</a:t>
            </a:r>
          </a:p>
          <a:p>
            <a:pPr marL="100013" indent="-214313">
              <a:buFont typeface="Arial" panose="020B0604020202020204" pitchFamily="34" charset="0"/>
              <a:buChar char="•"/>
            </a:pPr>
            <a:r>
              <a:rPr lang="en-US" dirty="0">
                <a:latin typeface="Times New Roman Regular" panose="02020603050405020304" pitchFamily="18" charset="0"/>
              </a:rPr>
              <a:t>Sb improves chemical poisoning, ion back bombardment less so</a:t>
            </a:r>
          </a:p>
          <a:p>
            <a:pPr marL="557213" lvl="1" indent="-214313">
              <a:buFont typeface="Arial" panose="020B0604020202020204" pitchFamily="34" charset="0"/>
              <a:buChar char="•"/>
            </a:pPr>
            <a:r>
              <a:rPr lang="en-US" dirty="0">
                <a:latin typeface="Times New Roman Regular" panose="02020603050405020304" pitchFamily="18" charset="0"/>
              </a:rPr>
              <a:t>Relative QE change smaller for Cs-Sb-O samples</a:t>
            </a:r>
          </a:p>
          <a:p>
            <a:r>
              <a:rPr lang="en-US" dirty="0">
                <a:latin typeface="Times New Roman Regular" panose="02020603050405020304" pitchFamily="18" charset="0"/>
              </a:rPr>
              <a:t>Now, we want to optimize the thicknesses of these activation layers </a:t>
            </a:r>
            <a:r>
              <a:rPr lang="en-US" dirty="0" err="1">
                <a:latin typeface="Times New Roman Regular" panose="02020603050405020304" pitchFamily="18" charset="0"/>
              </a:rPr>
              <a:t>w.r.t</a:t>
            </a:r>
            <a:r>
              <a:rPr lang="en-US" dirty="0">
                <a:latin typeface="Times New Roman Regular" panose="02020603050405020304" pitchFamily="18" charset="0"/>
              </a:rPr>
              <a:t>. operational lifetime</a:t>
            </a:r>
          </a:p>
          <a:p>
            <a:r>
              <a:rPr lang="en-US" dirty="0">
                <a:latin typeface="Times New Roman Regular" panose="02020603050405020304" pitchFamily="18" charset="0"/>
              </a:rPr>
              <a:t>Current project: HERACLES runs with varying activation layer thicknesses</a:t>
            </a:r>
          </a:p>
          <a:p>
            <a:pPr marL="557213" lvl="1" indent="-214313">
              <a:buFont typeface="Arial" panose="020B0604020202020204" pitchFamily="34" charset="0"/>
              <a:buChar char="•"/>
            </a:pPr>
            <a:endParaRPr lang="en-US" dirty="0">
              <a:latin typeface="Times New Roman Regular" panose="02020603050405020304" pitchFamily="18" charset="0"/>
            </a:endParaRPr>
          </a:p>
        </p:txBody>
      </p:sp>
      <p:sp>
        <p:nvSpPr>
          <p:cNvPr id="11" name="TextBox 10">
            <a:extLst>
              <a:ext uri="{FF2B5EF4-FFF2-40B4-BE49-F238E27FC236}">
                <a16:creationId xmlns:a16="http://schemas.microsoft.com/office/drawing/2014/main" id="{55AB403B-BCF3-8D48-A6B3-234C62665B0B}"/>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10</a:t>
            </a:r>
          </a:p>
        </p:txBody>
      </p:sp>
    </p:spTree>
    <p:extLst>
      <p:ext uri="{BB962C8B-B14F-4D97-AF65-F5344CB8AC3E}">
        <p14:creationId xmlns:p14="http://schemas.microsoft.com/office/powerpoint/2010/main" val="194376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D08FAD-918A-794A-86A8-B917F43A7B19}"/>
              </a:ext>
            </a:extLst>
          </p:cNvPr>
          <p:cNvPicPr>
            <a:picLocks noChangeAspect="1"/>
          </p:cNvPicPr>
          <p:nvPr/>
        </p:nvPicPr>
        <p:blipFill>
          <a:blip r:embed="rId3"/>
          <a:stretch>
            <a:fillRect/>
          </a:stretch>
        </p:blipFill>
        <p:spPr>
          <a:xfrm>
            <a:off x="6517451" y="411769"/>
            <a:ext cx="2207665" cy="1190977"/>
          </a:xfrm>
          <a:prstGeom prst="rect">
            <a:avLst/>
          </a:prstGeom>
        </p:spPr>
      </p:pic>
      <p:sp>
        <p:nvSpPr>
          <p:cNvPr id="40" name="Rectangle 39">
            <a:extLst>
              <a:ext uri="{FF2B5EF4-FFF2-40B4-BE49-F238E27FC236}">
                <a16:creationId xmlns:a16="http://schemas.microsoft.com/office/drawing/2014/main" id="{36D9001D-C31C-9D40-8E7E-451DCCB05DE4}"/>
              </a:ext>
            </a:extLst>
          </p:cNvPr>
          <p:cNvSpPr/>
          <p:nvPr/>
        </p:nvSpPr>
        <p:spPr>
          <a:xfrm>
            <a:off x="8171744" y="1557174"/>
            <a:ext cx="3876012" cy="49748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39" name="Rectangle 38">
            <a:extLst>
              <a:ext uri="{FF2B5EF4-FFF2-40B4-BE49-F238E27FC236}">
                <a16:creationId xmlns:a16="http://schemas.microsoft.com/office/drawing/2014/main" id="{917422D5-9D74-E147-B629-DA266D7280E2}"/>
              </a:ext>
            </a:extLst>
          </p:cNvPr>
          <p:cNvSpPr/>
          <p:nvPr/>
        </p:nvSpPr>
        <p:spPr>
          <a:xfrm>
            <a:off x="143306" y="1557173"/>
            <a:ext cx="7679311" cy="49748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7" name="Picture 6">
            <a:extLst>
              <a:ext uri="{FF2B5EF4-FFF2-40B4-BE49-F238E27FC236}">
                <a16:creationId xmlns:a16="http://schemas.microsoft.com/office/drawing/2014/main" id="{E264F3CD-F798-144A-BEFF-C889983C4B1F}"/>
              </a:ext>
            </a:extLst>
          </p:cNvPr>
          <p:cNvPicPr>
            <a:picLocks noChangeAspect="1"/>
          </p:cNvPicPr>
          <p:nvPr/>
        </p:nvPicPr>
        <p:blipFill>
          <a:blip r:embed="rId4"/>
          <a:stretch>
            <a:fillRect/>
          </a:stretch>
        </p:blipFill>
        <p:spPr>
          <a:xfrm>
            <a:off x="2350633" y="2064864"/>
            <a:ext cx="1586992" cy="1812698"/>
          </a:xfrm>
          <a:prstGeom prst="rect">
            <a:avLst/>
          </a:prstGeom>
        </p:spPr>
      </p:pic>
      <p:pic>
        <p:nvPicPr>
          <p:cNvPr id="8" name="Picture 7">
            <a:extLst>
              <a:ext uri="{FF2B5EF4-FFF2-40B4-BE49-F238E27FC236}">
                <a16:creationId xmlns:a16="http://schemas.microsoft.com/office/drawing/2014/main" id="{3D349CA5-DB5B-5B4F-9A1E-2DB7EA8DB3BB}"/>
              </a:ext>
            </a:extLst>
          </p:cNvPr>
          <p:cNvPicPr>
            <a:picLocks noChangeAspect="1"/>
          </p:cNvPicPr>
          <p:nvPr/>
        </p:nvPicPr>
        <p:blipFill rotWithShape="1">
          <a:blip r:embed="rId5"/>
          <a:srcRect r="-598"/>
          <a:stretch/>
        </p:blipFill>
        <p:spPr>
          <a:xfrm>
            <a:off x="4236637" y="2077401"/>
            <a:ext cx="1586992" cy="1801926"/>
          </a:xfrm>
          <a:prstGeom prst="rect">
            <a:avLst/>
          </a:prstGeom>
        </p:spPr>
      </p:pic>
      <p:pic>
        <p:nvPicPr>
          <p:cNvPr id="10" name="Picture 9">
            <a:extLst>
              <a:ext uri="{FF2B5EF4-FFF2-40B4-BE49-F238E27FC236}">
                <a16:creationId xmlns:a16="http://schemas.microsoft.com/office/drawing/2014/main" id="{D4E8DB96-EF44-EA4E-A997-4C67C5669201}"/>
              </a:ext>
            </a:extLst>
          </p:cNvPr>
          <p:cNvPicPr>
            <a:picLocks noChangeAspect="1"/>
          </p:cNvPicPr>
          <p:nvPr/>
        </p:nvPicPr>
        <p:blipFill rotWithShape="1">
          <a:blip r:embed="rId6"/>
          <a:srcRect l="15719" r="18970"/>
          <a:stretch/>
        </p:blipFill>
        <p:spPr>
          <a:xfrm>
            <a:off x="431334" y="2064802"/>
            <a:ext cx="1586992" cy="1812760"/>
          </a:xfrm>
          <a:prstGeom prst="rect">
            <a:avLst/>
          </a:prstGeom>
        </p:spPr>
      </p:pic>
      <p:pic>
        <p:nvPicPr>
          <p:cNvPr id="14" name="Picture 13">
            <a:extLst>
              <a:ext uri="{FF2B5EF4-FFF2-40B4-BE49-F238E27FC236}">
                <a16:creationId xmlns:a16="http://schemas.microsoft.com/office/drawing/2014/main" id="{B9AF29E1-1545-B947-9E57-E6E46E5EB7C6}"/>
              </a:ext>
            </a:extLst>
          </p:cNvPr>
          <p:cNvPicPr>
            <a:picLocks noChangeAspect="1"/>
          </p:cNvPicPr>
          <p:nvPr/>
        </p:nvPicPr>
        <p:blipFill rotWithShape="1">
          <a:blip r:embed="rId7"/>
          <a:srcRect l="5025" r="6754"/>
          <a:stretch/>
        </p:blipFill>
        <p:spPr>
          <a:xfrm>
            <a:off x="10240310" y="1987295"/>
            <a:ext cx="1586992" cy="1798875"/>
          </a:xfrm>
          <a:prstGeom prst="rect">
            <a:avLst/>
          </a:prstGeom>
        </p:spPr>
      </p:pic>
      <p:pic>
        <p:nvPicPr>
          <p:cNvPr id="15" name="Picture 14">
            <a:extLst>
              <a:ext uri="{FF2B5EF4-FFF2-40B4-BE49-F238E27FC236}">
                <a16:creationId xmlns:a16="http://schemas.microsoft.com/office/drawing/2014/main" id="{DFC5448C-8186-3346-AD54-694E9A0E5778}"/>
              </a:ext>
            </a:extLst>
          </p:cNvPr>
          <p:cNvPicPr>
            <a:picLocks noChangeAspect="1"/>
          </p:cNvPicPr>
          <p:nvPr/>
        </p:nvPicPr>
        <p:blipFill rotWithShape="1">
          <a:blip r:embed="rId8"/>
          <a:srcRect l="12971"/>
          <a:stretch/>
        </p:blipFill>
        <p:spPr>
          <a:xfrm>
            <a:off x="8530769" y="1987295"/>
            <a:ext cx="1586992" cy="1823532"/>
          </a:xfrm>
          <a:prstGeom prst="rect">
            <a:avLst/>
          </a:prstGeom>
        </p:spPr>
      </p:pic>
      <p:pic>
        <p:nvPicPr>
          <p:cNvPr id="16" name="Picture 15">
            <a:extLst>
              <a:ext uri="{FF2B5EF4-FFF2-40B4-BE49-F238E27FC236}">
                <a16:creationId xmlns:a16="http://schemas.microsoft.com/office/drawing/2014/main" id="{6B45F536-6701-1F42-A42D-8DD0D02DF60F}"/>
              </a:ext>
            </a:extLst>
          </p:cNvPr>
          <p:cNvPicPr>
            <a:picLocks noChangeAspect="1"/>
          </p:cNvPicPr>
          <p:nvPr/>
        </p:nvPicPr>
        <p:blipFill rotWithShape="1">
          <a:blip r:embed="rId9"/>
          <a:srcRect l="5918"/>
          <a:stretch/>
        </p:blipFill>
        <p:spPr>
          <a:xfrm>
            <a:off x="10288282" y="4270693"/>
            <a:ext cx="1586992" cy="1812698"/>
          </a:xfrm>
          <a:prstGeom prst="rect">
            <a:avLst/>
          </a:prstGeom>
        </p:spPr>
      </p:pic>
      <p:pic>
        <p:nvPicPr>
          <p:cNvPr id="17" name="Picture 16">
            <a:extLst>
              <a:ext uri="{FF2B5EF4-FFF2-40B4-BE49-F238E27FC236}">
                <a16:creationId xmlns:a16="http://schemas.microsoft.com/office/drawing/2014/main" id="{BCD9E92A-2C70-5740-90AB-ADA7625AA7D4}"/>
              </a:ext>
            </a:extLst>
          </p:cNvPr>
          <p:cNvPicPr>
            <a:picLocks noChangeAspect="1"/>
          </p:cNvPicPr>
          <p:nvPr/>
        </p:nvPicPr>
        <p:blipFill rotWithShape="1">
          <a:blip r:embed="rId10"/>
          <a:srcRect l="9350" t="5375" r="6258" b="5907"/>
          <a:stretch/>
        </p:blipFill>
        <p:spPr>
          <a:xfrm>
            <a:off x="8533186" y="4256169"/>
            <a:ext cx="1586991" cy="1792838"/>
          </a:xfrm>
          <a:prstGeom prst="rect">
            <a:avLst/>
          </a:prstGeom>
        </p:spPr>
      </p:pic>
      <p:sp>
        <p:nvSpPr>
          <p:cNvPr id="22" name="TextBox 21">
            <a:extLst>
              <a:ext uri="{FF2B5EF4-FFF2-40B4-BE49-F238E27FC236}">
                <a16:creationId xmlns:a16="http://schemas.microsoft.com/office/drawing/2014/main" id="{16A8AC7B-1B14-134B-AA29-E3CDE72A76C9}"/>
              </a:ext>
            </a:extLst>
          </p:cNvPr>
          <p:cNvSpPr txBox="1"/>
          <p:nvPr/>
        </p:nvSpPr>
        <p:spPr>
          <a:xfrm>
            <a:off x="492432" y="3859256"/>
            <a:ext cx="1370953" cy="369332"/>
          </a:xfrm>
          <a:prstGeom prst="rect">
            <a:avLst/>
          </a:prstGeom>
          <a:noFill/>
        </p:spPr>
        <p:txBody>
          <a:bodyPr wrap="none" rtlCol="0">
            <a:spAutoFit/>
          </a:bodyPr>
          <a:lstStyle/>
          <a:p>
            <a:r>
              <a:rPr lang="en-US" dirty="0">
                <a:latin typeface="Times New Roman Regular" panose="02020603050405020304" pitchFamily="18" charset="0"/>
              </a:rPr>
              <a:t>M.B. Andorf</a:t>
            </a:r>
          </a:p>
        </p:txBody>
      </p:sp>
      <p:sp>
        <p:nvSpPr>
          <p:cNvPr id="23" name="TextBox 22">
            <a:extLst>
              <a:ext uri="{FF2B5EF4-FFF2-40B4-BE49-F238E27FC236}">
                <a16:creationId xmlns:a16="http://schemas.microsoft.com/office/drawing/2014/main" id="{B529A97C-3BC2-6B4C-A7B8-4D7528E22D17}"/>
              </a:ext>
            </a:extLst>
          </p:cNvPr>
          <p:cNvSpPr txBox="1"/>
          <p:nvPr/>
        </p:nvSpPr>
        <p:spPr>
          <a:xfrm>
            <a:off x="2406142" y="3864692"/>
            <a:ext cx="1341136" cy="369332"/>
          </a:xfrm>
          <a:prstGeom prst="rect">
            <a:avLst/>
          </a:prstGeom>
          <a:noFill/>
        </p:spPr>
        <p:txBody>
          <a:bodyPr wrap="none" rtlCol="0">
            <a:spAutoFit/>
          </a:bodyPr>
          <a:lstStyle/>
          <a:p>
            <a:r>
              <a:rPr lang="en-US" dirty="0">
                <a:latin typeface="Times New Roman Regular" panose="02020603050405020304" pitchFamily="18" charset="0"/>
              </a:rPr>
              <a:t>I.V. Bazarov</a:t>
            </a:r>
          </a:p>
        </p:txBody>
      </p:sp>
      <p:sp>
        <p:nvSpPr>
          <p:cNvPr id="24" name="TextBox 23">
            <a:extLst>
              <a:ext uri="{FF2B5EF4-FFF2-40B4-BE49-F238E27FC236}">
                <a16:creationId xmlns:a16="http://schemas.microsoft.com/office/drawing/2014/main" id="{62B0DED0-7007-D743-9A92-E113833732FD}"/>
              </a:ext>
            </a:extLst>
          </p:cNvPr>
          <p:cNvSpPr txBox="1"/>
          <p:nvPr/>
        </p:nvSpPr>
        <p:spPr>
          <a:xfrm>
            <a:off x="8398177" y="6076671"/>
            <a:ext cx="1675780" cy="369332"/>
          </a:xfrm>
          <a:prstGeom prst="rect">
            <a:avLst/>
          </a:prstGeom>
          <a:noFill/>
        </p:spPr>
        <p:txBody>
          <a:bodyPr wrap="none" rtlCol="0">
            <a:spAutoFit/>
          </a:bodyPr>
          <a:lstStyle/>
          <a:p>
            <a:r>
              <a:rPr lang="en-US" dirty="0">
                <a:latin typeface="Times New Roman Regular" panose="02020603050405020304" pitchFamily="18" charset="0"/>
              </a:rPr>
              <a:t>J. Encomendero</a:t>
            </a:r>
          </a:p>
        </p:txBody>
      </p:sp>
      <p:sp>
        <p:nvSpPr>
          <p:cNvPr id="25" name="TextBox 24">
            <a:extLst>
              <a:ext uri="{FF2B5EF4-FFF2-40B4-BE49-F238E27FC236}">
                <a16:creationId xmlns:a16="http://schemas.microsoft.com/office/drawing/2014/main" id="{D6D5104E-F616-2D46-9953-453455A18F79}"/>
              </a:ext>
            </a:extLst>
          </p:cNvPr>
          <p:cNvSpPr txBox="1"/>
          <p:nvPr/>
        </p:nvSpPr>
        <p:spPr>
          <a:xfrm>
            <a:off x="8772266" y="3805161"/>
            <a:ext cx="877163" cy="369332"/>
          </a:xfrm>
          <a:prstGeom prst="rect">
            <a:avLst/>
          </a:prstGeom>
          <a:noFill/>
        </p:spPr>
        <p:txBody>
          <a:bodyPr wrap="none" rtlCol="0">
            <a:spAutoFit/>
          </a:bodyPr>
          <a:lstStyle/>
          <a:p>
            <a:r>
              <a:rPr lang="en-US" dirty="0">
                <a:latin typeface="Times New Roman Regular" panose="02020603050405020304" pitchFamily="18" charset="0"/>
              </a:rPr>
              <a:t>D. Jena</a:t>
            </a:r>
          </a:p>
        </p:txBody>
      </p:sp>
      <p:sp>
        <p:nvSpPr>
          <p:cNvPr id="26" name="TextBox 25">
            <a:extLst>
              <a:ext uri="{FF2B5EF4-FFF2-40B4-BE49-F238E27FC236}">
                <a16:creationId xmlns:a16="http://schemas.microsoft.com/office/drawing/2014/main" id="{731609D9-C286-AB42-A327-46C34EAA112C}"/>
              </a:ext>
            </a:extLst>
          </p:cNvPr>
          <p:cNvSpPr txBox="1"/>
          <p:nvPr/>
        </p:nvSpPr>
        <p:spPr>
          <a:xfrm>
            <a:off x="4331579" y="3883981"/>
            <a:ext cx="1396536" cy="369332"/>
          </a:xfrm>
          <a:prstGeom prst="rect">
            <a:avLst/>
          </a:prstGeom>
          <a:noFill/>
        </p:spPr>
        <p:txBody>
          <a:bodyPr wrap="none" rtlCol="0">
            <a:spAutoFit/>
          </a:bodyPr>
          <a:lstStyle/>
          <a:p>
            <a:r>
              <a:rPr lang="en-US" dirty="0">
                <a:latin typeface="Times New Roman Regular" panose="02020603050405020304" pitchFamily="18" charset="0"/>
              </a:rPr>
              <a:t>J.M. Maxson</a:t>
            </a:r>
          </a:p>
        </p:txBody>
      </p:sp>
      <p:sp>
        <p:nvSpPr>
          <p:cNvPr id="27" name="TextBox 26">
            <a:extLst>
              <a:ext uri="{FF2B5EF4-FFF2-40B4-BE49-F238E27FC236}">
                <a16:creationId xmlns:a16="http://schemas.microsoft.com/office/drawing/2014/main" id="{E3D4E013-C4C8-D94F-BC39-60774036F781}"/>
              </a:ext>
            </a:extLst>
          </p:cNvPr>
          <p:cNvSpPr txBox="1"/>
          <p:nvPr/>
        </p:nvSpPr>
        <p:spPr>
          <a:xfrm>
            <a:off x="10155194" y="6098066"/>
            <a:ext cx="1711174" cy="369332"/>
          </a:xfrm>
          <a:prstGeom prst="rect">
            <a:avLst/>
          </a:prstGeom>
          <a:noFill/>
        </p:spPr>
        <p:txBody>
          <a:bodyPr wrap="none" rtlCol="0">
            <a:spAutoFit/>
          </a:bodyPr>
          <a:lstStyle/>
          <a:p>
            <a:r>
              <a:rPr lang="en-US" dirty="0">
                <a:latin typeface="Times New Roman Regular" panose="02020603050405020304" pitchFamily="18" charset="0"/>
              </a:rPr>
              <a:t>V. V. Protasenko</a:t>
            </a:r>
          </a:p>
        </p:txBody>
      </p:sp>
      <p:sp>
        <p:nvSpPr>
          <p:cNvPr id="28" name="TextBox 27">
            <a:extLst>
              <a:ext uri="{FF2B5EF4-FFF2-40B4-BE49-F238E27FC236}">
                <a16:creationId xmlns:a16="http://schemas.microsoft.com/office/drawing/2014/main" id="{8D793C5D-CA72-4242-AB13-DAECC93D871D}"/>
              </a:ext>
            </a:extLst>
          </p:cNvPr>
          <p:cNvSpPr txBox="1"/>
          <p:nvPr/>
        </p:nvSpPr>
        <p:spPr>
          <a:xfrm>
            <a:off x="10407375" y="3800845"/>
            <a:ext cx="1210588" cy="369332"/>
          </a:xfrm>
          <a:prstGeom prst="rect">
            <a:avLst/>
          </a:prstGeom>
          <a:noFill/>
        </p:spPr>
        <p:txBody>
          <a:bodyPr wrap="none" rtlCol="0">
            <a:spAutoFit/>
          </a:bodyPr>
          <a:lstStyle/>
          <a:p>
            <a:r>
              <a:rPr lang="en-US" dirty="0">
                <a:latin typeface="Times New Roman Regular" panose="02020603050405020304" pitchFamily="18" charset="0"/>
              </a:rPr>
              <a:t> H.G. Xing</a:t>
            </a:r>
          </a:p>
        </p:txBody>
      </p:sp>
      <p:pic>
        <p:nvPicPr>
          <p:cNvPr id="30" name="Picture 29">
            <a:extLst>
              <a:ext uri="{FF2B5EF4-FFF2-40B4-BE49-F238E27FC236}">
                <a16:creationId xmlns:a16="http://schemas.microsoft.com/office/drawing/2014/main" id="{798E252B-0296-E951-22B5-C9F0B090D9C3}"/>
              </a:ext>
            </a:extLst>
          </p:cNvPr>
          <p:cNvPicPr>
            <a:picLocks noChangeAspect="1"/>
          </p:cNvPicPr>
          <p:nvPr/>
        </p:nvPicPr>
        <p:blipFill>
          <a:blip r:embed="rId11"/>
          <a:stretch>
            <a:fillRect/>
          </a:stretch>
        </p:blipFill>
        <p:spPr>
          <a:xfrm>
            <a:off x="431334" y="369177"/>
            <a:ext cx="2563165" cy="1441780"/>
          </a:xfrm>
          <a:prstGeom prst="rect">
            <a:avLst/>
          </a:prstGeom>
        </p:spPr>
      </p:pic>
      <p:pic>
        <p:nvPicPr>
          <p:cNvPr id="4" name="Picture 3">
            <a:extLst>
              <a:ext uri="{FF2B5EF4-FFF2-40B4-BE49-F238E27FC236}">
                <a16:creationId xmlns:a16="http://schemas.microsoft.com/office/drawing/2014/main" id="{3CDBD436-3842-4BA4-9740-1645C947659C}"/>
              </a:ext>
            </a:extLst>
          </p:cNvPr>
          <p:cNvPicPr>
            <a:picLocks noChangeAspect="1"/>
          </p:cNvPicPr>
          <p:nvPr/>
        </p:nvPicPr>
        <p:blipFill>
          <a:blip r:embed="rId12"/>
          <a:stretch>
            <a:fillRect/>
          </a:stretch>
        </p:blipFill>
        <p:spPr>
          <a:xfrm>
            <a:off x="3643404" y="728577"/>
            <a:ext cx="2518088" cy="632163"/>
          </a:xfrm>
          <a:prstGeom prst="rect">
            <a:avLst/>
          </a:prstGeom>
        </p:spPr>
      </p:pic>
      <p:pic>
        <p:nvPicPr>
          <p:cNvPr id="12" name="Picture 11">
            <a:extLst>
              <a:ext uri="{FF2B5EF4-FFF2-40B4-BE49-F238E27FC236}">
                <a16:creationId xmlns:a16="http://schemas.microsoft.com/office/drawing/2014/main" id="{1561FB9C-B4D7-3240-BF86-52C70D3BEF0E}"/>
              </a:ext>
            </a:extLst>
          </p:cNvPr>
          <p:cNvPicPr>
            <a:picLocks noChangeAspect="1"/>
          </p:cNvPicPr>
          <p:nvPr/>
        </p:nvPicPr>
        <p:blipFill>
          <a:blip r:embed="rId13"/>
          <a:stretch>
            <a:fillRect/>
          </a:stretch>
        </p:blipFill>
        <p:spPr>
          <a:xfrm>
            <a:off x="9261992" y="489493"/>
            <a:ext cx="2170976" cy="900955"/>
          </a:xfrm>
          <a:prstGeom prst="rect">
            <a:avLst/>
          </a:prstGeom>
        </p:spPr>
      </p:pic>
      <p:pic>
        <p:nvPicPr>
          <p:cNvPr id="5" name="Picture 4">
            <a:extLst>
              <a:ext uri="{FF2B5EF4-FFF2-40B4-BE49-F238E27FC236}">
                <a16:creationId xmlns:a16="http://schemas.microsoft.com/office/drawing/2014/main" id="{5248BCCC-F33A-E544-94B0-8D51A8916797}"/>
              </a:ext>
            </a:extLst>
          </p:cNvPr>
          <p:cNvPicPr>
            <a:picLocks noChangeAspect="1"/>
          </p:cNvPicPr>
          <p:nvPr/>
        </p:nvPicPr>
        <p:blipFill rotWithShape="1">
          <a:blip r:embed="rId14"/>
          <a:srcRect r="35897"/>
          <a:stretch/>
        </p:blipFill>
        <p:spPr>
          <a:xfrm>
            <a:off x="1431490" y="4301142"/>
            <a:ext cx="1563137" cy="1819179"/>
          </a:xfrm>
          <a:prstGeom prst="rect">
            <a:avLst/>
          </a:prstGeom>
        </p:spPr>
      </p:pic>
      <p:pic>
        <p:nvPicPr>
          <p:cNvPr id="6" name="Picture 5">
            <a:extLst>
              <a:ext uri="{FF2B5EF4-FFF2-40B4-BE49-F238E27FC236}">
                <a16:creationId xmlns:a16="http://schemas.microsoft.com/office/drawing/2014/main" id="{716AA9F4-DC8C-E044-876D-186CCFAB6FA8}"/>
              </a:ext>
            </a:extLst>
          </p:cNvPr>
          <p:cNvPicPr>
            <a:picLocks noChangeAspect="1"/>
          </p:cNvPicPr>
          <p:nvPr/>
        </p:nvPicPr>
        <p:blipFill rotWithShape="1">
          <a:blip r:embed="rId15"/>
          <a:srcRect l="4076" r="8924"/>
          <a:stretch/>
        </p:blipFill>
        <p:spPr>
          <a:xfrm>
            <a:off x="5979679" y="2072843"/>
            <a:ext cx="1583077" cy="1819655"/>
          </a:xfrm>
          <a:prstGeom prst="rect">
            <a:avLst/>
          </a:prstGeom>
        </p:spPr>
      </p:pic>
      <p:pic>
        <p:nvPicPr>
          <p:cNvPr id="9" name="Picture 8">
            <a:extLst>
              <a:ext uri="{FF2B5EF4-FFF2-40B4-BE49-F238E27FC236}">
                <a16:creationId xmlns:a16="http://schemas.microsoft.com/office/drawing/2014/main" id="{486C77FD-55D9-EF4B-BD56-1C05F3993C5F}"/>
              </a:ext>
            </a:extLst>
          </p:cNvPr>
          <p:cNvPicPr>
            <a:picLocks noChangeAspect="1"/>
          </p:cNvPicPr>
          <p:nvPr/>
        </p:nvPicPr>
        <p:blipFill rotWithShape="1">
          <a:blip r:embed="rId16"/>
          <a:srcRect l="3200" r="8112"/>
          <a:stretch/>
        </p:blipFill>
        <p:spPr>
          <a:xfrm>
            <a:off x="5137601" y="4298858"/>
            <a:ext cx="1586993" cy="1789417"/>
          </a:xfrm>
          <a:prstGeom prst="rect">
            <a:avLst/>
          </a:prstGeom>
        </p:spPr>
      </p:pic>
      <p:pic>
        <p:nvPicPr>
          <p:cNvPr id="11" name="Picture 10">
            <a:extLst>
              <a:ext uri="{FF2B5EF4-FFF2-40B4-BE49-F238E27FC236}">
                <a16:creationId xmlns:a16="http://schemas.microsoft.com/office/drawing/2014/main" id="{2CAE5EF5-963D-C441-AE81-DC43293FB417}"/>
              </a:ext>
            </a:extLst>
          </p:cNvPr>
          <p:cNvPicPr>
            <a:picLocks noChangeAspect="1"/>
          </p:cNvPicPr>
          <p:nvPr/>
        </p:nvPicPr>
        <p:blipFill rotWithShape="1">
          <a:blip r:embed="rId17"/>
          <a:srcRect l="29959" t="18642" r="40497" b="11801"/>
          <a:stretch/>
        </p:blipFill>
        <p:spPr>
          <a:xfrm>
            <a:off x="3320897" y="4303612"/>
            <a:ext cx="1571473" cy="1794454"/>
          </a:xfrm>
          <a:prstGeom prst="rect">
            <a:avLst/>
          </a:prstGeom>
        </p:spPr>
      </p:pic>
      <p:sp>
        <p:nvSpPr>
          <p:cNvPr id="34" name="TextBox 33">
            <a:extLst>
              <a:ext uri="{FF2B5EF4-FFF2-40B4-BE49-F238E27FC236}">
                <a16:creationId xmlns:a16="http://schemas.microsoft.com/office/drawing/2014/main" id="{02E64F0F-CC2D-9242-A1EB-33227032D660}"/>
              </a:ext>
            </a:extLst>
          </p:cNvPr>
          <p:cNvSpPr txBox="1"/>
          <p:nvPr/>
        </p:nvSpPr>
        <p:spPr>
          <a:xfrm>
            <a:off x="1503631" y="6107720"/>
            <a:ext cx="1370888" cy="369332"/>
          </a:xfrm>
          <a:prstGeom prst="rect">
            <a:avLst/>
          </a:prstGeom>
          <a:noFill/>
        </p:spPr>
        <p:txBody>
          <a:bodyPr wrap="none" rtlCol="0">
            <a:spAutoFit/>
          </a:bodyPr>
          <a:lstStyle/>
          <a:p>
            <a:r>
              <a:rPr lang="en-US" dirty="0">
                <a:latin typeface="Times New Roman Regular" panose="02020603050405020304" pitchFamily="18" charset="0"/>
              </a:rPr>
              <a:t>A.C. Bartnik</a:t>
            </a:r>
          </a:p>
        </p:txBody>
      </p:sp>
      <p:sp>
        <p:nvSpPr>
          <p:cNvPr id="35" name="TextBox 34">
            <a:extLst>
              <a:ext uri="{FF2B5EF4-FFF2-40B4-BE49-F238E27FC236}">
                <a16:creationId xmlns:a16="http://schemas.microsoft.com/office/drawing/2014/main" id="{04AE0B1F-AC73-C84F-A478-5AB38CB8A503}"/>
              </a:ext>
            </a:extLst>
          </p:cNvPr>
          <p:cNvSpPr txBox="1"/>
          <p:nvPr/>
        </p:nvSpPr>
        <p:spPr>
          <a:xfrm>
            <a:off x="5879269" y="3904535"/>
            <a:ext cx="1909497" cy="369332"/>
          </a:xfrm>
          <a:prstGeom prst="rect">
            <a:avLst/>
          </a:prstGeom>
          <a:noFill/>
        </p:spPr>
        <p:txBody>
          <a:bodyPr wrap="none" rtlCol="0">
            <a:spAutoFit/>
          </a:bodyPr>
          <a:lstStyle/>
          <a:p>
            <a:r>
              <a:rPr lang="en-US" dirty="0">
                <a:latin typeface="Times New Roman Regular" panose="02020603050405020304" pitchFamily="18" charset="0"/>
              </a:rPr>
              <a:t>B.D. Dickensheets</a:t>
            </a:r>
          </a:p>
        </p:txBody>
      </p:sp>
      <p:sp>
        <p:nvSpPr>
          <p:cNvPr id="36" name="TextBox 35">
            <a:extLst>
              <a:ext uri="{FF2B5EF4-FFF2-40B4-BE49-F238E27FC236}">
                <a16:creationId xmlns:a16="http://schemas.microsoft.com/office/drawing/2014/main" id="{0C2260AD-F5C7-2F4D-ADF2-78599EBA5415}"/>
              </a:ext>
            </a:extLst>
          </p:cNvPr>
          <p:cNvSpPr txBox="1"/>
          <p:nvPr/>
        </p:nvSpPr>
        <p:spPr>
          <a:xfrm>
            <a:off x="3604649" y="6162673"/>
            <a:ext cx="979755" cy="369332"/>
          </a:xfrm>
          <a:prstGeom prst="rect">
            <a:avLst/>
          </a:prstGeom>
          <a:noFill/>
        </p:spPr>
        <p:txBody>
          <a:bodyPr wrap="none" rtlCol="0">
            <a:spAutoFit/>
          </a:bodyPr>
          <a:lstStyle/>
          <a:p>
            <a:r>
              <a:rPr lang="en-US" dirty="0">
                <a:latin typeface="Times New Roman Regular" panose="02020603050405020304" pitchFamily="18" charset="0"/>
              </a:rPr>
              <a:t>A. Galdi</a:t>
            </a:r>
          </a:p>
        </p:txBody>
      </p:sp>
      <p:sp>
        <p:nvSpPr>
          <p:cNvPr id="37" name="TextBox 36">
            <a:extLst>
              <a:ext uri="{FF2B5EF4-FFF2-40B4-BE49-F238E27FC236}">
                <a16:creationId xmlns:a16="http://schemas.microsoft.com/office/drawing/2014/main" id="{0800C17F-F0A8-8E47-A66E-C13DDB663B06}"/>
              </a:ext>
            </a:extLst>
          </p:cNvPr>
          <p:cNvSpPr txBox="1"/>
          <p:nvPr/>
        </p:nvSpPr>
        <p:spPr>
          <a:xfrm>
            <a:off x="5297181" y="6107720"/>
            <a:ext cx="1197764" cy="369332"/>
          </a:xfrm>
          <a:prstGeom prst="rect">
            <a:avLst/>
          </a:prstGeom>
          <a:noFill/>
        </p:spPr>
        <p:txBody>
          <a:bodyPr wrap="none" rtlCol="0">
            <a:spAutoFit/>
          </a:bodyPr>
          <a:lstStyle/>
          <a:p>
            <a:r>
              <a:rPr lang="en-US" dirty="0">
                <a:latin typeface="Times New Roman Regular" panose="02020603050405020304" pitchFamily="18" charset="0"/>
              </a:rPr>
              <a:t>L. Cultrera</a:t>
            </a:r>
          </a:p>
        </p:txBody>
      </p:sp>
      <p:sp>
        <p:nvSpPr>
          <p:cNvPr id="38" name="Title 1">
            <a:extLst>
              <a:ext uri="{FF2B5EF4-FFF2-40B4-BE49-F238E27FC236}">
                <a16:creationId xmlns:a16="http://schemas.microsoft.com/office/drawing/2014/main" id="{AB2A3EE9-7AA2-5F46-835C-EF9B2B2F0420}"/>
              </a:ext>
            </a:extLst>
          </p:cNvPr>
          <p:cNvSpPr>
            <a:spLocks noGrp="1"/>
          </p:cNvSpPr>
          <p:nvPr>
            <p:ph type="title"/>
          </p:nvPr>
        </p:nvSpPr>
        <p:spPr>
          <a:xfrm>
            <a:off x="143306" y="-334442"/>
            <a:ext cx="10515600" cy="1325563"/>
          </a:xfrm>
        </p:spPr>
        <p:txBody>
          <a:bodyPr/>
          <a:lstStyle/>
          <a:p>
            <a:r>
              <a:rPr lang="en-US" dirty="0"/>
              <a:t>Acknowledgements</a:t>
            </a:r>
          </a:p>
        </p:txBody>
      </p:sp>
      <p:sp>
        <p:nvSpPr>
          <p:cNvPr id="41" name="Title 1">
            <a:extLst>
              <a:ext uri="{FF2B5EF4-FFF2-40B4-BE49-F238E27FC236}">
                <a16:creationId xmlns:a16="http://schemas.microsoft.com/office/drawing/2014/main" id="{65A14FDF-88BE-E646-A293-1E51E8CCCDBB}"/>
              </a:ext>
            </a:extLst>
          </p:cNvPr>
          <p:cNvSpPr txBox="1">
            <a:spLocks/>
          </p:cNvSpPr>
          <p:nvPr/>
        </p:nvSpPr>
        <p:spPr>
          <a:xfrm>
            <a:off x="2314268" y="1143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Times New Roman Regular" panose="02020603050405020304" pitchFamily="18" charset="0"/>
              </a:rPr>
              <a:t>Accelerator Physicists</a:t>
            </a:r>
          </a:p>
        </p:txBody>
      </p:sp>
      <p:sp>
        <p:nvSpPr>
          <p:cNvPr id="42" name="Title 1">
            <a:extLst>
              <a:ext uri="{FF2B5EF4-FFF2-40B4-BE49-F238E27FC236}">
                <a16:creationId xmlns:a16="http://schemas.microsoft.com/office/drawing/2014/main" id="{2A6A3000-6FAC-8F45-8B3C-828CFB39F8E5}"/>
              </a:ext>
            </a:extLst>
          </p:cNvPr>
          <p:cNvSpPr txBox="1">
            <a:spLocks/>
          </p:cNvSpPr>
          <p:nvPr/>
        </p:nvSpPr>
        <p:spPr>
          <a:xfrm>
            <a:off x="8626684" y="11205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Times New Roman Regular" panose="02020603050405020304" pitchFamily="18" charset="0"/>
              </a:rPr>
              <a:t>Materials Scientists</a:t>
            </a:r>
          </a:p>
        </p:txBody>
      </p:sp>
      <p:sp>
        <p:nvSpPr>
          <p:cNvPr id="43" name="TextBox 42">
            <a:extLst>
              <a:ext uri="{FF2B5EF4-FFF2-40B4-BE49-F238E27FC236}">
                <a16:creationId xmlns:a16="http://schemas.microsoft.com/office/drawing/2014/main" id="{6140EAB9-A536-DE4C-B44B-C5AD9F203886}"/>
              </a:ext>
            </a:extLst>
          </p:cNvPr>
          <p:cNvSpPr txBox="1"/>
          <p:nvPr/>
        </p:nvSpPr>
        <p:spPr>
          <a:xfrm>
            <a:off x="19053" y="6502060"/>
            <a:ext cx="10896560" cy="369332"/>
          </a:xfrm>
          <a:prstGeom prst="rect">
            <a:avLst/>
          </a:prstGeom>
          <a:noFill/>
        </p:spPr>
        <p:txBody>
          <a:bodyPr wrap="square" rtlCol="0">
            <a:spAutoFit/>
          </a:bodyPr>
          <a:lstStyle/>
          <a:p>
            <a:r>
              <a:rPr lang="en-US" dirty="0">
                <a:latin typeface="Times New Roman Regular" panose="02020603050405020304" pitchFamily="18" charset="0"/>
              </a:rPr>
              <a:t>Special thanks to J.K. Bae, B.A. Carmona, N. Otto, and M. A. Reamon</a:t>
            </a:r>
          </a:p>
        </p:txBody>
      </p:sp>
      <p:sp>
        <p:nvSpPr>
          <p:cNvPr id="44" name="TextBox 43">
            <a:extLst>
              <a:ext uri="{FF2B5EF4-FFF2-40B4-BE49-F238E27FC236}">
                <a16:creationId xmlns:a16="http://schemas.microsoft.com/office/drawing/2014/main" id="{E4DDA958-DFA7-354D-A263-059FAF202B2A}"/>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2</a:t>
            </a:r>
          </a:p>
        </p:txBody>
      </p:sp>
    </p:spTree>
    <p:extLst>
      <p:ext uri="{BB962C8B-B14F-4D97-AF65-F5344CB8AC3E}">
        <p14:creationId xmlns:p14="http://schemas.microsoft.com/office/powerpoint/2010/main" val="1685686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B208-710B-8958-B016-03CF42B65D7A}"/>
              </a:ext>
            </a:extLst>
          </p:cNvPr>
          <p:cNvSpPr>
            <a:spLocks noGrp="1"/>
          </p:cNvSpPr>
          <p:nvPr>
            <p:ph type="title"/>
          </p:nvPr>
        </p:nvSpPr>
        <p:spPr>
          <a:xfrm>
            <a:off x="411307" y="36604"/>
            <a:ext cx="10515600" cy="1325563"/>
          </a:xfrm>
        </p:spPr>
        <p:txBody>
          <a:bodyPr/>
          <a:lstStyle/>
          <a:p>
            <a:r>
              <a:rPr lang="en-US" dirty="0"/>
              <a:t>Beyond GaAs: New Materials</a:t>
            </a:r>
          </a:p>
        </p:txBody>
      </p:sp>
      <p:sp>
        <p:nvSpPr>
          <p:cNvPr id="3" name="Content Placeholder 2">
            <a:extLst>
              <a:ext uri="{FF2B5EF4-FFF2-40B4-BE49-F238E27FC236}">
                <a16:creationId xmlns:a16="http://schemas.microsoft.com/office/drawing/2014/main" id="{361C0E7F-5280-B019-D432-C5323399998C}"/>
              </a:ext>
            </a:extLst>
          </p:cNvPr>
          <p:cNvSpPr>
            <a:spLocks noGrp="1"/>
          </p:cNvSpPr>
          <p:nvPr>
            <p:ph idx="1"/>
          </p:nvPr>
        </p:nvSpPr>
        <p:spPr>
          <a:xfrm>
            <a:off x="411307" y="1041327"/>
            <a:ext cx="11254219" cy="4525963"/>
          </a:xfrm>
        </p:spPr>
        <p:txBody>
          <a:bodyPr>
            <a:normAutofit/>
          </a:bodyPr>
          <a:lstStyle/>
          <a:p>
            <a:r>
              <a:rPr lang="en-US" sz="2200" dirty="0"/>
              <a:t>Is it possible we can find an alternative to GaAs that isn’t so sensitive? </a:t>
            </a:r>
          </a:p>
          <a:p>
            <a:r>
              <a:rPr lang="en-US" sz="2200" dirty="0"/>
              <a:t>Two examples being studied actively:</a:t>
            </a:r>
          </a:p>
          <a:p>
            <a:pPr marL="0" indent="0">
              <a:buNone/>
            </a:pPr>
            <a:endParaRPr lang="en-US" sz="2000" dirty="0"/>
          </a:p>
        </p:txBody>
      </p:sp>
      <p:sp>
        <p:nvSpPr>
          <p:cNvPr id="11" name="TextBox 10">
            <a:extLst>
              <a:ext uri="{FF2B5EF4-FFF2-40B4-BE49-F238E27FC236}">
                <a16:creationId xmlns:a16="http://schemas.microsoft.com/office/drawing/2014/main" id="{140CB572-8BCA-7F46-BADA-15404FA6A032}"/>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11</a:t>
            </a:r>
          </a:p>
        </p:txBody>
      </p:sp>
    </p:spTree>
    <p:extLst>
      <p:ext uri="{BB962C8B-B14F-4D97-AF65-F5344CB8AC3E}">
        <p14:creationId xmlns:p14="http://schemas.microsoft.com/office/powerpoint/2010/main" val="4054406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B208-710B-8958-B016-03CF42B65D7A}"/>
              </a:ext>
            </a:extLst>
          </p:cNvPr>
          <p:cNvSpPr>
            <a:spLocks noGrp="1"/>
          </p:cNvSpPr>
          <p:nvPr>
            <p:ph type="title"/>
          </p:nvPr>
        </p:nvSpPr>
        <p:spPr>
          <a:xfrm>
            <a:off x="411307" y="36604"/>
            <a:ext cx="10515600" cy="1325563"/>
          </a:xfrm>
        </p:spPr>
        <p:txBody>
          <a:bodyPr/>
          <a:lstStyle/>
          <a:p>
            <a:r>
              <a:rPr lang="en-US" dirty="0"/>
              <a:t>Beyond GaAs: New Materials</a:t>
            </a:r>
          </a:p>
        </p:txBody>
      </p:sp>
      <p:sp>
        <p:nvSpPr>
          <p:cNvPr id="3" name="Content Placeholder 2">
            <a:extLst>
              <a:ext uri="{FF2B5EF4-FFF2-40B4-BE49-F238E27FC236}">
                <a16:creationId xmlns:a16="http://schemas.microsoft.com/office/drawing/2014/main" id="{361C0E7F-5280-B019-D432-C5323399998C}"/>
              </a:ext>
            </a:extLst>
          </p:cNvPr>
          <p:cNvSpPr>
            <a:spLocks noGrp="1"/>
          </p:cNvSpPr>
          <p:nvPr>
            <p:ph idx="1"/>
          </p:nvPr>
        </p:nvSpPr>
        <p:spPr>
          <a:xfrm>
            <a:off x="411307" y="1041327"/>
            <a:ext cx="11254219" cy="4525963"/>
          </a:xfrm>
        </p:spPr>
        <p:txBody>
          <a:bodyPr>
            <a:normAutofit/>
          </a:bodyPr>
          <a:lstStyle/>
          <a:p>
            <a:r>
              <a:rPr lang="en-US" sz="2200" dirty="0"/>
              <a:t>Is it possible we can find an alternative to GaAs that isn’t so sensitive? </a:t>
            </a:r>
          </a:p>
          <a:p>
            <a:r>
              <a:rPr lang="en-US" sz="2200" dirty="0"/>
              <a:t>Two examples being studied actively:</a:t>
            </a:r>
          </a:p>
          <a:p>
            <a:pPr marL="0" indent="0">
              <a:buNone/>
            </a:pPr>
            <a:endParaRPr lang="en-US" sz="2000" dirty="0"/>
          </a:p>
        </p:txBody>
      </p:sp>
      <p:pic>
        <p:nvPicPr>
          <p:cNvPr id="4" name="Picture 3">
            <a:extLst>
              <a:ext uri="{FF2B5EF4-FFF2-40B4-BE49-F238E27FC236}">
                <a16:creationId xmlns:a16="http://schemas.microsoft.com/office/drawing/2014/main" id="{466C11D0-1F1C-F6F1-5390-C6DBB528B6AF}"/>
              </a:ext>
            </a:extLst>
          </p:cNvPr>
          <p:cNvPicPr>
            <a:picLocks noChangeAspect="1"/>
          </p:cNvPicPr>
          <p:nvPr/>
        </p:nvPicPr>
        <p:blipFill>
          <a:blip r:embed="rId3"/>
          <a:stretch>
            <a:fillRect/>
          </a:stretch>
        </p:blipFill>
        <p:spPr>
          <a:xfrm>
            <a:off x="979273" y="2772314"/>
            <a:ext cx="4269071" cy="3277186"/>
          </a:xfrm>
          <a:prstGeom prst="rect">
            <a:avLst/>
          </a:prstGeom>
        </p:spPr>
      </p:pic>
      <p:sp>
        <p:nvSpPr>
          <p:cNvPr id="8" name="TextBox 7">
            <a:extLst>
              <a:ext uri="{FF2B5EF4-FFF2-40B4-BE49-F238E27FC236}">
                <a16:creationId xmlns:a16="http://schemas.microsoft.com/office/drawing/2014/main" id="{BD12AFBE-E75E-ACFC-BB14-64555326DAD5}"/>
              </a:ext>
            </a:extLst>
          </p:cNvPr>
          <p:cNvSpPr txBox="1"/>
          <p:nvPr/>
        </p:nvSpPr>
        <p:spPr>
          <a:xfrm>
            <a:off x="-505690" y="2132036"/>
            <a:ext cx="6601690" cy="646331"/>
          </a:xfrm>
          <a:prstGeom prst="rect">
            <a:avLst/>
          </a:prstGeom>
          <a:noFill/>
        </p:spPr>
        <p:txBody>
          <a:bodyPr wrap="square">
            <a:spAutoFit/>
          </a:bodyPr>
          <a:lstStyle/>
          <a:p>
            <a:pPr marL="457200" lvl="1" indent="0" algn="ctr">
              <a:buNone/>
            </a:pPr>
            <a:r>
              <a:rPr lang="en-US" sz="1800" dirty="0">
                <a:latin typeface="Times New Roman Regular" panose="02020603050405020304" pitchFamily="18" charset="0"/>
              </a:rPr>
              <a:t>Alkali Antimonides:  A family of robust </a:t>
            </a:r>
            <a:r>
              <a:rPr lang="en-US" dirty="0">
                <a:latin typeface="Times New Roman Regular" panose="02020603050405020304" pitchFamily="18" charset="0"/>
              </a:rPr>
              <a:t>b</a:t>
            </a:r>
            <a:r>
              <a:rPr lang="en-US" sz="1800" dirty="0">
                <a:latin typeface="Times New Roman Regular" panose="02020603050405020304" pitchFamily="18" charset="0"/>
              </a:rPr>
              <a:t>ulk visible</a:t>
            </a:r>
          </a:p>
          <a:p>
            <a:pPr marL="457200" lvl="1" indent="0" algn="ctr">
              <a:buNone/>
            </a:pPr>
            <a:r>
              <a:rPr lang="en-US" sz="1800" dirty="0">
                <a:latin typeface="Times New Roman Regular" panose="02020603050405020304" pitchFamily="18" charset="0"/>
              </a:rPr>
              <a:t> light photoemitters</a:t>
            </a:r>
          </a:p>
        </p:txBody>
      </p:sp>
      <p:sp>
        <p:nvSpPr>
          <p:cNvPr id="9" name="TextBox 8">
            <a:extLst>
              <a:ext uri="{FF2B5EF4-FFF2-40B4-BE49-F238E27FC236}">
                <a16:creationId xmlns:a16="http://schemas.microsoft.com/office/drawing/2014/main" id="{102252A1-1F3E-F459-72B0-22C377811395}"/>
              </a:ext>
            </a:extLst>
          </p:cNvPr>
          <p:cNvSpPr txBox="1"/>
          <p:nvPr/>
        </p:nvSpPr>
        <p:spPr>
          <a:xfrm>
            <a:off x="2795155" y="3206269"/>
            <a:ext cx="992579" cy="369332"/>
          </a:xfrm>
          <a:prstGeom prst="rect">
            <a:avLst/>
          </a:prstGeom>
          <a:noFill/>
        </p:spPr>
        <p:txBody>
          <a:bodyPr wrap="none" rtlCol="0">
            <a:spAutoFit/>
          </a:bodyPr>
          <a:lstStyle/>
          <a:p>
            <a:r>
              <a:rPr lang="en-US" dirty="0">
                <a:latin typeface="Times New Roman Regular" panose="02020603050405020304" pitchFamily="18" charset="0"/>
              </a:rPr>
              <a:t>Cs-K-Sb</a:t>
            </a:r>
          </a:p>
        </p:txBody>
      </p:sp>
      <p:sp>
        <p:nvSpPr>
          <p:cNvPr id="5" name="TextBox 4">
            <a:extLst>
              <a:ext uri="{FF2B5EF4-FFF2-40B4-BE49-F238E27FC236}">
                <a16:creationId xmlns:a16="http://schemas.microsoft.com/office/drawing/2014/main" id="{028050A9-F1F6-2A4A-B8AD-97C8FB359AD7}"/>
              </a:ext>
            </a:extLst>
          </p:cNvPr>
          <p:cNvSpPr txBox="1"/>
          <p:nvPr/>
        </p:nvSpPr>
        <p:spPr>
          <a:xfrm>
            <a:off x="656685" y="6221560"/>
            <a:ext cx="5256632" cy="369332"/>
          </a:xfrm>
          <a:prstGeom prst="rect">
            <a:avLst/>
          </a:prstGeom>
          <a:noFill/>
        </p:spPr>
        <p:txBody>
          <a:bodyPr wrap="none" rtlCol="0">
            <a:spAutoFit/>
          </a:bodyPr>
          <a:lstStyle/>
          <a:p>
            <a:r>
              <a:rPr lang="en-US" dirty="0">
                <a:latin typeface="Times New Roman Regular" panose="02020603050405020304" pitchFamily="18" charset="0"/>
              </a:rPr>
              <a:t>B. Dunham et al. Appl. Phys. Lett. 102, 034105 (2013)</a:t>
            </a:r>
          </a:p>
        </p:txBody>
      </p:sp>
      <p:sp>
        <p:nvSpPr>
          <p:cNvPr id="15" name="TextBox 14">
            <a:extLst>
              <a:ext uri="{FF2B5EF4-FFF2-40B4-BE49-F238E27FC236}">
                <a16:creationId xmlns:a16="http://schemas.microsoft.com/office/drawing/2014/main" id="{94CA9ABC-09E2-DA49-873A-A6524A2FD299}"/>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11</a:t>
            </a:r>
          </a:p>
        </p:txBody>
      </p:sp>
    </p:spTree>
    <p:extLst>
      <p:ext uri="{BB962C8B-B14F-4D97-AF65-F5344CB8AC3E}">
        <p14:creationId xmlns:p14="http://schemas.microsoft.com/office/powerpoint/2010/main" val="388210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B208-710B-8958-B016-03CF42B65D7A}"/>
              </a:ext>
            </a:extLst>
          </p:cNvPr>
          <p:cNvSpPr>
            <a:spLocks noGrp="1"/>
          </p:cNvSpPr>
          <p:nvPr>
            <p:ph type="title"/>
          </p:nvPr>
        </p:nvSpPr>
        <p:spPr>
          <a:xfrm>
            <a:off x="411307" y="36604"/>
            <a:ext cx="10515600" cy="1325563"/>
          </a:xfrm>
        </p:spPr>
        <p:txBody>
          <a:bodyPr/>
          <a:lstStyle/>
          <a:p>
            <a:r>
              <a:rPr lang="en-US" dirty="0"/>
              <a:t>Beyond GaAs: New Materials</a:t>
            </a:r>
          </a:p>
        </p:txBody>
      </p:sp>
      <p:sp>
        <p:nvSpPr>
          <p:cNvPr id="3" name="Content Placeholder 2">
            <a:extLst>
              <a:ext uri="{FF2B5EF4-FFF2-40B4-BE49-F238E27FC236}">
                <a16:creationId xmlns:a16="http://schemas.microsoft.com/office/drawing/2014/main" id="{361C0E7F-5280-B019-D432-C5323399998C}"/>
              </a:ext>
            </a:extLst>
          </p:cNvPr>
          <p:cNvSpPr>
            <a:spLocks noGrp="1"/>
          </p:cNvSpPr>
          <p:nvPr>
            <p:ph idx="1"/>
          </p:nvPr>
        </p:nvSpPr>
        <p:spPr>
          <a:xfrm>
            <a:off x="411307" y="1041327"/>
            <a:ext cx="11254219" cy="4525963"/>
          </a:xfrm>
        </p:spPr>
        <p:txBody>
          <a:bodyPr>
            <a:normAutofit/>
          </a:bodyPr>
          <a:lstStyle/>
          <a:p>
            <a:r>
              <a:rPr lang="en-US" sz="2200" dirty="0"/>
              <a:t>Is it possible we can find an alternative to GaAs that isn’t so sensitive? </a:t>
            </a:r>
          </a:p>
          <a:p>
            <a:r>
              <a:rPr lang="en-US" sz="2200" dirty="0"/>
              <a:t>Two examples being studied actively:</a:t>
            </a:r>
          </a:p>
          <a:p>
            <a:pPr marL="0" indent="0">
              <a:buNone/>
            </a:pPr>
            <a:endParaRPr lang="en-US" sz="2000" dirty="0"/>
          </a:p>
        </p:txBody>
      </p:sp>
      <p:pic>
        <p:nvPicPr>
          <p:cNvPr id="4" name="Picture 3">
            <a:extLst>
              <a:ext uri="{FF2B5EF4-FFF2-40B4-BE49-F238E27FC236}">
                <a16:creationId xmlns:a16="http://schemas.microsoft.com/office/drawing/2014/main" id="{466C11D0-1F1C-F6F1-5390-C6DBB528B6AF}"/>
              </a:ext>
            </a:extLst>
          </p:cNvPr>
          <p:cNvPicPr>
            <a:picLocks noChangeAspect="1"/>
          </p:cNvPicPr>
          <p:nvPr/>
        </p:nvPicPr>
        <p:blipFill>
          <a:blip r:embed="rId4"/>
          <a:stretch>
            <a:fillRect/>
          </a:stretch>
        </p:blipFill>
        <p:spPr>
          <a:xfrm>
            <a:off x="979273" y="2772314"/>
            <a:ext cx="4269071" cy="3277186"/>
          </a:xfrm>
          <a:prstGeom prst="rect">
            <a:avLst/>
          </a:prstGeom>
        </p:spPr>
      </p:pic>
      <p:sp>
        <p:nvSpPr>
          <p:cNvPr id="6" name="TextBox 5">
            <a:extLst>
              <a:ext uri="{FF2B5EF4-FFF2-40B4-BE49-F238E27FC236}">
                <a16:creationId xmlns:a16="http://schemas.microsoft.com/office/drawing/2014/main" id="{446AE3F6-6AB5-69A8-3076-007B96DB1E4F}"/>
              </a:ext>
            </a:extLst>
          </p:cNvPr>
          <p:cNvSpPr txBox="1"/>
          <p:nvPr/>
        </p:nvSpPr>
        <p:spPr>
          <a:xfrm>
            <a:off x="6754090" y="2160985"/>
            <a:ext cx="6414654" cy="369332"/>
          </a:xfrm>
          <a:prstGeom prst="rect">
            <a:avLst/>
          </a:prstGeom>
          <a:noFill/>
        </p:spPr>
        <p:txBody>
          <a:bodyPr wrap="square">
            <a:spAutoFit/>
          </a:bodyPr>
          <a:lstStyle/>
          <a:p>
            <a:pPr marL="0" indent="0">
              <a:buNone/>
            </a:pPr>
            <a:r>
              <a:rPr lang="en-US" sz="1800" dirty="0">
                <a:latin typeface="Times New Roman Regular" panose="02020603050405020304" pitchFamily="18" charset="0"/>
              </a:rPr>
              <a:t>GaN: Wide Bandgap analog of GaAs</a:t>
            </a:r>
          </a:p>
        </p:txBody>
      </p:sp>
      <p:sp>
        <p:nvSpPr>
          <p:cNvPr id="8" name="TextBox 7">
            <a:extLst>
              <a:ext uri="{FF2B5EF4-FFF2-40B4-BE49-F238E27FC236}">
                <a16:creationId xmlns:a16="http://schemas.microsoft.com/office/drawing/2014/main" id="{BD12AFBE-E75E-ACFC-BB14-64555326DAD5}"/>
              </a:ext>
            </a:extLst>
          </p:cNvPr>
          <p:cNvSpPr txBox="1"/>
          <p:nvPr/>
        </p:nvSpPr>
        <p:spPr>
          <a:xfrm>
            <a:off x="-505690" y="2132036"/>
            <a:ext cx="6601690" cy="646331"/>
          </a:xfrm>
          <a:prstGeom prst="rect">
            <a:avLst/>
          </a:prstGeom>
          <a:noFill/>
        </p:spPr>
        <p:txBody>
          <a:bodyPr wrap="square">
            <a:spAutoFit/>
          </a:bodyPr>
          <a:lstStyle/>
          <a:p>
            <a:pPr marL="457200" lvl="1" indent="0" algn="ctr">
              <a:buNone/>
            </a:pPr>
            <a:r>
              <a:rPr lang="en-US" sz="1800" dirty="0">
                <a:latin typeface="Times New Roman Regular" panose="02020603050405020304" pitchFamily="18" charset="0"/>
              </a:rPr>
              <a:t>Alkali Antimonides:  A family of robust </a:t>
            </a:r>
            <a:r>
              <a:rPr lang="en-US" dirty="0">
                <a:latin typeface="Times New Roman Regular" panose="02020603050405020304" pitchFamily="18" charset="0"/>
              </a:rPr>
              <a:t>b</a:t>
            </a:r>
            <a:r>
              <a:rPr lang="en-US" sz="1800" dirty="0">
                <a:latin typeface="Times New Roman Regular" panose="02020603050405020304" pitchFamily="18" charset="0"/>
              </a:rPr>
              <a:t>ulk visible</a:t>
            </a:r>
          </a:p>
          <a:p>
            <a:pPr marL="457200" lvl="1" indent="0" algn="ctr">
              <a:buNone/>
            </a:pPr>
            <a:r>
              <a:rPr lang="en-US" sz="1800" dirty="0">
                <a:latin typeface="Times New Roman Regular" panose="02020603050405020304" pitchFamily="18" charset="0"/>
              </a:rPr>
              <a:t> light photoemitters</a:t>
            </a:r>
          </a:p>
        </p:txBody>
      </p:sp>
      <p:sp>
        <p:nvSpPr>
          <p:cNvPr id="9" name="TextBox 8">
            <a:extLst>
              <a:ext uri="{FF2B5EF4-FFF2-40B4-BE49-F238E27FC236}">
                <a16:creationId xmlns:a16="http://schemas.microsoft.com/office/drawing/2014/main" id="{102252A1-1F3E-F459-72B0-22C377811395}"/>
              </a:ext>
            </a:extLst>
          </p:cNvPr>
          <p:cNvSpPr txBox="1"/>
          <p:nvPr/>
        </p:nvSpPr>
        <p:spPr>
          <a:xfrm>
            <a:off x="2795155" y="3206269"/>
            <a:ext cx="992579" cy="369332"/>
          </a:xfrm>
          <a:prstGeom prst="rect">
            <a:avLst/>
          </a:prstGeom>
          <a:noFill/>
        </p:spPr>
        <p:txBody>
          <a:bodyPr wrap="none" rtlCol="0">
            <a:spAutoFit/>
          </a:bodyPr>
          <a:lstStyle/>
          <a:p>
            <a:r>
              <a:rPr lang="en-US" dirty="0">
                <a:latin typeface="Times New Roman Regular" panose="02020603050405020304" pitchFamily="18" charset="0"/>
              </a:rPr>
              <a:t>Cs-K-Sb</a:t>
            </a:r>
          </a:p>
        </p:txBody>
      </p:sp>
      <p:sp>
        <p:nvSpPr>
          <p:cNvPr id="5" name="TextBox 4">
            <a:extLst>
              <a:ext uri="{FF2B5EF4-FFF2-40B4-BE49-F238E27FC236}">
                <a16:creationId xmlns:a16="http://schemas.microsoft.com/office/drawing/2014/main" id="{028050A9-F1F6-2A4A-B8AD-97C8FB359AD7}"/>
              </a:ext>
            </a:extLst>
          </p:cNvPr>
          <p:cNvSpPr txBox="1"/>
          <p:nvPr/>
        </p:nvSpPr>
        <p:spPr>
          <a:xfrm>
            <a:off x="656685" y="6221560"/>
            <a:ext cx="5256632" cy="369332"/>
          </a:xfrm>
          <a:prstGeom prst="rect">
            <a:avLst/>
          </a:prstGeom>
          <a:noFill/>
        </p:spPr>
        <p:txBody>
          <a:bodyPr wrap="none" rtlCol="0">
            <a:spAutoFit/>
          </a:bodyPr>
          <a:lstStyle/>
          <a:p>
            <a:r>
              <a:rPr lang="en-US" dirty="0">
                <a:latin typeface="Times New Roman Regular" panose="02020603050405020304" pitchFamily="18" charset="0"/>
              </a:rPr>
              <a:t>B. Dunham et al. Appl. Phys. Lett. 102, 034105 (2013)</a:t>
            </a:r>
          </a:p>
        </p:txBody>
      </p:sp>
      <p:sp>
        <p:nvSpPr>
          <p:cNvPr id="12" name="TextBox 11">
            <a:extLst>
              <a:ext uri="{FF2B5EF4-FFF2-40B4-BE49-F238E27FC236}">
                <a16:creationId xmlns:a16="http://schemas.microsoft.com/office/drawing/2014/main" id="{21EF1E3B-A073-0C45-99E4-8A475CAF2785}"/>
              </a:ext>
            </a:extLst>
          </p:cNvPr>
          <p:cNvSpPr txBox="1"/>
          <p:nvPr/>
        </p:nvSpPr>
        <p:spPr>
          <a:xfrm>
            <a:off x="6754090" y="6162500"/>
            <a:ext cx="5260864" cy="369332"/>
          </a:xfrm>
          <a:prstGeom prst="rect">
            <a:avLst/>
          </a:prstGeom>
          <a:noFill/>
        </p:spPr>
        <p:txBody>
          <a:bodyPr wrap="none" rtlCol="0">
            <a:spAutoFit/>
          </a:bodyPr>
          <a:lstStyle/>
          <a:p>
            <a:r>
              <a:rPr lang="en-US" dirty="0">
                <a:latin typeface="Times New Roman Regular" panose="02020603050405020304" pitchFamily="18" charset="0"/>
              </a:rPr>
              <a:t>S. Uchiyama et al. Appl. Phys. Lett. 86, 103511 (2005)</a:t>
            </a:r>
          </a:p>
        </p:txBody>
      </p:sp>
      <p:pic>
        <p:nvPicPr>
          <p:cNvPr id="14" name="New picture">
            <a:extLst>
              <a:ext uri="{FF2B5EF4-FFF2-40B4-BE49-F238E27FC236}">
                <a16:creationId xmlns:a16="http://schemas.microsoft.com/office/drawing/2014/main" id="{7656C153-D2A9-A945-9085-023807F0957E}"/>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397604" y="2627415"/>
            <a:ext cx="256381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1" name="TextBox 10">
            <a:extLst>
              <a:ext uri="{FF2B5EF4-FFF2-40B4-BE49-F238E27FC236}">
                <a16:creationId xmlns:a16="http://schemas.microsoft.com/office/drawing/2014/main" id="{ED2FF80F-08BB-B849-B711-C65C3CF31887}"/>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11</a:t>
            </a:r>
          </a:p>
        </p:txBody>
      </p:sp>
    </p:spTree>
    <p:extLst>
      <p:ext uri="{BB962C8B-B14F-4D97-AF65-F5344CB8AC3E}">
        <p14:creationId xmlns:p14="http://schemas.microsoft.com/office/powerpoint/2010/main" val="2582039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0EF2-9D59-D5C0-C642-A4A317E12898}"/>
              </a:ext>
            </a:extLst>
          </p:cNvPr>
          <p:cNvSpPr>
            <a:spLocks noGrp="1"/>
          </p:cNvSpPr>
          <p:nvPr>
            <p:ph type="title"/>
          </p:nvPr>
        </p:nvSpPr>
        <p:spPr>
          <a:xfrm>
            <a:off x="105337" y="-113361"/>
            <a:ext cx="10972800" cy="1143000"/>
          </a:xfrm>
        </p:spPr>
        <p:txBody>
          <a:bodyPr/>
          <a:lstStyle/>
          <a:p>
            <a:r>
              <a:rPr lang="en-US" sz="3200" dirty="0"/>
              <a:t>Alkali Antimonides for polarized photoemission</a:t>
            </a:r>
          </a:p>
        </p:txBody>
      </p:sp>
      <p:sp>
        <p:nvSpPr>
          <p:cNvPr id="3" name="Content Placeholder 2">
            <a:extLst>
              <a:ext uri="{FF2B5EF4-FFF2-40B4-BE49-F238E27FC236}">
                <a16:creationId xmlns:a16="http://schemas.microsoft.com/office/drawing/2014/main" id="{007A0CAB-65D9-69A0-11E9-A7064CE510B5}"/>
              </a:ext>
            </a:extLst>
          </p:cNvPr>
          <p:cNvSpPr>
            <a:spLocks noGrp="1"/>
          </p:cNvSpPr>
          <p:nvPr>
            <p:ph idx="1"/>
          </p:nvPr>
        </p:nvSpPr>
        <p:spPr>
          <a:xfrm>
            <a:off x="609600" y="768928"/>
            <a:ext cx="10972800" cy="4525963"/>
          </a:xfrm>
        </p:spPr>
        <p:txBody>
          <a:bodyPr>
            <a:normAutofit/>
          </a:bodyPr>
          <a:lstStyle/>
          <a:p>
            <a:r>
              <a:rPr lang="en-US" sz="2200" dirty="0"/>
              <a:t>Alkali antimonides have cubic crystal structure, are bulk visible light photoemitters, and generally more rugged than GaAs. </a:t>
            </a:r>
          </a:p>
          <a:p>
            <a:r>
              <a:rPr lang="en-US" sz="2200" dirty="0"/>
              <a:t>Problem: All alkali antimonides grown for accelerators to date have been polycrystalline (at best)---No hope of nano-engineering.</a:t>
            </a:r>
          </a:p>
          <a:p>
            <a:pPr marL="0" indent="0">
              <a:buNone/>
            </a:pPr>
            <a:endParaRPr lang="en-US" sz="2200" dirty="0"/>
          </a:p>
          <a:p>
            <a:endParaRPr lang="en-US" sz="2200" dirty="0"/>
          </a:p>
        </p:txBody>
      </p:sp>
      <p:sp>
        <p:nvSpPr>
          <p:cNvPr id="10" name="TextBox 9">
            <a:extLst>
              <a:ext uri="{FF2B5EF4-FFF2-40B4-BE49-F238E27FC236}">
                <a16:creationId xmlns:a16="http://schemas.microsoft.com/office/drawing/2014/main" id="{45F878E4-0460-0D4A-B2C7-EF04AF197386}"/>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12</a:t>
            </a:r>
          </a:p>
        </p:txBody>
      </p:sp>
    </p:spTree>
    <p:extLst>
      <p:ext uri="{BB962C8B-B14F-4D97-AF65-F5344CB8AC3E}">
        <p14:creationId xmlns:p14="http://schemas.microsoft.com/office/powerpoint/2010/main" val="1881557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0EF2-9D59-D5C0-C642-A4A317E12898}"/>
              </a:ext>
            </a:extLst>
          </p:cNvPr>
          <p:cNvSpPr>
            <a:spLocks noGrp="1"/>
          </p:cNvSpPr>
          <p:nvPr>
            <p:ph type="title"/>
          </p:nvPr>
        </p:nvSpPr>
        <p:spPr>
          <a:xfrm>
            <a:off x="105337" y="-113361"/>
            <a:ext cx="10972800" cy="1143000"/>
          </a:xfrm>
        </p:spPr>
        <p:txBody>
          <a:bodyPr/>
          <a:lstStyle/>
          <a:p>
            <a:r>
              <a:rPr lang="en-US" sz="3200" dirty="0"/>
              <a:t>Alkali Antimonides for polarized photoemission</a:t>
            </a:r>
          </a:p>
        </p:txBody>
      </p:sp>
      <p:sp>
        <p:nvSpPr>
          <p:cNvPr id="3" name="Content Placeholder 2">
            <a:extLst>
              <a:ext uri="{FF2B5EF4-FFF2-40B4-BE49-F238E27FC236}">
                <a16:creationId xmlns:a16="http://schemas.microsoft.com/office/drawing/2014/main" id="{007A0CAB-65D9-69A0-11E9-A7064CE510B5}"/>
              </a:ext>
            </a:extLst>
          </p:cNvPr>
          <p:cNvSpPr>
            <a:spLocks noGrp="1"/>
          </p:cNvSpPr>
          <p:nvPr>
            <p:ph idx="1"/>
          </p:nvPr>
        </p:nvSpPr>
        <p:spPr>
          <a:xfrm>
            <a:off x="609600" y="768928"/>
            <a:ext cx="10972800" cy="4525963"/>
          </a:xfrm>
        </p:spPr>
        <p:txBody>
          <a:bodyPr>
            <a:normAutofit/>
          </a:bodyPr>
          <a:lstStyle/>
          <a:p>
            <a:r>
              <a:rPr lang="en-US" sz="2200" dirty="0"/>
              <a:t>Alkali antimonides have cubic crystal structure, are bulk visible light photoemitters, and generally more rugged than GaAs. </a:t>
            </a:r>
          </a:p>
          <a:p>
            <a:r>
              <a:rPr lang="en-US" sz="2200" dirty="0"/>
              <a:t>Problem: All alkali antimonides grown for accelerators to date have been polycrystalline (at best)---No hope of nano-engineering.</a:t>
            </a:r>
          </a:p>
          <a:p>
            <a:r>
              <a:rPr lang="en-US" sz="2200" dirty="0"/>
              <a:t>However, recent measurement suggests polarized photoemission is possible: </a:t>
            </a:r>
          </a:p>
          <a:p>
            <a:endParaRPr lang="en-US" sz="2200" dirty="0"/>
          </a:p>
          <a:p>
            <a:endParaRPr lang="en-US" sz="2200" dirty="0"/>
          </a:p>
        </p:txBody>
      </p:sp>
      <p:pic>
        <p:nvPicPr>
          <p:cNvPr id="4" name="Picture 3">
            <a:extLst>
              <a:ext uri="{FF2B5EF4-FFF2-40B4-BE49-F238E27FC236}">
                <a16:creationId xmlns:a16="http://schemas.microsoft.com/office/drawing/2014/main" id="{21407BD2-03E8-0E45-334B-20C047A4BFF9}"/>
              </a:ext>
            </a:extLst>
          </p:cNvPr>
          <p:cNvPicPr>
            <a:picLocks noChangeAspect="1"/>
          </p:cNvPicPr>
          <p:nvPr/>
        </p:nvPicPr>
        <p:blipFill>
          <a:blip r:embed="rId3"/>
          <a:stretch>
            <a:fillRect/>
          </a:stretch>
        </p:blipFill>
        <p:spPr>
          <a:xfrm>
            <a:off x="266391" y="3031909"/>
            <a:ext cx="4364089" cy="2861541"/>
          </a:xfrm>
          <a:prstGeom prst="rect">
            <a:avLst/>
          </a:prstGeom>
        </p:spPr>
      </p:pic>
      <p:sp>
        <p:nvSpPr>
          <p:cNvPr id="5" name="TextBox 4">
            <a:extLst>
              <a:ext uri="{FF2B5EF4-FFF2-40B4-BE49-F238E27FC236}">
                <a16:creationId xmlns:a16="http://schemas.microsoft.com/office/drawing/2014/main" id="{10413FD1-9DD1-EF0E-3CF4-D4205131D864}"/>
              </a:ext>
            </a:extLst>
          </p:cNvPr>
          <p:cNvSpPr txBox="1"/>
          <p:nvPr/>
        </p:nvSpPr>
        <p:spPr>
          <a:xfrm>
            <a:off x="609598" y="5893450"/>
            <a:ext cx="3794629" cy="369332"/>
          </a:xfrm>
          <a:prstGeom prst="rect">
            <a:avLst/>
          </a:prstGeom>
          <a:noFill/>
        </p:spPr>
        <p:txBody>
          <a:bodyPr wrap="none" rtlCol="0">
            <a:spAutoFit/>
          </a:bodyPr>
          <a:lstStyle/>
          <a:p>
            <a:r>
              <a:rPr lang="en-US" dirty="0">
                <a:latin typeface="Times New Roman Regular" panose="02020603050405020304" pitchFamily="18" charset="0"/>
              </a:rPr>
              <a:t>Band Structure very similar to GaAs…</a:t>
            </a:r>
          </a:p>
        </p:txBody>
      </p:sp>
      <p:pic>
        <p:nvPicPr>
          <p:cNvPr id="6" name="Picture 5">
            <a:extLst>
              <a:ext uri="{FF2B5EF4-FFF2-40B4-BE49-F238E27FC236}">
                <a16:creationId xmlns:a16="http://schemas.microsoft.com/office/drawing/2014/main" id="{255162BB-0C47-8ECE-7EC1-6B98A23D2F78}"/>
              </a:ext>
            </a:extLst>
          </p:cNvPr>
          <p:cNvPicPr>
            <a:picLocks noChangeAspect="1"/>
          </p:cNvPicPr>
          <p:nvPr/>
        </p:nvPicPr>
        <p:blipFill>
          <a:blip r:embed="rId4"/>
          <a:stretch>
            <a:fillRect/>
          </a:stretch>
        </p:blipFill>
        <p:spPr>
          <a:xfrm>
            <a:off x="4874906" y="3241962"/>
            <a:ext cx="7317094" cy="1657903"/>
          </a:xfrm>
          <a:prstGeom prst="rect">
            <a:avLst/>
          </a:prstGeom>
        </p:spPr>
      </p:pic>
      <p:sp>
        <p:nvSpPr>
          <p:cNvPr id="7" name="TextBox 6">
            <a:extLst>
              <a:ext uri="{FF2B5EF4-FFF2-40B4-BE49-F238E27FC236}">
                <a16:creationId xmlns:a16="http://schemas.microsoft.com/office/drawing/2014/main" id="{7605DD1A-4C4C-E7AC-931C-E347AA2D0633}"/>
              </a:ext>
            </a:extLst>
          </p:cNvPr>
          <p:cNvSpPr txBox="1"/>
          <p:nvPr/>
        </p:nvSpPr>
        <p:spPr>
          <a:xfrm>
            <a:off x="5708073" y="5059597"/>
            <a:ext cx="6179127" cy="923330"/>
          </a:xfrm>
          <a:prstGeom prst="rect">
            <a:avLst/>
          </a:prstGeom>
          <a:noFill/>
        </p:spPr>
        <p:txBody>
          <a:bodyPr wrap="square" rtlCol="0">
            <a:spAutoFit/>
          </a:bodyPr>
          <a:lstStyle/>
          <a:p>
            <a:r>
              <a:rPr lang="en-US" dirty="0">
                <a:latin typeface="Times New Roman Regular" panose="02020603050405020304" pitchFamily="18" charset="0"/>
              </a:rPr>
              <a:t>Polarization inferred from degree of circular polarization of cathodoluminescence (CL). Observed similar levels of CL polarization as unstrained GaAs---- polarized electrons!</a:t>
            </a:r>
          </a:p>
        </p:txBody>
      </p:sp>
      <p:sp>
        <p:nvSpPr>
          <p:cNvPr id="8" name="TextBox 7">
            <a:extLst>
              <a:ext uri="{FF2B5EF4-FFF2-40B4-BE49-F238E27FC236}">
                <a16:creationId xmlns:a16="http://schemas.microsoft.com/office/drawing/2014/main" id="{8A4CD77D-A13A-A14B-01D3-D3B905192F6B}"/>
              </a:ext>
            </a:extLst>
          </p:cNvPr>
          <p:cNvSpPr txBox="1"/>
          <p:nvPr/>
        </p:nvSpPr>
        <p:spPr>
          <a:xfrm>
            <a:off x="5443889" y="6078116"/>
            <a:ext cx="6179127" cy="646331"/>
          </a:xfrm>
          <a:prstGeom prst="rect">
            <a:avLst/>
          </a:prstGeom>
          <a:noFill/>
        </p:spPr>
        <p:txBody>
          <a:bodyPr wrap="square" rtlCol="0">
            <a:spAutoFit/>
          </a:bodyPr>
          <a:lstStyle/>
          <a:p>
            <a:pPr algn="ctr"/>
            <a:r>
              <a:rPr lang="en-US" dirty="0">
                <a:latin typeface="Times New Roman Regular" panose="02020603050405020304" pitchFamily="18" charset="0"/>
              </a:rPr>
              <a:t>Very promising result! Future study should include direct polarization measurement (</a:t>
            </a:r>
            <a:r>
              <a:rPr lang="en-US" dirty="0" err="1">
                <a:latin typeface="Times New Roman Regular" panose="02020603050405020304" pitchFamily="18" charset="0"/>
              </a:rPr>
              <a:t>eg.</a:t>
            </a:r>
            <a:r>
              <a:rPr lang="en-US" dirty="0">
                <a:latin typeface="Times New Roman Regular" panose="02020603050405020304" pitchFamily="18" charset="0"/>
              </a:rPr>
              <a:t> Mott scattering).</a:t>
            </a:r>
          </a:p>
        </p:txBody>
      </p:sp>
      <p:pic>
        <p:nvPicPr>
          <p:cNvPr id="9" name="Picture 8">
            <a:extLst>
              <a:ext uri="{FF2B5EF4-FFF2-40B4-BE49-F238E27FC236}">
                <a16:creationId xmlns:a16="http://schemas.microsoft.com/office/drawing/2014/main" id="{00B35322-0B20-5172-44AA-070E33C21045}"/>
              </a:ext>
            </a:extLst>
          </p:cNvPr>
          <p:cNvPicPr>
            <a:picLocks noChangeAspect="1"/>
          </p:cNvPicPr>
          <p:nvPr/>
        </p:nvPicPr>
        <p:blipFill>
          <a:blip r:embed="rId5"/>
          <a:stretch>
            <a:fillRect/>
          </a:stretch>
        </p:blipFill>
        <p:spPr>
          <a:xfrm>
            <a:off x="5973041" y="2926771"/>
            <a:ext cx="5372100" cy="266700"/>
          </a:xfrm>
          <a:prstGeom prst="rect">
            <a:avLst/>
          </a:prstGeom>
        </p:spPr>
      </p:pic>
      <p:sp>
        <p:nvSpPr>
          <p:cNvPr id="10" name="TextBox 9">
            <a:extLst>
              <a:ext uri="{FF2B5EF4-FFF2-40B4-BE49-F238E27FC236}">
                <a16:creationId xmlns:a16="http://schemas.microsoft.com/office/drawing/2014/main" id="{45EA24E4-AC3B-B34E-9F3A-95ABCBF15EA4}"/>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12</a:t>
            </a:r>
          </a:p>
        </p:txBody>
      </p:sp>
    </p:spTree>
    <p:extLst>
      <p:ext uri="{BB962C8B-B14F-4D97-AF65-F5344CB8AC3E}">
        <p14:creationId xmlns:p14="http://schemas.microsoft.com/office/powerpoint/2010/main" val="2420652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E396-BFCD-4FA0-9A7D-D0A6775F373C}"/>
              </a:ext>
            </a:extLst>
          </p:cNvPr>
          <p:cNvSpPr>
            <a:spLocks noGrp="1"/>
          </p:cNvSpPr>
          <p:nvPr>
            <p:ph type="title"/>
          </p:nvPr>
        </p:nvSpPr>
        <p:spPr>
          <a:xfrm>
            <a:off x="0" y="205873"/>
            <a:ext cx="10972800" cy="1143000"/>
          </a:xfrm>
        </p:spPr>
        <p:txBody>
          <a:bodyPr/>
          <a:lstStyle/>
          <a:p>
            <a:r>
              <a:rPr lang="en-US" sz="3600" dirty="0"/>
              <a:t>First Single-Crystal Alkali Antimonides</a:t>
            </a:r>
            <a:br>
              <a:rPr lang="en-US" sz="3600" dirty="0"/>
            </a:br>
            <a:endParaRPr lang="en-US" sz="3600" dirty="0"/>
          </a:p>
        </p:txBody>
      </p:sp>
      <p:pic>
        <p:nvPicPr>
          <p:cNvPr id="15" name="Picture 14">
            <a:extLst>
              <a:ext uri="{FF2B5EF4-FFF2-40B4-BE49-F238E27FC236}">
                <a16:creationId xmlns:a16="http://schemas.microsoft.com/office/drawing/2014/main" id="{1AB1532F-F39B-B2FC-9A19-36D6A1B733E1}"/>
              </a:ext>
            </a:extLst>
          </p:cNvPr>
          <p:cNvPicPr>
            <a:picLocks noChangeAspect="1"/>
          </p:cNvPicPr>
          <p:nvPr/>
        </p:nvPicPr>
        <p:blipFill rotWithShape="1">
          <a:blip r:embed="rId3"/>
          <a:srcRect l="21623" t="2445" r="23395" b="63626"/>
          <a:stretch/>
        </p:blipFill>
        <p:spPr>
          <a:xfrm>
            <a:off x="1618735" y="1816443"/>
            <a:ext cx="4856206" cy="202534"/>
          </a:xfrm>
          <a:prstGeom prst="rect">
            <a:avLst/>
          </a:prstGeom>
        </p:spPr>
      </p:pic>
      <p:pic>
        <p:nvPicPr>
          <p:cNvPr id="20" name="Picture 19">
            <a:extLst>
              <a:ext uri="{FF2B5EF4-FFF2-40B4-BE49-F238E27FC236}">
                <a16:creationId xmlns:a16="http://schemas.microsoft.com/office/drawing/2014/main" id="{4A96E4F9-C0D6-3A43-AA24-10148B5055C9}"/>
              </a:ext>
            </a:extLst>
          </p:cNvPr>
          <p:cNvPicPr>
            <a:picLocks noChangeAspect="1"/>
          </p:cNvPicPr>
          <p:nvPr/>
        </p:nvPicPr>
        <p:blipFill>
          <a:blip r:embed="rId4"/>
          <a:stretch>
            <a:fillRect/>
          </a:stretch>
        </p:blipFill>
        <p:spPr>
          <a:xfrm>
            <a:off x="2224065" y="2103779"/>
            <a:ext cx="4856205" cy="3947289"/>
          </a:xfrm>
          <a:prstGeom prst="rect">
            <a:avLst/>
          </a:prstGeom>
        </p:spPr>
      </p:pic>
      <p:sp>
        <p:nvSpPr>
          <p:cNvPr id="23" name="TextBox 22">
            <a:extLst>
              <a:ext uri="{FF2B5EF4-FFF2-40B4-BE49-F238E27FC236}">
                <a16:creationId xmlns:a16="http://schemas.microsoft.com/office/drawing/2014/main" id="{825BA537-7BCD-97E3-D8BD-2AC212F917BB}"/>
              </a:ext>
            </a:extLst>
          </p:cNvPr>
          <p:cNvSpPr txBox="1"/>
          <p:nvPr/>
        </p:nvSpPr>
        <p:spPr>
          <a:xfrm>
            <a:off x="197333" y="4292388"/>
            <a:ext cx="2146605" cy="369332"/>
          </a:xfrm>
          <a:prstGeom prst="rect">
            <a:avLst/>
          </a:prstGeom>
          <a:noFill/>
        </p:spPr>
        <p:txBody>
          <a:bodyPr wrap="square" rtlCol="0">
            <a:spAutoFit/>
          </a:bodyPr>
          <a:lstStyle/>
          <a:p>
            <a:r>
              <a:rPr lang="en-US" dirty="0">
                <a:latin typeface="Times New Roman Regular" panose="02020603050405020304" pitchFamily="18" charset="0"/>
              </a:rPr>
              <a:t>Substrate: 3C-SiC-&gt;</a:t>
            </a:r>
          </a:p>
        </p:txBody>
      </p:sp>
      <p:sp>
        <p:nvSpPr>
          <p:cNvPr id="24" name="TextBox 23">
            <a:extLst>
              <a:ext uri="{FF2B5EF4-FFF2-40B4-BE49-F238E27FC236}">
                <a16:creationId xmlns:a16="http://schemas.microsoft.com/office/drawing/2014/main" id="{9FE5D65C-A0BC-2EEC-A6FA-F98666BFEAAC}"/>
              </a:ext>
            </a:extLst>
          </p:cNvPr>
          <p:cNvSpPr txBox="1"/>
          <p:nvPr/>
        </p:nvSpPr>
        <p:spPr>
          <a:xfrm>
            <a:off x="299730" y="5203681"/>
            <a:ext cx="1942592" cy="646331"/>
          </a:xfrm>
          <a:prstGeom prst="rect">
            <a:avLst/>
          </a:prstGeom>
          <a:noFill/>
        </p:spPr>
        <p:txBody>
          <a:bodyPr wrap="square" rtlCol="0">
            <a:spAutoFit/>
          </a:bodyPr>
          <a:lstStyle/>
          <a:p>
            <a:r>
              <a:rPr lang="en-US" dirty="0">
                <a:latin typeface="Times New Roman Regular" panose="02020603050405020304" pitchFamily="18" charset="0"/>
              </a:rPr>
              <a:t>Photocathode -&gt;</a:t>
            </a:r>
          </a:p>
          <a:p>
            <a:r>
              <a:rPr lang="en-US" dirty="0">
                <a:latin typeface="Times New Roman Regular" panose="02020603050405020304" pitchFamily="18" charset="0"/>
              </a:rPr>
              <a:t>Cs</a:t>
            </a:r>
            <a:r>
              <a:rPr lang="en-US" sz="1200" dirty="0">
                <a:latin typeface="Times New Roman Regular" panose="02020603050405020304" pitchFamily="18" charset="0"/>
              </a:rPr>
              <a:t>3</a:t>
            </a:r>
            <a:r>
              <a:rPr lang="en-US" dirty="0">
                <a:latin typeface="Times New Roman Regular" panose="02020603050405020304" pitchFamily="18" charset="0"/>
              </a:rPr>
              <a:t>Sb</a:t>
            </a:r>
          </a:p>
        </p:txBody>
      </p:sp>
      <p:sp>
        <p:nvSpPr>
          <p:cNvPr id="25" name="TextBox 24">
            <a:extLst>
              <a:ext uri="{FF2B5EF4-FFF2-40B4-BE49-F238E27FC236}">
                <a16:creationId xmlns:a16="http://schemas.microsoft.com/office/drawing/2014/main" id="{8EF58C7C-31D8-D626-075E-4EA53465A8AE}"/>
              </a:ext>
            </a:extLst>
          </p:cNvPr>
          <p:cNvSpPr txBox="1"/>
          <p:nvPr/>
        </p:nvSpPr>
        <p:spPr>
          <a:xfrm>
            <a:off x="557455" y="3691402"/>
            <a:ext cx="1942592" cy="369332"/>
          </a:xfrm>
          <a:prstGeom prst="rect">
            <a:avLst/>
          </a:prstGeom>
          <a:noFill/>
        </p:spPr>
        <p:txBody>
          <a:bodyPr wrap="square" rtlCol="0">
            <a:spAutoFit/>
          </a:bodyPr>
          <a:lstStyle/>
          <a:p>
            <a:r>
              <a:rPr lang="en-US" dirty="0">
                <a:latin typeface="Times New Roman Regular" panose="02020603050405020304" pitchFamily="18" charset="0"/>
              </a:rPr>
              <a:t>RHEED Images:</a:t>
            </a:r>
          </a:p>
        </p:txBody>
      </p:sp>
      <p:grpSp>
        <p:nvGrpSpPr>
          <p:cNvPr id="31" name="Group 30">
            <a:extLst>
              <a:ext uri="{FF2B5EF4-FFF2-40B4-BE49-F238E27FC236}">
                <a16:creationId xmlns:a16="http://schemas.microsoft.com/office/drawing/2014/main" id="{8C53B1ED-2DB3-8903-3011-BC326865FF66}"/>
              </a:ext>
            </a:extLst>
          </p:cNvPr>
          <p:cNvGrpSpPr/>
          <p:nvPr/>
        </p:nvGrpSpPr>
        <p:grpSpPr>
          <a:xfrm>
            <a:off x="7193785" y="1652070"/>
            <a:ext cx="2410982" cy="1573572"/>
            <a:chOff x="8009727" y="1664209"/>
            <a:chExt cx="2065926" cy="1392821"/>
          </a:xfrm>
        </p:grpSpPr>
        <p:pic>
          <p:nvPicPr>
            <p:cNvPr id="18" name="Picture 17">
              <a:extLst>
                <a:ext uri="{FF2B5EF4-FFF2-40B4-BE49-F238E27FC236}">
                  <a16:creationId xmlns:a16="http://schemas.microsoft.com/office/drawing/2014/main" id="{39F02D8C-ED89-5D7A-D83C-907D6254E965}"/>
                </a:ext>
              </a:extLst>
            </p:cNvPr>
            <p:cNvPicPr>
              <a:picLocks noChangeAspect="1"/>
            </p:cNvPicPr>
            <p:nvPr/>
          </p:nvPicPr>
          <p:blipFill rotWithShape="1">
            <a:blip r:embed="rId5"/>
            <a:srcRect t="27103"/>
            <a:stretch/>
          </p:blipFill>
          <p:spPr>
            <a:xfrm>
              <a:off x="8009727" y="1664209"/>
              <a:ext cx="1925886" cy="1392821"/>
            </a:xfrm>
            <a:prstGeom prst="rect">
              <a:avLst/>
            </a:prstGeom>
          </p:spPr>
        </p:pic>
        <p:sp>
          <p:nvSpPr>
            <p:cNvPr id="29" name="TextBox 28">
              <a:extLst>
                <a:ext uri="{FF2B5EF4-FFF2-40B4-BE49-F238E27FC236}">
                  <a16:creationId xmlns:a16="http://schemas.microsoft.com/office/drawing/2014/main" id="{8087DCD1-2043-7B73-1EA2-B5495CCBCFED}"/>
                </a:ext>
              </a:extLst>
            </p:cNvPr>
            <p:cNvSpPr txBox="1"/>
            <p:nvPr/>
          </p:nvSpPr>
          <p:spPr>
            <a:xfrm>
              <a:off x="8851000" y="2679620"/>
              <a:ext cx="1224653" cy="326908"/>
            </a:xfrm>
            <a:prstGeom prst="rect">
              <a:avLst/>
            </a:prstGeom>
            <a:noFill/>
          </p:spPr>
          <p:txBody>
            <a:bodyPr wrap="square">
              <a:spAutoFit/>
            </a:bodyPr>
            <a:lstStyle/>
            <a:p>
              <a:r>
                <a:rPr lang="en-US" dirty="0">
                  <a:solidFill>
                    <a:schemeClr val="bg1"/>
                  </a:solidFill>
                  <a:latin typeface="Times New Roman Regular" panose="02020603050405020304" pitchFamily="18" charset="0"/>
                </a:rPr>
                <a:t>Substrate</a:t>
              </a:r>
            </a:p>
          </p:txBody>
        </p:sp>
        <p:sp>
          <p:nvSpPr>
            <p:cNvPr id="30" name="TextBox 29">
              <a:extLst>
                <a:ext uri="{FF2B5EF4-FFF2-40B4-BE49-F238E27FC236}">
                  <a16:creationId xmlns:a16="http://schemas.microsoft.com/office/drawing/2014/main" id="{2CCFA28B-EB5B-FB21-6540-13BA2D29F9C1}"/>
                </a:ext>
              </a:extLst>
            </p:cNvPr>
            <p:cNvSpPr txBox="1"/>
            <p:nvPr/>
          </p:nvSpPr>
          <p:spPr>
            <a:xfrm>
              <a:off x="8328804" y="2059165"/>
              <a:ext cx="1224653" cy="326908"/>
            </a:xfrm>
            <a:prstGeom prst="rect">
              <a:avLst/>
            </a:prstGeom>
            <a:noFill/>
          </p:spPr>
          <p:txBody>
            <a:bodyPr wrap="square">
              <a:spAutoFit/>
            </a:bodyPr>
            <a:lstStyle/>
            <a:p>
              <a:r>
                <a:rPr lang="en-US" dirty="0">
                  <a:solidFill>
                    <a:schemeClr val="bg1"/>
                  </a:solidFill>
                  <a:latin typeface="Times New Roman Regular" panose="02020603050405020304" pitchFamily="18" charset="0"/>
                </a:rPr>
                <a:t>Cs</a:t>
              </a:r>
              <a:r>
                <a:rPr lang="en-US" sz="1200" dirty="0">
                  <a:solidFill>
                    <a:schemeClr val="bg1"/>
                  </a:solidFill>
                  <a:latin typeface="Times New Roman Regular" panose="02020603050405020304" pitchFamily="18" charset="0"/>
                </a:rPr>
                <a:t>3</a:t>
              </a:r>
              <a:r>
                <a:rPr lang="en-US" dirty="0">
                  <a:solidFill>
                    <a:schemeClr val="bg1"/>
                  </a:solidFill>
                  <a:latin typeface="Times New Roman Regular" panose="02020603050405020304" pitchFamily="18" charset="0"/>
                </a:rPr>
                <a:t>Sb</a:t>
              </a:r>
            </a:p>
          </p:txBody>
        </p:sp>
      </p:grpSp>
      <p:pic>
        <p:nvPicPr>
          <p:cNvPr id="33" name="Picture 32">
            <a:extLst>
              <a:ext uri="{FF2B5EF4-FFF2-40B4-BE49-F238E27FC236}">
                <a16:creationId xmlns:a16="http://schemas.microsoft.com/office/drawing/2014/main" id="{8FAEA7F6-EFE4-DED8-1D07-DD7044520CB2}"/>
              </a:ext>
            </a:extLst>
          </p:cNvPr>
          <p:cNvPicPr>
            <a:picLocks noChangeAspect="1"/>
          </p:cNvPicPr>
          <p:nvPr/>
        </p:nvPicPr>
        <p:blipFill>
          <a:blip r:embed="rId6"/>
          <a:stretch>
            <a:fillRect/>
          </a:stretch>
        </p:blipFill>
        <p:spPr>
          <a:xfrm>
            <a:off x="7106501" y="3449097"/>
            <a:ext cx="4401576" cy="2968505"/>
          </a:xfrm>
          <a:prstGeom prst="rect">
            <a:avLst/>
          </a:prstGeom>
        </p:spPr>
      </p:pic>
      <p:sp>
        <p:nvSpPr>
          <p:cNvPr id="36" name="Content Placeholder 12">
            <a:extLst>
              <a:ext uri="{FF2B5EF4-FFF2-40B4-BE49-F238E27FC236}">
                <a16:creationId xmlns:a16="http://schemas.microsoft.com/office/drawing/2014/main" id="{39A349A4-373C-EF59-2B9B-6340D801BD8C}"/>
              </a:ext>
            </a:extLst>
          </p:cNvPr>
          <p:cNvSpPr txBox="1">
            <a:spLocks/>
          </p:cNvSpPr>
          <p:nvPr/>
        </p:nvSpPr>
        <p:spPr>
          <a:xfrm>
            <a:off x="197333" y="831633"/>
            <a:ext cx="1177216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Times New Roman Regular" panose="02020603050405020304" pitchFamily="18" charset="0"/>
                <a:cs typeface="Times New Roman Regular" panose="02020603050405020304" pitchFamily="18" charset="0"/>
              </a:rPr>
              <a:t>Atomically Ordered growth of alkali antimonides: paves the way for </a:t>
            </a:r>
            <a:r>
              <a:rPr lang="en-US" sz="2400" dirty="0" err="1">
                <a:latin typeface="Times New Roman Regular" panose="02020603050405020304" pitchFamily="18" charset="0"/>
                <a:cs typeface="Times New Roman Regular" panose="02020603050405020304" pitchFamily="18" charset="0"/>
              </a:rPr>
              <a:t>nanolayering</a:t>
            </a:r>
            <a:endParaRPr lang="en-US" sz="2400" dirty="0">
              <a:latin typeface="Times New Roman Regular" panose="02020603050405020304" pitchFamily="18" charset="0"/>
              <a:cs typeface="Times New Roman Regular" panose="02020603050405020304" pitchFamily="18" charset="0"/>
            </a:endParaRPr>
          </a:p>
        </p:txBody>
      </p:sp>
      <p:pic>
        <p:nvPicPr>
          <p:cNvPr id="14" name="Picture 13">
            <a:extLst>
              <a:ext uri="{FF2B5EF4-FFF2-40B4-BE49-F238E27FC236}">
                <a16:creationId xmlns:a16="http://schemas.microsoft.com/office/drawing/2014/main" id="{C1133A66-7970-8B43-AAB5-0A9E7ABE87C6}"/>
              </a:ext>
            </a:extLst>
          </p:cNvPr>
          <p:cNvPicPr>
            <a:picLocks noChangeAspect="1"/>
          </p:cNvPicPr>
          <p:nvPr/>
        </p:nvPicPr>
        <p:blipFill>
          <a:blip r:embed="rId7"/>
          <a:stretch>
            <a:fillRect/>
          </a:stretch>
        </p:blipFill>
        <p:spPr>
          <a:xfrm>
            <a:off x="9554852" y="1485139"/>
            <a:ext cx="2598862" cy="1807904"/>
          </a:xfrm>
          <a:prstGeom prst="rect">
            <a:avLst/>
          </a:prstGeom>
        </p:spPr>
      </p:pic>
      <p:sp>
        <p:nvSpPr>
          <p:cNvPr id="16" name="TextBox 15">
            <a:extLst>
              <a:ext uri="{FF2B5EF4-FFF2-40B4-BE49-F238E27FC236}">
                <a16:creationId xmlns:a16="http://schemas.microsoft.com/office/drawing/2014/main" id="{C210EE11-EA88-A04B-85E7-038EEB1E2EE4}"/>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13</a:t>
            </a:r>
          </a:p>
        </p:txBody>
      </p:sp>
    </p:spTree>
    <p:extLst>
      <p:ext uri="{BB962C8B-B14F-4D97-AF65-F5344CB8AC3E}">
        <p14:creationId xmlns:p14="http://schemas.microsoft.com/office/powerpoint/2010/main" val="3629211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37D1-60D5-004B-9F57-831C47A11679}"/>
              </a:ext>
            </a:extLst>
          </p:cNvPr>
          <p:cNvSpPr>
            <a:spLocks noGrp="1"/>
          </p:cNvSpPr>
          <p:nvPr>
            <p:ph type="title"/>
          </p:nvPr>
        </p:nvSpPr>
        <p:spPr>
          <a:xfrm>
            <a:off x="272143" y="-37348"/>
            <a:ext cx="11715418" cy="1325563"/>
          </a:xfrm>
        </p:spPr>
        <p:txBody>
          <a:bodyPr>
            <a:normAutofit/>
          </a:bodyPr>
          <a:lstStyle/>
          <a:p>
            <a:r>
              <a:rPr lang="en-US" sz="3500" dirty="0"/>
              <a:t>GaN as a Spin-Polarized Source</a:t>
            </a:r>
          </a:p>
        </p:txBody>
      </p:sp>
      <p:pic>
        <p:nvPicPr>
          <p:cNvPr id="8" name="Picture 1" descr="page2image1670670848">
            <a:extLst>
              <a:ext uri="{FF2B5EF4-FFF2-40B4-BE49-F238E27FC236}">
                <a16:creationId xmlns:a16="http://schemas.microsoft.com/office/drawing/2014/main" id="{F01EB559-F945-3A44-B9B2-120D1F1AA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946" y="3279518"/>
            <a:ext cx="4431385" cy="35784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93EF574-5FF4-C046-96C9-C6B6CA3BB0B0}"/>
              </a:ext>
            </a:extLst>
          </p:cNvPr>
          <p:cNvSpPr txBox="1"/>
          <p:nvPr/>
        </p:nvSpPr>
        <p:spPr>
          <a:xfrm>
            <a:off x="5664348" y="306179"/>
            <a:ext cx="6595356" cy="3139321"/>
          </a:xfrm>
          <a:prstGeom prst="rect">
            <a:avLst/>
          </a:prstGeom>
          <a:noFill/>
        </p:spPr>
        <p:txBody>
          <a:bodyPr wrap="square" rtlCol="0">
            <a:spAutoFit/>
          </a:bodyPr>
          <a:lstStyle/>
          <a:p>
            <a:pPr lvl="1"/>
            <a:endParaRPr lang="en-US" dirty="0">
              <a:latin typeface="Times New Roman Regular" panose="02020603050405020304" pitchFamily="18" charset="0"/>
            </a:endParaRPr>
          </a:p>
          <a:p>
            <a:pPr lvl="1"/>
            <a:r>
              <a:rPr lang="en-US" dirty="0">
                <a:latin typeface="Times New Roman Regular" panose="02020603050405020304" pitchFamily="18" charset="0"/>
              </a:rPr>
              <a:t>	</a:t>
            </a:r>
          </a:p>
          <a:p>
            <a:pPr marL="742950" lvl="1" indent="-285750">
              <a:buFont typeface="Wingdings" pitchFamily="2" charset="2"/>
              <a:buChar char="ü"/>
            </a:pPr>
            <a:r>
              <a:rPr lang="en-US" dirty="0">
                <a:latin typeface="Times New Roman Regular" panose="02020603050405020304" pitchFamily="18" charset="0"/>
              </a:rPr>
              <a:t>Wurtzite or Zinc-Blende orientation</a:t>
            </a:r>
          </a:p>
          <a:p>
            <a:pPr marL="742950" lvl="1" indent="-285750">
              <a:buFont typeface="Wingdings" pitchFamily="2" charset="2"/>
              <a:buChar char="ü"/>
            </a:pPr>
            <a:r>
              <a:rPr lang="en-US" dirty="0">
                <a:latin typeface="Times New Roman Regular" panose="02020603050405020304" pitchFamily="18" charset="0"/>
              </a:rPr>
              <a:t>&gt;50% QE achievable with W-pGaN</a:t>
            </a:r>
          </a:p>
          <a:p>
            <a:pPr marL="742950" lvl="1" indent="-285750">
              <a:buFont typeface="Wingdings" pitchFamily="2" charset="2"/>
              <a:buChar char="ü"/>
            </a:pPr>
            <a:r>
              <a:rPr lang="en-US" dirty="0">
                <a:latin typeface="Times New Roman Regular" panose="02020603050405020304" pitchFamily="18" charset="0"/>
              </a:rPr>
              <a:t>Comparable spin relaxation time to GaAs (~5 ns)</a:t>
            </a:r>
          </a:p>
          <a:p>
            <a:pPr marL="742950" lvl="1" indent="-285750">
              <a:buFont typeface="Wingdings" pitchFamily="2" charset="2"/>
              <a:buChar char="ü"/>
            </a:pPr>
            <a:r>
              <a:rPr lang="en-US" dirty="0">
                <a:latin typeface="Times New Roman Regular" panose="02020603050405020304" pitchFamily="18" charset="0"/>
              </a:rPr>
              <a:t>Could be strained for high polarization</a:t>
            </a:r>
          </a:p>
          <a:p>
            <a:pPr marL="742950" lvl="1" indent="-285750">
              <a:buFont typeface="Wingdings" pitchFamily="2" charset="2"/>
              <a:buChar char="ü"/>
            </a:pPr>
            <a:r>
              <a:rPr lang="en-US" dirty="0">
                <a:latin typeface="Times New Roman Regular" panose="02020603050405020304" pitchFamily="18" charset="0"/>
              </a:rPr>
              <a:t>3.2 eV band gap is conveniently at the second harmonic of Ti:Sapphire</a:t>
            </a:r>
          </a:p>
          <a:p>
            <a:pPr marL="742950" lvl="1" indent="-285750">
              <a:buFont typeface="Wingdings" pitchFamily="2" charset="2"/>
              <a:buChar char="ü"/>
            </a:pPr>
            <a:r>
              <a:rPr lang="en-US" dirty="0">
                <a:latin typeface="Times New Roman Regular" panose="02020603050405020304" pitchFamily="18" charset="0"/>
              </a:rPr>
              <a:t>Less Cs to get to NEA</a:t>
            </a:r>
            <a:r>
              <a:rPr lang="en-US" dirty="0">
                <a:latin typeface="Times New Roman Regular" panose="02020603050405020304" pitchFamily="18" charset="0"/>
                <a:sym typeface="Wingdings" pitchFamily="2" charset="2"/>
              </a:rPr>
              <a:t> stronger bond to Cs?</a:t>
            </a:r>
          </a:p>
          <a:p>
            <a:pPr marL="742950" lvl="1" indent="-285750">
              <a:buFont typeface="Wingdings" pitchFamily="2" charset="2"/>
              <a:buChar char="ü"/>
            </a:pPr>
            <a:r>
              <a:rPr lang="en-US" dirty="0">
                <a:latin typeface="Times New Roman Regular" panose="02020603050405020304" pitchFamily="18" charset="0"/>
                <a:sym typeface="Wingdings" pitchFamily="2" charset="2"/>
              </a:rPr>
              <a:t>NEA with Cs only</a:t>
            </a:r>
            <a:endParaRPr lang="en-US" dirty="0">
              <a:latin typeface="Times New Roman Regular" panose="02020603050405020304" pitchFamily="18" charset="0"/>
            </a:endParaRPr>
          </a:p>
          <a:p>
            <a:endParaRPr lang="en-US" dirty="0">
              <a:latin typeface="Times New Roman Regular" panose="02020603050405020304" pitchFamily="18" charset="0"/>
            </a:endParaRPr>
          </a:p>
        </p:txBody>
      </p:sp>
      <p:pic>
        <p:nvPicPr>
          <p:cNvPr id="6" name="Picture 5">
            <a:extLst>
              <a:ext uri="{FF2B5EF4-FFF2-40B4-BE49-F238E27FC236}">
                <a16:creationId xmlns:a16="http://schemas.microsoft.com/office/drawing/2014/main" id="{18A96F7E-CF7C-DB45-9A43-971282341FE7}"/>
              </a:ext>
            </a:extLst>
          </p:cNvPr>
          <p:cNvPicPr>
            <a:picLocks noChangeAspect="1"/>
          </p:cNvPicPr>
          <p:nvPr/>
        </p:nvPicPr>
        <p:blipFill>
          <a:blip r:embed="rId4"/>
          <a:stretch>
            <a:fillRect/>
          </a:stretch>
        </p:blipFill>
        <p:spPr>
          <a:xfrm>
            <a:off x="0" y="1288215"/>
            <a:ext cx="5913848" cy="5223899"/>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898C675-F693-6147-B527-F8B925BBC90B}"/>
                  </a:ext>
                </a:extLst>
              </p:cNvPr>
              <p:cNvSpPr txBox="1"/>
              <p:nvPr/>
            </p:nvSpPr>
            <p:spPr>
              <a:xfrm>
                <a:off x="0" y="6461798"/>
                <a:ext cx="5026184" cy="391902"/>
              </a:xfrm>
              <a:prstGeom prst="rect">
                <a:avLst/>
              </a:prstGeom>
              <a:noFill/>
            </p:spPr>
            <p:txBody>
              <a:bodyPr wrap="none" rtlCol="0">
                <a:spAutoFit/>
              </a:bodyPr>
              <a:lstStyle/>
              <a:p>
                <a:r>
                  <a:rPr lang="en-US" dirty="0">
                    <a:latin typeface="Times New Roman Regular" panose="02020603050405020304" pitchFamily="18" charset="0"/>
                  </a:rPr>
                  <a:t>GaAs for comparison: </a:t>
                </a:r>
                <a14:m>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E</m:t>
                            </m:r>
                          </m:e>
                          <m:sub>
                            <m:r>
                              <a:rPr lang="en-US" b="0" i="1" smtClean="0">
                                <a:latin typeface="Cambria Math" panose="02040503050406030204" pitchFamily="18" charset="0"/>
                              </a:rPr>
                              <m:t>𝑔</m:t>
                            </m:r>
                          </m:sub>
                        </m:sSub>
                        <m:r>
                          <a:rPr lang="en-US" b="0" i="0" smtClean="0">
                            <a:latin typeface="Cambria Math" panose="02040503050406030204" pitchFamily="18" charset="0"/>
                          </a:rPr>
                          <m:t>=1.42 </m:t>
                        </m:r>
                        <m:r>
                          <m:rPr>
                            <m:sty m:val="p"/>
                          </m:rPr>
                          <a:rPr lang="en-US" b="0" i="0" smtClean="0">
                            <a:latin typeface="Cambria Math" panose="02040503050406030204" pitchFamily="18" charset="0"/>
                          </a:rPr>
                          <m:t>eV</m:t>
                        </m:r>
                        <m:r>
                          <a:rPr lang="en-US" b="0" i="0" smtClean="0">
                            <a:latin typeface="Cambria Math" panose="02040503050406030204" pitchFamily="18" charset="0"/>
                          </a:rPr>
                          <m:t>, </m:t>
                        </m:r>
                        <m:r>
                          <m:rPr>
                            <m:sty m:val="p"/>
                          </m:rPr>
                          <a:rPr lang="en-US" b="0" i="0" smtClean="0">
                            <a:latin typeface="Cambria Math" panose="02040503050406030204" pitchFamily="18" charset="0"/>
                          </a:rPr>
                          <m:t>Δ</m:t>
                        </m:r>
                      </m:e>
                      <m:sub>
                        <m:r>
                          <a:rPr lang="en-US" b="0" i="1" smtClean="0">
                            <a:latin typeface="Cambria Math" panose="02040503050406030204" pitchFamily="18" charset="0"/>
                          </a:rPr>
                          <m:t>𝑠𝑜</m:t>
                        </m:r>
                      </m:sub>
                    </m:sSub>
                  </m:oMath>
                </a14:m>
                <a:r>
                  <a:rPr lang="en-US" dirty="0">
                    <a:latin typeface="Times New Roman Regular" panose="02020603050405020304" pitchFamily="18" charset="0"/>
                  </a:rPr>
                  <a:t> = 0.34 eV </a:t>
                </a:r>
              </a:p>
            </p:txBody>
          </p:sp>
        </mc:Choice>
        <mc:Fallback>
          <p:sp>
            <p:nvSpPr>
              <p:cNvPr id="3" name="TextBox 2">
                <a:extLst>
                  <a:ext uri="{FF2B5EF4-FFF2-40B4-BE49-F238E27FC236}">
                    <a16:creationId xmlns:a16="http://schemas.microsoft.com/office/drawing/2014/main" id="{3898C675-F693-6147-B527-F8B925BBC90B}"/>
                  </a:ext>
                </a:extLst>
              </p:cNvPr>
              <p:cNvSpPr txBox="1">
                <a:spLocks noRot="1" noChangeAspect="1" noMove="1" noResize="1" noEditPoints="1" noAdjustHandles="1" noChangeArrowheads="1" noChangeShapeType="1" noTextEdit="1"/>
              </p:cNvSpPr>
              <p:nvPr/>
            </p:nvSpPr>
            <p:spPr>
              <a:xfrm>
                <a:off x="0" y="6461798"/>
                <a:ext cx="5026184" cy="391902"/>
              </a:xfrm>
              <a:prstGeom prst="rect">
                <a:avLst/>
              </a:prstGeom>
              <a:blipFill>
                <a:blip r:embed="rId5"/>
                <a:stretch>
                  <a:fillRect l="-758" t="-6250" b="-125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C3D13AD-01E9-DC4E-BD10-8D7DFF32B94B}"/>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14</a:t>
            </a:r>
          </a:p>
        </p:txBody>
      </p:sp>
    </p:spTree>
    <p:extLst>
      <p:ext uri="{BB962C8B-B14F-4D97-AF65-F5344CB8AC3E}">
        <p14:creationId xmlns:p14="http://schemas.microsoft.com/office/powerpoint/2010/main" val="880593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37D1-60D5-004B-9F57-831C47A11679}"/>
              </a:ext>
            </a:extLst>
          </p:cNvPr>
          <p:cNvSpPr>
            <a:spLocks noGrp="1"/>
          </p:cNvSpPr>
          <p:nvPr>
            <p:ph type="title"/>
          </p:nvPr>
        </p:nvSpPr>
        <p:spPr>
          <a:xfrm>
            <a:off x="272143" y="-37348"/>
            <a:ext cx="11715418" cy="1325563"/>
          </a:xfrm>
        </p:spPr>
        <p:txBody>
          <a:bodyPr>
            <a:normAutofit/>
          </a:bodyPr>
          <a:lstStyle/>
          <a:p>
            <a:r>
              <a:rPr lang="en-US" sz="3500" dirty="0"/>
              <a:t>GaN as a Spin-Polarized Source</a:t>
            </a:r>
          </a:p>
        </p:txBody>
      </p:sp>
      <p:sp>
        <p:nvSpPr>
          <p:cNvPr id="13" name="TextBox 12">
            <a:extLst>
              <a:ext uri="{FF2B5EF4-FFF2-40B4-BE49-F238E27FC236}">
                <a16:creationId xmlns:a16="http://schemas.microsoft.com/office/drawing/2014/main" id="{F93EF574-5FF4-C046-96C9-C6B6CA3BB0B0}"/>
              </a:ext>
            </a:extLst>
          </p:cNvPr>
          <p:cNvSpPr txBox="1"/>
          <p:nvPr/>
        </p:nvSpPr>
        <p:spPr>
          <a:xfrm>
            <a:off x="5664348" y="306179"/>
            <a:ext cx="6595356" cy="3139321"/>
          </a:xfrm>
          <a:prstGeom prst="rect">
            <a:avLst/>
          </a:prstGeom>
          <a:noFill/>
        </p:spPr>
        <p:txBody>
          <a:bodyPr wrap="square" rtlCol="0">
            <a:spAutoFit/>
          </a:bodyPr>
          <a:lstStyle/>
          <a:p>
            <a:pPr lvl="1"/>
            <a:endParaRPr lang="en-US" dirty="0">
              <a:latin typeface="Times New Roman Regular" panose="02020603050405020304" pitchFamily="18" charset="0"/>
            </a:endParaRPr>
          </a:p>
          <a:p>
            <a:pPr lvl="1"/>
            <a:r>
              <a:rPr lang="en-US" dirty="0">
                <a:latin typeface="Times New Roman Regular" panose="02020603050405020304" pitchFamily="18" charset="0"/>
              </a:rPr>
              <a:t>	</a:t>
            </a:r>
          </a:p>
          <a:p>
            <a:pPr marL="742950" lvl="1" indent="-285750">
              <a:buFont typeface="Wingdings" pitchFamily="2" charset="2"/>
              <a:buChar char="ü"/>
            </a:pPr>
            <a:r>
              <a:rPr lang="en-US" dirty="0">
                <a:latin typeface="Times New Roman Regular" panose="02020603050405020304" pitchFamily="18" charset="0"/>
              </a:rPr>
              <a:t>Wurtzite or Zinc-Blende orientation</a:t>
            </a:r>
          </a:p>
          <a:p>
            <a:pPr marL="742950" lvl="1" indent="-285750">
              <a:buFont typeface="Wingdings" pitchFamily="2" charset="2"/>
              <a:buChar char="ü"/>
            </a:pPr>
            <a:r>
              <a:rPr lang="en-US" dirty="0">
                <a:latin typeface="Times New Roman Regular" panose="02020603050405020304" pitchFamily="18" charset="0"/>
              </a:rPr>
              <a:t>&gt;50% QE achievable with W-pGaN</a:t>
            </a:r>
          </a:p>
          <a:p>
            <a:pPr marL="742950" lvl="1" indent="-285750">
              <a:buFont typeface="Wingdings" pitchFamily="2" charset="2"/>
              <a:buChar char="ü"/>
            </a:pPr>
            <a:r>
              <a:rPr lang="en-US" dirty="0">
                <a:latin typeface="Times New Roman Regular" panose="02020603050405020304" pitchFamily="18" charset="0"/>
              </a:rPr>
              <a:t>Comparable spin relaxation time to GaAs (~5 ns)</a:t>
            </a:r>
          </a:p>
          <a:p>
            <a:pPr marL="742950" lvl="1" indent="-285750">
              <a:buFont typeface="Wingdings" pitchFamily="2" charset="2"/>
              <a:buChar char="ü"/>
            </a:pPr>
            <a:r>
              <a:rPr lang="en-US" dirty="0">
                <a:latin typeface="Times New Roman Regular" panose="02020603050405020304" pitchFamily="18" charset="0"/>
              </a:rPr>
              <a:t>Could be strained for high polarization</a:t>
            </a:r>
          </a:p>
          <a:p>
            <a:pPr marL="742950" lvl="1" indent="-285750">
              <a:buFont typeface="Wingdings" pitchFamily="2" charset="2"/>
              <a:buChar char="ü"/>
            </a:pPr>
            <a:r>
              <a:rPr lang="en-US" dirty="0">
                <a:latin typeface="Times New Roman Regular" panose="02020603050405020304" pitchFamily="18" charset="0"/>
              </a:rPr>
              <a:t>3.2 eV band gap is conveniently at the second harmonic of Ti:Sapphire</a:t>
            </a:r>
          </a:p>
          <a:p>
            <a:pPr marL="742950" lvl="1" indent="-285750">
              <a:buFont typeface="Wingdings" pitchFamily="2" charset="2"/>
              <a:buChar char="ü"/>
            </a:pPr>
            <a:r>
              <a:rPr lang="en-US" dirty="0">
                <a:latin typeface="Times New Roman Regular" panose="02020603050405020304" pitchFamily="18" charset="0"/>
              </a:rPr>
              <a:t>Less Cs to get to NEA</a:t>
            </a:r>
            <a:r>
              <a:rPr lang="en-US" dirty="0">
                <a:latin typeface="Times New Roman Regular" panose="02020603050405020304" pitchFamily="18" charset="0"/>
                <a:sym typeface="Wingdings" pitchFamily="2" charset="2"/>
              </a:rPr>
              <a:t> stronger bond to Cs?</a:t>
            </a:r>
          </a:p>
          <a:p>
            <a:pPr marL="742950" lvl="1" indent="-285750">
              <a:buFont typeface="Wingdings" pitchFamily="2" charset="2"/>
              <a:buChar char="ü"/>
            </a:pPr>
            <a:r>
              <a:rPr lang="en-US" dirty="0">
                <a:latin typeface="Times New Roman Regular" panose="02020603050405020304" pitchFamily="18" charset="0"/>
                <a:sym typeface="Wingdings" pitchFamily="2" charset="2"/>
              </a:rPr>
              <a:t>NEA with Cs only</a:t>
            </a:r>
            <a:endParaRPr lang="en-US" dirty="0">
              <a:latin typeface="Times New Roman Regular" panose="02020603050405020304" pitchFamily="18" charset="0"/>
            </a:endParaRPr>
          </a:p>
          <a:p>
            <a:endParaRPr lang="en-US" dirty="0">
              <a:latin typeface="Times New Roman Regular" panose="02020603050405020304" pitchFamily="18" charset="0"/>
            </a:endParaRPr>
          </a:p>
        </p:txBody>
      </p:sp>
      <p:pic>
        <p:nvPicPr>
          <p:cNvPr id="6" name="Picture 5">
            <a:extLst>
              <a:ext uri="{FF2B5EF4-FFF2-40B4-BE49-F238E27FC236}">
                <a16:creationId xmlns:a16="http://schemas.microsoft.com/office/drawing/2014/main" id="{18A96F7E-CF7C-DB45-9A43-971282341FE7}"/>
              </a:ext>
            </a:extLst>
          </p:cNvPr>
          <p:cNvPicPr>
            <a:picLocks noChangeAspect="1"/>
          </p:cNvPicPr>
          <p:nvPr/>
        </p:nvPicPr>
        <p:blipFill>
          <a:blip r:embed="rId3"/>
          <a:stretch>
            <a:fillRect/>
          </a:stretch>
        </p:blipFill>
        <p:spPr>
          <a:xfrm>
            <a:off x="0" y="1288215"/>
            <a:ext cx="5913848" cy="5223899"/>
          </a:xfrm>
          <a:prstGeom prst="rect">
            <a:avLst/>
          </a:prstGeom>
        </p:spPr>
      </p:pic>
      <p:pic>
        <p:nvPicPr>
          <p:cNvPr id="7" name="Picture 6">
            <a:extLst>
              <a:ext uri="{FF2B5EF4-FFF2-40B4-BE49-F238E27FC236}">
                <a16:creationId xmlns:a16="http://schemas.microsoft.com/office/drawing/2014/main" id="{0B13FFCD-FCBD-DA4C-A19E-F8A46971BC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18587" y="3789027"/>
            <a:ext cx="2559609" cy="2271386"/>
          </a:xfrm>
          <a:prstGeom prst="rect">
            <a:avLst/>
          </a:prstGeom>
        </p:spPr>
      </p:pic>
      <p:pic>
        <p:nvPicPr>
          <p:cNvPr id="10" name="Picture 9">
            <a:extLst>
              <a:ext uri="{FF2B5EF4-FFF2-40B4-BE49-F238E27FC236}">
                <a16:creationId xmlns:a16="http://schemas.microsoft.com/office/drawing/2014/main" id="{4ABBD0ED-4269-8742-80DA-D456906117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29852" y="3900164"/>
            <a:ext cx="2533188" cy="2247939"/>
          </a:xfrm>
          <a:prstGeom prst="rect">
            <a:avLst/>
          </a:prstGeom>
        </p:spPr>
      </p:pic>
      <p:sp>
        <p:nvSpPr>
          <p:cNvPr id="11" name="TextBox 13">
            <a:extLst>
              <a:ext uri="{FF2B5EF4-FFF2-40B4-BE49-F238E27FC236}">
                <a16:creationId xmlns:a16="http://schemas.microsoft.com/office/drawing/2014/main" id="{A66768D1-1D4D-9E4E-9F3C-DA16EAD95069}"/>
              </a:ext>
            </a:extLst>
          </p:cNvPr>
          <p:cNvSpPr txBox="1"/>
          <p:nvPr/>
        </p:nvSpPr>
        <p:spPr>
          <a:xfrm>
            <a:off x="6828504" y="6457890"/>
            <a:ext cx="5200774"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effectLst/>
                <a:latin typeface="Times New Roman Regular" panose="02020603050405020304" pitchFamily="18" charset="0"/>
              </a:rPr>
              <a:t>J. Vac. Sci. &amp; Technol. B 32, 06F901 (2014)</a:t>
            </a:r>
            <a:endParaRPr lang="en-US" sz="2000" dirty="0">
              <a:latin typeface="Times New Roman Regular" panose="02020603050405020304" pitchFamily="18"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4F10324-0C93-FB40-923F-6CA9C45FAC06}"/>
                  </a:ext>
                </a:extLst>
              </p:cNvPr>
              <p:cNvSpPr txBox="1"/>
              <p:nvPr/>
            </p:nvSpPr>
            <p:spPr>
              <a:xfrm>
                <a:off x="0" y="6461798"/>
                <a:ext cx="5026184" cy="391902"/>
              </a:xfrm>
              <a:prstGeom prst="rect">
                <a:avLst/>
              </a:prstGeom>
              <a:noFill/>
            </p:spPr>
            <p:txBody>
              <a:bodyPr wrap="none" rtlCol="0">
                <a:spAutoFit/>
              </a:bodyPr>
              <a:lstStyle/>
              <a:p>
                <a:r>
                  <a:rPr lang="en-US" dirty="0">
                    <a:latin typeface="Times New Roman Regular" panose="02020603050405020304" pitchFamily="18" charset="0"/>
                  </a:rPr>
                  <a:t>GaAs for comparison: </a:t>
                </a:r>
                <a14:m>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E</m:t>
                            </m:r>
                          </m:e>
                          <m:sub>
                            <m:r>
                              <a:rPr lang="en-US" b="0" i="1" smtClean="0">
                                <a:latin typeface="Cambria Math" panose="02040503050406030204" pitchFamily="18" charset="0"/>
                              </a:rPr>
                              <m:t>𝑔</m:t>
                            </m:r>
                          </m:sub>
                        </m:sSub>
                        <m:r>
                          <a:rPr lang="en-US" b="0" i="0" smtClean="0">
                            <a:latin typeface="Cambria Math" panose="02040503050406030204" pitchFamily="18" charset="0"/>
                          </a:rPr>
                          <m:t>=1.42 </m:t>
                        </m:r>
                        <m:r>
                          <m:rPr>
                            <m:sty m:val="p"/>
                          </m:rPr>
                          <a:rPr lang="en-US" b="0" i="0" smtClean="0">
                            <a:latin typeface="Cambria Math" panose="02040503050406030204" pitchFamily="18" charset="0"/>
                          </a:rPr>
                          <m:t>eV</m:t>
                        </m:r>
                        <m:r>
                          <a:rPr lang="en-US" b="0" i="0" smtClean="0">
                            <a:latin typeface="Cambria Math" panose="02040503050406030204" pitchFamily="18" charset="0"/>
                          </a:rPr>
                          <m:t>, </m:t>
                        </m:r>
                        <m:r>
                          <m:rPr>
                            <m:sty m:val="p"/>
                          </m:rPr>
                          <a:rPr lang="en-US" b="0" i="0" smtClean="0">
                            <a:latin typeface="Cambria Math" panose="02040503050406030204" pitchFamily="18" charset="0"/>
                          </a:rPr>
                          <m:t>Δ</m:t>
                        </m:r>
                      </m:e>
                      <m:sub>
                        <m:r>
                          <a:rPr lang="en-US" b="0" i="1" smtClean="0">
                            <a:latin typeface="Cambria Math" panose="02040503050406030204" pitchFamily="18" charset="0"/>
                          </a:rPr>
                          <m:t>𝑠𝑜</m:t>
                        </m:r>
                      </m:sub>
                    </m:sSub>
                  </m:oMath>
                </a14:m>
                <a:r>
                  <a:rPr lang="en-US" dirty="0">
                    <a:latin typeface="Times New Roman Regular" panose="02020603050405020304" pitchFamily="18" charset="0"/>
                  </a:rPr>
                  <a:t> = 0.34 eV </a:t>
                </a:r>
              </a:p>
            </p:txBody>
          </p:sp>
        </mc:Choice>
        <mc:Fallback>
          <p:sp>
            <p:nvSpPr>
              <p:cNvPr id="12" name="TextBox 11">
                <a:extLst>
                  <a:ext uri="{FF2B5EF4-FFF2-40B4-BE49-F238E27FC236}">
                    <a16:creationId xmlns:a16="http://schemas.microsoft.com/office/drawing/2014/main" id="{24F10324-0C93-FB40-923F-6CA9C45FAC06}"/>
                  </a:ext>
                </a:extLst>
              </p:cNvPr>
              <p:cNvSpPr txBox="1">
                <a:spLocks noRot="1" noChangeAspect="1" noMove="1" noResize="1" noEditPoints="1" noAdjustHandles="1" noChangeArrowheads="1" noChangeShapeType="1" noTextEdit="1"/>
              </p:cNvSpPr>
              <p:nvPr/>
            </p:nvSpPr>
            <p:spPr>
              <a:xfrm>
                <a:off x="0" y="6461798"/>
                <a:ext cx="5026184" cy="391902"/>
              </a:xfrm>
              <a:prstGeom prst="rect">
                <a:avLst/>
              </a:prstGeom>
              <a:blipFill>
                <a:blip r:embed="rId6"/>
                <a:stretch>
                  <a:fillRect l="-758" t="-6250" b="-1250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B5A9F17-08BD-F240-B8C3-67687248C02A}"/>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14</a:t>
            </a:r>
          </a:p>
        </p:txBody>
      </p:sp>
    </p:spTree>
    <p:extLst>
      <p:ext uri="{BB962C8B-B14F-4D97-AF65-F5344CB8AC3E}">
        <p14:creationId xmlns:p14="http://schemas.microsoft.com/office/powerpoint/2010/main" val="950493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521EFA-1CD9-064E-B0F0-7EE52EADB1D0}"/>
              </a:ext>
            </a:extLst>
          </p:cNvPr>
          <p:cNvSpPr/>
          <p:nvPr/>
        </p:nvSpPr>
        <p:spPr>
          <a:xfrm>
            <a:off x="1857714" y="894496"/>
            <a:ext cx="3439883" cy="6450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 name="Title 1">
            <a:extLst>
              <a:ext uri="{FF2B5EF4-FFF2-40B4-BE49-F238E27FC236}">
                <a16:creationId xmlns:a16="http://schemas.microsoft.com/office/drawing/2014/main" id="{07E2C589-96F8-8040-9518-63A36B2A3F9E}"/>
              </a:ext>
            </a:extLst>
          </p:cNvPr>
          <p:cNvSpPr>
            <a:spLocks noGrp="1"/>
          </p:cNvSpPr>
          <p:nvPr>
            <p:ph type="title"/>
          </p:nvPr>
        </p:nvSpPr>
        <p:spPr>
          <a:xfrm>
            <a:off x="893" y="-196921"/>
            <a:ext cx="10515600" cy="1325563"/>
          </a:xfrm>
        </p:spPr>
        <p:txBody>
          <a:bodyPr/>
          <a:lstStyle/>
          <a:p>
            <a:r>
              <a:rPr lang="en-US" dirty="0"/>
              <a:t>Our Cubic GaN Photocathode</a:t>
            </a:r>
          </a:p>
        </p:txBody>
      </p:sp>
      <p:pic>
        <p:nvPicPr>
          <p:cNvPr id="4" name="Content Placeholder 3">
            <a:extLst>
              <a:ext uri="{FF2B5EF4-FFF2-40B4-BE49-F238E27FC236}">
                <a16:creationId xmlns:a16="http://schemas.microsoft.com/office/drawing/2014/main" id="{AE98334D-C32F-6F4C-81F6-9F536F7060E9}"/>
              </a:ext>
            </a:extLst>
          </p:cNvPr>
          <p:cNvPicPr>
            <a:picLocks noGrp="1" noChangeAspect="1"/>
          </p:cNvPicPr>
          <p:nvPr>
            <p:ph idx="1"/>
          </p:nvPr>
        </p:nvPicPr>
        <p:blipFill rotWithShape="1">
          <a:blip r:embed="rId3"/>
          <a:srcRect l="1855"/>
          <a:stretch/>
        </p:blipFill>
        <p:spPr>
          <a:xfrm>
            <a:off x="2446720" y="1948077"/>
            <a:ext cx="2983924" cy="4053753"/>
          </a:xfrm>
          <a:prstGeom prst="rect">
            <a:avLst/>
          </a:prstGeom>
        </p:spPr>
      </p:pic>
      <p:pic>
        <p:nvPicPr>
          <p:cNvPr id="5" name="Picture 4">
            <a:extLst>
              <a:ext uri="{FF2B5EF4-FFF2-40B4-BE49-F238E27FC236}">
                <a16:creationId xmlns:a16="http://schemas.microsoft.com/office/drawing/2014/main" id="{44B34D7B-8EFE-9046-8E54-BDD44CF2EF20}"/>
              </a:ext>
            </a:extLst>
          </p:cNvPr>
          <p:cNvPicPr>
            <a:picLocks noChangeAspect="1"/>
          </p:cNvPicPr>
          <p:nvPr/>
        </p:nvPicPr>
        <p:blipFill>
          <a:blip r:embed="rId4"/>
          <a:stretch>
            <a:fillRect/>
          </a:stretch>
        </p:blipFill>
        <p:spPr>
          <a:xfrm>
            <a:off x="6295219" y="2259146"/>
            <a:ext cx="4138161" cy="3205172"/>
          </a:xfrm>
          <a:prstGeom prst="rect">
            <a:avLst/>
          </a:prstGeom>
        </p:spPr>
      </p:pic>
      <p:sp>
        <p:nvSpPr>
          <p:cNvPr id="8" name="TextBox 7">
            <a:extLst>
              <a:ext uri="{FF2B5EF4-FFF2-40B4-BE49-F238E27FC236}">
                <a16:creationId xmlns:a16="http://schemas.microsoft.com/office/drawing/2014/main" id="{E6BDEFDF-CD01-F14C-B93E-05297465A0C1}"/>
              </a:ext>
            </a:extLst>
          </p:cNvPr>
          <p:cNvSpPr txBox="1"/>
          <p:nvPr/>
        </p:nvSpPr>
        <p:spPr>
          <a:xfrm>
            <a:off x="1956111" y="894496"/>
            <a:ext cx="3341487" cy="923330"/>
          </a:xfrm>
          <a:prstGeom prst="rect">
            <a:avLst/>
          </a:prstGeom>
          <a:noFill/>
        </p:spPr>
        <p:txBody>
          <a:bodyPr wrap="square" rtlCol="0">
            <a:spAutoFit/>
          </a:bodyPr>
          <a:lstStyle/>
          <a:p>
            <a:r>
              <a:rPr lang="en-US" dirty="0">
                <a:latin typeface="Times New Roman Regular" panose="02020603050405020304" pitchFamily="18" charset="0"/>
              </a:rPr>
              <a:t>Sample grown in molecular beam epitaxy growth chamber</a:t>
            </a:r>
          </a:p>
          <a:p>
            <a:endParaRPr lang="en-US" dirty="0">
              <a:latin typeface="Times New Roman Regular" panose="02020603050405020304" pitchFamily="18" charset="0"/>
            </a:endParaRPr>
          </a:p>
        </p:txBody>
      </p:sp>
      <p:cxnSp>
        <p:nvCxnSpPr>
          <p:cNvPr id="10" name="Straight Arrow Connector 9">
            <a:extLst>
              <a:ext uri="{FF2B5EF4-FFF2-40B4-BE49-F238E27FC236}">
                <a16:creationId xmlns:a16="http://schemas.microsoft.com/office/drawing/2014/main" id="{98656E2A-23BC-0142-A192-254C1E7039AD}"/>
              </a:ext>
            </a:extLst>
          </p:cNvPr>
          <p:cNvCxnSpPr/>
          <p:nvPr/>
        </p:nvCxnSpPr>
        <p:spPr>
          <a:xfrm>
            <a:off x="3450865" y="1644875"/>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47C0F104-4097-3540-AACD-E94E1509B32E}"/>
              </a:ext>
            </a:extLst>
          </p:cNvPr>
          <p:cNvSpPr/>
          <p:nvPr/>
        </p:nvSpPr>
        <p:spPr>
          <a:xfrm>
            <a:off x="6644359" y="899937"/>
            <a:ext cx="3439883" cy="6450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2" name="TextBox 11">
            <a:extLst>
              <a:ext uri="{FF2B5EF4-FFF2-40B4-BE49-F238E27FC236}">
                <a16:creationId xmlns:a16="http://schemas.microsoft.com/office/drawing/2014/main" id="{94255962-F0F3-D448-9D04-C9C7B830EBF5}"/>
              </a:ext>
            </a:extLst>
          </p:cNvPr>
          <p:cNvSpPr txBox="1"/>
          <p:nvPr/>
        </p:nvSpPr>
        <p:spPr>
          <a:xfrm>
            <a:off x="7612403" y="1036926"/>
            <a:ext cx="3341487" cy="646331"/>
          </a:xfrm>
          <a:prstGeom prst="rect">
            <a:avLst/>
          </a:prstGeom>
          <a:noFill/>
        </p:spPr>
        <p:txBody>
          <a:bodyPr wrap="square" rtlCol="0">
            <a:spAutoFit/>
          </a:bodyPr>
          <a:lstStyle/>
          <a:p>
            <a:r>
              <a:rPr lang="en-US" dirty="0">
                <a:latin typeface="Times New Roman Regular" panose="02020603050405020304" pitchFamily="18" charset="0"/>
              </a:rPr>
              <a:t>AFM Images</a:t>
            </a:r>
          </a:p>
          <a:p>
            <a:endParaRPr lang="en-US" dirty="0">
              <a:latin typeface="Times New Roman Regular" panose="02020603050405020304" pitchFamily="18" charset="0"/>
            </a:endParaRPr>
          </a:p>
        </p:txBody>
      </p:sp>
      <p:cxnSp>
        <p:nvCxnSpPr>
          <p:cNvPr id="13" name="Straight Arrow Connector 12">
            <a:extLst>
              <a:ext uri="{FF2B5EF4-FFF2-40B4-BE49-F238E27FC236}">
                <a16:creationId xmlns:a16="http://schemas.microsoft.com/office/drawing/2014/main" id="{69B44803-1952-CC4B-A4C3-1B66EBE66B8D}"/>
              </a:ext>
            </a:extLst>
          </p:cNvPr>
          <p:cNvCxnSpPr/>
          <p:nvPr/>
        </p:nvCxnSpPr>
        <p:spPr>
          <a:xfrm>
            <a:off x="8237510" y="1650316"/>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10F70066-997C-E842-A1AE-2FD09E3AACD2}"/>
              </a:ext>
            </a:extLst>
          </p:cNvPr>
          <p:cNvSpPr/>
          <p:nvPr/>
        </p:nvSpPr>
        <p:spPr>
          <a:xfrm>
            <a:off x="893" y="4535055"/>
            <a:ext cx="2056507" cy="232294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25" name="Picture 24">
            <a:extLst>
              <a:ext uri="{FF2B5EF4-FFF2-40B4-BE49-F238E27FC236}">
                <a16:creationId xmlns:a16="http://schemas.microsoft.com/office/drawing/2014/main" id="{EBF25AF0-098F-3B48-B651-C9A99A17B44E}"/>
              </a:ext>
            </a:extLst>
          </p:cNvPr>
          <p:cNvPicPr>
            <a:picLocks noChangeAspect="1"/>
          </p:cNvPicPr>
          <p:nvPr/>
        </p:nvPicPr>
        <p:blipFill rotWithShape="1">
          <a:blip r:embed="rId5"/>
          <a:srcRect l="5025" r="6754"/>
          <a:stretch/>
        </p:blipFill>
        <p:spPr>
          <a:xfrm>
            <a:off x="987351" y="5688076"/>
            <a:ext cx="932230" cy="1046413"/>
          </a:xfrm>
          <a:prstGeom prst="rect">
            <a:avLst/>
          </a:prstGeom>
        </p:spPr>
      </p:pic>
      <p:pic>
        <p:nvPicPr>
          <p:cNvPr id="26" name="Picture 25">
            <a:extLst>
              <a:ext uri="{FF2B5EF4-FFF2-40B4-BE49-F238E27FC236}">
                <a16:creationId xmlns:a16="http://schemas.microsoft.com/office/drawing/2014/main" id="{FD5573CF-F6B2-8641-A455-B26D940FC09A}"/>
              </a:ext>
            </a:extLst>
          </p:cNvPr>
          <p:cNvPicPr>
            <a:picLocks noChangeAspect="1"/>
          </p:cNvPicPr>
          <p:nvPr/>
        </p:nvPicPr>
        <p:blipFill rotWithShape="1">
          <a:blip r:embed="rId6"/>
          <a:srcRect l="12971"/>
          <a:stretch/>
        </p:blipFill>
        <p:spPr>
          <a:xfrm>
            <a:off x="117079" y="4676098"/>
            <a:ext cx="903064" cy="1037665"/>
          </a:xfrm>
          <a:prstGeom prst="rect">
            <a:avLst/>
          </a:prstGeom>
        </p:spPr>
      </p:pic>
      <p:pic>
        <p:nvPicPr>
          <p:cNvPr id="27" name="Picture 26">
            <a:extLst>
              <a:ext uri="{FF2B5EF4-FFF2-40B4-BE49-F238E27FC236}">
                <a16:creationId xmlns:a16="http://schemas.microsoft.com/office/drawing/2014/main" id="{66D84267-AE9B-644C-AFEF-A9ECEDC0488C}"/>
              </a:ext>
            </a:extLst>
          </p:cNvPr>
          <p:cNvPicPr>
            <a:picLocks noChangeAspect="1"/>
          </p:cNvPicPr>
          <p:nvPr/>
        </p:nvPicPr>
        <p:blipFill rotWithShape="1">
          <a:blip r:embed="rId7"/>
          <a:srcRect l="5918" r="3133"/>
          <a:stretch/>
        </p:blipFill>
        <p:spPr>
          <a:xfrm>
            <a:off x="116315" y="5700108"/>
            <a:ext cx="875870" cy="1034901"/>
          </a:xfrm>
          <a:prstGeom prst="rect">
            <a:avLst/>
          </a:prstGeom>
        </p:spPr>
      </p:pic>
      <p:pic>
        <p:nvPicPr>
          <p:cNvPr id="28" name="Picture 27">
            <a:extLst>
              <a:ext uri="{FF2B5EF4-FFF2-40B4-BE49-F238E27FC236}">
                <a16:creationId xmlns:a16="http://schemas.microsoft.com/office/drawing/2014/main" id="{9F66F5CF-C4BA-354B-B368-FB444B8F6051}"/>
              </a:ext>
            </a:extLst>
          </p:cNvPr>
          <p:cNvPicPr>
            <a:picLocks noChangeAspect="1"/>
          </p:cNvPicPr>
          <p:nvPr/>
        </p:nvPicPr>
        <p:blipFill rotWithShape="1">
          <a:blip r:embed="rId8"/>
          <a:srcRect l="9350" t="5375" r="6258" b="5907"/>
          <a:stretch/>
        </p:blipFill>
        <p:spPr>
          <a:xfrm>
            <a:off x="987352" y="4672834"/>
            <a:ext cx="942694" cy="1014722"/>
          </a:xfrm>
          <a:prstGeom prst="rect">
            <a:avLst/>
          </a:prstGeom>
        </p:spPr>
      </p:pic>
      <p:sp>
        <p:nvSpPr>
          <p:cNvPr id="29" name="TextBox 28">
            <a:extLst>
              <a:ext uri="{FF2B5EF4-FFF2-40B4-BE49-F238E27FC236}">
                <a16:creationId xmlns:a16="http://schemas.microsoft.com/office/drawing/2014/main" id="{7DFF6FB0-5B08-9346-857D-4404E67C44C1}"/>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15</a:t>
            </a:r>
          </a:p>
        </p:txBody>
      </p:sp>
    </p:spTree>
    <p:extLst>
      <p:ext uri="{BB962C8B-B14F-4D97-AF65-F5344CB8AC3E}">
        <p14:creationId xmlns:p14="http://schemas.microsoft.com/office/powerpoint/2010/main" val="4027313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DD41B36-4B81-8946-8F16-6C7C71657C67}"/>
              </a:ext>
            </a:extLst>
          </p:cNvPr>
          <p:cNvSpPr/>
          <p:nvPr/>
        </p:nvSpPr>
        <p:spPr>
          <a:xfrm>
            <a:off x="5622195" y="5576189"/>
            <a:ext cx="1755107" cy="10566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9" name="Rectangle 8">
            <a:extLst>
              <a:ext uri="{FF2B5EF4-FFF2-40B4-BE49-F238E27FC236}">
                <a16:creationId xmlns:a16="http://schemas.microsoft.com/office/drawing/2014/main" id="{BF521EFA-1CD9-064E-B0F0-7EE52EADB1D0}"/>
              </a:ext>
            </a:extLst>
          </p:cNvPr>
          <p:cNvSpPr/>
          <p:nvPr/>
        </p:nvSpPr>
        <p:spPr>
          <a:xfrm>
            <a:off x="1857714" y="894496"/>
            <a:ext cx="3439883" cy="6450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 name="Title 1">
            <a:extLst>
              <a:ext uri="{FF2B5EF4-FFF2-40B4-BE49-F238E27FC236}">
                <a16:creationId xmlns:a16="http://schemas.microsoft.com/office/drawing/2014/main" id="{07E2C589-96F8-8040-9518-63A36B2A3F9E}"/>
              </a:ext>
            </a:extLst>
          </p:cNvPr>
          <p:cNvSpPr>
            <a:spLocks noGrp="1"/>
          </p:cNvSpPr>
          <p:nvPr>
            <p:ph type="title"/>
          </p:nvPr>
        </p:nvSpPr>
        <p:spPr>
          <a:xfrm>
            <a:off x="893" y="-196921"/>
            <a:ext cx="10515600" cy="1325563"/>
          </a:xfrm>
        </p:spPr>
        <p:txBody>
          <a:bodyPr/>
          <a:lstStyle/>
          <a:p>
            <a:r>
              <a:rPr lang="en-US" dirty="0"/>
              <a:t>Our Cubic GaN Photocathode</a:t>
            </a:r>
          </a:p>
        </p:txBody>
      </p:sp>
      <p:pic>
        <p:nvPicPr>
          <p:cNvPr id="4" name="Content Placeholder 3">
            <a:extLst>
              <a:ext uri="{FF2B5EF4-FFF2-40B4-BE49-F238E27FC236}">
                <a16:creationId xmlns:a16="http://schemas.microsoft.com/office/drawing/2014/main" id="{AE98334D-C32F-6F4C-81F6-9F536F7060E9}"/>
              </a:ext>
            </a:extLst>
          </p:cNvPr>
          <p:cNvPicPr>
            <a:picLocks noGrp="1" noChangeAspect="1"/>
          </p:cNvPicPr>
          <p:nvPr>
            <p:ph idx="1"/>
          </p:nvPr>
        </p:nvPicPr>
        <p:blipFill rotWithShape="1">
          <a:blip r:embed="rId3"/>
          <a:srcRect l="1855"/>
          <a:stretch/>
        </p:blipFill>
        <p:spPr>
          <a:xfrm>
            <a:off x="2446720" y="1948077"/>
            <a:ext cx="2983924" cy="4053753"/>
          </a:xfrm>
          <a:prstGeom prst="rect">
            <a:avLst/>
          </a:prstGeom>
        </p:spPr>
      </p:pic>
      <p:pic>
        <p:nvPicPr>
          <p:cNvPr id="5" name="Picture 4">
            <a:extLst>
              <a:ext uri="{FF2B5EF4-FFF2-40B4-BE49-F238E27FC236}">
                <a16:creationId xmlns:a16="http://schemas.microsoft.com/office/drawing/2014/main" id="{44B34D7B-8EFE-9046-8E54-BDD44CF2EF20}"/>
              </a:ext>
            </a:extLst>
          </p:cNvPr>
          <p:cNvPicPr>
            <a:picLocks noChangeAspect="1"/>
          </p:cNvPicPr>
          <p:nvPr/>
        </p:nvPicPr>
        <p:blipFill>
          <a:blip r:embed="rId4"/>
          <a:stretch>
            <a:fillRect/>
          </a:stretch>
        </p:blipFill>
        <p:spPr>
          <a:xfrm>
            <a:off x="6295219" y="2259146"/>
            <a:ext cx="4138161" cy="3205172"/>
          </a:xfrm>
          <a:prstGeom prst="rect">
            <a:avLst/>
          </a:prstGeom>
        </p:spPr>
      </p:pic>
      <p:pic>
        <p:nvPicPr>
          <p:cNvPr id="6" name="Picture 5">
            <a:extLst>
              <a:ext uri="{FF2B5EF4-FFF2-40B4-BE49-F238E27FC236}">
                <a16:creationId xmlns:a16="http://schemas.microsoft.com/office/drawing/2014/main" id="{BDE08188-5709-6743-9F04-B063E0F82C60}"/>
              </a:ext>
            </a:extLst>
          </p:cNvPr>
          <p:cNvPicPr>
            <a:picLocks noChangeAspect="1"/>
          </p:cNvPicPr>
          <p:nvPr/>
        </p:nvPicPr>
        <p:blipFill>
          <a:blip r:embed="rId5"/>
          <a:stretch>
            <a:fillRect/>
          </a:stretch>
        </p:blipFill>
        <p:spPr>
          <a:xfrm>
            <a:off x="7612403" y="2917104"/>
            <a:ext cx="4334691" cy="3357664"/>
          </a:xfrm>
          <a:prstGeom prst="rect">
            <a:avLst/>
          </a:prstGeom>
        </p:spPr>
      </p:pic>
      <p:sp>
        <p:nvSpPr>
          <p:cNvPr id="8" name="TextBox 7">
            <a:extLst>
              <a:ext uri="{FF2B5EF4-FFF2-40B4-BE49-F238E27FC236}">
                <a16:creationId xmlns:a16="http://schemas.microsoft.com/office/drawing/2014/main" id="{E6BDEFDF-CD01-F14C-B93E-05297465A0C1}"/>
              </a:ext>
            </a:extLst>
          </p:cNvPr>
          <p:cNvSpPr txBox="1"/>
          <p:nvPr/>
        </p:nvSpPr>
        <p:spPr>
          <a:xfrm>
            <a:off x="1956111" y="894496"/>
            <a:ext cx="3341487" cy="923330"/>
          </a:xfrm>
          <a:prstGeom prst="rect">
            <a:avLst/>
          </a:prstGeom>
          <a:noFill/>
        </p:spPr>
        <p:txBody>
          <a:bodyPr wrap="square" rtlCol="0">
            <a:spAutoFit/>
          </a:bodyPr>
          <a:lstStyle/>
          <a:p>
            <a:r>
              <a:rPr lang="en-US" dirty="0">
                <a:latin typeface="Times New Roman Regular" panose="02020603050405020304" pitchFamily="18" charset="0"/>
              </a:rPr>
              <a:t>Sample grown in molecular beam epitaxy growth chamber</a:t>
            </a:r>
          </a:p>
          <a:p>
            <a:endParaRPr lang="en-US" dirty="0">
              <a:latin typeface="Times New Roman Regular" panose="02020603050405020304" pitchFamily="18" charset="0"/>
            </a:endParaRPr>
          </a:p>
        </p:txBody>
      </p:sp>
      <p:cxnSp>
        <p:nvCxnSpPr>
          <p:cNvPr id="10" name="Straight Arrow Connector 9">
            <a:extLst>
              <a:ext uri="{FF2B5EF4-FFF2-40B4-BE49-F238E27FC236}">
                <a16:creationId xmlns:a16="http://schemas.microsoft.com/office/drawing/2014/main" id="{98656E2A-23BC-0142-A192-254C1E7039AD}"/>
              </a:ext>
            </a:extLst>
          </p:cNvPr>
          <p:cNvCxnSpPr/>
          <p:nvPr/>
        </p:nvCxnSpPr>
        <p:spPr>
          <a:xfrm>
            <a:off x="3450865" y="1644875"/>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47C0F104-4097-3540-AACD-E94E1509B32E}"/>
              </a:ext>
            </a:extLst>
          </p:cNvPr>
          <p:cNvSpPr/>
          <p:nvPr/>
        </p:nvSpPr>
        <p:spPr>
          <a:xfrm>
            <a:off x="6644359" y="899937"/>
            <a:ext cx="3439883" cy="6450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2" name="TextBox 11">
            <a:extLst>
              <a:ext uri="{FF2B5EF4-FFF2-40B4-BE49-F238E27FC236}">
                <a16:creationId xmlns:a16="http://schemas.microsoft.com/office/drawing/2014/main" id="{94255962-F0F3-D448-9D04-C9C7B830EBF5}"/>
              </a:ext>
            </a:extLst>
          </p:cNvPr>
          <p:cNvSpPr txBox="1"/>
          <p:nvPr/>
        </p:nvSpPr>
        <p:spPr>
          <a:xfrm>
            <a:off x="7612403" y="1036926"/>
            <a:ext cx="3341487" cy="646331"/>
          </a:xfrm>
          <a:prstGeom prst="rect">
            <a:avLst/>
          </a:prstGeom>
          <a:noFill/>
        </p:spPr>
        <p:txBody>
          <a:bodyPr wrap="square" rtlCol="0">
            <a:spAutoFit/>
          </a:bodyPr>
          <a:lstStyle/>
          <a:p>
            <a:r>
              <a:rPr lang="en-US" dirty="0">
                <a:latin typeface="Times New Roman Regular" panose="02020603050405020304" pitchFamily="18" charset="0"/>
              </a:rPr>
              <a:t>AFM Images</a:t>
            </a:r>
          </a:p>
          <a:p>
            <a:endParaRPr lang="en-US" dirty="0">
              <a:latin typeface="Times New Roman Regular" panose="02020603050405020304" pitchFamily="18" charset="0"/>
            </a:endParaRPr>
          </a:p>
        </p:txBody>
      </p:sp>
      <p:cxnSp>
        <p:nvCxnSpPr>
          <p:cNvPr id="13" name="Straight Arrow Connector 12">
            <a:extLst>
              <a:ext uri="{FF2B5EF4-FFF2-40B4-BE49-F238E27FC236}">
                <a16:creationId xmlns:a16="http://schemas.microsoft.com/office/drawing/2014/main" id="{69B44803-1952-CC4B-A4C3-1B66EBE66B8D}"/>
              </a:ext>
            </a:extLst>
          </p:cNvPr>
          <p:cNvCxnSpPr/>
          <p:nvPr/>
        </p:nvCxnSpPr>
        <p:spPr>
          <a:xfrm>
            <a:off x="8237510" y="1650316"/>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BC9C2D0-4AF5-4B4B-8CBD-F55D07C513DF}"/>
              </a:ext>
            </a:extLst>
          </p:cNvPr>
          <p:cNvSpPr txBox="1"/>
          <p:nvPr/>
        </p:nvSpPr>
        <p:spPr>
          <a:xfrm>
            <a:off x="5611731" y="5642985"/>
            <a:ext cx="1926751" cy="954107"/>
          </a:xfrm>
          <a:prstGeom prst="rect">
            <a:avLst/>
          </a:prstGeom>
          <a:noFill/>
        </p:spPr>
        <p:txBody>
          <a:bodyPr wrap="square" rtlCol="0">
            <a:spAutoFit/>
          </a:bodyPr>
          <a:lstStyle/>
          <a:p>
            <a:r>
              <a:rPr lang="en-US" sz="1400" dirty="0">
                <a:latin typeface="Times New Roman Regular" panose="02020603050405020304" pitchFamily="18" charset="0"/>
              </a:rPr>
              <a:t>Anti-phase boundary (APB) defects, characteristic of growths on 3C-SiC</a:t>
            </a:r>
          </a:p>
        </p:txBody>
      </p:sp>
      <p:cxnSp>
        <p:nvCxnSpPr>
          <p:cNvPr id="23" name="Straight Arrow Connector 22">
            <a:extLst>
              <a:ext uri="{FF2B5EF4-FFF2-40B4-BE49-F238E27FC236}">
                <a16:creationId xmlns:a16="http://schemas.microsoft.com/office/drawing/2014/main" id="{04C708BA-4076-9A4A-8947-81023C8BCFB2}"/>
              </a:ext>
            </a:extLst>
          </p:cNvPr>
          <p:cNvCxnSpPr>
            <a:cxnSpLocks/>
          </p:cNvCxnSpPr>
          <p:nvPr/>
        </p:nvCxnSpPr>
        <p:spPr>
          <a:xfrm flipV="1">
            <a:off x="7336380" y="4806176"/>
            <a:ext cx="781905" cy="1048466"/>
          </a:xfrm>
          <a:prstGeom prst="straightConnector1">
            <a:avLst/>
          </a:prstGeom>
          <a:ln w="47625">
            <a:tailEnd type="triangle"/>
          </a:ln>
        </p:spPr>
        <p:style>
          <a:lnRef idx="2">
            <a:schemeClr val="accent6"/>
          </a:lnRef>
          <a:fillRef idx="0">
            <a:schemeClr val="accent6"/>
          </a:fillRef>
          <a:effectRef idx="1">
            <a:schemeClr val="accent6"/>
          </a:effectRef>
          <a:fontRef idx="minor">
            <a:schemeClr val="tx1"/>
          </a:fontRef>
        </p:style>
      </p:cxnSp>
      <p:sp>
        <p:nvSpPr>
          <p:cNvPr id="24" name="Rectangle 23">
            <a:extLst>
              <a:ext uri="{FF2B5EF4-FFF2-40B4-BE49-F238E27FC236}">
                <a16:creationId xmlns:a16="http://schemas.microsoft.com/office/drawing/2014/main" id="{10F70066-997C-E842-A1AE-2FD09E3AACD2}"/>
              </a:ext>
            </a:extLst>
          </p:cNvPr>
          <p:cNvSpPr/>
          <p:nvPr/>
        </p:nvSpPr>
        <p:spPr>
          <a:xfrm>
            <a:off x="893" y="4535055"/>
            <a:ext cx="2056507" cy="232294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25" name="Picture 24">
            <a:extLst>
              <a:ext uri="{FF2B5EF4-FFF2-40B4-BE49-F238E27FC236}">
                <a16:creationId xmlns:a16="http://schemas.microsoft.com/office/drawing/2014/main" id="{EBF25AF0-098F-3B48-B651-C9A99A17B44E}"/>
              </a:ext>
            </a:extLst>
          </p:cNvPr>
          <p:cNvPicPr>
            <a:picLocks noChangeAspect="1"/>
          </p:cNvPicPr>
          <p:nvPr/>
        </p:nvPicPr>
        <p:blipFill rotWithShape="1">
          <a:blip r:embed="rId6"/>
          <a:srcRect l="5025" r="6754"/>
          <a:stretch/>
        </p:blipFill>
        <p:spPr>
          <a:xfrm>
            <a:off x="987351" y="5688076"/>
            <a:ext cx="932230" cy="1046413"/>
          </a:xfrm>
          <a:prstGeom prst="rect">
            <a:avLst/>
          </a:prstGeom>
        </p:spPr>
      </p:pic>
      <p:pic>
        <p:nvPicPr>
          <p:cNvPr id="26" name="Picture 25">
            <a:extLst>
              <a:ext uri="{FF2B5EF4-FFF2-40B4-BE49-F238E27FC236}">
                <a16:creationId xmlns:a16="http://schemas.microsoft.com/office/drawing/2014/main" id="{FD5573CF-F6B2-8641-A455-B26D940FC09A}"/>
              </a:ext>
            </a:extLst>
          </p:cNvPr>
          <p:cNvPicPr>
            <a:picLocks noChangeAspect="1"/>
          </p:cNvPicPr>
          <p:nvPr/>
        </p:nvPicPr>
        <p:blipFill rotWithShape="1">
          <a:blip r:embed="rId7"/>
          <a:srcRect l="12971"/>
          <a:stretch/>
        </p:blipFill>
        <p:spPr>
          <a:xfrm>
            <a:off x="117079" y="4676098"/>
            <a:ext cx="903064" cy="1037665"/>
          </a:xfrm>
          <a:prstGeom prst="rect">
            <a:avLst/>
          </a:prstGeom>
        </p:spPr>
      </p:pic>
      <p:pic>
        <p:nvPicPr>
          <p:cNvPr id="27" name="Picture 26">
            <a:extLst>
              <a:ext uri="{FF2B5EF4-FFF2-40B4-BE49-F238E27FC236}">
                <a16:creationId xmlns:a16="http://schemas.microsoft.com/office/drawing/2014/main" id="{66D84267-AE9B-644C-AFEF-A9ECEDC0488C}"/>
              </a:ext>
            </a:extLst>
          </p:cNvPr>
          <p:cNvPicPr>
            <a:picLocks noChangeAspect="1"/>
          </p:cNvPicPr>
          <p:nvPr/>
        </p:nvPicPr>
        <p:blipFill rotWithShape="1">
          <a:blip r:embed="rId8"/>
          <a:srcRect l="5918" r="3133"/>
          <a:stretch/>
        </p:blipFill>
        <p:spPr>
          <a:xfrm>
            <a:off x="116315" y="5700108"/>
            <a:ext cx="875870" cy="1034901"/>
          </a:xfrm>
          <a:prstGeom prst="rect">
            <a:avLst/>
          </a:prstGeom>
        </p:spPr>
      </p:pic>
      <p:pic>
        <p:nvPicPr>
          <p:cNvPr id="28" name="Picture 27">
            <a:extLst>
              <a:ext uri="{FF2B5EF4-FFF2-40B4-BE49-F238E27FC236}">
                <a16:creationId xmlns:a16="http://schemas.microsoft.com/office/drawing/2014/main" id="{9F66F5CF-C4BA-354B-B368-FB444B8F6051}"/>
              </a:ext>
            </a:extLst>
          </p:cNvPr>
          <p:cNvPicPr>
            <a:picLocks noChangeAspect="1"/>
          </p:cNvPicPr>
          <p:nvPr/>
        </p:nvPicPr>
        <p:blipFill rotWithShape="1">
          <a:blip r:embed="rId9"/>
          <a:srcRect l="9350" t="5375" r="6258" b="5907"/>
          <a:stretch/>
        </p:blipFill>
        <p:spPr>
          <a:xfrm>
            <a:off x="987352" y="4672834"/>
            <a:ext cx="942694" cy="1014722"/>
          </a:xfrm>
          <a:prstGeom prst="rect">
            <a:avLst/>
          </a:prstGeom>
        </p:spPr>
      </p:pic>
      <p:sp>
        <p:nvSpPr>
          <p:cNvPr id="29" name="TextBox 28">
            <a:extLst>
              <a:ext uri="{FF2B5EF4-FFF2-40B4-BE49-F238E27FC236}">
                <a16:creationId xmlns:a16="http://schemas.microsoft.com/office/drawing/2014/main" id="{9205B356-957A-2F46-8BF2-50B0ADE52FF3}"/>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15</a:t>
            </a:r>
          </a:p>
        </p:txBody>
      </p:sp>
    </p:spTree>
    <p:extLst>
      <p:ext uri="{BB962C8B-B14F-4D97-AF65-F5344CB8AC3E}">
        <p14:creationId xmlns:p14="http://schemas.microsoft.com/office/powerpoint/2010/main" val="1257059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C123-9E4D-5D40-BB1F-F758D4A98B9D}"/>
              </a:ext>
            </a:extLst>
          </p:cNvPr>
          <p:cNvSpPr>
            <a:spLocks noGrp="1"/>
          </p:cNvSpPr>
          <p:nvPr>
            <p:ph type="title"/>
          </p:nvPr>
        </p:nvSpPr>
        <p:spPr>
          <a:xfrm>
            <a:off x="0" y="-356639"/>
            <a:ext cx="10515600" cy="1325563"/>
          </a:xfrm>
        </p:spPr>
        <p:txBody>
          <a:bodyPr>
            <a:normAutofit/>
          </a:bodyPr>
          <a:lstStyle/>
          <a:p>
            <a:r>
              <a:rPr lang="en-US" sz="4000" dirty="0"/>
              <a:t>Spin-Polarized Electron Beams</a:t>
            </a:r>
          </a:p>
        </p:txBody>
      </p:sp>
      <p:sp>
        <p:nvSpPr>
          <p:cNvPr id="148" name="TextBox 147">
            <a:extLst>
              <a:ext uri="{FF2B5EF4-FFF2-40B4-BE49-F238E27FC236}">
                <a16:creationId xmlns:a16="http://schemas.microsoft.com/office/drawing/2014/main" id="{A244C3CA-373E-8E40-8C1B-A51D876B7D44}"/>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3</a:t>
            </a:r>
          </a:p>
        </p:txBody>
      </p:sp>
    </p:spTree>
    <p:extLst>
      <p:ext uri="{BB962C8B-B14F-4D97-AF65-F5344CB8AC3E}">
        <p14:creationId xmlns:p14="http://schemas.microsoft.com/office/powerpoint/2010/main" val="2076159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5FA3EEA-4286-6348-A659-D62A1360BE56}"/>
              </a:ext>
            </a:extLst>
          </p:cNvPr>
          <p:cNvPicPr>
            <a:picLocks noChangeAspect="1"/>
          </p:cNvPicPr>
          <p:nvPr/>
        </p:nvPicPr>
        <p:blipFill>
          <a:blip r:embed="rId3"/>
          <a:stretch>
            <a:fillRect/>
          </a:stretch>
        </p:blipFill>
        <p:spPr>
          <a:xfrm>
            <a:off x="6110682" y="2227519"/>
            <a:ext cx="5267109" cy="4584336"/>
          </a:xfrm>
          <a:prstGeom prst="rect">
            <a:avLst/>
          </a:prstGeom>
        </p:spPr>
      </p:pic>
      <p:sp>
        <p:nvSpPr>
          <p:cNvPr id="2" name="Title 1">
            <a:extLst>
              <a:ext uri="{FF2B5EF4-FFF2-40B4-BE49-F238E27FC236}">
                <a16:creationId xmlns:a16="http://schemas.microsoft.com/office/drawing/2014/main" id="{07E2C589-96F8-8040-9518-63A36B2A3F9E}"/>
              </a:ext>
            </a:extLst>
          </p:cNvPr>
          <p:cNvSpPr>
            <a:spLocks noGrp="1"/>
          </p:cNvSpPr>
          <p:nvPr>
            <p:ph type="title"/>
          </p:nvPr>
        </p:nvSpPr>
        <p:spPr>
          <a:xfrm>
            <a:off x="893" y="-196921"/>
            <a:ext cx="10515600" cy="1325563"/>
          </a:xfrm>
        </p:spPr>
        <p:txBody>
          <a:bodyPr/>
          <a:lstStyle/>
          <a:p>
            <a:r>
              <a:rPr lang="en-US" dirty="0"/>
              <a:t>Our Cubic GaN Photocathode</a:t>
            </a:r>
          </a:p>
        </p:txBody>
      </p:sp>
      <p:sp>
        <p:nvSpPr>
          <p:cNvPr id="14" name="Rectangle 13">
            <a:extLst>
              <a:ext uri="{FF2B5EF4-FFF2-40B4-BE49-F238E27FC236}">
                <a16:creationId xmlns:a16="http://schemas.microsoft.com/office/drawing/2014/main" id="{2150C94E-4A75-7A47-83D9-B56BFB53F647}"/>
              </a:ext>
            </a:extLst>
          </p:cNvPr>
          <p:cNvSpPr/>
          <p:nvPr/>
        </p:nvSpPr>
        <p:spPr>
          <a:xfrm>
            <a:off x="1692180" y="896549"/>
            <a:ext cx="3439883" cy="6450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15" name="Straight Arrow Connector 14">
            <a:extLst>
              <a:ext uri="{FF2B5EF4-FFF2-40B4-BE49-F238E27FC236}">
                <a16:creationId xmlns:a16="http://schemas.microsoft.com/office/drawing/2014/main" id="{F7A7B66F-2922-0C49-8835-3F1BD68DFEB5}"/>
              </a:ext>
            </a:extLst>
          </p:cNvPr>
          <p:cNvCxnSpPr/>
          <p:nvPr/>
        </p:nvCxnSpPr>
        <p:spPr>
          <a:xfrm>
            <a:off x="3212517" y="1655966"/>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BFBA235-164D-8242-BBCB-0CEC18578637}"/>
              </a:ext>
            </a:extLst>
          </p:cNvPr>
          <p:cNvSpPr txBox="1"/>
          <p:nvPr/>
        </p:nvSpPr>
        <p:spPr>
          <a:xfrm>
            <a:off x="2222035" y="1043862"/>
            <a:ext cx="3341487" cy="369332"/>
          </a:xfrm>
          <a:prstGeom prst="rect">
            <a:avLst/>
          </a:prstGeom>
          <a:noFill/>
        </p:spPr>
        <p:txBody>
          <a:bodyPr wrap="square" rtlCol="0">
            <a:spAutoFit/>
          </a:bodyPr>
          <a:lstStyle/>
          <a:p>
            <a:r>
              <a:rPr lang="en-US" dirty="0">
                <a:latin typeface="Times New Roman Regular" panose="02020603050405020304" pitchFamily="18" charset="0"/>
              </a:rPr>
              <a:t>Cs NEA activation</a:t>
            </a:r>
          </a:p>
        </p:txBody>
      </p:sp>
      <p:pic>
        <p:nvPicPr>
          <p:cNvPr id="3" name="Picture 2">
            <a:extLst>
              <a:ext uri="{FF2B5EF4-FFF2-40B4-BE49-F238E27FC236}">
                <a16:creationId xmlns:a16="http://schemas.microsoft.com/office/drawing/2014/main" id="{FE8F27FE-81B1-074E-B613-5A1C0BEB79F9}"/>
              </a:ext>
            </a:extLst>
          </p:cNvPr>
          <p:cNvPicPr>
            <a:picLocks noChangeAspect="1"/>
          </p:cNvPicPr>
          <p:nvPr/>
        </p:nvPicPr>
        <p:blipFill>
          <a:blip r:embed="rId4"/>
          <a:stretch>
            <a:fillRect/>
          </a:stretch>
        </p:blipFill>
        <p:spPr>
          <a:xfrm>
            <a:off x="408856" y="2067078"/>
            <a:ext cx="5559729" cy="4297029"/>
          </a:xfrm>
          <a:prstGeom prst="rect">
            <a:avLst/>
          </a:prstGeom>
        </p:spPr>
      </p:pic>
      <p:sp>
        <p:nvSpPr>
          <p:cNvPr id="36" name="Rectangle 35">
            <a:extLst>
              <a:ext uri="{FF2B5EF4-FFF2-40B4-BE49-F238E27FC236}">
                <a16:creationId xmlns:a16="http://schemas.microsoft.com/office/drawing/2014/main" id="{BB9E75EF-D2D1-174C-96B0-88A840FE6EBE}"/>
              </a:ext>
            </a:extLst>
          </p:cNvPr>
          <p:cNvSpPr/>
          <p:nvPr/>
        </p:nvSpPr>
        <p:spPr>
          <a:xfrm>
            <a:off x="7060200" y="900312"/>
            <a:ext cx="3439883" cy="6450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38" name="Straight Arrow Connector 37">
            <a:extLst>
              <a:ext uri="{FF2B5EF4-FFF2-40B4-BE49-F238E27FC236}">
                <a16:creationId xmlns:a16="http://schemas.microsoft.com/office/drawing/2014/main" id="{7523BA04-B842-1C48-80D8-D3C1B8AD418C}"/>
              </a:ext>
            </a:extLst>
          </p:cNvPr>
          <p:cNvCxnSpPr/>
          <p:nvPr/>
        </p:nvCxnSpPr>
        <p:spPr>
          <a:xfrm>
            <a:off x="8580537" y="1659729"/>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7A5AC821-ED38-B349-9337-6951DA11309C}"/>
              </a:ext>
            </a:extLst>
          </p:cNvPr>
          <p:cNvSpPr txBox="1"/>
          <p:nvPr/>
        </p:nvSpPr>
        <p:spPr>
          <a:xfrm>
            <a:off x="7590055" y="1047625"/>
            <a:ext cx="3341487" cy="369332"/>
          </a:xfrm>
          <a:prstGeom prst="rect">
            <a:avLst/>
          </a:prstGeom>
          <a:noFill/>
        </p:spPr>
        <p:txBody>
          <a:bodyPr wrap="square" rtlCol="0">
            <a:spAutoFit/>
          </a:bodyPr>
          <a:lstStyle/>
          <a:p>
            <a:r>
              <a:rPr lang="en-US" dirty="0">
                <a:latin typeface="Times New Roman Regular" panose="02020603050405020304" pitchFamily="18" charset="0"/>
              </a:rPr>
              <a:t>Spectral Response</a:t>
            </a:r>
          </a:p>
        </p:txBody>
      </p:sp>
      <p:sp>
        <p:nvSpPr>
          <p:cNvPr id="40" name="TextBox 39">
            <a:extLst>
              <a:ext uri="{FF2B5EF4-FFF2-40B4-BE49-F238E27FC236}">
                <a16:creationId xmlns:a16="http://schemas.microsoft.com/office/drawing/2014/main" id="{05FC93C6-9C39-1D4F-9CEC-4F2954655603}"/>
              </a:ext>
            </a:extLst>
          </p:cNvPr>
          <p:cNvSpPr txBox="1"/>
          <p:nvPr/>
        </p:nvSpPr>
        <p:spPr>
          <a:xfrm>
            <a:off x="11750854" y="6488668"/>
            <a:ext cx="418704" cy="369332"/>
          </a:xfrm>
          <a:prstGeom prst="rect">
            <a:avLst/>
          </a:prstGeom>
          <a:noFill/>
        </p:spPr>
        <p:txBody>
          <a:bodyPr wrap="none" rtlCol="0">
            <a:spAutoFit/>
          </a:bodyPr>
          <a:lstStyle/>
          <a:p>
            <a:r>
              <a:rPr lang="en-US" dirty="0">
                <a:latin typeface="Times New Roman Regular" panose="02020603050405020304" pitchFamily="18" charset="0"/>
              </a:rPr>
              <a:t>16</a:t>
            </a:r>
          </a:p>
        </p:txBody>
      </p:sp>
    </p:spTree>
    <p:extLst>
      <p:ext uri="{BB962C8B-B14F-4D97-AF65-F5344CB8AC3E}">
        <p14:creationId xmlns:p14="http://schemas.microsoft.com/office/powerpoint/2010/main" val="3095141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5FA3EEA-4286-6348-A659-D62A1360BE56}"/>
              </a:ext>
            </a:extLst>
          </p:cNvPr>
          <p:cNvPicPr>
            <a:picLocks noChangeAspect="1"/>
          </p:cNvPicPr>
          <p:nvPr/>
        </p:nvPicPr>
        <p:blipFill>
          <a:blip r:embed="rId3"/>
          <a:stretch>
            <a:fillRect/>
          </a:stretch>
        </p:blipFill>
        <p:spPr>
          <a:xfrm>
            <a:off x="6110682" y="2227519"/>
            <a:ext cx="5267109" cy="4584336"/>
          </a:xfrm>
          <a:prstGeom prst="rect">
            <a:avLst/>
          </a:prstGeom>
        </p:spPr>
      </p:pic>
      <p:sp>
        <p:nvSpPr>
          <p:cNvPr id="2" name="Title 1">
            <a:extLst>
              <a:ext uri="{FF2B5EF4-FFF2-40B4-BE49-F238E27FC236}">
                <a16:creationId xmlns:a16="http://schemas.microsoft.com/office/drawing/2014/main" id="{07E2C589-96F8-8040-9518-63A36B2A3F9E}"/>
              </a:ext>
            </a:extLst>
          </p:cNvPr>
          <p:cNvSpPr>
            <a:spLocks noGrp="1"/>
          </p:cNvSpPr>
          <p:nvPr>
            <p:ph type="title"/>
          </p:nvPr>
        </p:nvSpPr>
        <p:spPr>
          <a:xfrm>
            <a:off x="893" y="-196921"/>
            <a:ext cx="10515600" cy="1325563"/>
          </a:xfrm>
        </p:spPr>
        <p:txBody>
          <a:bodyPr/>
          <a:lstStyle/>
          <a:p>
            <a:r>
              <a:rPr lang="en-US" dirty="0"/>
              <a:t>Our Cubic GaN Photocathode</a:t>
            </a:r>
          </a:p>
        </p:txBody>
      </p:sp>
      <p:sp>
        <p:nvSpPr>
          <p:cNvPr id="14" name="Rectangle 13">
            <a:extLst>
              <a:ext uri="{FF2B5EF4-FFF2-40B4-BE49-F238E27FC236}">
                <a16:creationId xmlns:a16="http://schemas.microsoft.com/office/drawing/2014/main" id="{2150C94E-4A75-7A47-83D9-B56BFB53F647}"/>
              </a:ext>
            </a:extLst>
          </p:cNvPr>
          <p:cNvSpPr/>
          <p:nvPr/>
        </p:nvSpPr>
        <p:spPr>
          <a:xfrm>
            <a:off x="1692180" y="896549"/>
            <a:ext cx="3439883" cy="6450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15" name="Straight Arrow Connector 14">
            <a:extLst>
              <a:ext uri="{FF2B5EF4-FFF2-40B4-BE49-F238E27FC236}">
                <a16:creationId xmlns:a16="http://schemas.microsoft.com/office/drawing/2014/main" id="{F7A7B66F-2922-0C49-8835-3F1BD68DFEB5}"/>
              </a:ext>
            </a:extLst>
          </p:cNvPr>
          <p:cNvCxnSpPr/>
          <p:nvPr/>
        </p:nvCxnSpPr>
        <p:spPr>
          <a:xfrm>
            <a:off x="3212517" y="1655966"/>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BFBA235-164D-8242-BBCB-0CEC18578637}"/>
              </a:ext>
            </a:extLst>
          </p:cNvPr>
          <p:cNvSpPr txBox="1"/>
          <p:nvPr/>
        </p:nvSpPr>
        <p:spPr>
          <a:xfrm>
            <a:off x="2222035" y="1043862"/>
            <a:ext cx="3341487" cy="369332"/>
          </a:xfrm>
          <a:prstGeom prst="rect">
            <a:avLst/>
          </a:prstGeom>
          <a:noFill/>
        </p:spPr>
        <p:txBody>
          <a:bodyPr wrap="square" rtlCol="0">
            <a:spAutoFit/>
          </a:bodyPr>
          <a:lstStyle/>
          <a:p>
            <a:r>
              <a:rPr lang="en-US" dirty="0">
                <a:latin typeface="Times New Roman Regular" panose="02020603050405020304" pitchFamily="18" charset="0"/>
              </a:rPr>
              <a:t>Cs NEA activation</a:t>
            </a:r>
          </a:p>
        </p:txBody>
      </p:sp>
      <p:pic>
        <p:nvPicPr>
          <p:cNvPr id="3" name="Picture 2">
            <a:extLst>
              <a:ext uri="{FF2B5EF4-FFF2-40B4-BE49-F238E27FC236}">
                <a16:creationId xmlns:a16="http://schemas.microsoft.com/office/drawing/2014/main" id="{FE8F27FE-81B1-074E-B613-5A1C0BEB79F9}"/>
              </a:ext>
            </a:extLst>
          </p:cNvPr>
          <p:cNvPicPr>
            <a:picLocks noChangeAspect="1"/>
          </p:cNvPicPr>
          <p:nvPr/>
        </p:nvPicPr>
        <p:blipFill>
          <a:blip r:embed="rId4"/>
          <a:stretch>
            <a:fillRect/>
          </a:stretch>
        </p:blipFill>
        <p:spPr>
          <a:xfrm>
            <a:off x="408856" y="2067078"/>
            <a:ext cx="5559729" cy="4297029"/>
          </a:xfrm>
          <a:prstGeom prst="rect">
            <a:avLst/>
          </a:prstGeom>
        </p:spPr>
      </p:pic>
      <p:sp>
        <p:nvSpPr>
          <p:cNvPr id="36" name="Rectangle 35">
            <a:extLst>
              <a:ext uri="{FF2B5EF4-FFF2-40B4-BE49-F238E27FC236}">
                <a16:creationId xmlns:a16="http://schemas.microsoft.com/office/drawing/2014/main" id="{BB9E75EF-D2D1-174C-96B0-88A840FE6EBE}"/>
              </a:ext>
            </a:extLst>
          </p:cNvPr>
          <p:cNvSpPr/>
          <p:nvPr/>
        </p:nvSpPr>
        <p:spPr>
          <a:xfrm>
            <a:off x="7060200" y="900312"/>
            <a:ext cx="3439883" cy="6450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38" name="Straight Arrow Connector 37">
            <a:extLst>
              <a:ext uri="{FF2B5EF4-FFF2-40B4-BE49-F238E27FC236}">
                <a16:creationId xmlns:a16="http://schemas.microsoft.com/office/drawing/2014/main" id="{7523BA04-B842-1C48-80D8-D3C1B8AD418C}"/>
              </a:ext>
            </a:extLst>
          </p:cNvPr>
          <p:cNvCxnSpPr/>
          <p:nvPr/>
        </p:nvCxnSpPr>
        <p:spPr>
          <a:xfrm>
            <a:off x="8580537" y="1659729"/>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7A5AC821-ED38-B349-9337-6951DA11309C}"/>
              </a:ext>
            </a:extLst>
          </p:cNvPr>
          <p:cNvSpPr txBox="1"/>
          <p:nvPr/>
        </p:nvSpPr>
        <p:spPr>
          <a:xfrm>
            <a:off x="7590055" y="1047625"/>
            <a:ext cx="3341487" cy="369332"/>
          </a:xfrm>
          <a:prstGeom prst="rect">
            <a:avLst/>
          </a:prstGeom>
          <a:noFill/>
        </p:spPr>
        <p:txBody>
          <a:bodyPr wrap="square" rtlCol="0">
            <a:spAutoFit/>
          </a:bodyPr>
          <a:lstStyle/>
          <a:p>
            <a:r>
              <a:rPr lang="en-US" dirty="0">
                <a:latin typeface="Times New Roman Regular" panose="02020603050405020304" pitchFamily="18" charset="0"/>
              </a:rPr>
              <a:t>Spectral Response</a:t>
            </a:r>
          </a:p>
        </p:txBody>
      </p:sp>
      <p:sp>
        <p:nvSpPr>
          <p:cNvPr id="35" name="TextBox 34">
            <a:extLst>
              <a:ext uri="{FF2B5EF4-FFF2-40B4-BE49-F238E27FC236}">
                <a16:creationId xmlns:a16="http://schemas.microsoft.com/office/drawing/2014/main" id="{4D422309-8CD9-7C48-8C6A-28BB37368BB8}"/>
              </a:ext>
            </a:extLst>
          </p:cNvPr>
          <p:cNvSpPr txBox="1"/>
          <p:nvPr/>
        </p:nvSpPr>
        <p:spPr>
          <a:xfrm>
            <a:off x="4151585" y="1683103"/>
            <a:ext cx="3736333" cy="307777"/>
          </a:xfrm>
          <a:prstGeom prst="rect">
            <a:avLst/>
          </a:prstGeom>
          <a:noFill/>
        </p:spPr>
        <p:txBody>
          <a:bodyPr wrap="square" rtlCol="0">
            <a:spAutoFit/>
          </a:bodyPr>
          <a:lstStyle/>
          <a:p>
            <a:r>
              <a:rPr lang="en-US" sz="1400" dirty="0">
                <a:latin typeface="Times New Roman Regular" panose="02020603050405020304" pitchFamily="18" charset="0"/>
              </a:rPr>
              <a:t>QE at the band gap (3.2 eV, 387.5 nm)</a:t>
            </a:r>
          </a:p>
        </p:txBody>
      </p:sp>
      <p:sp>
        <p:nvSpPr>
          <p:cNvPr id="40" name="TextBox 39">
            <a:extLst>
              <a:ext uri="{FF2B5EF4-FFF2-40B4-BE49-F238E27FC236}">
                <a16:creationId xmlns:a16="http://schemas.microsoft.com/office/drawing/2014/main" id="{05FC93C6-9C39-1D4F-9CEC-4F2954655603}"/>
              </a:ext>
            </a:extLst>
          </p:cNvPr>
          <p:cNvSpPr txBox="1"/>
          <p:nvPr/>
        </p:nvSpPr>
        <p:spPr>
          <a:xfrm>
            <a:off x="11750854" y="6488668"/>
            <a:ext cx="418704" cy="369332"/>
          </a:xfrm>
          <a:prstGeom prst="rect">
            <a:avLst/>
          </a:prstGeom>
          <a:noFill/>
        </p:spPr>
        <p:txBody>
          <a:bodyPr wrap="none" rtlCol="0">
            <a:spAutoFit/>
          </a:bodyPr>
          <a:lstStyle/>
          <a:p>
            <a:r>
              <a:rPr lang="en-US" dirty="0">
                <a:latin typeface="Times New Roman Regular" panose="02020603050405020304" pitchFamily="18" charset="0"/>
              </a:rPr>
              <a:t>16</a:t>
            </a:r>
          </a:p>
        </p:txBody>
      </p:sp>
      <p:cxnSp>
        <p:nvCxnSpPr>
          <p:cNvPr id="5" name="Straight Connector 4">
            <a:extLst>
              <a:ext uri="{FF2B5EF4-FFF2-40B4-BE49-F238E27FC236}">
                <a16:creationId xmlns:a16="http://schemas.microsoft.com/office/drawing/2014/main" id="{9AFFB85E-5817-6E4D-86B3-C5A373C12FF9}"/>
              </a:ext>
            </a:extLst>
          </p:cNvPr>
          <p:cNvCxnSpPr>
            <a:cxnSpLocks/>
          </p:cNvCxnSpPr>
          <p:nvPr/>
        </p:nvCxnSpPr>
        <p:spPr>
          <a:xfrm flipV="1">
            <a:off x="8797159" y="2753710"/>
            <a:ext cx="0" cy="3195145"/>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457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C589-96F8-8040-9518-63A36B2A3F9E}"/>
              </a:ext>
            </a:extLst>
          </p:cNvPr>
          <p:cNvSpPr>
            <a:spLocks noGrp="1"/>
          </p:cNvSpPr>
          <p:nvPr>
            <p:ph type="title"/>
          </p:nvPr>
        </p:nvSpPr>
        <p:spPr>
          <a:xfrm>
            <a:off x="893" y="-196921"/>
            <a:ext cx="10515600" cy="1325563"/>
          </a:xfrm>
        </p:spPr>
        <p:txBody>
          <a:bodyPr/>
          <a:lstStyle/>
          <a:p>
            <a:r>
              <a:rPr lang="en-US" dirty="0"/>
              <a:t>Our Cubic GaN Photocathode</a:t>
            </a:r>
          </a:p>
        </p:txBody>
      </p:sp>
      <p:sp>
        <p:nvSpPr>
          <p:cNvPr id="5" name="TextBox 4">
            <a:extLst>
              <a:ext uri="{FF2B5EF4-FFF2-40B4-BE49-F238E27FC236}">
                <a16:creationId xmlns:a16="http://schemas.microsoft.com/office/drawing/2014/main" id="{AE8DF5D5-692C-0B4C-87EA-9BBD0A7181E7}"/>
              </a:ext>
            </a:extLst>
          </p:cNvPr>
          <p:cNvSpPr txBox="1"/>
          <p:nvPr/>
        </p:nvSpPr>
        <p:spPr>
          <a:xfrm>
            <a:off x="3369612" y="1037935"/>
            <a:ext cx="5077993" cy="430887"/>
          </a:xfrm>
          <a:prstGeom prst="rect">
            <a:avLst/>
          </a:prstGeom>
          <a:noFill/>
        </p:spPr>
        <p:txBody>
          <a:bodyPr wrap="none" rtlCol="0">
            <a:spAutoFit/>
          </a:bodyPr>
          <a:lstStyle/>
          <a:p>
            <a:r>
              <a:rPr lang="en-US" sz="2200" dirty="0">
                <a:latin typeface="Times New Roman Regular" panose="02020603050405020304" pitchFamily="18" charset="0"/>
              </a:rPr>
              <a:t>Lifetime monitored at respective threshold</a:t>
            </a:r>
          </a:p>
        </p:txBody>
      </p:sp>
      <p:sp>
        <p:nvSpPr>
          <p:cNvPr id="6" name="TextBox 5">
            <a:extLst>
              <a:ext uri="{FF2B5EF4-FFF2-40B4-BE49-F238E27FC236}">
                <a16:creationId xmlns:a16="http://schemas.microsoft.com/office/drawing/2014/main" id="{D7C6198B-07FE-D546-AFCD-D712CF68FFA0}"/>
              </a:ext>
            </a:extLst>
          </p:cNvPr>
          <p:cNvSpPr txBox="1"/>
          <p:nvPr/>
        </p:nvSpPr>
        <p:spPr>
          <a:xfrm>
            <a:off x="3292190" y="6143233"/>
            <a:ext cx="5528442" cy="707886"/>
          </a:xfrm>
          <a:prstGeom prst="rect">
            <a:avLst/>
          </a:prstGeom>
          <a:noFill/>
        </p:spPr>
        <p:txBody>
          <a:bodyPr wrap="square" rtlCol="0">
            <a:spAutoFit/>
          </a:bodyPr>
          <a:lstStyle/>
          <a:p>
            <a:r>
              <a:rPr lang="en-US" sz="2000" dirty="0">
                <a:latin typeface="Times New Roman Regular" panose="02020603050405020304" pitchFamily="18" charset="0"/>
              </a:rPr>
              <a:t>GaAs activated in same chamber, monitored at 780 nm for reference (factor of 12 lifetime difference)</a:t>
            </a:r>
          </a:p>
        </p:txBody>
      </p:sp>
      <p:pic>
        <p:nvPicPr>
          <p:cNvPr id="7" name="Picture 6">
            <a:extLst>
              <a:ext uri="{FF2B5EF4-FFF2-40B4-BE49-F238E27FC236}">
                <a16:creationId xmlns:a16="http://schemas.microsoft.com/office/drawing/2014/main" id="{7C0A4EAD-8973-624D-A046-46EA27786D69}"/>
              </a:ext>
            </a:extLst>
          </p:cNvPr>
          <p:cNvPicPr>
            <a:picLocks noChangeAspect="1"/>
          </p:cNvPicPr>
          <p:nvPr/>
        </p:nvPicPr>
        <p:blipFill>
          <a:blip r:embed="rId3"/>
          <a:stretch>
            <a:fillRect/>
          </a:stretch>
        </p:blipFill>
        <p:spPr>
          <a:xfrm>
            <a:off x="2235200" y="1468822"/>
            <a:ext cx="6732577" cy="4595427"/>
          </a:xfrm>
          <a:prstGeom prst="rect">
            <a:avLst/>
          </a:prstGeom>
        </p:spPr>
      </p:pic>
      <p:sp>
        <p:nvSpPr>
          <p:cNvPr id="22" name="TextBox 21">
            <a:extLst>
              <a:ext uri="{FF2B5EF4-FFF2-40B4-BE49-F238E27FC236}">
                <a16:creationId xmlns:a16="http://schemas.microsoft.com/office/drawing/2014/main" id="{06B5D573-F401-4B45-AD84-CC7C59B42A44}"/>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17</a:t>
            </a:r>
          </a:p>
        </p:txBody>
      </p:sp>
    </p:spTree>
    <p:extLst>
      <p:ext uri="{BB962C8B-B14F-4D97-AF65-F5344CB8AC3E}">
        <p14:creationId xmlns:p14="http://schemas.microsoft.com/office/powerpoint/2010/main" val="82227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0CE9083-669F-3944-8AE2-6312F134A7AB}"/>
              </a:ext>
            </a:extLst>
          </p:cNvPr>
          <p:cNvCxnSpPr>
            <a:cxnSpLocks/>
          </p:cNvCxnSpPr>
          <p:nvPr/>
        </p:nvCxnSpPr>
        <p:spPr>
          <a:xfrm>
            <a:off x="4545678" y="847663"/>
            <a:ext cx="772556"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B937094C-B42C-F74D-ADEC-2986E5787245}"/>
              </a:ext>
            </a:extLst>
          </p:cNvPr>
          <p:cNvSpPr/>
          <p:nvPr/>
        </p:nvSpPr>
        <p:spPr>
          <a:xfrm>
            <a:off x="357523" y="232634"/>
            <a:ext cx="3941427" cy="13234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 name="TextBox 5">
            <a:extLst>
              <a:ext uri="{FF2B5EF4-FFF2-40B4-BE49-F238E27FC236}">
                <a16:creationId xmlns:a16="http://schemas.microsoft.com/office/drawing/2014/main" id="{1B1F696F-83CB-B34C-8A62-DFB3C7D10AB7}"/>
              </a:ext>
            </a:extLst>
          </p:cNvPr>
          <p:cNvSpPr txBox="1"/>
          <p:nvPr/>
        </p:nvSpPr>
        <p:spPr>
          <a:xfrm>
            <a:off x="479443" y="340384"/>
            <a:ext cx="3819506" cy="1015663"/>
          </a:xfrm>
          <a:prstGeom prst="rect">
            <a:avLst/>
          </a:prstGeom>
          <a:noFill/>
        </p:spPr>
        <p:txBody>
          <a:bodyPr wrap="square" rtlCol="0">
            <a:spAutoFit/>
          </a:bodyPr>
          <a:lstStyle/>
          <a:p>
            <a:r>
              <a:rPr lang="en-US" sz="2000" dirty="0">
                <a:latin typeface="Times New Roman Regular" panose="02020603050405020304" pitchFamily="18" charset="0"/>
              </a:rPr>
              <a:t>A 20 meV SO splitting corresponds to a 2.5 nm wavelength window (385.3 nm – 387.7 nm) </a:t>
            </a:r>
          </a:p>
        </p:txBody>
      </p:sp>
      <p:sp>
        <p:nvSpPr>
          <p:cNvPr id="50" name="Rectangle 49">
            <a:extLst>
              <a:ext uri="{FF2B5EF4-FFF2-40B4-BE49-F238E27FC236}">
                <a16:creationId xmlns:a16="http://schemas.microsoft.com/office/drawing/2014/main" id="{D07F2CA6-B6C7-0B41-874E-96B4E8E3137E}"/>
              </a:ext>
            </a:extLst>
          </p:cNvPr>
          <p:cNvSpPr/>
          <p:nvPr/>
        </p:nvSpPr>
        <p:spPr>
          <a:xfrm>
            <a:off x="5589824" y="91916"/>
            <a:ext cx="4045424" cy="16687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1" name="TextBox 50">
            <a:extLst>
              <a:ext uri="{FF2B5EF4-FFF2-40B4-BE49-F238E27FC236}">
                <a16:creationId xmlns:a16="http://schemas.microsoft.com/office/drawing/2014/main" id="{DD527D33-0E9B-B54C-9D0B-FD688DB7435D}"/>
              </a:ext>
            </a:extLst>
          </p:cNvPr>
          <p:cNvSpPr txBox="1"/>
          <p:nvPr/>
        </p:nvSpPr>
        <p:spPr>
          <a:xfrm>
            <a:off x="5591320" y="79189"/>
            <a:ext cx="4043928" cy="1908215"/>
          </a:xfrm>
          <a:prstGeom prst="rect">
            <a:avLst/>
          </a:prstGeom>
          <a:noFill/>
        </p:spPr>
        <p:txBody>
          <a:bodyPr wrap="none" rtlCol="0">
            <a:spAutoFit/>
          </a:bodyPr>
          <a:lstStyle/>
          <a:p>
            <a:r>
              <a:rPr lang="en-US" sz="2000" dirty="0">
                <a:latin typeface="Times New Roman Regular" panose="02020603050405020304" pitchFamily="18" charset="0"/>
              </a:rPr>
              <a:t>- Design requirements:</a:t>
            </a:r>
          </a:p>
          <a:p>
            <a:pPr lvl="1"/>
            <a:r>
              <a:rPr lang="en-US" sz="2000" dirty="0">
                <a:latin typeface="Times New Roman Regular" panose="02020603050405020304" pitchFamily="18" charset="0"/>
              </a:rPr>
              <a:t>- Tunable from 384 nm – 390 nm</a:t>
            </a:r>
          </a:p>
          <a:p>
            <a:pPr lvl="1"/>
            <a:r>
              <a:rPr lang="en-US" sz="2000" dirty="0">
                <a:latin typeface="Times New Roman Regular" panose="02020603050405020304" pitchFamily="18" charset="0"/>
              </a:rPr>
              <a:t>- 1 nm bandwidth</a:t>
            </a:r>
          </a:p>
          <a:p>
            <a:pPr lvl="1"/>
            <a:r>
              <a:rPr lang="en-US" sz="2000" dirty="0">
                <a:latin typeface="Times New Roman Regular" panose="02020603050405020304" pitchFamily="18" charset="0"/>
              </a:rPr>
              <a:t>- 1-2 µW power at sample</a:t>
            </a:r>
          </a:p>
          <a:p>
            <a:pPr lvl="1"/>
            <a:r>
              <a:rPr lang="en-US" sz="2000" dirty="0">
                <a:latin typeface="Times New Roman Regular" panose="02020603050405020304" pitchFamily="18" charset="0"/>
              </a:rPr>
              <a:t> - Circularly polarized</a:t>
            </a:r>
          </a:p>
          <a:p>
            <a:endParaRPr lang="en-US" dirty="0">
              <a:latin typeface="Times New Roman Regular" panose="02020603050405020304" pitchFamily="18" charset="0"/>
            </a:endParaRPr>
          </a:p>
        </p:txBody>
      </p:sp>
      <p:sp>
        <p:nvSpPr>
          <p:cNvPr id="49" name="TextBox 48">
            <a:extLst>
              <a:ext uri="{FF2B5EF4-FFF2-40B4-BE49-F238E27FC236}">
                <a16:creationId xmlns:a16="http://schemas.microsoft.com/office/drawing/2014/main" id="{54EE9CDA-AEE3-7C41-9925-19B692CB8E0F}"/>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18</a:t>
            </a:r>
          </a:p>
        </p:txBody>
      </p:sp>
    </p:spTree>
    <p:extLst>
      <p:ext uri="{BB962C8B-B14F-4D97-AF65-F5344CB8AC3E}">
        <p14:creationId xmlns:p14="http://schemas.microsoft.com/office/powerpoint/2010/main" val="271821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0CE9083-669F-3944-8AE2-6312F134A7AB}"/>
              </a:ext>
            </a:extLst>
          </p:cNvPr>
          <p:cNvCxnSpPr>
            <a:cxnSpLocks/>
          </p:cNvCxnSpPr>
          <p:nvPr/>
        </p:nvCxnSpPr>
        <p:spPr>
          <a:xfrm>
            <a:off x="4545678" y="847663"/>
            <a:ext cx="772556"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F5501752-7E10-8547-86BF-72CE6DD663BE}"/>
              </a:ext>
            </a:extLst>
          </p:cNvPr>
          <p:cNvGrpSpPr/>
          <p:nvPr/>
        </p:nvGrpSpPr>
        <p:grpSpPr>
          <a:xfrm rot="2700000">
            <a:off x="8669359" y="4897352"/>
            <a:ext cx="1756968" cy="1756968"/>
            <a:chOff x="8208335" y="4192842"/>
            <a:chExt cx="1770321" cy="1770321"/>
          </a:xfrm>
        </p:grpSpPr>
        <p:sp>
          <p:nvSpPr>
            <p:cNvPr id="39" name="Arc 38">
              <a:extLst>
                <a:ext uri="{FF2B5EF4-FFF2-40B4-BE49-F238E27FC236}">
                  <a16:creationId xmlns:a16="http://schemas.microsoft.com/office/drawing/2014/main" id="{9A36ADA5-C864-C743-BEEB-7F9BC782E2D7}"/>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40" name="Arc 39">
              <a:extLst>
                <a:ext uri="{FF2B5EF4-FFF2-40B4-BE49-F238E27FC236}">
                  <a16:creationId xmlns:a16="http://schemas.microsoft.com/office/drawing/2014/main" id="{8BE12108-FE7C-644B-B6C0-9A4057D964BC}"/>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sp>
        <p:nvSpPr>
          <p:cNvPr id="50" name="Rectangle 49">
            <a:extLst>
              <a:ext uri="{FF2B5EF4-FFF2-40B4-BE49-F238E27FC236}">
                <a16:creationId xmlns:a16="http://schemas.microsoft.com/office/drawing/2014/main" id="{D07F2CA6-B6C7-0B41-874E-96B4E8E3137E}"/>
              </a:ext>
            </a:extLst>
          </p:cNvPr>
          <p:cNvSpPr/>
          <p:nvPr/>
        </p:nvSpPr>
        <p:spPr>
          <a:xfrm>
            <a:off x="5589824" y="91916"/>
            <a:ext cx="4045424" cy="16687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1" name="TextBox 50">
            <a:extLst>
              <a:ext uri="{FF2B5EF4-FFF2-40B4-BE49-F238E27FC236}">
                <a16:creationId xmlns:a16="http://schemas.microsoft.com/office/drawing/2014/main" id="{DD527D33-0E9B-B54C-9D0B-FD688DB7435D}"/>
              </a:ext>
            </a:extLst>
          </p:cNvPr>
          <p:cNvSpPr txBox="1"/>
          <p:nvPr/>
        </p:nvSpPr>
        <p:spPr>
          <a:xfrm>
            <a:off x="5591320" y="79189"/>
            <a:ext cx="4043928" cy="1908215"/>
          </a:xfrm>
          <a:prstGeom prst="rect">
            <a:avLst/>
          </a:prstGeom>
          <a:noFill/>
        </p:spPr>
        <p:txBody>
          <a:bodyPr wrap="none" rtlCol="0">
            <a:spAutoFit/>
          </a:bodyPr>
          <a:lstStyle/>
          <a:p>
            <a:r>
              <a:rPr lang="en-US" sz="2000" dirty="0">
                <a:latin typeface="Times New Roman Regular" panose="02020603050405020304" pitchFamily="18" charset="0"/>
              </a:rPr>
              <a:t>- Design requirements:</a:t>
            </a:r>
          </a:p>
          <a:p>
            <a:pPr lvl="1"/>
            <a:r>
              <a:rPr lang="en-US" sz="2000" dirty="0">
                <a:latin typeface="Times New Roman Regular" panose="02020603050405020304" pitchFamily="18" charset="0"/>
              </a:rPr>
              <a:t>- Tunable from 384 nm – 390 nm</a:t>
            </a:r>
          </a:p>
          <a:p>
            <a:pPr lvl="1"/>
            <a:r>
              <a:rPr lang="en-US" sz="2000" dirty="0">
                <a:latin typeface="Times New Roman Regular" panose="02020603050405020304" pitchFamily="18" charset="0"/>
              </a:rPr>
              <a:t>- 1 nm bandwidth</a:t>
            </a:r>
          </a:p>
          <a:p>
            <a:pPr lvl="1"/>
            <a:r>
              <a:rPr lang="en-US" sz="2000" dirty="0">
                <a:latin typeface="Times New Roman Regular" panose="02020603050405020304" pitchFamily="18" charset="0"/>
              </a:rPr>
              <a:t>- 1-2 µW power at sample</a:t>
            </a:r>
          </a:p>
          <a:p>
            <a:pPr lvl="1"/>
            <a:r>
              <a:rPr lang="en-US" sz="2000" dirty="0">
                <a:latin typeface="Times New Roman Regular" panose="02020603050405020304" pitchFamily="18" charset="0"/>
              </a:rPr>
              <a:t> - Circularly polarized</a:t>
            </a:r>
          </a:p>
          <a:p>
            <a:endParaRPr lang="en-US" dirty="0">
              <a:latin typeface="Times New Roman Regular" panose="02020603050405020304" pitchFamily="18" charset="0"/>
            </a:endParaRPr>
          </a:p>
        </p:txBody>
      </p:sp>
      <p:pic>
        <p:nvPicPr>
          <p:cNvPr id="55" name="Picture 54">
            <a:extLst>
              <a:ext uri="{FF2B5EF4-FFF2-40B4-BE49-F238E27FC236}">
                <a16:creationId xmlns:a16="http://schemas.microsoft.com/office/drawing/2014/main" id="{78F9CD9D-0C31-0E48-8769-A0F48152D13E}"/>
              </a:ext>
            </a:extLst>
          </p:cNvPr>
          <p:cNvPicPr>
            <a:picLocks noChangeAspect="1"/>
          </p:cNvPicPr>
          <p:nvPr/>
        </p:nvPicPr>
        <p:blipFill>
          <a:blip r:embed="rId3"/>
          <a:stretch>
            <a:fillRect/>
          </a:stretch>
        </p:blipFill>
        <p:spPr>
          <a:xfrm>
            <a:off x="8276941" y="3916232"/>
            <a:ext cx="3920183" cy="2941768"/>
          </a:xfrm>
          <a:prstGeom prst="rect">
            <a:avLst/>
          </a:prstGeom>
        </p:spPr>
      </p:pic>
      <p:sp>
        <p:nvSpPr>
          <p:cNvPr id="56" name="Rectangle 55">
            <a:extLst>
              <a:ext uri="{FF2B5EF4-FFF2-40B4-BE49-F238E27FC236}">
                <a16:creationId xmlns:a16="http://schemas.microsoft.com/office/drawing/2014/main" id="{B8D7095D-1297-AA4F-AE39-D71DC51AD898}"/>
              </a:ext>
            </a:extLst>
          </p:cNvPr>
          <p:cNvSpPr/>
          <p:nvPr/>
        </p:nvSpPr>
        <p:spPr>
          <a:xfrm>
            <a:off x="351203"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1032 nm pulsed femtosecond laser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20 W</a:t>
            </a:r>
          </a:p>
        </p:txBody>
      </p:sp>
      <p:sp>
        <p:nvSpPr>
          <p:cNvPr id="57" name="Rectangle 56">
            <a:extLst>
              <a:ext uri="{FF2B5EF4-FFF2-40B4-BE49-F238E27FC236}">
                <a16:creationId xmlns:a16="http://schemas.microsoft.com/office/drawing/2014/main" id="{0DF81FBE-4E16-EC4D-AC51-F2F858294D66}"/>
              </a:ext>
            </a:extLst>
          </p:cNvPr>
          <p:cNvSpPr/>
          <p:nvPr/>
        </p:nvSpPr>
        <p:spPr>
          <a:xfrm>
            <a:off x="2906561"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Optical Parametric Amplifier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Tunable 600-800 nm</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 efficiency</a:t>
            </a:r>
          </a:p>
        </p:txBody>
      </p:sp>
      <p:sp>
        <p:nvSpPr>
          <p:cNvPr id="58" name="Parallelogram 57">
            <a:extLst>
              <a:ext uri="{FF2B5EF4-FFF2-40B4-BE49-F238E27FC236}">
                <a16:creationId xmlns:a16="http://schemas.microsoft.com/office/drawing/2014/main" id="{9516A974-4156-2F4D-B1B6-488D901F5807}"/>
              </a:ext>
            </a:extLst>
          </p:cNvPr>
          <p:cNvSpPr/>
          <p:nvPr/>
        </p:nvSpPr>
        <p:spPr>
          <a:xfrm>
            <a:off x="5546002" y="2684025"/>
            <a:ext cx="967563" cy="627321"/>
          </a:xfrm>
          <a:prstGeom prst="parallelogram">
            <a:avLst>
              <a:gd name="adj" fmla="val 515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latin typeface="Times New Roman Regular" panose="02020603050405020304" pitchFamily="18" charset="0"/>
            </a:endParaRPr>
          </a:p>
        </p:txBody>
      </p:sp>
      <p:sp>
        <p:nvSpPr>
          <p:cNvPr id="59" name="TextBox 58">
            <a:extLst>
              <a:ext uri="{FF2B5EF4-FFF2-40B4-BE49-F238E27FC236}">
                <a16:creationId xmlns:a16="http://schemas.microsoft.com/office/drawing/2014/main" id="{F8579431-0C86-914A-9569-490DB04F9843}"/>
              </a:ext>
            </a:extLst>
          </p:cNvPr>
          <p:cNvSpPr txBox="1"/>
          <p:nvPr/>
        </p:nvSpPr>
        <p:spPr>
          <a:xfrm>
            <a:off x="5153574" y="3348510"/>
            <a:ext cx="1584251" cy="923330"/>
          </a:xfrm>
          <a:prstGeom prst="rect">
            <a:avLst/>
          </a:prstGeom>
          <a:noFill/>
        </p:spPr>
        <p:txBody>
          <a:bodyPr wrap="square" rtlCol="0">
            <a:spAutoFit/>
          </a:bodyPr>
          <a:lstStyle/>
          <a:p>
            <a:pPr algn="ctr"/>
            <a:r>
              <a:rPr lang="en-US" dirty="0">
                <a:latin typeface="Times New Roman Regular" panose="02020603050405020304" pitchFamily="18" charset="0"/>
              </a:rPr>
              <a:t>Frequency-doubling</a:t>
            </a:r>
          </a:p>
          <a:p>
            <a:pPr algn="ctr"/>
            <a:r>
              <a:rPr lang="en-US" dirty="0">
                <a:latin typeface="Times New Roman Regular" panose="02020603050405020304" pitchFamily="18" charset="0"/>
              </a:rPr>
              <a:t>BiBO crystal</a:t>
            </a:r>
          </a:p>
        </p:txBody>
      </p:sp>
      <p:grpSp>
        <p:nvGrpSpPr>
          <p:cNvPr id="60" name="Group 59">
            <a:extLst>
              <a:ext uri="{FF2B5EF4-FFF2-40B4-BE49-F238E27FC236}">
                <a16:creationId xmlns:a16="http://schemas.microsoft.com/office/drawing/2014/main" id="{456AA16E-5F7F-E44C-85D9-AC6A4D480715}"/>
              </a:ext>
            </a:extLst>
          </p:cNvPr>
          <p:cNvGrpSpPr/>
          <p:nvPr/>
        </p:nvGrpSpPr>
        <p:grpSpPr>
          <a:xfrm rot="8100000">
            <a:off x="6851417" y="3027275"/>
            <a:ext cx="1756968" cy="1756968"/>
            <a:chOff x="8208335" y="4192842"/>
            <a:chExt cx="1770321" cy="1770321"/>
          </a:xfrm>
        </p:grpSpPr>
        <p:sp>
          <p:nvSpPr>
            <p:cNvPr id="61" name="Arc 60">
              <a:extLst>
                <a:ext uri="{FF2B5EF4-FFF2-40B4-BE49-F238E27FC236}">
                  <a16:creationId xmlns:a16="http://schemas.microsoft.com/office/drawing/2014/main" id="{0A3273D9-79FE-7D44-AB5B-A78DFB6CDB28}"/>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62" name="Arc 61">
              <a:extLst>
                <a:ext uri="{FF2B5EF4-FFF2-40B4-BE49-F238E27FC236}">
                  <a16:creationId xmlns:a16="http://schemas.microsoft.com/office/drawing/2014/main" id="{5AEB8182-BF6D-1F42-A18E-EA8122815B78}"/>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sp>
        <p:nvSpPr>
          <p:cNvPr id="63" name="TextBox 62">
            <a:extLst>
              <a:ext uri="{FF2B5EF4-FFF2-40B4-BE49-F238E27FC236}">
                <a16:creationId xmlns:a16="http://schemas.microsoft.com/office/drawing/2014/main" id="{C6C4C902-964B-1C4F-BB8F-BD9FBC684EF5}"/>
              </a:ext>
            </a:extLst>
          </p:cNvPr>
          <p:cNvSpPr txBox="1"/>
          <p:nvPr/>
        </p:nvSpPr>
        <p:spPr>
          <a:xfrm>
            <a:off x="7509037" y="2448647"/>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Diffraction grating</a:t>
            </a:r>
          </a:p>
        </p:txBody>
      </p:sp>
      <p:sp>
        <p:nvSpPr>
          <p:cNvPr id="64" name="TextBox 63">
            <a:extLst>
              <a:ext uri="{FF2B5EF4-FFF2-40B4-BE49-F238E27FC236}">
                <a16:creationId xmlns:a16="http://schemas.microsoft.com/office/drawing/2014/main" id="{2F436AF4-FCD2-334B-832D-E0D602EB30E0}"/>
              </a:ext>
            </a:extLst>
          </p:cNvPr>
          <p:cNvSpPr txBox="1"/>
          <p:nvPr/>
        </p:nvSpPr>
        <p:spPr>
          <a:xfrm>
            <a:off x="8048387" y="4034411"/>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Single-mode optical fiber</a:t>
            </a:r>
          </a:p>
        </p:txBody>
      </p:sp>
      <p:sp>
        <p:nvSpPr>
          <p:cNvPr id="66" name="TextBox 65">
            <a:extLst>
              <a:ext uri="{FF2B5EF4-FFF2-40B4-BE49-F238E27FC236}">
                <a16:creationId xmlns:a16="http://schemas.microsoft.com/office/drawing/2014/main" id="{AC830427-A399-E843-9B8C-A345E96DB863}"/>
              </a:ext>
            </a:extLst>
          </p:cNvPr>
          <p:cNvSpPr txBox="1"/>
          <p:nvPr/>
        </p:nvSpPr>
        <p:spPr>
          <a:xfrm>
            <a:off x="9871467" y="3272218"/>
            <a:ext cx="2028834" cy="923330"/>
          </a:xfrm>
          <a:prstGeom prst="rect">
            <a:avLst/>
          </a:prstGeom>
          <a:noFill/>
        </p:spPr>
        <p:txBody>
          <a:bodyPr wrap="square" rtlCol="0">
            <a:spAutoFit/>
          </a:bodyPr>
          <a:lstStyle/>
          <a:p>
            <a:pPr algn="ctr"/>
            <a:r>
              <a:rPr lang="en-US" dirty="0">
                <a:latin typeface="Times New Roman Regular" panose="02020603050405020304" pitchFamily="18" charset="0"/>
              </a:rPr>
              <a:t>Linear polarizer and quarter-wave plate</a:t>
            </a:r>
          </a:p>
        </p:txBody>
      </p:sp>
      <p:cxnSp>
        <p:nvCxnSpPr>
          <p:cNvPr id="67" name="Straight Connector 66">
            <a:extLst>
              <a:ext uri="{FF2B5EF4-FFF2-40B4-BE49-F238E27FC236}">
                <a16:creationId xmlns:a16="http://schemas.microsoft.com/office/drawing/2014/main" id="{A96EDDEC-2674-D944-918B-353A1B041F17}"/>
              </a:ext>
            </a:extLst>
          </p:cNvPr>
          <p:cNvCxnSpPr>
            <a:stCxn id="56" idx="3"/>
            <a:endCxn id="57" idx="1"/>
          </p:cNvCxnSpPr>
          <p:nvPr/>
        </p:nvCxnSpPr>
        <p:spPr>
          <a:xfrm>
            <a:off x="2470949" y="2997686"/>
            <a:ext cx="4356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CFE2BBF-62D3-6A4E-A90A-AC5442686D56}"/>
              </a:ext>
            </a:extLst>
          </p:cNvPr>
          <p:cNvCxnSpPr>
            <a:cxnSpLocks/>
            <a:stCxn id="57" idx="3"/>
            <a:endCxn id="58" idx="5"/>
          </p:cNvCxnSpPr>
          <p:nvPr/>
        </p:nvCxnSpPr>
        <p:spPr>
          <a:xfrm>
            <a:off x="5026307" y="2997686"/>
            <a:ext cx="6812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649AE1-1559-F54F-B45B-27F39C26CB61}"/>
              </a:ext>
            </a:extLst>
          </p:cNvPr>
          <p:cNvCxnSpPr>
            <a:cxnSpLocks/>
            <a:stCxn id="58" idx="2"/>
          </p:cNvCxnSpPr>
          <p:nvPr/>
        </p:nvCxnSpPr>
        <p:spPr>
          <a:xfrm>
            <a:off x="6352024" y="2997686"/>
            <a:ext cx="137511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F13FD27-FA3D-4144-9CFD-CF3A596DA01C}"/>
              </a:ext>
            </a:extLst>
          </p:cNvPr>
          <p:cNvCxnSpPr>
            <a:cxnSpLocks/>
          </p:cNvCxnSpPr>
          <p:nvPr/>
        </p:nvCxnSpPr>
        <p:spPr>
          <a:xfrm flipV="1">
            <a:off x="7715649" y="2992771"/>
            <a:ext cx="17011" cy="72463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B01B2D7-A2A8-1E49-95B0-EB4A04618473}"/>
              </a:ext>
            </a:extLst>
          </p:cNvPr>
          <p:cNvCxnSpPr>
            <a:cxnSpLocks/>
          </p:cNvCxnSpPr>
          <p:nvPr/>
        </p:nvCxnSpPr>
        <p:spPr>
          <a:xfrm flipH="1" flipV="1">
            <a:off x="7741581" y="2992772"/>
            <a:ext cx="92541" cy="75476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8F7189-1F93-6E46-9584-DD744CC1AFDA}"/>
              </a:ext>
            </a:extLst>
          </p:cNvPr>
          <p:cNvCxnSpPr>
            <a:cxnSpLocks/>
          </p:cNvCxnSpPr>
          <p:nvPr/>
        </p:nvCxnSpPr>
        <p:spPr>
          <a:xfrm flipV="1">
            <a:off x="7595339" y="2997408"/>
            <a:ext cx="128030" cy="75012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5786656F-C23B-A24E-8D96-280A37EEBD7B}"/>
              </a:ext>
            </a:extLst>
          </p:cNvPr>
          <p:cNvGrpSpPr/>
          <p:nvPr/>
        </p:nvGrpSpPr>
        <p:grpSpPr>
          <a:xfrm>
            <a:off x="7703138" y="4086824"/>
            <a:ext cx="26763" cy="133642"/>
            <a:chOff x="8693491" y="4427725"/>
            <a:chExt cx="26763" cy="133642"/>
          </a:xfrm>
        </p:grpSpPr>
        <p:cxnSp>
          <p:nvCxnSpPr>
            <p:cNvPr id="81" name="Straight Connector 80">
              <a:extLst>
                <a:ext uri="{FF2B5EF4-FFF2-40B4-BE49-F238E27FC236}">
                  <a16:creationId xmlns:a16="http://schemas.microsoft.com/office/drawing/2014/main" id="{4FDEA48D-507C-2A40-A3A7-B7A5DF6BD83D}"/>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B5DD573-B2C0-FA4B-B413-D36B14056B46}"/>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4D1B38F-4B3F-5B49-A500-22CA5E2A876A}"/>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84" name="Straight Connector 83">
            <a:extLst>
              <a:ext uri="{FF2B5EF4-FFF2-40B4-BE49-F238E27FC236}">
                <a16:creationId xmlns:a16="http://schemas.microsoft.com/office/drawing/2014/main" id="{384720FC-D368-E542-90F5-6C4128AC4E2E}"/>
              </a:ext>
            </a:extLst>
          </p:cNvPr>
          <p:cNvCxnSpPr>
            <a:cxnSpLocks/>
          </p:cNvCxnSpPr>
          <p:nvPr/>
        </p:nvCxnSpPr>
        <p:spPr>
          <a:xfrm>
            <a:off x="10469783" y="4319662"/>
            <a:ext cx="1325801" cy="1947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9434F74-0CC8-BA49-A477-05935CFD5030}"/>
              </a:ext>
            </a:extLst>
          </p:cNvPr>
          <p:cNvCxnSpPr>
            <a:cxnSpLocks/>
          </p:cNvCxnSpPr>
          <p:nvPr/>
        </p:nvCxnSpPr>
        <p:spPr>
          <a:xfrm>
            <a:off x="7398284" y="2639962"/>
            <a:ext cx="698149" cy="6856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D7BDD92-268B-254C-94BB-15AD4AECC132}"/>
              </a:ext>
            </a:extLst>
          </p:cNvPr>
          <p:cNvCxnSpPr>
            <a:cxnSpLocks/>
          </p:cNvCxnSpPr>
          <p:nvPr/>
        </p:nvCxnSpPr>
        <p:spPr>
          <a:xfrm>
            <a:off x="10779319"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ED3E4DC-7668-B04B-BB71-74B50893EF6F}"/>
              </a:ext>
            </a:extLst>
          </p:cNvPr>
          <p:cNvGrpSpPr/>
          <p:nvPr/>
        </p:nvGrpSpPr>
        <p:grpSpPr>
          <a:xfrm rot="2700000">
            <a:off x="9750689" y="3731120"/>
            <a:ext cx="1214899" cy="1169001"/>
            <a:chOff x="8208335" y="4192842"/>
            <a:chExt cx="1770321" cy="1770321"/>
          </a:xfrm>
        </p:grpSpPr>
        <p:sp>
          <p:nvSpPr>
            <p:cNvPr id="88" name="Arc 87">
              <a:extLst>
                <a:ext uri="{FF2B5EF4-FFF2-40B4-BE49-F238E27FC236}">
                  <a16:creationId xmlns:a16="http://schemas.microsoft.com/office/drawing/2014/main" id="{C5E54D28-F08C-4647-873B-423875170526}"/>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89" name="Arc 88">
              <a:extLst>
                <a:ext uri="{FF2B5EF4-FFF2-40B4-BE49-F238E27FC236}">
                  <a16:creationId xmlns:a16="http://schemas.microsoft.com/office/drawing/2014/main" id="{FFE0FBBB-6E31-D548-89C0-917CE75B8C37}"/>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cxnSp>
        <p:nvCxnSpPr>
          <p:cNvPr id="90" name="Straight Connector 89">
            <a:extLst>
              <a:ext uri="{FF2B5EF4-FFF2-40B4-BE49-F238E27FC236}">
                <a16:creationId xmlns:a16="http://schemas.microsoft.com/office/drawing/2014/main" id="{383D5822-B572-D342-91F5-1569934CFE8A}"/>
              </a:ext>
            </a:extLst>
          </p:cNvPr>
          <p:cNvCxnSpPr>
            <a:cxnSpLocks/>
          </p:cNvCxnSpPr>
          <p:nvPr/>
        </p:nvCxnSpPr>
        <p:spPr>
          <a:xfrm flipH="1">
            <a:off x="9911353" y="4333261"/>
            <a:ext cx="240505" cy="7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0B62C06C-DC5B-4745-8112-3B5C87C8C7C1}"/>
              </a:ext>
            </a:extLst>
          </p:cNvPr>
          <p:cNvGrpSpPr/>
          <p:nvPr/>
        </p:nvGrpSpPr>
        <p:grpSpPr>
          <a:xfrm rot="16200000">
            <a:off x="10150751" y="4266222"/>
            <a:ext cx="26763" cy="133642"/>
            <a:chOff x="8693491" y="4427725"/>
            <a:chExt cx="26763" cy="133642"/>
          </a:xfrm>
        </p:grpSpPr>
        <p:cxnSp>
          <p:nvCxnSpPr>
            <p:cNvPr id="92" name="Straight Connector 91">
              <a:extLst>
                <a:ext uri="{FF2B5EF4-FFF2-40B4-BE49-F238E27FC236}">
                  <a16:creationId xmlns:a16="http://schemas.microsoft.com/office/drawing/2014/main" id="{DD131657-DD97-E240-924F-ACB362100A67}"/>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2CA901B-EEB9-2940-A4A0-43C8885561DD}"/>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95B66C0-BDF6-9342-9528-E0A0D3434249}"/>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95" name="Arc 94">
            <a:extLst>
              <a:ext uri="{FF2B5EF4-FFF2-40B4-BE49-F238E27FC236}">
                <a16:creationId xmlns:a16="http://schemas.microsoft.com/office/drawing/2014/main" id="{606233D8-7F8E-0E45-B284-C4455D73EB64}"/>
              </a:ext>
            </a:extLst>
          </p:cNvPr>
          <p:cNvSpPr/>
          <p:nvPr/>
        </p:nvSpPr>
        <p:spPr>
          <a:xfrm rot="5400000" flipV="1">
            <a:off x="8263231" y="3015804"/>
            <a:ext cx="1145086" cy="2252466"/>
          </a:xfrm>
          <a:prstGeom prst="arc">
            <a:avLst>
              <a:gd name="adj1" fmla="val 16200000"/>
              <a:gd name="adj2" fmla="val 48113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cxnSp>
        <p:nvCxnSpPr>
          <p:cNvPr id="96" name="Straight Connector 95">
            <a:extLst>
              <a:ext uri="{FF2B5EF4-FFF2-40B4-BE49-F238E27FC236}">
                <a16:creationId xmlns:a16="http://schemas.microsoft.com/office/drawing/2014/main" id="{BEC5B5A5-F5C1-6344-BC9F-4172D5FB05FA}"/>
              </a:ext>
            </a:extLst>
          </p:cNvPr>
          <p:cNvCxnSpPr>
            <a:cxnSpLocks/>
          </p:cNvCxnSpPr>
          <p:nvPr/>
        </p:nvCxnSpPr>
        <p:spPr>
          <a:xfrm>
            <a:off x="11132683"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371F4E-84C1-EE4E-AD7B-5D1D1EE78B62}"/>
              </a:ext>
            </a:extLst>
          </p:cNvPr>
          <p:cNvSpPr txBox="1"/>
          <p:nvPr/>
        </p:nvSpPr>
        <p:spPr>
          <a:xfrm>
            <a:off x="8100139" y="5872990"/>
            <a:ext cx="1274905" cy="646331"/>
          </a:xfrm>
          <a:prstGeom prst="rect">
            <a:avLst/>
          </a:prstGeom>
          <a:noFill/>
        </p:spPr>
        <p:txBody>
          <a:bodyPr wrap="square" rtlCol="0">
            <a:spAutoFit/>
          </a:bodyPr>
          <a:lstStyle/>
          <a:p>
            <a:r>
              <a:rPr lang="en-US" dirty="0">
                <a:latin typeface="Times New Roman Regular" panose="02020603050405020304" pitchFamily="18" charset="0"/>
              </a:rPr>
              <a:t>Mott Polarimeter</a:t>
            </a:r>
          </a:p>
        </p:txBody>
      </p:sp>
      <p:sp>
        <p:nvSpPr>
          <p:cNvPr id="98" name="TextBox 97">
            <a:extLst>
              <a:ext uri="{FF2B5EF4-FFF2-40B4-BE49-F238E27FC236}">
                <a16:creationId xmlns:a16="http://schemas.microsoft.com/office/drawing/2014/main" id="{F58B66C7-689F-424A-92F1-AB76095A755B}"/>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18</a:t>
            </a:r>
          </a:p>
        </p:txBody>
      </p:sp>
      <p:sp>
        <p:nvSpPr>
          <p:cNvPr id="48" name="Rectangle 47">
            <a:extLst>
              <a:ext uri="{FF2B5EF4-FFF2-40B4-BE49-F238E27FC236}">
                <a16:creationId xmlns:a16="http://schemas.microsoft.com/office/drawing/2014/main" id="{6B872144-D793-8048-B4B1-9478A2C6E116}"/>
              </a:ext>
            </a:extLst>
          </p:cNvPr>
          <p:cNvSpPr/>
          <p:nvPr/>
        </p:nvSpPr>
        <p:spPr>
          <a:xfrm>
            <a:off x="357523" y="232634"/>
            <a:ext cx="3941427" cy="13234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49" name="TextBox 48">
            <a:extLst>
              <a:ext uri="{FF2B5EF4-FFF2-40B4-BE49-F238E27FC236}">
                <a16:creationId xmlns:a16="http://schemas.microsoft.com/office/drawing/2014/main" id="{B90A3FB8-057E-EA42-9723-A8D937AD7141}"/>
              </a:ext>
            </a:extLst>
          </p:cNvPr>
          <p:cNvSpPr txBox="1"/>
          <p:nvPr/>
        </p:nvSpPr>
        <p:spPr>
          <a:xfrm>
            <a:off x="479443" y="340384"/>
            <a:ext cx="3819506" cy="1015663"/>
          </a:xfrm>
          <a:prstGeom prst="rect">
            <a:avLst/>
          </a:prstGeom>
          <a:noFill/>
        </p:spPr>
        <p:txBody>
          <a:bodyPr wrap="square" rtlCol="0">
            <a:spAutoFit/>
          </a:bodyPr>
          <a:lstStyle/>
          <a:p>
            <a:r>
              <a:rPr lang="en-US" sz="2000" dirty="0">
                <a:latin typeface="Times New Roman Regular" panose="02020603050405020304" pitchFamily="18" charset="0"/>
              </a:rPr>
              <a:t>A 20 meV SO splitting corresponds to a 2.5 nm wavelength window (385.3 nm – 387.7 nm) </a:t>
            </a:r>
          </a:p>
        </p:txBody>
      </p:sp>
    </p:spTree>
    <p:extLst>
      <p:ext uri="{BB962C8B-B14F-4D97-AF65-F5344CB8AC3E}">
        <p14:creationId xmlns:p14="http://schemas.microsoft.com/office/powerpoint/2010/main" val="351904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CF0A73B7-8E6B-6A4E-88B8-3F49EEAC2388}"/>
              </a:ext>
            </a:extLst>
          </p:cNvPr>
          <p:cNvSpPr/>
          <p:nvPr/>
        </p:nvSpPr>
        <p:spPr>
          <a:xfrm>
            <a:off x="718703" y="4471874"/>
            <a:ext cx="5275704" cy="213220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4" name="Straight Arrow Connector 3">
            <a:extLst>
              <a:ext uri="{FF2B5EF4-FFF2-40B4-BE49-F238E27FC236}">
                <a16:creationId xmlns:a16="http://schemas.microsoft.com/office/drawing/2014/main" id="{60CE9083-669F-3944-8AE2-6312F134A7AB}"/>
              </a:ext>
            </a:extLst>
          </p:cNvPr>
          <p:cNvCxnSpPr>
            <a:cxnSpLocks/>
          </p:cNvCxnSpPr>
          <p:nvPr/>
        </p:nvCxnSpPr>
        <p:spPr>
          <a:xfrm>
            <a:off x="4545678" y="847663"/>
            <a:ext cx="772556"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F5501752-7E10-8547-86BF-72CE6DD663BE}"/>
              </a:ext>
            </a:extLst>
          </p:cNvPr>
          <p:cNvGrpSpPr/>
          <p:nvPr/>
        </p:nvGrpSpPr>
        <p:grpSpPr>
          <a:xfrm rot="2700000">
            <a:off x="8669359" y="4897352"/>
            <a:ext cx="1756968" cy="1756968"/>
            <a:chOff x="8208335" y="4192842"/>
            <a:chExt cx="1770321" cy="1770321"/>
          </a:xfrm>
        </p:grpSpPr>
        <p:sp>
          <p:nvSpPr>
            <p:cNvPr id="39" name="Arc 38">
              <a:extLst>
                <a:ext uri="{FF2B5EF4-FFF2-40B4-BE49-F238E27FC236}">
                  <a16:creationId xmlns:a16="http://schemas.microsoft.com/office/drawing/2014/main" id="{9A36ADA5-C864-C743-BEEB-7F9BC782E2D7}"/>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40" name="Arc 39">
              <a:extLst>
                <a:ext uri="{FF2B5EF4-FFF2-40B4-BE49-F238E27FC236}">
                  <a16:creationId xmlns:a16="http://schemas.microsoft.com/office/drawing/2014/main" id="{8BE12108-FE7C-644B-B6C0-9A4057D964BC}"/>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sp>
        <p:nvSpPr>
          <p:cNvPr id="50" name="Rectangle 49">
            <a:extLst>
              <a:ext uri="{FF2B5EF4-FFF2-40B4-BE49-F238E27FC236}">
                <a16:creationId xmlns:a16="http://schemas.microsoft.com/office/drawing/2014/main" id="{D07F2CA6-B6C7-0B41-874E-96B4E8E3137E}"/>
              </a:ext>
            </a:extLst>
          </p:cNvPr>
          <p:cNvSpPr/>
          <p:nvPr/>
        </p:nvSpPr>
        <p:spPr>
          <a:xfrm>
            <a:off x="5589824" y="91916"/>
            <a:ext cx="4045424" cy="16687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1" name="TextBox 50">
            <a:extLst>
              <a:ext uri="{FF2B5EF4-FFF2-40B4-BE49-F238E27FC236}">
                <a16:creationId xmlns:a16="http://schemas.microsoft.com/office/drawing/2014/main" id="{DD527D33-0E9B-B54C-9D0B-FD688DB7435D}"/>
              </a:ext>
            </a:extLst>
          </p:cNvPr>
          <p:cNvSpPr txBox="1"/>
          <p:nvPr/>
        </p:nvSpPr>
        <p:spPr>
          <a:xfrm>
            <a:off x="5591320" y="79189"/>
            <a:ext cx="4043928" cy="1908215"/>
          </a:xfrm>
          <a:prstGeom prst="rect">
            <a:avLst/>
          </a:prstGeom>
          <a:noFill/>
        </p:spPr>
        <p:txBody>
          <a:bodyPr wrap="none" rtlCol="0">
            <a:spAutoFit/>
          </a:bodyPr>
          <a:lstStyle/>
          <a:p>
            <a:r>
              <a:rPr lang="en-US" sz="2000" dirty="0">
                <a:latin typeface="Times New Roman Regular" panose="02020603050405020304" pitchFamily="18" charset="0"/>
              </a:rPr>
              <a:t>- Design requirements:</a:t>
            </a:r>
          </a:p>
          <a:p>
            <a:pPr lvl="1"/>
            <a:r>
              <a:rPr lang="en-US" sz="2000" dirty="0">
                <a:latin typeface="Times New Roman Regular" panose="02020603050405020304" pitchFamily="18" charset="0"/>
              </a:rPr>
              <a:t>- Tunable from 384 nm – 390 nm</a:t>
            </a:r>
          </a:p>
          <a:p>
            <a:pPr lvl="1"/>
            <a:r>
              <a:rPr lang="en-US" sz="2000" dirty="0">
                <a:latin typeface="Times New Roman Regular" panose="02020603050405020304" pitchFamily="18" charset="0"/>
              </a:rPr>
              <a:t>- 1 nm bandwidth</a:t>
            </a:r>
          </a:p>
          <a:p>
            <a:pPr lvl="1"/>
            <a:r>
              <a:rPr lang="en-US" sz="2000" dirty="0">
                <a:latin typeface="Times New Roman Regular" panose="02020603050405020304" pitchFamily="18" charset="0"/>
              </a:rPr>
              <a:t>- 1-2 µW power at sample</a:t>
            </a:r>
          </a:p>
          <a:p>
            <a:pPr lvl="1"/>
            <a:r>
              <a:rPr lang="en-US" sz="2000" dirty="0">
                <a:latin typeface="Times New Roman Regular" panose="02020603050405020304" pitchFamily="18" charset="0"/>
              </a:rPr>
              <a:t> - Circularly polarized</a:t>
            </a:r>
          </a:p>
          <a:p>
            <a:endParaRPr lang="en-US" dirty="0">
              <a:latin typeface="Times New Roman Regular" panose="02020603050405020304" pitchFamily="18" charset="0"/>
            </a:endParaRPr>
          </a:p>
        </p:txBody>
      </p:sp>
      <p:sp>
        <p:nvSpPr>
          <p:cNvPr id="65" name="Content Placeholder 2">
            <a:extLst>
              <a:ext uri="{FF2B5EF4-FFF2-40B4-BE49-F238E27FC236}">
                <a16:creationId xmlns:a16="http://schemas.microsoft.com/office/drawing/2014/main" id="{8A49203B-A1C2-0C4E-8A31-720E1376FA50}"/>
              </a:ext>
            </a:extLst>
          </p:cNvPr>
          <p:cNvSpPr>
            <a:spLocks noGrp="1"/>
          </p:cNvSpPr>
          <p:nvPr>
            <p:ph idx="1"/>
          </p:nvPr>
        </p:nvSpPr>
        <p:spPr>
          <a:xfrm>
            <a:off x="760934" y="4634631"/>
            <a:ext cx="5268849" cy="2126265"/>
          </a:xfrm>
        </p:spPr>
        <p:txBody>
          <a:bodyPr>
            <a:normAutofit/>
          </a:bodyPr>
          <a:lstStyle/>
          <a:p>
            <a:r>
              <a:rPr lang="en-US" sz="2200" dirty="0"/>
              <a:t>Femtosecond pulsed laser + optical parametric amplifier + frequency doubling</a:t>
            </a:r>
          </a:p>
          <a:p>
            <a:pPr lvl="1"/>
            <a:r>
              <a:rPr lang="en-US" sz="2200" dirty="0"/>
              <a:t>20-40 mW of UV light</a:t>
            </a:r>
          </a:p>
          <a:p>
            <a:pPr lvl="1"/>
            <a:r>
              <a:rPr lang="en-US" sz="2200" dirty="0"/>
              <a:t>1.5 nm linewidth</a:t>
            </a:r>
          </a:p>
          <a:p>
            <a:pPr lvl="1"/>
            <a:r>
              <a:rPr lang="en-US" sz="2200" dirty="0"/>
              <a:t>Widely tunable</a:t>
            </a:r>
          </a:p>
          <a:p>
            <a:pPr lvl="1"/>
            <a:endParaRPr lang="en-US" dirty="0"/>
          </a:p>
        </p:txBody>
      </p:sp>
      <p:pic>
        <p:nvPicPr>
          <p:cNvPr id="75" name="Picture 74">
            <a:extLst>
              <a:ext uri="{FF2B5EF4-FFF2-40B4-BE49-F238E27FC236}">
                <a16:creationId xmlns:a16="http://schemas.microsoft.com/office/drawing/2014/main" id="{1AE3F1F1-A8C9-2B4B-B48B-83FA4A9F94A0}"/>
              </a:ext>
            </a:extLst>
          </p:cNvPr>
          <p:cNvPicPr>
            <a:picLocks noChangeAspect="1"/>
          </p:cNvPicPr>
          <p:nvPr/>
        </p:nvPicPr>
        <p:blipFill>
          <a:blip r:embed="rId3"/>
          <a:stretch>
            <a:fillRect/>
          </a:stretch>
        </p:blipFill>
        <p:spPr>
          <a:xfrm>
            <a:off x="8276941" y="3916232"/>
            <a:ext cx="3920183" cy="2941768"/>
          </a:xfrm>
          <a:prstGeom prst="rect">
            <a:avLst/>
          </a:prstGeom>
        </p:spPr>
      </p:pic>
      <p:sp>
        <p:nvSpPr>
          <p:cNvPr id="77" name="Rectangle 76">
            <a:extLst>
              <a:ext uri="{FF2B5EF4-FFF2-40B4-BE49-F238E27FC236}">
                <a16:creationId xmlns:a16="http://schemas.microsoft.com/office/drawing/2014/main" id="{AF5BF092-164C-5540-A29E-9830E1CC779E}"/>
              </a:ext>
            </a:extLst>
          </p:cNvPr>
          <p:cNvSpPr/>
          <p:nvPr/>
        </p:nvSpPr>
        <p:spPr>
          <a:xfrm>
            <a:off x="351203"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1032 nm pulsed femtosecond laser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20 W</a:t>
            </a:r>
          </a:p>
        </p:txBody>
      </p:sp>
      <p:sp>
        <p:nvSpPr>
          <p:cNvPr id="78" name="Rectangle 77">
            <a:extLst>
              <a:ext uri="{FF2B5EF4-FFF2-40B4-BE49-F238E27FC236}">
                <a16:creationId xmlns:a16="http://schemas.microsoft.com/office/drawing/2014/main" id="{758EEAD3-8F85-2B40-B2FD-D1CB9CB751F3}"/>
              </a:ext>
            </a:extLst>
          </p:cNvPr>
          <p:cNvSpPr/>
          <p:nvPr/>
        </p:nvSpPr>
        <p:spPr>
          <a:xfrm>
            <a:off x="2906561"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Optical Parametric Amplifier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Tunable 600-800 nm</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 efficiency</a:t>
            </a:r>
          </a:p>
        </p:txBody>
      </p:sp>
      <p:sp>
        <p:nvSpPr>
          <p:cNvPr id="79" name="Parallelogram 78">
            <a:extLst>
              <a:ext uri="{FF2B5EF4-FFF2-40B4-BE49-F238E27FC236}">
                <a16:creationId xmlns:a16="http://schemas.microsoft.com/office/drawing/2014/main" id="{DEA8FFDE-7514-E54B-BF23-8E550CDD46EC}"/>
              </a:ext>
            </a:extLst>
          </p:cNvPr>
          <p:cNvSpPr/>
          <p:nvPr/>
        </p:nvSpPr>
        <p:spPr>
          <a:xfrm>
            <a:off x="5546002" y="2684025"/>
            <a:ext cx="967563" cy="627321"/>
          </a:xfrm>
          <a:prstGeom prst="parallelogram">
            <a:avLst>
              <a:gd name="adj" fmla="val 515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latin typeface="Times New Roman Regular" panose="02020603050405020304" pitchFamily="18" charset="0"/>
            </a:endParaRPr>
          </a:p>
        </p:txBody>
      </p:sp>
      <p:sp>
        <p:nvSpPr>
          <p:cNvPr id="80" name="TextBox 79">
            <a:extLst>
              <a:ext uri="{FF2B5EF4-FFF2-40B4-BE49-F238E27FC236}">
                <a16:creationId xmlns:a16="http://schemas.microsoft.com/office/drawing/2014/main" id="{3E208CEA-BD7E-CF44-8C45-9DFD428C7364}"/>
              </a:ext>
            </a:extLst>
          </p:cNvPr>
          <p:cNvSpPr txBox="1"/>
          <p:nvPr/>
        </p:nvSpPr>
        <p:spPr>
          <a:xfrm>
            <a:off x="5153574" y="3348510"/>
            <a:ext cx="1584251" cy="923330"/>
          </a:xfrm>
          <a:prstGeom prst="rect">
            <a:avLst/>
          </a:prstGeom>
          <a:noFill/>
        </p:spPr>
        <p:txBody>
          <a:bodyPr wrap="square" rtlCol="0">
            <a:spAutoFit/>
          </a:bodyPr>
          <a:lstStyle/>
          <a:p>
            <a:pPr algn="ctr"/>
            <a:r>
              <a:rPr lang="en-US" dirty="0">
                <a:latin typeface="Times New Roman Regular" panose="02020603050405020304" pitchFamily="18" charset="0"/>
              </a:rPr>
              <a:t>Frequency-doubling</a:t>
            </a:r>
          </a:p>
          <a:p>
            <a:pPr algn="ctr"/>
            <a:r>
              <a:rPr lang="en-US" dirty="0">
                <a:latin typeface="Times New Roman Regular" panose="02020603050405020304" pitchFamily="18" charset="0"/>
              </a:rPr>
              <a:t>BiBO crystal</a:t>
            </a:r>
          </a:p>
        </p:txBody>
      </p:sp>
      <p:grpSp>
        <p:nvGrpSpPr>
          <p:cNvPr id="81" name="Group 80">
            <a:extLst>
              <a:ext uri="{FF2B5EF4-FFF2-40B4-BE49-F238E27FC236}">
                <a16:creationId xmlns:a16="http://schemas.microsoft.com/office/drawing/2014/main" id="{5D7F198C-7135-D546-93B6-84956FA5339A}"/>
              </a:ext>
            </a:extLst>
          </p:cNvPr>
          <p:cNvGrpSpPr/>
          <p:nvPr/>
        </p:nvGrpSpPr>
        <p:grpSpPr>
          <a:xfrm rot="8100000">
            <a:off x="6851417" y="3027275"/>
            <a:ext cx="1756968" cy="1756968"/>
            <a:chOff x="8208335" y="4192842"/>
            <a:chExt cx="1770321" cy="1770321"/>
          </a:xfrm>
        </p:grpSpPr>
        <p:sp>
          <p:nvSpPr>
            <p:cNvPr id="82" name="Arc 81">
              <a:extLst>
                <a:ext uri="{FF2B5EF4-FFF2-40B4-BE49-F238E27FC236}">
                  <a16:creationId xmlns:a16="http://schemas.microsoft.com/office/drawing/2014/main" id="{9EF85CB0-2E41-384A-A566-94F3FDAF9A34}"/>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83" name="Arc 82">
              <a:extLst>
                <a:ext uri="{FF2B5EF4-FFF2-40B4-BE49-F238E27FC236}">
                  <a16:creationId xmlns:a16="http://schemas.microsoft.com/office/drawing/2014/main" id="{9A0CABC3-151E-DF47-A797-3E4421055D9B}"/>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sp>
        <p:nvSpPr>
          <p:cNvPr id="84" name="TextBox 83">
            <a:extLst>
              <a:ext uri="{FF2B5EF4-FFF2-40B4-BE49-F238E27FC236}">
                <a16:creationId xmlns:a16="http://schemas.microsoft.com/office/drawing/2014/main" id="{0600A1B2-CE03-764C-9B1B-B550A468C19F}"/>
              </a:ext>
            </a:extLst>
          </p:cNvPr>
          <p:cNvSpPr txBox="1"/>
          <p:nvPr/>
        </p:nvSpPr>
        <p:spPr>
          <a:xfrm>
            <a:off x="7509037" y="2448647"/>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Diffraction grating</a:t>
            </a:r>
          </a:p>
        </p:txBody>
      </p:sp>
      <p:sp>
        <p:nvSpPr>
          <p:cNvPr id="85" name="TextBox 84">
            <a:extLst>
              <a:ext uri="{FF2B5EF4-FFF2-40B4-BE49-F238E27FC236}">
                <a16:creationId xmlns:a16="http://schemas.microsoft.com/office/drawing/2014/main" id="{601C524D-97EB-1646-9CD6-954E396C869A}"/>
              </a:ext>
            </a:extLst>
          </p:cNvPr>
          <p:cNvSpPr txBox="1"/>
          <p:nvPr/>
        </p:nvSpPr>
        <p:spPr>
          <a:xfrm>
            <a:off x="8048387" y="4034411"/>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Single-mode optical fiber</a:t>
            </a:r>
          </a:p>
        </p:txBody>
      </p:sp>
      <p:sp>
        <p:nvSpPr>
          <p:cNvPr id="86" name="TextBox 85">
            <a:extLst>
              <a:ext uri="{FF2B5EF4-FFF2-40B4-BE49-F238E27FC236}">
                <a16:creationId xmlns:a16="http://schemas.microsoft.com/office/drawing/2014/main" id="{CA77E919-E9EB-3247-9FEF-A4B139CD48F2}"/>
              </a:ext>
            </a:extLst>
          </p:cNvPr>
          <p:cNvSpPr txBox="1"/>
          <p:nvPr/>
        </p:nvSpPr>
        <p:spPr>
          <a:xfrm>
            <a:off x="9871467" y="3272218"/>
            <a:ext cx="2028834" cy="923330"/>
          </a:xfrm>
          <a:prstGeom prst="rect">
            <a:avLst/>
          </a:prstGeom>
          <a:noFill/>
        </p:spPr>
        <p:txBody>
          <a:bodyPr wrap="square" rtlCol="0">
            <a:spAutoFit/>
          </a:bodyPr>
          <a:lstStyle/>
          <a:p>
            <a:pPr algn="ctr"/>
            <a:r>
              <a:rPr lang="en-US" dirty="0">
                <a:latin typeface="Times New Roman Regular" panose="02020603050405020304" pitchFamily="18" charset="0"/>
              </a:rPr>
              <a:t>Linear polarizer and quarter-wave plate</a:t>
            </a:r>
          </a:p>
        </p:txBody>
      </p:sp>
      <p:cxnSp>
        <p:nvCxnSpPr>
          <p:cNvPr id="87" name="Straight Connector 86">
            <a:extLst>
              <a:ext uri="{FF2B5EF4-FFF2-40B4-BE49-F238E27FC236}">
                <a16:creationId xmlns:a16="http://schemas.microsoft.com/office/drawing/2014/main" id="{BCADBB0B-1237-D748-A522-E62F73B5D0FA}"/>
              </a:ext>
            </a:extLst>
          </p:cNvPr>
          <p:cNvCxnSpPr>
            <a:stCxn id="77" idx="3"/>
            <a:endCxn id="78" idx="1"/>
          </p:cNvCxnSpPr>
          <p:nvPr/>
        </p:nvCxnSpPr>
        <p:spPr>
          <a:xfrm>
            <a:off x="2470949" y="2997686"/>
            <a:ext cx="4356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4364B7B-D3DD-2846-81E4-0E21F852CCCA}"/>
              </a:ext>
            </a:extLst>
          </p:cNvPr>
          <p:cNvCxnSpPr>
            <a:cxnSpLocks/>
            <a:stCxn id="78" idx="3"/>
            <a:endCxn id="79" idx="5"/>
          </p:cNvCxnSpPr>
          <p:nvPr/>
        </p:nvCxnSpPr>
        <p:spPr>
          <a:xfrm>
            <a:off x="5026307" y="2997686"/>
            <a:ext cx="6812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6154B94-B4B2-0D47-92A5-90C8AFEC62C0}"/>
              </a:ext>
            </a:extLst>
          </p:cNvPr>
          <p:cNvCxnSpPr>
            <a:cxnSpLocks/>
            <a:stCxn id="79" idx="2"/>
          </p:cNvCxnSpPr>
          <p:nvPr/>
        </p:nvCxnSpPr>
        <p:spPr>
          <a:xfrm>
            <a:off x="6352024" y="2997686"/>
            <a:ext cx="137511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3A4058-1739-BC4D-A3C3-BF59163D10EC}"/>
              </a:ext>
            </a:extLst>
          </p:cNvPr>
          <p:cNvCxnSpPr>
            <a:cxnSpLocks/>
          </p:cNvCxnSpPr>
          <p:nvPr/>
        </p:nvCxnSpPr>
        <p:spPr>
          <a:xfrm flipV="1">
            <a:off x="7715649" y="2992771"/>
            <a:ext cx="17011" cy="72463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26C7771-9B82-6342-8C00-72C1B0839243}"/>
              </a:ext>
            </a:extLst>
          </p:cNvPr>
          <p:cNvCxnSpPr>
            <a:cxnSpLocks/>
          </p:cNvCxnSpPr>
          <p:nvPr/>
        </p:nvCxnSpPr>
        <p:spPr>
          <a:xfrm flipH="1" flipV="1">
            <a:off x="7741581" y="2992772"/>
            <a:ext cx="92541" cy="75476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9C63069-D327-4E48-93D2-65A09AB42293}"/>
              </a:ext>
            </a:extLst>
          </p:cNvPr>
          <p:cNvCxnSpPr>
            <a:cxnSpLocks/>
          </p:cNvCxnSpPr>
          <p:nvPr/>
        </p:nvCxnSpPr>
        <p:spPr>
          <a:xfrm flipV="1">
            <a:off x="7595339" y="2997408"/>
            <a:ext cx="128030" cy="75012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D0F9719E-920B-ED47-9A3C-45E6EDB8C03B}"/>
              </a:ext>
            </a:extLst>
          </p:cNvPr>
          <p:cNvGrpSpPr/>
          <p:nvPr/>
        </p:nvGrpSpPr>
        <p:grpSpPr>
          <a:xfrm>
            <a:off x="7703138" y="4086824"/>
            <a:ext cx="26763" cy="133642"/>
            <a:chOff x="8693491" y="4427725"/>
            <a:chExt cx="26763" cy="133642"/>
          </a:xfrm>
        </p:grpSpPr>
        <p:cxnSp>
          <p:nvCxnSpPr>
            <p:cNvPr id="94" name="Straight Connector 93">
              <a:extLst>
                <a:ext uri="{FF2B5EF4-FFF2-40B4-BE49-F238E27FC236}">
                  <a16:creationId xmlns:a16="http://schemas.microsoft.com/office/drawing/2014/main" id="{3EB0BEE8-F4B4-494F-A79E-EEC07FF8CC99}"/>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C3ABFD9-652C-A941-AAC1-6355336B60A6}"/>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AC60C6A-C709-374D-A6C5-1D40C0157C19}"/>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D35F8DF2-A0EA-B74D-83EA-FF4372F1C217}"/>
              </a:ext>
            </a:extLst>
          </p:cNvPr>
          <p:cNvCxnSpPr>
            <a:cxnSpLocks/>
          </p:cNvCxnSpPr>
          <p:nvPr/>
        </p:nvCxnSpPr>
        <p:spPr>
          <a:xfrm>
            <a:off x="10469783" y="4319662"/>
            <a:ext cx="1325801" cy="1947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24BE106-F044-E44E-B7C6-0F06EB8CA144}"/>
              </a:ext>
            </a:extLst>
          </p:cNvPr>
          <p:cNvCxnSpPr>
            <a:cxnSpLocks/>
          </p:cNvCxnSpPr>
          <p:nvPr/>
        </p:nvCxnSpPr>
        <p:spPr>
          <a:xfrm>
            <a:off x="7398284" y="2639962"/>
            <a:ext cx="698149" cy="6856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A105466-3DF9-A14E-A15C-F4D29D6E9B6A}"/>
              </a:ext>
            </a:extLst>
          </p:cNvPr>
          <p:cNvCxnSpPr>
            <a:cxnSpLocks/>
          </p:cNvCxnSpPr>
          <p:nvPr/>
        </p:nvCxnSpPr>
        <p:spPr>
          <a:xfrm>
            <a:off x="10779319"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5252CCAB-B5DA-E54B-B6F4-E3877BF79E6E}"/>
              </a:ext>
            </a:extLst>
          </p:cNvPr>
          <p:cNvGrpSpPr/>
          <p:nvPr/>
        </p:nvGrpSpPr>
        <p:grpSpPr>
          <a:xfrm rot="2700000">
            <a:off x="9750689" y="3731120"/>
            <a:ext cx="1214899" cy="1169001"/>
            <a:chOff x="8208335" y="4192842"/>
            <a:chExt cx="1770321" cy="1770321"/>
          </a:xfrm>
        </p:grpSpPr>
        <p:sp>
          <p:nvSpPr>
            <p:cNvPr id="101" name="Arc 100">
              <a:extLst>
                <a:ext uri="{FF2B5EF4-FFF2-40B4-BE49-F238E27FC236}">
                  <a16:creationId xmlns:a16="http://schemas.microsoft.com/office/drawing/2014/main" id="{A34F02AC-5BFA-E742-A574-5F84816546C0}"/>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102" name="Arc 101">
              <a:extLst>
                <a:ext uri="{FF2B5EF4-FFF2-40B4-BE49-F238E27FC236}">
                  <a16:creationId xmlns:a16="http://schemas.microsoft.com/office/drawing/2014/main" id="{BDBAD04A-0C54-A74B-B6F8-7BF5AEF4F1A4}"/>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cxnSp>
        <p:nvCxnSpPr>
          <p:cNvPr id="103" name="Straight Connector 102">
            <a:extLst>
              <a:ext uri="{FF2B5EF4-FFF2-40B4-BE49-F238E27FC236}">
                <a16:creationId xmlns:a16="http://schemas.microsoft.com/office/drawing/2014/main" id="{1AA99155-A014-B84F-BEB8-1FD9FC0ECA73}"/>
              </a:ext>
            </a:extLst>
          </p:cNvPr>
          <p:cNvCxnSpPr>
            <a:cxnSpLocks/>
          </p:cNvCxnSpPr>
          <p:nvPr/>
        </p:nvCxnSpPr>
        <p:spPr>
          <a:xfrm flipH="1">
            <a:off x="9911353" y="4333261"/>
            <a:ext cx="240505" cy="7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8C0B087C-13BC-004A-B6B3-9544FFB496BB}"/>
              </a:ext>
            </a:extLst>
          </p:cNvPr>
          <p:cNvGrpSpPr/>
          <p:nvPr/>
        </p:nvGrpSpPr>
        <p:grpSpPr>
          <a:xfrm rot="16200000">
            <a:off x="10150751" y="4266222"/>
            <a:ext cx="26763" cy="133642"/>
            <a:chOff x="8693491" y="4427725"/>
            <a:chExt cx="26763" cy="133642"/>
          </a:xfrm>
        </p:grpSpPr>
        <p:cxnSp>
          <p:nvCxnSpPr>
            <p:cNvPr id="105" name="Straight Connector 104">
              <a:extLst>
                <a:ext uri="{FF2B5EF4-FFF2-40B4-BE49-F238E27FC236}">
                  <a16:creationId xmlns:a16="http://schemas.microsoft.com/office/drawing/2014/main" id="{C56FCD10-C067-624F-88C9-AD95DDE29E63}"/>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B97FEFE-074E-B143-BAF8-D5A5061DD2B5}"/>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0DE38DC-C552-C84D-95B7-BAE1542D2255}"/>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0" name="Arc 109">
            <a:extLst>
              <a:ext uri="{FF2B5EF4-FFF2-40B4-BE49-F238E27FC236}">
                <a16:creationId xmlns:a16="http://schemas.microsoft.com/office/drawing/2014/main" id="{D1466C78-7633-5042-9746-EC17365598E0}"/>
              </a:ext>
            </a:extLst>
          </p:cNvPr>
          <p:cNvSpPr/>
          <p:nvPr/>
        </p:nvSpPr>
        <p:spPr>
          <a:xfrm rot="5400000" flipV="1">
            <a:off x="8263231" y="3015804"/>
            <a:ext cx="1145086" cy="2252466"/>
          </a:xfrm>
          <a:prstGeom prst="arc">
            <a:avLst>
              <a:gd name="adj1" fmla="val 16200000"/>
              <a:gd name="adj2" fmla="val 48113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cxnSp>
        <p:nvCxnSpPr>
          <p:cNvPr id="111" name="Straight Connector 110">
            <a:extLst>
              <a:ext uri="{FF2B5EF4-FFF2-40B4-BE49-F238E27FC236}">
                <a16:creationId xmlns:a16="http://schemas.microsoft.com/office/drawing/2014/main" id="{20EAE47A-81FA-5248-AD1C-260CD3D001F7}"/>
              </a:ext>
            </a:extLst>
          </p:cNvPr>
          <p:cNvCxnSpPr>
            <a:cxnSpLocks/>
          </p:cNvCxnSpPr>
          <p:nvPr/>
        </p:nvCxnSpPr>
        <p:spPr>
          <a:xfrm>
            <a:off x="11132683"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D8DD84AF-A9E3-7A4D-A71C-651254A53585}"/>
              </a:ext>
            </a:extLst>
          </p:cNvPr>
          <p:cNvCxnSpPr>
            <a:cxnSpLocks/>
          </p:cNvCxnSpPr>
          <p:nvPr/>
        </p:nvCxnSpPr>
        <p:spPr>
          <a:xfrm flipH="1">
            <a:off x="6067913" y="3143266"/>
            <a:ext cx="1402799" cy="1649106"/>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14" name="TextBox 113">
            <a:extLst>
              <a:ext uri="{FF2B5EF4-FFF2-40B4-BE49-F238E27FC236}">
                <a16:creationId xmlns:a16="http://schemas.microsoft.com/office/drawing/2014/main" id="{A0E39B39-3B2E-5041-A45F-DF70D75E233A}"/>
              </a:ext>
            </a:extLst>
          </p:cNvPr>
          <p:cNvSpPr txBox="1"/>
          <p:nvPr/>
        </p:nvSpPr>
        <p:spPr>
          <a:xfrm>
            <a:off x="8100139" y="5872990"/>
            <a:ext cx="1274905" cy="646331"/>
          </a:xfrm>
          <a:prstGeom prst="rect">
            <a:avLst/>
          </a:prstGeom>
          <a:noFill/>
        </p:spPr>
        <p:txBody>
          <a:bodyPr wrap="square" rtlCol="0">
            <a:spAutoFit/>
          </a:bodyPr>
          <a:lstStyle/>
          <a:p>
            <a:r>
              <a:rPr lang="en-US" dirty="0">
                <a:latin typeface="Times New Roman Regular" panose="02020603050405020304" pitchFamily="18" charset="0"/>
              </a:rPr>
              <a:t>Mott Polarimeter</a:t>
            </a:r>
          </a:p>
        </p:txBody>
      </p:sp>
      <p:sp>
        <p:nvSpPr>
          <p:cNvPr id="115" name="TextBox 114">
            <a:extLst>
              <a:ext uri="{FF2B5EF4-FFF2-40B4-BE49-F238E27FC236}">
                <a16:creationId xmlns:a16="http://schemas.microsoft.com/office/drawing/2014/main" id="{1AEF0308-7C67-5A44-9AC9-E1A4ABD32AE2}"/>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18</a:t>
            </a:r>
          </a:p>
        </p:txBody>
      </p:sp>
      <p:sp>
        <p:nvSpPr>
          <p:cNvPr id="49" name="Rectangle 48">
            <a:extLst>
              <a:ext uri="{FF2B5EF4-FFF2-40B4-BE49-F238E27FC236}">
                <a16:creationId xmlns:a16="http://schemas.microsoft.com/office/drawing/2014/main" id="{7C77E227-16A7-5546-9A63-4707D61678D0}"/>
              </a:ext>
            </a:extLst>
          </p:cNvPr>
          <p:cNvSpPr/>
          <p:nvPr/>
        </p:nvSpPr>
        <p:spPr>
          <a:xfrm>
            <a:off x="357523" y="232634"/>
            <a:ext cx="3941427" cy="13234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2" name="TextBox 51">
            <a:extLst>
              <a:ext uri="{FF2B5EF4-FFF2-40B4-BE49-F238E27FC236}">
                <a16:creationId xmlns:a16="http://schemas.microsoft.com/office/drawing/2014/main" id="{D5F48C38-250C-404C-99DC-8F52D980E50F}"/>
              </a:ext>
            </a:extLst>
          </p:cNvPr>
          <p:cNvSpPr txBox="1"/>
          <p:nvPr/>
        </p:nvSpPr>
        <p:spPr>
          <a:xfrm>
            <a:off x="479443" y="340384"/>
            <a:ext cx="3819506" cy="1015663"/>
          </a:xfrm>
          <a:prstGeom prst="rect">
            <a:avLst/>
          </a:prstGeom>
          <a:noFill/>
        </p:spPr>
        <p:txBody>
          <a:bodyPr wrap="square" rtlCol="0">
            <a:spAutoFit/>
          </a:bodyPr>
          <a:lstStyle/>
          <a:p>
            <a:r>
              <a:rPr lang="en-US" sz="2000" dirty="0">
                <a:latin typeface="Times New Roman Regular" panose="02020603050405020304" pitchFamily="18" charset="0"/>
              </a:rPr>
              <a:t>A 20 meV SO splitting corresponds to a 2.5 nm wavelength window (385.3 nm – 387.7 nm) </a:t>
            </a:r>
          </a:p>
        </p:txBody>
      </p:sp>
    </p:spTree>
    <p:extLst>
      <p:ext uri="{BB962C8B-B14F-4D97-AF65-F5344CB8AC3E}">
        <p14:creationId xmlns:p14="http://schemas.microsoft.com/office/powerpoint/2010/main" val="4041744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CF0A73B7-8E6B-6A4E-88B8-3F49EEAC2388}"/>
              </a:ext>
            </a:extLst>
          </p:cNvPr>
          <p:cNvSpPr/>
          <p:nvPr/>
        </p:nvSpPr>
        <p:spPr>
          <a:xfrm>
            <a:off x="718703" y="4471874"/>
            <a:ext cx="5275704" cy="213220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4" name="Straight Arrow Connector 3">
            <a:extLst>
              <a:ext uri="{FF2B5EF4-FFF2-40B4-BE49-F238E27FC236}">
                <a16:creationId xmlns:a16="http://schemas.microsoft.com/office/drawing/2014/main" id="{60CE9083-669F-3944-8AE2-6312F134A7AB}"/>
              </a:ext>
            </a:extLst>
          </p:cNvPr>
          <p:cNvCxnSpPr>
            <a:cxnSpLocks/>
          </p:cNvCxnSpPr>
          <p:nvPr/>
        </p:nvCxnSpPr>
        <p:spPr>
          <a:xfrm>
            <a:off x="4545678" y="847663"/>
            <a:ext cx="772556"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F5501752-7E10-8547-86BF-72CE6DD663BE}"/>
              </a:ext>
            </a:extLst>
          </p:cNvPr>
          <p:cNvGrpSpPr/>
          <p:nvPr/>
        </p:nvGrpSpPr>
        <p:grpSpPr>
          <a:xfrm rot="2700000">
            <a:off x="8669359" y="4897352"/>
            <a:ext cx="1756968" cy="1756968"/>
            <a:chOff x="8208335" y="4192842"/>
            <a:chExt cx="1770321" cy="1770321"/>
          </a:xfrm>
        </p:grpSpPr>
        <p:sp>
          <p:nvSpPr>
            <p:cNvPr id="39" name="Arc 38">
              <a:extLst>
                <a:ext uri="{FF2B5EF4-FFF2-40B4-BE49-F238E27FC236}">
                  <a16:creationId xmlns:a16="http://schemas.microsoft.com/office/drawing/2014/main" id="{9A36ADA5-C864-C743-BEEB-7F9BC782E2D7}"/>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40" name="Arc 39">
              <a:extLst>
                <a:ext uri="{FF2B5EF4-FFF2-40B4-BE49-F238E27FC236}">
                  <a16:creationId xmlns:a16="http://schemas.microsoft.com/office/drawing/2014/main" id="{8BE12108-FE7C-644B-B6C0-9A4057D964BC}"/>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sp>
        <p:nvSpPr>
          <p:cNvPr id="50" name="Rectangle 49">
            <a:extLst>
              <a:ext uri="{FF2B5EF4-FFF2-40B4-BE49-F238E27FC236}">
                <a16:creationId xmlns:a16="http://schemas.microsoft.com/office/drawing/2014/main" id="{D07F2CA6-B6C7-0B41-874E-96B4E8E3137E}"/>
              </a:ext>
            </a:extLst>
          </p:cNvPr>
          <p:cNvSpPr/>
          <p:nvPr/>
        </p:nvSpPr>
        <p:spPr>
          <a:xfrm>
            <a:off x="5589824" y="91916"/>
            <a:ext cx="4045424" cy="16687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1" name="TextBox 50">
            <a:extLst>
              <a:ext uri="{FF2B5EF4-FFF2-40B4-BE49-F238E27FC236}">
                <a16:creationId xmlns:a16="http://schemas.microsoft.com/office/drawing/2014/main" id="{DD527D33-0E9B-B54C-9D0B-FD688DB7435D}"/>
              </a:ext>
            </a:extLst>
          </p:cNvPr>
          <p:cNvSpPr txBox="1"/>
          <p:nvPr/>
        </p:nvSpPr>
        <p:spPr>
          <a:xfrm>
            <a:off x="5591320" y="79189"/>
            <a:ext cx="4043928" cy="1908215"/>
          </a:xfrm>
          <a:prstGeom prst="rect">
            <a:avLst/>
          </a:prstGeom>
          <a:noFill/>
        </p:spPr>
        <p:txBody>
          <a:bodyPr wrap="none" rtlCol="0">
            <a:spAutoFit/>
          </a:bodyPr>
          <a:lstStyle/>
          <a:p>
            <a:r>
              <a:rPr lang="en-US" sz="2000" dirty="0">
                <a:latin typeface="Times New Roman Regular" panose="02020603050405020304" pitchFamily="18" charset="0"/>
              </a:rPr>
              <a:t>- Design requirements:</a:t>
            </a:r>
          </a:p>
          <a:p>
            <a:pPr lvl="1"/>
            <a:r>
              <a:rPr lang="en-US" sz="2000" dirty="0">
                <a:latin typeface="Times New Roman Regular" panose="02020603050405020304" pitchFamily="18" charset="0"/>
              </a:rPr>
              <a:t>- Tunable from 384 nm – 390 nm</a:t>
            </a:r>
          </a:p>
          <a:p>
            <a:pPr lvl="1"/>
            <a:r>
              <a:rPr lang="en-US" sz="2000" dirty="0">
                <a:latin typeface="Times New Roman Regular" panose="02020603050405020304" pitchFamily="18" charset="0"/>
              </a:rPr>
              <a:t>- 1 nm bandwidth</a:t>
            </a:r>
          </a:p>
          <a:p>
            <a:pPr lvl="1"/>
            <a:r>
              <a:rPr lang="en-US" sz="2000" dirty="0">
                <a:latin typeface="Times New Roman Regular" panose="02020603050405020304" pitchFamily="18" charset="0"/>
              </a:rPr>
              <a:t>- 1-2 µW power at sample</a:t>
            </a:r>
          </a:p>
          <a:p>
            <a:pPr lvl="1"/>
            <a:r>
              <a:rPr lang="en-US" sz="2000" dirty="0">
                <a:latin typeface="Times New Roman Regular" panose="02020603050405020304" pitchFamily="18" charset="0"/>
              </a:rPr>
              <a:t> - Circularly polarized</a:t>
            </a:r>
          </a:p>
          <a:p>
            <a:endParaRPr lang="en-US" dirty="0">
              <a:latin typeface="Times New Roman Regular" panose="02020603050405020304" pitchFamily="18" charset="0"/>
            </a:endParaRPr>
          </a:p>
        </p:txBody>
      </p:sp>
      <p:sp>
        <p:nvSpPr>
          <p:cNvPr id="65" name="Content Placeholder 2">
            <a:extLst>
              <a:ext uri="{FF2B5EF4-FFF2-40B4-BE49-F238E27FC236}">
                <a16:creationId xmlns:a16="http://schemas.microsoft.com/office/drawing/2014/main" id="{8A49203B-A1C2-0C4E-8A31-720E1376FA50}"/>
              </a:ext>
            </a:extLst>
          </p:cNvPr>
          <p:cNvSpPr>
            <a:spLocks noGrp="1"/>
          </p:cNvSpPr>
          <p:nvPr>
            <p:ph idx="1"/>
          </p:nvPr>
        </p:nvSpPr>
        <p:spPr>
          <a:xfrm>
            <a:off x="788889" y="4490370"/>
            <a:ext cx="5062068" cy="2126265"/>
          </a:xfrm>
        </p:spPr>
        <p:txBody>
          <a:bodyPr>
            <a:normAutofit/>
          </a:bodyPr>
          <a:lstStyle/>
          <a:p>
            <a:r>
              <a:rPr lang="en-US" sz="2000" dirty="0"/>
              <a:t>Nonlinear pulse distortion in optical fiber causes spectral broadening</a:t>
            </a:r>
          </a:p>
          <a:p>
            <a:pPr lvl="1"/>
            <a:r>
              <a:rPr lang="en-US" sz="2000" dirty="0"/>
              <a:t>Lower power = less broadening</a:t>
            </a:r>
          </a:p>
          <a:p>
            <a:r>
              <a:rPr lang="en-US" sz="2000" dirty="0"/>
              <a:t>Diffraction grating + fiber launch</a:t>
            </a:r>
          </a:p>
          <a:p>
            <a:pPr lvl="1"/>
            <a:r>
              <a:rPr lang="en-US" sz="2000" dirty="0"/>
              <a:t>Lower bandwidth </a:t>
            </a:r>
          </a:p>
          <a:p>
            <a:pPr lvl="1"/>
            <a:r>
              <a:rPr lang="en-US" sz="2000" dirty="0"/>
              <a:t>Lower power at desired wavelength</a:t>
            </a:r>
          </a:p>
        </p:txBody>
      </p:sp>
      <p:pic>
        <p:nvPicPr>
          <p:cNvPr id="58" name="Picture 57">
            <a:extLst>
              <a:ext uri="{FF2B5EF4-FFF2-40B4-BE49-F238E27FC236}">
                <a16:creationId xmlns:a16="http://schemas.microsoft.com/office/drawing/2014/main" id="{56D0F090-F27B-294D-B370-1CB020A3E40C}"/>
              </a:ext>
            </a:extLst>
          </p:cNvPr>
          <p:cNvPicPr>
            <a:picLocks noChangeAspect="1"/>
          </p:cNvPicPr>
          <p:nvPr/>
        </p:nvPicPr>
        <p:blipFill>
          <a:blip r:embed="rId3"/>
          <a:stretch>
            <a:fillRect/>
          </a:stretch>
        </p:blipFill>
        <p:spPr>
          <a:xfrm>
            <a:off x="8276941" y="3916232"/>
            <a:ext cx="3920183" cy="2941768"/>
          </a:xfrm>
          <a:prstGeom prst="rect">
            <a:avLst/>
          </a:prstGeom>
        </p:spPr>
      </p:pic>
      <p:sp>
        <p:nvSpPr>
          <p:cNvPr id="60" name="Rectangle 59">
            <a:extLst>
              <a:ext uri="{FF2B5EF4-FFF2-40B4-BE49-F238E27FC236}">
                <a16:creationId xmlns:a16="http://schemas.microsoft.com/office/drawing/2014/main" id="{750270EE-F4CB-E442-A4D6-87FC98135D17}"/>
              </a:ext>
            </a:extLst>
          </p:cNvPr>
          <p:cNvSpPr/>
          <p:nvPr/>
        </p:nvSpPr>
        <p:spPr>
          <a:xfrm>
            <a:off x="351203"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1032 nm pulsed femtosecond laser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20 W</a:t>
            </a:r>
          </a:p>
        </p:txBody>
      </p:sp>
      <p:sp>
        <p:nvSpPr>
          <p:cNvPr id="61" name="Rectangle 60">
            <a:extLst>
              <a:ext uri="{FF2B5EF4-FFF2-40B4-BE49-F238E27FC236}">
                <a16:creationId xmlns:a16="http://schemas.microsoft.com/office/drawing/2014/main" id="{F8EC78E4-AB12-9E4F-A224-B737FCAE8913}"/>
              </a:ext>
            </a:extLst>
          </p:cNvPr>
          <p:cNvSpPr/>
          <p:nvPr/>
        </p:nvSpPr>
        <p:spPr>
          <a:xfrm>
            <a:off x="2906561"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Optical Parametric Amplifier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Tunable 600-800 nm</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 efficiency</a:t>
            </a:r>
          </a:p>
        </p:txBody>
      </p:sp>
      <p:sp>
        <p:nvSpPr>
          <p:cNvPr id="62" name="Parallelogram 61">
            <a:extLst>
              <a:ext uri="{FF2B5EF4-FFF2-40B4-BE49-F238E27FC236}">
                <a16:creationId xmlns:a16="http://schemas.microsoft.com/office/drawing/2014/main" id="{6CC97DC8-3D49-9943-9041-B632762AB1A8}"/>
              </a:ext>
            </a:extLst>
          </p:cNvPr>
          <p:cNvSpPr/>
          <p:nvPr/>
        </p:nvSpPr>
        <p:spPr>
          <a:xfrm>
            <a:off x="5546002" y="2684025"/>
            <a:ext cx="967563" cy="627321"/>
          </a:xfrm>
          <a:prstGeom prst="parallelogram">
            <a:avLst>
              <a:gd name="adj" fmla="val 515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latin typeface="Times New Roman Regular" panose="02020603050405020304" pitchFamily="18" charset="0"/>
            </a:endParaRPr>
          </a:p>
        </p:txBody>
      </p:sp>
      <p:sp>
        <p:nvSpPr>
          <p:cNvPr id="63" name="TextBox 62">
            <a:extLst>
              <a:ext uri="{FF2B5EF4-FFF2-40B4-BE49-F238E27FC236}">
                <a16:creationId xmlns:a16="http://schemas.microsoft.com/office/drawing/2014/main" id="{E4E94F69-B891-8146-822D-05DF7797C21E}"/>
              </a:ext>
            </a:extLst>
          </p:cNvPr>
          <p:cNvSpPr txBox="1"/>
          <p:nvPr/>
        </p:nvSpPr>
        <p:spPr>
          <a:xfrm>
            <a:off x="5153574" y="3348510"/>
            <a:ext cx="1584251" cy="923330"/>
          </a:xfrm>
          <a:prstGeom prst="rect">
            <a:avLst/>
          </a:prstGeom>
          <a:noFill/>
        </p:spPr>
        <p:txBody>
          <a:bodyPr wrap="square" rtlCol="0">
            <a:spAutoFit/>
          </a:bodyPr>
          <a:lstStyle/>
          <a:p>
            <a:pPr algn="ctr"/>
            <a:r>
              <a:rPr lang="en-US" dirty="0">
                <a:latin typeface="Times New Roman Regular" panose="02020603050405020304" pitchFamily="18" charset="0"/>
              </a:rPr>
              <a:t>Frequency-doubling</a:t>
            </a:r>
          </a:p>
          <a:p>
            <a:pPr algn="ctr"/>
            <a:r>
              <a:rPr lang="en-US" dirty="0">
                <a:latin typeface="Times New Roman Regular" panose="02020603050405020304" pitchFamily="18" charset="0"/>
              </a:rPr>
              <a:t>BiBO crystal</a:t>
            </a:r>
          </a:p>
        </p:txBody>
      </p:sp>
      <p:grpSp>
        <p:nvGrpSpPr>
          <p:cNvPr id="64" name="Group 63">
            <a:extLst>
              <a:ext uri="{FF2B5EF4-FFF2-40B4-BE49-F238E27FC236}">
                <a16:creationId xmlns:a16="http://schemas.microsoft.com/office/drawing/2014/main" id="{6C2AEC6D-26FA-8A4F-8C39-BFA843A17EAC}"/>
              </a:ext>
            </a:extLst>
          </p:cNvPr>
          <p:cNvGrpSpPr/>
          <p:nvPr/>
        </p:nvGrpSpPr>
        <p:grpSpPr>
          <a:xfrm rot="8100000">
            <a:off x="6851417" y="3027275"/>
            <a:ext cx="1756968" cy="1756968"/>
            <a:chOff x="8208335" y="4192842"/>
            <a:chExt cx="1770321" cy="1770321"/>
          </a:xfrm>
        </p:grpSpPr>
        <p:sp>
          <p:nvSpPr>
            <p:cNvPr id="66" name="Arc 65">
              <a:extLst>
                <a:ext uri="{FF2B5EF4-FFF2-40B4-BE49-F238E27FC236}">
                  <a16:creationId xmlns:a16="http://schemas.microsoft.com/office/drawing/2014/main" id="{A3640771-117E-DA4F-97CF-26082C5CAEEA}"/>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67" name="Arc 66">
              <a:extLst>
                <a:ext uri="{FF2B5EF4-FFF2-40B4-BE49-F238E27FC236}">
                  <a16:creationId xmlns:a16="http://schemas.microsoft.com/office/drawing/2014/main" id="{4444F1ED-5CAC-1E4D-A25B-910332A8E98C}"/>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sp>
        <p:nvSpPr>
          <p:cNvPr id="69" name="TextBox 68">
            <a:extLst>
              <a:ext uri="{FF2B5EF4-FFF2-40B4-BE49-F238E27FC236}">
                <a16:creationId xmlns:a16="http://schemas.microsoft.com/office/drawing/2014/main" id="{E57504C9-F18B-0D47-8F72-9CCC74C18433}"/>
              </a:ext>
            </a:extLst>
          </p:cNvPr>
          <p:cNvSpPr txBox="1"/>
          <p:nvPr/>
        </p:nvSpPr>
        <p:spPr>
          <a:xfrm>
            <a:off x="7509037" y="2448647"/>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Diffraction grating</a:t>
            </a:r>
          </a:p>
        </p:txBody>
      </p:sp>
      <p:sp>
        <p:nvSpPr>
          <p:cNvPr id="70" name="TextBox 69">
            <a:extLst>
              <a:ext uri="{FF2B5EF4-FFF2-40B4-BE49-F238E27FC236}">
                <a16:creationId xmlns:a16="http://schemas.microsoft.com/office/drawing/2014/main" id="{CEE064D7-6A65-C041-84CF-AE87B2ABA4B5}"/>
              </a:ext>
            </a:extLst>
          </p:cNvPr>
          <p:cNvSpPr txBox="1"/>
          <p:nvPr/>
        </p:nvSpPr>
        <p:spPr>
          <a:xfrm>
            <a:off x="8048387" y="4034411"/>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Single-mode optical fiber</a:t>
            </a:r>
          </a:p>
        </p:txBody>
      </p:sp>
      <p:sp>
        <p:nvSpPr>
          <p:cNvPr id="71" name="TextBox 70">
            <a:extLst>
              <a:ext uri="{FF2B5EF4-FFF2-40B4-BE49-F238E27FC236}">
                <a16:creationId xmlns:a16="http://schemas.microsoft.com/office/drawing/2014/main" id="{1EADDF1A-5D18-2A41-BEC3-D7B9925BF86B}"/>
              </a:ext>
            </a:extLst>
          </p:cNvPr>
          <p:cNvSpPr txBox="1"/>
          <p:nvPr/>
        </p:nvSpPr>
        <p:spPr>
          <a:xfrm>
            <a:off x="9871467" y="3272218"/>
            <a:ext cx="2028834" cy="923330"/>
          </a:xfrm>
          <a:prstGeom prst="rect">
            <a:avLst/>
          </a:prstGeom>
          <a:noFill/>
        </p:spPr>
        <p:txBody>
          <a:bodyPr wrap="square" rtlCol="0">
            <a:spAutoFit/>
          </a:bodyPr>
          <a:lstStyle/>
          <a:p>
            <a:pPr algn="ctr"/>
            <a:r>
              <a:rPr lang="en-US" dirty="0">
                <a:latin typeface="Times New Roman Regular" panose="02020603050405020304" pitchFamily="18" charset="0"/>
              </a:rPr>
              <a:t>Linear polarizer and quarter-wave plate</a:t>
            </a:r>
          </a:p>
        </p:txBody>
      </p:sp>
      <p:cxnSp>
        <p:nvCxnSpPr>
          <p:cNvPr id="72" name="Straight Connector 71">
            <a:extLst>
              <a:ext uri="{FF2B5EF4-FFF2-40B4-BE49-F238E27FC236}">
                <a16:creationId xmlns:a16="http://schemas.microsoft.com/office/drawing/2014/main" id="{F12C01DE-56C7-8440-96E4-008426E9A49F}"/>
              </a:ext>
            </a:extLst>
          </p:cNvPr>
          <p:cNvCxnSpPr>
            <a:stCxn id="60" idx="3"/>
            <a:endCxn id="61" idx="1"/>
          </p:cNvCxnSpPr>
          <p:nvPr/>
        </p:nvCxnSpPr>
        <p:spPr>
          <a:xfrm>
            <a:off x="2470949" y="2997686"/>
            <a:ext cx="4356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FAE8D59-2F65-5747-819C-8D2EDBC2A1CA}"/>
              </a:ext>
            </a:extLst>
          </p:cNvPr>
          <p:cNvCxnSpPr>
            <a:cxnSpLocks/>
            <a:stCxn id="61" idx="3"/>
            <a:endCxn id="62" idx="5"/>
          </p:cNvCxnSpPr>
          <p:nvPr/>
        </p:nvCxnSpPr>
        <p:spPr>
          <a:xfrm>
            <a:off x="5026307" y="2997686"/>
            <a:ext cx="6812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86A5B3E-3608-B544-84AA-8609EAD52851}"/>
              </a:ext>
            </a:extLst>
          </p:cNvPr>
          <p:cNvCxnSpPr>
            <a:cxnSpLocks/>
            <a:stCxn id="62" idx="2"/>
          </p:cNvCxnSpPr>
          <p:nvPr/>
        </p:nvCxnSpPr>
        <p:spPr>
          <a:xfrm>
            <a:off x="6352024" y="2997686"/>
            <a:ext cx="137511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F6742D8-367E-B749-B1E0-77C5D010B237}"/>
              </a:ext>
            </a:extLst>
          </p:cNvPr>
          <p:cNvCxnSpPr>
            <a:cxnSpLocks/>
          </p:cNvCxnSpPr>
          <p:nvPr/>
        </p:nvCxnSpPr>
        <p:spPr>
          <a:xfrm flipV="1">
            <a:off x="7715649" y="2992771"/>
            <a:ext cx="17011" cy="72463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8371BF2-A23E-DC49-B3B0-6DAE2C80B3DE}"/>
              </a:ext>
            </a:extLst>
          </p:cNvPr>
          <p:cNvCxnSpPr>
            <a:cxnSpLocks/>
          </p:cNvCxnSpPr>
          <p:nvPr/>
        </p:nvCxnSpPr>
        <p:spPr>
          <a:xfrm flipH="1" flipV="1">
            <a:off x="7741581" y="2992772"/>
            <a:ext cx="92541" cy="75476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3B6A987-2548-6B47-8474-B160D0C09B56}"/>
              </a:ext>
            </a:extLst>
          </p:cNvPr>
          <p:cNvCxnSpPr>
            <a:cxnSpLocks/>
          </p:cNvCxnSpPr>
          <p:nvPr/>
        </p:nvCxnSpPr>
        <p:spPr>
          <a:xfrm flipV="1">
            <a:off x="7595339" y="2997408"/>
            <a:ext cx="128030" cy="75012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19C61EF3-1B94-654F-A26A-BC5100E84B3C}"/>
              </a:ext>
            </a:extLst>
          </p:cNvPr>
          <p:cNvGrpSpPr/>
          <p:nvPr/>
        </p:nvGrpSpPr>
        <p:grpSpPr>
          <a:xfrm>
            <a:off x="7703138" y="4086824"/>
            <a:ext cx="26763" cy="133642"/>
            <a:chOff x="8693491" y="4427725"/>
            <a:chExt cx="26763" cy="133642"/>
          </a:xfrm>
        </p:grpSpPr>
        <p:cxnSp>
          <p:nvCxnSpPr>
            <p:cNvPr id="79" name="Straight Connector 78">
              <a:extLst>
                <a:ext uri="{FF2B5EF4-FFF2-40B4-BE49-F238E27FC236}">
                  <a16:creationId xmlns:a16="http://schemas.microsoft.com/office/drawing/2014/main" id="{D084EA14-81B8-0C41-9D91-955752F50755}"/>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CAECFC8-097F-6C44-86A1-C4FA51BBD97F}"/>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94FB9D4-7ACC-1643-930D-EC7A69C10D2B}"/>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37FE5405-84F6-D347-B9DE-AC3D8302845E}"/>
              </a:ext>
            </a:extLst>
          </p:cNvPr>
          <p:cNvCxnSpPr>
            <a:cxnSpLocks/>
          </p:cNvCxnSpPr>
          <p:nvPr/>
        </p:nvCxnSpPr>
        <p:spPr>
          <a:xfrm>
            <a:off x="10469783" y="4319662"/>
            <a:ext cx="1325801" cy="1947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AA4FE44-B5B9-5B40-99FA-F1CA25BDD9CC}"/>
              </a:ext>
            </a:extLst>
          </p:cNvPr>
          <p:cNvCxnSpPr>
            <a:cxnSpLocks/>
          </p:cNvCxnSpPr>
          <p:nvPr/>
        </p:nvCxnSpPr>
        <p:spPr>
          <a:xfrm>
            <a:off x="7398284" y="2639962"/>
            <a:ext cx="698149" cy="6856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2F5C2D1-DAB6-E44A-9A28-F555323ED439}"/>
              </a:ext>
            </a:extLst>
          </p:cNvPr>
          <p:cNvCxnSpPr>
            <a:cxnSpLocks/>
          </p:cNvCxnSpPr>
          <p:nvPr/>
        </p:nvCxnSpPr>
        <p:spPr>
          <a:xfrm>
            <a:off x="10779319"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A3F45EAA-39FB-8E4D-917B-55151756D6B5}"/>
              </a:ext>
            </a:extLst>
          </p:cNvPr>
          <p:cNvGrpSpPr/>
          <p:nvPr/>
        </p:nvGrpSpPr>
        <p:grpSpPr>
          <a:xfrm rot="2700000">
            <a:off x="9750689" y="3731120"/>
            <a:ext cx="1214899" cy="1169001"/>
            <a:chOff x="8208335" y="4192842"/>
            <a:chExt cx="1770321" cy="1770321"/>
          </a:xfrm>
        </p:grpSpPr>
        <p:sp>
          <p:nvSpPr>
            <p:cNvPr id="86" name="Arc 85">
              <a:extLst>
                <a:ext uri="{FF2B5EF4-FFF2-40B4-BE49-F238E27FC236}">
                  <a16:creationId xmlns:a16="http://schemas.microsoft.com/office/drawing/2014/main" id="{145F8A8C-E0B3-944B-8BA2-9DFF6717EA6D}"/>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87" name="Arc 86">
              <a:extLst>
                <a:ext uri="{FF2B5EF4-FFF2-40B4-BE49-F238E27FC236}">
                  <a16:creationId xmlns:a16="http://schemas.microsoft.com/office/drawing/2014/main" id="{F4511F69-6F1D-5943-B8CA-3E47361AC767}"/>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cxnSp>
        <p:nvCxnSpPr>
          <p:cNvPr id="88" name="Straight Connector 87">
            <a:extLst>
              <a:ext uri="{FF2B5EF4-FFF2-40B4-BE49-F238E27FC236}">
                <a16:creationId xmlns:a16="http://schemas.microsoft.com/office/drawing/2014/main" id="{C878F477-88BE-9442-B266-7973CA6EC589}"/>
              </a:ext>
            </a:extLst>
          </p:cNvPr>
          <p:cNvCxnSpPr>
            <a:cxnSpLocks/>
          </p:cNvCxnSpPr>
          <p:nvPr/>
        </p:nvCxnSpPr>
        <p:spPr>
          <a:xfrm flipH="1">
            <a:off x="9911353" y="4333261"/>
            <a:ext cx="240505" cy="7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36433904-647E-4846-A671-CD2C893F3ADF}"/>
              </a:ext>
            </a:extLst>
          </p:cNvPr>
          <p:cNvGrpSpPr/>
          <p:nvPr/>
        </p:nvGrpSpPr>
        <p:grpSpPr>
          <a:xfrm rot="16200000">
            <a:off x="10150751" y="4266222"/>
            <a:ext cx="26763" cy="133642"/>
            <a:chOff x="8693491" y="4427725"/>
            <a:chExt cx="26763" cy="133642"/>
          </a:xfrm>
        </p:grpSpPr>
        <p:cxnSp>
          <p:nvCxnSpPr>
            <p:cNvPr id="90" name="Straight Connector 89">
              <a:extLst>
                <a:ext uri="{FF2B5EF4-FFF2-40B4-BE49-F238E27FC236}">
                  <a16:creationId xmlns:a16="http://schemas.microsoft.com/office/drawing/2014/main" id="{0228F122-CE64-5C49-9842-06E2C6935D53}"/>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5C8AD16-2F4C-8241-A002-FA3A10C12575}"/>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9F4E7F1-F499-9A49-B671-471033DB810E}"/>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a:extLst>
              <a:ext uri="{FF2B5EF4-FFF2-40B4-BE49-F238E27FC236}">
                <a16:creationId xmlns:a16="http://schemas.microsoft.com/office/drawing/2014/main" id="{2650BC48-2BE7-864A-B19A-29B89BD7D0C1}"/>
              </a:ext>
            </a:extLst>
          </p:cNvPr>
          <p:cNvCxnSpPr>
            <a:cxnSpLocks/>
          </p:cNvCxnSpPr>
          <p:nvPr/>
        </p:nvCxnSpPr>
        <p:spPr>
          <a:xfrm flipH="1">
            <a:off x="6162926" y="4490370"/>
            <a:ext cx="1578655" cy="678273"/>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95" name="Arc 94">
            <a:extLst>
              <a:ext uri="{FF2B5EF4-FFF2-40B4-BE49-F238E27FC236}">
                <a16:creationId xmlns:a16="http://schemas.microsoft.com/office/drawing/2014/main" id="{C2441FBA-6703-EC4C-A40B-73402E9F553B}"/>
              </a:ext>
            </a:extLst>
          </p:cNvPr>
          <p:cNvSpPr/>
          <p:nvPr/>
        </p:nvSpPr>
        <p:spPr>
          <a:xfrm rot="5400000" flipV="1">
            <a:off x="8263231" y="3015804"/>
            <a:ext cx="1145086" cy="2252466"/>
          </a:xfrm>
          <a:prstGeom prst="arc">
            <a:avLst>
              <a:gd name="adj1" fmla="val 16200000"/>
              <a:gd name="adj2" fmla="val 48113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cxnSp>
        <p:nvCxnSpPr>
          <p:cNvPr id="96" name="Straight Connector 95">
            <a:extLst>
              <a:ext uri="{FF2B5EF4-FFF2-40B4-BE49-F238E27FC236}">
                <a16:creationId xmlns:a16="http://schemas.microsoft.com/office/drawing/2014/main" id="{3CB78A01-B830-FF4C-BC0D-F0C737EA9D0E}"/>
              </a:ext>
            </a:extLst>
          </p:cNvPr>
          <p:cNvCxnSpPr>
            <a:cxnSpLocks/>
          </p:cNvCxnSpPr>
          <p:nvPr/>
        </p:nvCxnSpPr>
        <p:spPr>
          <a:xfrm>
            <a:off x="11132683"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3C574AB9-7A65-8847-969F-4F8763FF3553}"/>
              </a:ext>
            </a:extLst>
          </p:cNvPr>
          <p:cNvSpPr txBox="1"/>
          <p:nvPr/>
        </p:nvSpPr>
        <p:spPr>
          <a:xfrm>
            <a:off x="8100139" y="5872990"/>
            <a:ext cx="1274905" cy="646331"/>
          </a:xfrm>
          <a:prstGeom prst="rect">
            <a:avLst/>
          </a:prstGeom>
          <a:noFill/>
        </p:spPr>
        <p:txBody>
          <a:bodyPr wrap="square" rtlCol="0">
            <a:spAutoFit/>
          </a:bodyPr>
          <a:lstStyle/>
          <a:p>
            <a:r>
              <a:rPr lang="en-US" dirty="0">
                <a:latin typeface="Times New Roman Regular" panose="02020603050405020304" pitchFamily="18" charset="0"/>
              </a:rPr>
              <a:t>Mott Polarimeter</a:t>
            </a:r>
          </a:p>
        </p:txBody>
      </p:sp>
      <p:sp>
        <p:nvSpPr>
          <p:cNvPr id="98" name="TextBox 97">
            <a:extLst>
              <a:ext uri="{FF2B5EF4-FFF2-40B4-BE49-F238E27FC236}">
                <a16:creationId xmlns:a16="http://schemas.microsoft.com/office/drawing/2014/main" id="{DA910204-4EDE-B241-8397-4011E535E7AB}"/>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18</a:t>
            </a:r>
          </a:p>
        </p:txBody>
      </p:sp>
      <p:sp>
        <p:nvSpPr>
          <p:cNvPr id="49" name="Rectangle 48">
            <a:extLst>
              <a:ext uri="{FF2B5EF4-FFF2-40B4-BE49-F238E27FC236}">
                <a16:creationId xmlns:a16="http://schemas.microsoft.com/office/drawing/2014/main" id="{EC98D7E0-4FAF-8D41-BBE0-D013AEBC7C55}"/>
              </a:ext>
            </a:extLst>
          </p:cNvPr>
          <p:cNvSpPr/>
          <p:nvPr/>
        </p:nvSpPr>
        <p:spPr>
          <a:xfrm>
            <a:off x="357523" y="232634"/>
            <a:ext cx="3941427" cy="13234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2" name="TextBox 51">
            <a:extLst>
              <a:ext uri="{FF2B5EF4-FFF2-40B4-BE49-F238E27FC236}">
                <a16:creationId xmlns:a16="http://schemas.microsoft.com/office/drawing/2014/main" id="{7D6D3C43-0309-6543-A000-7A984D8C4FB9}"/>
              </a:ext>
            </a:extLst>
          </p:cNvPr>
          <p:cNvSpPr txBox="1"/>
          <p:nvPr/>
        </p:nvSpPr>
        <p:spPr>
          <a:xfrm>
            <a:off x="479443" y="340384"/>
            <a:ext cx="3819506" cy="1015663"/>
          </a:xfrm>
          <a:prstGeom prst="rect">
            <a:avLst/>
          </a:prstGeom>
          <a:noFill/>
        </p:spPr>
        <p:txBody>
          <a:bodyPr wrap="square" rtlCol="0">
            <a:spAutoFit/>
          </a:bodyPr>
          <a:lstStyle/>
          <a:p>
            <a:r>
              <a:rPr lang="en-US" sz="2000" dirty="0">
                <a:latin typeface="Times New Roman Regular" panose="02020603050405020304" pitchFamily="18" charset="0"/>
              </a:rPr>
              <a:t>A 20 meV SO splitting corresponds to a 2.5 nm wavelength window (385.3 nm – 387.7 nm) </a:t>
            </a:r>
          </a:p>
        </p:txBody>
      </p:sp>
    </p:spTree>
    <p:extLst>
      <p:ext uri="{BB962C8B-B14F-4D97-AF65-F5344CB8AC3E}">
        <p14:creationId xmlns:p14="http://schemas.microsoft.com/office/powerpoint/2010/main" val="1941919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43CF8EAB-88AA-E64A-9395-903F1EC5DE72}"/>
              </a:ext>
            </a:extLst>
          </p:cNvPr>
          <p:cNvPicPr>
            <a:picLocks noChangeAspect="1"/>
          </p:cNvPicPr>
          <p:nvPr/>
        </p:nvPicPr>
        <p:blipFill>
          <a:blip r:embed="rId3"/>
          <a:stretch>
            <a:fillRect/>
          </a:stretch>
        </p:blipFill>
        <p:spPr>
          <a:xfrm>
            <a:off x="8276941" y="3916232"/>
            <a:ext cx="3920183" cy="2941768"/>
          </a:xfrm>
          <a:prstGeom prst="rect">
            <a:avLst/>
          </a:prstGeom>
        </p:spPr>
      </p:pic>
      <p:sp>
        <p:nvSpPr>
          <p:cNvPr id="68" name="Rectangle 67">
            <a:extLst>
              <a:ext uri="{FF2B5EF4-FFF2-40B4-BE49-F238E27FC236}">
                <a16:creationId xmlns:a16="http://schemas.microsoft.com/office/drawing/2014/main" id="{CF0A73B7-8E6B-6A4E-88B8-3F49EEAC2388}"/>
              </a:ext>
            </a:extLst>
          </p:cNvPr>
          <p:cNvSpPr/>
          <p:nvPr/>
        </p:nvSpPr>
        <p:spPr>
          <a:xfrm>
            <a:off x="127751" y="4490370"/>
            <a:ext cx="5275704" cy="213220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cxnSp>
        <p:nvCxnSpPr>
          <p:cNvPr id="4" name="Straight Arrow Connector 3">
            <a:extLst>
              <a:ext uri="{FF2B5EF4-FFF2-40B4-BE49-F238E27FC236}">
                <a16:creationId xmlns:a16="http://schemas.microsoft.com/office/drawing/2014/main" id="{60CE9083-669F-3944-8AE2-6312F134A7AB}"/>
              </a:ext>
            </a:extLst>
          </p:cNvPr>
          <p:cNvCxnSpPr>
            <a:cxnSpLocks/>
          </p:cNvCxnSpPr>
          <p:nvPr/>
        </p:nvCxnSpPr>
        <p:spPr>
          <a:xfrm>
            <a:off x="4545678" y="847663"/>
            <a:ext cx="772556"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266B66F2-4E46-764C-9644-44E9595D32B3}"/>
              </a:ext>
            </a:extLst>
          </p:cNvPr>
          <p:cNvSpPr/>
          <p:nvPr/>
        </p:nvSpPr>
        <p:spPr>
          <a:xfrm>
            <a:off x="351203"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1032 nm pulsed femtosecond laser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20 W</a:t>
            </a:r>
          </a:p>
        </p:txBody>
      </p:sp>
      <p:sp>
        <p:nvSpPr>
          <p:cNvPr id="13" name="Rectangle 12">
            <a:extLst>
              <a:ext uri="{FF2B5EF4-FFF2-40B4-BE49-F238E27FC236}">
                <a16:creationId xmlns:a16="http://schemas.microsoft.com/office/drawing/2014/main" id="{5DFE2907-C56D-C74A-9382-04D526A72D7C}"/>
              </a:ext>
            </a:extLst>
          </p:cNvPr>
          <p:cNvSpPr/>
          <p:nvPr/>
        </p:nvSpPr>
        <p:spPr>
          <a:xfrm>
            <a:off x="2906561"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Optical Parametric Amplifier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Tunable 600-800 nm</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 efficiency</a:t>
            </a:r>
          </a:p>
        </p:txBody>
      </p:sp>
      <p:sp>
        <p:nvSpPr>
          <p:cNvPr id="14" name="Parallelogram 13">
            <a:extLst>
              <a:ext uri="{FF2B5EF4-FFF2-40B4-BE49-F238E27FC236}">
                <a16:creationId xmlns:a16="http://schemas.microsoft.com/office/drawing/2014/main" id="{3BFC7003-1581-A845-9FB2-49B085B3D5B2}"/>
              </a:ext>
            </a:extLst>
          </p:cNvPr>
          <p:cNvSpPr/>
          <p:nvPr/>
        </p:nvSpPr>
        <p:spPr>
          <a:xfrm>
            <a:off x="5546002" y="2684025"/>
            <a:ext cx="967563" cy="627321"/>
          </a:xfrm>
          <a:prstGeom prst="parallelogram">
            <a:avLst>
              <a:gd name="adj" fmla="val 515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latin typeface="Times New Roman Regular" panose="02020603050405020304" pitchFamily="18" charset="0"/>
            </a:endParaRPr>
          </a:p>
        </p:txBody>
      </p:sp>
      <p:sp>
        <p:nvSpPr>
          <p:cNvPr id="15" name="TextBox 14">
            <a:extLst>
              <a:ext uri="{FF2B5EF4-FFF2-40B4-BE49-F238E27FC236}">
                <a16:creationId xmlns:a16="http://schemas.microsoft.com/office/drawing/2014/main" id="{CAB39556-5B9F-F249-A724-43F8F6F83EA0}"/>
              </a:ext>
            </a:extLst>
          </p:cNvPr>
          <p:cNvSpPr txBox="1"/>
          <p:nvPr/>
        </p:nvSpPr>
        <p:spPr>
          <a:xfrm>
            <a:off x="5153574" y="3348510"/>
            <a:ext cx="1584251" cy="923330"/>
          </a:xfrm>
          <a:prstGeom prst="rect">
            <a:avLst/>
          </a:prstGeom>
          <a:noFill/>
        </p:spPr>
        <p:txBody>
          <a:bodyPr wrap="square" rtlCol="0">
            <a:spAutoFit/>
          </a:bodyPr>
          <a:lstStyle/>
          <a:p>
            <a:pPr algn="ctr"/>
            <a:r>
              <a:rPr lang="en-US" dirty="0">
                <a:latin typeface="Times New Roman Regular" panose="02020603050405020304" pitchFamily="18" charset="0"/>
              </a:rPr>
              <a:t>Frequency-doubling</a:t>
            </a:r>
          </a:p>
          <a:p>
            <a:pPr algn="ctr"/>
            <a:r>
              <a:rPr lang="en-US" dirty="0">
                <a:latin typeface="Times New Roman Regular" panose="02020603050405020304" pitchFamily="18" charset="0"/>
              </a:rPr>
              <a:t>BiBO crystal</a:t>
            </a:r>
          </a:p>
        </p:txBody>
      </p:sp>
      <p:grpSp>
        <p:nvGrpSpPr>
          <p:cNvPr id="16" name="Group 15">
            <a:extLst>
              <a:ext uri="{FF2B5EF4-FFF2-40B4-BE49-F238E27FC236}">
                <a16:creationId xmlns:a16="http://schemas.microsoft.com/office/drawing/2014/main" id="{3AA923E7-4F29-184E-9FF9-A09838A8485A}"/>
              </a:ext>
            </a:extLst>
          </p:cNvPr>
          <p:cNvGrpSpPr/>
          <p:nvPr/>
        </p:nvGrpSpPr>
        <p:grpSpPr>
          <a:xfrm rot="8100000">
            <a:off x="6851417" y="3027275"/>
            <a:ext cx="1756968" cy="1756968"/>
            <a:chOff x="8208335" y="4192842"/>
            <a:chExt cx="1770321" cy="1770321"/>
          </a:xfrm>
        </p:grpSpPr>
        <p:sp>
          <p:nvSpPr>
            <p:cNvPr id="17" name="Arc 16">
              <a:extLst>
                <a:ext uri="{FF2B5EF4-FFF2-40B4-BE49-F238E27FC236}">
                  <a16:creationId xmlns:a16="http://schemas.microsoft.com/office/drawing/2014/main" id="{7CB815B3-02F8-3B4D-94BD-CF0758F348DC}"/>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18" name="Arc 17">
              <a:extLst>
                <a:ext uri="{FF2B5EF4-FFF2-40B4-BE49-F238E27FC236}">
                  <a16:creationId xmlns:a16="http://schemas.microsoft.com/office/drawing/2014/main" id="{D80589D8-03A4-E440-9462-1C230EDC5E50}"/>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sp>
        <p:nvSpPr>
          <p:cNvPr id="19" name="TextBox 18">
            <a:extLst>
              <a:ext uri="{FF2B5EF4-FFF2-40B4-BE49-F238E27FC236}">
                <a16:creationId xmlns:a16="http://schemas.microsoft.com/office/drawing/2014/main" id="{0B217E17-65A8-E844-AFDF-5CF1833237F4}"/>
              </a:ext>
            </a:extLst>
          </p:cNvPr>
          <p:cNvSpPr txBox="1"/>
          <p:nvPr/>
        </p:nvSpPr>
        <p:spPr>
          <a:xfrm>
            <a:off x="7509037" y="2448647"/>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Diffraction grating</a:t>
            </a:r>
          </a:p>
        </p:txBody>
      </p:sp>
      <p:sp>
        <p:nvSpPr>
          <p:cNvPr id="20" name="TextBox 19">
            <a:extLst>
              <a:ext uri="{FF2B5EF4-FFF2-40B4-BE49-F238E27FC236}">
                <a16:creationId xmlns:a16="http://schemas.microsoft.com/office/drawing/2014/main" id="{CFF35398-463D-4147-9CDD-EEBD6159CF90}"/>
              </a:ext>
            </a:extLst>
          </p:cNvPr>
          <p:cNvSpPr txBox="1"/>
          <p:nvPr/>
        </p:nvSpPr>
        <p:spPr>
          <a:xfrm>
            <a:off x="8048387" y="4034411"/>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Single-mode optical fiber</a:t>
            </a:r>
          </a:p>
        </p:txBody>
      </p:sp>
      <p:sp>
        <p:nvSpPr>
          <p:cNvPr id="21" name="TextBox 20">
            <a:extLst>
              <a:ext uri="{FF2B5EF4-FFF2-40B4-BE49-F238E27FC236}">
                <a16:creationId xmlns:a16="http://schemas.microsoft.com/office/drawing/2014/main" id="{1A6A380A-C535-4B49-9A44-10BCDB3E8DCA}"/>
              </a:ext>
            </a:extLst>
          </p:cNvPr>
          <p:cNvSpPr txBox="1"/>
          <p:nvPr/>
        </p:nvSpPr>
        <p:spPr>
          <a:xfrm>
            <a:off x="9871467" y="3272218"/>
            <a:ext cx="2028834" cy="923330"/>
          </a:xfrm>
          <a:prstGeom prst="rect">
            <a:avLst/>
          </a:prstGeom>
          <a:noFill/>
        </p:spPr>
        <p:txBody>
          <a:bodyPr wrap="square" rtlCol="0">
            <a:spAutoFit/>
          </a:bodyPr>
          <a:lstStyle/>
          <a:p>
            <a:pPr algn="ctr"/>
            <a:r>
              <a:rPr lang="en-US" dirty="0">
                <a:latin typeface="Times New Roman Regular" panose="02020603050405020304" pitchFamily="18" charset="0"/>
              </a:rPr>
              <a:t>Linear polarizer and quarter-wave plate</a:t>
            </a:r>
          </a:p>
        </p:txBody>
      </p:sp>
      <p:cxnSp>
        <p:nvCxnSpPr>
          <p:cNvPr id="22" name="Straight Connector 21">
            <a:extLst>
              <a:ext uri="{FF2B5EF4-FFF2-40B4-BE49-F238E27FC236}">
                <a16:creationId xmlns:a16="http://schemas.microsoft.com/office/drawing/2014/main" id="{8A9574E6-238D-7C44-93C1-CD2C6C6D4349}"/>
              </a:ext>
            </a:extLst>
          </p:cNvPr>
          <p:cNvCxnSpPr>
            <a:stCxn id="12" idx="3"/>
            <a:endCxn id="13" idx="1"/>
          </p:cNvCxnSpPr>
          <p:nvPr/>
        </p:nvCxnSpPr>
        <p:spPr>
          <a:xfrm>
            <a:off x="2470949" y="2997686"/>
            <a:ext cx="4356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A6E7548-88AA-D74F-AD49-E16DB8007783}"/>
              </a:ext>
            </a:extLst>
          </p:cNvPr>
          <p:cNvCxnSpPr>
            <a:cxnSpLocks/>
            <a:stCxn id="13" idx="3"/>
            <a:endCxn id="14" idx="5"/>
          </p:cNvCxnSpPr>
          <p:nvPr/>
        </p:nvCxnSpPr>
        <p:spPr>
          <a:xfrm>
            <a:off x="5026307" y="2997686"/>
            <a:ext cx="6812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F96A4C-1897-C941-B051-AC90185D7C35}"/>
              </a:ext>
            </a:extLst>
          </p:cNvPr>
          <p:cNvCxnSpPr>
            <a:cxnSpLocks/>
            <a:stCxn id="14" idx="2"/>
          </p:cNvCxnSpPr>
          <p:nvPr/>
        </p:nvCxnSpPr>
        <p:spPr>
          <a:xfrm>
            <a:off x="6352024" y="2997686"/>
            <a:ext cx="137511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DB194B0-EB66-E04D-9F01-34D15228DB27}"/>
              </a:ext>
            </a:extLst>
          </p:cNvPr>
          <p:cNvCxnSpPr>
            <a:cxnSpLocks/>
          </p:cNvCxnSpPr>
          <p:nvPr/>
        </p:nvCxnSpPr>
        <p:spPr>
          <a:xfrm flipV="1">
            <a:off x="7715649" y="2992771"/>
            <a:ext cx="17011" cy="72463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19D534-D052-244A-8216-E1762FCE03CE}"/>
              </a:ext>
            </a:extLst>
          </p:cNvPr>
          <p:cNvCxnSpPr>
            <a:cxnSpLocks/>
          </p:cNvCxnSpPr>
          <p:nvPr/>
        </p:nvCxnSpPr>
        <p:spPr>
          <a:xfrm flipH="1" flipV="1">
            <a:off x="7741581" y="2992772"/>
            <a:ext cx="92541" cy="75476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DBCF24-CD7C-8344-A3F0-6BB10E8DCDDF}"/>
              </a:ext>
            </a:extLst>
          </p:cNvPr>
          <p:cNvCxnSpPr>
            <a:cxnSpLocks/>
          </p:cNvCxnSpPr>
          <p:nvPr/>
        </p:nvCxnSpPr>
        <p:spPr>
          <a:xfrm flipV="1">
            <a:off x="7595339" y="2997408"/>
            <a:ext cx="128030" cy="75012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98C3507-6FE0-C349-A87F-3CE13E94E94A}"/>
              </a:ext>
            </a:extLst>
          </p:cNvPr>
          <p:cNvGrpSpPr/>
          <p:nvPr/>
        </p:nvGrpSpPr>
        <p:grpSpPr>
          <a:xfrm>
            <a:off x="7703138" y="4086824"/>
            <a:ext cx="26763" cy="133642"/>
            <a:chOff x="8693491" y="4427725"/>
            <a:chExt cx="26763" cy="133642"/>
          </a:xfrm>
        </p:grpSpPr>
        <p:cxnSp>
          <p:nvCxnSpPr>
            <p:cNvPr id="29" name="Straight Connector 28">
              <a:extLst>
                <a:ext uri="{FF2B5EF4-FFF2-40B4-BE49-F238E27FC236}">
                  <a16:creationId xmlns:a16="http://schemas.microsoft.com/office/drawing/2014/main" id="{87645B74-F36C-F74C-A229-0B98AE1CF948}"/>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5EC4A4-8995-CB4E-964D-A0DBDA92EDCF}"/>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F730A94-C26C-7842-B565-DEAECCD297EC}"/>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821D5738-1523-E34B-B876-DC0ABF080DDD}"/>
              </a:ext>
            </a:extLst>
          </p:cNvPr>
          <p:cNvCxnSpPr>
            <a:cxnSpLocks/>
          </p:cNvCxnSpPr>
          <p:nvPr/>
        </p:nvCxnSpPr>
        <p:spPr>
          <a:xfrm>
            <a:off x="10469783" y="4319662"/>
            <a:ext cx="1325801" cy="1947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1B391C-C15E-314B-A947-8BFC88980402}"/>
              </a:ext>
            </a:extLst>
          </p:cNvPr>
          <p:cNvCxnSpPr>
            <a:cxnSpLocks/>
          </p:cNvCxnSpPr>
          <p:nvPr/>
        </p:nvCxnSpPr>
        <p:spPr>
          <a:xfrm>
            <a:off x="7398284" y="2639962"/>
            <a:ext cx="698149" cy="6856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26D901-2588-7244-BDBC-1B80AAE860B2}"/>
              </a:ext>
            </a:extLst>
          </p:cNvPr>
          <p:cNvCxnSpPr>
            <a:cxnSpLocks/>
          </p:cNvCxnSpPr>
          <p:nvPr/>
        </p:nvCxnSpPr>
        <p:spPr>
          <a:xfrm>
            <a:off x="10779319"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F5501752-7E10-8547-86BF-72CE6DD663BE}"/>
              </a:ext>
            </a:extLst>
          </p:cNvPr>
          <p:cNvGrpSpPr/>
          <p:nvPr/>
        </p:nvGrpSpPr>
        <p:grpSpPr>
          <a:xfrm rot="2700000">
            <a:off x="9750689" y="3731120"/>
            <a:ext cx="1214899" cy="1169001"/>
            <a:chOff x="8208335" y="4192842"/>
            <a:chExt cx="1770321" cy="1770321"/>
          </a:xfrm>
        </p:grpSpPr>
        <p:sp>
          <p:nvSpPr>
            <p:cNvPr id="39" name="Arc 38">
              <a:extLst>
                <a:ext uri="{FF2B5EF4-FFF2-40B4-BE49-F238E27FC236}">
                  <a16:creationId xmlns:a16="http://schemas.microsoft.com/office/drawing/2014/main" id="{9A36ADA5-C864-C743-BEEB-7F9BC782E2D7}"/>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40" name="Arc 39">
              <a:extLst>
                <a:ext uri="{FF2B5EF4-FFF2-40B4-BE49-F238E27FC236}">
                  <a16:creationId xmlns:a16="http://schemas.microsoft.com/office/drawing/2014/main" id="{8BE12108-FE7C-644B-B6C0-9A4057D964BC}"/>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cxnSp>
        <p:nvCxnSpPr>
          <p:cNvPr id="41" name="Straight Connector 40">
            <a:extLst>
              <a:ext uri="{FF2B5EF4-FFF2-40B4-BE49-F238E27FC236}">
                <a16:creationId xmlns:a16="http://schemas.microsoft.com/office/drawing/2014/main" id="{CCD393A1-984C-264F-B636-D69A45EA6BEE}"/>
              </a:ext>
            </a:extLst>
          </p:cNvPr>
          <p:cNvCxnSpPr>
            <a:cxnSpLocks/>
          </p:cNvCxnSpPr>
          <p:nvPr/>
        </p:nvCxnSpPr>
        <p:spPr>
          <a:xfrm flipH="1">
            <a:off x="9911353" y="4333261"/>
            <a:ext cx="240505" cy="7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CC813E79-14B8-9A45-BD41-E8A2A4FA54BC}"/>
              </a:ext>
            </a:extLst>
          </p:cNvPr>
          <p:cNvGrpSpPr/>
          <p:nvPr/>
        </p:nvGrpSpPr>
        <p:grpSpPr>
          <a:xfrm rot="16200000">
            <a:off x="10150751" y="4266222"/>
            <a:ext cx="26763" cy="133642"/>
            <a:chOff x="8693491" y="4427725"/>
            <a:chExt cx="26763" cy="133642"/>
          </a:xfrm>
        </p:grpSpPr>
        <p:cxnSp>
          <p:nvCxnSpPr>
            <p:cNvPr id="46" name="Straight Connector 45">
              <a:extLst>
                <a:ext uri="{FF2B5EF4-FFF2-40B4-BE49-F238E27FC236}">
                  <a16:creationId xmlns:a16="http://schemas.microsoft.com/office/drawing/2014/main" id="{7EDCBDE7-6189-C843-BDBC-67EB403E9F9B}"/>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EB48902-6849-3D43-A0A3-8AE8F8EB917A}"/>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5B5AA38-0493-CC49-911D-CE862BC79A0F}"/>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D07F2CA6-B6C7-0B41-874E-96B4E8E3137E}"/>
              </a:ext>
            </a:extLst>
          </p:cNvPr>
          <p:cNvSpPr/>
          <p:nvPr/>
        </p:nvSpPr>
        <p:spPr>
          <a:xfrm>
            <a:off x="5589824" y="91916"/>
            <a:ext cx="4045424" cy="16687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1" name="TextBox 50">
            <a:extLst>
              <a:ext uri="{FF2B5EF4-FFF2-40B4-BE49-F238E27FC236}">
                <a16:creationId xmlns:a16="http://schemas.microsoft.com/office/drawing/2014/main" id="{DD527D33-0E9B-B54C-9D0B-FD688DB7435D}"/>
              </a:ext>
            </a:extLst>
          </p:cNvPr>
          <p:cNvSpPr txBox="1"/>
          <p:nvPr/>
        </p:nvSpPr>
        <p:spPr>
          <a:xfrm>
            <a:off x="5591320" y="79189"/>
            <a:ext cx="4043928" cy="1908215"/>
          </a:xfrm>
          <a:prstGeom prst="rect">
            <a:avLst/>
          </a:prstGeom>
          <a:noFill/>
        </p:spPr>
        <p:txBody>
          <a:bodyPr wrap="none" rtlCol="0">
            <a:spAutoFit/>
          </a:bodyPr>
          <a:lstStyle/>
          <a:p>
            <a:r>
              <a:rPr lang="en-US" sz="2000" dirty="0">
                <a:latin typeface="Times New Roman Regular" panose="02020603050405020304" pitchFamily="18" charset="0"/>
              </a:rPr>
              <a:t>- Design requirements:</a:t>
            </a:r>
          </a:p>
          <a:p>
            <a:pPr lvl="1"/>
            <a:r>
              <a:rPr lang="en-US" sz="2000" dirty="0">
                <a:latin typeface="Times New Roman Regular" panose="02020603050405020304" pitchFamily="18" charset="0"/>
              </a:rPr>
              <a:t>- Tunable from 384 nm – 390 nm</a:t>
            </a:r>
          </a:p>
          <a:p>
            <a:pPr lvl="1"/>
            <a:r>
              <a:rPr lang="en-US" sz="2000" dirty="0">
                <a:latin typeface="Times New Roman Regular" panose="02020603050405020304" pitchFamily="18" charset="0"/>
              </a:rPr>
              <a:t>- 1 nm bandwidth</a:t>
            </a:r>
          </a:p>
          <a:p>
            <a:pPr lvl="1"/>
            <a:r>
              <a:rPr lang="en-US" sz="2000" dirty="0">
                <a:latin typeface="Times New Roman Regular" panose="02020603050405020304" pitchFamily="18" charset="0"/>
              </a:rPr>
              <a:t>- 1-2 µW power at sample</a:t>
            </a:r>
          </a:p>
          <a:p>
            <a:pPr lvl="1"/>
            <a:r>
              <a:rPr lang="en-US" sz="2000" dirty="0">
                <a:latin typeface="Times New Roman Regular" panose="02020603050405020304" pitchFamily="18" charset="0"/>
              </a:rPr>
              <a:t> - Circularly polarized</a:t>
            </a:r>
          </a:p>
          <a:p>
            <a:endParaRPr lang="en-US" dirty="0">
              <a:latin typeface="Times New Roman Regular" panose="02020603050405020304" pitchFamily="18" charset="0"/>
            </a:endParaRPr>
          </a:p>
        </p:txBody>
      </p:sp>
      <p:cxnSp>
        <p:nvCxnSpPr>
          <p:cNvPr id="53" name="Straight Arrow Connector 52">
            <a:extLst>
              <a:ext uri="{FF2B5EF4-FFF2-40B4-BE49-F238E27FC236}">
                <a16:creationId xmlns:a16="http://schemas.microsoft.com/office/drawing/2014/main" id="{8045FB04-B7B7-B742-B4BC-008D471C74C5}"/>
              </a:ext>
            </a:extLst>
          </p:cNvPr>
          <p:cNvCxnSpPr>
            <a:cxnSpLocks/>
          </p:cNvCxnSpPr>
          <p:nvPr/>
        </p:nvCxnSpPr>
        <p:spPr>
          <a:xfrm flipH="1">
            <a:off x="5523231" y="6305706"/>
            <a:ext cx="2470717"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65" name="Content Placeholder 2">
            <a:extLst>
              <a:ext uri="{FF2B5EF4-FFF2-40B4-BE49-F238E27FC236}">
                <a16:creationId xmlns:a16="http://schemas.microsoft.com/office/drawing/2014/main" id="{8A49203B-A1C2-0C4E-8A31-720E1376FA50}"/>
              </a:ext>
            </a:extLst>
          </p:cNvPr>
          <p:cNvSpPr>
            <a:spLocks noGrp="1"/>
          </p:cNvSpPr>
          <p:nvPr>
            <p:ph idx="1"/>
          </p:nvPr>
        </p:nvSpPr>
        <p:spPr>
          <a:xfrm>
            <a:off x="293020" y="5212265"/>
            <a:ext cx="5062068" cy="970998"/>
          </a:xfrm>
        </p:spPr>
        <p:txBody>
          <a:bodyPr>
            <a:normAutofit/>
          </a:bodyPr>
          <a:lstStyle/>
          <a:p>
            <a:pPr marL="0" indent="0">
              <a:buNone/>
            </a:pPr>
            <a:r>
              <a:rPr lang="en-US" sz="2500" dirty="0"/>
              <a:t>Final result: 1.4 nm bandwidth at Mott Polarimeter</a:t>
            </a:r>
          </a:p>
        </p:txBody>
      </p:sp>
      <p:sp>
        <p:nvSpPr>
          <p:cNvPr id="37" name="Arc 36">
            <a:extLst>
              <a:ext uri="{FF2B5EF4-FFF2-40B4-BE49-F238E27FC236}">
                <a16:creationId xmlns:a16="http://schemas.microsoft.com/office/drawing/2014/main" id="{5F8E6AF1-50BD-2A41-8C2E-A566B5A77309}"/>
              </a:ext>
            </a:extLst>
          </p:cNvPr>
          <p:cNvSpPr/>
          <p:nvPr/>
        </p:nvSpPr>
        <p:spPr>
          <a:xfrm rot="5400000" flipV="1">
            <a:off x="8263231" y="3015804"/>
            <a:ext cx="1145086" cy="2252466"/>
          </a:xfrm>
          <a:prstGeom prst="arc">
            <a:avLst>
              <a:gd name="adj1" fmla="val 16200000"/>
              <a:gd name="adj2" fmla="val 48113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cxnSp>
        <p:nvCxnSpPr>
          <p:cNvPr id="61" name="Straight Connector 60">
            <a:extLst>
              <a:ext uri="{FF2B5EF4-FFF2-40B4-BE49-F238E27FC236}">
                <a16:creationId xmlns:a16="http://schemas.microsoft.com/office/drawing/2014/main" id="{DBBE3A31-69D9-A243-80AA-4C0D85594B7F}"/>
              </a:ext>
            </a:extLst>
          </p:cNvPr>
          <p:cNvCxnSpPr>
            <a:cxnSpLocks/>
          </p:cNvCxnSpPr>
          <p:nvPr/>
        </p:nvCxnSpPr>
        <p:spPr>
          <a:xfrm>
            <a:off x="11132683"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E8848C0-426C-BD40-8566-6564B08083C0}"/>
              </a:ext>
            </a:extLst>
          </p:cNvPr>
          <p:cNvSpPr txBox="1"/>
          <p:nvPr/>
        </p:nvSpPr>
        <p:spPr>
          <a:xfrm>
            <a:off x="8100139" y="5872990"/>
            <a:ext cx="1274905" cy="646331"/>
          </a:xfrm>
          <a:prstGeom prst="rect">
            <a:avLst/>
          </a:prstGeom>
          <a:noFill/>
        </p:spPr>
        <p:txBody>
          <a:bodyPr wrap="square" rtlCol="0">
            <a:spAutoFit/>
          </a:bodyPr>
          <a:lstStyle/>
          <a:p>
            <a:r>
              <a:rPr lang="en-US" dirty="0">
                <a:latin typeface="Times New Roman Regular" panose="02020603050405020304" pitchFamily="18" charset="0"/>
              </a:rPr>
              <a:t>Mott Polarimeter</a:t>
            </a:r>
          </a:p>
        </p:txBody>
      </p:sp>
      <p:sp>
        <p:nvSpPr>
          <p:cNvPr id="63" name="TextBox 62">
            <a:extLst>
              <a:ext uri="{FF2B5EF4-FFF2-40B4-BE49-F238E27FC236}">
                <a16:creationId xmlns:a16="http://schemas.microsoft.com/office/drawing/2014/main" id="{EF2B318E-2127-0B44-8DFA-49403C6F493B}"/>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18</a:t>
            </a:r>
          </a:p>
        </p:txBody>
      </p:sp>
      <p:sp>
        <p:nvSpPr>
          <p:cNvPr id="49" name="Rectangle 48">
            <a:extLst>
              <a:ext uri="{FF2B5EF4-FFF2-40B4-BE49-F238E27FC236}">
                <a16:creationId xmlns:a16="http://schemas.microsoft.com/office/drawing/2014/main" id="{91C7F48B-DD14-214C-8430-7E90C1EA48C3}"/>
              </a:ext>
            </a:extLst>
          </p:cNvPr>
          <p:cNvSpPr/>
          <p:nvPr/>
        </p:nvSpPr>
        <p:spPr>
          <a:xfrm>
            <a:off x="357523" y="232634"/>
            <a:ext cx="3941427" cy="13234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2" name="TextBox 51">
            <a:extLst>
              <a:ext uri="{FF2B5EF4-FFF2-40B4-BE49-F238E27FC236}">
                <a16:creationId xmlns:a16="http://schemas.microsoft.com/office/drawing/2014/main" id="{5832E682-3F7A-6A45-8DC4-7900B93F6107}"/>
              </a:ext>
            </a:extLst>
          </p:cNvPr>
          <p:cNvSpPr txBox="1"/>
          <p:nvPr/>
        </p:nvSpPr>
        <p:spPr>
          <a:xfrm>
            <a:off x="479443" y="340384"/>
            <a:ext cx="3819506" cy="1015663"/>
          </a:xfrm>
          <a:prstGeom prst="rect">
            <a:avLst/>
          </a:prstGeom>
          <a:noFill/>
        </p:spPr>
        <p:txBody>
          <a:bodyPr wrap="square" rtlCol="0">
            <a:spAutoFit/>
          </a:bodyPr>
          <a:lstStyle/>
          <a:p>
            <a:r>
              <a:rPr lang="en-US" sz="2000" dirty="0">
                <a:latin typeface="Times New Roman Regular" panose="02020603050405020304" pitchFamily="18" charset="0"/>
              </a:rPr>
              <a:t>A 20 meV SO splitting corresponds to a 2.5 nm wavelength window (385.3 nm – 387.7 nm) </a:t>
            </a:r>
          </a:p>
        </p:txBody>
      </p:sp>
    </p:spTree>
    <p:extLst>
      <p:ext uri="{BB962C8B-B14F-4D97-AF65-F5344CB8AC3E}">
        <p14:creationId xmlns:p14="http://schemas.microsoft.com/office/powerpoint/2010/main" val="2262124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43CF8EAB-88AA-E64A-9395-903F1EC5DE72}"/>
              </a:ext>
            </a:extLst>
          </p:cNvPr>
          <p:cNvPicPr>
            <a:picLocks noChangeAspect="1"/>
          </p:cNvPicPr>
          <p:nvPr/>
        </p:nvPicPr>
        <p:blipFill>
          <a:blip r:embed="rId3"/>
          <a:stretch>
            <a:fillRect/>
          </a:stretch>
        </p:blipFill>
        <p:spPr>
          <a:xfrm>
            <a:off x="8276941" y="3916232"/>
            <a:ext cx="3920183" cy="2941768"/>
          </a:xfrm>
          <a:prstGeom prst="rect">
            <a:avLst/>
          </a:prstGeom>
        </p:spPr>
      </p:pic>
      <p:cxnSp>
        <p:nvCxnSpPr>
          <p:cNvPr id="4" name="Straight Arrow Connector 3">
            <a:extLst>
              <a:ext uri="{FF2B5EF4-FFF2-40B4-BE49-F238E27FC236}">
                <a16:creationId xmlns:a16="http://schemas.microsoft.com/office/drawing/2014/main" id="{60CE9083-669F-3944-8AE2-6312F134A7AB}"/>
              </a:ext>
            </a:extLst>
          </p:cNvPr>
          <p:cNvCxnSpPr>
            <a:cxnSpLocks/>
          </p:cNvCxnSpPr>
          <p:nvPr/>
        </p:nvCxnSpPr>
        <p:spPr>
          <a:xfrm>
            <a:off x="4545678" y="847663"/>
            <a:ext cx="772556"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266B66F2-4E46-764C-9644-44E9595D32B3}"/>
              </a:ext>
            </a:extLst>
          </p:cNvPr>
          <p:cNvSpPr/>
          <p:nvPr/>
        </p:nvSpPr>
        <p:spPr>
          <a:xfrm>
            <a:off x="351203"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1032 nm pulsed femtosecond laser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20 W</a:t>
            </a:r>
          </a:p>
        </p:txBody>
      </p:sp>
      <p:sp>
        <p:nvSpPr>
          <p:cNvPr id="13" name="Rectangle 12">
            <a:extLst>
              <a:ext uri="{FF2B5EF4-FFF2-40B4-BE49-F238E27FC236}">
                <a16:creationId xmlns:a16="http://schemas.microsoft.com/office/drawing/2014/main" id="{5DFE2907-C56D-C74A-9382-04D526A72D7C}"/>
              </a:ext>
            </a:extLst>
          </p:cNvPr>
          <p:cNvSpPr/>
          <p:nvPr/>
        </p:nvSpPr>
        <p:spPr>
          <a:xfrm>
            <a:off x="2906561" y="2332668"/>
            <a:ext cx="2119746" cy="13300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Regular" panose="02020603050405020304" pitchFamily="18" charset="0"/>
              </a:rPr>
              <a:t>Optical Parametric Amplifier</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Tunable 600-800 nm</a:t>
            </a:r>
            <a:br>
              <a:rPr lang="en-US" dirty="0">
                <a:solidFill>
                  <a:sysClr val="windowText" lastClr="000000"/>
                </a:solidFill>
                <a:latin typeface="Times New Roman Regular" panose="02020603050405020304" pitchFamily="18" charset="0"/>
              </a:rPr>
            </a:br>
            <a:r>
              <a:rPr lang="en-US" dirty="0">
                <a:solidFill>
                  <a:sysClr val="windowText" lastClr="000000"/>
                </a:solidFill>
                <a:latin typeface="Times New Roman Regular" panose="02020603050405020304" pitchFamily="18" charset="0"/>
              </a:rPr>
              <a:t>2% efficiency</a:t>
            </a:r>
          </a:p>
        </p:txBody>
      </p:sp>
      <p:sp>
        <p:nvSpPr>
          <p:cNvPr id="14" name="Parallelogram 13">
            <a:extLst>
              <a:ext uri="{FF2B5EF4-FFF2-40B4-BE49-F238E27FC236}">
                <a16:creationId xmlns:a16="http://schemas.microsoft.com/office/drawing/2014/main" id="{3BFC7003-1581-A845-9FB2-49B085B3D5B2}"/>
              </a:ext>
            </a:extLst>
          </p:cNvPr>
          <p:cNvSpPr/>
          <p:nvPr/>
        </p:nvSpPr>
        <p:spPr>
          <a:xfrm>
            <a:off x="5546002" y="2684025"/>
            <a:ext cx="967563" cy="627321"/>
          </a:xfrm>
          <a:prstGeom prst="parallelogram">
            <a:avLst>
              <a:gd name="adj" fmla="val 515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latin typeface="Times New Roman Regular" panose="02020603050405020304" pitchFamily="18" charset="0"/>
            </a:endParaRPr>
          </a:p>
        </p:txBody>
      </p:sp>
      <p:sp>
        <p:nvSpPr>
          <p:cNvPr id="15" name="TextBox 14">
            <a:extLst>
              <a:ext uri="{FF2B5EF4-FFF2-40B4-BE49-F238E27FC236}">
                <a16:creationId xmlns:a16="http://schemas.microsoft.com/office/drawing/2014/main" id="{CAB39556-5B9F-F249-A724-43F8F6F83EA0}"/>
              </a:ext>
            </a:extLst>
          </p:cNvPr>
          <p:cNvSpPr txBox="1"/>
          <p:nvPr/>
        </p:nvSpPr>
        <p:spPr>
          <a:xfrm>
            <a:off x="5153574" y="3348510"/>
            <a:ext cx="1584251" cy="923330"/>
          </a:xfrm>
          <a:prstGeom prst="rect">
            <a:avLst/>
          </a:prstGeom>
          <a:noFill/>
        </p:spPr>
        <p:txBody>
          <a:bodyPr wrap="square" rtlCol="0">
            <a:spAutoFit/>
          </a:bodyPr>
          <a:lstStyle/>
          <a:p>
            <a:pPr algn="ctr"/>
            <a:r>
              <a:rPr lang="en-US" dirty="0">
                <a:latin typeface="Times New Roman Regular" panose="02020603050405020304" pitchFamily="18" charset="0"/>
              </a:rPr>
              <a:t>Frequency-doubling</a:t>
            </a:r>
          </a:p>
          <a:p>
            <a:pPr algn="ctr"/>
            <a:r>
              <a:rPr lang="en-US" dirty="0">
                <a:latin typeface="Times New Roman Regular" panose="02020603050405020304" pitchFamily="18" charset="0"/>
              </a:rPr>
              <a:t>BiBO crystal</a:t>
            </a:r>
          </a:p>
        </p:txBody>
      </p:sp>
      <p:grpSp>
        <p:nvGrpSpPr>
          <p:cNvPr id="16" name="Group 15">
            <a:extLst>
              <a:ext uri="{FF2B5EF4-FFF2-40B4-BE49-F238E27FC236}">
                <a16:creationId xmlns:a16="http://schemas.microsoft.com/office/drawing/2014/main" id="{3AA923E7-4F29-184E-9FF9-A09838A8485A}"/>
              </a:ext>
            </a:extLst>
          </p:cNvPr>
          <p:cNvGrpSpPr/>
          <p:nvPr/>
        </p:nvGrpSpPr>
        <p:grpSpPr>
          <a:xfrm rot="8100000">
            <a:off x="6851417" y="3027275"/>
            <a:ext cx="1756968" cy="1756968"/>
            <a:chOff x="8208335" y="4192842"/>
            <a:chExt cx="1770321" cy="1770321"/>
          </a:xfrm>
        </p:grpSpPr>
        <p:sp>
          <p:nvSpPr>
            <p:cNvPr id="17" name="Arc 16">
              <a:extLst>
                <a:ext uri="{FF2B5EF4-FFF2-40B4-BE49-F238E27FC236}">
                  <a16:creationId xmlns:a16="http://schemas.microsoft.com/office/drawing/2014/main" id="{7CB815B3-02F8-3B4D-94BD-CF0758F348DC}"/>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18" name="Arc 17">
              <a:extLst>
                <a:ext uri="{FF2B5EF4-FFF2-40B4-BE49-F238E27FC236}">
                  <a16:creationId xmlns:a16="http://schemas.microsoft.com/office/drawing/2014/main" id="{D80589D8-03A4-E440-9462-1C230EDC5E50}"/>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sp>
        <p:nvSpPr>
          <p:cNvPr id="19" name="TextBox 18">
            <a:extLst>
              <a:ext uri="{FF2B5EF4-FFF2-40B4-BE49-F238E27FC236}">
                <a16:creationId xmlns:a16="http://schemas.microsoft.com/office/drawing/2014/main" id="{0B217E17-65A8-E844-AFDF-5CF1833237F4}"/>
              </a:ext>
            </a:extLst>
          </p:cNvPr>
          <p:cNvSpPr txBox="1"/>
          <p:nvPr/>
        </p:nvSpPr>
        <p:spPr>
          <a:xfrm>
            <a:off x="7509037" y="2448647"/>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Diffraction grating</a:t>
            </a:r>
          </a:p>
        </p:txBody>
      </p:sp>
      <p:sp>
        <p:nvSpPr>
          <p:cNvPr id="20" name="TextBox 19">
            <a:extLst>
              <a:ext uri="{FF2B5EF4-FFF2-40B4-BE49-F238E27FC236}">
                <a16:creationId xmlns:a16="http://schemas.microsoft.com/office/drawing/2014/main" id="{CFF35398-463D-4147-9CDD-EEBD6159CF90}"/>
              </a:ext>
            </a:extLst>
          </p:cNvPr>
          <p:cNvSpPr txBox="1"/>
          <p:nvPr/>
        </p:nvSpPr>
        <p:spPr>
          <a:xfrm>
            <a:off x="8048387" y="4034411"/>
            <a:ext cx="1584251" cy="646331"/>
          </a:xfrm>
          <a:prstGeom prst="rect">
            <a:avLst/>
          </a:prstGeom>
          <a:noFill/>
        </p:spPr>
        <p:txBody>
          <a:bodyPr wrap="square" rtlCol="0">
            <a:spAutoFit/>
          </a:bodyPr>
          <a:lstStyle/>
          <a:p>
            <a:pPr algn="ctr"/>
            <a:r>
              <a:rPr lang="en-US" dirty="0">
                <a:latin typeface="Times New Roman Regular" panose="02020603050405020304" pitchFamily="18" charset="0"/>
              </a:rPr>
              <a:t>Single-mode optical fiber</a:t>
            </a:r>
          </a:p>
        </p:txBody>
      </p:sp>
      <p:sp>
        <p:nvSpPr>
          <p:cNvPr id="21" name="TextBox 20">
            <a:extLst>
              <a:ext uri="{FF2B5EF4-FFF2-40B4-BE49-F238E27FC236}">
                <a16:creationId xmlns:a16="http://schemas.microsoft.com/office/drawing/2014/main" id="{1A6A380A-C535-4B49-9A44-10BCDB3E8DCA}"/>
              </a:ext>
            </a:extLst>
          </p:cNvPr>
          <p:cNvSpPr txBox="1"/>
          <p:nvPr/>
        </p:nvSpPr>
        <p:spPr>
          <a:xfrm>
            <a:off x="9871467" y="3272218"/>
            <a:ext cx="2028834" cy="923330"/>
          </a:xfrm>
          <a:prstGeom prst="rect">
            <a:avLst/>
          </a:prstGeom>
          <a:noFill/>
        </p:spPr>
        <p:txBody>
          <a:bodyPr wrap="square" rtlCol="0">
            <a:spAutoFit/>
          </a:bodyPr>
          <a:lstStyle/>
          <a:p>
            <a:pPr algn="ctr"/>
            <a:r>
              <a:rPr lang="en-US" dirty="0">
                <a:latin typeface="Times New Roman Regular" panose="02020603050405020304" pitchFamily="18" charset="0"/>
              </a:rPr>
              <a:t>Linear polarizer and quarter-wave plate</a:t>
            </a:r>
          </a:p>
        </p:txBody>
      </p:sp>
      <p:cxnSp>
        <p:nvCxnSpPr>
          <p:cNvPr id="22" name="Straight Connector 21">
            <a:extLst>
              <a:ext uri="{FF2B5EF4-FFF2-40B4-BE49-F238E27FC236}">
                <a16:creationId xmlns:a16="http://schemas.microsoft.com/office/drawing/2014/main" id="{8A9574E6-238D-7C44-93C1-CD2C6C6D4349}"/>
              </a:ext>
            </a:extLst>
          </p:cNvPr>
          <p:cNvCxnSpPr>
            <a:stCxn id="12" idx="3"/>
            <a:endCxn id="13" idx="1"/>
          </p:cNvCxnSpPr>
          <p:nvPr/>
        </p:nvCxnSpPr>
        <p:spPr>
          <a:xfrm>
            <a:off x="2470949" y="2997686"/>
            <a:ext cx="4356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A6E7548-88AA-D74F-AD49-E16DB8007783}"/>
              </a:ext>
            </a:extLst>
          </p:cNvPr>
          <p:cNvCxnSpPr>
            <a:cxnSpLocks/>
            <a:stCxn id="13" idx="3"/>
            <a:endCxn id="14" idx="5"/>
          </p:cNvCxnSpPr>
          <p:nvPr/>
        </p:nvCxnSpPr>
        <p:spPr>
          <a:xfrm>
            <a:off x="5026307" y="2997686"/>
            <a:ext cx="68123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F96A4C-1897-C941-B051-AC90185D7C35}"/>
              </a:ext>
            </a:extLst>
          </p:cNvPr>
          <p:cNvCxnSpPr>
            <a:cxnSpLocks/>
            <a:stCxn id="14" idx="2"/>
          </p:cNvCxnSpPr>
          <p:nvPr/>
        </p:nvCxnSpPr>
        <p:spPr>
          <a:xfrm>
            <a:off x="6352024" y="2997686"/>
            <a:ext cx="1375119"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DB194B0-EB66-E04D-9F01-34D15228DB27}"/>
              </a:ext>
            </a:extLst>
          </p:cNvPr>
          <p:cNvCxnSpPr>
            <a:cxnSpLocks/>
          </p:cNvCxnSpPr>
          <p:nvPr/>
        </p:nvCxnSpPr>
        <p:spPr>
          <a:xfrm flipV="1">
            <a:off x="7715649" y="2992771"/>
            <a:ext cx="17011" cy="72463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19D534-D052-244A-8216-E1762FCE03CE}"/>
              </a:ext>
            </a:extLst>
          </p:cNvPr>
          <p:cNvCxnSpPr>
            <a:cxnSpLocks/>
          </p:cNvCxnSpPr>
          <p:nvPr/>
        </p:nvCxnSpPr>
        <p:spPr>
          <a:xfrm flipH="1" flipV="1">
            <a:off x="7741581" y="2992772"/>
            <a:ext cx="92541" cy="75476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DBCF24-CD7C-8344-A3F0-6BB10E8DCDDF}"/>
              </a:ext>
            </a:extLst>
          </p:cNvPr>
          <p:cNvCxnSpPr>
            <a:cxnSpLocks/>
          </p:cNvCxnSpPr>
          <p:nvPr/>
        </p:nvCxnSpPr>
        <p:spPr>
          <a:xfrm flipV="1">
            <a:off x="7595339" y="2997408"/>
            <a:ext cx="128030" cy="75012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98C3507-6FE0-C349-A87F-3CE13E94E94A}"/>
              </a:ext>
            </a:extLst>
          </p:cNvPr>
          <p:cNvGrpSpPr/>
          <p:nvPr/>
        </p:nvGrpSpPr>
        <p:grpSpPr>
          <a:xfrm>
            <a:off x="7703138" y="4086824"/>
            <a:ext cx="26763" cy="133642"/>
            <a:chOff x="8693491" y="4427725"/>
            <a:chExt cx="26763" cy="133642"/>
          </a:xfrm>
        </p:grpSpPr>
        <p:cxnSp>
          <p:nvCxnSpPr>
            <p:cNvPr id="29" name="Straight Connector 28">
              <a:extLst>
                <a:ext uri="{FF2B5EF4-FFF2-40B4-BE49-F238E27FC236}">
                  <a16:creationId xmlns:a16="http://schemas.microsoft.com/office/drawing/2014/main" id="{87645B74-F36C-F74C-A229-0B98AE1CF948}"/>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95EC4A4-8995-CB4E-964D-A0DBDA92EDCF}"/>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F730A94-C26C-7842-B565-DEAECCD297EC}"/>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821D5738-1523-E34B-B876-DC0ABF080DDD}"/>
              </a:ext>
            </a:extLst>
          </p:cNvPr>
          <p:cNvCxnSpPr>
            <a:cxnSpLocks/>
          </p:cNvCxnSpPr>
          <p:nvPr/>
        </p:nvCxnSpPr>
        <p:spPr>
          <a:xfrm>
            <a:off x="10469783" y="4319662"/>
            <a:ext cx="1325801" cy="1947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1B391C-C15E-314B-A947-8BFC88980402}"/>
              </a:ext>
            </a:extLst>
          </p:cNvPr>
          <p:cNvCxnSpPr>
            <a:cxnSpLocks/>
          </p:cNvCxnSpPr>
          <p:nvPr/>
        </p:nvCxnSpPr>
        <p:spPr>
          <a:xfrm>
            <a:off x="7398284" y="2639962"/>
            <a:ext cx="698149" cy="6856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26D901-2588-7244-BDBC-1B80AAE860B2}"/>
              </a:ext>
            </a:extLst>
          </p:cNvPr>
          <p:cNvCxnSpPr>
            <a:cxnSpLocks/>
          </p:cNvCxnSpPr>
          <p:nvPr/>
        </p:nvCxnSpPr>
        <p:spPr>
          <a:xfrm>
            <a:off x="10779319"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F5501752-7E10-8547-86BF-72CE6DD663BE}"/>
              </a:ext>
            </a:extLst>
          </p:cNvPr>
          <p:cNvGrpSpPr/>
          <p:nvPr/>
        </p:nvGrpSpPr>
        <p:grpSpPr>
          <a:xfrm rot="2700000">
            <a:off x="9750689" y="3731120"/>
            <a:ext cx="1214899" cy="1169001"/>
            <a:chOff x="8208335" y="4192842"/>
            <a:chExt cx="1770321" cy="1770321"/>
          </a:xfrm>
        </p:grpSpPr>
        <p:sp>
          <p:nvSpPr>
            <p:cNvPr id="39" name="Arc 38">
              <a:extLst>
                <a:ext uri="{FF2B5EF4-FFF2-40B4-BE49-F238E27FC236}">
                  <a16:creationId xmlns:a16="http://schemas.microsoft.com/office/drawing/2014/main" id="{9A36ADA5-C864-C743-BEEB-7F9BC782E2D7}"/>
                </a:ext>
              </a:extLst>
            </p:cNvPr>
            <p:cNvSpPr/>
            <p:nvPr/>
          </p:nvSpPr>
          <p:spPr>
            <a:xfrm>
              <a:off x="8208335" y="4782949"/>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sp>
          <p:nvSpPr>
            <p:cNvPr id="40" name="Arc 39">
              <a:extLst>
                <a:ext uri="{FF2B5EF4-FFF2-40B4-BE49-F238E27FC236}">
                  <a16:creationId xmlns:a16="http://schemas.microsoft.com/office/drawing/2014/main" id="{8BE12108-FE7C-644B-B6C0-9A4057D964BC}"/>
                </a:ext>
              </a:extLst>
            </p:cNvPr>
            <p:cNvSpPr/>
            <p:nvPr/>
          </p:nvSpPr>
          <p:spPr>
            <a:xfrm rot="10800000">
              <a:off x="8798442" y="4192842"/>
              <a:ext cx="1180214" cy="1180214"/>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grpSp>
      <p:cxnSp>
        <p:nvCxnSpPr>
          <p:cNvPr id="41" name="Straight Connector 40">
            <a:extLst>
              <a:ext uri="{FF2B5EF4-FFF2-40B4-BE49-F238E27FC236}">
                <a16:creationId xmlns:a16="http://schemas.microsoft.com/office/drawing/2014/main" id="{CCD393A1-984C-264F-B636-D69A45EA6BEE}"/>
              </a:ext>
            </a:extLst>
          </p:cNvPr>
          <p:cNvCxnSpPr>
            <a:cxnSpLocks/>
          </p:cNvCxnSpPr>
          <p:nvPr/>
        </p:nvCxnSpPr>
        <p:spPr>
          <a:xfrm flipH="1">
            <a:off x="9911353" y="4333261"/>
            <a:ext cx="240505" cy="7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CC813E79-14B8-9A45-BD41-E8A2A4FA54BC}"/>
              </a:ext>
            </a:extLst>
          </p:cNvPr>
          <p:cNvGrpSpPr/>
          <p:nvPr/>
        </p:nvGrpSpPr>
        <p:grpSpPr>
          <a:xfrm rot="16200000">
            <a:off x="10150751" y="4266222"/>
            <a:ext cx="26763" cy="133642"/>
            <a:chOff x="8693491" y="4427725"/>
            <a:chExt cx="26763" cy="133642"/>
          </a:xfrm>
        </p:grpSpPr>
        <p:cxnSp>
          <p:nvCxnSpPr>
            <p:cNvPr id="46" name="Straight Connector 45">
              <a:extLst>
                <a:ext uri="{FF2B5EF4-FFF2-40B4-BE49-F238E27FC236}">
                  <a16:creationId xmlns:a16="http://schemas.microsoft.com/office/drawing/2014/main" id="{7EDCBDE7-6189-C843-BDBC-67EB403E9F9B}"/>
                </a:ext>
              </a:extLst>
            </p:cNvPr>
            <p:cNvCxnSpPr>
              <a:cxnSpLocks/>
            </p:cNvCxnSpPr>
            <p:nvPr/>
          </p:nvCxnSpPr>
          <p:spPr>
            <a:xfrm flipV="1">
              <a:off x="8708066" y="4428509"/>
              <a:ext cx="0" cy="132858"/>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EB48902-6849-3D43-A0A3-8AE8F8EB917A}"/>
                </a:ext>
              </a:extLst>
            </p:cNvPr>
            <p:cNvCxnSpPr>
              <a:cxnSpLocks/>
            </p:cNvCxnSpPr>
            <p:nvPr/>
          </p:nvCxnSpPr>
          <p:spPr>
            <a:xfrm flipV="1">
              <a:off x="8708066" y="4427725"/>
              <a:ext cx="12188"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5B5AA38-0493-CC49-911D-CE862BC79A0F}"/>
                </a:ext>
              </a:extLst>
            </p:cNvPr>
            <p:cNvCxnSpPr>
              <a:cxnSpLocks/>
            </p:cNvCxnSpPr>
            <p:nvPr/>
          </p:nvCxnSpPr>
          <p:spPr>
            <a:xfrm>
              <a:off x="8693491" y="4427725"/>
              <a:ext cx="14575" cy="13364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D07F2CA6-B6C7-0B41-874E-96B4E8E3137E}"/>
              </a:ext>
            </a:extLst>
          </p:cNvPr>
          <p:cNvSpPr/>
          <p:nvPr/>
        </p:nvSpPr>
        <p:spPr>
          <a:xfrm>
            <a:off x="5589824" y="91916"/>
            <a:ext cx="4045424" cy="16687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1" name="TextBox 50">
            <a:extLst>
              <a:ext uri="{FF2B5EF4-FFF2-40B4-BE49-F238E27FC236}">
                <a16:creationId xmlns:a16="http://schemas.microsoft.com/office/drawing/2014/main" id="{DD527D33-0E9B-B54C-9D0B-FD688DB7435D}"/>
              </a:ext>
            </a:extLst>
          </p:cNvPr>
          <p:cNvSpPr txBox="1"/>
          <p:nvPr/>
        </p:nvSpPr>
        <p:spPr>
          <a:xfrm>
            <a:off x="5591320" y="79189"/>
            <a:ext cx="4043928" cy="1908215"/>
          </a:xfrm>
          <a:prstGeom prst="rect">
            <a:avLst/>
          </a:prstGeom>
          <a:noFill/>
        </p:spPr>
        <p:txBody>
          <a:bodyPr wrap="none" rtlCol="0">
            <a:spAutoFit/>
          </a:bodyPr>
          <a:lstStyle/>
          <a:p>
            <a:r>
              <a:rPr lang="en-US" sz="2000" dirty="0">
                <a:latin typeface="Times New Roman Regular" panose="02020603050405020304" pitchFamily="18" charset="0"/>
              </a:rPr>
              <a:t>- Design requirements:</a:t>
            </a:r>
          </a:p>
          <a:p>
            <a:pPr lvl="1"/>
            <a:r>
              <a:rPr lang="en-US" sz="2000" dirty="0">
                <a:latin typeface="Times New Roman Regular" panose="02020603050405020304" pitchFamily="18" charset="0"/>
              </a:rPr>
              <a:t>- Tunable from 384 nm – 390 nm</a:t>
            </a:r>
          </a:p>
          <a:p>
            <a:pPr lvl="1"/>
            <a:r>
              <a:rPr lang="en-US" sz="2000" dirty="0">
                <a:latin typeface="Times New Roman Regular" panose="02020603050405020304" pitchFamily="18" charset="0"/>
              </a:rPr>
              <a:t>- 1 nm bandwidth</a:t>
            </a:r>
          </a:p>
          <a:p>
            <a:pPr lvl="1"/>
            <a:r>
              <a:rPr lang="en-US" sz="2000" dirty="0">
                <a:latin typeface="Times New Roman Regular" panose="02020603050405020304" pitchFamily="18" charset="0"/>
              </a:rPr>
              <a:t>- 1-2 µW power at sample</a:t>
            </a:r>
          </a:p>
          <a:p>
            <a:pPr lvl="1"/>
            <a:r>
              <a:rPr lang="en-US" sz="2000" dirty="0">
                <a:latin typeface="Times New Roman Regular" panose="02020603050405020304" pitchFamily="18" charset="0"/>
              </a:rPr>
              <a:t> - Circularly polarized</a:t>
            </a:r>
          </a:p>
          <a:p>
            <a:endParaRPr lang="en-US" dirty="0">
              <a:latin typeface="Times New Roman Regular" panose="02020603050405020304" pitchFamily="18" charset="0"/>
            </a:endParaRPr>
          </a:p>
        </p:txBody>
      </p:sp>
      <p:sp>
        <p:nvSpPr>
          <p:cNvPr id="37" name="Arc 36">
            <a:extLst>
              <a:ext uri="{FF2B5EF4-FFF2-40B4-BE49-F238E27FC236}">
                <a16:creationId xmlns:a16="http://schemas.microsoft.com/office/drawing/2014/main" id="{5F8E6AF1-50BD-2A41-8C2E-A566B5A77309}"/>
              </a:ext>
            </a:extLst>
          </p:cNvPr>
          <p:cNvSpPr/>
          <p:nvPr/>
        </p:nvSpPr>
        <p:spPr>
          <a:xfrm rot="5400000" flipV="1">
            <a:off x="8263231" y="3015804"/>
            <a:ext cx="1145086" cy="2252466"/>
          </a:xfrm>
          <a:prstGeom prst="arc">
            <a:avLst>
              <a:gd name="adj1" fmla="val 16200000"/>
              <a:gd name="adj2" fmla="val 481132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Regular" panose="02020603050405020304" pitchFamily="18" charset="0"/>
            </a:endParaRPr>
          </a:p>
        </p:txBody>
      </p:sp>
      <p:cxnSp>
        <p:nvCxnSpPr>
          <p:cNvPr id="61" name="Straight Connector 60">
            <a:extLst>
              <a:ext uri="{FF2B5EF4-FFF2-40B4-BE49-F238E27FC236}">
                <a16:creationId xmlns:a16="http://schemas.microsoft.com/office/drawing/2014/main" id="{DBBE3A31-69D9-A243-80AA-4C0D85594B7F}"/>
              </a:ext>
            </a:extLst>
          </p:cNvPr>
          <p:cNvCxnSpPr>
            <a:cxnSpLocks/>
          </p:cNvCxnSpPr>
          <p:nvPr/>
        </p:nvCxnSpPr>
        <p:spPr>
          <a:xfrm>
            <a:off x="11132683" y="4162914"/>
            <a:ext cx="0" cy="2615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CBDCF1F-9423-1B4F-B9CA-FE9EB1CDDE2D}"/>
              </a:ext>
            </a:extLst>
          </p:cNvPr>
          <p:cNvSpPr txBox="1"/>
          <p:nvPr/>
        </p:nvSpPr>
        <p:spPr>
          <a:xfrm>
            <a:off x="4135602" y="4495912"/>
            <a:ext cx="248786" cy="369332"/>
          </a:xfrm>
          <a:prstGeom prst="rect">
            <a:avLst/>
          </a:prstGeom>
          <a:noFill/>
        </p:spPr>
        <p:txBody>
          <a:bodyPr wrap="none" rtlCol="0">
            <a:spAutoFit/>
          </a:bodyPr>
          <a:lstStyle/>
          <a:p>
            <a:r>
              <a:rPr lang="en-US" dirty="0">
                <a:latin typeface="Times New Roman Regular" panose="02020603050405020304" pitchFamily="18" charset="0"/>
              </a:rPr>
              <a:t> </a:t>
            </a:r>
          </a:p>
        </p:txBody>
      </p:sp>
      <p:sp>
        <p:nvSpPr>
          <p:cNvPr id="52" name="TextBox 51">
            <a:extLst>
              <a:ext uri="{FF2B5EF4-FFF2-40B4-BE49-F238E27FC236}">
                <a16:creationId xmlns:a16="http://schemas.microsoft.com/office/drawing/2014/main" id="{5B22B11B-C6A8-AD4A-91BC-C27F9BACD94D}"/>
              </a:ext>
            </a:extLst>
          </p:cNvPr>
          <p:cNvSpPr txBox="1"/>
          <p:nvPr/>
        </p:nvSpPr>
        <p:spPr>
          <a:xfrm>
            <a:off x="171342" y="3993598"/>
            <a:ext cx="3832841" cy="430887"/>
          </a:xfrm>
          <a:prstGeom prst="rect">
            <a:avLst/>
          </a:prstGeom>
          <a:noFill/>
        </p:spPr>
        <p:txBody>
          <a:bodyPr wrap="square" rtlCol="0">
            <a:spAutoFit/>
          </a:bodyPr>
          <a:lstStyle/>
          <a:p>
            <a:r>
              <a:rPr lang="en-US" sz="2200" u="sng" dirty="0">
                <a:latin typeface="Times New Roman Regular" panose="02020603050405020304" pitchFamily="18" charset="0"/>
              </a:rPr>
              <a:t>Polarization Measurement</a:t>
            </a:r>
          </a:p>
        </p:txBody>
      </p:sp>
      <p:sp>
        <p:nvSpPr>
          <p:cNvPr id="55" name="Rectangle 54">
            <a:extLst>
              <a:ext uri="{FF2B5EF4-FFF2-40B4-BE49-F238E27FC236}">
                <a16:creationId xmlns:a16="http://schemas.microsoft.com/office/drawing/2014/main" id="{ACE90E7C-4D51-8A49-8CAC-BCF09854390B}"/>
              </a:ext>
            </a:extLst>
          </p:cNvPr>
          <p:cNvSpPr/>
          <p:nvPr/>
        </p:nvSpPr>
        <p:spPr>
          <a:xfrm>
            <a:off x="502779" y="4558253"/>
            <a:ext cx="2984500" cy="4371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6" name="TextBox 55">
            <a:extLst>
              <a:ext uri="{FF2B5EF4-FFF2-40B4-BE49-F238E27FC236}">
                <a16:creationId xmlns:a16="http://schemas.microsoft.com/office/drawing/2014/main" id="{00BC193F-15A3-8B43-A37E-268F7055038E}"/>
              </a:ext>
            </a:extLst>
          </p:cNvPr>
          <p:cNvSpPr txBox="1"/>
          <p:nvPr/>
        </p:nvSpPr>
        <p:spPr>
          <a:xfrm>
            <a:off x="774892" y="4609128"/>
            <a:ext cx="2968478" cy="369332"/>
          </a:xfrm>
          <a:prstGeom prst="rect">
            <a:avLst/>
          </a:prstGeom>
          <a:noFill/>
        </p:spPr>
        <p:txBody>
          <a:bodyPr wrap="square" rtlCol="0">
            <a:spAutoFit/>
          </a:bodyPr>
          <a:lstStyle/>
          <a:p>
            <a:r>
              <a:rPr lang="en-US" dirty="0">
                <a:latin typeface="Times New Roman Regular" panose="02020603050405020304" pitchFamily="18" charset="0"/>
              </a:rPr>
              <a:t>Set light wavelength (</a:t>
            </a:r>
            <a:r>
              <a:rPr lang="el-GR" dirty="0">
                <a:latin typeface="Times New Roman Regular" panose="02020603050405020304" pitchFamily="18" charset="0"/>
              </a:rPr>
              <a:t>λ)</a:t>
            </a:r>
            <a:endParaRPr lang="en-US" dirty="0">
              <a:latin typeface="Times New Roman Regular" panose="02020603050405020304" pitchFamily="18" charset="0"/>
            </a:endParaRPr>
          </a:p>
        </p:txBody>
      </p:sp>
      <p:sp>
        <p:nvSpPr>
          <p:cNvPr id="57" name="Rectangle 56">
            <a:extLst>
              <a:ext uri="{FF2B5EF4-FFF2-40B4-BE49-F238E27FC236}">
                <a16:creationId xmlns:a16="http://schemas.microsoft.com/office/drawing/2014/main" id="{F5106CEB-8CD7-5A40-B91E-7FD1011530A4}"/>
              </a:ext>
            </a:extLst>
          </p:cNvPr>
          <p:cNvSpPr/>
          <p:nvPr/>
        </p:nvSpPr>
        <p:spPr>
          <a:xfrm>
            <a:off x="3987882" y="4461979"/>
            <a:ext cx="2984500" cy="9881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8" name="TextBox 57">
            <a:extLst>
              <a:ext uri="{FF2B5EF4-FFF2-40B4-BE49-F238E27FC236}">
                <a16:creationId xmlns:a16="http://schemas.microsoft.com/office/drawing/2014/main" id="{1DC3D561-6F7F-7349-B422-CDB8A183ADEF}"/>
              </a:ext>
            </a:extLst>
          </p:cNvPr>
          <p:cNvSpPr txBox="1"/>
          <p:nvPr/>
        </p:nvSpPr>
        <p:spPr>
          <a:xfrm>
            <a:off x="4259995" y="4507228"/>
            <a:ext cx="2968478" cy="923330"/>
          </a:xfrm>
          <a:prstGeom prst="rect">
            <a:avLst/>
          </a:prstGeom>
          <a:noFill/>
        </p:spPr>
        <p:txBody>
          <a:bodyPr wrap="square" rtlCol="0">
            <a:spAutoFit/>
          </a:bodyPr>
          <a:lstStyle/>
          <a:p>
            <a:r>
              <a:rPr lang="en-US" dirty="0">
                <a:latin typeface="Times New Roman Regular" panose="02020603050405020304" pitchFamily="18" charset="0"/>
              </a:rPr>
              <a:t>Circularly polarize light:</a:t>
            </a:r>
          </a:p>
          <a:p>
            <a:pPr marL="285750" indent="-285750">
              <a:buFont typeface="Arial" panose="020B0604020202020204" pitchFamily="34" charset="0"/>
              <a:buChar char="•"/>
            </a:pPr>
            <a:r>
              <a:rPr lang="en-US" dirty="0">
                <a:latin typeface="Times New Roman Regular" panose="02020603050405020304" pitchFamily="18" charset="0"/>
              </a:rPr>
              <a:t>Linearly polarizer</a:t>
            </a:r>
          </a:p>
          <a:p>
            <a:pPr marL="285750" indent="-285750">
              <a:buFont typeface="Arial" panose="020B0604020202020204" pitchFamily="34" charset="0"/>
              <a:buChar char="•"/>
            </a:pPr>
            <a:r>
              <a:rPr lang="el-GR" dirty="0">
                <a:latin typeface="Times New Roman Regular" panose="02020603050405020304" pitchFamily="18" charset="0"/>
              </a:rPr>
              <a:t>λ</a:t>
            </a:r>
            <a:r>
              <a:rPr lang="en-US" dirty="0">
                <a:latin typeface="Times New Roman Regular" panose="02020603050405020304" pitchFamily="18" charset="0"/>
              </a:rPr>
              <a:t>/4 Waveplate</a:t>
            </a:r>
          </a:p>
        </p:txBody>
      </p:sp>
      <p:cxnSp>
        <p:nvCxnSpPr>
          <p:cNvPr id="59" name="Straight Arrow Connector 58">
            <a:extLst>
              <a:ext uri="{FF2B5EF4-FFF2-40B4-BE49-F238E27FC236}">
                <a16:creationId xmlns:a16="http://schemas.microsoft.com/office/drawing/2014/main" id="{B56D4E59-B418-234F-92CA-BFC44EC84D2A}"/>
              </a:ext>
            </a:extLst>
          </p:cNvPr>
          <p:cNvCxnSpPr>
            <a:cxnSpLocks/>
          </p:cNvCxnSpPr>
          <p:nvPr/>
        </p:nvCxnSpPr>
        <p:spPr>
          <a:xfrm>
            <a:off x="3547254" y="4857903"/>
            <a:ext cx="392232"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04AAB47C-A04B-1B43-9248-9235D7AE20AB}"/>
              </a:ext>
            </a:extLst>
          </p:cNvPr>
          <p:cNvCxnSpPr/>
          <p:nvPr/>
        </p:nvCxnSpPr>
        <p:spPr>
          <a:xfrm>
            <a:off x="5318234" y="5460775"/>
            <a:ext cx="0" cy="32818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62" name="Rectangle 61">
            <a:extLst>
              <a:ext uri="{FF2B5EF4-FFF2-40B4-BE49-F238E27FC236}">
                <a16:creationId xmlns:a16="http://schemas.microsoft.com/office/drawing/2014/main" id="{7FE9CFC5-38FA-EA4F-8FD6-AB55876BB5DD}"/>
              </a:ext>
            </a:extLst>
          </p:cNvPr>
          <p:cNvSpPr/>
          <p:nvPr/>
        </p:nvSpPr>
        <p:spPr>
          <a:xfrm>
            <a:off x="450552" y="5777265"/>
            <a:ext cx="2984500" cy="9881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3" name="TextBox 62">
            <a:extLst>
              <a:ext uri="{FF2B5EF4-FFF2-40B4-BE49-F238E27FC236}">
                <a16:creationId xmlns:a16="http://schemas.microsoft.com/office/drawing/2014/main" id="{95B357F6-D2E8-7F4A-A6DA-C1CD5ADE006E}"/>
              </a:ext>
            </a:extLst>
          </p:cNvPr>
          <p:cNvSpPr txBox="1"/>
          <p:nvPr/>
        </p:nvSpPr>
        <p:spPr>
          <a:xfrm>
            <a:off x="518801" y="5959311"/>
            <a:ext cx="2968478" cy="646331"/>
          </a:xfrm>
          <a:prstGeom prst="rect">
            <a:avLst/>
          </a:prstGeom>
          <a:noFill/>
        </p:spPr>
        <p:txBody>
          <a:bodyPr wrap="square" rtlCol="0">
            <a:spAutoFit/>
          </a:bodyPr>
          <a:lstStyle/>
          <a:p>
            <a:r>
              <a:rPr lang="en-US" dirty="0">
                <a:latin typeface="Times New Roman Regular" panose="02020603050405020304" pitchFamily="18" charset="0"/>
              </a:rPr>
              <a:t>Count scattered electrons on each detector (N</a:t>
            </a:r>
            <a:r>
              <a:rPr lang="en-US" baseline="-25000" dirty="0">
                <a:latin typeface="Times New Roman Regular" panose="02020603050405020304" pitchFamily="18" charset="0"/>
              </a:rPr>
              <a:t>L</a:t>
            </a:r>
            <a:r>
              <a:rPr lang="en-US" dirty="0">
                <a:latin typeface="Times New Roman Regular" panose="02020603050405020304" pitchFamily="18" charset="0"/>
              </a:rPr>
              <a:t> &amp; N</a:t>
            </a:r>
            <a:r>
              <a:rPr lang="en-US" baseline="-25000" dirty="0">
                <a:latin typeface="Times New Roman Regular" panose="02020603050405020304" pitchFamily="18" charset="0"/>
              </a:rPr>
              <a:t>R</a:t>
            </a:r>
            <a:r>
              <a:rPr lang="en-US" dirty="0">
                <a:latin typeface="Times New Roman Regular" panose="02020603050405020304" pitchFamily="18" charset="0"/>
              </a:rPr>
              <a:t>)</a:t>
            </a:r>
          </a:p>
        </p:txBody>
      </p:sp>
      <p:sp>
        <p:nvSpPr>
          <p:cNvPr id="64" name="Rectangle 63">
            <a:extLst>
              <a:ext uri="{FF2B5EF4-FFF2-40B4-BE49-F238E27FC236}">
                <a16:creationId xmlns:a16="http://schemas.microsoft.com/office/drawing/2014/main" id="{D0322A4D-4859-6649-ADC9-393F71DFB310}"/>
              </a:ext>
            </a:extLst>
          </p:cNvPr>
          <p:cNvSpPr/>
          <p:nvPr/>
        </p:nvSpPr>
        <p:spPr>
          <a:xfrm>
            <a:off x="3935655" y="5777265"/>
            <a:ext cx="2984500" cy="9881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6" name="TextBox 65">
            <a:extLst>
              <a:ext uri="{FF2B5EF4-FFF2-40B4-BE49-F238E27FC236}">
                <a16:creationId xmlns:a16="http://schemas.microsoft.com/office/drawing/2014/main" id="{B4FB5674-B07C-9541-8343-57A0646199C4}"/>
              </a:ext>
            </a:extLst>
          </p:cNvPr>
          <p:cNvSpPr txBox="1"/>
          <p:nvPr/>
        </p:nvSpPr>
        <p:spPr>
          <a:xfrm>
            <a:off x="4003904" y="5959311"/>
            <a:ext cx="2968478" cy="646331"/>
          </a:xfrm>
          <a:prstGeom prst="rect">
            <a:avLst/>
          </a:prstGeom>
          <a:noFill/>
        </p:spPr>
        <p:txBody>
          <a:bodyPr wrap="square" rtlCol="0">
            <a:spAutoFit/>
          </a:bodyPr>
          <a:lstStyle/>
          <a:p>
            <a:r>
              <a:rPr lang="en-US" dirty="0">
                <a:latin typeface="Times New Roman Regular" panose="02020603050405020304" pitchFamily="18" charset="0"/>
              </a:rPr>
              <a:t>Bend electron trajectory for transverse spin orientation</a:t>
            </a:r>
          </a:p>
        </p:txBody>
      </p:sp>
      <p:cxnSp>
        <p:nvCxnSpPr>
          <p:cNvPr id="67" name="Straight Arrow Connector 66">
            <a:extLst>
              <a:ext uri="{FF2B5EF4-FFF2-40B4-BE49-F238E27FC236}">
                <a16:creationId xmlns:a16="http://schemas.microsoft.com/office/drawing/2014/main" id="{83F781A5-4BB7-0D41-BDAD-BD3132226C4E}"/>
              </a:ext>
            </a:extLst>
          </p:cNvPr>
          <p:cNvCxnSpPr>
            <a:cxnSpLocks/>
          </p:cNvCxnSpPr>
          <p:nvPr/>
        </p:nvCxnSpPr>
        <p:spPr>
          <a:xfrm flipH="1">
            <a:off x="3468229" y="6277462"/>
            <a:ext cx="448376" cy="5015"/>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917D8ABE-541F-174F-938D-C57967F633CF}"/>
              </a:ext>
            </a:extLst>
          </p:cNvPr>
          <p:cNvSpPr txBox="1"/>
          <p:nvPr/>
        </p:nvSpPr>
        <p:spPr>
          <a:xfrm>
            <a:off x="8100139" y="5872990"/>
            <a:ext cx="1274905" cy="646331"/>
          </a:xfrm>
          <a:prstGeom prst="rect">
            <a:avLst/>
          </a:prstGeom>
          <a:noFill/>
        </p:spPr>
        <p:txBody>
          <a:bodyPr wrap="square" rtlCol="0">
            <a:spAutoFit/>
          </a:bodyPr>
          <a:lstStyle/>
          <a:p>
            <a:r>
              <a:rPr lang="en-US" dirty="0">
                <a:latin typeface="Times New Roman Regular" panose="02020603050405020304" pitchFamily="18" charset="0"/>
              </a:rPr>
              <a:t>Mott Polarimeter</a:t>
            </a:r>
          </a:p>
        </p:txBody>
      </p:sp>
      <p:sp>
        <p:nvSpPr>
          <p:cNvPr id="70" name="TextBox 69">
            <a:extLst>
              <a:ext uri="{FF2B5EF4-FFF2-40B4-BE49-F238E27FC236}">
                <a16:creationId xmlns:a16="http://schemas.microsoft.com/office/drawing/2014/main" id="{9461B3A2-95CC-5E41-B606-4B31BCB004B2}"/>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18</a:t>
            </a:r>
          </a:p>
        </p:txBody>
      </p:sp>
      <p:sp>
        <p:nvSpPr>
          <p:cNvPr id="65" name="Rectangle 64">
            <a:extLst>
              <a:ext uri="{FF2B5EF4-FFF2-40B4-BE49-F238E27FC236}">
                <a16:creationId xmlns:a16="http://schemas.microsoft.com/office/drawing/2014/main" id="{9B1672C4-EE93-6F4D-859E-316C5414D830}"/>
              </a:ext>
            </a:extLst>
          </p:cNvPr>
          <p:cNvSpPr/>
          <p:nvPr/>
        </p:nvSpPr>
        <p:spPr>
          <a:xfrm>
            <a:off x="357523" y="232634"/>
            <a:ext cx="3941427" cy="13234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8" name="TextBox 67">
            <a:extLst>
              <a:ext uri="{FF2B5EF4-FFF2-40B4-BE49-F238E27FC236}">
                <a16:creationId xmlns:a16="http://schemas.microsoft.com/office/drawing/2014/main" id="{5A9998DA-DBA7-CD46-8DE1-B69984B20406}"/>
              </a:ext>
            </a:extLst>
          </p:cNvPr>
          <p:cNvSpPr txBox="1"/>
          <p:nvPr/>
        </p:nvSpPr>
        <p:spPr>
          <a:xfrm>
            <a:off x="479443" y="340384"/>
            <a:ext cx="3819506" cy="1015663"/>
          </a:xfrm>
          <a:prstGeom prst="rect">
            <a:avLst/>
          </a:prstGeom>
          <a:noFill/>
        </p:spPr>
        <p:txBody>
          <a:bodyPr wrap="square" rtlCol="0">
            <a:spAutoFit/>
          </a:bodyPr>
          <a:lstStyle/>
          <a:p>
            <a:r>
              <a:rPr lang="en-US" sz="2000" dirty="0">
                <a:latin typeface="Times New Roman Regular" panose="02020603050405020304" pitchFamily="18" charset="0"/>
              </a:rPr>
              <a:t>A 20 meV SO splitting corresponds to a 2.5 nm wavelength window (385.3 nm – 387.7 nm) </a:t>
            </a:r>
          </a:p>
        </p:txBody>
      </p:sp>
    </p:spTree>
    <p:extLst>
      <p:ext uri="{BB962C8B-B14F-4D97-AF65-F5344CB8AC3E}">
        <p14:creationId xmlns:p14="http://schemas.microsoft.com/office/powerpoint/2010/main" val="1222876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B6565E-853B-2F42-ACEC-FF3BEE34F376}"/>
              </a:ext>
            </a:extLst>
          </p:cNvPr>
          <p:cNvSpPr/>
          <p:nvPr/>
        </p:nvSpPr>
        <p:spPr>
          <a:xfrm>
            <a:off x="6791708" y="601876"/>
            <a:ext cx="4054129" cy="44876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 name="Title 1">
            <a:extLst>
              <a:ext uri="{FF2B5EF4-FFF2-40B4-BE49-F238E27FC236}">
                <a16:creationId xmlns:a16="http://schemas.microsoft.com/office/drawing/2014/main" id="{C4F35EBA-F544-5845-A1A3-6D59A349CC39}"/>
              </a:ext>
            </a:extLst>
          </p:cNvPr>
          <p:cNvSpPr>
            <a:spLocks noGrp="1"/>
          </p:cNvSpPr>
          <p:nvPr>
            <p:ph type="title"/>
          </p:nvPr>
        </p:nvSpPr>
        <p:spPr>
          <a:xfrm>
            <a:off x="391886" y="103868"/>
            <a:ext cx="10515600" cy="1325563"/>
          </a:xfrm>
        </p:spPr>
        <p:txBody>
          <a:bodyPr/>
          <a:lstStyle/>
          <a:p>
            <a:r>
              <a:rPr lang="en-US" dirty="0"/>
              <a:t>Cubic GaN Results</a:t>
            </a:r>
          </a:p>
        </p:txBody>
      </p:sp>
      <p:sp>
        <p:nvSpPr>
          <p:cNvPr id="6" name="TextBox 5">
            <a:extLst>
              <a:ext uri="{FF2B5EF4-FFF2-40B4-BE49-F238E27FC236}">
                <a16:creationId xmlns:a16="http://schemas.microsoft.com/office/drawing/2014/main" id="{0752285F-8C70-E846-82D0-DD093A6C743F}"/>
              </a:ext>
            </a:extLst>
          </p:cNvPr>
          <p:cNvSpPr txBox="1"/>
          <p:nvPr/>
        </p:nvSpPr>
        <p:spPr>
          <a:xfrm>
            <a:off x="11750854" y="6488668"/>
            <a:ext cx="418704" cy="369332"/>
          </a:xfrm>
          <a:prstGeom prst="rect">
            <a:avLst/>
          </a:prstGeom>
          <a:noFill/>
        </p:spPr>
        <p:txBody>
          <a:bodyPr wrap="none" rtlCol="0">
            <a:spAutoFit/>
          </a:bodyPr>
          <a:lstStyle/>
          <a:p>
            <a:r>
              <a:rPr lang="en-US" dirty="0">
                <a:latin typeface="Times New Roman Regular" panose="02020603050405020304" pitchFamily="18" charset="0"/>
              </a:rPr>
              <a:t>19</a:t>
            </a:r>
          </a:p>
        </p:txBody>
      </p:sp>
      <p:sp>
        <p:nvSpPr>
          <p:cNvPr id="10" name="TextBox 9">
            <a:extLst>
              <a:ext uri="{FF2B5EF4-FFF2-40B4-BE49-F238E27FC236}">
                <a16:creationId xmlns:a16="http://schemas.microsoft.com/office/drawing/2014/main" id="{5C2B4F06-7EA9-6341-8405-169A729E7B8D}"/>
              </a:ext>
            </a:extLst>
          </p:cNvPr>
          <p:cNvSpPr txBox="1"/>
          <p:nvPr/>
        </p:nvSpPr>
        <p:spPr>
          <a:xfrm>
            <a:off x="6730060" y="663539"/>
            <a:ext cx="4257897" cy="369332"/>
          </a:xfrm>
          <a:prstGeom prst="rect">
            <a:avLst/>
          </a:prstGeom>
          <a:noFill/>
        </p:spPr>
        <p:txBody>
          <a:bodyPr wrap="none" rtlCol="0">
            <a:spAutoFit/>
          </a:bodyPr>
          <a:lstStyle/>
          <a:p>
            <a:r>
              <a:rPr lang="en-US" dirty="0">
                <a:latin typeface="Times New Roman Regular" panose="02020603050405020304" pitchFamily="18" charset="0"/>
              </a:rPr>
              <a:t>Peak: 28.9% +/- 1.4% at 386 nm (3.212 eV)</a:t>
            </a:r>
          </a:p>
        </p:txBody>
      </p:sp>
      <p:pic>
        <p:nvPicPr>
          <p:cNvPr id="4" name="Picture 3">
            <a:extLst>
              <a:ext uri="{FF2B5EF4-FFF2-40B4-BE49-F238E27FC236}">
                <a16:creationId xmlns:a16="http://schemas.microsoft.com/office/drawing/2014/main" id="{AF296F16-70A4-DD43-9964-BD45DDD227DF}"/>
              </a:ext>
            </a:extLst>
          </p:cNvPr>
          <p:cNvPicPr>
            <a:picLocks noChangeAspect="1"/>
          </p:cNvPicPr>
          <p:nvPr/>
        </p:nvPicPr>
        <p:blipFill>
          <a:blip r:embed="rId3"/>
          <a:stretch>
            <a:fillRect/>
          </a:stretch>
        </p:blipFill>
        <p:spPr>
          <a:xfrm>
            <a:off x="2117408" y="1032871"/>
            <a:ext cx="7064555" cy="5692940"/>
          </a:xfrm>
          <a:prstGeom prst="rect">
            <a:avLst/>
          </a:prstGeom>
        </p:spPr>
      </p:pic>
      <p:cxnSp>
        <p:nvCxnSpPr>
          <p:cNvPr id="7" name="Straight Arrow Connector 6">
            <a:extLst>
              <a:ext uri="{FF2B5EF4-FFF2-40B4-BE49-F238E27FC236}">
                <a16:creationId xmlns:a16="http://schemas.microsoft.com/office/drawing/2014/main" id="{F3EF098D-7600-4B40-BB10-83E810AEEE3C}"/>
              </a:ext>
            </a:extLst>
          </p:cNvPr>
          <p:cNvCxnSpPr>
            <a:cxnSpLocks/>
          </p:cNvCxnSpPr>
          <p:nvPr/>
        </p:nvCxnSpPr>
        <p:spPr>
          <a:xfrm flipH="1">
            <a:off x="5916007" y="1112302"/>
            <a:ext cx="973891" cy="79524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BB0C3E9-ADA2-2142-ABD9-595B2CA988E4}"/>
              </a:ext>
            </a:extLst>
          </p:cNvPr>
          <p:cNvSpPr/>
          <p:nvPr/>
        </p:nvSpPr>
        <p:spPr>
          <a:xfrm>
            <a:off x="9231845" y="2476751"/>
            <a:ext cx="2519010" cy="13084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6" name="TextBox 15">
            <a:extLst>
              <a:ext uri="{FF2B5EF4-FFF2-40B4-BE49-F238E27FC236}">
                <a16:creationId xmlns:a16="http://schemas.microsoft.com/office/drawing/2014/main" id="{D12315A8-144F-5B4A-A8F6-784D369AFAD8}"/>
              </a:ext>
            </a:extLst>
          </p:cNvPr>
          <p:cNvSpPr txBox="1"/>
          <p:nvPr/>
        </p:nvSpPr>
        <p:spPr>
          <a:xfrm>
            <a:off x="9231844" y="2476751"/>
            <a:ext cx="2469128" cy="1200329"/>
          </a:xfrm>
          <a:prstGeom prst="rect">
            <a:avLst/>
          </a:prstGeom>
          <a:noFill/>
        </p:spPr>
        <p:txBody>
          <a:bodyPr wrap="square" rtlCol="0">
            <a:spAutoFit/>
          </a:bodyPr>
          <a:lstStyle/>
          <a:p>
            <a:r>
              <a:rPr lang="en-US" dirty="0">
                <a:latin typeface="Times New Roman Regular" panose="02020603050405020304" pitchFamily="18" charset="0"/>
              </a:rPr>
              <a:t>What polarizations could you expect theoretically with &lt;1 nm bandwidth light? </a:t>
            </a:r>
          </a:p>
        </p:txBody>
      </p:sp>
    </p:spTree>
    <p:extLst>
      <p:ext uri="{BB962C8B-B14F-4D97-AF65-F5344CB8AC3E}">
        <p14:creationId xmlns:p14="http://schemas.microsoft.com/office/powerpoint/2010/main" val="1221841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a:extLst>
              <a:ext uri="{FF2B5EF4-FFF2-40B4-BE49-F238E27FC236}">
                <a16:creationId xmlns:a16="http://schemas.microsoft.com/office/drawing/2014/main" id="{156DD2AB-1562-3E46-A065-EFF71E93BC3C}"/>
              </a:ext>
            </a:extLst>
          </p:cNvPr>
          <p:cNvPicPr>
            <a:picLocks noChangeAspect="1"/>
          </p:cNvPicPr>
          <p:nvPr/>
        </p:nvPicPr>
        <p:blipFill>
          <a:blip r:embed="rId3"/>
          <a:stretch>
            <a:fillRect/>
          </a:stretch>
        </p:blipFill>
        <p:spPr>
          <a:xfrm>
            <a:off x="4580560" y="2394898"/>
            <a:ext cx="2615125" cy="1302646"/>
          </a:xfrm>
          <a:prstGeom prst="rect">
            <a:avLst/>
          </a:prstGeom>
        </p:spPr>
      </p:pic>
      <p:sp>
        <p:nvSpPr>
          <p:cNvPr id="2" name="Title 1">
            <a:extLst>
              <a:ext uri="{FF2B5EF4-FFF2-40B4-BE49-F238E27FC236}">
                <a16:creationId xmlns:a16="http://schemas.microsoft.com/office/drawing/2014/main" id="{417FC123-9E4D-5D40-BB1F-F758D4A98B9D}"/>
              </a:ext>
            </a:extLst>
          </p:cNvPr>
          <p:cNvSpPr>
            <a:spLocks noGrp="1"/>
          </p:cNvSpPr>
          <p:nvPr>
            <p:ph type="title"/>
          </p:nvPr>
        </p:nvSpPr>
        <p:spPr>
          <a:xfrm>
            <a:off x="0" y="-356639"/>
            <a:ext cx="10515600" cy="1325563"/>
          </a:xfrm>
        </p:spPr>
        <p:txBody>
          <a:bodyPr>
            <a:normAutofit/>
          </a:bodyPr>
          <a:lstStyle/>
          <a:p>
            <a:r>
              <a:rPr lang="en-US" sz="4000" dirty="0"/>
              <a:t>Spin-Polarized Electron Beams</a:t>
            </a:r>
          </a:p>
        </p:txBody>
      </p:sp>
      <p:sp>
        <p:nvSpPr>
          <p:cNvPr id="7" name="TextBox 6">
            <a:extLst>
              <a:ext uri="{FF2B5EF4-FFF2-40B4-BE49-F238E27FC236}">
                <a16:creationId xmlns:a16="http://schemas.microsoft.com/office/drawing/2014/main" id="{CC389F74-C464-AA45-B5F9-2FEF8D498009}"/>
              </a:ext>
            </a:extLst>
          </p:cNvPr>
          <p:cNvSpPr txBox="1"/>
          <p:nvPr/>
        </p:nvSpPr>
        <p:spPr>
          <a:xfrm>
            <a:off x="309197" y="1207951"/>
            <a:ext cx="3086294" cy="1261884"/>
          </a:xfrm>
          <a:prstGeom prst="rect">
            <a:avLst/>
          </a:prstGeom>
          <a:noFill/>
        </p:spPr>
        <p:txBody>
          <a:bodyPr wrap="none" rtlCol="0">
            <a:spAutoFit/>
          </a:bodyPr>
          <a:lstStyle/>
          <a:p>
            <a:r>
              <a:rPr lang="en-US" sz="2200" dirty="0">
                <a:latin typeface="Times New Roman Regular" panose="02020603050405020304" pitchFamily="18" charset="0"/>
              </a:rPr>
              <a:t>Nuclear/HEP Physics</a:t>
            </a:r>
          </a:p>
          <a:p>
            <a:pPr marL="285750" indent="-285750">
              <a:buFont typeface="Wingdings" pitchFamily="2" charset="2"/>
              <a:buChar char="Ø"/>
            </a:pPr>
            <a:r>
              <a:rPr lang="en-US" dirty="0">
                <a:latin typeface="Times New Roman Regular" panose="02020603050405020304" pitchFamily="18" charset="0"/>
              </a:rPr>
              <a:t>Deep inelastic scattering</a:t>
            </a:r>
          </a:p>
          <a:p>
            <a:pPr marL="285750" indent="-285750">
              <a:buFont typeface="Wingdings" pitchFamily="2" charset="2"/>
              <a:buChar char="Ø"/>
            </a:pPr>
            <a:r>
              <a:rPr lang="en-US" dirty="0">
                <a:latin typeface="Times New Roman Regular" panose="02020603050405020304" pitchFamily="18" charset="0"/>
              </a:rPr>
              <a:t>Parity violating experiments</a:t>
            </a:r>
          </a:p>
          <a:p>
            <a:pPr marL="285750" indent="-285750">
              <a:buFont typeface="Wingdings" pitchFamily="2" charset="2"/>
              <a:buChar char="Ø"/>
            </a:pPr>
            <a:r>
              <a:rPr lang="en-US" dirty="0">
                <a:latin typeface="Times New Roman Regular" panose="02020603050405020304" pitchFamily="18" charset="0"/>
              </a:rPr>
              <a:t>Higgs Factory</a:t>
            </a:r>
          </a:p>
        </p:txBody>
      </p:sp>
      <p:sp>
        <p:nvSpPr>
          <p:cNvPr id="8" name="TextBox 7">
            <a:extLst>
              <a:ext uri="{FF2B5EF4-FFF2-40B4-BE49-F238E27FC236}">
                <a16:creationId xmlns:a16="http://schemas.microsoft.com/office/drawing/2014/main" id="{927869F5-5C7B-7A40-A2EC-E6EC432B6B1B}"/>
              </a:ext>
            </a:extLst>
          </p:cNvPr>
          <p:cNvSpPr txBox="1"/>
          <p:nvPr/>
        </p:nvSpPr>
        <p:spPr>
          <a:xfrm>
            <a:off x="60393" y="6066219"/>
            <a:ext cx="3949098" cy="461665"/>
          </a:xfrm>
          <a:prstGeom prst="rect">
            <a:avLst/>
          </a:prstGeom>
          <a:noFill/>
        </p:spPr>
        <p:txBody>
          <a:bodyPr wrap="square" rtlCol="0">
            <a:spAutoFit/>
          </a:bodyPr>
          <a:lstStyle/>
          <a:p>
            <a:r>
              <a:rPr lang="en-US" sz="1200" dirty="0">
                <a:latin typeface="Times New Roman Regular" panose="02020603050405020304" pitchFamily="18" charset="0"/>
              </a:rPr>
              <a:t>1. D. Geesaman et al. The 2015 Long Range Plan for Nuclear Science. </a:t>
            </a:r>
          </a:p>
        </p:txBody>
      </p:sp>
      <p:sp>
        <p:nvSpPr>
          <p:cNvPr id="9" name="TextBox 8">
            <a:extLst>
              <a:ext uri="{FF2B5EF4-FFF2-40B4-BE49-F238E27FC236}">
                <a16:creationId xmlns:a16="http://schemas.microsoft.com/office/drawing/2014/main" id="{CB2A4485-C298-6447-B5A4-F0B2499D3A90}"/>
              </a:ext>
            </a:extLst>
          </p:cNvPr>
          <p:cNvSpPr txBox="1"/>
          <p:nvPr/>
        </p:nvSpPr>
        <p:spPr>
          <a:xfrm>
            <a:off x="4250284" y="1230871"/>
            <a:ext cx="3480704" cy="1261884"/>
          </a:xfrm>
          <a:prstGeom prst="rect">
            <a:avLst/>
          </a:prstGeom>
          <a:noFill/>
        </p:spPr>
        <p:txBody>
          <a:bodyPr wrap="square" rtlCol="0">
            <a:spAutoFit/>
          </a:bodyPr>
          <a:lstStyle/>
          <a:p>
            <a:r>
              <a:rPr lang="en-US" sz="2200" dirty="0">
                <a:latin typeface="Times New Roman Regular" panose="02020603050405020304" pitchFamily="18" charset="0"/>
              </a:rPr>
              <a:t>Electron Microscopy</a:t>
            </a:r>
          </a:p>
          <a:p>
            <a:pPr marL="285750" indent="-285750">
              <a:buFont typeface="Wingdings" pitchFamily="2" charset="2"/>
              <a:buChar char="Ø"/>
            </a:pPr>
            <a:r>
              <a:rPr lang="en-US" dirty="0">
                <a:latin typeface="Times New Roman Regular" panose="02020603050405020304" pitchFamily="18" charset="0"/>
              </a:rPr>
              <a:t>Image magnetic structure of surface</a:t>
            </a:r>
          </a:p>
          <a:p>
            <a:pPr marL="285750" indent="-285750">
              <a:buFont typeface="Wingdings" pitchFamily="2" charset="2"/>
              <a:buChar char="Ø"/>
            </a:pPr>
            <a:r>
              <a:rPr lang="en-US" dirty="0">
                <a:latin typeface="Times New Roman Regular" panose="02020603050405020304" pitchFamily="18" charset="0"/>
              </a:rPr>
              <a:t>Study spin-orbit interactions</a:t>
            </a:r>
          </a:p>
        </p:txBody>
      </p:sp>
      <p:sp>
        <p:nvSpPr>
          <p:cNvPr id="11" name="TextBox 10">
            <a:extLst>
              <a:ext uri="{FF2B5EF4-FFF2-40B4-BE49-F238E27FC236}">
                <a16:creationId xmlns:a16="http://schemas.microsoft.com/office/drawing/2014/main" id="{4B780918-327F-EA4E-8B22-DFF19C7162D2}"/>
              </a:ext>
            </a:extLst>
          </p:cNvPr>
          <p:cNvSpPr txBox="1"/>
          <p:nvPr/>
        </p:nvSpPr>
        <p:spPr>
          <a:xfrm>
            <a:off x="52782" y="6527884"/>
            <a:ext cx="5288437" cy="276999"/>
          </a:xfrm>
          <a:prstGeom prst="rect">
            <a:avLst/>
          </a:prstGeom>
          <a:noFill/>
        </p:spPr>
        <p:txBody>
          <a:bodyPr wrap="square" rtlCol="0">
            <a:spAutoFit/>
          </a:bodyPr>
          <a:lstStyle/>
          <a:p>
            <a:r>
              <a:rPr lang="en-US" sz="1200" dirty="0">
                <a:latin typeface="Times New Roman Regular" panose="02020603050405020304" pitchFamily="18" charset="0"/>
              </a:rPr>
              <a:t>2. El Gabaly et al. PRL 96, 147202 (2006)</a:t>
            </a:r>
          </a:p>
        </p:txBody>
      </p:sp>
      <p:sp>
        <p:nvSpPr>
          <p:cNvPr id="18" name="Rounded Rectangle 17">
            <a:extLst>
              <a:ext uri="{FF2B5EF4-FFF2-40B4-BE49-F238E27FC236}">
                <a16:creationId xmlns:a16="http://schemas.microsoft.com/office/drawing/2014/main" id="{922C5EB6-2F74-D443-8876-57957AA85E7A}"/>
              </a:ext>
            </a:extLst>
          </p:cNvPr>
          <p:cNvSpPr/>
          <p:nvPr/>
        </p:nvSpPr>
        <p:spPr>
          <a:xfrm>
            <a:off x="49609" y="654361"/>
            <a:ext cx="7681379" cy="321084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1" name="TextBox 20">
            <a:extLst>
              <a:ext uri="{FF2B5EF4-FFF2-40B4-BE49-F238E27FC236}">
                <a16:creationId xmlns:a16="http://schemas.microsoft.com/office/drawing/2014/main" id="{0B982ADF-EE84-084C-8740-42335B991ACB}"/>
              </a:ext>
            </a:extLst>
          </p:cNvPr>
          <p:cNvSpPr txBox="1"/>
          <p:nvPr/>
        </p:nvSpPr>
        <p:spPr>
          <a:xfrm>
            <a:off x="2788474" y="561054"/>
            <a:ext cx="3917214" cy="630942"/>
          </a:xfrm>
          <a:prstGeom prst="rect">
            <a:avLst/>
          </a:prstGeom>
          <a:noFill/>
        </p:spPr>
        <p:txBody>
          <a:bodyPr wrap="square" rtlCol="0">
            <a:spAutoFit/>
          </a:bodyPr>
          <a:lstStyle/>
          <a:p>
            <a:r>
              <a:rPr lang="en-US" sz="3500" dirty="0">
                <a:latin typeface="Times New Roman Regular" panose="02020603050405020304" pitchFamily="18" charset="0"/>
              </a:rPr>
              <a:t>Applications</a:t>
            </a:r>
          </a:p>
        </p:txBody>
      </p:sp>
      <p:sp>
        <p:nvSpPr>
          <p:cNvPr id="30" name="Rounded Rectangle 29">
            <a:extLst>
              <a:ext uri="{FF2B5EF4-FFF2-40B4-BE49-F238E27FC236}">
                <a16:creationId xmlns:a16="http://schemas.microsoft.com/office/drawing/2014/main" id="{EEFB3746-2F71-E542-8B38-C676ADCD438B}"/>
              </a:ext>
            </a:extLst>
          </p:cNvPr>
          <p:cNvSpPr/>
          <p:nvPr/>
        </p:nvSpPr>
        <p:spPr>
          <a:xfrm>
            <a:off x="4198588" y="1148660"/>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23" name="Picture 22">
            <a:extLst>
              <a:ext uri="{FF2B5EF4-FFF2-40B4-BE49-F238E27FC236}">
                <a16:creationId xmlns:a16="http://schemas.microsoft.com/office/drawing/2014/main" id="{73360F38-B1F4-2345-A6EE-8B958DABB803}"/>
              </a:ext>
            </a:extLst>
          </p:cNvPr>
          <p:cNvPicPr>
            <a:picLocks noChangeAspect="1"/>
          </p:cNvPicPr>
          <p:nvPr/>
        </p:nvPicPr>
        <p:blipFill>
          <a:blip r:embed="rId4"/>
          <a:stretch>
            <a:fillRect/>
          </a:stretch>
        </p:blipFill>
        <p:spPr>
          <a:xfrm>
            <a:off x="7443133" y="4090738"/>
            <a:ext cx="1168157" cy="2559970"/>
          </a:xfrm>
          <a:prstGeom prst="rect">
            <a:avLst/>
          </a:prstGeom>
        </p:spPr>
      </p:pic>
      <p:pic>
        <p:nvPicPr>
          <p:cNvPr id="40" name="Picture 39">
            <a:extLst>
              <a:ext uri="{FF2B5EF4-FFF2-40B4-BE49-F238E27FC236}">
                <a16:creationId xmlns:a16="http://schemas.microsoft.com/office/drawing/2014/main" id="{F7FDA97A-7101-5343-9995-37C887F72DFD}"/>
              </a:ext>
            </a:extLst>
          </p:cNvPr>
          <p:cNvPicPr>
            <a:picLocks noChangeAspect="1"/>
          </p:cNvPicPr>
          <p:nvPr/>
        </p:nvPicPr>
        <p:blipFill>
          <a:blip r:embed="rId4"/>
          <a:stretch>
            <a:fillRect/>
          </a:stretch>
        </p:blipFill>
        <p:spPr>
          <a:xfrm>
            <a:off x="7864879" y="4021719"/>
            <a:ext cx="1097443" cy="2405002"/>
          </a:xfrm>
          <a:prstGeom prst="rect">
            <a:avLst/>
          </a:prstGeom>
        </p:spPr>
      </p:pic>
      <p:pic>
        <p:nvPicPr>
          <p:cNvPr id="42" name="Picture 41">
            <a:extLst>
              <a:ext uri="{FF2B5EF4-FFF2-40B4-BE49-F238E27FC236}">
                <a16:creationId xmlns:a16="http://schemas.microsoft.com/office/drawing/2014/main" id="{CCB1E5C6-489B-8C4B-8BDE-66EA6282BD4D}"/>
              </a:ext>
            </a:extLst>
          </p:cNvPr>
          <p:cNvPicPr>
            <a:picLocks noChangeAspect="1"/>
          </p:cNvPicPr>
          <p:nvPr/>
        </p:nvPicPr>
        <p:blipFill>
          <a:blip r:embed="rId4"/>
          <a:stretch>
            <a:fillRect/>
          </a:stretch>
        </p:blipFill>
        <p:spPr>
          <a:xfrm>
            <a:off x="8843916" y="4252468"/>
            <a:ext cx="1168157" cy="2559970"/>
          </a:xfrm>
          <a:prstGeom prst="rect">
            <a:avLst/>
          </a:prstGeom>
        </p:spPr>
      </p:pic>
      <p:pic>
        <p:nvPicPr>
          <p:cNvPr id="43" name="Picture 42">
            <a:extLst>
              <a:ext uri="{FF2B5EF4-FFF2-40B4-BE49-F238E27FC236}">
                <a16:creationId xmlns:a16="http://schemas.microsoft.com/office/drawing/2014/main" id="{30C94677-538F-3647-88B4-FD0EE28755AE}"/>
              </a:ext>
            </a:extLst>
          </p:cNvPr>
          <p:cNvPicPr>
            <a:picLocks noChangeAspect="1"/>
          </p:cNvPicPr>
          <p:nvPr/>
        </p:nvPicPr>
        <p:blipFill>
          <a:blip r:embed="rId4"/>
          <a:stretch>
            <a:fillRect/>
          </a:stretch>
        </p:blipFill>
        <p:spPr>
          <a:xfrm>
            <a:off x="7801290" y="4252608"/>
            <a:ext cx="1168157" cy="2559970"/>
          </a:xfrm>
          <a:prstGeom prst="rect">
            <a:avLst/>
          </a:prstGeom>
        </p:spPr>
      </p:pic>
      <p:pic>
        <p:nvPicPr>
          <p:cNvPr id="47" name="Picture 46">
            <a:extLst>
              <a:ext uri="{FF2B5EF4-FFF2-40B4-BE49-F238E27FC236}">
                <a16:creationId xmlns:a16="http://schemas.microsoft.com/office/drawing/2014/main" id="{6CDB2F78-994B-6641-92B5-E270C2458E36}"/>
              </a:ext>
            </a:extLst>
          </p:cNvPr>
          <p:cNvPicPr>
            <a:picLocks noChangeAspect="1"/>
          </p:cNvPicPr>
          <p:nvPr/>
        </p:nvPicPr>
        <p:blipFill>
          <a:blip r:embed="rId4"/>
          <a:stretch>
            <a:fillRect/>
          </a:stretch>
        </p:blipFill>
        <p:spPr>
          <a:xfrm>
            <a:off x="8013992" y="3741759"/>
            <a:ext cx="1097443" cy="2405002"/>
          </a:xfrm>
          <a:prstGeom prst="rect">
            <a:avLst/>
          </a:prstGeom>
        </p:spPr>
      </p:pic>
      <p:pic>
        <p:nvPicPr>
          <p:cNvPr id="140" name="Picture 139">
            <a:extLst>
              <a:ext uri="{FF2B5EF4-FFF2-40B4-BE49-F238E27FC236}">
                <a16:creationId xmlns:a16="http://schemas.microsoft.com/office/drawing/2014/main" id="{84EA8A15-F70C-AD48-A90F-6FC89DEBB5E3}"/>
              </a:ext>
            </a:extLst>
          </p:cNvPr>
          <p:cNvPicPr>
            <a:picLocks noChangeAspect="1"/>
          </p:cNvPicPr>
          <p:nvPr/>
        </p:nvPicPr>
        <p:blipFill>
          <a:blip r:embed="rId4"/>
          <a:stretch>
            <a:fillRect/>
          </a:stretch>
        </p:blipFill>
        <p:spPr>
          <a:xfrm>
            <a:off x="4520677" y="2412080"/>
            <a:ext cx="274143" cy="112566"/>
          </a:xfrm>
          <a:prstGeom prst="rect">
            <a:avLst/>
          </a:prstGeom>
        </p:spPr>
      </p:pic>
      <p:pic>
        <p:nvPicPr>
          <p:cNvPr id="142" name="Picture 141">
            <a:extLst>
              <a:ext uri="{FF2B5EF4-FFF2-40B4-BE49-F238E27FC236}">
                <a16:creationId xmlns:a16="http://schemas.microsoft.com/office/drawing/2014/main" id="{038016B5-EAF6-884D-8541-82E601016C79}"/>
              </a:ext>
            </a:extLst>
          </p:cNvPr>
          <p:cNvPicPr>
            <a:picLocks noChangeAspect="1"/>
          </p:cNvPicPr>
          <p:nvPr/>
        </p:nvPicPr>
        <p:blipFill rotWithShape="1">
          <a:blip r:embed="rId5"/>
          <a:srcRect l="77605" b="69765"/>
          <a:stretch/>
        </p:blipFill>
        <p:spPr>
          <a:xfrm>
            <a:off x="2960176" y="2818175"/>
            <a:ext cx="1032028" cy="301263"/>
          </a:xfrm>
          <a:prstGeom prst="rect">
            <a:avLst/>
          </a:prstGeom>
        </p:spPr>
      </p:pic>
      <p:pic>
        <p:nvPicPr>
          <p:cNvPr id="143" name="Picture 142">
            <a:extLst>
              <a:ext uri="{FF2B5EF4-FFF2-40B4-BE49-F238E27FC236}">
                <a16:creationId xmlns:a16="http://schemas.microsoft.com/office/drawing/2014/main" id="{3FA696C5-B56D-554B-97C4-07E939B8AFD3}"/>
              </a:ext>
            </a:extLst>
          </p:cNvPr>
          <p:cNvPicPr>
            <a:picLocks noChangeAspect="1"/>
          </p:cNvPicPr>
          <p:nvPr/>
        </p:nvPicPr>
        <p:blipFill rotWithShape="1">
          <a:blip r:embed="rId5"/>
          <a:srcRect l="52774" r="24357" b="69935"/>
          <a:stretch/>
        </p:blipFill>
        <p:spPr>
          <a:xfrm>
            <a:off x="753810" y="3305413"/>
            <a:ext cx="1053885" cy="299566"/>
          </a:xfrm>
          <a:prstGeom prst="rect">
            <a:avLst/>
          </a:prstGeom>
        </p:spPr>
      </p:pic>
      <p:sp>
        <p:nvSpPr>
          <p:cNvPr id="144" name="TextBox 143">
            <a:extLst>
              <a:ext uri="{FF2B5EF4-FFF2-40B4-BE49-F238E27FC236}">
                <a16:creationId xmlns:a16="http://schemas.microsoft.com/office/drawing/2014/main" id="{5B05ED75-F856-4746-BCDB-8FC7198B610F}"/>
              </a:ext>
            </a:extLst>
          </p:cNvPr>
          <p:cNvSpPr txBox="1"/>
          <p:nvPr/>
        </p:nvSpPr>
        <p:spPr>
          <a:xfrm>
            <a:off x="3547942" y="2365303"/>
            <a:ext cx="453970" cy="369332"/>
          </a:xfrm>
          <a:prstGeom prst="rect">
            <a:avLst/>
          </a:prstGeom>
          <a:noFill/>
        </p:spPr>
        <p:txBody>
          <a:bodyPr wrap="none" rtlCol="0">
            <a:spAutoFit/>
          </a:bodyPr>
          <a:lstStyle/>
          <a:p>
            <a:r>
              <a:rPr lang="en-US" dirty="0">
                <a:latin typeface="Times New Roman Regular" panose="02020603050405020304" pitchFamily="18" charset="0"/>
              </a:rPr>
              <a:t>[1]</a:t>
            </a:r>
          </a:p>
        </p:txBody>
      </p:sp>
      <p:sp>
        <p:nvSpPr>
          <p:cNvPr id="145" name="TextBox 144">
            <a:extLst>
              <a:ext uri="{FF2B5EF4-FFF2-40B4-BE49-F238E27FC236}">
                <a16:creationId xmlns:a16="http://schemas.microsoft.com/office/drawing/2014/main" id="{AB170B67-8285-3242-B056-75E5E71774B3}"/>
              </a:ext>
            </a:extLst>
          </p:cNvPr>
          <p:cNvSpPr txBox="1"/>
          <p:nvPr/>
        </p:nvSpPr>
        <p:spPr>
          <a:xfrm>
            <a:off x="7001591" y="2353731"/>
            <a:ext cx="453970" cy="369332"/>
          </a:xfrm>
          <a:prstGeom prst="rect">
            <a:avLst/>
          </a:prstGeom>
          <a:noFill/>
        </p:spPr>
        <p:txBody>
          <a:bodyPr wrap="none" rtlCol="0">
            <a:spAutoFit/>
          </a:bodyPr>
          <a:lstStyle/>
          <a:p>
            <a:r>
              <a:rPr lang="en-US" dirty="0">
                <a:latin typeface="Times New Roman Regular" panose="02020603050405020304" pitchFamily="18" charset="0"/>
              </a:rPr>
              <a:t>[2]</a:t>
            </a:r>
          </a:p>
        </p:txBody>
      </p:sp>
      <p:pic>
        <p:nvPicPr>
          <p:cNvPr id="146" name="Picture 145">
            <a:extLst>
              <a:ext uri="{FF2B5EF4-FFF2-40B4-BE49-F238E27FC236}">
                <a16:creationId xmlns:a16="http://schemas.microsoft.com/office/drawing/2014/main" id="{8ED58181-6811-B841-AA24-62047812B53D}"/>
              </a:ext>
            </a:extLst>
          </p:cNvPr>
          <p:cNvPicPr>
            <a:picLocks noChangeAspect="1"/>
          </p:cNvPicPr>
          <p:nvPr/>
        </p:nvPicPr>
        <p:blipFill>
          <a:blip r:embed="rId4"/>
          <a:stretch>
            <a:fillRect/>
          </a:stretch>
        </p:blipFill>
        <p:spPr>
          <a:xfrm>
            <a:off x="8901515" y="3904666"/>
            <a:ext cx="1168157" cy="2559970"/>
          </a:xfrm>
          <a:prstGeom prst="rect">
            <a:avLst/>
          </a:prstGeom>
        </p:spPr>
      </p:pic>
      <p:sp>
        <p:nvSpPr>
          <p:cNvPr id="148" name="TextBox 147">
            <a:extLst>
              <a:ext uri="{FF2B5EF4-FFF2-40B4-BE49-F238E27FC236}">
                <a16:creationId xmlns:a16="http://schemas.microsoft.com/office/drawing/2014/main" id="{A244C3CA-373E-8E40-8C1B-A51D876B7D44}"/>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3</a:t>
            </a:r>
          </a:p>
        </p:txBody>
      </p:sp>
      <p:pic>
        <p:nvPicPr>
          <p:cNvPr id="141" name="Picture 140">
            <a:extLst>
              <a:ext uri="{FF2B5EF4-FFF2-40B4-BE49-F238E27FC236}">
                <a16:creationId xmlns:a16="http://schemas.microsoft.com/office/drawing/2014/main" id="{4F650DE6-2866-FD4C-9274-D78558D41892}"/>
              </a:ext>
            </a:extLst>
          </p:cNvPr>
          <p:cNvPicPr>
            <a:picLocks noChangeAspect="1"/>
          </p:cNvPicPr>
          <p:nvPr/>
        </p:nvPicPr>
        <p:blipFill rotWithShape="1">
          <a:blip r:embed="rId5"/>
          <a:srcRect l="50909" t="29525"/>
          <a:stretch/>
        </p:blipFill>
        <p:spPr>
          <a:xfrm>
            <a:off x="1867384" y="3144837"/>
            <a:ext cx="2262242" cy="702211"/>
          </a:xfrm>
          <a:prstGeom prst="rect">
            <a:avLst/>
          </a:prstGeom>
        </p:spPr>
      </p:pic>
      <p:sp>
        <p:nvSpPr>
          <p:cNvPr id="27" name="Rounded Rectangle 26">
            <a:extLst>
              <a:ext uri="{FF2B5EF4-FFF2-40B4-BE49-F238E27FC236}">
                <a16:creationId xmlns:a16="http://schemas.microsoft.com/office/drawing/2014/main" id="{5D8BACDC-B3A2-EB48-A890-02E8D664675E}"/>
              </a:ext>
            </a:extLst>
          </p:cNvPr>
          <p:cNvSpPr/>
          <p:nvPr/>
        </p:nvSpPr>
        <p:spPr>
          <a:xfrm>
            <a:off x="146254" y="1177292"/>
            <a:ext cx="3927262"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6" name="Picture 5">
            <a:extLst>
              <a:ext uri="{FF2B5EF4-FFF2-40B4-BE49-F238E27FC236}">
                <a16:creationId xmlns:a16="http://schemas.microsoft.com/office/drawing/2014/main" id="{CDD2FA2E-07AF-0743-B56C-CAF1D6DE6702}"/>
              </a:ext>
            </a:extLst>
          </p:cNvPr>
          <p:cNvPicPr>
            <a:picLocks noChangeAspect="1"/>
          </p:cNvPicPr>
          <p:nvPr/>
        </p:nvPicPr>
        <p:blipFill rotWithShape="1">
          <a:blip r:embed="rId5"/>
          <a:srcRect r="50644"/>
          <a:stretch/>
        </p:blipFill>
        <p:spPr>
          <a:xfrm>
            <a:off x="224769" y="2423239"/>
            <a:ext cx="2097453" cy="918844"/>
          </a:xfrm>
          <a:prstGeom prst="rect">
            <a:avLst/>
          </a:prstGeom>
        </p:spPr>
      </p:pic>
    </p:spTree>
    <p:extLst>
      <p:ext uri="{BB962C8B-B14F-4D97-AF65-F5344CB8AC3E}">
        <p14:creationId xmlns:p14="http://schemas.microsoft.com/office/powerpoint/2010/main" val="3229028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E679-90C1-624E-B3A6-50A98D0172E0}"/>
              </a:ext>
            </a:extLst>
          </p:cNvPr>
          <p:cNvSpPr>
            <a:spLocks noGrp="1"/>
          </p:cNvSpPr>
          <p:nvPr>
            <p:ph type="title"/>
          </p:nvPr>
        </p:nvSpPr>
        <p:spPr>
          <a:xfrm>
            <a:off x="386937" y="0"/>
            <a:ext cx="10515600" cy="1325563"/>
          </a:xfrm>
        </p:spPr>
        <p:txBody>
          <a:bodyPr/>
          <a:lstStyle/>
          <a:p>
            <a:r>
              <a:rPr lang="en-US" dirty="0"/>
              <a:t>Model </a:t>
            </a:r>
          </a:p>
        </p:txBody>
      </p:sp>
      <p:pic>
        <p:nvPicPr>
          <p:cNvPr id="7" name="Picture 6">
            <a:extLst>
              <a:ext uri="{FF2B5EF4-FFF2-40B4-BE49-F238E27FC236}">
                <a16:creationId xmlns:a16="http://schemas.microsoft.com/office/drawing/2014/main" id="{3904AAC6-D606-B549-8149-3D662067E811}"/>
              </a:ext>
            </a:extLst>
          </p:cNvPr>
          <p:cNvPicPr>
            <a:picLocks noChangeAspect="1"/>
          </p:cNvPicPr>
          <p:nvPr/>
        </p:nvPicPr>
        <p:blipFill>
          <a:blip r:embed="rId3"/>
          <a:stretch>
            <a:fillRect/>
          </a:stretch>
        </p:blipFill>
        <p:spPr>
          <a:xfrm>
            <a:off x="5486648" y="264773"/>
            <a:ext cx="6581417" cy="1192068"/>
          </a:xfrm>
          <a:prstGeom prst="rect">
            <a:avLst/>
          </a:prstGeom>
        </p:spPr>
      </p:pic>
      <p:sp>
        <p:nvSpPr>
          <p:cNvPr id="8" name="TextBox 7">
            <a:extLst>
              <a:ext uri="{FF2B5EF4-FFF2-40B4-BE49-F238E27FC236}">
                <a16:creationId xmlns:a16="http://schemas.microsoft.com/office/drawing/2014/main" id="{7205D256-C148-1E4D-AB63-2958D2CB71FF}"/>
              </a:ext>
            </a:extLst>
          </p:cNvPr>
          <p:cNvSpPr txBox="1"/>
          <p:nvPr/>
        </p:nvSpPr>
        <p:spPr>
          <a:xfrm>
            <a:off x="637857" y="1816926"/>
            <a:ext cx="6546713" cy="861774"/>
          </a:xfrm>
          <a:prstGeom prst="rect">
            <a:avLst/>
          </a:prstGeom>
          <a:noFill/>
        </p:spPr>
        <p:txBody>
          <a:bodyPr wrap="square" rtlCol="0">
            <a:spAutoFit/>
          </a:bodyPr>
          <a:lstStyle/>
          <a:p>
            <a:r>
              <a:rPr lang="en-US" sz="2500" dirty="0">
                <a:latin typeface="Times New Roman Regular" panose="02020603050405020304" pitchFamily="18" charset="0"/>
              </a:rPr>
              <a:t>Initial excited spin polarization approximated with model by D’yakonov and Perel </a:t>
            </a:r>
          </a:p>
        </p:txBody>
      </p:sp>
      <p:sp>
        <p:nvSpPr>
          <p:cNvPr id="9" name="TextBox 8">
            <a:extLst>
              <a:ext uri="{FF2B5EF4-FFF2-40B4-BE49-F238E27FC236}">
                <a16:creationId xmlns:a16="http://schemas.microsoft.com/office/drawing/2014/main" id="{7EFB677F-965F-8D46-8F7D-52ED10F22AEB}"/>
              </a:ext>
            </a:extLst>
          </p:cNvPr>
          <p:cNvSpPr txBox="1"/>
          <p:nvPr/>
        </p:nvSpPr>
        <p:spPr>
          <a:xfrm>
            <a:off x="637857" y="3170063"/>
            <a:ext cx="5549186" cy="861774"/>
          </a:xfrm>
          <a:prstGeom prst="rect">
            <a:avLst/>
          </a:prstGeom>
          <a:noFill/>
        </p:spPr>
        <p:txBody>
          <a:bodyPr wrap="square" rtlCol="0">
            <a:spAutoFit/>
          </a:bodyPr>
          <a:lstStyle/>
          <a:p>
            <a:r>
              <a:rPr lang="en-US" sz="2500" dirty="0">
                <a:latin typeface="Times New Roman Regular" panose="02020603050405020304" pitchFamily="18" charset="0"/>
              </a:rPr>
              <a:t>Excited distribution peaks at 50% maximum, as expected</a:t>
            </a:r>
          </a:p>
        </p:txBody>
      </p:sp>
      <p:sp>
        <p:nvSpPr>
          <p:cNvPr id="11" name="TextBox 10">
            <a:extLst>
              <a:ext uri="{FF2B5EF4-FFF2-40B4-BE49-F238E27FC236}">
                <a16:creationId xmlns:a16="http://schemas.microsoft.com/office/drawing/2014/main" id="{ED09DBD2-D53E-B24F-BE04-408E22E383F8}"/>
              </a:ext>
            </a:extLst>
          </p:cNvPr>
          <p:cNvSpPr txBox="1"/>
          <p:nvPr/>
        </p:nvSpPr>
        <p:spPr>
          <a:xfrm>
            <a:off x="602479" y="4338534"/>
            <a:ext cx="5752358" cy="861774"/>
          </a:xfrm>
          <a:prstGeom prst="rect">
            <a:avLst/>
          </a:prstGeom>
          <a:noFill/>
        </p:spPr>
        <p:txBody>
          <a:bodyPr wrap="square" rtlCol="0">
            <a:spAutoFit/>
          </a:bodyPr>
          <a:lstStyle/>
          <a:p>
            <a:r>
              <a:rPr lang="en-US" sz="2500" dirty="0">
                <a:latin typeface="Times New Roman Regular" panose="02020603050405020304" pitchFamily="18" charset="0"/>
              </a:rPr>
              <a:t>Mixing of split-off band with light and heavy hold bands</a:t>
            </a:r>
          </a:p>
        </p:txBody>
      </p:sp>
      <p:pic>
        <p:nvPicPr>
          <p:cNvPr id="12" name="Picture 11">
            <a:extLst>
              <a:ext uri="{FF2B5EF4-FFF2-40B4-BE49-F238E27FC236}">
                <a16:creationId xmlns:a16="http://schemas.microsoft.com/office/drawing/2014/main" id="{71D6B138-D8D1-8C46-8803-F57E7153EE76}"/>
              </a:ext>
            </a:extLst>
          </p:cNvPr>
          <p:cNvPicPr>
            <a:picLocks noChangeAspect="1"/>
          </p:cNvPicPr>
          <p:nvPr/>
        </p:nvPicPr>
        <p:blipFill>
          <a:blip r:embed="rId4"/>
          <a:stretch>
            <a:fillRect/>
          </a:stretch>
        </p:blipFill>
        <p:spPr>
          <a:xfrm>
            <a:off x="3383581" y="4978682"/>
            <a:ext cx="2803462" cy="1596452"/>
          </a:xfrm>
          <a:prstGeom prst="rect">
            <a:avLst/>
          </a:prstGeom>
        </p:spPr>
      </p:pic>
      <p:pic>
        <p:nvPicPr>
          <p:cNvPr id="14" name="Picture 13">
            <a:extLst>
              <a:ext uri="{FF2B5EF4-FFF2-40B4-BE49-F238E27FC236}">
                <a16:creationId xmlns:a16="http://schemas.microsoft.com/office/drawing/2014/main" id="{E1E664C6-746C-1748-994E-5D8AA9947F10}"/>
              </a:ext>
            </a:extLst>
          </p:cNvPr>
          <p:cNvPicPr>
            <a:picLocks noChangeAspect="1"/>
          </p:cNvPicPr>
          <p:nvPr/>
        </p:nvPicPr>
        <p:blipFill>
          <a:blip r:embed="rId5"/>
          <a:stretch>
            <a:fillRect/>
          </a:stretch>
        </p:blipFill>
        <p:spPr>
          <a:xfrm>
            <a:off x="386937" y="5200308"/>
            <a:ext cx="1849821" cy="1157277"/>
          </a:xfrm>
          <a:prstGeom prst="rect">
            <a:avLst/>
          </a:prstGeom>
        </p:spPr>
      </p:pic>
      <p:sp>
        <p:nvSpPr>
          <p:cNvPr id="15" name="TextBox 14">
            <a:extLst>
              <a:ext uri="{FF2B5EF4-FFF2-40B4-BE49-F238E27FC236}">
                <a16:creationId xmlns:a16="http://schemas.microsoft.com/office/drawing/2014/main" id="{455D234F-26BD-6F46-ADBB-D985E50B9F24}"/>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20</a:t>
            </a:r>
          </a:p>
        </p:txBody>
      </p:sp>
      <p:pic>
        <p:nvPicPr>
          <p:cNvPr id="18" name="Picture 17">
            <a:extLst>
              <a:ext uri="{FF2B5EF4-FFF2-40B4-BE49-F238E27FC236}">
                <a16:creationId xmlns:a16="http://schemas.microsoft.com/office/drawing/2014/main" id="{E3BEC61F-55C8-0D47-A113-A086F11967EB}"/>
              </a:ext>
            </a:extLst>
          </p:cNvPr>
          <p:cNvPicPr>
            <a:picLocks noChangeAspect="1"/>
          </p:cNvPicPr>
          <p:nvPr/>
        </p:nvPicPr>
        <p:blipFill>
          <a:blip r:embed="rId6"/>
          <a:stretch>
            <a:fillRect/>
          </a:stretch>
        </p:blipFill>
        <p:spPr>
          <a:xfrm>
            <a:off x="6751460" y="1710651"/>
            <a:ext cx="5731769" cy="4375250"/>
          </a:xfrm>
          <a:prstGeom prst="rect">
            <a:avLst/>
          </a:prstGeom>
        </p:spPr>
      </p:pic>
      <p:pic>
        <p:nvPicPr>
          <p:cNvPr id="20" name="Picture 19">
            <a:extLst>
              <a:ext uri="{FF2B5EF4-FFF2-40B4-BE49-F238E27FC236}">
                <a16:creationId xmlns:a16="http://schemas.microsoft.com/office/drawing/2014/main" id="{936A5C25-4812-084F-A67F-4A78E00A9902}"/>
              </a:ext>
            </a:extLst>
          </p:cNvPr>
          <p:cNvPicPr>
            <a:picLocks noChangeAspect="1"/>
          </p:cNvPicPr>
          <p:nvPr/>
        </p:nvPicPr>
        <p:blipFill rotWithShape="1">
          <a:blip r:embed="rId7"/>
          <a:srcRect l="20603" t="14843" r="10249" b="61996"/>
          <a:stretch/>
        </p:blipFill>
        <p:spPr>
          <a:xfrm>
            <a:off x="8645236" y="1111828"/>
            <a:ext cx="3293918" cy="842178"/>
          </a:xfrm>
          <a:prstGeom prst="rect">
            <a:avLst/>
          </a:prstGeom>
        </p:spPr>
      </p:pic>
      <p:pic>
        <p:nvPicPr>
          <p:cNvPr id="21" name="Picture 20">
            <a:extLst>
              <a:ext uri="{FF2B5EF4-FFF2-40B4-BE49-F238E27FC236}">
                <a16:creationId xmlns:a16="http://schemas.microsoft.com/office/drawing/2014/main" id="{3A6BBEC5-C693-384F-A51B-5AFA8A65BB99}"/>
              </a:ext>
            </a:extLst>
          </p:cNvPr>
          <p:cNvPicPr>
            <a:picLocks noChangeAspect="1"/>
          </p:cNvPicPr>
          <p:nvPr/>
        </p:nvPicPr>
        <p:blipFill>
          <a:blip r:embed="rId8"/>
          <a:stretch>
            <a:fillRect/>
          </a:stretch>
        </p:blipFill>
        <p:spPr>
          <a:xfrm>
            <a:off x="8804129" y="1367750"/>
            <a:ext cx="3015796" cy="534299"/>
          </a:xfrm>
          <a:prstGeom prst="rect">
            <a:avLst/>
          </a:prstGeom>
        </p:spPr>
      </p:pic>
    </p:spTree>
    <p:extLst>
      <p:ext uri="{BB962C8B-B14F-4D97-AF65-F5344CB8AC3E}">
        <p14:creationId xmlns:p14="http://schemas.microsoft.com/office/powerpoint/2010/main" val="2758923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E679-90C1-624E-B3A6-50A98D0172E0}"/>
              </a:ext>
            </a:extLst>
          </p:cNvPr>
          <p:cNvSpPr>
            <a:spLocks noGrp="1"/>
          </p:cNvSpPr>
          <p:nvPr>
            <p:ph type="title"/>
          </p:nvPr>
        </p:nvSpPr>
        <p:spPr>
          <a:xfrm>
            <a:off x="386937" y="0"/>
            <a:ext cx="10515600" cy="1325563"/>
          </a:xfrm>
        </p:spPr>
        <p:txBody>
          <a:bodyPr/>
          <a:lstStyle/>
          <a:p>
            <a:r>
              <a:rPr lang="en-US" dirty="0"/>
              <a:t>Model </a:t>
            </a:r>
          </a:p>
        </p:txBody>
      </p:sp>
      <p:pic>
        <p:nvPicPr>
          <p:cNvPr id="7" name="Picture 6">
            <a:extLst>
              <a:ext uri="{FF2B5EF4-FFF2-40B4-BE49-F238E27FC236}">
                <a16:creationId xmlns:a16="http://schemas.microsoft.com/office/drawing/2014/main" id="{3904AAC6-D606-B549-8149-3D662067E811}"/>
              </a:ext>
            </a:extLst>
          </p:cNvPr>
          <p:cNvPicPr>
            <a:picLocks noChangeAspect="1"/>
          </p:cNvPicPr>
          <p:nvPr/>
        </p:nvPicPr>
        <p:blipFill>
          <a:blip r:embed="rId3"/>
          <a:stretch>
            <a:fillRect/>
          </a:stretch>
        </p:blipFill>
        <p:spPr>
          <a:xfrm>
            <a:off x="5486648" y="264773"/>
            <a:ext cx="6581417" cy="1192068"/>
          </a:xfrm>
          <a:prstGeom prst="rect">
            <a:avLst/>
          </a:prstGeom>
        </p:spPr>
      </p:pic>
      <p:sp>
        <p:nvSpPr>
          <p:cNvPr id="8" name="TextBox 7">
            <a:extLst>
              <a:ext uri="{FF2B5EF4-FFF2-40B4-BE49-F238E27FC236}">
                <a16:creationId xmlns:a16="http://schemas.microsoft.com/office/drawing/2014/main" id="{7205D256-C148-1E4D-AB63-2958D2CB71FF}"/>
              </a:ext>
            </a:extLst>
          </p:cNvPr>
          <p:cNvSpPr txBox="1"/>
          <p:nvPr/>
        </p:nvSpPr>
        <p:spPr>
          <a:xfrm>
            <a:off x="637857" y="1655323"/>
            <a:ext cx="5418559" cy="954107"/>
          </a:xfrm>
          <a:prstGeom prst="rect">
            <a:avLst/>
          </a:prstGeom>
          <a:noFill/>
        </p:spPr>
        <p:txBody>
          <a:bodyPr wrap="square" rtlCol="0">
            <a:spAutoFit/>
          </a:bodyPr>
          <a:lstStyle/>
          <a:p>
            <a:r>
              <a:rPr lang="en-US" sz="2800" dirty="0">
                <a:latin typeface="Times New Roman Regular" panose="02020603050405020304" pitchFamily="18" charset="0"/>
              </a:rPr>
              <a:t>Scale model to approximate de-polarization effects</a:t>
            </a:r>
          </a:p>
        </p:txBody>
      </p:sp>
      <p:sp>
        <p:nvSpPr>
          <p:cNvPr id="9" name="TextBox 8">
            <a:extLst>
              <a:ext uri="{FF2B5EF4-FFF2-40B4-BE49-F238E27FC236}">
                <a16:creationId xmlns:a16="http://schemas.microsoft.com/office/drawing/2014/main" id="{7EFB677F-965F-8D46-8F7D-52ED10F22AEB}"/>
              </a:ext>
            </a:extLst>
          </p:cNvPr>
          <p:cNvSpPr txBox="1"/>
          <p:nvPr/>
        </p:nvSpPr>
        <p:spPr>
          <a:xfrm>
            <a:off x="637857" y="2920750"/>
            <a:ext cx="5549186" cy="954107"/>
          </a:xfrm>
          <a:prstGeom prst="rect">
            <a:avLst/>
          </a:prstGeom>
          <a:noFill/>
        </p:spPr>
        <p:txBody>
          <a:bodyPr wrap="square" rtlCol="0">
            <a:spAutoFit/>
          </a:bodyPr>
          <a:lstStyle/>
          <a:p>
            <a:r>
              <a:rPr lang="en-US" sz="2800" dirty="0">
                <a:latin typeface="Times New Roman Regular" panose="02020603050405020304" pitchFamily="18" charset="0"/>
              </a:rPr>
              <a:t>Peak (measurement maximum) at 33%, on par with that of GaAs</a:t>
            </a:r>
          </a:p>
        </p:txBody>
      </p:sp>
      <p:pic>
        <p:nvPicPr>
          <p:cNvPr id="12" name="Picture 11">
            <a:extLst>
              <a:ext uri="{FF2B5EF4-FFF2-40B4-BE49-F238E27FC236}">
                <a16:creationId xmlns:a16="http://schemas.microsoft.com/office/drawing/2014/main" id="{71D6B138-D8D1-8C46-8803-F57E7153EE76}"/>
              </a:ext>
            </a:extLst>
          </p:cNvPr>
          <p:cNvPicPr>
            <a:picLocks noChangeAspect="1"/>
          </p:cNvPicPr>
          <p:nvPr/>
        </p:nvPicPr>
        <p:blipFill>
          <a:blip r:embed="rId4"/>
          <a:stretch>
            <a:fillRect/>
          </a:stretch>
        </p:blipFill>
        <p:spPr>
          <a:xfrm>
            <a:off x="3383581" y="4978682"/>
            <a:ext cx="2803462" cy="1596452"/>
          </a:xfrm>
          <a:prstGeom prst="rect">
            <a:avLst/>
          </a:prstGeom>
        </p:spPr>
      </p:pic>
      <p:sp>
        <p:nvSpPr>
          <p:cNvPr id="14" name="TextBox 13">
            <a:extLst>
              <a:ext uri="{FF2B5EF4-FFF2-40B4-BE49-F238E27FC236}">
                <a16:creationId xmlns:a16="http://schemas.microsoft.com/office/drawing/2014/main" id="{4CDBBF06-126F-C24E-B789-06CF0B433AB1}"/>
              </a:ext>
            </a:extLst>
          </p:cNvPr>
          <p:cNvSpPr txBox="1"/>
          <p:nvPr/>
        </p:nvSpPr>
        <p:spPr>
          <a:xfrm>
            <a:off x="674301" y="4073339"/>
            <a:ext cx="5418559" cy="954107"/>
          </a:xfrm>
          <a:prstGeom prst="rect">
            <a:avLst/>
          </a:prstGeom>
          <a:noFill/>
        </p:spPr>
        <p:txBody>
          <a:bodyPr wrap="square" rtlCol="0">
            <a:spAutoFit/>
          </a:bodyPr>
          <a:lstStyle/>
          <a:p>
            <a:r>
              <a:rPr lang="en-US" sz="2800" dirty="0">
                <a:latin typeface="Times New Roman Regular" panose="02020603050405020304" pitchFamily="18" charset="0"/>
              </a:rPr>
              <a:t>Note that the peak was scaled according to a fit with our data!</a:t>
            </a:r>
          </a:p>
        </p:txBody>
      </p:sp>
      <p:sp>
        <p:nvSpPr>
          <p:cNvPr id="15" name="TextBox 14">
            <a:extLst>
              <a:ext uri="{FF2B5EF4-FFF2-40B4-BE49-F238E27FC236}">
                <a16:creationId xmlns:a16="http://schemas.microsoft.com/office/drawing/2014/main" id="{CC5FAA9E-1C93-A54F-86A7-EF64EA0F20D8}"/>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20</a:t>
            </a:r>
          </a:p>
        </p:txBody>
      </p:sp>
      <p:pic>
        <p:nvPicPr>
          <p:cNvPr id="16" name="Picture 15">
            <a:extLst>
              <a:ext uri="{FF2B5EF4-FFF2-40B4-BE49-F238E27FC236}">
                <a16:creationId xmlns:a16="http://schemas.microsoft.com/office/drawing/2014/main" id="{212669B1-F4C9-2C47-B296-5EE96BC95361}"/>
              </a:ext>
            </a:extLst>
          </p:cNvPr>
          <p:cNvPicPr>
            <a:picLocks noChangeAspect="1"/>
          </p:cNvPicPr>
          <p:nvPr/>
        </p:nvPicPr>
        <p:blipFill>
          <a:blip r:embed="rId5"/>
          <a:stretch>
            <a:fillRect/>
          </a:stretch>
        </p:blipFill>
        <p:spPr>
          <a:xfrm>
            <a:off x="6751461" y="1699258"/>
            <a:ext cx="5731769" cy="4375251"/>
          </a:xfrm>
          <a:prstGeom prst="rect">
            <a:avLst/>
          </a:prstGeom>
        </p:spPr>
      </p:pic>
      <p:pic>
        <p:nvPicPr>
          <p:cNvPr id="18" name="Picture 17">
            <a:extLst>
              <a:ext uri="{FF2B5EF4-FFF2-40B4-BE49-F238E27FC236}">
                <a16:creationId xmlns:a16="http://schemas.microsoft.com/office/drawing/2014/main" id="{6F31B4DA-D0F2-D148-8AA9-87D7B50E3A78}"/>
              </a:ext>
            </a:extLst>
          </p:cNvPr>
          <p:cNvPicPr>
            <a:picLocks noChangeAspect="1"/>
          </p:cNvPicPr>
          <p:nvPr/>
        </p:nvPicPr>
        <p:blipFill rotWithShape="1">
          <a:blip r:embed="rId6"/>
          <a:srcRect l="20603" t="14843" r="10249" b="61996"/>
          <a:stretch/>
        </p:blipFill>
        <p:spPr>
          <a:xfrm>
            <a:off x="8645236" y="1111828"/>
            <a:ext cx="3293918" cy="842178"/>
          </a:xfrm>
          <a:prstGeom prst="rect">
            <a:avLst/>
          </a:prstGeom>
        </p:spPr>
      </p:pic>
      <p:pic>
        <p:nvPicPr>
          <p:cNvPr id="19" name="Picture 18">
            <a:extLst>
              <a:ext uri="{FF2B5EF4-FFF2-40B4-BE49-F238E27FC236}">
                <a16:creationId xmlns:a16="http://schemas.microsoft.com/office/drawing/2014/main" id="{E75BEB7E-B7BB-264B-A44D-500341C12608}"/>
              </a:ext>
            </a:extLst>
          </p:cNvPr>
          <p:cNvPicPr>
            <a:picLocks noChangeAspect="1"/>
          </p:cNvPicPr>
          <p:nvPr/>
        </p:nvPicPr>
        <p:blipFill>
          <a:blip r:embed="rId7"/>
          <a:stretch>
            <a:fillRect/>
          </a:stretch>
        </p:blipFill>
        <p:spPr>
          <a:xfrm>
            <a:off x="8804129" y="1567980"/>
            <a:ext cx="3015796" cy="334069"/>
          </a:xfrm>
          <a:prstGeom prst="rect">
            <a:avLst/>
          </a:prstGeom>
        </p:spPr>
      </p:pic>
    </p:spTree>
    <p:extLst>
      <p:ext uri="{BB962C8B-B14F-4D97-AF65-F5344CB8AC3E}">
        <p14:creationId xmlns:p14="http://schemas.microsoft.com/office/powerpoint/2010/main" val="856225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0C81C87-A263-0F48-9CDC-6BDBEEAF9660}"/>
              </a:ext>
            </a:extLst>
          </p:cNvPr>
          <p:cNvSpPr txBox="1">
            <a:spLocks/>
          </p:cNvSpPr>
          <p:nvPr/>
        </p:nvSpPr>
        <p:spPr>
          <a:xfrm>
            <a:off x="38693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Model </a:t>
            </a:r>
          </a:p>
        </p:txBody>
      </p:sp>
      <p:cxnSp>
        <p:nvCxnSpPr>
          <p:cNvPr id="12" name="Straight Arrow Connector 11">
            <a:extLst>
              <a:ext uri="{FF2B5EF4-FFF2-40B4-BE49-F238E27FC236}">
                <a16:creationId xmlns:a16="http://schemas.microsoft.com/office/drawing/2014/main" id="{12736AF1-E701-6C48-8FD7-1C5293DF429B}"/>
              </a:ext>
            </a:extLst>
          </p:cNvPr>
          <p:cNvCxnSpPr>
            <a:cxnSpLocks/>
          </p:cNvCxnSpPr>
          <p:nvPr/>
        </p:nvCxnSpPr>
        <p:spPr>
          <a:xfrm flipV="1">
            <a:off x="2173184" y="3645442"/>
            <a:ext cx="1145645" cy="71280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10206F-FA18-3B4B-A5C8-DF28CD2990FA}"/>
              </a:ext>
            </a:extLst>
          </p:cNvPr>
          <p:cNvCxnSpPr>
            <a:cxnSpLocks/>
          </p:cNvCxnSpPr>
          <p:nvPr/>
        </p:nvCxnSpPr>
        <p:spPr>
          <a:xfrm flipV="1">
            <a:off x="3811979" y="3645442"/>
            <a:ext cx="878603" cy="125906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2F243FA-D72B-104E-A92A-8AD931EB84B8}"/>
              </a:ext>
            </a:extLst>
          </p:cNvPr>
          <p:cNvPicPr>
            <a:picLocks noChangeAspect="1"/>
          </p:cNvPicPr>
          <p:nvPr/>
        </p:nvPicPr>
        <p:blipFill>
          <a:blip r:embed="rId3"/>
          <a:stretch>
            <a:fillRect/>
          </a:stretch>
        </p:blipFill>
        <p:spPr>
          <a:xfrm>
            <a:off x="2343757" y="6094157"/>
            <a:ext cx="1485900" cy="355600"/>
          </a:xfrm>
          <a:prstGeom prst="rect">
            <a:avLst/>
          </a:prstGeom>
        </p:spPr>
      </p:pic>
      <p:sp>
        <p:nvSpPr>
          <p:cNvPr id="23" name="TextBox 22">
            <a:extLst>
              <a:ext uri="{FF2B5EF4-FFF2-40B4-BE49-F238E27FC236}">
                <a16:creationId xmlns:a16="http://schemas.microsoft.com/office/drawing/2014/main" id="{E4C5C59B-C064-964F-B4EC-D976384E33E1}"/>
              </a:ext>
            </a:extLst>
          </p:cNvPr>
          <p:cNvSpPr txBox="1"/>
          <p:nvPr/>
        </p:nvSpPr>
        <p:spPr>
          <a:xfrm>
            <a:off x="503408" y="3891755"/>
            <a:ext cx="1525149" cy="1754326"/>
          </a:xfrm>
          <a:prstGeom prst="rect">
            <a:avLst/>
          </a:prstGeom>
          <a:noFill/>
        </p:spPr>
        <p:txBody>
          <a:bodyPr wrap="square" rtlCol="0">
            <a:spAutoFit/>
          </a:bodyPr>
          <a:lstStyle/>
          <a:p>
            <a:r>
              <a:rPr lang="en-US" dirty="0">
                <a:latin typeface="Times New Roman Regular" panose="02020603050405020304" pitchFamily="18" charset="0"/>
              </a:rPr>
              <a:t>Gaussian light spectrum with variable bandwidth (B) and center at lambda</a:t>
            </a:r>
          </a:p>
        </p:txBody>
      </p:sp>
      <p:pic>
        <p:nvPicPr>
          <p:cNvPr id="24" name="Picture 23">
            <a:extLst>
              <a:ext uri="{FF2B5EF4-FFF2-40B4-BE49-F238E27FC236}">
                <a16:creationId xmlns:a16="http://schemas.microsoft.com/office/drawing/2014/main" id="{6815ECFC-B85F-0642-ACEC-FCBA22A541A5}"/>
              </a:ext>
            </a:extLst>
          </p:cNvPr>
          <p:cNvPicPr>
            <a:picLocks noChangeAspect="1"/>
          </p:cNvPicPr>
          <p:nvPr/>
        </p:nvPicPr>
        <p:blipFill>
          <a:blip r:embed="rId4"/>
          <a:stretch>
            <a:fillRect/>
          </a:stretch>
        </p:blipFill>
        <p:spPr>
          <a:xfrm>
            <a:off x="5258992" y="578787"/>
            <a:ext cx="3280311" cy="831628"/>
          </a:xfrm>
          <a:prstGeom prst="rect">
            <a:avLst/>
          </a:prstGeom>
        </p:spPr>
      </p:pic>
      <p:sp>
        <p:nvSpPr>
          <p:cNvPr id="9" name="TextBox 8">
            <a:extLst>
              <a:ext uri="{FF2B5EF4-FFF2-40B4-BE49-F238E27FC236}">
                <a16:creationId xmlns:a16="http://schemas.microsoft.com/office/drawing/2014/main" id="{424028F5-323C-FF47-8F16-0DCA0F5E16A1}"/>
              </a:ext>
            </a:extLst>
          </p:cNvPr>
          <p:cNvSpPr txBox="1"/>
          <p:nvPr/>
        </p:nvSpPr>
        <p:spPr>
          <a:xfrm>
            <a:off x="604811" y="1002144"/>
            <a:ext cx="4548249" cy="1754326"/>
          </a:xfrm>
          <a:prstGeom prst="rect">
            <a:avLst/>
          </a:prstGeom>
          <a:noFill/>
        </p:spPr>
        <p:txBody>
          <a:bodyPr wrap="square" rtlCol="0">
            <a:spAutoFit/>
          </a:bodyPr>
          <a:lstStyle/>
          <a:p>
            <a:r>
              <a:rPr lang="en-US" dirty="0">
                <a:latin typeface="Times New Roman Regular" panose="02020603050405020304" pitchFamily="18" charset="0"/>
              </a:rPr>
              <a:t>Since the spin-orbit splitting is so small, need to consider measuring spectrum with incident light spectra</a:t>
            </a:r>
          </a:p>
          <a:p>
            <a:endParaRPr lang="en-US" dirty="0">
              <a:latin typeface="Times New Roman Regular" panose="02020603050405020304" pitchFamily="18" charset="0"/>
            </a:endParaRPr>
          </a:p>
          <a:p>
            <a:r>
              <a:rPr lang="en-US" dirty="0">
                <a:latin typeface="Times New Roman Regular" panose="02020603050405020304" pitchFamily="18" charset="0"/>
              </a:rPr>
              <a:t>Calculate effective polarization based on the light bandwidth</a:t>
            </a:r>
          </a:p>
        </p:txBody>
      </p:sp>
      <p:pic>
        <p:nvPicPr>
          <p:cNvPr id="28" name="Picture 27">
            <a:extLst>
              <a:ext uri="{FF2B5EF4-FFF2-40B4-BE49-F238E27FC236}">
                <a16:creationId xmlns:a16="http://schemas.microsoft.com/office/drawing/2014/main" id="{F92D624C-16F7-3C4E-B1C5-89B766CF7F9D}"/>
              </a:ext>
            </a:extLst>
          </p:cNvPr>
          <p:cNvPicPr>
            <a:picLocks noChangeAspect="1"/>
          </p:cNvPicPr>
          <p:nvPr/>
        </p:nvPicPr>
        <p:blipFill>
          <a:blip r:embed="rId5"/>
          <a:stretch>
            <a:fillRect/>
          </a:stretch>
        </p:blipFill>
        <p:spPr>
          <a:xfrm>
            <a:off x="1660846" y="2671937"/>
            <a:ext cx="5130800" cy="825500"/>
          </a:xfrm>
          <a:prstGeom prst="rect">
            <a:avLst/>
          </a:prstGeom>
        </p:spPr>
      </p:pic>
      <p:pic>
        <p:nvPicPr>
          <p:cNvPr id="32" name="Picture 31">
            <a:extLst>
              <a:ext uri="{FF2B5EF4-FFF2-40B4-BE49-F238E27FC236}">
                <a16:creationId xmlns:a16="http://schemas.microsoft.com/office/drawing/2014/main" id="{1B6C692C-0B8E-2B4B-A1B3-5024F3894686}"/>
              </a:ext>
            </a:extLst>
          </p:cNvPr>
          <p:cNvPicPr>
            <a:picLocks noChangeAspect="1"/>
          </p:cNvPicPr>
          <p:nvPr/>
        </p:nvPicPr>
        <p:blipFill>
          <a:blip r:embed="rId6"/>
          <a:stretch>
            <a:fillRect/>
          </a:stretch>
        </p:blipFill>
        <p:spPr>
          <a:xfrm>
            <a:off x="1834941" y="5411150"/>
            <a:ext cx="2248529" cy="663359"/>
          </a:xfrm>
          <a:prstGeom prst="rect">
            <a:avLst/>
          </a:prstGeom>
        </p:spPr>
      </p:pic>
      <p:cxnSp>
        <p:nvCxnSpPr>
          <p:cNvPr id="15" name="Straight Arrow Connector 14">
            <a:extLst>
              <a:ext uri="{FF2B5EF4-FFF2-40B4-BE49-F238E27FC236}">
                <a16:creationId xmlns:a16="http://schemas.microsoft.com/office/drawing/2014/main" id="{151B262F-68A4-C84D-B16D-8F2E80E60D25}"/>
              </a:ext>
            </a:extLst>
          </p:cNvPr>
          <p:cNvCxnSpPr>
            <a:cxnSpLocks/>
          </p:cNvCxnSpPr>
          <p:nvPr/>
        </p:nvCxnSpPr>
        <p:spPr>
          <a:xfrm flipV="1">
            <a:off x="5696804" y="3334198"/>
            <a:ext cx="49813" cy="141220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0E61764-391C-5F4A-9B16-4AD577A33045}"/>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20</a:t>
            </a:r>
          </a:p>
        </p:txBody>
      </p:sp>
      <p:pic>
        <p:nvPicPr>
          <p:cNvPr id="34" name="Picture 33">
            <a:extLst>
              <a:ext uri="{FF2B5EF4-FFF2-40B4-BE49-F238E27FC236}">
                <a16:creationId xmlns:a16="http://schemas.microsoft.com/office/drawing/2014/main" id="{5576ADB4-1022-5546-90D8-A4FEB450D3C8}"/>
              </a:ext>
            </a:extLst>
          </p:cNvPr>
          <p:cNvPicPr>
            <a:picLocks noChangeAspect="1"/>
          </p:cNvPicPr>
          <p:nvPr/>
        </p:nvPicPr>
        <p:blipFill>
          <a:blip r:embed="rId7"/>
          <a:stretch>
            <a:fillRect/>
          </a:stretch>
        </p:blipFill>
        <p:spPr>
          <a:xfrm>
            <a:off x="4145591" y="4732544"/>
            <a:ext cx="2907198" cy="2096243"/>
          </a:xfrm>
          <a:prstGeom prst="rect">
            <a:avLst/>
          </a:prstGeom>
        </p:spPr>
      </p:pic>
      <p:pic>
        <p:nvPicPr>
          <p:cNvPr id="35" name="Picture 34">
            <a:extLst>
              <a:ext uri="{FF2B5EF4-FFF2-40B4-BE49-F238E27FC236}">
                <a16:creationId xmlns:a16="http://schemas.microsoft.com/office/drawing/2014/main" id="{4A132F53-D9A2-0744-A94B-2DFEF1F6E6E4}"/>
              </a:ext>
            </a:extLst>
          </p:cNvPr>
          <p:cNvPicPr>
            <a:picLocks noChangeAspect="1"/>
          </p:cNvPicPr>
          <p:nvPr/>
        </p:nvPicPr>
        <p:blipFill>
          <a:blip r:embed="rId8"/>
          <a:stretch>
            <a:fillRect/>
          </a:stretch>
        </p:blipFill>
        <p:spPr>
          <a:xfrm>
            <a:off x="6752839" y="1709002"/>
            <a:ext cx="5719005" cy="4365507"/>
          </a:xfrm>
          <a:prstGeom prst="rect">
            <a:avLst/>
          </a:prstGeom>
        </p:spPr>
      </p:pic>
      <p:pic>
        <p:nvPicPr>
          <p:cNvPr id="37" name="Picture 36">
            <a:extLst>
              <a:ext uri="{FF2B5EF4-FFF2-40B4-BE49-F238E27FC236}">
                <a16:creationId xmlns:a16="http://schemas.microsoft.com/office/drawing/2014/main" id="{0369D95E-9916-8544-9CB7-0891F2E55E01}"/>
              </a:ext>
            </a:extLst>
          </p:cNvPr>
          <p:cNvPicPr>
            <a:picLocks noChangeAspect="1"/>
          </p:cNvPicPr>
          <p:nvPr/>
        </p:nvPicPr>
        <p:blipFill rotWithShape="1">
          <a:blip r:embed="rId9"/>
          <a:srcRect l="20603" t="14843" r="10249" b="61996"/>
          <a:stretch/>
        </p:blipFill>
        <p:spPr>
          <a:xfrm>
            <a:off x="8645236" y="1111828"/>
            <a:ext cx="3293918" cy="842178"/>
          </a:xfrm>
          <a:prstGeom prst="rect">
            <a:avLst/>
          </a:prstGeom>
        </p:spPr>
      </p:pic>
      <p:pic>
        <p:nvPicPr>
          <p:cNvPr id="38" name="Picture 37">
            <a:extLst>
              <a:ext uri="{FF2B5EF4-FFF2-40B4-BE49-F238E27FC236}">
                <a16:creationId xmlns:a16="http://schemas.microsoft.com/office/drawing/2014/main" id="{274CEDB3-F54B-8A43-8991-CE08915637FD}"/>
              </a:ext>
            </a:extLst>
          </p:cNvPr>
          <p:cNvPicPr>
            <a:picLocks noChangeAspect="1"/>
          </p:cNvPicPr>
          <p:nvPr/>
        </p:nvPicPr>
        <p:blipFill>
          <a:blip r:embed="rId10"/>
          <a:stretch>
            <a:fillRect/>
          </a:stretch>
        </p:blipFill>
        <p:spPr>
          <a:xfrm>
            <a:off x="8804129" y="1709002"/>
            <a:ext cx="3015796" cy="193047"/>
          </a:xfrm>
          <a:prstGeom prst="rect">
            <a:avLst/>
          </a:prstGeom>
        </p:spPr>
      </p:pic>
    </p:spTree>
    <p:extLst>
      <p:ext uri="{BB962C8B-B14F-4D97-AF65-F5344CB8AC3E}">
        <p14:creationId xmlns:p14="http://schemas.microsoft.com/office/powerpoint/2010/main" val="2712153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8B520B-7357-DD45-B7A0-65A7B101FAC6}"/>
              </a:ext>
            </a:extLst>
          </p:cNvPr>
          <p:cNvSpPr txBox="1">
            <a:spLocks/>
          </p:cNvSpPr>
          <p:nvPr/>
        </p:nvSpPr>
        <p:spPr>
          <a:xfrm>
            <a:off x="386937"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Regular" panose="02020603050405020304" pitchFamily="18" charset="0"/>
              </a:rPr>
              <a:t>Model </a:t>
            </a:r>
          </a:p>
        </p:txBody>
      </p:sp>
      <p:sp>
        <p:nvSpPr>
          <p:cNvPr id="13" name="TextBox 12">
            <a:extLst>
              <a:ext uri="{FF2B5EF4-FFF2-40B4-BE49-F238E27FC236}">
                <a16:creationId xmlns:a16="http://schemas.microsoft.com/office/drawing/2014/main" id="{2D17B851-905D-7343-9EBE-47DA457D7B1D}"/>
              </a:ext>
            </a:extLst>
          </p:cNvPr>
          <p:cNvSpPr txBox="1"/>
          <p:nvPr/>
        </p:nvSpPr>
        <p:spPr>
          <a:xfrm>
            <a:off x="498763" y="1168111"/>
            <a:ext cx="3917676" cy="369332"/>
          </a:xfrm>
          <a:prstGeom prst="rect">
            <a:avLst/>
          </a:prstGeom>
          <a:noFill/>
        </p:spPr>
        <p:txBody>
          <a:bodyPr wrap="none" rtlCol="0">
            <a:spAutoFit/>
          </a:bodyPr>
          <a:lstStyle/>
          <a:p>
            <a:r>
              <a:rPr lang="en-US" dirty="0">
                <a:latin typeface="Times New Roman Regular" panose="02020603050405020304" pitchFamily="18" charset="0"/>
              </a:rPr>
              <a:t>Measurements confirm bandwidth limit</a:t>
            </a:r>
          </a:p>
        </p:txBody>
      </p:sp>
      <p:sp>
        <p:nvSpPr>
          <p:cNvPr id="14" name="TextBox 13">
            <a:extLst>
              <a:ext uri="{FF2B5EF4-FFF2-40B4-BE49-F238E27FC236}">
                <a16:creationId xmlns:a16="http://schemas.microsoft.com/office/drawing/2014/main" id="{8340A469-EC38-D042-98A1-7F11C24A13D6}"/>
              </a:ext>
            </a:extLst>
          </p:cNvPr>
          <p:cNvSpPr txBox="1"/>
          <p:nvPr/>
        </p:nvSpPr>
        <p:spPr>
          <a:xfrm>
            <a:off x="563012" y="6106000"/>
            <a:ext cx="7706853" cy="369332"/>
          </a:xfrm>
          <a:prstGeom prst="rect">
            <a:avLst/>
          </a:prstGeom>
          <a:noFill/>
        </p:spPr>
        <p:txBody>
          <a:bodyPr wrap="none" rtlCol="0">
            <a:spAutoFit/>
          </a:bodyPr>
          <a:lstStyle/>
          <a:p>
            <a:r>
              <a:rPr lang="en-US" dirty="0">
                <a:latin typeface="Times New Roman Regular" panose="02020603050405020304" pitchFamily="18" charset="0"/>
              </a:rPr>
              <a:t>Our 1.4 nm bandwidth measurements may be close to the theoretical maximum.</a:t>
            </a:r>
          </a:p>
        </p:txBody>
      </p:sp>
      <p:sp>
        <p:nvSpPr>
          <p:cNvPr id="15" name="TextBox 14">
            <a:extLst>
              <a:ext uri="{FF2B5EF4-FFF2-40B4-BE49-F238E27FC236}">
                <a16:creationId xmlns:a16="http://schemas.microsoft.com/office/drawing/2014/main" id="{49A2EB97-C034-5445-BBC8-1B7061714E56}"/>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20</a:t>
            </a:r>
          </a:p>
        </p:txBody>
      </p:sp>
      <p:pic>
        <p:nvPicPr>
          <p:cNvPr id="18" name="Picture 17">
            <a:extLst>
              <a:ext uri="{FF2B5EF4-FFF2-40B4-BE49-F238E27FC236}">
                <a16:creationId xmlns:a16="http://schemas.microsoft.com/office/drawing/2014/main" id="{ADD54F69-12CB-2B4A-AD57-21E3196915C0}"/>
              </a:ext>
            </a:extLst>
          </p:cNvPr>
          <p:cNvPicPr>
            <a:picLocks noChangeAspect="1"/>
          </p:cNvPicPr>
          <p:nvPr/>
        </p:nvPicPr>
        <p:blipFill>
          <a:blip r:embed="rId3"/>
          <a:stretch>
            <a:fillRect/>
          </a:stretch>
        </p:blipFill>
        <p:spPr>
          <a:xfrm>
            <a:off x="767937" y="1588118"/>
            <a:ext cx="5801770" cy="4306001"/>
          </a:xfrm>
          <a:prstGeom prst="rect">
            <a:avLst/>
          </a:prstGeom>
        </p:spPr>
      </p:pic>
      <p:pic>
        <p:nvPicPr>
          <p:cNvPr id="19" name="Picture 18">
            <a:extLst>
              <a:ext uri="{FF2B5EF4-FFF2-40B4-BE49-F238E27FC236}">
                <a16:creationId xmlns:a16="http://schemas.microsoft.com/office/drawing/2014/main" id="{C531295E-E539-B94C-BE43-807ACCDC6AE6}"/>
              </a:ext>
            </a:extLst>
          </p:cNvPr>
          <p:cNvPicPr>
            <a:picLocks noChangeAspect="1"/>
          </p:cNvPicPr>
          <p:nvPr/>
        </p:nvPicPr>
        <p:blipFill>
          <a:blip r:embed="rId4"/>
          <a:stretch>
            <a:fillRect/>
          </a:stretch>
        </p:blipFill>
        <p:spPr>
          <a:xfrm>
            <a:off x="6102928" y="1661220"/>
            <a:ext cx="5719004" cy="4365507"/>
          </a:xfrm>
          <a:prstGeom prst="rect">
            <a:avLst/>
          </a:prstGeom>
        </p:spPr>
      </p:pic>
      <p:pic>
        <p:nvPicPr>
          <p:cNvPr id="24" name="Picture 23">
            <a:extLst>
              <a:ext uri="{FF2B5EF4-FFF2-40B4-BE49-F238E27FC236}">
                <a16:creationId xmlns:a16="http://schemas.microsoft.com/office/drawing/2014/main" id="{9E88DA62-D052-D045-A0EE-A0A21832A6A6}"/>
              </a:ext>
            </a:extLst>
          </p:cNvPr>
          <p:cNvPicPr>
            <a:picLocks noChangeAspect="1"/>
          </p:cNvPicPr>
          <p:nvPr/>
        </p:nvPicPr>
        <p:blipFill rotWithShape="1">
          <a:blip r:embed="rId5"/>
          <a:srcRect l="20603" t="14843" r="10249" b="61996"/>
          <a:stretch/>
        </p:blipFill>
        <p:spPr>
          <a:xfrm>
            <a:off x="8645236" y="1111828"/>
            <a:ext cx="3293918" cy="842178"/>
          </a:xfrm>
          <a:prstGeom prst="rect">
            <a:avLst/>
          </a:prstGeom>
        </p:spPr>
      </p:pic>
    </p:spTree>
    <p:extLst>
      <p:ext uri="{BB962C8B-B14F-4D97-AF65-F5344CB8AC3E}">
        <p14:creationId xmlns:p14="http://schemas.microsoft.com/office/powerpoint/2010/main" val="2611051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5B75933-119B-5D40-A37D-3C03F22ED81F}"/>
              </a:ext>
            </a:extLst>
          </p:cNvPr>
          <p:cNvSpPr/>
          <p:nvPr/>
        </p:nvSpPr>
        <p:spPr>
          <a:xfrm>
            <a:off x="3706628" y="4066519"/>
            <a:ext cx="4778744" cy="569816"/>
          </a:xfrm>
          <a:prstGeom prst="rect">
            <a:avLst/>
          </a:prstGeom>
          <a:solidFill>
            <a:schemeClr val="accent2"/>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 name="Title 1">
            <a:extLst>
              <a:ext uri="{FF2B5EF4-FFF2-40B4-BE49-F238E27FC236}">
                <a16:creationId xmlns:a16="http://schemas.microsoft.com/office/drawing/2014/main" id="{4AFE9F52-70A1-984A-8437-112BCFF27EBB}"/>
              </a:ext>
            </a:extLst>
          </p:cNvPr>
          <p:cNvSpPr>
            <a:spLocks noGrp="1"/>
          </p:cNvSpPr>
          <p:nvPr>
            <p:ph type="title"/>
          </p:nvPr>
        </p:nvSpPr>
        <p:spPr/>
        <p:txBody>
          <a:bodyPr/>
          <a:lstStyle/>
          <a:p>
            <a:r>
              <a:rPr lang="en-US" dirty="0"/>
              <a:t>Conclusion</a:t>
            </a:r>
          </a:p>
        </p:txBody>
      </p:sp>
      <p:pic>
        <p:nvPicPr>
          <p:cNvPr id="6" name="Picture 5">
            <a:extLst>
              <a:ext uri="{FF2B5EF4-FFF2-40B4-BE49-F238E27FC236}">
                <a16:creationId xmlns:a16="http://schemas.microsoft.com/office/drawing/2014/main" id="{04C1092D-C717-5A42-AD1C-6909FADE1E97}"/>
              </a:ext>
            </a:extLst>
          </p:cNvPr>
          <p:cNvPicPr>
            <a:picLocks noChangeAspect="1"/>
          </p:cNvPicPr>
          <p:nvPr/>
        </p:nvPicPr>
        <p:blipFill>
          <a:blip r:embed="rId2"/>
          <a:stretch>
            <a:fillRect/>
          </a:stretch>
        </p:blipFill>
        <p:spPr>
          <a:xfrm>
            <a:off x="335798" y="5416220"/>
            <a:ext cx="2563165" cy="1441780"/>
          </a:xfrm>
          <a:prstGeom prst="rect">
            <a:avLst/>
          </a:prstGeom>
        </p:spPr>
      </p:pic>
      <p:pic>
        <p:nvPicPr>
          <p:cNvPr id="7" name="Picture 6">
            <a:extLst>
              <a:ext uri="{FF2B5EF4-FFF2-40B4-BE49-F238E27FC236}">
                <a16:creationId xmlns:a16="http://schemas.microsoft.com/office/drawing/2014/main" id="{0B80A8A7-6DF9-E54D-BB8F-27BF8D04DCD2}"/>
              </a:ext>
            </a:extLst>
          </p:cNvPr>
          <p:cNvPicPr>
            <a:picLocks noChangeAspect="1"/>
          </p:cNvPicPr>
          <p:nvPr/>
        </p:nvPicPr>
        <p:blipFill>
          <a:blip r:embed="rId3"/>
          <a:stretch>
            <a:fillRect/>
          </a:stretch>
        </p:blipFill>
        <p:spPr>
          <a:xfrm>
            <a:off x="3616538" y="5831909"/>
            <a:ext cx="2518088" cy="632163"/>
          </a:xfrm>
          <a:prstGeom prst="rect">
            <a:avLst/>
          </a:prstGeom>
        </p:spPr>
      </p:pic>
      <p:pic>
        <p:nvPicPr>
          <p:cNvPr id="8" name="Picture 7">
            <a:extLst>
              <a:ext uri="{FF2B5EF4-FFF2-40B4-BE49-F238E27FC236}">
                <a16:creationId xmlns:a16="http://schemas.microsoft.com/office/drawing/2014/main" id="{0423A796-C0B9-7842-BFFC-C42136F8E4D5}"/>
              </a:ext>
            </a:extLst>
          </p:cNvPr>
          <p:cNvPicPr>
            <a:picLocks noChangeAspect="1"/>
          </p:cNvPicPr>
          <p:nvPr/>
        </p:nvPicPr>
        <p:blipFill>
          <a:blip r:embed="rId4"/>
          <a:stretch>
            <a:fillRect/>
          </a:stretch>
        </p:blipFill>
        <p:spPr>
          <a:xfrm>
            <a:off x="6399599" y="5566583"/>
            <a:ext cx="2207665" cy="1190977"/>
          </a:xfrm>
          <a:prstGeom prst="rect">
            <a:avLst/>
          </a:prstGeom>
        </p:spPr>
      </p:pic>
      <p:pic>
        <p:nvPicPr>
          <p:cNvPr id="9" name="Picture 8">
            <a:extLst>
              <a:ext uri="{FF2B5EF4-FFF2-40B4-BE49-F238E27FC236}">
                <a16:creationId xmlns:a16="http://schemas.microsoft.com/office/drawing/2014/main" id="{45BAD73D-4E02-4D4C-9FC3-56B35C5C553D}"/>
              </a:ext>
            </a:extLst>
          </p:cNvPr>
          <p:cNvPicPr>
            <a:picLocks noChangeAspect="1"/>
          </p:cNvPicPr>
          <p:nvPr/>
        </p:nvPicPr>
        <p:blipFill>
          <a:blip r:embed="rId5"/>
          <a:stretch>
            <a:fillRect/>
          </a:stretch>
        </p:blipFill>
        <p:spPr>
          <a:xfrm>
            <a:off x="9182824" y="5729786"/>
            <a:ext cx="2170976" cy="900955"/>
          </a:xfrm>
          <a:prstGeom prst="rect">
            <a:avLst/>
          </a:prstGeom>
        </p:spPr>
      </p:pic>
      <p:cxnSp>
        <p:nvCxnSpPr>
          <p:cNvPr id="10" name="Straight Arrow Connector 9">
            <a:extLst>
              <a:ext uri="{FF2B5EF4-FFF2-40B4-BE49-F238E27FC236}">
                <a16:creationId xmlns:a16="http://schemas.microsoft.com/office/drawing/2014/main" id="{973D0B4E-0F08-C44C-A7C3-0FB4270452C6}"/>
              </a:ext>
            </a:extLst>
          </p:cNvPr>
          <p:cNvCxnSpPr>
            <a:cxnSpLocks/>
          </p:cNvCxnSpPr>
          <p:nvPr/>
        </p:nvCxnSpPr>
        <p:spPr>
          <a:xfrm>
            <a:off x="5649265" y="2432617"/>
            <a:ext cx="772556" cy="0"/>
          </a:xfrm>
          <a:prstGeom prst="straightConnector1">
            <a:avLst/>
          </a:prstGeom>
          <a:ln w="66675">
            <a:solidFill>
              <a:schemeClr val="accent3">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1BEF100D-DDF8-564C-8A2F-B1A81884B97D}"/>
              </a:ext>
            </a:extLst>
          </p:cNvPr>
          <p:cNvSpPr/>
          <p:nvPr/>
        </p:nvSpPr>
        <p:spPr>
          <a:xfrm>
            <a:off x="1461110" y="1676870"/>
            <a:ext cx="3941427" cy="16687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2" name="TextBox 11">
            <a:extLst>
              <a:ext uri="{FF2B5EF4-FFF2-40B4-BE49-F238E27FC236}">
                <a16:creationId xmlns:a16="http://schemas.microsoft.com/office/drawing/2014/main" id="{FE4F26C8-070F-784F-A894-3B2DE5B864CB}"/>
              </a:ext>
            </a:extLst>
          </p:cNvPr>
          <p:cNvSpPr txBox="1"/>
          <p:nvPr/>
        </p:nvSpPr>
        <p:spPr>
          <a:xfrm>
            <a:off x="1583031" y="1733319"/>
            <a:ext cx="3819506" cy="1569660"/>
          </a:xfrm>
          <a:prstGeom prst="rect">
            <a:avLst/>
          </a:prstGeom>
          <a:noFill/>
        </p:spPr>
        <p:txBody>
          <a:bodyPr wrap="square" rtlCol="0">
            <a:spAutoFit/>
          </a:bodyPr>
          <a:lstStyle/>
          <a:p>
            <a:r>
              <a:rPr lang="en-US" sz="2400" dirty="0">
                <a:latin typeface="Times New Roman Regular" panose="02020603050405020304" pitchFamily="18" charset="0"/>
              </a:rPr>
              <a:t>Many developments in NEA activation layers have produced longer-lasting GaAs photocathodes</a:t>
            </a:r>
          </a:p>
        </p:txBody>
      </p:sp>
      <p:sp>
        <p:nvSpPr>
          <p:cNvPr id="13" name="Rectangle 12">
            <a:extLst>
              <a:ext uri="{FF2B5EF4-FFF2-40B4-BE49-F238E27FC236}">
                <a16:creationId xmlns:a16="http://schemas.microsoft.com/office/drawing/2014/main" id="{19C4BBF2-C71A-5D4B-BDFE-B97A5177FEF9}"/>
              </a:ext>
            </a:extLst>
          </p:cNvPr>
          <p:cNvSpPr/>
          <p:nvPr/>
        </p:nvSpPr>
        <p:spPr>
          <a:xfrm>
            <a:off x="6693411" y="1676870"/>
            <a:ext cx="4045424" cy="16687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4" name="TextBox 13">
            <a:extLst>
              <a:ext uri="{FF2B5EF4-FFF2-40B4-BE49-F238E27FC236}">
                <a16:creationId xmlns:a16="http://schemas.microsoft.com/office/drawing/2014/main" id="{7989125B-23EE-274A-BCFC-9D3FE3980743}"/>
              </a:ext>
            </a:extLst>
          </p:cNvPr>
          <p:cNvSpPr txBox="1"/>
          <p:nvPr/>
        </p:nvSpPr>
        <p:spPr>
          <a:xfrm>
            <a:off x="6810704" y="1720420"/>
            <a:ext cx="4013936" cy="1908215"/>
          </a:xfrm>
          <a:prstGeom prst="rect">
            <a:avLst/>
          </a:prstGeom>
          <a:noFill/>
        </p:spPr>
        <p:txBody>
          <a:bodyPr wrap="square" rtlCol="0">
            <a:spAutoFit/>
          </a:bodyPr>
          <a:lstStyle/>
          <a:p>
            <a:r>
              <a:rPr lang="en-US" sz="2500" dirty="0">
                <a:latin typeface="Times New Roman Regular" panose="02020603050405020304" pitchFamily="18" charset="0"/>
              </a:rPr>
              <a:t>Advances in new materials may provide a path towards more robust sources of spin-polarized sources</a:t>
            </a:r>
          </a:p>
          <a:p>
            <a:endParaRPr lang="en-US" dirty="0">
              <a:latin typeface="Times New Roman Regular" panose="02020603050405020304" pitchFamily="18" charset="0"/>
            </a:endParaRPr>
          </a:p>
        </p:txBody>
      </p:sp>
      <p:sp>
        <p:nvSpPr>
          <p:cNvPr id="17" name="TextBox 16">
            <a:extLst>
              <a:ext uri="{FF2B5EF4-FFF2-40B4-BE49-F238E27FC236}">
                <a16:creationId xmlns:a16="http://schemas.microsoft.com/office/drawing/2014/main" id="{81278BFA-E291-6C4A-A498-152372664074}"/>
              </a:ext>
            </a:extLst>
          </p:cNvPr>
          <p:cNvSpPr txBox="1"/>
          <p:nvPr/>
        </p:nvSpPr>
        <p:spPr>
          <a:xfrm>
            <a:off x="3706628" y="4044908"/>
            <a:ext cx="4778744" cy="553998"/>
          </a:xfrm>
          <a:prstGeom prst="rect">
            <a:avLst/>
          </a:prstGeom>
          <a:noFill/>
        </p:spPr>
        <p:txBody>
          <a:bodyPr wrap="none" rtlCol="0">
            <a:spAutoFit/>
          </a:bodyPr>
          <a:lstStyle/>
          <a:p>
            <a:r>
              <a:rPr lang="en-US" sz="3000" dirty="0">
                <a:latin typeface="Times New Roman Regular" panose="02020603050405020304" pitchFamily="18" charset="0"/>
              </a:rPr>
              <a:t>Thank you for your attention!</a:t>
            </a:r>
          </a:p>
        </p:txBody>
      </p:sp>
      <p:sp>
        <p:nvSpPr>
          <p:cNvPr id="20" name="TextBox 19">
            <a:extLst>
              <a:ext uri="{FF2B5EF4-FFF2-40B4-BE49-F238E27FC236}">
                <a16:creationId xmlns:a16="http://schemas.microsoft.com/office/drawing/2014/main" id="{83EAB1F8-DE3C-9A4A-BE59-9755B3C99403}"/>
              </a:ext>
            </a:extLst>
          </p:cNvPr>
          <p:cNvSpPr txBox="1"/>
          <p:nvPr/>
        </p:nvSpPr>
        <p:spPr>
          <a:xfrm>
            <a:off x="11819925" y="6531110"/>
            <a:ext cx="418704" cy="369332"/>
          </a:xfrm>
          <a:prstGeom prst="rect">
            <a:avLst/>
          </a:prstGeom>
          <a:noFill/>
        </p:spPr>
        <p:txBody>
          <a:bodyPr wrap="none" rtlCol="0">
            <a:spAutoFit/>
          </a:bodyPr>
          <a:lstStyle/>
          <a:p>
            <a:r>
              <a:rPr lang="en-US" dirty="0">
                <a:latin typeface="Times New Roman Regular" panose="02020603050405020304" pitchFamily="18" charset="0"/>
              </a:rPr>
              <a:t>21</a:t>
            </a:r>
          </a:p>
        </p:txBody>
      </p:sp>
    </p:spTree>
    <p:extLst>
      <p:ext uri="{BB962C8B-B14F-4D97-AF65-F5344CB8AC3E}">
        <p14:creationId xmlns:p14="http://schemas.microsoft.com/office/powerpoint/2010/main" val="88547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a:extLst>
              <a:ext uri="{FF2B5EF4-FFF2-40B4-BE49-F238E27FC236}">
                <a16:creationId xmlns:a16="http://schemas.microsoft.com/office/drawing/2014/main" id="{156DD2AB-1562-3E46-A065-EFF71E93BC3C}"/>
              </a:ext>
            </a:extLst>
          </p:cNvPr>
          <p:cNvPicPr>
            <a:picLocks noChangeAspect="1"/>
          </p:cNvPicPr>
          <p:nvPr/>
        </p:nvPicPr>
        <p:blipFill>
          <a:blip r:embed="rId3"/>
          <a:stretch>
            <a:fillRect/>
          </a:stretch>
        </p:blipFill>
        <p:spPr>
          <a:xfrm>
            <a:off x="4580560" y="2394898"/>
            <a:ext cx="2615125" cy="1302646"/>
          </a:xfrm>
          <a:prstGeom prst="rect">
            <a:avLst/>
          </a:prstGeom>
        </p:spPr>
      </p:pic>
      <p:sp>
        <p:nvSpPr>
          <p:cNvPr id="2" name="Title 1">
            <a:extLst>
              <a:ext uri="{FF2B5EF4-FFF2-40B4-BE49-F238E27FC236}">
                <a16:creationId xmlns:a16="http://schemas.microsoft.com/office/drawing/2014/main" id="{417FC123-9E4D-5D40-BB1F-F758D4A98B9D}"/>
              </a:ext>
            </a:extLst>
          </p:cNvPr>
          <p:cNvSpPr>
            <a:spLocks noGrp="1"/>
          </p:cNvSpPr>
          <p:nvPr>
            <p:ph type="title"/>
          </p:nvPr>
        </p:nvSpPr>
        <p:spPr>
          <a:xfrm>
            <a:off x="0" y="-356639"/>
            <a:ext cx="10515600" cy="1325563"/>
          </a:xfrm>
        </p:spPr>
        <p:txBody>
          <a:bodyPr>
            <a:normAutofit/>
          </a:bodyPr>
          <a:lstStyle/>
          <a:p>
            <a:r>
              <a:rPr lang="en-US" sz="4000" dirty="0"/>
              <a:t>Spin-Polarized Electron Beams</a:t>
            </a:r>
          </a:p>
        </p:txBody>
      </p:sp>
      <p:sp>
        <p:nvSpPr>
          <p:cNvPr id="8" name="TextBox 7">
            <a:extLst>
              <a:ext uri="{FF2B5EF4-FFF2-40B4-BE49-F238E27FC236}">
                <a16:creationId xmlns:a16="http://schemas.microsoft.com/office/drawing/2014/main" id="{927869F5-5C7B-7A40-A2EC-E6EC432B6B1B}"/>
              </a:ext>
            </a:extLst>
          </p:cNvPr>
          <p:cNvSpPr txBox="1"/>
          <p:nvPr/>
        </p:nvSpPr>
        <p:spPr>
          <a:xfrm>
            <a:off x="60393" y="6066219"/>
            <a:ext cx="3949098" cy="461665"/>
          </a:xfrm>
          <a:prstGeom prst="rect">
            <a:avLst/>
          </a:prstGeom>
          <a:noFill/>
        </p:spPr>
        <p:txBody>
          <a:bodyPr wrap="square" rtlCol="0">
            <a:spAutoFit/>
          </a:bodyPr>
          <a:lstStyle/>
          <a:p>
            <a:r>
              <a:rPr lang="en-US" sz="1200" dirty="0">
                <a:latin typeface="Times New Roman Regular" panose="02020603050405020304" pitchFamily="18" charset="0"/>
              </a:rPr>
              <a:t>1. D. Geesaman et al. The 2015 Long Range Plan for Nuclear Science. </a:t>
            </a:r>
          </a:p>
        </p:txBody>
      </p:sp>
      <p:sp>
        <p:nvSpPr>
          <p:cNvPr id="9" name="TextBox 8">
            <a:extLst>
              <a:ext uri="{FF2B5EF4-FFF2-40B4-BE49-F238E27FC236}">
                <a16:creationId xmlns:a16="http://schemas.microsoft.com/office/drawing/2014/main" id="{CB2A4485-C298-6447-B5A4-F0B2499D3A90}"/>
              </a:ext>
            </a:extLst>
          </p:cNvPr>
          <p:cNvSpPr txBox="1"/>
          <p:nvPr/>
        </p:nvSpPr>
        <p:spPr>
          <a:xfrm>
            <a:off x="4250284" y="1230871"/>
            <a:ext cx="3480704" cy="1261884"/>
          </a:xfrm>
          <a:prstGeom prst="rect">
            <a:avLst/>
          </a:prstGeom>
          <a:noFill/>
        </p:spPr>
        <p:txBody>
          <a:bodyPr wrap="square" rtlCol="0">
            <a:spAutoFit/>
          </a:bodyPr>
          <a:lstStyle/>
          <a:p>
            <a:r>
              <a:rPr lang="en-US" sz="2200" dirty="0">
                <a:latin typeface="Times New Roman Regular" panose="02020603050405020304" pitchFamily="18" charset="0"/>
              </a:rPr>
              <a:t>Electron Microscopy</a:t>
            </a:r>
          </a:p>
          <a:p>
            <a:pPr marL="285750" indent="-285750">
              <a:buFont typeface="Wingdings" pitchFamily="2" charset="2"/>
              <a:buChar char="Ø"/>
            </a:pPr>
            <a:r>
              <a:rPr lang="en-US" dirty="0">
                <a:latin typeface="Times New Roman Regular" panose="02020603050405020304" pitchFamily="18" charset="0"/>
              </a:rPr>
              <a:t>Image magnetic structure of surface</a:t>
            </a:r>
          </a:p>
          <a:p>
            <a:pPr marL="285750" indent="-285750">
              <a:buFont typeface="Wingdings" pitchFamily="2" charset="2"/>
              <a:buChar char="Ø"/>
            </a:pPr>
            <a:r>
              <a:rPr lang="en-US" dirty="0">
                <a:latin typeface="Times New Roman Regular" panose="02020603050405020304" pitchFamily="18" charset="0"/>
              </a:rPr>
              <a:t>Study spin-orbit interactions</a:t>
            </a:r>
          </a:p>
        </p:txBody>
      </p:sp>
      <p:sp>
        <p:nvSpPr>
          <p:cNvPr id="11" name="TextBox 10">
            <a:extLst>
              <a:ext uri="{FF2B5EF4-FFF2-40B4-BE49-F238E27FC236}">
                <a16:creationId xmlns:a16="http://schemas.microsoft.com/office/drawing/2014/main" id="{4B780918-327F-EA4E-8B22-DFF19C7162D2}"/>
              </a:ext>
            </a:extLst>
          </p:cNvPr>
          <p:cNvSpPr txBox="1"/>
          <p:nvPr/>
        </p:nvSpPr>
        <p:spPr>
          <a:xfrm>
            <a:off x="53576" y="6434599"/>
            <a:ext cx="4814622" cy="461665"/>
          </a:xfrm>
          <a:prstGeom prst="rect">
            <a:avLst/>
          </a:prstGeom>
          <a:noFill/>
        </p:spPr>
        <p:txBody>
          <a:bodyPr wrap="square" rtlCol="0">
            <a:spAutoFit/>
          </a:bodyPr>
          <a:lstStyle/>
          <a:p>
            <a:r>
              <a:rPr lang="en-US" sz="1200" dirty="0">
                <a:latin typeface="Times New Roman Regular" panose="02020603050405020304" pitchFamily="18" charset="0"/>
              </a:rPr>
              <a:t>2. N'diaye, A.T. &amp; Quesada, A. Spin-Polarized Low-Energy Electron Microscopy (SPLEEM). In Characterization of Materials. 2012. </a:t>
            </a:r>
          </a:p>
        </p:txBody>
      </p:sp>
      <p:sp>
        <p:nvSpPr>
          <p:cNvPr id="14" name="Rounded Rectangle 13">
            <a:extLst>
              <a:ext uri="{FF2B5EF4-FFF2-40B4-BE49-F238E27FC236}">
                <a16:creationId xmlns:a16="http://schemas.microsoft.com/office/drawing/2014/main" id="{7B2060EF-8F36-4E4E-B031-C9C812F9E84B}"/>
              </a:ext>
            </a:extLst>
          </p:cNvPr>
          <p:cNvSpPr/>
          <p:nvPr/>
        </p:nvSpPr>
        <p:spPr>
          <a:xfrm>
            <a:off x="95555" y="3956494"/>
            <a:ext cx="4095523" cy="210334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5" name="TextBox 14">
            <a:extLst>
              <a:ext uri="{FF2B5EF4-FFF2-40B4-BE49-F238E27FC236}">
                <a16:creationId xmlns:a16="http://schemas.microsoft.com/office/drawing/2014/main" id="{2B073F2B-E35D-7A42-A6AA-3FC57B73C7A4}"/>
              </a:ext>
            </a:extLst>
          </p:cNvPr>
          <p:cNvSpPr txBox="1"/>
          <p:nvPr/>
        </p:nvSpPr>
        <p:spPr>
          <a:xfrm>
            <a:off x="222483" y="3862717"/>
            <a:ext cx="3398687" cy="630942"/>
          </a:xfrm>
          <a:prstGeom prst="rect">
            <a:avLst/>
          </a:prstGeom>
          <a:noFill/>
        </p:spPr>
        <p:txBody>
          <a:bodyPr wrap="none" rtlCol="0">
            <a:spAutoFit/>
          </a:bodyPr>
          <a:lstStyle/>
          <a:p>
            <a:r>
              <a:rPr lang="en-US" sz="3500" dirty="0">
                <a:latin typeface="Times New Roman Regular" panose="02020603050405020304" pitchFamily="18" charset="0"/>
              </a:rPr>
              <a:t>Goals for Sources</a:t>
            </a:r>
          </a:p>
        </p:txBody>
      </p:sp>
      <p:sp>
        <p:nvSpPr>
          <p:cNvPr id="17" name="TextBox 16">
            <a:extLst>
              <a:ext uri="{FF2B5EF4-FFF2-40B4-BE49-F238E27FC236}">
                <a16:creationId xmlns:a16="http://schemas.microsoft.com/office/drawing/2014/main" id="{54364FBB-B758-5C49-A70D-2E6FC31AD5E2}"/>
              </a:ext>
            </a:extLst>
          </p:cNvPr>
          <p:cNvSpPr txBox="1"/>
          <p:nvPr/>
        </p:nvSpPr>
        <p:spPr>
          <a:xfrm>
            <a:off x="261797" y="4331719"/>
            <a:ext cx="3617978" cy="1754326"/>
          </a:xfrm>
          <a:prstGeom prst="rect">
            <a:avLst/>
          </a:prstGeom>
          <a:noFill/>
        </p:spPr>
        <p:txBody>
          <a:bodyPr wrap="none" rtlCol="0">
            <a:spAutoFit/>
          </a:bodyPr>
          <a:lstStyle/>
          <a:p>
            <a:pPr>
              <a:buFont typeface="Wingdings" pitchFamily="2" charset="2"/>
              <a:buChar char="q"/>
            </a:pPr>
            <a:r>
              <a:rPr lang="en-US" dirty="0">
                <a:latin typeface="Times New Roman Regular" panose="02020603050405020304" pitchFamily="18" charset="0"/>
              </a:rPr>
              <a:t> &gt;90% spin polarization</a:t>
            </a:r>
          </a:p>
          <a:p>
            <a:pPr>
              <a:buFont typeface="Wingdings" pitchFamily="2" charset="2"/>
              <a:buChar char="q"/>
            </a:pPr>
            <a:r>
              <a:rPr lang="en-US" dirty="0">
                <a:latin typeface="Times New Roman Regular" panose="02020603050405020304" pitchFamily="18" charset="0"/>
              </a:rPr>
              <a:t> Spin orientation reversibility</a:t>
            </a:r>
          </a:p>
          <a:p>
            <a:pPr>
              <a:buFont typeface="Wingdings" pitchFamily="2" charset="2"/>
              <a:buChar char="q"/>
            </a:pPr>
            <a:r>
              <a:rPr lang="en-US" dirty="0">
                <a:latin typeface="Times New Roman Regular" panose="02020603050405020304" pitchFamily="18" charset="0"/>
              </a:rPr>
              <a:t> mA-scale current delivery</a:t>
            </a:r>
          </a:p>
          <a:p>
            <a:pPr>
              <a:buFont typeface="Wingdings" pitchFamily="2" charset="2"/>
              <a:buChar char="q"/>
            </a:pPr>
            <a:r>
              <a:rPr lang="en-US" dirty="0">
                <a:latin typeface="Times New Roman Regular" panose="02020603050405020304" pitchFamily="18" charset="0"/>
              </a:rPr>
              <a:t> Low emittance and energy spread</a:t>
            </a:r>
          </a:p>
          <a:p>
            <a:pPr>
              <a:buFont typeface="Wingdings" pitchFamily="2" charset="2"/>
              <a:buChar char="q"/>
            </a:pPr>
            <a:r>
              <a:rPr lang="en-US" dirty="0">
                <a:latin typeface="Times New Roman Regular" panose="02020603050405020304" pitchFamily="18" charset="0"/>
              </a:rPr>
              <a:t> Long operational lifetime</a:t>
            </a:r>
          </a:p>
          <a:p>
            <a:endParaRPr lang="en-US" dirty="0">
              <a:latin typeface="Times New Roman Regular" panose="02020603050405020304" pitchFamily="18" charset="0"/>
            </a:endParaRPr>
          </a:p>
        </p:txBody>
      </p:sp>
      <p:sp>
        <p:nvSpPr>
          <p:cNvPr id="18" name="Rounded Rectangle 17">
            <a:extLst>
              <a:ext uri="{FF2B5EF4-FFF2-40B4-BE49-F238E27FC236}">
                <a16:creationId xmlns:a16="http://schemas.microsoft.com/office/drawing/2014/main" id="{922C5EB6-2F74-D443-8876-57957AA85E7A}"/>
              </a:ext>
            </a:extLst>
          </p:cNvPr>
          <p:cNvSpPr/>
          <p:nvPr/>
        </p:nvSpPr>
        <p:spPr>
          <a:xfrm>
            <a:off x="49609" y="654361"/>
            <a:ext cx="7681379" cy="321084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1" name="TextBox 20">
            <a:extLst>
              <a:ext uri="{FF2B5EF4-FFF2-40B4-BE49-F238E27FC236}">
                <a16:creationId xmlns:a16="http://schemas.microsoft.com/office/drawing/2014/main" id="{0B982ADF-EE84-084C-8740-42335B991ACB}"/>
              </a:ext>
            </a:extLst>
          </p:cNvPr>
          <p:cNvSpPr txBox="1"/>
          <p:nvPr/>
        </p:nvSpPr>
        <p:spPr>
          <a:xfrm>
            <a:off x="2788474" y="561054"/>
            <a:ext cx="3917214" cy="630942"/>
          </a:xfrm>
          <a:prstGeom prst="rect">
            <a:avLst/>
          </a:prstGeom>
          <a:noFill/>
        </p:spPr>
        <p:txBody>
          <a:bodyPr wrap="square" rtlCol="0">
            <a:spAutoFit/>
          </a:bodyPr>
          <a:lstStyle/>
          <a:p>
            <a:r>
              <a:rPr lang="en-US" sz="3500" dirty="0">
                <a:latin typeface="Times New Roman Regular" panose="02020603050405020304" pitchFamily="18" charset="0"/>
              </a:rPr>
              <a:t>Applications</a:t>
            </a:r>
          </a:p>
        </p:txBody>
      </p:sp>
      <p:sp>
        <p:nvSpPr>
          <p:cNvPr id="30" name="Rounded Rectangle 29">
            <a:extLst>
              <a:ext uri="{FF2B5EF4-FFF2-40B4-BE49-F238E27FC236}">
                <a16:creationId xmlns:a16="http://schemas.microsoft.com/office/drawing/2014/main" id="{EEFB3746-2F71-E542-8B38-C676ADCD438B}"/>
              </a:ext>
            </a:extLst>
          </p:cNvPr>
          <p:cNvSpPr/>
          <p:nvPr/>
        </p:nvSpPr>
        <p:spPr>
          <a:xfrm>
            <a:off x="4198588" y="1148660"/>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23" name="Picture 22">
            <a:extLst>
              <a:ext uri="{FF2B5EF4-FFF2-40B4-BE49-F238E27FC236}">
                <a16:creationId xmlns:a16="http://schemas.microsoft.com/office/drawing/2014/main" id="{73360F38-B1F4-2345-A6EE-8B958DABB803}"/>
              </a:ext>
            </a:extLst>
          </p:cNvPr>
          <p:cNvPicPr>
            <a:picLocks noChangeAspect="1"/>
          </p:cNvPicPr>
          <p:nvPr/>
        </p:nvPicPr>
        <p:blipFill>
          <a:blip r:embed="rId4"/>
          <a:stretch>
            <a:fillRect/>
          </a:stretch>
        </p:blipFill>
        <p:spPr>
          <a:xfrm>
            <a:off x="7443133" y="4090738"/>
            <a:ext cx="1168157" cy="2559970"/>
          </a:xfrm>
          <a:prstGeom prst="rect">
            <a:avLst/>
          </a:prstGeom>
        </p:spPr>
      </p:pic>
      <p:pic>
        <p:nvPicPr>
          <p:cNvPr id="40" name="Picture 39">
            <a:extLst>
              <a:ext uri="{FF2B5EF4-FFF2-40B4-BE49-F238E27FC236}">
                <a16:creationId xmlns:a16="http://schemas.microsoft.com/office/drawing/2014/main" id="{F7FDA97A-7101-5343-9995-37C887F72DFD}"/>
              </a:ext>
            </a:extLst>
          </p:cNvPr>
          <p:cNvPicPr>
            <a:picLocks noChangeAspect="1"/>
          </p:cNvPicPr>
          <p:nvPr/>
        </p:nvPicPr>
        <p:blipFill>
          <a:blip r:embed="rId4"/>
          <a:stretch>
            <a:fillRect/>
          </a:stretch>
        </p:blipFill>
        <p:spPr>
          <a:xfrm>
            <a:off x="7864879" y="4021719"/>
            <a:ext cx="1097443" cy="2405002"/>
          </a:xfrm>
          <a:prstGeom prst="rect">
            <a:avLst/>
          </a:prstGeom>
        </p:spPr>
      </p:pic>
      <p:pic>
        <p:nvPicPr>
          <p:cNvPr id="42" name="Picture 41">
            <a:extLst>
              <a:ext uri="{FF2B5EF4-FFF2-40B4-BE49-F238E27FC236}">
                <a16:creationId xmlns:a16="http://schemas.microsoft.com/office/drawing/2014/main" id="{CCB1E5C6-489B-8C4B-8BDE-66EA6282BD4D}"/>
              </a:ext>
            </a:extLst>
          </p:cNvPr>
          <p:cNvPicPr>
            <a:picLocks noChangeAspect="1"/>
          </p:cNvPicPr>
          <p:nvPr/>
        </p:nvPicPr>
        <p:blipFill>
          <a:blip r:embed="rId4"/>
          <a:stretch>
            <a:fillRect/>
          </a:stretch>
        </p:blipFill>
        <p:spPr>
          <a:xfrm>
            <a:off x="8843916" y="4252468"/>
            <a:ext cx="1168157" cy="2559970"/>
          </a:xfrm>
          <a:prstGeom prst="rect">
            <a:avLst/>
          </a:prstGeom>
        </p:spPr>
      </p:pic>
      <p:pic>
        <p:nvPicPr>
          <p:cNvPr id="43" name="Picture 42">
            <a:extLst>
              <a:ext uri="{FF2B5EF4-FFF2-40B4-BE49-F238E27FC236}">
                <a16:creationId xmlns:a16="http://schemas.microsoft.com/office/drawing/2014/main" id="{30C94677-538F-3647-88B4-FD0EE28755AE}"/>
              </a:ext>
            </a:extLst>
          </p:cNvPr>
          <p:cNvPicPr>
            <a:picLocks noChangeAspect="1"/>
          </p:cNvPicPr>
          <p:nvPr/>
        </p:nvPicPr>
        <p:blipFill>
          <a:blip r:embed="rId4"/>
          <a:stretch>
            <a:fillRect/>
          </a:stretch>
        </p:blipFill>
        <p:spPr>
          <a:xfrm>
            <a:off x="7801290" y="4252608"/>
            <a:ext cx="1168157" cy="2559970"/>
          </a:xfrm>
          <a:prstGeom prst="rect">
            <a:avLst/>
          </a:prstGeom>
        </p:spPr>
      </p:pic>
      <p:pic>
        <p:nvPicPr>
          <p:cNvPr id="140" name="Picture 139">
            <a:extLst>
              <a:ext uri="{FF2B5EF4-FFF2-40B4-BE49-F238E27FC236}">
                <a16:creationId xmlns:a16="http://schemas.microsoft.com/office/drawing/2014/main" id="{84EA8A15-F70C-AD48-A90F-6FC89DEBB5E3}"/>
              </a:ext>
            </a:extLst>
          </p:cNvPr>
          <p:cNvPicPr>
            <a:picLocks noChangeAspect="1"/>
          </p:cNvPicPr>
          <p:nvPr/>
        </p:nvPicPr>
        <p:blipFill>
          <a:blip r:embed="rId4"/>
          <a:stretch>
            <a:fillRect/>
          </a:stretch>
        </p:blipFill>
        <p:spPr>
          <a:xfrm>
            <a:off x="4520677" y="2412080"/>
            <a:ext cx="274143" cy="112566"/>
          </a:xfrm>
          <a:prstGeom prst="rect">
            <a:avLst/>
          </a:prstGeom>
        </p:spPr>
      </p:pic>
      <p:sp>
        <p:nvSpPr>
          <p:cNvPr id="145" name="TextBox 144">
            <a:extLst>
              <a:ext uri="{FF2B5EF4-FFF2-40B4-BE49-F238E27FC236}">
                <a16:creationId xmlns:a16="http://schemas.microsoft.com/office/drawing/2014/main" id="{AB170B67-8285-3242-B056-75E5E71774B3}"/>
              </a:ext>
            </a:extLst>
          </p:cNvPr>
          <p:cNvSpPr txBox="1"/>
          <p:nvPr/>
        </p:nvSpPr>
        <p:spPr>
          <a:xfrm>
            <a:off x="7001591" y="2353731"/>
            <a:ext cx="453970" cy="369332"/>
          </a:xfrm>
          <a:prstGeom prst="rect">
            <a:avLst/>
          </a:prstGeom>
          <a:noFill/>
        </p:spPr>
        <p:txBody>
          <a:bodyPr wrap="none" rtlCol="0">
            <a:spAutoFit/>
          </a:bodyPr>
          <a:lstStyle/>
          <a:p>
            <a:r>
              <a:rPr lang="en-US" dirty="0">
                <a:latin typeface="Times New Roman Regular" panose="02020603050405020304" pitchFamily="18" charset="0"/>
              </a:rPr>
              <a:t>[2]</a:t>
            </a:r>
          </a:p>
        </p:txBody>
      </p:sp>
      <p:pic>
        <p:nvPicPr>
          <p:cNvPr id="146" name="Picture 145">
            <a:extLst>
              <a:ext uri="{FF2B5EF4-FFF2-40B4-BE49-F238E27FC236}">
                <a16:creationId xmlns:a16="http://schemas.microsoft.com/office/drawing/2014/main" id="{8ED58181-6811-B841-AA24-62047812B53D}"/>
              </a:ext>
            </a:extLst>
          </p:cNvPr>
          <p:cNvPicPr>
            <a:picLocks noChangeAspect="1"/>
          </p:cNvPicPr>
          <p:nvPr/>
        </p:nvPicPr>
        <p:blipFill>
          <a:blip r:embed="rId4"/>
          <a:stretch>
            <a:fillRect/>
          </a:stretch>
        </p:blipFill>
        <p:spPr>
          <a:xfrm>
            <a:off x="8901515" y="3904666"/>
            <a:ext cx="1168157" cy="2559970"/>
          </a:xfrm>
          <a:prstGeom prst="rect">
            <a:avLst/>
          </a:prstGeom>
        </p:spPr>
      </p:pic>
      <p:sp>
        <p:nvSpPr>
          <p:cNvPr id="148" name="TextBox 147">
            <a:extLst>
              <a:ext uri="{FF2B5EF4-FFF2-40B4-BE49-F238E27FC236}">
                <a16:creationId xmlns:a16="http://schemas.microsoft.com/office/drawing/2014/main" id="{A244C3CA-373E-8E40-8C1B-A51D876B7D44}"/>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3</a:t>
            </a:r>
          </a:p>
        </p:txBody>
      </p:sp>
      <p:sp>
        <p:nvSpPr>
          <p:cNvPr id="37" name="TextBox 36">
            <a:extLst>
              <a:ext uri="{FF2B5EF4-FFF2-40B4-BE49-F238E27FC236}">
                <a16:creationId xmlns:a16="http://schemas.microsoft.com/office/drawing/2014/main" id="{756DABB8-7018-5342-962F-9A6DE28EE9C3}"/>
              </a:ext>
            </a:extLst>
          </p:cNvPr>
          <p:cNvSpPr txBox="1"/>
          <p:nvPr/>
        </p:nvSpPr>
        <p:spPr>
          <a:xfrm>
            <a:off x="309197" y="1207951"/>
            <a:ext cx="3086294" cy="1261884"/>
          </a:xfrm>
          <a:prstGeom prst="rect">
            <a:avLst/>
          </a:prstGeom>
          <a:noFill/>
        </p:spPr>
        <p:txBody>
          <a:bodyPr wrap="none" rtlCol="0">
            <a:spAutoFit/>
          </a:bodyPr>
          <a:lstStyle/>
          <a:p>
            <a:r>
              <a:rPr lang="en-US" sz="2200" dirty="0">
                <a:latin typeface="Times New Roman Regular" panose="02020603050405020304" pitchFamily="18" charset="0"/>
              </a:rPr>
              <a:t>Nuclear/HEP Physics</a:t>
            </a:r>
          </a:p>
          <a:p>
            <a:pPr marL="285750" indent="-285750">
              <a:buFont typeface="Wingdings" pitchFamily="2" charset="2"/>
              <a:buChar char="Ø"/>
            </a:pPr>
            <a:r>
              <a:rPr lang="en-US" dirty="0">
                <a:latin typeface="Times New Roman Regular" panose="02020603050405020304" pitchFamily="18" charset="0"/>
              </a:rPr>
              <a:t>Deep inelastic scattering</a:t>
            </a:r>
          </a:p>
          <a:p>
            <a:pPr marL="285750" indent="-285750">
              <a:buFont typeface="Wingdings" pitchFamily="2" charset="2"/>
              <a:buChar char="Ø"/>
            </a:pPr>
            <a:r>
              <a:rPr lang="en-US" dirty="0">
                <a:latin typeface="Times New Roman Regular" panose="02020603050405020304" pitchFamily="18" charset="0"/>
              </a:rPr>
              <a:t>Parity violating experiments</a:t>
            </a:r>
          </a:p>
          <a:p>
            <a:pPr marL="285750" indent="-285750">
              <a:buFont typeface="Wingdings" pitchFamily="2" charset="2"/>
              <a:buChar char="Ø"/>
            </a:pPr>
            <a:r>
              <a:rPr lang="en-US" dirty="0">
                <a:latin typeface="Times New Roman Regular" panose="02020603050405020304" pitchFamily="18" charset="0"/>
              </a:rPr>
              <a:t>Higgs Factory</a:t>
            </a:r>
          </a:p>
        </p:txBody>
      </p:sp>
      <p:pic>
        <p:nvPicPr>
          <p:cNvPr id="38" name="Picture 37">
            <a:extLst>
              <a:ext uri="{FF2B5EF4-FFF2-40B4-BE49-F238E27FC236}">
                <a16:creationId xmlns:a16="http://schemas.microsoft.com/office/drawing/2014/main" id="{48FD4451-7C48-8D4C-8842-22035948FA60}"/>
              </a:ext>
            </a:extLst>
          </p:cNvPr>
          <p:cNvPicPr>
            <a:picLocks noChangeAspect="1"/>
          </p:cNvPicPr>
          <p:nvPr/>
        </p:nvPicPr>
        <p:blipFill rotWithShape="1">
          <a:blip r:embed="rId5"/>
          <a:srcRect l="77605" b="69765"/>
          <a:stretch/>
        </p:blipFill>
        <p:spPr>
          <a:xfrm>
            <a:off x="2960176" y="2818175"/>
            <a:ext cx="1032028" cy="301263"/>
          </a:xfrm>
          <a:prstGeom prst="rect">
            <a:avLst/>
          </a:prstGeom>
        </p:spPr>
      </p:pic>
      <p:pic>
        <p:nvPicPr>
          <p:cNvPr id="39" name="Picture 38">
            <a:extLst>
              <a:ext uri="{FF2B5EF4-FFF2-40B4-BE49-F238E27FC236}">
                <a16:creationId xmlns:a16="http://schemas.microsoft.com/office/drawing/2014/main" id="{E8D8216D-15CA-A44B-B595-12519FF4DCC1}"/>
              </a:ext>
            </a:extLst>
          </p:cNvPr>
          <p:cNvPicPr>
            <a:picLocks noChangeAspect="1"/>
          </p:cNvPicPr>
          <p:nvPr/>
        </p:nvPicPr>
        <p:blipFill rotWithShape="1">
          <a:blip r:embed="rId5"/>
          <a:srcRect l="52774" r="24357" b="69935"/>
          <a:stretch/>
        </p:blipFill>
        <p:spPr>
          <a:xfrm>
            <a:off x="753810" y="3305413"/>
            <a:ext cx="1053885" cy="299566"/>
          </a:xfrm>
          <a:prstGeom prst="rect">
            <a:avLst/>
          </a:prstGeom>
        </p:spPr>
      </p:pic>
      <p:sp>
        <p:nvSpPr>
          <p:cNvPr id="41" name="TextBox 40">
            <a:extLst>
              <a:ext uri="{FF2B5EF4-FFF2-40B4-BE49-F238E27FC236}">
                <a16:creationId xmlns:a16="http://schemas.microsoft.com/office/drawing/2014/main" id="{7252787A-7E48-A140-9D80-27955AE9F813}"/>
              </a:ext>
            </a:extLst>
          </p:cNvPr>
          <p:cNvSpPr txBox="1"/>
          <p:nvPr/>
        </p:nvSpPr>
        <p:spPr>
          <a:xfrm>
            <a:off x="3547942" y="2365303"/>
            <a:ext cx="453970" cy="369332"/>
          </a:xfrm>
          <a:prstGeom prst="rect">
            <a:avLst/>
          </a:prstGeom>
          <a:noFill/>
        </p:spPr>
        <p:txBody>
          <a:bodyPr wrap="none" rtlCol="0">
            <a:spAutoFit/>
          </a:bodyPr>
          <a:lstStyle/>
          <a:p>
            <a:r>
              <a:rPr lang="en-US" dirty="0">
                <a:latin typeface="Times New Roman Regular" panose="02020603050405020304" pitchFamily="18" charset="0"/>
              </a:rPr>
              <a:t>[1]</a:t>
            </a:r>
          </a:p>
        </p:txBody>
      </p:sp>
      <p:pic>
        <p:nvPicPr>
          <p:cNvPr id="44" name="Picture 43">
            <a:extLst>
              <a:ext uri="{FF2B5EF4-FFF2-40B4-BE49-F238E27FC236}">
                <a16:creationId xmlns:a16="http://schemas.microsoft.com/office/drawing/2014/main" id="{19CAD44F-F04E-8B44-9399-C892A67CAAC1}"/>
              </a:ext>
            </a:extLst>
          </p:cNvPr>
          <p:cNvPicPr>
            <a:picLocks noChangeAspect="1"/>
          </p:cNvPicPr>
          <p:nvPr/>
        </p:nvPicPr>
        <p:blipFill rotWithShape="1">
          <a:blip r:embed="rId5"/>
          <a:srcRect l="50909" t="29525"/>
          <a:stretch/>
        </p:blipFill>
        <p:spPr>
          <a:xfrm>
            <a:off x="1867384" y="3159585"/>
            <a:ext cx="2262242" cy="702211"/>
          </a:xfrm>
          <a:prstGeom prst="rect">
            <a:avLst/>
          </a:prstGeom>
        </p:spPr>
      </p:pic>
      <p:sp>
        <p:nvSpPr>
          <p:cNvPr id="45" name="Rounded Rectangle 44">
            <a:extLst>
              <a:ext uri="{FF2B5EF4-FFF2-40B4-BE49-F238E27FC236}">
                <a16:creationId xmlns:a16="http://schemas.microsoft.com/office/drawing/2014/main" id="{9FD1548A-ACBD-2846-8BEA-18FCA522EAF6}"/>
              </a:ext>
            </a:extLst>
          </p:cNvPr>
          <p:cNvSpPr/>
          <p:nvPr/>
        </p:nvSpPr>
        <p:spPr>
          <a:xfrm>
            <a:off x="146254" y="1177292"/>
            <a:ext cx="3927262"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46" name="Picture 45">
            <a:extLst>
              <a:ext uri="{FF2B5EF4-FFF2-40B4-BE49-F238E27FC236}">
                <a16:creationId xmlns:a16="http://schemas.microsoft.com/office/drawing/2014/main" id="{0F4447C8-DD33-E04B-BC50-FDA2BE3810D4}"/>
              </a:ext>
            </a:extLst>
          </p:cNvPr>
          <p:cNvPicPr>
            <a:picLocks noChangeAspect="1"/>
          </p:cNvPicPr>
          <p:nvPr/>
        </p:nvPicPr>
        <p:blipFill rotWithShape="1">
          <a:blip r:embed="rId5"/>
          <a:srcRect r="50644"/>
          <a:stretch/>
        </p:blipFill>
        <p:spPr>
          <a:xfrm>
            <a:off x="224769" y="2423239"/>
            <a:ext cx="2097453" cy="918844"/>
          </a:xfrm>
          <a:prstGeom prst="rect">
            <a:avLst/>
          </a:prstGeom>
        </p:spPr>
      </p:pic>
      <p:sp>
        <p:nvSpPr>
          <p:cNvPr id="28" name="Rounded Rectangle 27">
            <a:extLst>
              <a:ext uri="{FF2B5EF4-FFF2-40B4-BE49-F238E27FC236}">
                <a16:creationId xmlns:a16="http://schemas.microsoft.com/office/drawing/2014/main" id="{553DD720-F5EC-004D-B0DC-6DC8A24C8B0B}"/>
              </a:ext>
            </a:extLst>
          </p:cNvPr>
          <p:cNvSpPr/>
          <p:nvPr/>
        </p:nvSpPr>
        <p:spPr>
          <a:xfrm>
            <a:off x="49609" y="635913"/>
            <a:ext cx="7674852" cy="3223613"/>
          </a:xfrm>
          <a:prstGeom prst="roundRect">
            <a:avLst/>
          </a:prstGeom>
          <a:solidFill>
            <a:schemeClr val="bg2">
              <a:alpha val="73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Times New Roman Regular" panose="02020603050405020304" pitchFamily="18" charset="0"/>
            </a:endParaRPr>
          </a:p>
        </p:txBody>
      </p:sp>
    </p:spTree>
    <p:extLst>
      <p:ext uri="{BB962C8B-B14F-4D97-AF65-F5344CB8AC3E}">
        <p14:creationId xmlns:p14="http://schemas.microsoft.com/office/powerpoint/2010/main" val="191653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a:extLst>
              <a:ext uri="{FF2B5EF4-FFF2-40B4-BE49-F238E27FC236}">
                <a16:creationId xmlns:a16="http://schemas.microsoft.com/office/drawing/2014/main" id="{156DD2AB-1562-3E46-A065-EFF71E93BC3C}"/>
              </a:ext>
            </a:extLst>
          </p:cNvPr>
          <p:cNvPicPr>
            <a:picLocks noChangeAspect="1"/>
          </p:cNvPicPr>
          <p:nvPr/>
        </p:nvPicPr>
        <p:blipFill>
          <a:blip r:embed="rId3"/>
          <a:stretch>
            <a:fillRect/>
          </a:stretch>
        </p:blipFill>
        <p:spPr>
          <a:xfrm>
            <a:off x="4580560" y="2394898"/>
            <a:ext cx="2615125" cy="1302646"/>
          </a:xfrm>
          <a:prstGeom prst="rect">
            <a:avLst/>
          </a:prstGeom>
        </p:spPr>
      </p:pic>
      <p:sp>
        <p:nvSpPr>
          <p:cNvPr id="2" name="Title 1">
            <a:extLst>
              <a:ext uri="{FF2B5EF4-FFF2-40B4-BE49-F238E27FC236}">
                <a16:creationId xmlns:a16="http://schemas.microsoft.com/office/drawing/2014/main" id="{417FC123-9E4D-5D40-BB1F-F758D4A98B9D}"/>
              </a:ext>
            </a:extLst>
          </p:cNvPr>
          <p:cNvSpPr>
            <a:spLocks noGrp="1"/>
          </p:cNvSpPr>
          <p:nvPr>
            <p:ph type="title"/>
          </p:nvPr>
        </p:nvSpPr>
        <p:spPr>
          <a:xfrm>
            <a:off x="0" y="-356639"/>
            <a:ext cx="10515600" cy="1325563"/>
          </a:xfrm>
        </p:spPr>
        <p:txBody>
          <a:bodyPr>
            <a:normAutofit/>
          </a:bodyPr>
          <a:lstStyle/>
          <a:p>
            <a:r>
              <a:rPr lang="en-US" sz="4000" dirty="0"/>
              <a:t>Spin-Polarized Electron Beams</a:t>
            </a:r>
          </a:p>
        </p:txBody>
      </p:sp>
      <p:sp>
        <p:nvSpPr>
          <p:cNvPr id="4" name="Rounded Rectangle 3">
            <a:extLst>
              <a:ext uri="{FF2B5EF4-FFF2-40B4-BE49-F238E27FC236}">
                <a16:creationId xmlns:a16="http://schemas.microsoft.com/office/drawing/2014/main" id="{34ECA304-0A25-EF45-B875-23FAE56D3099}"/>
              </a:ext>
            </a:extLst>
          </p:cNvPr>
          <p:cNvSpPr/>
          <p:nvPr/>
        </p:nvSpPr>
        <p:spPr>
          <a:xfrm>
            <a:off x="7875900" y="476913"/>
            <a:ext cx="4204590" cy="634641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 name="TextBox 4">
            <a:extLst>
              <a:ext uri="{FF2B5EF4-FFF2-40B4-BE49-F238E27FC236}">
                <a16:creationId xmlns:a16="http://schemas.microsoft.com/office/drawing/2014/main" id="{E9B2C9A3-9F8B-9848-B655-67A48C7EBB87}"/>
              </a:ext>
            </a:extLst>
          </p:cNvPr>
          <p:cNvSpPr txBox="1"/>
          <p:nvPr/>
        </p:nvSpPr>
        <p:spPr>
          <a:xfrm>
            <a:off x="8586728" y="476913"/>
            <a:ext cx="2638864" cy="630942"/>
          </a:xfrm>
          <a:prstGeom prst="rect">
            <a:avLst/>
          </a:prstGeom>
          <a:noFill/>
        </p:spPr>
        <p:txBody>
          <a:bodyPr wrap="none" rtlCol="0">
            <a:spAutoFit/>
          </a:bodyPr>
          <a:lstStyle/>
          <a:p>
            <a:r>
              <a:rPr lang="en-US" sz="3500" dirty="0">
                <a:latin typeface="Times New Roman Regular" panose="02020603050405020304" pitchFamily="18" charset="0"/>
              </a:rPr>
              <a:t>Sources Used</a:t>
            </a:r>
          </a:p>
        </p:txBody>
      </p:sp>
      <p:sp>
        <p:nvSpPr>
          <p:cNvPr id="8" name="TextBox 7">
            <a:extLst>
              <a:ext uri="{FF2B5EF4-FFF2-40B4-BE49-F238E27FC236}">
                <a16:creationId xmlns:a16="http://schemas.microsoft.com/office/drawing/2014/main" id="{927869F5-5C7B-7A40-A2EC-E6EC432B6B1B}"/>
              </a:ext>
            </a:extLst>
          </p:cNvPr>
          <p:cNvSpPr txBox="1"/>
          <p:nvPr/>
        </p:nvSpPr>
        <p:spPr>
          <a:xfrm>
            <a:off x="60393" y="6066219"/>
            <a:ext cx="3949098" cy="461665"/>
          </a:xfrm>
          <a:prstGeom prst="rect">
            <a:avLst/>
          </a:prstGeom>
          <a:noFill/>
        </p:spPr>
        <p:txBody>
          <a:bodyPr wrap="square" rtlCol="0">
            <a:spAutoFit/>
          </a:bodyPr>
          <a:lstStyle/>
          <a:p>
            <a:r>
              <a:rPr lang="en-US" sz="1200" dirty="0">
                <a:latin typeface="Times New Roman Regular" panose="02020603050405020304" pitchFamily="18" charset="0"/>
              </a:rPr>
              <a:t>1. D. Geesaman et al. The 2015 Long Range Plan for Nuclear Science. </a:t>
            </a:r>
          </a:p>
        </p:txBody>
      </p:sp>
      <p:sp>
        <p:nvSpPr>
          <p:cNvPr id="9" name="TextBox 8">
            <a:extLst>
              <a:ext uri="{FF2B5EF4-FFF2-40B4-BE49-F238E27FC236}">
                <a16:creationId xmlns:a16="http://schemas.microsoft.com/office/drawing/2014/main" id="{CB2A4485-C298-6447-B5A4-F0B2499D3A90}"/>
              </a:ext>
            </a:extLst>
          </p:cNvPr>
          <p:cNvSpPr txBox="1"/>
          <p:nvPr/>
        </p:nvSpPr>
        <p:spPr>
          <a:xfrm>
            <a:off x="4250284" y="1230871"/>
            <a:ext cx="3480704" cy="1261884"/>
          </a:xfrm>
          <a:prstGeom prst="rect">
            <a:avLst/>
          </a:prstGeom>
          <a:noFill/>
        </p:spPr>
        <p:txBody>
          <a:bodyPr wrap="square" rtlCol="0">
            <a:spAutoFit/>
          </a:bodyPr>
          <a:lstStyle/>
          <a:p>
            <a:r>
              <a:rPr lang="en-US" sz="2200" dirty="0">
                <a:latin typeface="Times New Roman Regular" panose="02020603050405020304" pitchFamily="18" charset="0"/>
              </a:rPr>
              <a:t>Electron Microscopy</a:t>
            </a:r>
          </a:p>
          <a:p>
            <a:pPr marL="285750" indent="-285750">
              <a:buFont typeface="Wingdings" pitchFamily="2" charset="2"/>
              <a:buChar char="Ø"/>
            </a:pPr>
            <a:r>
              <a:rPr lang="en-US" dirty="0">
                <a:latin typeface="Times New Roman Regular" panose="02020603050405020304" pitchFamily="18" charset="0"/>
              </a:rPr>
              <a:t>Image magnetic structure of surface</a:t>
            </a:r>
          </a:p>
          <a:p>
            <a:pPr marL="285750" indent="-285750">
              <a:buFont typeface="Wingdings" pitchFamily="2" charset="2"/>
              <a:buChar char="Ø"/>
            </a:pPr>
            <a:r>
              <a:rPr lang="en-US" dirty="0">
                <a:latin typeface="Times New Roman Regular" panose="02020603050405020304" pitchFamily="18" charset="0"/>
              </a:rPr>
              <a:t>Study spin-orbit interactions</a:t>
            </a:r>
          </a:p>
        </p:txBody>
      </p:sp>
      <p:sp>
        <p:nvSpPr>
          <p:cNvPr id="11" name="TextBox 10">
            <a:extLst>
              <a:ext uri="{FF2B5EF4-FFF2-40B4-BE49-F238E27FC236}">
                <a16:creationId xmlns:a16="http://schemas.microsoft.com/office/drawing/2014/main" id="{4B780918-327F-EA4E-8B22-DFF19C7162D2}"/>
              </a:ext>
            </a:extLst>
          </p:cNvPr>
          <p:cNvSpPr txBox="1"/>
          <p:nvPr/>
        </p:nvSpPr>
        <p:spPr>
          <a:xfrm>
            <a:off x="53575" y="6434599"/>
            <a:ext cx="4741245" cy="461665"/>
          </a:xfrm>
          <a:prstGeom prst="rect">
            <a:avLst/>
          </a:prstGeom>
          <a:noFill/>
        </p:spPr>
        <p:txBody>
          <a:bodyPr wrap="square" rtlCol="0">
            <a:spAutoFit/>
          </a:bodyPr>
          <a:lstStyle/>
          <a:p>
            <a:r>
              <a:rPr lang="en-US" sz="1200" dirty="0">
                <a:latin typeface="Times New Roman Regular" panose="02020603050405020304" pitchFamily="18" charset="0"/>
              </a:rPr>
              <a:t>2. N'diaye, A.T. &amp; Quesada, A. Spin-Polarized Low-Energy Electron Microscopy (SPLEEM). In Characterization of Materials. 2012. </a:t>
            </a:r>
          </a:p>
        </p:txBody>
      </p:sp>
      <p:sp>
        <p:nvSpPr>
          <p:cNvPr id="14" name="Rounded Rectangle 13">
            <a:extLst>
              <a:ext uri="{FF2B5EF4-FFF2-40B4-BE49-F238E27FC236}">
                <a16:creationId xmlns:a16="http://schemas.microsoft.com/office/drawing/2014/main" id="{7B2060EF-8F36-4E4E-B031-C9C812F9E84B}"/>
              </a:ext>
            </a:extLst>
          </p:cNvPr>
          <p:cNvSpPr/>
          <p:nvPr/>
        </p:nvSpPr>
        <p:spPr>
          <a:xfrm>
            <a:off x="95555" y="3956494"/>
            <a:ext cx="4095523" cy="210334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5" name="TextBox 14">
            <a:extLst>
              <a:ext uri="{FF2B5EF4-FFF2-40B4-BE49-F238E27FC236}">
                <a16:creationId xmlns:a16="http://schemas.microsoft.com/office/drawing/2014/main" id="{2B073F2B-E35D-7A42-A6AA-3FC57B73C7A4}"/>
              </a:ext>
            </a:extLst>
          </p:cNvPr>
          <p:cNvSpPr txBox="1"/>
          <p:nvPr/>
        </p:nvSpPr>
        <p:spPr>
          <a:xfrm>
            <a:off x="222483" y="3862717"/>
            <a:ext cx="3398687" cy="630942"/>
          </a:xfrm>
          <a:prstGeom prst="rect">
            <a:avLst/>
          </a:prstGeom>
          <a:noFill/>
        </p:spPr>
        <p:txBody>
          <a:bodyPr wrap="none" rtlCol="0">
            <a:spAutoFit/>
          </a:bodyPr>
          <a:lstStyle/>
          <a:p>
            <a:r>
              <a:rPr lang="en-US" sz="3500" dirty="0">
                <a:latin typeface="Times New Roman Regular" panose="02020603050405020304" pitchFamily="18" charset="0"/>
              </a:rPr>
              <a:t>Goals for Sources</a:t>
            </a:r>
          </a:p>
        </p:txBody>
      </p:sp>
      <p:sp>
        <p:nvSpPr>
          <p:cNvPr id="17" name="TextBox 16">
            <a:extLst>
              <a:ext uri="{FF2B5EF4-FFF2-40B4-BE49-F238E27FC236}">
                <a16:creationId xmlns:a16="http://schemas.microsoft.com/office/drawing/2014/main" id="{54364FBB-B758-5C49-A70D-2E6FC31AD5E2}"/>
              </a:ext>
            </a:extLst>
          </p:cNvPr>
          <p:cNvSpPr txBox="1"/>
          <p:nvPr/>
        </p:nvSpPr>
        <p:spPr>
          <a:xfrm>
            <a:off x="261797" y="4331719"/>
            <a:ext cx="3617978" cy="1477328"/>
          </a:xfrm>
          <a:prstGeom prst="rect">
            <a:avLst/>
          </a:prstGeom>
          <a:noFill/>
        </p:spPr>
        <p:txBody>
          <a:bodyPr wrap="none" rtlCol="0">
            <a:spAutoFit/>
          </a:bodyPr>
          <a:lstStyle/>
          <a:p>
            <a:pPr>
              <a:buFont typeface="Wingdings" pitchFamily="2" charset="2"/>
              <a:buChar char="q"/>
            </a:pPr>
            <a:r>
              <a:rPr lang="en-US" dirty="0">
                <a:latin typeface="Times New Roman Regular" panose="02020603050405020304" pitchFamily="18" charset="0"/>
              </a:rPr>
              <a:t> &gt;90% spin polarization</a:t>
            </a:r>
          </a:p>
          <a:p>
            <a:pPr>
              <a:buFont typeface="Wingdings" pitchFamily="2" charset="2"/>
              <a:buChar char="q"/>
            </a:pPr>
            <a:r>
              <a:rPr lang="en-US" dirty="0">
                <a:latin typeface="Times New Roman Regular" panose="02020603050405020304" pitchFamily="18" charset="0"/>
              </a:rPr>
              <a:t> Spin orientation reversibility</a:t>
            </a:r>
          </a:p>
          <a:p>
            <a:pPr>
              <a:buFont typeface="Wingdings" pitchFamily="2" charset="2"/>
              <a:buChar char="q"/>
            </a:pPr>
            <a:r>
              <a:rPr lang="en-US" dirty="0">
                <a:latin typeface="Times New Roman Regular" panose="02020603050405020304" pitchFamily="18" charset="0"/>
              </a:rPr>
              <a:t> mA-scale current delivery</a:t>
            </a:r>
          </a:p>
          <a:p>
            <a:pPr>
              <a:buFont typeface="Wingdings" pitchFamily="2" charset="2"/>
              <a:buChar char="q"/>
            </a:pPr>
            <a:r>
              <a:rPr lang="en-US" dirty="0">
                <a:latin typeface="Times New Roman Regular" panose="02020603050405020304" pitchFamily="18" charset="0"/>
              </a:rPr>
              <a:t> Low emittance and energy spread</a:t>
            </a:r>
          </a:p>
          <a:p>
            <a:pPr>
              <a:buFont typeface="Wingdings" pitchFamily="2" charset="2"/>
              <a:buChar char="q"/>
            </a:pPr>
            <a:r>
              <a:rPr lang="en-US" dirty="0">
                <a:latin typeface="Times New Roman Regular" panose="02020603050405020304" pitchFamily="18" charset="0"/>
              </a:rPr>
              <a:t> Long operational lifetime</a:t>
            </a:r>
          </a:p>
        </p:txBody>
      </p:sp>
      <p:sp>
        <p:nvSpPr>
          <p:cNvPr id="18" name="Rounded Rectangle 17">
            <a:extLst>
              <a:ext uri="{FF2B5EF4-FFF2-40B4-BE49-F238E27FC236}">
                <a16:creationId xmlns:a16="http://schemas.microsoft.com/office/drawing/2014/main" id="{922C5EB6-2F74-D443-8876-57957AA85E7A}"/>
              </a:ext>
            </a:extLst>
          </p:cNvPr>
          <p:cNvSpPr/>
          <p:nvPr/>
        </p:nvSpPr>
        <p:spPr>
          <a:xfrm>
            <a:off x="49609" y="654361"/>
            <a:ext cx="7681379" cy="321084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32" name="Picture 31">
            <a:extLst>
              <a:ext uri="{FF2B5EF4-FFF2-40B4-BE49-F238E27FC236}">
                <a16:creationId xmlns:a16="http://schemas.microsoft.com/office/drawing/2014/main" id="{5AA91479-0DD7-0749-9329-B51E23ADFD59}"/>
              </a:ext>
            </a:extLst>
          </p:cNvPr>
          <p:cNvPicPr>
            <a:picLocks noChangeAspect="1"/>
          </p:cNvPicPr>
          <p:nvPr/>
        </p:nvPicPr>
        <p:blipFill>
          <a:blip r:embed="rId4"/>
          <a:stretch>
            <a:fillRect/>
          </a:stretch>
        </p:blipFill>
        <p:spPr>
          <a:xfrm>
            <a:off x="356390" y="4424062"/>
            <a:ext cx="199137" cy="195516"/>
          </a:xfrm>
          <a:prstGeom prst="rect">
            <a:avLst/>
          </a:prstGeom>
        </p:spPr>
      </p:pic>
      <p:pic>
        <p:nvPicPr>
          <p:cNvPr id="33" name="Picture 32">
            <a:extLst>
              <a:ext uri="{FF2B5EF4-FFF2-40B4-BE49-F238E27FC236}">
                <a16:creationId xmlns:a16="http://schemas.microsoft.com/office/drawing/2014/main" id="{E5FD84DF-82B5-404C-8CB4-CECA033AB6C8}"/>
              </a:ext>
            </a:extLst>
          </p:cNvPr>
          <p:cNvPicPr>
            <a:picLocks noChangeAspect="1"/>
          </p:cNvPicPr>
          <p:nvPr/>
        </p:nvPicPr>
        <p:blipFill>
          <a:blip r:embed="rId4"/>
          <a:stretch>
            <a:fillRect/>
          </a:stretch>
        </p:blipFill>
        <p:spPr>
          <a:xfrm>
            <a:off x="347757" y="4701747"/>
            <a:ext cx="199137" cy="195516"/>
          </a:xfrm>
          <a:prstGeom prst="rect">
            <a:avLst/>
          </a:prstGeom>
        </p:spPr>
      </p:pic>
      <p:pic>
        <p:nvPicPr>
          <p:cNvPr id="35" name="Picture 34">
            <a:extLst>
              <a:ext uri="{FF2B5EF4-FFF2-40B4-BE49-F238E27FC236}">
                <a16:creationId xmlns:a16="http://schemas.microsoft.com/office/drawing/2014/main" id="{701C1757-5681-A144-B080-5D5110F9F087}"/>
              </a:ext>
            </a:extLst>
          </p:cNvPr>
          <p:cNvPicPr>
            <a:picLocks noChangeAspect="1"/>
          </p:cNvPicPr>
          <p:nvPr/>
        </p:nvPicPr>
        <p:blipFill>
          <a:blip r:embed="rId5"/>
          <a:stretch>
            <a:fillRect/>
          </a:stretch>
        </p:blipFill>
        <p:spPr>
          <a:xfrm>
            <a:off x="355221" y="4962860"/>
            <a:ext cx="200305" cy="193021"/>
          </a:xfrm>
          <a:prstGeom prst="rect">
            <a:avLst/>
          </a:prstGeom>
        </p:spPr>
      </p:pic>
      <p:sp>
        <p:nvSpPr>
          <p:cNvPr id="30" name="Rounded Rectangle 29">
            <a:extLst>
              <a:ext uri="{FF2B5EF4-FFF2-40B4-BE49-F238E27FC236}">
                <a16:creationId xmlns:a16="http://schemas.microsoft.com/office/drawing/2014/main" id="{EEFB3746-2F71-E542-8B38-C676ADCD438B}"/>
              </a:ext>
            </a:extLst>
          </p:cNvPr>
          <p:cNvSpPr/>
          <p:nvPr/>
        </p:nvSpPr>
        <p:spPr>
          <a:xfrm>
            <a:off x="4198588" y="1148660"/>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39" name="Rounded Rectangle 38">
            <a:extLst>
              <a:ext uri="{FF2B5EF4-FFF2-40B4-BE49-F238E27FC236}">
                <a16:creationId xmlns:a16="http://schemas.microsoft.com/office/drawing/2014/main" id="{644EA256-8D3B-B540-840F-5E3949E7B952}"/>
              </a:ext>
            </a:extLst>
          </p:cNvPr>
          <p:cNvSpPr/>
          <p:nvPr/>
        </p:nvSpPr>
        <p:spPr>
          <a:xfrm>
            <a:off x="4514231" y="4002757"/>
            <a:ext cx="4540705" cy="282057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23" name="Picture 22">
            <a:extLst>
              <a:ext uri="{FF2B5EF4-FFF2-40B4-BE49-F238E27FC236}">
                <a16:creationId xmlns:a16="http://schemas.microsoft.com/office/drawing/2014/main" id="{73360F38-B1F4-2345-A6EE-8B958DABB803}"/>
              </a:ext>
            </a:extLst>
          </p:cNvPr>
          <p:cNvPicPr>
            <a:picLocks noChangeAspect="1"/>
          </p:cNvPicPr>
          <p:nvPr/>
        </p:nvPicPr>
        <p:blipFill>
          <a:blip r:embed="rId6"/>
          <a:stretch>
            <a:fillRect/>
          </a:stretch>
        </p:blipFill>
        <p:spPr>
          <a:xfrm>
            <a:off x="7443133" y="4090738"/>
            <a:ext cx="1168157" cy="2559970"/>
          </a:xfrm>
          <a:prstGeom prst="rect">
            <a:avLst/>
          </a:prstGeom>
        </p:spPr>
      </p:pic>
      <p:pic>
        <p:nvPicPr>
          <p:cNvPr id="40" name="Picture 39">
            <a:extLst>
              <a:ext uri="{FF2B5EF4-FFF2-40B4-BE49-F238E27FC236}">
                <a16:creationId xmlns:a16="http://schemas.microsoft.com/office/drawing/2014/main" id="{F7FDA97A-7101-5343-9995-37C887F72DFD}"/>
              </a:ext>
            </a:extLst>
          </p:cNvPr>
          <p:cNvPicPr>
            <a:picLocks noChangeAspect="1"/>
          </p:cNvPicPr>
          <p:nvPr/>
        </p:nvPicPr>
        <p:blipFill>
          <a:blip r:embed="rId6"/>
          <a:stretch>
            <a:fillRect/>
          </a:stretch>
        </p:blipFill>
        <p:spPr>
          <a:xfrm>
            <a:off x="7864879" y="4021719"/>
            <a:ext cx="1097443" cy="2405002"/>
          </a:xfrm>
          <a:prstGeom prst="rect">
            <a:avLst/>
          </a:prstGeom>
        </p:spPr>
      </p:pic>
      <p:pic>
        <p:nvPicPr>
          <p:cNvPr id="42" name="Picture 41">
            <a:extLst>
              <a:ext uri="{FF2B5EF4-FFF2-40B4-BE49-F238E27FC236}">
                <a16:creationId xmlns:a16="http://schemas.microsoft.com/office/drawing/2014/main" id="{CCB1E5C6-489B-8C4B-8BDE-66EA6282BD4D}"/>
              </a:ext>
            </a:extLst>
          </p:cNvPr>
          <p:cNvPicPr>
            <a:picLocks noChangeAspect="1"/>
          </p:cNvPicPr>
          <p:nvPr/>
        </p:nvPicPr>
        <p:blipFill>
          <a:blip r:embed="rId6"/>
          <a:stretch>
            <a:fillRect/>
          </a:stretch>
        </p:blipFill>
        <p:spPr>
          <a:xfrm>
            <a:off x="8843916" y="4252468"/>
            <a:ext cx="1168157" cy="2559970"/>
          </a:xfrm>
          <a:prstGeom prst="rect">
            <a:avLst/>
          </a:prstGeom>
        </p:spPr>
      </p:pic>
      <p:pic>
        <p:nvPicPr>
          <p:cNvPr id="43" name="Picture 42">
            <a:extLst>
              <a:ext uri="{FF2B5EF4-FFF2-40B4-BE49-F238E27FC236}">
                <a16:creationId xmlns:a16="http://schemas.microsoft.com/office/drawing/2014/main" id="{30C94677-538F-3647-88B4-FD0EE28755AE}"/>
              </a:ext>
            </a:extLst>
          </p:cNvPr>
          <p:cNvPicPr>
            <a:picLocks noChangeAspect="1"/>
          </p:cNvPicPr>
          <p:nvPr/>
        </p:nvPicPr>
        <p:blipFill>
          <a:blip r:embed="rId6"/>
          <a:stretch>
            <a:fillRect/>
          </a:stretch>
        </p:blipFill>
        <p:spPr>
          <a:xfrm>
            <a:off x="7801290" y="4252608"/>
            <a:ext cx="1168157" cy="2559970"/>
          </a:xfrm>
          <a:prstGeom prst="rect">
            <a:avLst/>
          </a:prstGeom>
        </p:spPr>
      </p:pic>
      <p:pic>
        <p:nvPicPr>
          <p:cNvPr id="47" name="Picture 46">
            <a:extLst>
              <a:ext uri="{FF2B5EF4-FFF2-40B4-BE49-F238E27FC236}">
                <a16:creationId xmlns:a16="http://schemas.microsoft.com/office/drawing/2014/main" id="{6CDB2F78-994B-6641-92B5-E270C2458E36}"/>
              </a:ext>
            </a:extLst>
          </p:cNvPr>
          <p:cNvPicPr>
            <a:picLocks noChangeAspect="1"/>
          </p:cNvPicPr>
          <p:nvPr/>
        </p:nvPicPr>
        <p:blipFill>
          <a:blip r:embed="rId6"/>
          <a:stretch>
            <a:fillRect/>
          </a:stretch>
        </p:blipFill>
        <p:spPr>
          <a:xfrm>
            <a:off x="7900289" y="3830243"/>
            <a:ext cx="1097443" cy="2979680"/>
          </a:xfrm>
          <a:prstGeom prst="rect">
            <a:avLst/>
          </a:prstGeom>
        </p:spPr>
      </p:pic>
      <p:sp>
        <p:nvSpPr>
          <p:cNvPr id="38" name="Rounded Rectangle 37">
            <a:extLst>
              <a:ext uri="{FF2B5EF4-FFF2-40B4-BE49-F238E27FC236}">
                <a16:creationId xmlns:a16="http://schemas.microsoft.com/office/drawing/2014/main" id="{4C977AEF-6D86-9A49-B40D-23B748770419}"/>
              </a:ext>
            </a:extLst>
          </p:cNvPr>
          <p:cNvSpPr/>
          <p:nvPr/>
        </p:nvSpPr>
        <p:spPr>
          <a:xfrm>
            <a:off x="8400169" y="1100912"/>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26" name="TextBox 25">
            <a:extLst>
              <a:ext uri="{FF2B5EF4-FFF2-40B4-BE49-F238E27FC236}">
                <a16:creationId xmlns:a16="http://schemas.microsoft.com/office/drawing/2014/main" id="{1E63B83A-3B0C-684E-B64F-6B4536A2B325}"/>
              </a:ext>
            </a:extLst>
          </p:cNvPr>
          <p:cNvSpPr txBox="1"/>
          <p:nvPr/>
        </p:nvSpPr>
        <p:spPr>
          <a:xfrm>
            <a:off x="8695730" y="1207951"/>
            <a:ext cx="2728376" cy="430887"/>
          </a:xfrm>
          <a:prstGeom prst="rect">
            <a:avLst/>
          </a:prstGeom>
          <a:noFill/>
        </p:spPr>
        <p:txBody>
          <a:bodyPr wrap="none" rtlCol="0">
            <a:spAutoFit/>
          </a:bodyPr>
          <a:lstStyle/>
          <a:p>
            <a:r>
              <a:rPr lang="en-US" sz="2200" dirty="0">
                <a:latin typeface="Times New Roman Regular" panose="02020603050405020304" pitchFamily="18" charset="0"/>
              </a:rPr>
              <a:t>Ionization/Fano Effect</a:t>
            </a:r>
          </a:p>
        </p:txBody>
      </p:sp>
      <p:sp>
        <p:nvSpPr>
          <p:cNvPr id="51" name="Oval 50">
            <a:extLst>
              <a:ext uri="{FF2B5EF4-FFF2-40B4-BE49-F238E27FC236}">
                <a16:creationId xmlns:a16="http://schemas.microsoft.com/office/drawing/2014/main" id="{7887777E-E296-2441-9A41-2AC81ABA3CF6}"/>
              </a:ext>
            </a:extLst>
          </p:cNvPr>
          <p:cNvSpPr/>
          <p:nvPr/>
        </p:nvSpPr>
        <p:spPr>
          <a:xfrm>
            <a:off x="8683331" y="2179109"/>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6" name="Oval 55">
            <a:extLst>
              <a:ext uri="{FF2B5EF4-FFF2-40B4-BE49-F238E27FC236}">
                <a16:creationId xmlns:a16="http://schemas.microsoft.com/office/drawing/2014/main" id="{F281A495-785E-F746-BDBC-21651C9234B8}"/>
              </a:ext>
            </a:extLst>
          </p:cNvPr>
          <p:cNvSpPr/>
          <p:nvPr/>
        </p:nvSpPr>
        <p:spPr>
          <a:xfrm>
            <a:off x="8621491" y="209948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7" name="Oval 56">
            <a:extLst>
              <a:ext uri="{FF2B5EF4-FFF2-40B4-BE49-F238E27FC236}">
                <a16:creationId xmlns:a16="http://schemas.microsoft.com/office/drawing/2014/main" id="{DADC429D-07FE-424E-9925-47E411D37850}"/>
              </a:ext>
            </a:extLst>
          </p:cNvPr>
          <p:cNvSpPr/>
          <p:nvPr/>
        </p:nvSpPr>
        <p:spPr>
          <a:xfrm>
            <a:off x="8785707" y="205477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8" name="Oval 57">
            <a:extLst>
              <a:ext uri="{FF2B5EF4-FFF2-40B4-BE49-F238E27FC236}">
                <a16:creationId xmlns:a16="http://schemas.microsoft.com/office/drawing/2014/main" id="{C6226252-2DE4-974C-A144-C2BBD1080374}"/>
              </a:ext>
            </a:extLst>
          </p:cNvPr>
          <p:cNvSpPr/>
          <p:nvPr/>
        </p:nvSpPr>
        <p:spPr>
          <a:xfrm>
            <a:off x="8936530" y="214452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9" name="Oval 58">
            <a:extLst>
              <a:ext uri="{FF2B5EF4-FFF2-40B4-BE49-F238E27FC236}">
                <a16:creationId xmlns:a16="http://schemas.microsoft.com/office/drawing/2014/main" id="{4857EDD9-7ECD-0C49-A3E5-79F05ED9849F}"/>
              </a:ext>
            </a:extLst>
          </p:cNvPr>
          <p:cNvSpPr/>
          <p:nvPr/>
        </p:nvSpPr>
        <p:spPr>
          <a:xfrm>
            <a:off x="8936530" y="231046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0" name="Oval 59">
            <a:extLst>
              <a:ext uri="{FF2B5EF4-FFF2-40B4-BE49-F238E27FC236}">
                <a16:creationId xmlns:a16="http://schemas.microsoft.com/office/drawing/2014/main" id="{19D70922-D880-2942-8955-1013EABA69E5}"/>
              </a:ext>
            </a:extLst>
          </p:cNvPr>
          <p:cNvSpPr/>
          <p:nvPr/>
        </p:nvSpPr>
        <p:spPr>
          <a:xfrm>
            <a:off x="8783109" y="241052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1" name="Oval 60">
            <a:extLst>
              <a:ext uri="{FF2B5EF4-FFF2-40B4-BE49-F238E27FC236}">
                <a16:creationId xmlns:a16="http://schemas.microsoft.com/office/drawing/2014/main" id="{9C42963D-F2B3-EB49-B877-65849BD93F61}"/>
              </a:ext>
            </a:extLst>
          </p:cNvPr>
          <p:cNvSpPr/>
          <p:nvPr/>
        </p:nvSpPr>
        <p:spPr>
          <a:xfrm>
            <a:off x="8611745" y="237028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2" name="Oval 61">
            <a:extLst>
              <a:ext uri="{FF2B5EF4-FFF2-40B4-BE49-F238E27FC236}">
                <a16:creationId xmlns:a16="http://schemas.microsoft.com/office/drawing/2014/main" id="{4AE3F267-16D4-F944-97E2-486E7BF201E8}"/>
              </a:ext>
            </a:extLst>
          </p:cNvPr>
          <p:cNvSpPr/>
          <p:nvPr/>
        </p:nvSpPr>
        <p:spPr>
          <a:xfrm>
            <a:off x="8557734" y="222995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3" name="Oval 62">
            <a:extLst>
              <a:ext uri="{FF2B5EF4-FFF2-40B4-BE49-F238E27FC236}">
                <a16:creationId xmlns:a16="http://schemas.microsoft.com/office/drawing/2014/main" id="{E16AC005-837B-E84A-B3A5-A227BCFB8A0F}"/>
              </a:ext>
            </a:extLst>
          </p:cNvPr>
          <p:cNvSpPr/>
          <p:nvPr/>
        </p:nvSpPr>
        <p:spPr>
          <a:xfrm>
            <a:off x="9313796" y="2151536"/>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4" name="Oval 63">
            <a:extLst>
              <a:ext uri="{FF2B5EF4-FFF2-40B4-BE49-F238E27FC236}">
                <a16:creationId xmlns:a16="http://schemas.microsoft.com/office/drawing/2014/main" id="{5B3A5CD4-E4B4-D048-BCD8-9924C034DBBD}"/>
              </a:ext>
            </a:extLst>
          </p:cNvPr>
          <p:cNvSpPr/>
          <p:nvPr/>
        </p:nvSpPr>
        <p:spPr>
          <a:xfrm>
            <a:off x="9251956" y="2071915"/>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5" name="Oval 64">
            <a:extLst>
              <a:ext uri="{FF2B5EF4-FFF2-40B4-BE49-F238E27FC236}">
                <a16:creationId xmlns:a16="http://schemas.microsoft.com/office/drawing/2014/main" id="{4F4878D0-289E-ED43-A4E7-A66CAA43EB59}"/>
              </a:ext>
            </a:extLst>
          </p:cNvPr>
          <p:cNvSpPr/>
          <p:nvPr/>
        </p:nvSpPr>
        <p:spPr>
          <a:xfrm>
            <a:off x="9416172" y="202719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6" name="Oval 65">
            <a:extLst>
              <a:ext uri="{FF2B5EF4-FFF2-40B4-BE49-F238E27FC236}">
                <a16:creationId xmlns:a16="http://schemas.microsoft.com/office/drawing/2014/main" id="{1C7AE765-2E2F-4047-BF14-F510128FB648}"/>
              </a:ext>
            </a:extLst>
          </p:cNvPr>
          <p:cNvSpPr/>
          <p:nvPr/>
        </p:nvSpPr>
        <p:spPr>
          <a:xfrm>
            <a:off x="9566995" y="21169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7" name="Oval 66">
            <a:extLst>
              <a:ext uri="{FF2B5EF4-FFF2-40B4-BE49-F238E27FC236}">
                <a16:creationId xmlns:a16="http://schemas.microsoft.com/office/drawing/2014/main" id="{D398BD6C-C13A-AD40-B943-975CF81DA83C}"/>
              </a:ext>
            </a:extLst>
          </p:cNvPr>
          <p:cNvSpPr/>
          <p:nvPr/>
        </p:nvSpPr>
        <p:spPr>
          <a:xfrm>
            <a:off x="9566995" y="2282896"/>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8" name="Oval 67">
            <a:extLst>
              <a:ext uri="{FF2B5EF4-FFF2-40B4-BE49-F238E27FC236}">
                <a16:creationId xmlns:a16="http://schemas.microsoft.com/office/drawing/2014/main" id="{319089F7-B673-DB41-AC25-9B636032A078}"/>
              </a:ext>
            </a:extLst>
          </p:cNvPr>
          <p:cNvSpPr/>
          <p:nvPr/>
        </p:nvSpPr>
        <p:spPr>
          <a:xfrm>
            <a:off x="9413574" y="23829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9" name="Oval 68">
            <a:extLst>
              <a:ext uri="{FF2B5EF4-FFF2-40B4-BE49-F238E27FC236}">
                <a16:creationId xmlns:a16="http://schemas.microsoft.com/office/drawing/2014/main" id="{03266DAD-2060-5840-BD17-03E24181B7B7}"/>
              </a:ext>
            </a:extLst>
          </p:cNvPr>
          <p:cNvSpPr/>
          <p:nvPr/>
        </p:nvSpPr>
        <p:spPr>
          <a:xfrm>
            <a:off x="9242210" y="2342714"/>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0" name="Oval 69">
            <a:extLst>
              <a:ext uri="{FF2B5EF4-FFF2-40B4-BE49-F238E27FC236}">
                <a16:creationId xmlns:a16="http://schemas.microsoft.com/office/drawing/2014/main" id="{03188987-FCA9-A84C-BD4F-7283C9DD9BF5}"/>
              </a:ext>
            </a:extLst>
          </p:cNvPr>
          <p:cNvSpPr/>
          <p:nvPr/>
        </p:nvSpPr>
        <p:spPr>
          <a:xfrm>
            <a:off x="9188199" y="220237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1" name="Oval 70">
            <a:extLst>
              <a:ext uri="{FF2B5EF4-FFF2-40B4-BE49-F238E27FC236}">
                <a16:creationId xmlns:a16="http://schemas.microsoft.com/office/drawing/2014/main" id="{B62FEF61-2DD7-5944-81D7-4F1F757B4DB2}"/>
              </a:ext>
            </a:extLst>
          </p:cNvPr>
          <p:cNvSpPr/>
          <p:nvPr/>
        </p:nvSpPr>
        <p:spPr>
          <a:xfrm>
            <a:off x="9954595" y="2155008"/>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2" name="Oval 71">
            <a:extLst>
              <a:ext uri="{FF2B5EF4-FFF2-40B4-BE49-F238E27FC236}">
                <a16:creationId xmlns:a16="http://schemas.microsoft.com/office/drawing/2014/main" id="{0AF9F731-7EC5-8542-93F9-3D34CB7C9CDD}"/>
              </a:ext>
            </a:extLst>
          </p:cNvPr>
          <p:cNvSpPr/>
          <p:nvPr/>
        </p:nvSpPr>
        <p:spPr>
          <a:xfrm>
            <a:off x="9892755" y="207538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3" name="Oval 72">
            <a:extLst>
              <a:ext uri="{FF2B5EF4-FFF2-40B4-BE49-F238E27FC236}">
                <a16:creationId xmlns:a16="http://schemas.microsoft.com/office/drawing/2014/main" id="{4EF43AEA-332E-974D-BD4F-8018020782D1}"/>
              </a:ext>
            </a:extLst>
          </p:cNvPr>
          <p:cNvSpPr/>
          <p:nvPr/>
        </p:nvSpPr>
        <p:spPr>
          <a:xfrm>
            <a:off x="10056971" y="203067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4" name="Oval 73">
            <a:extLst>
              <a:ext uri="{FF2B5EF4-FFF2-40B4-BE49-F238E27FC236}">
                <a16:creationId xmlns:a16="http://schemas.microsoft.com/office/drawing/2014/main" id="{3A5169D1-D433-3241-9F12-004865C79C19}"/>
              </a:ext>
            </a:extLst>
          </p:cNvPr>
          <p:cNvSpPr/>
          <p:nvPr/>
        </p:nvSpPr>
        <p:spPr>
          <a:xfrm>
            <a:off x="10207794" y="212042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5" name="Oval 74">
            <a:extLst>
              <a:ext uri="{FF2B5EF4-FFF2-40B4-BE49-F238E27FC236}">
                <a16:creationId xmlns:a16="http://schemas.microsoft.com/office/drawing/2014/main" id="{6E4110AE-CFFE-8148-B815-A187BC7312D3}"/>
              </a:ext>
            </a:extLst>
          </p:cNvPr>
          <p:cNvSpPr/>
          <p:nvPr/>
        </p:nvSpPr>
        <p:spPr>
          <a:xfrm>
            <a:off x="10207794" y="228636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6" name="Oval 75">
            <a:extLst>
              <a:ext uri="{FF2B5EF4-FFF2-40B4-BE49-F238E27FC236}">
                <a16:creationId xmlns:a16="http://schemas.microsoft.com/office/drawing/2014/main" id="{77D887B1-4969-C64C-A76E-A6D0F5369E7E}"/>
              </a:ext>
            </a:extLst>
          </p:cNvPr>
          <p:cNvSpPr/>
          <p:nvPr/>
        </p:nvSpPr>
        <p:spPr>
          <a:xfrm>
            <a:off x="10054373" y="238642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7" name="Oval 76">
            <a:extLst>
              <a:ext uri="{FF2B5EF4-FFF2-40B4-BE49-F238E27FC236}">
                <a16:creationId xmlns:a16="http://schemas.microsoft.com/office/drawing/2014/main" id="{FD895650-6C5F-854C-8434-479C551FA2DD}"/>
              </a:ext>
            </a:extLst>
          </p:cNvPr>
          <p:cNvSpPr/>
          <p:nvPr/>
        </p:nvSpPr>
        <p:spPr>
          <a:xfrm>
            <a:off x="9883009" y="2346186"/>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8" name="Oval 77">
            <a:extLst>
              <a:ext uri="{FF2B5EF4-FFF2-40B4-BE49-F238E27FC236}">
                <a16:creationId xmlns:a16="http://schemas.microsoft.com/office/drawing/2014/main" id="{064D761B-B8AD-4B4C-81C2-C56959D617D4}"/>
              </a:ext>
            </a:extLst>
          </p:cNvPr>
          <p:cNvSpPr/>
          <p:nvPr/>
        </p:nvSpPr>
        <p:spPr>
          <a:xfrm>
            <a:off x="9828998" y="22058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9" name="Oval 78">
            <a:extLst>
              <a:ext uri="{FF2B5EF4-FFF2-40B4-BE49-F238E27FC236}">
                <a16:creationId xmlns:a16="http://schemas.microsoft.com/office/drawing/2014/main" id="{ADF0C2FB-21CD-EF46-931B-8DE3E40FCA7A}"/>
              </a:ext>
            </a:extLst>
          </p:cNvPr>
          <p:cNvSpPr/>
          <p:nvPr/>
        </p:nvSpPr>
        <p:spPr>
          <a:xfrm>
            <a:off x="10658424" y="2166411"/>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0" name="Oval 79">
            <a:extLst>
              <a:ext uri="{FF2B5EF4-FFF2-40B4-BE49-F238E27FC236}">
                <a16:creationId xmlns:a16="http://schemas.microsoft.com/office/drawing/2014/main" id="{D777D715-E70B-E449-BAAE-6707EDD7D462}"/>
              </a:ext>
            </a:extLst>
          </p:cNvPr>
          <p:cNvSpPr/>
          <p:nvPr/>
        </p:nvSpPr>
        <p:spPr>
          <a:xfrm>
            <a:off x="10596584" y="208679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1" name="Oval 80">
            <a:extLst>
              <a:ext uri="{FF2B5EF4-FFF2-40B4-BE49-F238E27FC236}">
                <a16:creationId xmlns:a16="http://schemas.microsoft.com/office/drawing/2014/main" id="{C54D0DB4-33A2-DB43-9ECE-9EDC6CA2D917}"/>
              </a:ext>
            </a:extLst>
          </p:cNvPr>
          <p:cNvSpPr/>
          <p:nvPr/>
        </p:nvSpPr>
        <p:spPr>
          <a:xfrm>
            <a:off x="10760800" y="2042073"/>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3" name="Oval 82">
            <a:extLst>
              <a:ext uri="{FF2B5EF4-FFF2-40B4-BE49-F238E27FC236}">
                <a16:creationId xmlns:a16="http://schemas.microsoft.com/office/drawing/2014/main" id="{CEF9668E-575C-F647-9F40-51BFDE0185FC}"/>
              </a:ext>
            </a:extLst>
          </p:cNvPr>
          <p:cNvSpPr/>
          <p:nvPr/>
        </p:nvSpPr>
        <p:spPr>
          <a:xfrm>
            <a:off x="10911623" y="229777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4" name="Oval 83">
            <a:extLst>
              <a:ext uri="{FF2B5EF4-FFF2-40B4-BE49-F238E27FC236}">
                <a16:creationId xmlns:a16="http://schemas.microsoft.com/office/drawing/2014/main" id="{5D6521CD-357A-6645-AF4B-290A7465A217}"/>
              </a:ext>
            </a:extLst>
          </p:cNvPr>
          <p:cNvSpPr/>
          <p:nvPr/>
        </p:nvSpPr>
        <p:spPr>
          <a:xfrm>
            <a:off x="10758202" y="2397824"/>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5" name="Oval 84">
            <a:extLst>
              <a:ext uri="{FF2B5EF4-FFF2-40B4-BE49-F238E27FC236}">
                <a16:creationId xmlns:a16="http://schemas.microsoft.com/office/drawing/2014/main" id="{173A5F3A-4C3B-6A49-A5F0-34ABF052E68C}"/>
              </a:ext>
            </a:extLst>
          </p:cNvPr>
          <p:cNvSpPr/>
          <p:nvPr/>
        </p:nvSpPr>
        <p:spPr>
          <a:xfrm>
            <a:off x="10586838" y="235758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6" name="Oval 85">
            <a:extLst>
              <a:ext uri="{FF2B5EF4-FFF2-40B4-BE49-F238E27FC236}">
                <a16:creationId xmlns:a16="http://schemas.microsoft.com/office/drawing/2014/main" id="{88D04447-DF7F-764D-86D2-48813C952451}"/>
              </a:ext>
            </a:extLst>
          </p:cNvPr>
          <p:cNvSpPr/>
          <p:nvPr/>
        </p:nvSpPr>
        <p:spPr>
          <a:xfrm>
            <a:off x="10532827" y="221725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7" name="Oval 86">
            <a:extLst>
              <a:ext uri="{FF2B5EF4-FFF2-40B4-BE49-F238E27FC236}">
                <a16:creationId xmlns:a16="http://schemas.microsoft.com/office/drawing/2014/main" id="{40C87CFC-3AD3-9C4F-97EB-B9AAE6A6C13D}"/>
              </a:ext>
            </a:extLst>
          </p:cNvPr>
          <p:cNvSpPr/>
          <p:nvPr/>
        </p:nvSpPr>
        <p:spPr>
          <a:xfrm>
            <a:off x="11145502" y="186415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89" name="Picture 88">
            <a:extLst>
              <a:ext uri="{FF2B5EF4-FFF2-40B4-BE49-F238E27FC236}">
                <a16:creationId xmlns:a16="http://schemas.microsoft.com/office/drawing/2014/main" id="{E3D6BDBF-7D4E-C240-B16A-95A42A67A933}"/>
              </a:ext>
            </a:extLst>
          </p:cNvPr>
          <p:cNvPicPr>
            <a:picLocks noChangeAspect="1"/>
          </p:cNvPicPr>
          <p:nvPr/>
        </p:nvPicPr>
        <p:blipFill>
          <a:blip r:embed="rId7"/>
          <a:stretch>
            <a:fillRect/>
          </a:stretch>
        </p:blipFill>
        <p:spPr>
          <a:xfrm rot="3162257">
            <a:off x="9452057" y="1675065"/>
            <a:ext cx="591231" cy="303910"/>
          </a:xfrm>
          <a:prstGeom prst="rect">
            <a:avLst/>
          </a:prstGeom>
        </p:spPr>
      </p:pic>
      <p:sp>
        <p:nvSpPr>
          <p:cNvPr id="90" name="TextBox 89">
            <a:extLst>
              <a:ext uri="{FF2B5EF4-FFF2-40B4-BE49-F238E27FC236}">
                <a16:creationId xmlns:a16="http://schemas.microsoft.com/office/drawing/2014/main" id="{6ED26620-48C7-9E45-89F2-BC655D8F0F2A}"/>
              </a:ext>
            </a:extLst>
          </p:cNvPr>
          <p:cNvSpPr txBox="1"/>
          <p:nvPr/>
        </p:nvSpPr>
        <p:spPr>
          <a:xfrm>
            <a:off x="8720211" y="2668327"/>
            <a:ext cx="2905135" cy="923330"/>
          </a:xfrm>
          <a:prstGeom prst="rect">
            <a:avLst/>
          </a:prstGeom>
          <a:noFill/>
        </p:spPr>
        <p:txBody>
          <a:bodyPr wrap="square" rtlCol="0">
            <a:spAutoFit/>
          </a:bodyPr>
          <a:lstStyle/>
          <a:p>
            <a:r>
              <a:rPr lang="en-US" dirty="0">
                <a:latin typeface="Times New Roman Regular" panose="02020603050405020304" pitchFamily="18" charset="0"/>
              </a:rPr>
              <a:t>Polarize alkali atoms (PEGGY) or use circularly polarized light (Fano)</a:t>
            </a:r>
          </a:p>
        </p:txBody>
      </p:sp>
      <p:pic>
        <p:nvPicPr>
          <p:cNvPr id="138" name="Picture 137">
            <a:extLst>
              <a:ext uri="{FF2B5EF4-FFF2-40B4-BE49-F238E27FC236}">
                <a16:creationId xmlns:a16="http://schemas.microsoft.com/office/drawing/2014/main" id="{7501E47B-3910-7D4C-892E-A939C977F7A5}"/>
              </a:ext>
            </a:extLst>
          </p:cNvPr>
          <p:cNvPicPr>
            <a:picLocks noChangeAspect="1"/>
          </p:cNvPicPr>
          <p:nvPr/>
        </p:nvPicPr>
        <p:blipFill>
          <a:blip r:embed="rId5"/>
          <a:stretch>
            <a:fillRect/>
          </a:stretch>
        </p:blipFill>
        <p:spPr>
          <a:xfrm>
            <a:off x="347757" y="5240545"/>
            <a:ext cx="200305" cy="193021"/>
          </a:xfrm>
          <a:prstGeom prst="rect">
            <a:avLst/>
          </a:prstGeom>
        </p:spPr>
      </p:pic>
      <p:pic>
        <p:nvPicPr>
          <p:cNvPr id="140" name="Picture 139">
            <a:extLst>
              <a:ext uri="{FF2B5EF4-FFF2-40B4-BE49-F238E27FC236}">
                <a16:creationId xmlns:a16="http://schemas.microsoft.com/office/drawing/2014/main" id="{84EA8A15-F70C-AD48-A90F-6FC89DEBB5E3}"/>
              </a:ext>
            </a:extLst>
          </p:cNvPr>
          <p:cNvPicPr>
            <a:picLocks noChangeAspect="1"/>
          </p:cNvPicPr>
          <p:nvPr/>
        </p:nvPicPr>
        <p:blipFill>
          <a:blip r:embed="rId6"/>
          <a:stretch>
            <a:fillRect/>
          </a:stretch>
        </p:blipFill>
        <p:spPr>
          <a:xfrm>
            <a:off x="4520677" y="2412080"/>
            <a:ext cx="274143" cy="112566"/>
          </a:xfrm>
          <a:prstGeom prst="rect">
            <a:avLst/>
          </a:prstGeom>
        </p:spPr>
      </p:pic>
      <p:sp>
        <p:nvSpPr>
          <p:cNvPr id="145" name="TextBox 144">
            <a:extLst>
              <a:ext uri="{FF2B5EF4-FFF2-40B4-BE49-F238E27FC236}">
                <a16:creationId xmlns:a16="http://schemas.microsoft.com/office/drawing/2014/main" id="{AB170B67-8285-3242-B056-75E5E71774B3}"/>
              </a:ext>
            </a:extLst>
          </p:cNvPr>
          <p:cNvSpPr txBox="1"/>
          <p:nvPr/>
        </p:nvSpPr>
        <p:spPr>
          <a:xfrm>
            <a:off x="7001591" y="2353731"/>
            <a:ext cx="453970" cy="369332"/>
          </a:xfrm>
          <a:prstGeom prst="rect">
            <a:avLst/>
          </a:prstGeom>
          <a:noFill/>
        </p:spPr>
        <p:txBody>
          <a:bodyPr wrap="none" rtlCol="0">
            <a:spAutoFit/>
          </a:bodyPr>
          <a:lstStyle/>
          <a:p>
            <a:r>
              <a:rPr lang="en-US" dirty="0">
                <a:latin typeface="Times New Roman Regular" panose="02020603050405020304" pitchFamily="18" charset="0"/>
              </a:rPr>
              <a:t>[2]</a:t>
            </a:r>
          </a:p>
        </p:txBody>
      </p:sp>
      <p:pic>
        <p:nvPicPr>
          <p:cNvPr id="146" name="Picture 145">
            <a:extLst>
              <a:ext uri="{FF2B5EF4-FFF2-40B4-BE49-F238E27FC236}">
                <a16:creationId xmlns:a16="http://schemas.microsoft.com/office/drawing/2014/main" id="{8ED58181-6811-B841-AA24-62047812B53D}"/>
              </a:ext>
            </a:extLst>
          </p:cNvPr>
          <p:cNvPicPr>
            <a:picLocks noChangeAspect="1"/>
          </p:cNvPicPr>
          <p:nvPr/>
        </p:nvPicPr>
        <p:blipFill>
          <a:blip r:embed="rId6"/>
          <a:stretch>
            <a:fillRect/>
          </a:stretch>
        </p:blipFill>
        <p:spPr>
          <a:xfrm>
            <a:off x="8901515" y="3904666"/>
            <a:ext cx="1168157" cy="2559970"/>
          </a:xfrm>
          <a:prstGeom prst="rect">
            <a:avLst/>
          </a:prstGeom>
        </p:spPr>
      </p:pic>
      <p:pic>
        <p:nvPicPr>
          <p:cNvPr id="147" name="Picture 146">
            <a:extLst>
              <a:ext uri="{FF2B5EF4-FFF2-40B4-BE49-F238E27FC236}">
                <a16:creationId xmlns:a16="http://schemas.microsoft.com/office/drawing/2014/main" id="{ABFDBE07-C033-8442-A21D-8568FC2ED58F}"/>
              </a:ext>
            </a:extLst>
          </p:cNvPr>
          <p:cNvPicPr>
            <a:picLocks noChangeAspect="1"/>
          </p:cNvPicPr>
          <p:nvPr/>
        </p:nvPicPr>
        <p:blipFill>
          <a:blip r:embed="rId4"/>
          <a:stretch>
            <a:fillRect/>
          </a:stretch>
        </p:blipFill>
        <p:spPr>
          <a:xfrm>
            <a:off x="345512" y="5524733"/>
            <a:ext cx="199137" cy="195516"/>
          </a:xfrm>
          <a:prstGeom prst="rect">
            <a:avLst/>
          </a:prstGeom>
        </p:spPr>
      </p:pic>
      <p:sp>
        <p:nvSpPr>
          <p:cNvPr id="148" name="TextBox 147">
            <a:extLst>
              <a:ext uri="{FF2B5EF4-FFF2-40B4-BE49-F238E27FC236}">
                <a16:creationId xmlns:a16="http://schemas.microsoft.com/office/drawing/2014/main" id="{A244C3CA-373E-8E40-8C1B-A51D876B7D44}"/>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3</a:t>
            </a:r>
          </a:p>
        </p:txBody>
      </p:sp>
      <p:sp>
        <p:nvSpPr>
          <p:cNvPr id="88" name="TextBox 87">
            <a:extLst>
              <a:ext uri="{FF2B5EF4-FFF2-40B4-BE49-F238E27FC236}">
                <a16:creationId xmlns:a16="http://schemas.microsoft.com/office/drawing/2014/main" id="{552DEE4E-FDB7-CD46-A346-68567AFD7158}"/>
              </a:ext>
            </a:extLst>
          </p:cNvPr>
          <p:cNvSpPr txBox="1"/>
          <p:nvPr/>
        </p:nvSpPr>
        <p:spPr>
          <a:xfrm>
            <a:off x="309197" y="1207951"/>
            <a:ext cx="3086294" cy="1261884"/>
          </a:xfrm>
          <a:prstGeom prst="rect">
            <a:avLst/>
          </a:prstGeom>
          <a:noFill/>
        </p:spPr>
        <p:txBody>
          <a:bodyPr wrap="none" rtlCol="0">
            <a:spAutoFit/>
          </a:bodyPr>
          <a:lstStyle/>
          <a:p>
            <a:r>
              <a:rPr lang="en-US" sz="2200" dirty="0">
                <a:latin typeface="Times New Roman Regular" panose="02020603050405020304" pitchFamily="18" charset="0"/>
              </a:rPr>
              <a:t>Nuclear/HEP Physics</a:t>
            </a:r>
          </a:p>
          <a:p>
            <a:pPr marL="285750" indent="-285750">
              <a:buFont typeface="Wingdings" pitchFamily="2" charset="2"/>
              <a:buChar char="Ø"/>
            </a:pPr>
            <a:r>
              <a:rPr lang="en-US" dirty="0">
                <a:latin typeface="Times New Roman Regular" panose="02020603050405020304" pitchFamily="18" charset="0"/>
              </a:rPr>
              <a:t>Deep inelastic scattering</a:t>
            </a:r>
          </a:p>
          <a:p>
            <a:pPr marL="285750" indent="-285750">
              <a:buFont typeface="Wingdings" pitchFamily="2" charset="2"/>
              <a:buChar char="Ø"/>
            </a:pPr>
            <a:r>
              <a:rPr lang="en-US" dirty="0">
                <a:latin typeface="Times New Roman Regular" panose="02020603050405020304" pitchFamily="18" charset="0"/>
              </a:rPr>
              <a:t>Parity violating experiments</a:t>
            </a:r>
          </a:p>
          <a:p>
            <a:pPr marL="285750" indent="-285750">
              <a:buFont typeface="Wingdings" pitchFamily="2" charset="2"/>
              <a:buChar char="Ø"/>
            </a:pPr>
            <a:r>
              <a:rPr lang="en-US" dirty="0">
                <a:latin typeface="Times New Roman Regular" panose="02020603050405020304" pitchFamily="18" charset="0"/>
              </a:rPr>
              <a:t>Higgs Factory</a:t>
            </a:r>
          </a:p>
        </p:txBody>
      </p:sp>
      <p:pic>
        <p:nvPicPr>
          <p:cNvPr id="91" name="Picture 90">
            <a:extLst>
              <a:ext uri="{FF2B5EF4-FFF2-40B4-BE49-F238E27FC236}">
                <a16:creationId xmlns:a16="http://schemas.microsoft.com/office/drawing/2014/main" id="{51DD62B6-FC60-7A40-B3AD-875D20087BE6}"/>
              </a:ext>
            </a:extLst>
          </p:cNvPr>
          <p:cNvPicPr>
            <a:picLocks noChangeAspect="1"/>
          </p:cNvPicPr>
          <p:nvPr/>
        </p:nvPicPr>
        <p:blipFill rotWithShape="1">
          <a:blip r:embed="rId8"/>
          <a:srcRect l="77605" b="69765"/>
          <a:stretch/>
        </p:blipFill>
        <p:spPr>
          <a:xfrm>
            <a:off x="2960176" y="2818175"/>
            <a:ext cx="1032028" cy="301263"/>
          </a:xfrm>
          <a:prstGeom prst="rect">
            <a:avLst/>
          </a:prstGeom>
        </p:spPr>
      </p:pic>
      <p:pic>
        <p:nvPicPr>
          <p:cNvPr id="92" name="Picture 91">
            <a:extLst>
              <a:ext uri="{FF2B5EF4-FFF2-40B4-BE49-F238E27FC236}">
                <a16:creationId xmlns:a16="http://schemas.microsoft.com/office/drawing/2014/main" id="{FC83D8F3-35E2-9041-BE7F-A998133A53BC}"/>
              </a:ext>
            </a:extLst>
          </p:cNvPr>
          <p:cNvPicPr>
            <a:picLocks noChangeAspect="1"/>
          </p:cNvPicPr>
          <p:nvPr/>
        </p:nvPicPr>
        <p:blipFill rotWithShape="1">
          <a:blip r:embed="rId8"/>
          <a:srcRect l="52774" r="24357" b="69935"/>
          <a:stretch/>
        </p:blipFill>
        <p:spPr>
          <a:xfrm>
            <a:off x="753810" y="3305413"/>
            <a:ext cx="1053885" cy="299566"/>
          </a:xfrm>
          <a:prstGeom prst="rect">
            <a:avLst/>
          </a:prstGeom>
        </p:spPr>
      </p:pic>
      <p:sp>
        <p:nvSpPr>
          <p:cNvPr id="93" name="TextBox 92">
            <a:extLst>
              <a:ext uri="{FF2B5EF4-FFF2-40B4-BE49-F238E27FC236}">
                <a16:creationId xmlns:a16="http://schemas.microsoft.com/office/drawing/2014/main" id="{068FBECF-D27B-3B48-9F76-4D50046964E1}"/>
              </a:ext>
            </a:extLst>
          </p:cNvPr>
          <p:cNvSpPr txBox="1"/>
          <p:nvPr/>
        </p:nvSpPr>
        <p:spPr>
          <a:xfrm>
            <a:off x="3547942" y="2365303"/>
            <a:ext cx="453970" cy="369332"/>
          </a:xfrm>
          <a:prstGeom prst="rect">
            <a:avLst/>
          </a:prstGeom>
          <a:noFill/>
        </p:spPr>
        <p:txBody>
          <a:bodyPr wrap="none" rtlCol="0">
            <a:spAutoFit/>
          </a:bodyPr>
          <a:lstStyle/>
          <a:p>
            <a:r>
              <a:rPr lang="en-US" dirty="0">
                <a:latin typeface="Times New Roman Regular" panose="02020603050405020304" pitchFamily="18" charset="0"/>
              </a:rPr>
              <a:t>[1]</a:t>
            </a:r>
          </a:p>
        </p:txBody>
      </p:sp>
      <p:pic>
        <p:nvPicPr>
          <p:cNvPr id="94" name="Picture 93">
            <a:extLst>
              <a:ext uri="{FF2B5EF4-FFF2-40B4-BE49-F238E27FC236}">
                <a16:creationId xmlns:a16="http://schemas.microsoft.com/office/drawing/2014/main" id="{6A97216E-53BB-FA49-AFF9-CE5E1027EA50}"/>
              </a:ext>
            </a:extLst>
          </p:cNvPr>
          <p:cNvPicPr>
            <a:picLocks noChangeAspect="1"/>
          </p:cNvPicPr>
          <p:nvPr/>
        </p:nvPicPr>
        <p:blipFill rotWithShape="1">
          <a:blip r:embed="rId8"/>
          <a:srcRect l="50909" t="29525"/>
          <a:stretch/>
        </p:blipFill>
        <p:spPr>
          <a:xfrm>
            <a:off x="1867384" y="3159585"/>
            <a:ext cx="2262242" cy="702211"/>
          </a:xfrm>
          <a:prstGeom prst="rect">
            <a:avLst/>
          </a:prstGeom>
        </p:spPr>
      </p:pic>
      <p:sp>
        <p:nvSpPr>
          <p:cNvPr id="95" name="Rounded Rectangle 94">
            <a:extLst>
              <a:ext uri="{FF2B5EF4-FFF2-40B4-BE49-F238E27FC236}">
                <a16:creationId xmlns:a16="http://schemas.microsoft.com/office/drawing/2014/main" id="{4A652BDB-249F-F34F-AE77-EB9AFBA70CE9}"/>
              </a:ext>
            </a:extLst>
          </p:cNvPr>
          <p:cNvSpPr/>
          <p:nvPr/>
        </p:nvSpPr>
        <p:spPr>
          <a:xfrm>
            <a:off x="146254" y="1177292"/>
            <a:ext cx="3927262"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96" name="Picture 95">
            <a:extLst>
              <a:ext uri="{FF2B5EF4-FFF2-40B4-BE49-F238E27FC236}">
                <a16:creationId xmlns:a16="http://schemas.microsoft.com/office/drawing/2014/main" id="{556E300E-2C06-8F44-BBE4-2FC8A83D7579}"/>
              </a:ext>
            </a:extLst>
          </p:cNvPr>
          <p:cNvPicPr>
            <a:picLocks noChangeAspect="1"/>
          </p:cNvPicPr>
          <p:nvPr/>
        </p:nvPicPr>
        <p:blipFill rotWithShape="1">
          <a:blip r:embed="rId8"/>
          <a:srcRect r="50644"/>
          <a:stretch/>
        </p:blipFill>
        <p:spPr>
          <a:xfrm>
            <a:off x="224769" y="2423239"/>
            <a:ext cx="2097453" cy="918844"/>
          </a:xfrm>
          <a:prstGeom prst="rect">
            <a:avLst/>
          </a:prstGeom>
        </p:spPr>
      </p:pic>
      <p:sp>
        <p:nvSpPr>
          <p:cNvPr id="21" name="TextBox 20">
            <a:extLst>
              <a:ext uri="{FF2B5EF4-FFF2-40B4-BE49-F238E27FC236}">
                <a16:creationId xmlns:a16="http://schemas.microsoft.com/office/drawing/2014/main" id="{0B982ADF-EE84-084C-8740-42335B991ACB}"/>
              </a:ext>
            </a:extLst>
          </p:cNvPr>
          <p:cNvSpPr txBox="1"/>
          <p:nvPr/>
        </p:nvSpPr>
        <p:spPr>
          <a:xfrm>
            <a:off x="2788474" y="561054"/>
            <a:ext cx="3917214" cy="630942"/>
          </a:xfrm>
          <a:prstGeom prst="rect">
            <a:avLst/>
          </a:prstGeom>
          <a:noFill/>
        </p:spPr>
        <p:txBody>
          <a:bodyPr wrap="square" rtlCol="0">
            <a:spAutoFit/>
          </a:bodyPr>
          <a:lstStyle/>
          <a:p>
            <a:r>
              <a:rPr lang="en-US" sz="3500" dirty="0">
                <a:latin typeface="Times New Roman Regular" panose="02020603050405020304" pitchFamily="18" charset="0"/>
              </a:rPr>
              <a:t>Applications</a:t>
            </a:r>
          </a:p>
        </p:txBody>
      </p:sp>
      <p:sp>
        <p:nvSpPr>
          <p:cNvPr id="82" name="Rounded Rectangle 81">
            <a:extLst>
              <a:ext uri="{FF2B5EF4-FFF2-40B4-BE49-F238E27FC236}">
                <a16:creationId xmlns:a16="http://schemas.microsoft.com/office/drawing/2014/main" id="{EFCAFF4E-A833-B44A-9DAA-7223EF67F58F}"/>
              </a:ext>
            </a:extLst>
          </p:cNvPr>
          <p:cNvSpPr/>
          <p:nvPr/>
        </p:nvSpPr>
        <p:spPr>
          <a:xfrm>
            <a:off x="40316" y="637469"/>
            <a:ext cx="7690671" cy="3223613"/>
          </a:xfrm>
          <a:prstGeom prst="roundRect">
            <a:avLst/>
          </a:prstGeom>
          <a:solidFill>
            <a:schemeClr val="bg2">
              <a:alpha val="73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Times New Roman Regular" panose="02020603050405020304" pitchFamily="18" charset="0"/>
            </a:endParaRPr>
          </a:p>
        </p:txBody>
      </p:sp>
    </p:spTree>
    <p:extLst>
      <p:ext uri="{BB962C8B-B14F-4D97-AF65-F5344CB8AC3E}">
        <p14:creationId xmlns:p14="http://schemas.microsoft.com/office/powerpoint/2010/main" val="1026168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a:extLst>
              <a:ext uri="{FF2B5EF4-FFF2-40B4-BE49-F238E27FC236}">
                <a16:creationId xmlns:a16="http://schemas.microsoft.com/office/drawing/2014/main" id="{156DD2AB-1562-3E46-A065-EFF71E93BC3C}"/>
              </a:ext>
            </a:extLst>
          </p:cNvPr>
          <p:cNvPicPr>
            <a:picLocks noChangeAspect="1"/>
          </p:cNvPicPr>
          <p:nvPr/>
        </p:nvPicPr>
        <p:blipFill>
          <a:blip r:embed="rId3"/>
          <a:stretch>
            <a:fillRect/>
          </a:stretch>
        </p:blipFill>
        <p:spPr>
          <a:xfrm>
            <a:off x="4580560" y="2394898"/>
            <a:ext cx="2615125" cy="1302646"/>
          </a:xfrm>
          <a:prstGeom prst="rect">
            <a:avLst/>
          </a:prstGeom>
        </p:spPr>
      </p:pic>
      <p:sp>
        <p:nvSpPr>
          <p:cNvPr id="2" name="Title 1">
            <a:extLst>
              <a:ext uri="{FF2B5EF4-FFF2-40B4-BE49-F238E27FC236}">
                <a16:creationId xmlns:a16="http://schemas.microsoft.com/office/drawing/2014/main" id="{417FC123-9E4D-5D40-BB1F-F758D4A98B9D}"/>
              </a:ext>
            </a:extLst>
          </p:cNvPr>
          <p:cNvSpPr>
            <a:spLocks noGrp="1"/>
          </p:cNvSpPr>
          <p:nvPr>
            <p:ph type="title"/>
          </p:nvPr>
        </p:nvSpPr>
        <p:spPr>
          <a:xfrm>
            <a:off x="0" y="-356639"/>
            <a:ext cx="10515600" cy="1325563"/>
          </a:xfrm>
        </p:spPr>
        <p:txBody>
          <a:bodyPr>
            <a:normAutofit/>
          </a:bodyPr>
          <a:lstStyle/>
          <a:p>
            <a:r>
              <a:rPr lang="en-US" sz="4000" dirty="0"/>
              <a:t>Spin-Polarized Electron Beams</a:t>
            </a:r>
          </a:p>
        </p:txBody>
      </p:sp>
      <p:sp>
        <p:nvSpPr>
          <p:cNvPr id="5" name="TextBox 4">
            <a:extLst>
              <a:ext uri="{FF2B5EF4-FFF2-40B4-BE49-F238E27FC236}">
                <a16:creationId xmlns:a16="http://schemas.microsoft.com/office/drawing/2014/main" id="{E9B2C9A3-9F8B-9848-B655-67A48C7EBB87}"/>
              </a:ext>
            </a:extLst>
          </p:cNvPr>
          <p:cNvSpPr txBox="1"/>
          <p:nvPr/>
        </p:nvSpPr>
        <p:spPr>
          <a:xfrm>
            <a:off x="8586728" y="476913"/>
            <a:ext cx="2638864" cy="630942"/>
          </a:xfrm>
          <a:prstGeom prst="rect">
            <a:avLst/>
          </a:prstGeom>
          <a:noFill/>
        </p:spPr>
        <p:txBody>
          <a:bodyPr wrap="none" rtlCol="0">
            <a:spAutoFit/>
          </a:bodyPr>
          <a:lstStyle/>
          <a:p>
            <a:r>
              <a:rPr lang="en-US" sz="3500" dirty="0">
                <a:latin typeface="Times New Roman Regular" panose="02020603050405020304" pitchFamily="18" charset="0"/>
              </a:rPr>
              <a:t>Sources Used</a:t>
            </a:r>
          </a:p>
        </p:txBody>
      </p:sp>
      <p:sp>
        <p:nvSpPr>
          <p:cNvPr id="8" name="TextBox 7">
            <a:extLst>
              <a:ext uri="{FF2B5EF4-FFF2-40B4-BE49-F238E27FC236}">
                <a16:creationId xmlns:a16="http://schemas.microsoft.com/office/drawing/2014/main" id="{927869F5-5C7B-7A40-A2EC-E6EC432B6B1B}"/>
              </a:ext>
            </a:extLst>
          </p:cNvPr>
          <p:cNvSpPr txBox="1"/>
          <p:nvPr/>
        </p:nvSpPr>
        <p:spPr>
          <a:xfrm>
            <a:off x="60393" y="6066219"/>
            <a:ext cx="3949098" cy="461665"/>
          </a:xfrm>
          <a:prstGeom prst="rect">
            <a:avLst/>
          </a:prstGeom>
          <a:noFill/>
        </p:spPr>
        <p:txBody>
          <a:bodyPr wrap="square" rtlCol="0">
            <a:spAutoFit/>
          </a:bodyPr>
          <a:lstStyle/>
          <a:p>
            <a:r>
              <a:rPr lang="en-US" sz="1200" dirty="0">
                <a:latin typeface="Times New Roman Regular" panose="02020603050405020304" pitchFamily="18" charset="0"/>
              </a:rPr>
              <a:t>1. D. Geesaman et al. The 2015 Long Range Plan for Nuclear Science. </a:t>
            </a:r>
          </a:p>
        </p:txBody>
      </p:sp>
      <p:sp>
        <p:nvSpPr>
          <p:cNvPr id="9" name="TextBox 8">
            <a:extLst>
              <a:ext uri="{FF2B5EF4-FFF2-40B4-BE49-F238E27FC236}">
                <a16:creationId xmlns:a16="http://schemas.microsoft.com/office/drawing/2014/main" id="{CB2A4485-C298-6447-B5A4-F0B2499D3A90}"/>
              </a:ext>
            </a:extLst>
          </p:cNvPr>
          <p:cNvSpPr txBox="1"/>
          <p:nvPr/>
        </p:nvSpPr>
        <p:spPr>
          <a:xfrm>
            <a:off x="4250284" y="1230871"/>
            <a:ext cx="3480704" cy="1261884"/>
          </a:xfrm>
          <a:prstGeom prst="rect">
            <a:avLst/>
          </a:prstGeom>
          <a:noFill/>
        </p:spPr>
        <p:txBody>
          <a:bodyPr wrap="square" rtlCol="0">
            <a:spAutoFit/>
          </a:bodyPr>
          <a:lstStyle/>
          <a:p>
            <a:r>
              <a:rPr lang="en-US" sz="2200" dirty="0">
                <a:latin typeface="Times New Roman Regular" panose="02020603050405020304" pitchFamily="18" charset="0"/>
              </a:rPr>
              <a:t>Electron Microscopy</a:t>
            </a:r>
          </a:p>
          <a:p>
            <a:pPr marL="285750" indent="-285750">
              <a:buFont typeface="Wingdings" pitchFamily="2" charset="2"/>
              <a:buChar char="Ø"/>
            </a:pPr>
            <a:r>
              <a:rPr lang="en-US" dirty="0">
                <a:latin typeface="Times New Roman Regular" panose="02020603050405020304" pitchFamily="18" charset="0"/>
              </a:rPr>
              <a:t>Image magnetic structure of surface</a:t>
            </a:r>
          </a:p>
          <a:p>
            <a:pPr marL="285750" indent="-285750">
              <a:buFont typeface="Wingdings" pitchFamily="2" charset="2"/>
              <a:buChar char="Ø"/>
            </a:pPr>
            <a:r>
              <a:rPr lang="en-US" dirty="0">
                <a:latin typeface="Times New Roman Regular" panose="02020603050405020304" pitchFamily="18" charset="0"/>
              </a:rPr>
              <a:t>Study spin-orbit interactions</a:t>
            </a:r>
          </a:p>
        </p:txBody>
      </p:sp>
      <p:sp>
        <p:nvSpPr>
          <p:cNvPr id="11" name="TextBox 10">
            <a:extLst>
              <a:ext uri="{FF2B5EF4-FFF2-40B4-BE49-F238E27FC236}">
                <a16:creationId xmlns:a16="http://schemas.microsoft.com/office/drawing/2014/main" id="{4B780918-327F-EA4E-8B22-DFF19C7162D2}"/>
              </a:ext>
            </a:extLst>
          </p:cNvPr>
          <p:cNvSpPr txBox="1"/>
          <p:nvPr/>
        </p:nvSpPr>
        <p:spPr>
          <a:xfrm>
            <a:off x="53576" y="6434599"/>
            <a:ext cx="4865266" cy="461665"/>
          </a:xfrm>
          <a:prstGeom prst="rect">
            <a:avLst/>
          </a:prstGeom>
          <a:noFill/>
        </p:spPr>
        <p:txBody>
          <a:bodyPr wrap="square" rtlCol="0">
            <a:spAutoFit/>
          </a:bodyPr>
          <a:lstStyle/>
          <a:p>
            <a:r>
              <a:rPr lang="en-US" sz="1200" dirty="0">
                <a:latin typeface="Times New Roman Regular" panose="02020603050405020304" pitchFamily="18" charset="0"/>
              </a:rPr>
              <a:t>2. N'diaye, A.T. &amp; Quesada, A. Spin-Polarized Low-Energy Electron Microscopy (SPLEEM). In Characterization of Materials. 2012. </a:t>
            </a:r>
          </a:p>
        </p:txBody>
      </p:sp>
      <p:sp>
        <p:nvSpPr>
          <p:cNvPr id="14" name="Rounded Rectangle 13">
            <a:extLst>
              <a:ext uri="{FF2B5EF4-FFF2-40B4-BE49-F238E27FC236}">
                <a16:creationId xmlns:a16="http://schemas.microsoft.com/office/drawing/2014/main" id="{7B2060EF-8F36-4E4E-B031-C9C812F9E84B}"/>
              </a:ext>
            </a:extLst>
          </p:cNvPr>
          <p:cNvSpPr/>
          <p:nvPr/>
        </p:nvSpPr>
        <p:spPr>
          <a:xfrm>
            <a:off x="95555" y="3956494"/>
            <a:ext cx="4095523" cy="210334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5" name="TextBox 14">
            <a:extLst>
              <a:ext uri="{FF2B5EF4-FFF2-40B4-BE49-F238E27FC236}">
                <a16:creationId xmlns:a16="http://schemas.microsoft.com/office/drawing/2014/main" id="{2B073F2B-E35D-7A42-A6AA-3FC57B73C7A4}"/>
              </a:ext>
            </a:extLst>
          </p:cNvPr>
          <p:cNvSpPr txBox="1"/>
          <p:nvPr/>
        </p:nvSpPr>
        <p:spPr>
          <a:xfrm>
            <a:off x="222483" y="3862717"/>
            <a:ext cx="3398687" cy="630942"/>
          </a:xfrm>
          <a:prstGeom prst="rect">
            <a:avLst/>
          </a:prstGeom>
          <a:noFill/>
        </p:spPr>
        <p:txBody>
          <a:bodyPr wrap="none" rtlCol="0">
            <a:spAutoFit/>
          </a:bodyPr>
          <a:lstStyle/>
          <a:p>
            <a:r>
              <a:rPr lang="en-US" sz="3500" dirty="0">
                <a:latin typeface="Times New Roman Regular" panose="02020603050405020304" pitchFamily="18" charset="0"/>
              </a:rPr>
              <a:t>Goals for Sources</a:t>
            </a:r>
          </a:p>
        </p:txBody>
      </p:sp>
      <p:sp>
        <p:nvSpPr>
          <p:cNvPr id="17" name="TextBox 16">
            <a:extLst>
              <a:ext uri="{FF2B5EF4-FFF2-40B4-BE49-F238E27FC236}">
                <a16:creationId xmlns:a16="http://schemas.microsoft.com/office/drawing/2014/main" id="{54364FBB-B758-5C49-A70D-2E6FC31AD5E2}"/>
              </a:ext>
            </a:extLst>
          </p:cNvPr>
          <p:cNvSpPr txBox="1"/>
          <p:nvPr/>
        </p:nvSpPr>
        <p:spPr>
          <a:xfrm>
            <a:off x="261797" y="4331719"/>
            <a:ext cx="3617978" cy="1754326"/>
          </a:xfrm>
          <a:prstGeom prst="rect">
            <a:avLst/>
          </a:prstGeom>
          <a:noFill/>
        </p:spPr>
        <p:txBody>
          <a:bodyPr wrap="none" rtlCol="0">
            <a:spAutoFit/>
          </a:bodyPr>
          <a:lstStyle/>
          <a:p>
            <a:pPr>
              <a:buFont typeface="Wingdings" pitchFamily="2" charset="2"/>
              <a:buChar char="q"/>
            </a:pPr>
            <a:r>
              <a:rPr lang="en-US" dirty="0">
                <a:latin typeface="Times New Roman Regular" panose="02020603050405020304" pitchFamily="18" charset="0"/>
              </a:rPr>
              <a:t> &gt;90% spin polarization</a:t>
            </a:r>
          </a:p>
          <a:p>
            <a:pPr>
              <a:buFont typeface="Wingdings" pitchFamily="2" charset="2"/>
              <a:buChar char="q"/>
            </a:pPr>
            <a:r>
              <a:rPr lang="en-US" dirty="0">
                <a:latin typeface="Times New Roman Regular" panose="02020603050405020304" pitchFamily="18" charset="0"/>
              </a:rPr>
              <a:t> Spin orientation reversibility</a:t>
            </a:r>
          </a:p>
          <a:p>
            <a:pPr>
              <a:buFont typeface="Wingdings" pitchFamily="2" charset="2"/>
              <a:buChar char="q"/>
            </a:pPr>
            <a:r>
              <a:rPr lang="en-US" dirty="0">
                <a:latin typeface="Times New Roman Regular" panose="02020603050405020304" pitchFamily="18" charset="0"/>
              </a:rPr>
              <a:t> mA-scale current delivery</a:t>
            </a:r>
          </a:p>
          <a:p>
            <a:pPr>
              <a:buFont typeface="Wingdings" pitchFamily="2" charset="2"/>
              <a:buChar char="q"/>
            </a:pPr>
            <a:r>
              <a:rPr lang="en-US" dirty="0">
                <a:latin typeface="Times New Roman Regular" panose="02020603050405020304" pitchFamily="18" charset="0"/>
              </a:rPr>
              <a:t> Low emittance and energy spread</a:t>
            </a:r>
          </a:p>
          <a:p>
            <a:pPr>
              <a:buFont typeface="Wingdings" pitchFamily="2" charset="2"/>
              <a:buChar char="q"/>
            </a:pPr>
            <a:r>
              <a:rPr lang="en-US" dirty="0">
                <a:latin typeface="Times New Roman Regular" panose="02020603050405020304" pitchFamily="18" charset="0"/>
              </a:rPr>
              <a:t> Long operational lifetime</a:t>
            </a:r>
          </a:p>
          <a:p>
            <a:endParaRPr lang="en-US" dirty="0">
              <a:latin typeface="Times New Roman Regular" panose="02020603050405020304" pitchFamily="18" charset="0"/>
            </a:endParaRPr>
          </a:p>
        </p:txBody>
      </p:sp>
      <p:sp>
        <p:nvSpPr>
          <p:cNvPr id="18" name="Rounded Rectangle 17">
            <a:extLst>
              <a:ext uri="{FF2B5EF4-FFF2-40B4-BE49-F238E27FC236}">
                <a16:creationId xmlns:a16="http://schemas.microsoft.com/office/drawing/2014/main" id="{922C5EB6-2F74-D443-8876-57957AA85E7A}"/>
              </a:ext>
            </a:extLst>
          </p:cNvPr>
          <p:cNvSpPr/>
          <p:nvPr/>
        </p:nvSpPr>
        <p:spPr>
          <a:xfrm>
            <a:off x="49609" y="654361"/>
            <a:ext cx="7681379" cy="321084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1" name="TextBox 20">
            <a:extLst>
              <a:ext uri="{FF2B5EF4-FFF2-40B4-BE49-F238E27FC236}">
                <a16:creationId xmlns:a16="http://schemas.microsoft.com/office/drawing/2014/main" id="{0B982ADF-EE84-084C-8740-42335B991ACB}"/>
              </a:ext>
            </a:extLst>
          </p:cNvPr>
          <p:cNvSpPr txBox="1"/>
          <p:nvPr/>
        </p:nvSpPr>
        <p:spPr>
          <a:xfrm>
            <a:off x="2788474" y="561054"/>
            <a:ext cx="3917214" cy="630942"/>
          </a:xfrm>
          <a:prstGeom prst="rect">
            <a:avLst/>
          </a:prstGeom>
          <a:noFill/>
        </p:spPr>
        <p:txBody>
          <a:bodyPr wrap="square" rtlCol="0">
            <a:spAutoFit/>
          </a:bodyPr>
          <a:lstStyle/>
          <a:p>
            <a:r>
              <a:rPr lang="en-US" sz="3500" dirty="0">
                <a:latin typeface="Times New Roman Regular" panose="02020603050405020304" pitchFamily="18" charset="0"/>
              </a:rPr>
              <a:t>Applications</a:t>
            </a:r>
          </a:p>
        </p:txBody>
      </p:sp>
      <p:pic>
        <p:nvPicPr>
          <p:cNvPr id="32" name="Picture 31">
            <a:extLst>
              <a:ext uri="{FF2B5EF4-FFF2-40B4-BE49-F238E27FC236}">
                <a16:creationId xmlns:a16="http://schemas.microsoft.com/office/drawing/2014/main" id="{5AA91479-0DD7-0749-9329-B51E23ADFD59}"/>
              </a:ext>
            </a:extLst>
          </p:cNvPr>
          <p:cNvPicPr>
            <a:picLocks noChangeAspect="1"/>
          </p:cNvPicPr>
          <p:nvPr/>
        </p:nvPicPr>
        <p:blipFill>
          <a:blip r:embed="rId4"/>
          <a:stretch>
            <a:fillRect/>
          </a:stretch>
        </p:blipFill>
        <p:spPr>
          <a:xfrm>
            <a:off x="356390" y="4424062"/>
            <a:ext cx="199137" cy="195516"/>
          </a:xfrm>
          <a:prstGeom prst="rect">
            <a:avLst/>
          </a:prstGeom>
        </p:spPr>
      </p:pic>
      <p:pic>
        <p:nvPicPr>
          <p:cNvPr id="33" name="Picture 32">
            <a:extLst>
              <a:ext uri="{FF2B5EF4-FFF2-40B4-BE49-F238E27FC236}">
                <a16:creationId xmlns:a16="http://schemas.microsoft.com/office/drawing/2014/main" id="{E5FD84DF-82B5-404C-8CB4-CECA033AB6C8}"/>
              </a:ext>
            </a:extLst>
          </p:cNvPr>
          <p:cNvPicPr>
            <a:picLocks noChangeAspect="1"/>
          </p:cNvPicPr>
          <p:nvPr/>
        </p:nvPicPr>
        <p:blipFill>
          <a:blip r:embed="rId4"/>
          <a:stretch>
            <a:fillRect/>
          </a:stretch>
        </p:blipFill>
        <p:spPr>
          <a:xfrm>
            <a:off x="354182" y="5249221"/>
            <a:ext cx="199137" cy="195516"/>
          </a:xfrm>
          <a:prstGeom prst="rect">
            <a:avLst/>
          </a:prstGeom>
        </p:spPr>
      </p:pic>
      <p:pic>
        <p:nvPicPr>
          <p:cNvPr id="35" name="Picture 34">
            <a:extLst>
              <a:ext uri="{FF2B5EF4-FFF2-40B4-BE49-F238E27FC236}">
                <a16:creationId xmlns:a16="http://schemas.microsoft.com/office/drawing/2014/main" id="{701C1757-5681-A144-B080-5D5110F9F087}"/>
              </a:ext>
            </a:extLst>
          </p:cNvPr>
          <p:cNvPicPr>
            <a:picLocks noChangeAspect="1"/>
          </p:cNvPicPr>
          <p:nvPr/>
        </p:nvPicPr>
        <p:blipFill>
          <a:blip r:embed="rId5"/>
          <a:stretch>
            <a:fillRect/>
          </a:stretch>
        </p:blipFill>
        <p:spPr>
          <a:xfrm>
            <a:off x="355221" y="4962860"/>
            <a:ext cx="200305" cy="193021"/>
          </a:xfrm>
          <a:prstGeom prst="rect">
            <a:avLst/>
          </a:prstGeom>
        </p:spPr>
      </p:pic>
      <p:pic>
        <p:nvPicPr>
          <p:cNvPr id="36" name="Picture 35">
            <a:extLst>
              <a:ext uri="{FF2B5EF4-FFF2-40B4-BE49-F238E27FC236}">
                <a16:creationId xmlns:a16="http://schemas.microsoft.com/office/drawing/2014/main" id="{5FB17327-AE10-D845-BB4B-CB8ECF14BA54}"/>
              </a:ext>
            </a:extLst>
          </p:cNvPr>
          <p:cNvPicPr>
            <a:picLocks noChangeAspect="1"/>
          </p:cNvPicPr>
          <p:nvPr/>
        </p:nvPicPr>
        <p:blipFill>
          <a:blip r:embed="rId5"/>
          <a:stretch>
            <a:fillRect/>
          </a:stretch>
        </p:blipFill>
        <p:spPr>
          <a:xfrm>
            <a:off x="353014" y="4695687"/>
            <a:ext cx="200305" cy="193021"/>
          </a:xfrm>
          <a:prstGeom prst="rect">
            <a:avLst/>
          </a:prstGeom>
        </p:spPr>
      </p:pic>
      <p:sp>
        <p:nvSpPr>
          <p:cNvPr id="30" name="Rounded Rectangle 29">
            <a:extLst>
              <a:ext uri="{FF2B5EF4-FFF2-40B4-BE49-F238E27FC236}">
                <a16:creationId xmlns:a16="http://schemas.microsoft.com/office/drawing/2014/main" id="{EEFB3746-2F71-E542-8B38-C676ADCD438B}"/>
              </a:ext>
            </a:extLst>
          </p:cNvPr>
          <p:cNvSpPr/>
          <p:nvPr/>
        </p:nvSpPr>
        <p:spPr>
          <a:xfrm>
            <a:off x="4198588" y="1148660"/>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23" name="Picture 22">
            <a:extLst>
              <a:ext uri="{FF2B5EF4-FFF2-40B4-BE49-F238E27FC236}">
                <a16:creationId xmlns:a16="http://schemas.microsoft.com/office/drawing/2014/main" id="{73360F38-B1F4-2345-A6EE-8B958DABB803}"/>
              </a:ext>
            </a:extLst>
          </p:cNvPr>
          <p:cNvPicPr>
            <a:picLocks noChangeAspect="1"/>
          </p:cNvPicPr>
          <p:nvPr/>
        </p:nvPicPr>
        <p:blipFill>
          <a:blip r:embed="rId6"/>
          <a:stretch>
            <a:fillRect/>
          </a:stretch>
        </p:blipFill>
        <p:spPr>
          <a:xfrm>
            <a:off x="7443133" y="4090738"/>
            <a:ext cx="1168157" cy="2559970"/>
          </a:xfrm>
          <a:prstGeom prst="rect">
            <a:avLst/>
          </a:prstGeom>
        </p:spPr>
      </p:pic>
      <p:pic>
        <p:nvPicPr>
          <p:cNvPr id="41" name="Picture 40">
            <a:extLst>
              <a:ext uri="{FF2B5EF4-FFF2-40B4-BE49-F238E27FC236}">
                <a16:creationId xmlns:a16="http://schemas.microsoft.com/office/drawing/2014/main" id="{2F9302FE-0696-DA4A-856A-0CA1190DCC0A}"/>
              </a:ext>
            </a:extLst>
          </p:cNvPr>
          <p:cNvPicPr>
            <a:picLocks noChangeAspect="1"/>
          </p:cNvPicPr>
          <p:nvPr/>
        </p:nvPicPr>
        <p:blipFill>
          <a:blip r:embed="rId6"/>
          <a:stretch>
            <a:fillRect/>
          </a:stretch>
        </p:blipFill>
        <p:spPr>
          <a:xfrm>
            <a:off x="8750492" y="3863826"/>
            <a:ext cx="1168157" cy="2559970"/>
          </a:xfrm>
          <a:prstGeom prst="rect">
            <a:avLst/>
          </a:prstGeom>
        </p:spPr>
      </p:pic>
      <p:pic>
        <p:nvPicPr>
          <p:cNvPr id="47" name="Picture 46">
            <a:extLst>
              <a:ext uri="{FF2B5EF4-FFF2-40B4-BE49-F238E27FC236}">
                <a16:creationId xmlns:a16="http://schemas.microsoft.com/office/drawing/2014/main" id="{6CDB2F78-994B-6641-92B5-E270C2458E36}"/>
              </a:ext>
            </a:extLst>
          </p:cNvPr>
          <p:cNvPicPr>
            <a:picLocks noChangeAspect="1"/>
          </p:cNvPicPr>
          <p:nvPr/>
        </p:nvPicPr>
        <p:blipFill>
          <a:blip r:embed="rId6"/>
          <a:stretch>
            <a:fillRect/>
          </a:stretch>
        </p:blipFill>
        <p:spPr>
          <a:xfrm>
            <a:off x="8013992" y="3741759"/>
            <a:ext cx="1097443" cy="2405002"/>
          </a:xfrm>
          <a:prstGeom prst="rect">
            <a:avLst/>
          </a:prstGeom>
        </p:spPr>
      </p:pic>
      <p:sp>
        <p:nvSpPr>
          <p:cNvPr id="38" name="Rounded Rectangle 37">
            <a:extLst>
              <a:ext uri="{FF2B5EF4-FFF2-40B4-BE49-F238E27FC236}">
                <a16:creationId xmlns:a16="http://schemas.microsoft.com/office/drawing/2014/main" id="{4C977AEF-6D86-9A49-B40D-23B748770419}"/>
              </a:ext>
            </a:extLst>
          </p:cNvPr>
          <p:cNvSpPr/>
          <p:nvPr/>
        </p:nvSpPr>
        <p:spPr>
          <a:xfrm>
            <a:off x="8400169" y="1100912"/>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26" name="TextBox 25">
            <a:extLst>
              <a:ext uri="{FF2B5EF4-FFF2-40B4-BE49-F238E27FC236}">
                <a16:creationId xmlns:a16="http://schemas.microsoft.com/office/drawing/2014/main" id="{1E63B83A-3B0C-684E-B64F-6B4536A2B325}"/>
              </a:ext>
            </a:extLst>
          </p:cNvPr>
          <p:cNvSpPr txBox="1"/>
          <p:nvPr/>
        </p:nvSpPr>
        <p:spPr>
          <a:xfrm>
            <a:off x="8695730" y="1207951"/>
            <a:ext cx="2728376" cy="430887"/>
          </a:xfrm>
          <a:prstGeom prst="rect">
            <a:avLst/>
          </a:prstGeom>
          <a:noFill/>
        </p:spPr>
        <p:txBody>
          <a:bodyPr wrap="none" rtlCol="0">
            <a:spAutoFit/>
          </a:bodyPr>
          <a:lstStyle/>
          <a:p>
            <a:r>
              <a:rPr lang="en-US" sz="2200" dirty="0">
                <a:latin typeface="Times New Roman Regular" panose="02020603050405020304" pitchFamily="18" charset="0"/>
              </a:rPr>
              <a:t>Ionization/Fano Effect</a:t>
            </a:r>
          </a:p>
        </p:txBody>
      </p:sp>
      <p:sp>
        <p:nvSpPr>
          <p:cNvPr id="51" name="Oval 50">
            <a:extLst>
              <a:ext uri="{FF2B5EF4-FFF2-40B4-BE49-F238E27FC236}">
                <a16:creationId xmlns:a16="http://schemas.microsoft.com/office/drawing/2014/main" id="{7887777E-E296-2441-9A41-2AC81ABA3CF6}"/>
              </a:ext>
            </a:extLst>
          </p:cNvPr>
          <p:cNvSpPr/>
          <p:nvPr/>
        </p:nvSpPr>
        <p:spPr>
          <a:xfrm>
            <a:off x="8683331" y="2179109"/>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6" name="Oval 55">
            <a:extLst>
              <a:ext uri="{FF2B5EF4-FFF2-40B4-BE49-F238E27FC236}">
                <a16:creationId xmlns:a16="http://schemas.microsoft.com/office/drawing/2014/main" id="{F281A495-785E-F746-BDBC-21651C9234B8}"/>
              </a:ext>
            </a:extLst>
          </p:cNvPr>
          <p:cNvSpPr/>
          <p:nvPr/>
        </p:nvSpPr>
        <p:spPr>
          <a:xfrm>
            <a:off x="8621491" y="209948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7" name="Oval 56">
            <a:extLst>
              <a:ext uri="{FF2B5EF4-FFF2-40B4-BE49-F238E27FC236}">
                <a16:creationId xmlns:a16="http://schemas.microsoft.com/office/drawing/2014/main" id="{DADC429D-07FE-424E-9925-47E411D37850}"/>
              </a:ext>
            </a:extLst>
          </p:cNvPr>
          <p:cNvSpPr/>
          <p:nvPr/>
        </p:nvSpPr>
        <p:spPr>
          <a:xfrm>
            <a:off x="8785707" y="205477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8" name="Oval 57">
            <a:extLst>
              <a:ext uri="{FF2B5EF4-FFF2-40B4-BE49-F238E27FC236}">
                <a16:creationId xmlns:a16="http://schemas.microsoft.com/office/drawing/2014/main" id="{C6226252-2DE4-974C-A144-C2BBD1080374}"/>
              </a:ext>
            </a:extLst>
          </p:cNvPr>
          <p:cNvSpPr/>
          <p:nvPr/>
        </p:nvSpPr>
        <p:spPr>
          <a:xfrm>
            <a:off x="8936530" y="214452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9" name="Oval 58">
            <a:extLst>
              <a:ext uri="{FF2B5EF4-FFF2-40B4-BE49-F238E27FC236}">
                <a16:creationId xmlns:a16="http://schemas.microsoft.com/office/drawing/2014/main" id="{4857EDD9-7ECD-0C49-A3E5-79F05ED9849F}"/>
              </a:ext>
            </a:extLst>
          </p:cNvPr>
          <p:cNvSpPr/>
          <p:nvPr/>
        </p:nvSpPr>
        <p:spPr>
          <a:xfrm>
            <a:off x="8936530" y="231046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0" name="Oval 59">
            <a:extLst>
              <a:ext uri="{FF2B5EF4-FFF2-40B4-BE49-F238E27FC236}">
                <a16:creationId xmlns:a16="http://schemas.microsoft.com/office/drawing/2014/main" id="{19D70922-D880-2942-8955-1013EABA69E5}"/>
              </a:ext>
            </a:extLst>
          </p:cNvPr>
          <p:cNvSpPr/>
          <p:nvPr/>
        </p:nvSpPr>
        <p:spPr>
          <a:xfrm>
            <a:off x="8783109" y="241052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1" name="Oval 60">
            <a:extLst>
              <a:ext uri="{FF2B5EF4-FFF2-40B4-BE49-F238E27FC236}">
                <a16:creationId xmlns:a16="http://schemas.microsoft.com/office/drawing/2014/main" id="{9C42963D-F2B3-EB49-B877-65849BD93F61}"/>
              </a:ext>
            </a:extLst>
          </p:cNvPr>
          <p:cNvSpPr/>
          <p:nvPr/>
        </p:nvSpPr>
        <p:spPr>
          <a:xfrm>
            <a:off x="8611745" y="237028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2" name="Oval 61">
            <a:extLst>
              <a:ext uri="{FF2B5EF4-FFF2-40B4-BE49-F238E27FC236}">
                <a16:creationId xmlns:a16="http://schemas.microsoft.com/office/drawing/2014/main" id="{4AE3F267-16D4-F944-97E2-486E7BF201E8}"/>
              </a:ext>
            </a:extLst>
          </p:cNvPr>
          <p:cNvSpPr/>
          <p:nvPr/>
        </p:nvSpPr>
        <p:spPr>
          <a:xfrm>
            <a:off x="8557734" y="222995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3" name="Oval 62">
            <a:extLst>
              <a:ext uri="{FF2B5EF4-FFF2-40B4-BE49-F238E27FC236}">
                <a16:creationId xmlns:a16="http://schemas.microsoft.com/office/drawing/2014/main" id="{E16AC005-837B-E84A-B3A5-A227BCFB8A0F}"/>
              </a:ext>
            </a:extLst>
          </p:cNvPr>
          <p:cNvSpPr/>
          <p:nvPr/>
        </p:nvSpPr>
        <p:spPr>
          <a:xfrm>
            <a:off x="9313796" y="2151536"/>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4" name="Oval 63">
            <a:extLst>
              <a:ext uri="{FF2B5EF4-FFF2-40B4-BE49-F238E27FC236}">
                <a16:creationId xmlns:a16="http://schemas.microsoft.com/office/drawing/2014/main" id="{5B3A5CD4-E4B4-D048-BCD8-9924C034DBBD}"/>
              </a:ext>
            </a:extLst>
          </p:cNvPr>
          <p:cNvSpPr/>
          <p:nvPr/>
        </p:nvSpPr>
        <p:spPr>
          <a:xfrm>
            <a:off x="9251956" y="2071915"/>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5" name="Oval 64">
            <a:extLst>
              <a:ext uri="{FF2B5EF4-FFF2-40B4-BE49-F238E27FC236}">
                <a16:creationId xmlns:a16="http://schemas.microsoft.com/office/drawing/2014/main" id="{4F4878D0-289E-ED43-A4E7-A66CAA43EB59}"/>
              </a:ext>
            </a:extLst>
          </p:cNvPr>
          <p:cNvSpPr/>
          <p:nvPr/>
        </p:nvSpPr>
        <p:spPr>
          <a:xfrm>
            <a:off x="9416172" y="202719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6" name="Oval 65">
            <a:extLst>
              <a:ext uri="{FF2B5EF4-FFF2-40B4-BE49-F238E27FC236}">
                <a16:creationId xmlns:a16="http://schemas.microsoft.com/office/drawing/2014/main" id="{1C7AE765-2E2F-4047-BF14-F510128FB648}"/>
              </a:ext>
            </a:extLst>
          </p:cNvPr>
          <p:cNvSpPr/>
          <p:nvPr/>
        </p:nvSpPr>
        <p:spPr>
          <a:xfrm>
            <a:off x="9566995" y="21169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7" name="Oval 66">
            <a:extLst>
              <a:ext uri="{FF2B5EF4-FFF2-40B4-BE49-F238E27FC236}">
                <a16:creationId xmlns:a16="http://schemas.microsoft.com/office/drawing/2014/main" id="{D398BD6C-C13A-AD40-B943-975CF81DA83C}"/>
              </a:ext>
            </a:extLst>
          </p:cNvPr>
          <p:cNvSpPr/>
          <p:nvPr/>
        </p:nvSpPr>
        <p:spPr>
          <a:xfrm>
            <a:off x="9566995" y="2282896"/>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8" name="Oval 67">
            <a:extLst>
              <a:ext uri="{FF2B5EF4-FFF2-40B4-BE49-F238E27FC236}">
                <a16:creationId xmlns:a16="http://schemas.microsoft.com/office/drawing/2014/main" id="{319089F7-B673-DB41-AC25-9B636032A078}"/>
              </a:ext>
            </a:extLst>
          </p:cNvPr>
          <p:cNvSpPr/>
          <p:nvPr/>
        </p:nvSpPr>
        <p:spPr>
          <a:xfrm>
            <a:off x="9413574" y="23829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9" name="Oval 68">
            <a:extLst>
              <a:ext uri="{FF2B5EF4-FFF2-40B4-BE49-F238E27FC236}">
                <a16:creationId xmlns:a16="http://schemas.microsoft.com/office/drawing/2014/main" id="{03266DAD-2060-5840-BD17-03E24181B7B7}"/>
              </a:ext>
            </a:extLst>
          </p:cNvPr>
          <p:cNvSpPr/>
          <p:nvPr/>
        </p:nvSpPr>
        <p:spPr>
          <a:xfrm>
            <a:off x="9242210" y="2342714"/>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0" name="Oval 69">
            <a:extLst>
              <a:ext uri="{FF2B5EF4-FFF2-40B4-BE49-F238E27FC236}">
                <a16:creationId xmlns:a16="http://schemas.microsoft.com/office/drawing/2014/main" id="{03188987-FCA9-A84C-BD4F-7283C9DD9BF5}"/>
              </a:ext>
            </a:extLst>
          </p:cNvPr>
          <p:cNvSpPr/>
          <p:nvPr/>
        </p:nvSpPr>
        <p:spPr>
          <a:xfrm>
            <a:off x="9188199" y="220237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1" name="Oval 70">
            <a:extLst>
              <a:ext uri="{FF2B5EF4-FFF2-40B4-BE49-F238E27FC236}">
                <a16:creationId xmlns:a16="http://schemas.microsoft.com/office/drawing/2014/main" id="{B62FEF61-2DD7-5944-81D7-4F1F757B4DB2}"/>
              </a:ext>
            </a:extLst>
          </p:cNvPr>
          <p:cNvSpPr/>
          <p:nvPr/>
        </p:nvSpPr>
        <p:spPr>
          <a:xfrm>
            <a:off x="9954595" y="2155008"/>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2" name="Oval 71">
            <a:extLst>
              <a:ext uri="{FF2B5EF4-FFF2-40B4-BE49-F238E27FC236}">
                <a16:creationId xmlns:a16="http://schemas.microsoft.com/office/drawing/2014/main" id="{0AF9F731-7EC5-8542-93F9-3D34CB7C9CDD}"/>
              </a:ext>
            </a:extLst>
          </p:cNvPr>
          <p:cNvSpPr/>
          <p:nvPr/>
        </p:nvSpPr>
        <p:spPr>
          <a:xfrm>
            <a:off x="9892755" y="207538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3" name="Oval 72">
            <a:extLst>
              <a:ext uri="{FF2B5EF4-FFF2-40B4-BE49-F238E27FC236}">
                <a16:creationId xmlns:a16="http://schemas.microsoft.com/office/drawing/2014/main" id="{4EF43AEA-332E-974D-BD4F-8018020782D1}"/>
              </a:ext>
            </a:extLst>
          </p:cNvPr>
          <p:cNvSpPr/>
          <p:nvPr/>
        </p:nvSpPr>
        <p:spPr>
          <a:xfrm>
            <a:off x="10056971" y="203067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4" name="Oval 73">
            <a:extLst>
              <a:ext uri="{FF2B5EF4-FFF2-40B4-BE49-F238E27FC236}">
                <a16:creationId xmlns:a16="http://schemas.microsoft.com/office/drawing/2014/main" id="{3A5169D1-D433-3241-9F12-004865C79C19}"/>
              </a:ext>
            </a:extLst>
          </p:cNvPr>
          <p:cNvSpPr/>
          <p:nvPr/>
        </p:nvSpPr>
        <p:spPr>
          <a:xfrm>
            <a:off x="10207794" y="212042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5" name="Oval 74">
            <a:extLst>
              <a:ext uri="{FF2B5EF4-FFF2-40B4-BE49-F238E27FC236}">
                <a16:creationId xmlns:a16="http://schemas.microsoft.com/office/drawing/2014/main" id="{6E4110AE-CFFE-8148-B815-A187BC7312D3}"/>
              </a:ext>
            </a:extLst>
          </p:cNvPr>
          <p:cNvSpPr/>
          <p:nvPr/>
        </p:nvSpPr>
        <p:spPr>
          <a:xfrm>
            <a:off x="10207794" y="228636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6" name="Oval 75">
            <a:extLst>
              <a:ext uri="{FF2B5EF4-FFF2-40B4-BE49-F238E27FC236}">
                <a16:creationId xmlns:a16="http://schemas.microsoft.com/office/drawing/2014/main" id="{77D887B1-4969-C64C-A76E-A6D0F5369E7E}"/>
              </a:ext>
            </a:extLst>
          </p:cNvPr>
          <p:cNvSpPr/>
          <p:nvPr/>
        </p:nvSpPr>
        <p:spPr>
          <a:xfrm>
            <a:off x="10054373" y="238642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7" name="Oval 76">
            <a:extLst>
              <a:ext uri="{FF2B5EF4-FFF2-40B4-BE49-F238E27FC236}">
                <a16:creationId xmlns:a16="http://schemas.microsoft.com/office/drawing/2014/main" id="{FD895650-6C5F-854C-8434-479C551FA2DD}"/>
              </a:ext>
            </a:extLst>
          </p:cNvPr>
          <p:cNvSpPr/>
          <p:nvPr/>
        </p:nvSpPr>
        <p:spPr>
          <a:xfrm>
            <a:off x="9883009" y="2346186"/>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8" name="Oval 77">
            <a:extLst>
              <a:ext uri="{FF2B5EF4-FFF2-40B4-BE49-F238E27FC236}">
                <a16:creationId xmlns:a16="http://schemas.microsoft.com/office/drawing/2014/main" id="{064D761B-B8AD-4B4C-81C2-C56959D617D4}"/>
              </a:ext>
            </a:extLst>
          </p:cNvPr>
          <p:cNvSpPr/>
          <p:nvPr/>
        </p:nvSpPr>
        <p:spPr>
          <a:xfrm>
            <a:off x="9828998" y="22058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9" name="Oval 78">
            <a:extLst>
              <a:ext uri="{FF2B5EF4-FFF2-40B4-BE49-F238E27FC236}">
                <a16:creationId xmlns:a16="http://schemas.microsoft.com/office/drawing/2014/main" id="{ADF0C2FB-21CD-EF46-931B-8DE3E40FCA7A}"/>
              </a:ext>
            </a:extLst>
          </p:cNvPr>
          <p:cNvSpPr/>
          <p:nvPr/>
        </p:nvSpPr>
        <p:spPr>
          <a:xfrm>
            <a:off x="10658424" y="2166411"/>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0" name="Oval 79">
            <a:extLst>
              <a:ext uri="{FF2B5EF4-FFF2-40B4-BE49-F238E27FC236}">
                <a16:creationId xmlns:a16="http://schemas.microsoft.com/office/drawing/2014/main" id="{D777D715-E70B-E449-BAAE-6707EDD7D462}"/>
              </a:ext>
            </a:extLst>
          </p:cNvPr>
          <p:cNvSpPr/>
          <p:nvPr/>
        </p:nvSpPr>
        <p:spPr>
          <a:xfrm>
            <a:off x="10596584" y="208679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1" name="Oval 80">
            <a:extLst>
              <a:ext uri="{FF2B5EF4-FFF2-40B4-BE49-F238E27FC236}">
                <a16:creationId xmlns:a16="http://schemas.microsoft.com/office/drawing/2014/main" id="{C54D0DB4-33A2-DB43-9ECE-9EDC6CA2D917}"/>
              </a:ext>
            </a:extLst>
          </p:cNvPr>
          <p:cNvSpPr/>
          <p:nvPr/>
        </p:nvSpPr>
        <p:spPr>
          <a:xfrm>
            <a:off x="10760800" y="2042073"/>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3" name="Oval 82">
            <a:extLst>
              <a:ext uri="{FF2B5EF4-FFF2-40B4-BE49-F238E27FC236}">
                <a16:creationId xmlns:a16="http://schemas.microsoft.com/office/drawing/2014/main" id="{CEF9668E-575C-F647-9F40-51BFDE0185FC}"/>
              </a:ext>
            </a:extLst>
          </p:cNvPr>
          <p:cNvSpPr/>
          <p:nvPr/>
        </p:nvSpPr>
        <p:spPr>
          <a:xfrm>
            <a:off x="10911623" y="229777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4" name="Oval 83">
            <a:extLst>
              <a:ext uri="{FF2B5EF4-FFF2-40B4-BE49-F238E27FC236}">
                <a16:creationId xmlns:a16="http://schemas.microsoft.com/office/drawing/2014/main" id="{5D6521CD-357A-6645-AF4B-290A7465A217}"/>
              </a:ext>
            </a:extLst>
          </p:cNvPr>
          <p:cNvSpPr/>
          <p:nvPr/>
        </p:nvSpPr>
        <p:spPr>
          <a:xfrm>
            <a:off x="10758202" y="2397824"/>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5" name="Oval 84">
            <a:extLst>
              <a:ext uri="{FF2B5EF4-FFF2-40B4-BE49-F238E27FC236}">
                <a16:creationId xmlns:a16="http://schemas.microsoft.com/office/drawing/2014/main" id="{173A5F3A-4C3B-6A49-A5F0-34ABF052E68C}"/>
              </a:ext>
            </a:extLst>
          </p:cNvPr>
          <p:cNvSpPr/>
          <p:nvPr/>
        </p:nvSpPr>
        <p:spPr>
          <a:xfrm>
            <a:off x="10586838" y="235758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6" name="Oval 85">
            <a:extLst>
              <a:ext uri="{FF2B5EF4-FFF2-40B4-BE49-F238E27FC236}">
                <a16:creationId xmlns:a16="http://schemas.microsoft.com/office/drawing/2014/main" id="{88D04447-DF7F-764D-86D2-48813C952451}"/>
              </a:ext>
            </a:extLst>
          </p:cNvPr>
          <p:cNvSpPr/>
          <p:nvPr/>
        </p:nvSpPr>
        <p:spPr>
          <a:xfrm>
            <a:off x="10532827" y="221725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7" name="Oval 86">
            <a:extLst>
              <a:ext uri="{FF2B5EF4-FFF2-40B4-BE49-F238E27FC236}">
                <a16:creationId xmlns:a16="http://schemas.microsoft.com/office/drawing/2014/main" id="{40C87CFC-3AD3-9C4F-97EB-B9AAE6A6C13D}"/>
              </a:ext>
            </a:extLst>
          </p:cNvPr>
          <p:cNvSpPr/>
          <p:nvPr/>
        </p:nvSpPr>
        <p:spPr>
          <a:xfrm>
            <a:off x="11145502" y="186415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89" name="Picture 88">
            <a:extLst>
              <a:ext uri="{FF2B5EF4-FFF2-40B4-BE49-F238E27FC236}">
                <a16:creationId xmlns:a16="http://schemas.microsoft.com/office/drawing/2014/main" id="{E3D6BDBF-7D4E-C240-B16A-95A42A67A933}"/>
              </a:ext>
            </a:extLst>
          </p:cNvPr>
          <p:cNvPicPr>
            <a:picLocks noChangeAspect="1"/>
          </p:cNvPicPr>
          <p:nvPr/>
        </p:nvPicPr>
        <p:blipFill>
          <a:blip r:embed="rId7"/>
          <a:stretch>
            <a:fillRect/>
          </a:stretch>
        </p:blipFill>
        <p:spPr>
          <a:xfrm rot="3162257">
            <a:off x="9452057" y="1675065"/>
            <a:ext cx="591231" cy="303910"/>
          </a:xfrm>
          <a:prstGeom prst="rect">
            <a:avLst/>
          </a:prstGeom>
        </p:spPr>
      </p:pic>
      <p:sp>
        <p:nvSpPr>
          <p:cNvPr id="90" name="TextBox 89">
            <a:extLst>
              <a:ext uri="{FF2B5EF4-FFF2-40B4-BE49-F238E27FC236}">
                <a16:creationId xmlns:a16="http://schemas.microsoft.com/office/drawing/2014/main" id="{6ED26620-48C7-9E45-89F2-BC655D8F0F2A}"/>
              </a:ext>
            </a:extLst>
          </p:cNvPr>
          <p:cNvSpPr txBox="1"/>
          <p:nvPr/>
        </p:nvSpPr>
        <p:spPr>
          <a:xfrm>
            <a:off x="8720211" y="2668327"/>
            <a:ext cx="2905135" cy="923330"/>
          </a:xfrm>
          <a:prstGeom prst="rect">
            <a:avLst/>
          </a:prstGeom>
          <a:noFill/>
        </p:spPr>
        <p:txBody>
          <a:bodyPr wrap="square" rtlCol="0">
            <a:spAutoFit/>
          </a:bodyPr>
          <a:lstStyle/>
          <a:p>
            <a:r>
              <a:rPr lang="en-US" dirty="0">
                <a:latin typeface="Times New Roman Regular" panose="02020603050405020304" pitchFamily="18" charset="0"/>
              </a:rPr>
              <a:t>Polarize alkali atoms (PEGGY) or use circularly polarized light (Fano)</a:t>
            </a:r>
          </a:p>
        </p:txBody>
      </p:sp>
      <p:sp>
        <p:nvSpPr>
          <p:cNvPr id="137" name="Rounded Rectangle 136">
            <a:extLst>
              <a:ext uri="{FF2B5EF4-FFF2-40B4-BE49-F238E27FC236}">
                <a16:creationId xmlns:a16="http://schemas.microsoft.com/office/drawing/2014/main" id="{1E1EE91E-3111-674E-B2FD-76655714815A}"/>
              </a:ext>
            </a:extLst>
          </p:cNvPr>
          <p:cNvSpPr/>
          <p:nvPr/>
        </p:nvSpPr>
        <p:spPr>
          <a:xfrm>
            <a:off x="8398704" y="1091429"/>
            <a:ext cx="3380536" cy="2630926"/>
          </a:xfrm>
          <a:prstGeom prst="roundRect">
            <a:avLst/>
          </a:prstGeom>
          <a:solidFill>
            <a:schemeClr val="bg2">
              <a:alpha val="73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138" name="Picture 137">
            <a:extLst>
              <a:ext uri="{FF2B5EF4-FFF2-40B4-BE49-F238E27FC236}">
                <a16:creationId xmlns:a16="http://schemas.microsoft.com/office/drawing/2014/main" id="{7501E47B-3910-7D4C-892E-A939C977F7A5}"/>
              </a:ext>
            </a:extLst>
          </p:cNvPr>
          <p:cNvPicPr>
            <a:picLocks noChangeAspect="1"/>
          </p:cNvPicPr>
          <p:nvPr/>
        </p:nvPicPr>
        <p:blipFill>
          <a:blip r:embed="rId5"/>
          <a:stretch>
            <a:fillRect/>
          </a:stretch>
        </p:blipFill>
        <p:spPr>
          <a:xfrm>
            <a:off x="347757" y="5512392"/>
            <a:ext cx="200305" cy="193021"/>
          </a:xfrm>
          <a:prstGeom prst="rect">
            <a:avLst/>
          </a:prstGeom>
        </p:spPr>
      </p:pic>
      <p:pic>
        <p:nvPicPr>
          <p:cNvPr id="140" name="Picture 139">
            <a:extLst>
              <a:ext uri="{FF2B5EF4-FFF2-40B4-BE49-F238E27FC236}">
                <a16:creationId xmlns:a16="http://schemas.microsoft.com/office/drawing/2014/main" id="{84EA8A15-F70C-AD48-A90F-6FC89DEBB5E3}"/>
              </a:ext>
            </a:extLst>
          </p:cNvPr>
          <p:cNvPicPr>
            <a:picLocks noChangeAspect="1"/>
          </p:cNvPicPr>
          <p:nvPr/>
        </p:nvPicPr>
        <p:blipFill>
          <a:blip r:embed="rId6"/>
          <a:stretch>
            <a:fillRect/>
          </a:stretch>
        </p:blipFill>
        <p:spPr>
          <a:xfrm>
            <a:off x="4520677" y="2412080"/>
            <a:ext cx="274143" cy="112566"/>
          </a:xfrm>
          <a:prstGeom prst="rect">
            <a:avLst/>
          </a:prstGeom>
        </p:spPr>
      </p:pic>
      <p:sp>
        <p:nvSpPr>
          <p:cNvPr id="145" name="TextBox 144">
            <a:extLst>
              <a:ext uri="{FF2B5EF4-FFF2-40B4-BE49-F238E27FC236}">
                <a16:creationId xmlns:a16="http://schemas.microsoft.com/office/drawing/2014/main" id="{AB170B67-8285-3242-B056-75E5E71774B3}"/>
              </a:ext>
            </a:extLst>
          </p:cNvPr>
          <p:cNvSpPr txBox="1"/>
          <p:nvPr/>
        </p:nvSpPr>
        <p:spPr>
          <a:xfrm>
            <a:off x="7001591" y="2353731"/>
            <a:ext cx="453970" cy="369332"/>
          </a:xfrm>
          <a:prstGeom prst="rect">
            <a:avLst/>
          </a:prstGeom>
          <a:noFill/>
        </p:spPr>
        <p:txBody>
          <a:bodyPr wrap="none" rtlCol="0">
            <a:spAutoFit/>
          </a:bodyPr>
          <a:lstStyle/>
          <a:p>
            <a:r>
              <a:rPr lang="en-US" dirty="0">
                <a:latin typeface="Times New Roman Regular" panose="02020603050405020304" pitchFamily="18" charset="0"/>
              </a:rPr>
              <a:t>[2]</a:t>
            </a:r>
          </a:p>
        </p:txBody>
      </p:sp>
      <p:sp>
        <p:nvSpPr>
          <p:cNvPr id="156" name="TextBox 155">
            <a:extLst>
              <a:ext uri="{FF2B5EF4-FFF2-40B4-BE49-F238E27FC236}">
                <a16:creationId xmlns:a16="http://schemas.microsoft.com/office/drawing/2014/main" id="{16B60448-EEDD-F94B-8EA3-B76CDB0EB0E1}"/>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3</a:t>
            </a:r>
          </a:p>
        </p:txBody>
      </p:sp>
      <p:sp>
        <p:nvSpPr>
          <p:cNvPr id="100" name="TextBox 99">
            <a:extLst>
              <a:ext uri="{FF2B5EF4-FFF2-40B4-BE49-F238E27FC236}">
                <a16:creationId xmlns:a16="http://schemas.microsoft.com/office/drawing/2014/main" id="{A281E415-AD21-1047-8A48-B1033A8E935D}"/>
              </a:ext>
            </a:extLst>
          </p:cNvPr>
          <p:cNvSpPr txBox="1"/>
          <p:nvPr/>
        </p:nvSpPr>
        <p:spPr>
          <a:xfrm>
            <a:off x="309197" y="1207951"/>
            <a:ext cx="3086294" cy="1261884"/>
          </a:xfrm>
          <a:prstGeom prst="rect">
            <a:avLst/>
          </a:prstGeom>
          <a:noFill/>
        </p:spPr>
        <p:txBody>
          <a:bodyPr wrap="none" rtlCol="0">
            <a:spAutoFit/>
          </a:bodyPr>
          <a:lstStyle/>
          <a:p>
            <a:r>
              <a:rPr lang="en-US" sz="2200" dirty="0">
                <a:latin typeface="Times New Roman Regular" panose="02020603050405020304" pitchFamily="18" charset="0"/>
              </a:rPr>
              <a:t>Nuclear/HEP Physics</a:t>
            </a:r>
          </a:p>
          <a:p>
            <a:pPr marL="285750" indent="-285750">
              <a:buFont typeface="Wingdings" pitchFamily="2" charset="2"/>
              <a:buChar char="Ø"/>
            </a:pPr>
            <a:r>
              <a:rPr lang="en-US" dirty="0">
                <a:latin typeface="Times New Roman Regular" panose="02020603050405020304" pitchFamily="18" charset="0"/>
              </a:rPr>
              <a:t>Deep inelastic scattering</a:t>
            </a:r>
          </a:p>
          <a:p>
            <a:pPr marL="285750" indent="-285750">
              <a:buFont typeface="Wingdings" pitchFamily="2" charset="2"/>
              <a:buChar char="Ø"/>
            </a:pPr>
            <a:r>
              <a:rPr lang="en-US" dirty="0">
                <a:latin typeface="Times New Roman Regular" panose="02020603050405020304" pitchFamily="18" charset="0"/>
              </a:rPr>
              <a:t>Parity violating experiments</a:t>
            </a:r>
          </a:p>
          <a:p>
            <a:pPr marL="285750" indent="-285750">
              <a:buFont typeface="Wingdings" pitchFamily="2" charset="2"/>
              <a:buChar char="Ø"/>
            </a:pPr>
            <a:r>
              <a:rPr lang="en-US" dirty="0">
                <a:latin typeface="Times New Roman Regular" panose="02020603050405020304" pitchFamily="18" charset="0"/>
              </a:rPr>
              <a:t>Higgs Factory</a:t>
            </a:r>
          </a:p>
        </p:txBody>
      </p:sp>
      <p:pic>
        <p:nvPicPr>
          <p:cNvPr id="101" name="Picture 100">
            <a:extLst>
              <a:ext uri="{FF2B5EF4-FFF2-40B4-BE49-F238E27FC236}">
                <a16:creationId xmlns:a16="http://schemas.microsoft.com/office/drawing/2014/main" id="{FD234C65-D14F-7B44-9895-4C45C668223A}"/>
              </a:ext>
            </a:extLst>
          </p:cNvPr>
          <p:cNvPicPr>
            <a:picLocks noChangeAspect="1"/>
          </p:cNvPicPr>
          <p:nvPr/>
        </p:nvPicPr>
        <p:blipFill rotWithShape="1">
          <a:blip r:embed="rId8"/>
          <a:srcRect l="77605" b="69765"/>
          <a:stretch/>
        </p:blipFill>
        <p:spPr>
          <a:xfrm>
            <a:off x="2960176" y="2818175"/>
            <a:ext cx="1032028" cy="301263"/>
          </a:xfrm>
          <a:prstGeom prst="rect">
            <a:avLst/>
          </a:prstGeom>
        </p:spPr>
      </p:pic>
      <p:pic>
        <p:nvPicPr>
          <p:cNvPr id="102" name="Picture 101">
            <a:extLst>
              <a:ext uri="{FF2B5EF4-FFF2-40B4-BE49-F238E27FC236}">
                <a16:creationId xmlns:a16="http://schemas.microsoft.com/office/drawing/2014/main" id="{45278B7B-9ED4-824D-A497-25D0BE4B92C6}"/>
              </a:ext>
            </a:extLst>
          </p:cNvPr>
          <p:cNvPicPr>
            <a:picLocks noChangeAspect="1"/>
          </p:cNvPicPr>
          <p:nvPr/>
        </p:nvPicPr>
        <p:blipFill rotWithShape="1">
          <a:blip r:embed="rId8"/>
          <a:srcRect l="52774" r="24357" b="69935"/>
          <a:stretch/>
        </p:blipFill>
        <p:spPr>
          <a:xfrm>
            <a:off x="753810" y="3324723"/>
            <a:ext cx="1053885" cy="299566"/>
          </a:xfrm>
          <a:prstGeom prst="rect">
            <a:avLst/>
          </a:prstGeom>
        </p:spPr>
      </p:pic>
      <p:sp>
        <p:nvSpPr>
          <p:cNvPr id="103" name="TextBox 102">
            <a:extLst>
              <a:ext uri="{FF2B5EF4-FFF2-40B4-BE49-F238E27FC236}">
                <a16:creationId xmlns:a16="http://schemas.microsoft.com/office/drawing/2014/main" id="{8AE1CC7F-9336-4D47-B9A1-3D8E6CF66E9C}"/>
              </a:ext>
            </a:extLst>
          </p:cNvPr>
          <p:cNvSpPr txBox="1"/>
          <p:nvPr/>
        </p:nvSpPr>
        <p:spPr>
          <a:xfrm>
            <a:off x="3547942" y="2365303"/>
            <a:ext cx="453970" cy="369332"/>
          </a:xfrm>
          <a:prstGeom prst="rect">
            <a:avLst/>
          </a:prstGeom>
          <a:noFill/>
        </p:spPr>
        <p:txBody>
          <a:bodyPr wrap="none" rtlCol="0">
            <a:spAutoFit/>
          </a:bodyPr>
          <a:lstStyle/>
          <a:p>
            <a:r>
              <a:rPr lang="en-US" dirty="0">
                <a:latin typeface="Times New Roman Regular" panose="02020603050405020304" pitchFamily="18" charset="0"/>
              </a:rPr>
              <a:t>[1]</a:t>
            </a:r>
          </a:p>
        </p:txBody>
      </p:sp>
      <p:pic>
        <p:nvPicPr>
          <p:cNvPr id="104" name="Picture 103">
            <a:extLst>
              <a:ext uri="{FF2B5EF4-FFF2-40B4-BE49-F238E27FC236}">
                <a16:creationId xmlns:a16="http://schemas.microsoft.com/office/drawing/2014/main" id="{B2145796-BA9F-494F-A087-A5EE08680C09}"/>
              </a:ext>
            </a:extLst>
          </p:cNvPr>
          <p:cNvPicPr>
            <a:picLocks noChangeAspect="1"/>
          </p:cNvPicPr>
          <p:nvPr/>
        </p:nvPicPr>
        <p:blipFill rotWithShape="1">
          <a:blip r:embed="rId8"/>
          <a:srcRect l="50909" t="29525"/>
          <a:stretch/>
        </p:blipFill>
        <p:spPr>
          <a:xfrm>
            <a:off x="1867384" y="3159585"/>
            <a:ext cx="2262242" cy="702211"/>
          </a:xfrm>
          <a:prstGeom prst="rect">
            <a:avLst/>
          </a:prstGeom>
        </p:spPr>
      </p:pic>
      <p:sp>
        <p:nvSpPr>
          <p:cNvPr id="105" name="Rounded Rectangle 104">
            <a:extLst>
              <a:ext uri="{FF2B5EF4-FFF2-40B4-BE49-F238E27FC236}">
                <a16:creationId xmlns:a16="http://schemas.microsoft.com/office/drawing/2014/main" id="{DD263590-D281-6C46-852F-25EF48D80D1E}"/>
              </a:ext>
            </a:extLst>
          </p:cNvPr>
          <p:cNvSpPr/>
          <p:nvPr/>
        </p:nvSpPr>
        <p:spPr>
          <a:xfrm>
            <a:off x="146254" y="1177292"/>
            <a:ext cx="3927262"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106" name="Picture 105">
            <a:extLst>
              <a:ext uri="{FF2B5EF4-FFF2-40B4-BE49-F238E27FC236}">
                <a16:creationId xmlns:a16="http://schemas.microsoft.com/office/drawing/2014/main" id="{601BF414-2356-624B-8595-373F254B90B6}"/>
              </a:ext>
            </a:extLst>
          </p:cNvPr>
          <p:cNvPicPr>
            <a:picLocks noChangeAspect="1"/>
          </p:cNvPicPr>
          <p:nvPr/>
        </p:nvPicPr>
        <p:blipFill rotWithShape="1">
          <a:blip r:embed="rId8"/>
          <a:srcRect r="50644"/>
          <a:stretch/>
        </p:blipFill>
        <p:spPr>
          <a:xfrm>
            <a:off x="224769" y="2423239"/>
            <a:ext cx="2097453" cy="918844"/>
          </a:xfrm>
          <a:prstGeom prst="rect">
            <a:avLst/>
          </a:prstGeom>
        </p:spPr>
      </p:pic>
      <p:sp>
        <p:nvSpPr>
          <p:cNvPr id="88" name="Rounded Rectangle 87">
            <a:extLst>
              <a:ext uri="{FF2B5EF4-FFF2-40B4-BE49-F238E27FC236}">
                <a16:creationId xmlns:a16="http://schemas.microsoft.com/office/drawing/2014/main" id="{BFDA8580-250D-5549-B8CB-A634DCFD267C}"/>
              </a:ext>
            </a:extLst>
          </p:cNvPr>
          <p:cNvSpPr/>
          <p:nvPr/>
        </p:nvSpPr>
        <p:spPr>
          <a:xfrm>
            <a:off x="40316" y="637469"/>
            <a:ext cx="7690672" cy="3223613"/>
          </a:xfrm>
          <a:prstGeom prst="roundRect">
            <a:avLst/>
          </a:prstGeom>
          <a:solidFill>
            <a:schemeClr val="bg2">
              <a:alpha val="73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107" name="Rounded Rectangle 106">
            <a:extLst>
              <a:ext uri="{FF2B5EF4-FFF2-40B4-BE49-F238E27FC236}">
                <a16:creationId xmlns:a16="http://schemas.microsoft.com/office/drawing/2014/main" id="{FBA68B1D-2CF9-8E4A-900A-7755FAB946F6}"/>
              </a:ext>
            </a:extLst>
          </p:cNvPr>
          <p:cNvSpPr/>
          <p:nvPr/>
        </p:nvSpPr>
        <p:spPr>
          <a:xfrm>
            <a:off x="7875900" y="476913"/>
            <a:ext cx="4204590" cy="634641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8" name="Rounded Rectangle 107">
            <a:extLst>
              <a:ext uri="{FF2B5EF4-FFF2-40B4-BE49-F238E27FC236}">
                <a16:creationId xmlns:a16="http://schemas.microsoft.com/office/drawing/2014/main" id="{2D03F5B5-DAEB-764F-84F1-C1E82DD04AA5}"/>
              </a:ext>
            </a:extLst>
          </p:cNvPr>
          <p:cNvSpPr/>
          <p:nvPr/>
        </p:nvSpPr>
        <p:spPr>
          <a:xfrm>
            <a:off x="4514231" y="4002757"/>
            <a:ext cx="4540705" cy="282057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109" name="Picture 108">
            <a:extLst>
              <a:ext uri="{FF2B5EF4-FFF2-40B4-BE49-F238E27FC236}">
                <a16:creationId xmlns:a16="http://schemas.microsoft.com/office/drawing/2014/main" id="{023519E3-953A-FA4B-98BA-BA1A933C2172}"/>
              </a:ext>
            </a:extLst>
          </p:cNvPr>
          <p:cNvPicPr>
            <a:picLocks noChangeAspect="1"/>
          </p:cNvPicPr>
          <p:nvPr/>
        </p:nvPicPr>
        <p:blipFill>
          <a:blip r:embed="rId6"/>
          <a:stretch>
            <a:fillRect/>
          </a:stretch>
        </p:blipFill>
        <p:spPr>
          <a:xfrm>
            <a:off x="7888115" y="3862575"/>
            <a:ext cx="1823243" cy="2943129"/>
          </a:xfrm>
          <a:prstGeom prst="rect">
            <a:avLst/>
          </a:prstGeom>
        </p:spPr>
      </p:pic>
      <p:pic>
        <p:nvPicPr>
          <p:cNvPr id="40" name="Picture 39">
            <a:extLst>
              <a:ext uri="{FF2B5EF4-FFF2-40B4-BE49-F238E27FC236}">
                <a16:creationId xmlns:a16="http://schemas.microsoft.com/office/drawing/2014/main" id="{F7FDA97A-7101-5343-9995-37C887F72DFD}"/>
              </a:ext>
            </a:extLst>
          </p:cNvPr>
          <p:cNvPicPr>
            <a:picLocks noChangeAspect="1"/>
          </p:cNvPicPr>
          <p:nvPr/>
        </p:nvPicPr>
        <p:blipFill>
          <a:blip r:embed="rId6"/>
          <a:stretch>
            <a:fillRect/>
          </a:stretch>
        </p:blipFill>
        <p:spPr>
          <a:xfrm>
            <a:off x="7864879" y="4021719"/>
            <a:ext cx="1097443" cy="2405002"/>
          </a:xfrm>
          <a:prstGeom prst="rect">
            <a:avLst/>
          </a:prstGeom>
        </p:spPr>
      </p:pic>
      <p:pic>
        <p:nvPicPr>
          <p:cNvPr id="42" name="Picture 41">
            <a:extLst>
              <a:ext uri="{FF2B5EF4-FFF2-40B4-BE49-F238E27FC236}">
                <a16:creationId xmlns:a16="http://schemas.microsoft.com/office/drawing/2014/main" id="{CCB1E5C6-489B-8C4B-8BDE-66EA6282BD4D}"/>
              </a:ext>
            </a:extLst>
          </p:cNvPr>
          <p:cNvPicPr>
            <a:picLocks noChangeAspect="1"/>
          </p:cNvPicPr>
          <p:nvPr/>
        </p:nvPicPr>
        <p:blipFill>
          <a:blip r:embed="rId6"/>
          <a:stretch>
            <a:fillRect/>
          </a:stretch>
        </p:blipFill>
        <p:spPr>
          <a:xfrm>
            <a:off x="8843916" y="4252468"/>
            <a:ext cx="1168157" cy="2559970"/>
          </a:xfrm>
          <a:prstGeom prst="rect">
            <a:avLst/>
          </a:prstGeom>
        </p:spPr>
      </p:pic>
      <p:pic>
        <p:nvPicPr>
          <p:cNvPr id="43" name="Picture 42">
            <a:extLst>
              <a:ext uri="{FF2B5EF4-FFF2-40B4-BE49-F238E27FC236}">
                <a16:creationId xmlns:a16="http://schemas.microsoft.com/office/drawing/2014/main" id="{30C94677-538F-3647-88B4-FD0EE28755AE}"/>
              </a:ext>
            </a:extLst>
          </p:cNvPr>
          <p:cNvPicPr>
            <a:picLocks noChangeAspect="1"/>
          </p:cNvPicPr>
          <p:nvPr/>
        </p:nvPicPr>
        <p:blipFill>
          <a:blip r:embed="rId6"/>
          <a:stretch>
            <a:fillRect/>
          </a:stretch>
        </p:blipFill>
        <p:spPr>
          <a:xfrm>
            <a:off x="7801290" y="4252608"/>
            <a:ext cx="1168157" cy="2559970"/>
          </a:xfrm>
          <a:prstGeom prst="rect">
            <a:avLst/>
          </a:prstGeom>
        </p:spPr>
      </p:pic>
      <p:pic>
        <p:nvPicPr>
          <p:cNvPr id="110" name="Picture 109">
            <a:extLst>
              <a:ext uri="{FF2B5EF4-FFF2-40B4-BE49-F238E27FC236}">
                <a16:creationId xmlns:a16="http://schemas.microsoft.com/office/drawing/2014/main" id="{90D0CFC6-43E6-DE41-9AE9-D88A47B5FEB9}"/>
              </a:ext>
            </a:extLst>
          </p:cNvPr>
          <p:cNvPicPr>
            <a:picLocks noChangeAspect="1"/>
          </p:cNvPicPr>
          <p:nvPr/>
        </p:nvPicPr>
        <p:blipFill>
          <a:blip r:embed="rId6"/>
          <a:stretch>
            <a:fillRect/>
          </a:stretch>
        </p:blipFill>
        <p:spPr>
          <a:xfrm>
            <a:off x="7628045" y="4010012"/>
            <a:ext cx="1470359" cy="2798571"/>
          </a:xfrm>
          <a:prstGeom prst="rect">
            <a:avLst/>
          </a:prstGeom>
        </p:spPr>
      </p:pic>
      <p:sp>
        <p:nvSpPr>
          <p:cNvPr id="44" name="Rounded Rectangle 43">
            <a:extLst>
              <a:ext uri="{FF2B5EF4-FFF2-40B4-BE49-F238E27FC236}">
                <a16:creationId xmlns:a16="http://schemas.microsoft.com/office/drawing/2014/main" id="{CDCE5E4E-0B59-3C46-A45F-5F613AE1EA60}"/>
              </a:ext>
            </a:extLst>
          </p:cNvPr>
          <p:cNvSpPr/>
          <p:nvPr/>
        </p:nvSpPr>
        <p:spPr>
          <a:xfrm>
            <a:off x="8341900" y="4032583"/>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48" name="TextBox 47">
            <a:extLst>
              <a:ext uri="{FF2B5EF4-FFF2-40B4-BE49-F238E27FC236}">
                <a16:creationId xmlns:a16="http://schemas.microsoft.com/office/drawing/2014/main" id="{254D85B1-50D0-1944-836D-352BF27050A5}"/>
              </a:ext>
            </a:extLst>
          </p:cNvPr>
          <p:cNvSpPr txBox="1"/>
          <p:nvPr/>
        </p:nvSpPr>
        <p:spPr>
          <a:xfrm>
            <a:off x="8385368" y="4141688"/>
            <a:ext cx="3164649" cy="430887"/>
          </a:xfrm>
          <a:prstGeom prst="rect">
            <a:avLst/>
          </a:prstGeom>
          <a:noFill/>
        </p:spPr>
        <p:txBody>
          <a:bodyPr wrap="none" rtlCol="0">
            <a:spAutoFit/>
          </a:bodyPr>
          <a:lstStyle/>
          <a:p>
            <a:r>
              <a:rPr lang="en-US" sz="2200" dirty="0">
                <a:latin typeface="Times New Roman Regular" panose="02020603050405020304" pitchFamily="18" charset="0"/>
              </a:rPr>
              <a:t>Field Emission/Spin Filter</a:t>
            </a:r>
          </a:p>
        </p:txBody>
      </p:sp>
      <p:sp>
        <p:nvSpPr>
          <p:cNvPr id="91" name="Triangle 90">
            <a:extLst>
              <a:ext uri="{FF2B5EF4-FFF2-40B4-BE49-F238E27FC236}">
                <a16:creationId xmlns:a16="http://schemas.microsoft.com/office/drawing/2014/main" id="{9463AF0A-00B4-A34C-8317-3604942FF354}"/>
              </a:ext>
            </a:extLst>
          </p:cNvPr>
          <p:cNvSpPr/>
          <p:nvPr/>
        </p:nvSpPr>
        <p:spPr>
          <a:xfrm rot="5400000">
            <a:off x="8865826" y="4407454"/>
            <a:ext cx="928630" cy="198120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2" name="Triangle 91">
            <a:extLst>
              <a:ext uri="{FF2B5EF4-FFF2-40B4-BE49-F238E27FC236}">
                <a16:creationId xmlns:a16="http://schemas.microsoft.com/office/drawing/2014/main" id="{D7A60026-43C0-414E-9DFE-CC7992786828}"/>
              </a:ext>
            </a:extLst>
          </p:cNvPr>
          <p:cNvSpPr/>
          <p:nvPr/>
        </p:nvSpPr>
        <p:spPr>
          <a:xfrm rot="5400000">
            <a:off x="8793575" y="4587303"/>
            <a:ext cx="695056" cy="1600344"/>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3" name="Oval 92">
            <a:extLst>
              <a:ext uri="{FF2B5EF4-FFF2-40B4-BE49-F238E27FC236}">
                <a16:creationId xmlns:a16="http://schemas.microsoft.com/office/drawing/2014/main" id="{25526827-910B-514B-81DE-4E4920F2BF0B}"/>
              </a:ext>
            </a:extLst>
          </p:cNvPr>
          <p:cNvSpPr/>
          <p:nvPr/>
        </p:nvSpPr>
        <p:spPr>
          <a:xfrm>
            <a:off x="10609145" y="515887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4" name="Oval 93">
            <a:extLst>
              <a:ext uri="{FF2B5EF4-FFF2-40B4-BE49-F238E27FC236}">
                <a16:creationId xmlns:a16="http://schemas.microsoft.com/office/drawing/2014/main" id="{DCB6A90C-9524-1E4D-B155-DDA50C045362}"/>
              </a:ext>
            </a:extLst>
          </p:cNvPr>
          <p:cNvSpPr/>
          <p:nvPr/>
        </p:nvSpPr>
        <p:spPr>
          <a:xfrm>
            <a:off x="10928996" y="528726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5" name="Oval 94">
            <a:extLst>
              <a:ext uri="{FF2B5EF4-FFF2-40B4-BE49-F238E27FC236}">
                <a16:creationId xmlns:a16="http://schemas.microsoft.com/office/drawing/2014/main" id="{810A287B-0BF0-304D-A6F7-4370A441A602}"/>
              </a:ext>
            </a:extLst>
          </p:cNvPr>
          <p:cNvSpPr/>
          <p:nvPr/>
        </p:nvSpPr>
        <p:spPr>
          <a:xfrm>
            <a:off x="11162700" y="5095465"/>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6" name="Oval 95">
            <a:extLst>
              <a:ext uri="{FF2B5EF4-FFF2-40B4-BE49-F238E27FC236}">
                <a16:creationId xmlns:a16="http://schemas.microsoft.com/office/drawing/2014/main" id="{ACA41E61-7853-F944-9BF3-35D9A87561A0}"/>
              </a:ext>
            </a:extLst>
          </p:cNvPr>
          <p:cNvSpPr/>
          <p:nvPr/>
        </p:nvSpPr>
        <p:spPr>
          <a:xfrm>
            <a:off x="11396683" y="528726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7" name="TextBox 96">
            <a:extLst>
              <a:ext uri="{FF2B5EF4-FFF2-40B4-BE49-F238E27FC236}">
                <a16:creationId xmlns:a16="http://schemas.microsoft.com/office/drawing/2014/main" id="{DEEFDB24-1026-2740-B02E-EFA345097565}"/>
              </a:ext>
            </a:extLst>
          </p:cNvPr>
          <p:cNvSpPr txBox="1"/>
          <p:nvPr/>
        </p:nvSpPr>
        <p:spPr>
          <a:xfrm>
            <a:off x="8327194" y="5163308"/>
            <a:ext cx="1035733" cy="369332"/>
          </a:xfrm>
          <a:prstGeom prst="rect">
            <a:avLst/>
          </a:prstGeom>
          <a:noFill/>
        </p:spPr>
        <p:txBody>
          <a:bodyPr wrap="none" rtlCol="0">
            <a:spAutoFit/>
          </a:bodyPr>
          <a:lstStyle/>
          <a:p>
            <a:r>
              <a:rPr lang="en-US" dirty="0">
                <a:latin typeface="Times New Roman Regular" panose="02020603050405020304" pitchFamily="18" charset="0"/>
              </a:rPr>
              <a:t>Tungsten</a:t>
            </a:r>
          </a:p>
        </p:txBody>
      </p:sp>
      <p:sp>
        <p:nvSpPr>
          <p:cNvPr id="98" name="TextBox 97">
            <a:extLst>
              <a:ext uri="{FF2B5EF4-FFF2-40B4-BE49-F238E27FC236}">
                <a16:creationId xmlns:a16="http://schemas.microsoft.com/office/drawing/2014/main" id="{39B7E91E-4B1D-7542-8B83-2E3E27727B27}"/>
              </a:ext>
            </a:extLst>
          </p:cNvPr>
          <p:cNvSpPr txBox="1"/>
          <p:nvPr/>
        </p:nvSpPr>
        <p:spPr>
          <a:xfrm>
            <a:off x="9520027" y="4959145"/>
            <a:ext cx="569387" cy="369332"/>
          </a:xfrm>
          <a:prstGeom prst="rect">
            <a:avLst/>
          </a:prstGeom>
          <a:noFill/>
        </p:spPr>
        <p:txBody>
          <a:bodyPr wrap="none" rtlCol="0">
            <a:spAutoFit/>
          </a:bodyPr>
          <a:lstStyle/>
          <a:p>
            <a:r>
              <a:rPr lang="en-US" dirty="0">
                <a:latin typeface="Times New Roman Regular" panose="02020603050405020304" pitchFamily="18" charset="0"/>
              </a:rPr>
              <a:t>EuS</a:t>
            </a:r>
          </a:p>
        </p:txBody>
      </p:sp>
      <p:sp>
        <p:nvSpPr>
          <p:cNvPr id="99" name="TextBox 98">
            <a:extLst>
              <a:ext uri="{FF2B5EF4-FFF2-40B4-BE49-F238E27FC236}">
                <a16:creationId xmlns:a16="http://schemas.microsoft.com/office/drawing/2014/main" id="{E7B4D443-69FB-1248-9886-CF7F50F3F62D}"/>
              </a:ext>
            </a:extLst>
          </p:cNvPr>
          <p:cNvSpPr txBox="1"/>
          <p:nvPr/>
        </p:nvSpPr>
        <p:spPr>
          <a:xfrm>
            <a:off x="8544144" y="5882375"/>
            <a:ext cx="3193131" cy="923330"/>
          </a:xfrm>
          <a:prstGeom prst="rect">
            <a:avLst/>
          </a:prstGeom>
          <a:noFill/>
        </p:spPr>
        <p:txBody>
          <a:bodyPr wrap="square" rtlCol="0">
            <a:spAutoFit/>
          </a:bodyPr>
          <a:lstStyle/>
          <a:p>
            <a:r>
              <a:rPr lang="en-US" dirty="0">
                <a:latin typeface="Times New Roman Regular" panose="02020603050405020304" pitchFamily="18" charset="0"/>
              </a:rPr>
              <a:t>W tip coated with EuS (spin filter) ferromagnetic thin film</a:t>
            </a:r>
          </a:p>
          <a:p>
            <a:endParaRPr lang="en-US" dirty="0">
              <a:latin typeface="Times New Roman Regular" panose="02020603050405020304" pitchFamily="18" charset="0"/>
            </a:endParaRPr>
          </a:p>
        </p:txBody>
      </p:sp>
    </p:spTree>
    <p:extLst>
      <p:ext uri="{BB962C8B-B14F-4D97-AF65-F5344CB8AC3E}">
        <p14:creationId xmlns:p14="http://schemas.microsoft.com/office/powerpoint/2010/main" val="241800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a:extLst>
              <a:ext uri="{FF2B5EF4-FFF2-40B4-BE49-F238E27FC236}">
                <a16:creationId xmlns:a16="http://schemas.microsoft.com/office/drawing/2014/main" id="{156DD2AB-1562-3E46-A065-EFF71E93BC3C}"/>
              </a:ext>
            </a:extLst>
          </p:cNvPr>
          <p:cNvPicPr>
            <a:picLocks noChangeAspect="1"/>
          </p:cNvPicPr>
          <p:nvPr/>
        </p:nvPicPr>
        <p:blipFill>
          <a:blip r:embed="rId3"/>
          <a:stretch>
            <a:fillRect/>
          </a:stretch>
        </p:blipFill>
        <p:spPr>
          <a:xfrm>
            <a:off x="4580560" y="2394898"/>
            <a:ext cx="2615125" cy="1302646"/>
          </a:xfrm>
          <a:prstGeom prst="rect">
            <a:avLst/>
          </a:prstGeom>
        </p:spPr>
      </p:pic>
      <p:sp>
        <p:nvSpPr>
          <p:cNvPr id="2" name="Title 1">
            <a:extLst>
              <a:ext uri="{FF2B5EF4-FFF2-40B4-BE49-F238E27FC236}">
                <a16:creationId xmlns:a16="http://schemas.microsoft.com/office/drawing/2014/main" id="{417FC123-9E4D-5D40-BB1F-F758D4A98B9D}"/>
              </a:ext>
            </a:extLst>
          </p:cNvPr>
          <p:cNvSpPr>
            <a:spLocks noGrp="1"/>
          </p:cNvSpPr>
          <p:nvPr>
            <p:ph type="title"/>
          </p:nvPr>
        </p:nvSpPr>
        <p:spPr>
          <a:xfrm>
            <a:off x="0" y="-356639"/>
            <a:ext cx="10515600" cy="1325563"/>
          </a:xfrm>
        </p:spPr>
        <p:txBody>
          <a:bodyPr>
            <a:normAutofit/>
          </a:bodyPr>
          <a:lstStyle/>
          <a:p>
            <a:r>
              <a:rPr lang="en-US" sz="4000" dirty="0"/>
              <a:t>Spin-Polarized Electron Beams</a:t>
            </a:r>
          </a:p>
        </p:txBody>
      </p:sp>
      <p:sp>
        <p:nvSpPr>
          <p:cNvPr id="5" name="TextBox 4">
            <a:extLst>
              <a:ext uri="{FF2B5EF4-FFF2-40B4-BE49-F238E27FC236}">
                <a16:creationId xmlns:a16="http://schemas.microsoft.com/office/drawing/2014/main" id="{E9B2C9A3-9F8B-9848-B655-67A48C7EBB87}"/>
              </a:ext>
            </a:extLst>
          </p:cNvPr>
          <p:cNvSpPr txBox="1"/>
          <p:nvPr/>
        </p:nvSpPr>
        <p:spPr>
          <a:xfrm>
            <a:off x="8586728" y="476913"/>
            <a:ext cx="2638864" cy="630942"/>
          </a:xfrm>
          <a:prstGeom prst="rect">
            <a:avLst/>
          </a:prstGeom>
          <a:noFill/>
        </p:spPr>
        <p:txBody>
          <a:bodyPr wrap="none" rtlCol="0">
            <a:spAutoFit/>
          </a:bodyPr>
          <a:lstStyle/>
          <a:p>
            <a:r>
              <a:rPr lang="en-US" sz="3500" dirty="0">
                <a:latin typeface="Times New Roman Regular" panose="02020603050405020304" pitchFamily="18" charset="0"/>
              </a:rPr>
              <a:t>Sources Used</a:t>
            </a:r>
          </a:p>
        </p:txBody>
      </p:sp>
      <p:sp>
        <p:nvSpPr>
          <p:cNvPr id="8" name="TextBox 7">
            <a:extLst>
              <a:ext uri="{FF2B5EF4-FFF2-40B4-BE49-F238E27FC236}">
                <a16:creationId xmlns:a16="http://schemas.microsoft.com/office/drawing/2014/main" id="{927869F5-5C7B-7A40-A2EC-E6EC432B6B1B}"/>
              </a:ext>
            </a:extLst>
          </p:cNvPr>
          <p:cNvSpPr txBox="1"/>
          <p:nvPr/>
        </p:nvSpPr>
        <p:spPr>
          <a:xfrm>
            <a:off x="60393" y="6066219"/>
            <a:ext cx="3949098" cy="461665"/>
          </a:xfrm>
          <a:prstGeom prst="rect">
            <a:avLst/>
          </a:prstGeom>
          <a:noFill/>
        </p:spPr>
        <p:txBody>
          <a:bodyPr wrap="square" rtlCol="0">
            <a:spAutoFit/>
          </a:bodyPr>
          <a:lstStyle/>
          <a:p>
            <a:r>
              <a:rPr lang="en-US" sz="1200" dirty="0">
                <a:latin typeface="Times New Roman Regular" panose="02020603050405020304" pitchFamily="18" charset="0"/>
              </a:rPr>
              <a:t>1. D. Geesaman et al. The 2015 Long Range Plan for Nuclear Science. </a:t>
            </a:r>
          </a:p>
        </p:txBody>
      </p:sp>
      <p:sp>
        <p:nvSpPr>
          <p:cNvPr id="9" name="TextBox 8">
            <a:extLst>
              <a:ext uri="{FF2B5EF4-FFF2-40B4-BE49-F238E27FC236}">
                <a16:creationId xmlns:a16="http://schemas.microsoft.com/office/drawing/2014/main" id="{CB2A4485-C298-6447-B5A4-F0B2499D3A90}"/>
              </a:ext>
            </a:extLst>
          </p:cNvPr>
          <p:cNvSpPr txBox="1"/>
          <p:nvPr/>
        </p:nvSpPr>
        <p:spPr>
          <a:xfrm>
            <a:off x="4250284" y="1230871"/>
            <a:ext cx="3480704" cy="1261884"/>
          </a:xfrm>
          <a:prstGeom prst="rect">
            <a:avLst/>
          </a:prstGeom>
          <a:noFill/>
        </p:spPr>
        <p:txBody>
          <a:bodyPr wrap="square" rtlCol="0">
            <a:spAutoFit/>
          </a:bodyPr>
          <a:lstStyle/>
          <a:p>
            <a:r>
              <a:rPr lang="en-US" sz="2200" dirty="0">
                <a:latin typeface="Times New Roman Regular" panose="02020603050405020304" pitchFamily="18" charset="0"/>
              </a:rPr>
              <a:t>Electron Microscopy</a:t>
            </a:r>
          </a:p>
          <a:p>
            <a:pPr marL="285750" indent="-285750">
              <a:buFont typeface="Wingdings" pitchFamily="2" charset="2"/>
              <a:buChar char="Ø"/>
            </a:pPr>
            <a:r>
              <a:rPr lang="en-US" dirty="0">
                <a:latin typeface="Times New Roman Regular" panose="02020603050405020304" pitchFamily="18" charset="0"/>
              </a:rPr>
              <a:t>Image magnetic structure of surface</a:t>
            </a:r>
          </a:p>
          <a:p>
            <a:pPr marL="285750" indent="-285750">
              <a:buFont typeface="Wingdings" pitchFamily="2" charset="2"/>
              <a:buChar char="Ø"/>
            </a:pPr>
            <a:r>
              <a:rPr lang="en-US" dirty="0">
                <a:latin typeface="Times New Roman Regular" panose="02020603050405020304" pitchFamily="18" charset="0"/>
              </a:rPr>
              <a:t>Study spin-orbit interactions</a:t>
            </a:r>
          </a:p>
        </p:txBody>
      </p:sp>
      <p:sp>
        <p:nvSpPr>
          <p:cNvPr id="11" name="TextBox 10">
            <a:extLst>
              <a:ext uri="{FF2B5EF4-FFF2-40B4-BE49-F238E27FC236}">
                <a16:creationId xmlns:a16="http://schemas.microsoft.com/office/drawing/2014/main" id="{4B780918-327F-EA4E-8B22-DFF19C7162D2}"/>
              </a:ext>
            </a:extLst>
          </p:cNvPr>
          <p:cNvSpPr txBox="1"/>
          <p:nvPr/>
        </p:nvSpPr>
        <p:spPr>
          <a:xfrm>
            <a:off x="53575" y="6434599"/>
            <a:ext cx="4691141" cy="461665"/>
          </a:xfrm>
          <a:prstGeom prst="rect">
            <a:avLst/>
          </a:prstGeom>
          <a:noFill/>
        </p:spPr>
        <p:txBody>
          <a:bodyPr wrap="square" rtlCol="0">
            <a:spAutoFit/>
          </a:bodyPr>
          <a:lstStyle/>
          <a:p>
            <a:r>
              <a:rPr lang="en-US" sz="1200" dirty="0">
                <a:latin typeface="Times New Roman Regular" panose="02020603050405020304" pitchFamily="18" charset="0"/>
              </a:rPr>
              <a:t>2. N'diaye, A.T. &amp; Quesada, A. Spin-Polarized Low-Energy Electron Microscopy (SPLEEM). In Characterization of Materials. 2012. </a:t>
            </a:r>
          </a:p>
        </p:txBody>
      </p:sp>
      <p:sp>
        <p:nvSpPr>
          <p:cNvPr id="14" name="Rounded Rectangle 13">
            <a:extLst>
              <a:ext uri="{FF2B5EF4-FFF2-40B4-BE49-F238E27FC236}">
                <a16:creationId xmlns:a16="http://schemas.microsoft.com/office/drawing/2014/main" id="{7B2060EF-8F36-4E4E-B031-C9C812F9E84B}"/>
              </a:ext>
            </a:extLst>
          </p:cNvPr>
          <p:cNvSpPr/>
          <p:nvPr/>
        </p:nvSpPr>
        <p:spPr>
          <a:xfrm>
            <a:off x="95555" y="3956494"/>
            <a:ext cx="4095523" cy="2103343"/>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5" name="TextBox 14">
            <a:extLst>
              <a:ext uri="{FF2B5EF4-FFF2-40B4-BE49-F238E27FC236}">
                <a16:creationId xmlns:a16="http://schemas.microsoft.com/office/drawing/2014/main" id="{2B073F2B-E35D-7A42-A6AA-3FC57B73C7A4}"/>
              </a:ext>
            </a:extLst>
          </p:cNvPr>
          <p:cNvSpPr txBox="1"/>
          <p:nvPr/>
        </p:nvSpPr>
        <p:spPr>
          <a:xfrm>
            <a:off x="222483" y="3862717"/>
            <a:ext cx="3398687" cy="630942"/>
          </a:xfrm>
          <a:prstGeom prst="rect">
            <a:avLst/>
          </a:prstGeom>
          <a:noFill/>
        </p:spPr>
        <p:txBody>
          <a:bodyPr wrap="none" rtlCol="0">
            <a:spAutoFit/>
          </a:bodyPr>
          <a:lstStyle/>
          <a:p>
            <a:r>
              <a:rPr lang="en-US" sz="3500" dirty="0">
                <a:latin typeface="Times New Roman Regular" panose="02020603050405020304" pitchFamily="18" charset="0"/>
              </a:rPr>
              <a:t>Goals for Sources</a:t>
            </a:r>
          </a:p>
        </p:txBody>
      </p:sp>
      <p:sp>
        <p:nvSpPr>
          <p:cNvPr id="17" name="TextBox 16">
            <a:extLst>
              <a:ext uri="{FF2B5EF4-FFF2-40B4-BE49-F238E27FC236}">
                <a16:creationId xmlns:a16="http://schemas.microsoft.com/office/drawing/2014/main" id="{54364FBB-B758-5C49-A70D-2E6FC31AD5E2}"/>
              </a:ext>
            </a:extLst>
          </p:cNvPr>
          <p:cNvSpPr txBox="1"/>
          <p:nvPr/>
        </p:nvSpPr>
        <p:spPr>
          <a:xfrm>
            <a:off x="261797" y="4331719"/>
            <a:ext cx="3617978" cy="1754326"/>
          </a:xfrm>
          <a:prstGeom prst="rect">
            <a:avLst/>
          </a:prstGeom>
          <a:noFill/>
        </p:spPr>
        <p:txBody>
          <a:bodyPr wrap="none" rtlCol="0">
            <a:spAutoFit/>
          </a:bodyPr>
          <a:lstStyle/>
          <a:p>
            <a:pPr>
              <a:buFont typeface="Wingdings" pitchFamily="2" charset="2"/>
              <a:buChar char="q"/>
            </a:pPr>
            <a:r>
              <a:rPr lang="en-US" dirty="0">
                <a:latin typeface="Times New Roman Regular" panose="02020603050405020304" pitchFamily="18" charset="0"/>
              </a:rPr>
              <a:t> &gt;90% spin polarization</a:t>
            </a:r>
          </a:p>
          <a:p>
            <a:pPr>
              <a:buFont typeface="Wingdings" pitchFamily="2" charset="2"/>
              <a:buChar char="q"/>
            </a:pPr>
            <a:r>
              <a:rPr lang="en-US" dirty="0">
                <a:latin typeface="Times New Roman Regular" panose="02020603050405020304" pitchFamily="18" charset="0"/>
              </a:rPr>
              <a:t> Spin orientation reversibility</a:t>
            </a:r>
          </a:p>
          <a:p>
            <a:pPr>
              <a:buFont typeface="Wingdings" pitchFamily="2" charset="2"/>
              <a:buChar char="q"/>
            </a:pPr>
            <a:r>
              <a:rPr lang="en-US" dirty="0">
                <a:latin typeface="Times New Roman Regular" panose="02020603050405020304" pitchFamily="18" charset="0"/>
              </a:rPr>
              <a:t> mA-scale current delivery</a:t>
            </a:r>
          </a:p>
          <a:p>
            <a:pPr>
              <a:buFont typeface="Wingdings" pitchFamily="2" charset="2"/>
              <a:buChar char="q"/>
            </a:pPr>
            <a:r>
              <a:rPr lang="en-US" dirty="0">
                <a:latin typeface="Times New Roman Regular" panose="02020603050405020304" pitchFamily="18" charset="0"/>
              </a:rPr>
              <a:t> Low emittance and energy spread</a:t>
            </a:r>
          </a:p>
          <a:p>
            <a:pPr>
              <a:buFont typeface="Wingdings" pitchFamily="2" charset="2"/>
              <a:buChar char="q"/>
            </a:pPr>
            <a:r>
              <a:rPr lang="en-US" dirty="0">
                <a:latin typeface="Times New Roman Regular" panose="02020603050405020304" pitchFamily="18" charset="0"/>
              </a:rPr>
              <a:t> Long operational lifetime</a:t>
            </a:r>
          </a:p>
          <a:p>
            <a:endParaRPr lang="en-US" dirty="0">
              <a:latin typeface="Times New Roman Regular" panose="02020603050405020304" pitchFamily="18" charset="0"/>
            </a:endParaRPr>
          </a:p>
        </p:txBody>
      </p:sp>
      <p:sp>
        <p:nvSpPr>
          <p:cNvPr id="18" name="Rounded Rectangle 17">
            <a:extLst>
              <a:ext uri="{FF2B5EF4-FFF2-40B4-BE49-F238E27FC236}">
                <a16:creationId xmlns:a16="http://schemas.microsoft.com/office/drawing/2014/main" id="{922C5EB6-2F74-D443-8876-57957AA85E7A}"/>
              </a:ext>
            </a:extLst>
          </p:cNvPr>
          <p:cNvSpPr/>
          <p:nvPr/>
        </p:nvSpPr>
        <p:spPr>
          <a:xfrm>
            <a:off x="49609" y="654361"/>
            <a:ext cx="7681379" cy="321084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21" name="TextBox 20">
            <a:extLst>
              <a:ext uri="{FF2B5EF4-FFF2-40B4-BE49-F238E27FC236}">
                <a16:creationId xmlns:a16="http://schemas.microsoft.com/office/drawing/2014/main" id="{0B982ADF-EE84-084C-8740-42335B991ACB}"/>
              </a:ext>
            </a:extLst>
          </p:cNvPr>
          <p:cNvSpPr txBox="1"/>
          <p:nvPr/>
        </p:nvSpPr>
        <p:spPr>
          <a:xfrm>
            <a:off x="2788474" y="561054"/>
            <a:ext cx="3917214" cy="630942"/>
          </a:xfrm>
          <a:prstGeom prst="rect">
            <a:avLst/>
          </a:prstGeom>
          <a:noFill/>
        </p:spPr>
        <p:txBody>
          <a:bodyPr wrap="square" rtlCol="0">
            <a:spAutoFit/>
          </a:bodyPr>
          <a:lstStyle/>
          <a:p>
            <a:r>
              <a:rPr lang="en-US" sz="3500" dirty="0">
                <a:latin typeface="Times New Roman Regular" panose="02020603050405020304" pitchFamily="18" charset="0"/>
              </a:rPr>
              <a:t>Applications</a:t>
            </a:r>
          </a:p>
        </p:txBody>
      </p:sp>
      <p:pic>
        <p:nvPicPr>
          <p:cNvPr id="32" name="Picture 31">
            <a:extLst>
              <a:ext uri="{FF2B5EF4-FFF2-40B4-BE49-F238E27FC236}">
                <a16:creationId xmlns:a16="http://schemas.microsoft.com/office/drawing/2014/main" id="{5AA91479-0DD7-0749-9329-B51E23ADFD59}"/>
              </a:ext>
            </a:extLst>
          </p:cNvPr>
          <p:cNvPicPr>
            <a:picLocks noChangeAspect="1"/>
          </p:cNvPicPr>
          <p:nvPr/>
        </p:nvPicPr>
        <p:blipFill>
          <a:blip r:embed="rId4"/>
          <a:stretch>
            <a:fillRect/>
          </a:stretch>
        </p:blipFill>
        <p:spPr>
          <a:xfrm>
            <a:off x="356390" y="4424062"/>
            <a:ext cx="199137" cy="195516"/>
          </a:xfrm>
          <a:prstGeom prst="rect">
            <a:avLst/>
          </a:prstGeom>
        </p:spPr>
      </p:pic>
      <p:pic>
        <p:nvPicPr>
          <p:cNvPr id="33" name="Picture 32">
            <a:extLst>
              <a:ext uri="{FF2B5EF4-FFF2-40B4-BE49-F238E27FC236}">
                <a16:creationId xmlns:a16="http://schemas.microsoft.com/office/drawing/2014/main" id="{E5FD84DF-82B5-404C-8CB4-CECA033AB6C8}"/>
              </a:ext>
            </a:extLst>
          </p:cNvPr>
          <p:cNvPicPr>
            <a:picLocks noChangeAspect="1"/>
          </p:cNvPicPr>
          <p:nvPr/>
        </p:nvPicPr>
        <p:blipFill>
          <a:blip r:embed="rId4"/>
          <a:stretch>
            <a:fillRect/>
          </a:stretch>
        </p:blipFill>
        <p:spPr>
          <a:xfrm>
            <a:off x="354182" y="5249221"/>
            <a:ext cx="199137" cy="195516"/>
          </a:xfrm>
          <a:prstGeom prst="rect">
            <a:avLst/>
          </a:prstGeom>
        </p:spPr>
      </p:pic>
      <p:sp>
        <p:nvSpPr>
          <p:cNvPr id="30" name="Rounded Rectangle 29">
            <a:extLst>
              <a:ext uri="{FF2B5EF4-FFF2-40B4-BE49-F238E27FC236}">
                <a16:creationId xmlns:a16="http://schemas.microsoft.com/office/drawing/2014/main" id="{EEFB3746-2F71-E542-8B38-C676ADCD438B}"/>
              </a:ext>
            </a:extLst>
          </p:cNvPr>
          <p:cNvSpPr/>
          <p:nvPr/>
        </p:nvSpPr>
        <p:spPr>
          <a:xfrm>
            <a:off x="4198588" y="1148660"/>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23" name="Picture 22">
            <a:extLst>
              <a:ext uri="{FF2B5EF4-FFF2-40B4-BE49-F238E27FC236}">
                <a16:creationId xmlns:a16="http://schemas.microsoft.com/office/drawing/2014/main" id="{73360F38-B1F4-2345-A6EE-8B958DABB803}"/>
              </a:ext>
            </a:extLst>
          </p:cNvPr>
          <p:cNvPicPr>
            <a:picLocks noChangeAspect="1"/>
          </p:cNvPicPr>
          <p:nvPr/>
        </p:nvPicPr>
        <p:blipFill>
          <a:blip r:embed="rId5"/>
          <a:stretch>
            <a:fillRect/>
          </a:stretch>
        </p:blipFill>
        <p:spPr>
          <a:xfrm>
            <a:off x="7443133" y="4090738"/>
            <a:ext cx="1168157" cy="2559970"/>
          </a:xfrm>
          <a:prstGeom prst="rect">
            <a:avLst/>
          </a:prstGeom>
        </p:spPr>
      </p:pic>
      <p:pic>
        <p:nvPicPr>
          <p:cNvPr id="42" name="Picture 41">
            <a:extLst>
              <a:ext uri="{FF2B5EF4-FFF2-40B4-BE49-F238E27FC236}">
                <a16:creationId xmlns:a16="http://schemas.microsoft.com/office/drawing/2014/main" id="{CCB1E5C6-489B-8C4B-8BDE-66EA6282BD4D}"/>
              </a:ext>
            </a:extLst>
          </p:cNvPr>
          <p:cNvPicPr>
            <a:picLocks noChangeAspect="1"/>
          </p:cNvPicPr>
          <p:nvPr/>
        </p:nvPicPr>
        <p:blipFill>
          <a:blip r:embed="rId5"/>
          <a:stretch>
            <a:fillRect/>
          </a:stretch>
        </p:blipFill>
        <p:spPr>
          <a:xfrm>
            <a:off x="8843916" y="4252468"/>
            <a:ext cx="1168157" cy="2559970"/>
          </a:xfrm>
          <a:prstGeom prst="rect">
            <a:avLst/>
          </a:prstGeom>
        </p:spPr>
      </p:pic>
      <p:pic>
        <p:nvPicPr>
          <p:cNvPr id="43" name="Picture 42">
            <a:extLst>
              <a:ext uri="{FF2B5EF4-FFF2-40B4-BE49-F238E27FC236}">
                <a16:creationId xmlns:a16="http://schemas.microsoft.com/office/drawing/2014/main" id="{30C94677-538F-3647-88B4-FD0EE28755AE}"/>
              </a:ext>
            </a:extLst>
          </p:cNvPr>
          <p:cNvPicPr>
            <a:picLocks noChangeAspect="1"/>
          </p:cNvPicPr>
          <p:nvPr/>
        </p:nvPicPr>
        <p:blipFill>
          <a:blip r:embed="rId5"/>
          <a:stretch>
            <a:fillRect/>
          </a:stretch>
        </p:blipFill>
        <p:spPr>
          <a:xfrm>
            <a:off x="7801290" y="4252608"/>
            <a:ext cx="1168157" cy="2559970"/>
          </a:xfrm>
          <a:prstGeom prst="rect">
            <a:avLst/>
          </a:prstGeom>
        </p:spPr>
      </p:pic>
      <p:pic>
        <p:nvPicPr>
          <p:cNvPr id="47" name="Picture 46">
            <a:extLst>
              <a:ext uri="{FF2B5EF4-FFF2-40B4-BE49-F238E27FC236}">
                <a16:creationId xmlns:a16="http://schemas.microsoft.com/office/drawing/2014/main" id="{6CDB2F78-994B-6641-92B5-E270C2458E36}"/>
              </a:ext>
            </a:extLst>
          </p:cNvPr>
          <p:cNvPicPr>
            <a:picLocks noChangeAspect="1"/>
          </p:cNvPicPr>
          <p:nvPr/>
        </p:nvPicPr>
        <p:blipFill>
          <a:blip r:embed="rId5"/>
          <a:stretch>
            <a:fillRect/>
          </a:stretch>
        </p:blipFill>
        <p:spPr>
          <a:xfrm>
            <a:off x="8013992" y="3741759"/>
            <a:ext cx="1097443" cy="2405002"/>
          </a:xfrm>
          <a:prstGeom prst="rect">
            <a:avLst/>
          </a:prstGeom>
        </p:spPr>
      </p:pic>
      <p:sp>
        <p:nvSpPr>
          <p:cNvPr id="38" name="Rounded Rectangle 37">
            <a:extLst>
              <a:ext uri="{FF2B5EF4-FFF2-40B4-BE49-F238E27FC236}">
                <a16:creationId xmlns:a16="http://schemas.microsoft.com/office/drawing/2014/main" id="{4C977AEF-6D86-9A49-B40D-23B748770419}"/>
              </a:ext>
            </a:extLst>
          </p:cNvPr>
          <p:cNvSpPr/>
          <p:nvPr/>
        </p:nvSpPr>
        <p:spPr>
          <a:xfrm>
            <a:off x="8400169" y="1100912"/>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26" name="TextBox 25">
            <a:extLst>
              <a:ext uri="{FF2B5EF4-FFF2-40B4-BE49-F238E27FC236}">
                <a16:creationId xmlns:a16="http://schemas.microsoft.com/office/drawing/2014/main" id="{1E63B83A-3B0C-684E-B64F-6B4536A2B325}"/>
              </a:ext>
            </a:extLst>
          </p:cNvPr>
          <p:cNvSpPr txBox="1"/>
          <p:nvPr/>
        </p:nvSpPr>
        <p:spPr>
          <a:xfrm>
            <a:off x="8695730" y="1207951"/>
            <a:ext cx="2728376" cy="430887"/>
          </a:xfrm>
          <a:prstGeom prst="rect">
            <a:avLst/>
          </a:prstGeom>
          <a:noFill/>
        </p:spPr>
        <p:txBody>
          <a:bodyPr wrap="none" rtlCol="0">
            <a:spAutoFit/>
          </a:bodyPr>
          <a:lstStyle/>
          <a:p>
            <a:r>
              <a:rPr lang="en-US" sz="2200" dirty="0">
                <a:latin typeface="Times New Roman Regular" panose="02020603050405020304" pitchFamily="18" charset="0"/>
              </a:rPr>
              <a:t>Ionization/Fano Effect</a:t>
            </a:r>
          </a:p>
        </p:txBody>
      </p:sp>
      <p:sp>
        <p:nvSpPr>
          <p:cNvPr id="51" name="Oval 50">
            <a:extLst>
              <a:ext uri="{FF2B5EF4-FFF2-40B4-BE49-F238E27FC236}">
                <a16:creationId xmlns:a16="http://schemas.microsoft.com/office/drawing/2014/main" id="{7887777E-E296-2441-9A41-2AC81ABA3CF6}"/>
              </a:ext>
            </a:extLst>
          </p:cNvPr>
          <p:cNvSpPr/>
          <p:nvPr/>
        </p:nvSpPr>
        <p:spPr>
          <a:xfrm>
            <a:off x="8683331" y="2179109"/>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6" name="Oval 55">
            <a:extLst>
              <a:ext uri="{FF2B5EF4-FFF2-40B4-BE49-F238E27FC236}">
                <a16:creationId xmlns:a16="http://schemas.microsoft.com/office/drawing/2014/main" id="{F281A495-785E-F746-BDBC-21651C9234B8}"/>
              </a:ext>
            </a:extLst>
          </p:cNvPr>
          <p:cNvSpPr/>
          <p:nvPr/>
        </p:nvSpPr>
        <p:spPr>
          <a:xfrm>
            <a:off x="8621491" y="209948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7" name="Oval 56">
            <a:extLst>
              <a:ext uri="{FF2B5EF4-FFF2-40B4-BE49-F238E27FC236}">
                <a16:creationId xmlns:a16="http://schemas.microsoft.com/office/drawing/2014/main" id="{DADC429D-07FE-424E-9925-47E411D37850}"/>
              </a:ext>
            </a:extLst>
          </p:cNvPr>
          <p:cNvSpPr/>
          <p:nvPr/>
        </p:nvSpPr>
        <p:spPr>
          <a:xfrm>
            <a:off x="8785707" y="205477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8" name="Oval 57">
            <a:extLst>
              <a:ext uri="{FF2B5EF4-FFF2-40B4-BE49-F238E27FC236}">
                <a16:creationId xmlns:a16="http://schemas.microsoft.com/office/drawing/2014/main" id="{C6226252-2DE4-974C-A144-C2BBD1080374}"/>
              </a:ext>
            </a:extLst>
          </p:cNvPr>
          <p:cNvSpPr/>
          <p:nvPr/>
        </p:nvSpPr>
        <p:spPr>
          <a:xfrm>
            <a:off x="8936530" y="214452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59" name="Oval 58">
            <a:extLst>
              <a:ext uri="{FF2B5EF4-FFF2-40B4-BE49-F238E27FC236}">
                <a16:creationId xmlns:a16="http://schemas.microsoft.com/office/drawing/2014/main" id="{4857EDD9-7ECD-0C49-A3E5-79F05ED9849F}"/>
              </a:ext>
            </a:extLst>
          </p:cNvPr>
          <p:cNvSpPr/>
          <p:nvPr/>
        </p:nvSpPr>
        <p:spPr>
          <a:xfrm>
            <a:off x="8936530" y="231046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0" name="Oval 59">
            <a:extLst>
              <a:ext uri="{FF2B5EF4-FFF2-40B4-BE49-F238E27FC236}">
                <a16:creationId xmlns:a16="http://schemas.microsoft.com/office/drawing/2014/main" id="{19D70922-D880-2942-8955-1013EABA69E5}"/>
              </a:ext>
            </a:extLst>
          </p:cNvPr>
          <p:cNvSpPr/>
          <p:nvPr/>
        </p:nvSpPr>
        <p:spPr>
          <a:xfrm>
            <a:off x="8783109" y="241052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1" name="Oval 60">
            <a:extLst>
              <a:ext uri="{FF2B5EF4-FFF2-40B4-BE49-F238E27FC236}">
                <a16:creationId xmlns:a16="http://schemas.microsoft.com/office/drawing/2014/main" id="{9C42963D-F2B3-EB49-B877-65849BD93F61}"/>
              </a:ext>
            </a:extLst>
          </p:cNvPr>
          <p:cNvSpPr/>
          <p:nvPr/>
        </p:nvSpPr>
        <p:spPr>
          <a:xfrm>
            <a:off x="8611745" y="237028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2" name="Oval 61">
            <a:extLst>
              <a:ext uri="{FF2B5EF4-FFF2-40B4-BE49-F238E27FC236}">
                <a16:creationId xmlns:a16="http://schemas.microsoft.com/office/drawing/2014/main" id="{4AE3F267-16D4-F944-97E2-486E7BF201E8}"/>
              </a:ext>
            </a:extLst>
          </p:cNvPr>
          <p:cNvSpPr/>
          <p:nvPr/>
        </p:nvSpPr>
        <p:spPr>
          <a:xfrm>
            <a:off x="8557734" y="222995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3" name="Oval 62">
            <a:extLst>
              <a:ext uri="{FF2B5EF4-FFF2-40B4-BE49-F238E27FC236}">
                <a16:creationId xmlns:a16="http://schemas.microsoft.com/office/drawing/2014/main" id="{E16AC005-837B-E84A-B3A5-A227BCFB8A0F}"/>
              </a:ext>
            </a:extLst>
          </p:cNvPr>
          <p:cNvSpPr/>
          <p:nvPr/>
        </p:nvSpPr>
        <p:spPr>
          <a:xfrm>
            <a:off x="9313796" y="2151536"/>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4" name="Oval 63">
            <a:extLst>
              <a:ext uri="{FF2B5EF4-FFF2-40B4-BE49-F238E27FC236}">
                <a16:creationId xmlns:a16="http://schemas.microsoft.com/office/drawing/2014/main" id="{5B3A5CD4-E4B4-D048-BCD8-9924C034DBBD}"/>
              </a:ext>
            </a:extLst>
          </p:cNvPr>
          <p:cNvSpPr/>
          <p:nvPr/>
        </p:nvSpPr>
        <p:spPr>
          <a:xfrm>
            <a:off x="9251956" y="2071915"/>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5" name="Oval 64">
            <a:extLst>
              <a:ext uri="{FF2B5EF4-FFF2-40B4-BE49-F238E27FC236}">
                <a16:creationId xmlns:a16="http://schemas.microsoft.com/office/drawing/2014/main" id="{4F4878D0-289E-ED43-A4E7-A66CAA43EB59}"/>
              </a:ext>
            </a:extLst>
          </p:cNvPr>
          <p:cNvSpPr/>
          <p:nvPr/>
        </p:nvSpPr>
        <p:spPr>
          <a:xfrm>
            <a:off x="9416172" y="202719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6" name="Oval 65">
            <a:extLst>
              <a:ext uri="{FF2B5EF4-FFF2-40B4-BE49-F238E27FC236}">
                <a16:creationId xmlns:a16="http://schemas.microsoft.com/office/drawing/2014/main" id="{1C7AE765-2E2F-4047-BF14-F510128FB648}"/>
              </a:ext>
            </a:extLst>
          </p:cNvPr>
          <p:cNvSpPr/>
          <p:nvPr/>
        </p:nvSpPr>
        <p:spPr>
          <a:xfrm>
            <a:off x="9566995" y="21169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7" name="Oval 66">
            <a:extLst>
              <a:ext uri="{FF2B5EF4-FFF2-40B4-BE49-F238E27FC236}">
                <a16:creationId xmlns:a16="http://schemas.microsoft.com/office/drawing/2014/main" id="{D398BD6C-C13A-AD40-B943-975CF81DA83C}"/>
              </a:ext>
            </a:extLst>
          </p:cNvPr>
          <p:cNvSpPr/>
          <p:nvPr/>
        </p:nvSpPr>
        <p:spPr>
          <a:xfrm>
            <a:off x="9566995" y="2282896"/>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8" name="Oval 67">
            <a:extLst>
              <a:ext uri="{FF2B5EF4-FFF2-40B4-BE49-F238E27FC236}">
                <a16:creationId xmlns:a16="http://schemas.microsoft.com/office/drawing/2014/main" id="{319089F7-B673-DB41-AC25-9B636032A078}"/>
              </a:ext>
            </a:extLst>
          </p:cNvPr>
          <p:cNvSpPr/>
          <p:nvPr/>
        </p:nvSpPr>
        <p:spPr>
          <a:xfrm>
            <a:off x="9413574" y="23829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69" name="Oval 68">
            <a:extLst>
              <a:ext uri="{FF2B5EF4-FFF2-40B4-BE49-F238E27FC236}">
                <a16:creationId xmlns:a16="http://schemas.microsoft.com/office/drawing/2014/main" id="{03266DAD-2060-5840-BD17-03E24181B7B7}"/>
              </a:ext>
            </a:extLst>
          </p:cNvPr>
          <p:cNvSpPr/>
          <p:nvPr/>
        </p:nvSpPr>
        <p:spPr>
          <a:xfrm>
            <a:off x="9242210" y="2342714"/>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0" name="Oval 69">
            <a:extLst>
              <a:ext uri="{FF2B5EF4-FFF2-40B4-BE49-F238E27FC236}">
                <a16:creationId xmlns:a16="http://schemas.microsoft.com/office/drawing/2014/main" id="{03188987-FCA9-A84C-BD4F-7283C9DD9BF5}"/>
              </a:ext>
            </a:extLst>
          </p:cNvPr>
          <p:cNvSpPr/>
          <p:nvPr/>
        </p:nvSpPr>
        <p:spPr>
          <a:xfrm>
            <a:off x="9188199" y="220237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1" name="Oval 70">
            <a:extLst>
              <a:ext uri="{FF2B5EF4-FFF2-40B4-BE49-F238E27FC236}">
                <a16:creationId xmlns:a16="http://schemas.microsoft.com/office/drawing/2014/main" id="{B62FEF61-2DD7-5944-81D7-4F1F757B4DB2}"/>
              </a:ext>
            </a:extLst>
          </p:cNvPr>
          <p:cNvSpPr/>
          <p:nvPr/>
        </p:nvSpPr>
        <p:spPr>
          <a:xfrm>
            <a:off x="9954595" y="2155008"/>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2" name="Oval 71">
            <a:extLst>
              <a:ext uri="{FF2B5EF4-FFF2-40B4-BE49-F238E27FC236}">
                <a16:creationId xmlns:a16="http://schemas.microsoft.com/office/drawing/2014/main" id="{0AF9F731-7EC5-8542-93F9-3D34CB7C9CDD}"/>
              </a:ext>
            </a:extLst>
          </p:cNvPr>
          <p:cNvSpPr/>
          <p:nvPr/>
        </p:nvSpPr>
        <p:spPr>
          <a:xfrm>
            <a:off x="9892755" y="207538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3" name="Oval 72">
            <a:extLst>
              <a:ext uri="{FF2B5EF4-FFF2-40B4-BE49-F238E27FC236}">
                <a16:creationId xmlns:a16="http://schemas.microsoft.com/office/drawing/2014/main" id="{4EF43AEA-332E-974D-BD4F-8018020782D1}"/>
              </a:ext>
            </a:extLst>
          </p:cNvPr>
          <p:cNvSpPr/>
          <p:nvPr/>
        </p:nvSpPr>
        <p:spPr>
          <a:xfrm>
            <a:off x="10056971" y="203067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4" name="Oval 73">
            <a:extLst>
              <a:ext uri="{FF2B5EF4-FFF2-40B4-BE49-F238E27FC236}">
                <a16:creationId xmlns:a16="http://schemas.microsoft.com/office/drawing/2014/main" id="{3A5169D1-D433-3241-9F12-004865C79C19}"/>
              </a:ext>
            </a:extLst>
          </p:cNvPr>
          <p:cNvSpPr/>
          <p:nvPr/>
        </p:nvSpPr>
        <p:spPr>
          <a:xfrm>
            <a:off x="10207794" y="212042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5" name="Oval 74">
            <a:extLst>
              <a:ext uri="{FF2B5EF4-FFF2-40B4-BE49-F238E27FC236}">
                <a16:creationId xmlns:a16="http://schemas.microsoft.com/office/drawing/2014/main" id="{6E4110AE-CFFE-8148-B815-A187BC7312D3}"/>
              </a:ext>
            </a:extLst>
          </p:cNvPr>
          <p:cNvSpPr/>
          <p:nvPr/>
        </p:nvSpPr>
        <p:spPr>
          <a:xfrm>
            <a:off x="10207794" y="228636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6" name="Oval 75">
            <a:extLst>
              <a:ext uri="{FF2B5EF4-FFF2-40B4-BE49-F238E27FC236}">
                <a16:creationId xmlns:a16="http://schemas.microsoft.com/office/drawing/2014/main" id="{77D887B1-4969-C64C-A76E-A6D0F5369E7E}"/>
              </a:ext>
            </a:extLst>
          </p:cNvPr>
          <p:cNvSpPr/>
          <p:nvPr/>
        </p:nvSpPr>
        <p:spPr>
          <a:xfrm>
            <a:off x="10054373" y="238642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7" name="Oval 76">
            <a:extLst>
              <a:ext uri="{FF2B5EF4-FFF2-40B4-BE49-F238E27FC236}">
                <a16:creationId xmlns:a16="http://schemas.microsoft.com/office/drawing/2014/main" id="{FD895650-6C5F-854C-8434-479C551FA2DD}"/>
              </a:ext>
            </a:extLst>
          </p:cNvPr>
          <p:cNvSpPr/>
          <p:nvPr/>
        </p:nvSpPr>
        <p:spPr>
          <a:xfrm>
            <a:off x="9883009" y="2346186"/>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8" name="Oval 77">
            <a:extLst>
              <a:ext uri="{FF2B5EF4-FFF2-40B4-BE49-F238E27FC236}">
                <a16:creationId xmlns:a16="http://schemas.microsoft.com/office/drawing/2014/main" id="{064D761B-B8AD-4B4C-81C2-C56959D617D4}"/>
              </a:ext>
            </a:extLst>
          </p:cNvPr>
          <p:cNvSpPr/>
          <p:nvPr/>
        </p:nvSpPr>
        <p:spPr>
          <a:xfrm>
            <a:off x="9828998" y="220584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79" name="Oval 78">
            <a:extLst>
              <a:ext uri="{FF2B5EF4-FFF2-40B4-BE49-F238E27FC236}">
                <a16:creationId xmlns:a16="http://schemas.microsoft.com/office/drawing/2014/main" id="{ADF0C2FB-21CD-EF46-931B-8DE3E40FCA7A}"/>
              </a:ext>
            </a:extLst>
          </p:cNvPr>
          <p:cNvSpPr/>
          <p:nvPr/>
        </p:nvSpPr>
        <p:spPr>
          <a:xfrm>
            <a:off x="10658424" y="2166411"/>
            <a:ext cx="266592" cy="2329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0" name="Oval 79">
            <a:extLst>
              <a:ext uri="{FF2B5EF4-FFF2-40B4-BE49-F238E27FC236}">
                <a16:creationId xmlns:a16="http://schemas.microsoft.com/office/drawing/2014/main" id="{D777D715-E70B-E449-BAAE-6707EDD7D462}"/>
              </a:ext>
            </a:extLst>
          </p:cNvPr>
          <p:cNvSpPr/>
          <p:nvPr/>
        </p:nvSpPr>
        <p:spPr>
          <a:xfrm>
            <a:off x="10596584" y="208679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1" name="Oval 80">
            <a:extLst>
              <a:ext uri="{FF2B5EF4-FFF2-40B4-BE49-F238E27FC236}">
                <a16:creationId xmlns:a16="http://schemas.microsoft.com/office/drawing/2014/main" id="{C54D0DB4-33A2-DB43-9ECE-9EDC6CA2D917}"/>
              </a:ext>
            </a:extLst>
          </p:cNvPr>
          <p:cNvSpPr/>
          <p:nvPr/>
        </p:nvSpPr>
        <p:spPr>
          <a:xfrm>
            <a:off x="10760800" y="2042073"/>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3" name="Oval 82">
            <a:extLst>
              <a:ext uri="{FF2B5EF4-FFF2-40B4-BE49-F238E27FC236}">
                <a16:creationId xmlns:a16="http://schemas.microsoft.com/office/drawing/2014/main" id="{CEF9668E-575C-F647-9F40-51BFDE0185FC}"/>
              </a:ext>
            </a:extLst>
          </p:cNvPr>
          <p:cNvSpPr/>
          <p:nvPr/>
        </p:nvSpPr>
        <p:spPr>
          <a:xfrm>
            <a:off x="10911623" y="2297771"/>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4" name="Oval 83">
            <a:extLst>
              <a:ext uri="{FF2B5EF4-FFF2-40B4-BE49-F238E27FC236}">
                <a16:creationId xmlns:a16="http://schemas.microsoft.com/office/drawing/2014/main" id="{5D6521CD-357A-6645-AF4B-290A7465A217}"/>
              </a:ext>
            </a:extLst>
          </p:cNvPr>
          <p:cNvSpPr/>
          <p:nvPr/>
        </p:nvSpPr>
        <p:spPr>
          <a:xfrm>
            <a:off x="10758202" y="2397824"/>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5" name="Oval 84">
            <a:extLst>
              <a:ext uri="{FF2B5EF4-FFF2-40B4-BE49-F238E27FC236}">
                <a16:creationId xmlns:a16="http://schemas.microsoft.com/office/drawing/2014/main" id="{173A5F3A-4C3B-6A49-A5F0-34ABF052E68C}"/>
              </a:ext>
            </a:extLst>
          </p:cNvPr>
          <p:cNvSpPr/>
          <p:nvPr/>
        </p:nvSpPr>
        <p:spPr>
          <a:xfrm>
            <a:off x="10586838" y="235758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6" name="Oval 85">
            <a:extLst>
              <a:ext uri="{FF2B5EF4-FFF2-40B4-BE49-F238E27FC236}">
                <a16:creationId xmlns:a16="http://schemas.microsoft.com/office/drawing/2014/main" id="{88D04447-DF7F-764D-86D2-48813C952451}"/>
              </a:ext>
            </a:extLst>
          </p:cNvPr>
          <p:cNvSpPr/>
          <p:nvPr/>
        </p:nvSpPr>
        <p:spPr>
          <a:xfrm>
            <a:off x="10532827" y="221725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87" name="Oval 86">
            <a:extLst>
              <a:ext uri="{FF2B5EF4-FFF2-40B4-BE49-F238E27FC236}">
                <a16:creationId xmlns:a16="http://schemas.microsoft.com/office/drawing/2014/main" id="{40C87CFC-3AD3-9C4F-97EB-B9AAE6A6C13D}"/>
              </a:ext>
            </a:extLst>
          </p:cNvPr>
          <p:cNvSpPr/>
          <p:nvPr/>
        </p:nvSpPr>
        <p:spPr>
          <a:xfrm>
            <a:off x="11145502" y="1864157"/>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89" name="Picture 88">
            <a:extLst>
              <a:ext uri="{FF2B5EF4-FFF2-40B4-BE49-F238E27FC236}">
                <a16:creationId xmlns:a16="http://schemas.microsoft.com/office/drawing/2014/main" id="{E3D6BDBF-7D4E-C240-B16A-95A42A67A933}"/>
              </a:ext>
            </a:extLst>
          </p:cNvPr>
          <p:cNvPicPr>
            <a:picLocks noChangeAspect="1"/>
          </p:cNvPicPr>
          <p:nvPr/>
        </p:nvPicPr>
        <p:blipFill>
          <a:blip r:embed="rId6"/>
          <a:stretch>
            <a:fillRect/>
          </a:stretch>
        </p:blipFill>
        <p:spPr>
          <a:xfrm rot="3162257">
            <a:off x="9452057" y="1675065"/>
            <a:ext cx="591231" cy="303910"/>
          </a:xfrm>
          <a:prstGeom prst="rect">
            <a:avLst/>
          </a:prstGeom>
        </p:spPr>
      </p:pic>
      <p:sp>
        <p:nvSpPr>
          <p:cNvPr id="90" name="TextBox 89">
            <a:extLst>
              <a:ext uri="{FF2B5EF4-FFF2-40B4-BE49-F238E27FC236}">
                <a16:creationId xmlns:a16="http://schemas.microsoft.com/office/drawing/2014/main" id="{6ED26620-48C7-9E45-89F2-BC655D8F0F2A}"/>
              </a:ext>
            </a:extLst>
          </p:cNvPr>
          <p:cNvSpPr txBox="1"/>
          <p:nvPr/>
        </p:nvSpPr>
        <p:spPr>
          <a:xfrm>
            <a:off x="8720211" y="2668327"/>
            <a:ext cx="2905135" cy="923330"/>
          </a:xfrm>
          <a:prstGeom prst="rect">
            <a:avLst/>
          </a:prstGeom>
          <a:noFill/>
        </p:spPr>
        <p:txBody>
          <a:bodyPr wrap="square" rtlCol="0">
            <a:spAutoFit/>
          </a:bodyPr>
          <a:lstStyle/>
          <a:p>
            <a:r>
              <a:rPr lang="en-US" dirty="0">
                <a:latin typeface="Times New Roman Regular" panose="02020603050405020304" pitchFamily="18" charset="0"/>
              </a:rPr>
              <a:t>Polarize alkali atoms (PEGGY) or use circularly polarized light (Fano)</a:t>
            </a:r>
          </a:p>
        </p:txBody>
      </p:sp>
      <p:sp>
        <p:nvSpPr>
          <p:cNvPr id="137" name="Rounded Rectangle 136">
            <a:extLst>
              <a:ext uri="{FF2B5EF4-FFF2-40B4-BE49-F238E27FC236}">
                <a16:creationId xmlns:a16="http://schemas.microsoft.com/office/drawing/2014/main" id="{1E1EE91E-3111-674E-B2FD-76655714815A}"/>
              </a:ext>
            </a:extLst>
          </p:cNvPr>
          <p:cNvSpPr/>
          <p:nvPr/>
        </p:nvSpPr>
        <p:spPr>
          <a:xfrm>
            <a:off x="8398704" y="1091429"/>
            <a:ext cx="3380536" cy="2630926"/>
          </a:xfrm>
          <a:prstGeom prst="roundRect">
            <a:avLst/>
          </a:prstGeom>
          <a:solidFill>
            <a:schemeClr val="bg2">
              <a:alpha val="73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138" name="Picture 137">
            <a:extLst>
              <a:ext uri="{FF2B5EF4-FFF2-40B4-BE49-F238E27FC236}">
                <a16:creationId xmlns:a16="http://schemas.microsoft.com/office/drawing/2014/main" id="{7501E47B-3910-7D4C-892E-A939C977F7A5}"/>
              </a:ext>
            </a:extLst>
          </p:cNvPr>
          <p:cNvPicPr>
            <a:picLocks noChangeAspect="1"/>
          </p:cNvPicPr>
          <p:nvPr/>
        </p:nvPicPr>
        <p:blipFill>
          <a:blip r:embed="rId7"/>
          <a:stretch>
            <a:fillRect/>
          </a:stretch>
        </p:blipFill>
        <p:spPr>
          <a:xfrm>
            <a:off x="347757" y="5512392"/>
            <a:ext cx="200305" cy="193021"/>
          </a:xfrm>
          <a:prstGeom prst="rect">
            <a:avLst/>
          </a:prstGeom>
        </p:spPr>
      </p:pic>
      <p:pic>
        <p:nvPicPr>
          <p:cNvPr id="140" name="Picture 139">
            <a:extLst>
              <a:ext uri="{FF2B5EF4-FFF2-40B4-BE49-F238E27FC236}">
                <a16:creationId xmlns:a16="http://schemas.microsoft.com/office/drawing/2014/main" id="{84EA8A15-F70C-AD48-A90F-6FC89DEBB5E3}"/>
              </a:ext>
            </a:extLst>
          </p:cNvPr>
          <p:cNvPicPr>
            <a:picLocks noChangeAspect="1"/>
          </p:cNvPicPr>
          <p:nvPr/>
        </p:nvPicPr>
        <p:blipFill>
          <a:blip r:embed="rId5"/>
          <a:stretch>
            <a:fillRect/>
          </a:stretch>
        </p:blipFill>
        <p:spPr>
          <a:xfrm>
            <a:off x="4520677" y="2412080"/>
            <a:ext cx="274143" cy="112566"/>
          </a:xfrm>
          <a:prstGeom prst="rect">
            <a:avLst/>
          </a:prstGeom>
        </p:spPr>
      </p:pic>
      <p:sp>
        <p:nvSpPr>
          <p:cNvPr id="145" name="TextBox 144">
            <a:extLst>
              <a:ext uri="{FF2B5EF4-FFF2-40B4-BE49-F238E27FC236}">
                <a16:creationId xmlns:a16="http://schemas.microsoft.com/office/drawing/2014/main" id="{AB170B67-8285-3242-B056-75E5E71774B3}"/>
              </a:ext>
            </a:extLst>
          </p:cNvPr>
          <p:cNvSpPr txBox="1"/>
          <p:nvPr/>
        </p:nvSpPr>
        <p:spPr>
          <a:xfrm>
            <a:off x="7001591" y="2353731"/>
            <a:ext cx="453970" cy="369332"/>
          </a:xfrm>
          <a:prstGeom prst="rect">
            <a:avLst/>
          </a:prstGeom>
          <a:noFill/>
        </p:spPr>
        <p:txBody>
          <a:bodyPr wrap="none" rtlCol="0">
            <a:spAutoFit/>
          </a:bodyPr>
          <a:lstStyle/>
          <a:p>
            <a:r>
              <a:rPr lang="en-US" dirty="0">
                <a:latin typeface="Times New Roman Regular" panose="02020603050405020304" pitchFamily="18" charset="0"/>
              </a:rPr>
              <a:t>[2]</a:t>
            </a:r>
          </a:p>
        </p:txBody>
      </p:sp>
      <p:pic>
        <p:nvPicPr>
          <p:cNvPr id="125" name="Picture 124">
            <a:extLst>
              <a:ext uri="{FF2B5EF4-FFF2-40B4-BE49-F238E27FC236}">
                <a16:creationId xmlns:a16="http://schemas.microsoft.com/office/drawing/2014/main" id="{1B8E29DE-DFFA-AE44-83A3-16F9D9C7FA0A}"/>
              </a:ext>
            </a:extLst>
          </p:cNvPr>
          <p:cNvPicPr>
            <a:picLocks noChangeAspect="1"/>
          </p:cNvPicPr>
          <p:nvPr/>
        </p:nvPicPr>
        <p:blipFill>
          <a:blip r:embed="rId4"/>
          <a:stretch>
            <a:fillRect/>
          </a:stretch>
        </p:blipFill>
        <p:spPr>
          <a:xfrm>
            <a:off x="356389" y="4683851"/>
            <a:ext cx="199137" cy="195516"/>
          </a:xfrm>
          <a:prstGeom prst="rect">
            <a:avLst/>
          </a:prstGeom>
        </p:spPr>
      </p:pic>
      <p:pic>
        <p:nvPicPr>
          <p:cNvPr id="126" name="Picture 125">
            <a:extLst>
              <a:ext uri="{FF2B5EF4-FFF2-40B4-BE49-F238E27FC236}">
                <a16:creationId xmlns:a16="http://schemas.microsoft.com/office/drawing/2014/main" id="{4B8F333F-4EE0-FF4C-B136-E3CD9B133A64}"/>
              </a:ext>
            </a:extLst>
          </p:cNvPr>
          <p:cNvPicPr>
            <a:picLocks noChangeAspect="1"/>
          </p:cNvPicPr>
          <p:nvPr/>
        </p:nvPicPr>
        <p:blipFill>
          <a:blip r:embed="rId4"/>
          <a:stretch>
            <a:fillRect/>
          </a:stretch>
        </p:blipFill>
        <p:spPr>
          <a:xfrm>
            <a:off x="347757" y="4968110"/>
            <a:ext cx="199137" cy="195516"/>
          </a:xfrm>
          <a:prstGeom prst="rect">
            <a:avLst/>
          </a:prstGeom>
        </p:spPr>
      </p:pic>
      <p:sp>
        <p:nvSpPr>
          <p:cNvPr id="128" name="TextBox 127">
            <a:extLst>
              <a:ext uri="{FF2B5EF4-FFF2-40B4-BE49-F238E27FC236}">
                <a16:creationId xmlns:a16="http://schemas.microsoft.com/office/drawing/2014/main" id="{268F6FAE-3F53-F143-8849-33C7C30A97EA}"/>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3</a:t>
            </a:r>
          </a:p>
        </p:txBody>
      </p:sp>
      <p:sp>
        <p:nvSpPr>
          <p:cNvPr id="130" name="TextBox 129">
            <a:extLst>
              <a:ext uri="{FF2B5EF4-FFF2-40B4-BE49-F238E27FC236}">
                <a16:creationId xmlns:a16="http://schemas.microsoft.com/office/drawing/2014/main" id="{F4287690-7AAD-6D48-A0DB-2AB2A53F14EF}"/>
              </a:ext>
            </a:extLst>
          </p:cNvPr>
          <p:cNvSpPr txBox="1"/>
          <p:nvPr/>
        </p:nvSpPr>
        <p:spPr>
          <a:xfrm>
            <a:off x="309197" y="1207951"/>
            <a:ext cx="3086294" cy="1261884"/>
          </a:xfrm>
          <a:prstGeom prst="rect">
            <a:avLst/>
          </a:prstGeom>
          <a:noFill/>
        </p:spPr>
        <p:txBody>
          <a:bodyPr wrap="none" rtlCol="0">
            <a:spAutoFit/>
          </a:bodyPr>
          <a:lstStyle/>
          <a:p>
            <a:r>
              <a:rPr lang="en-US" sz="2200" dirty="0">
                <a:latin typeface="Times New Roman Regular" panose="02020603050405020304" pitchFamily="18" charset="0"/>
              </a:rPr>
              <a:t>Nuclear/HEP Physics</a:t>
            </a:r>
          </a:p>
          <a:p>
            <a:pPr marL="285750" indent="-285750">
              <a:buFont typeface="Wingdings" pitchFamily="2" charset="2"/>
              <a:buChar char="Ø"/>
            </a:pPr>
            <a:r>
              <a:rPr lang="en-US" dirty="0">
                <a:latin typeface="Times New Roman Regular" panose="02020603050405020304" pitchFamily="18" charset="0"/>
              </a:rPr>
              <a:t>Deep inelastic scattering</a:t>
            </a:r>
          </a:p>
          <a:p>
            <a:pPr marL="285750" indent="-285750">
              <a:buFont typeface="Wingdings" pitchFamily="2" charset="2"/>
              <a:buChar char="Ø"/>
            </a:pPr>
            <a:r>
              <a:rPr lang="en-US" dirty="0">
                <a:latin typeface="Times New Roman Regular" panose="02020603050405020304" pitchFamily="18" charset="0"/>
              </a:rPr>
              <a:t>Parity violating experiments</a:t>
            </a:r>
          </a:p>
          <a:p>
            <a:pPr marL="285750" indent="-285750">
              <a:buFont typeface="Wingdings" pitchFamily="2" charset="2"/>
              <a:buChar char="Ø"/>
            </a:pPr>
            <a:r>
              <a:rPr lang="en-US" dirty="0">
                <a:latin typeface="Times New Roman Regular" panose="02020603050405020304" pitchFamily="18" charset="0"/>
              </a:rPr>
              <a:t>Higgs Factory</a:t>
            </a:r>
          </a:p>
        </p:txBody>
      </p:sp>
      <p:pic>
        <p:nvPicPr>
          <p:cNvPr id="131" name="Picture 130">
            <a:extLst>
              <a:ext uri="{FF2B5EF4-FFF2-40B4-BE49-F238E27FC236}">
                <a16:creationId xmlns:a16="http://schemas.microsoft.com/office/drawing/2014/main" id="{B4C85780-2EB0-204A-9835-001B1EEDF016}"/>
              </a:ext>
            </a:extLst>
          </p:cNvPr>
          <p:cNvPicPr>
            <a:picLocks noChangeAspect="1"/>
          </p:cNvPicPr>
          <p:nvPr/>
        </p:nvPicPr>
        <p:blipFill rotWithShape="1">
          <a:blip r:embed="rId8"/>
          <a:srcRect l="77605" b="69765"/>
          <a:stretch/>
        </p:blipFill>
        <p:spPr>
          <a:xfrm>
            <a:off x="2960176" y="2818175"/>
            <a:ext cx="1032028" cy="301263"/>
          </a:xfrm>
          <a:prstGeom prst="rect">
            <a:avLst/>
          </a:prstGeom>
        </p:spPr>
      </p:pic>
      <p:pic>
        <p:nvPicPr>
          <p:cNvPr id="132" name="Picture 131">
            <a:extLst>
              <a:ext uri="{FF2B5EF4-FFF2-40B4-BE49-F238E27FC236}">
                <a16:creationId xmlns:a16="http://schemas.microsoft.com/office/drawing/2014/main" id="{053DE5B7-055E-0D43-9C01-EEE50CA8154A}"/>
              </a:ext>
            </a:extLst>
          </p:cNvPr>
          <p:cNvPicPr>
            <a:picLocks noChangeAspect="1"/>
          </p:cNvPicPr>
          <p:nvPr/>
        </p:nvPicPr>
        <p:blipFill rotWithShape="1">
          <a:blip r:embed="rId8"/>
          <a:srcRect l="52774" r="24357" b="69935"/>
          <a:stretch/>
        </p:blipFill>
        <p:spPr>
          <a:xfrm>
            <a:off x="753810" y="3324723"/>
            <a:ext cx="1053885" cy="299566"/>
          </a:xfrm>
          <a:prstGeom prst="rect">
            <a:avLst/>
          </a:prstGeom>
        </p:spPr>
      </p:pic>
      <p:sp>
        <p:nvSpPr>
          <p:cNvPr id="133" name="TextBox 132">
            <a:extLst>
              <a:ext uri="{FF2B5EF4-FFF2-40B4-BE49-F238E27FC236}">
                <a16:creationId xmlns:a16="http://schemas.microsoft.com/office/drawing/2014/main" id="{89BC823D-3B51-3947-B1C8-0895BD1AA339}"/>
              </a:ext>
            </a:extLst>
          </p:cNvPr>
          <p:cNvSpPr txBox="1"/>
          <p:nvPr/>
        </p:nvSpPr>
        <p:spPr>
          <a:xfrm>
            <a:off x="3547942" y="2365303"/>
            <a:ext cx="453970" cy="369332"/>
          </a:xfrm>
          <a:prstGeom prst="rect">
            <a:avLst/>
          </a:prstGeom>
          <a:noFill/>
        </p:spPr>
        <p:txBody>
          <a:bodyPr wrap="none" rtlCol="0">
            <a:spAutoFit/>
          </a:bodyPr>
          <a:lstStyle/>
          <a:p>
            <a:r>
              <a:rPr lang="en-US" dirty="0">
                <a:latin typeface="Times New Roman Regular" panose="02020603050405020304" pitchFamily="18" charset="0"/>
              </a:rPr>
              <a:t>[1]</a:t>
            </a:r>
          </a:p>
        </p:txBody>
      </p:sp>
      <p:pic>
        <p:nvPicPr>
          <p:cNvPr id="134" name="Picture 133">
            <a:extLst>
              <a:ext uri="{FF2B5EF4-FFF2-40B4-BE49-F238E27FC236}">
                <a16:creationId xmlns:a16="http://schemas.microsoft.com/office/drawing/2014/main" id="{43E26E83-8A11-DF4F-B5ED-138BE7DE854C}"/>
              </a:ext>
            </a:extLst>
          </p:cNvPr>
          <p:cNvPicPr>
            <a:picLocks noChangeAspect="1"/>
          </p:cNvPicPr>
          <p:nvPr/>
        </p:nvPicPr>
        <p:blipFill rotWithShape="1">
          <a:blip r:embed="rId8"/>
          <a:srcRect l="50909" t="29525"/>
          <a:stretch/>
        </p:blipFill>
        <p:spPr>
          <a:xfrm>
            <a:off x="1867384" y="3159585"/>
            <a:ext cx="2262242" cy="702211"/>
          </a:xfrm>
          <a:prstGeom prst="rect">
            <a:avLst/>
          </a:prstGeom>
        </p:spPr>
      </p:pic>
      <p:sp>
        <p:nvSpPr>
          <p:cNvPr id="135" name="Rounded Rectangle 134">
            <a:extLst>
              <a:ext uri="{FF2B5EF4-FFF2-40B4-BE49-F238E27FC236}">
                <a16:creationId xmlns:a16="http://schemas.microsoft.com/office/drawing/2014/main" id="{11CB64A4-A010-0447-B62A-4D5E287860AF}"/>
              </a:ext>
            </a:extLst>
          </p:cNvPr>
          <p:cNvSpPr/>
          <p:nvPr/>
        </p:nvSpPr>
        <p:spPr>
          <a:xfrm>
            <a:off x="146254" y="1177292"/>
            <a:ext cx="3927262"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pic>
        <p:nvPicPr>
          <p:cNvPr id="136" name="Picture 135">
            <a:extLst>
              <a:ext uri="{FF2B5EF4-FFF2-40B4-BE49-F238E27FC236}">
                <a16:creationId xmlns:a16="http://schemas.microsoft.com/office/drawing/2014/main" id="{C263DEBC-E162-394E-A187-D3B6D4295AF3}"/>
              </a:ext>
            </a:extLst>
          </p:cNvPr>
          <p:cNvPicPr>
            <a:picLocks noChangeAspect="1"/>
          </p:cNvPicPr>
          <p:nvPr/>
        </p:nvPicPr>
        <p:blipFill rotWithShape="1">
          <a:blip r:embed="rId8"/>
          <a:srcRect r="50644"/>
          <a:stretch/>
        </p:blipFill>
        <p:spPr>
          <a:xfrm>
            <a:off x="224769" y="2423239"/>
            <a:ext cx="2097453" cy="918844"/>
          </a:xfrm>
          <a:prstGeom prst="rect">
            <a:avLst/>
          </a:prstGeom>
        </p:spPr>
      </p:pic>
      <p:sp>
        <p:nvSpPr>
          <p:cNvPr id="129" name="Rounded Rectangle 128">
            <a:extLst>
              <a:ext uri="{FF2B5EF4-FFF2-40B4-BE49-F238E27FC236}">
                <a16:creationId xmlns:a16="http://schemas.microsoft.com/office/drawing/2014/main" id="{EEC685D7-B8D5-0B48-8130-CA0ECB3BF691}"/>
              </a:ext>
            </a:extLst>
          </p:cNvPr>
          <p:cNvSpPr/>
          <p:nvPr/>
        </p:nvSpPr>
        <p:spPr>
          <a:xfrm>
            <a:off x="40316" y="637469"/>
            <a:ext cx="7690671" cy="3223613"/>
          </a:xfrm>
          <a:prstGeom prst="roundRect">
            <a:avLst/>
          </a:prstGeom>
          <a:solidFill>
            <a:schemeClr val="bg2">
              <a:alpha val="73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146" name="Rounded Rectangle 145">
            <a:extLst>
              <a:ext uri="{FF2B5EF4-FFF2-40B4-BE49-F238E27FC236}">
                <a16:creationId xmlns:a16="http://schemas.microsoft.com/office/drawing/2014/main" id="{B308A466-085F-CA4F-9BC0-07BBECDC2B93}"/>
              </a:ext>
            </a:extLst>
          </p:cNvPr>
          <p:cNvSpPr/>
          <p:nvPr/>
        </p:nvSpPr>
        <p:spPr>
          <a:xfrm>
            <a:off x="4514231" y="4002757"/>
            <a:ext cx="4540705" cy="282057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47" name="Rounded Rectangle 146">
            <a:extLst>
              <a:ext uri="{FF2B5EF4-FFF2-40B4-BE49-F238E27FC236}">
                <a16:creationId xmlns:a16="http://schemas.microsoft.com/office/drawing/2014/main" id="{62C3A184-EDD6-DE49-90E9-B08C999722C6}"/>
              </a:ext>
            </a:extLst>
          </p:cNvPr>
          <p:cNvSpPr/>
          <p:nvPr/>
        </p:nvSpPr>
        <p:spPr>
          <a:xfrm>
            <a:off x="7875900" y="476913"/>
            <a:ext cx="4204590" cy="6346419"/>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148" name="Picture 147">
            <a:extLst>
              <a:ext uri="{FF2B5EF4-FFF2-40B4-BE49-F238E27FC236}">
                <a16:creationId xmlns:a16="http://schemas.microsoft.com/office/drawing/2014/main" id="{ECBE8E8A-6B11-F44C-8C18-654D4265DCA9}"/>
              </a:ext>
            </a:extLst>
          </p:cNvPr>
          <p:cNvPicPr>
            <a:picLocks noChangeAspect="1"/>
          </p:cNvPicPr>
          <p:nvPr/>
        </p:nvPicPr>
        <p:blipFill>
          <a:blip r:embed="rId5"/>
          <a:stretch>
            <a:fillRect/>
          </a:stretch>
        </p:blipFill>
        <p:spPr>
          <a:xfrm>
            <a:off x="7628045" y="4024761"/>
            <a:ext cx="1097443" cy="2405002"/>
          </a:xfrm>
          <a:prstGeom prst="rect">
            <a:avLst/>
          </a:prstGeom>
        </p:spPr>
      </p:pic>
      <p:pic>
        <p:nvPicPr>
          <p:cNvPr id="149" name="Picture 148">
            <a:extLst>
              <a:ext uri="{FF2B5EF4-FFF2-40B4-BE49-F238E27FC236}">
                <a16:creationId xmlns:a16="http://schemas.microsoft.com/office/drawing/2014/main" id="{4C10F75C-6076-4D4A-B88D-7762ED803173}"/>
              </a:ext>
            </a:extLst>
          </p:cNvPr>
          <p:cNvPicPr>
            <a:picLocks noChangeAspect="1"/>
          </p:cNvPicPr>
          <p:nvPr/>
        </p:nvPicPr>
        <p:blipFill>
          <a:blip r:embed="rId5"/>
          <a:stretch>
            <a:fillRect/>
          </a:stretch>
        </p:blipFill>
        <p:spPr>
          <a:xfrm>
            <a:off x="7888115" y="3862575"/>
            <a:ext cx="1823243" cy="2943129"/>
          </a:xfrm>
          <a:prstGeom prst="rect">
            <a:avLst/>
          </a:prstGeom>
        </p:spPr>
      </p:pic>
      <p:pic>
        <p:nvPicPr>
          <p:cNvPr id="40" name="Picture 39">
            <a:extLst>
              <a:ext uri="{FF2B5EF4-FFF2-40B4-BE49-F238E27FC236}">
                <a16:creationId xmlns:a16="http://schemas.microsoft.com/office/drawing/2014/main" id="{F7FDA97A-7101-5343-9995-37C887F72DFD}"/>
              </a:ext>
            </a:extLst>
          </p:cNvPr>
          <p:cNvPicPr>
            <a:picLocks noChangeAspect="1"/>
          </p:cNvPicPr>
          <p:nvPr/>
        </p:nvPicPr>
        <p:blipFill>
          <a:blip r:embed="rId5"/>
          <a:stretch>
            <a:fillRect/>
          </a:stretch>
        </p:blipFill>
        <p:spPr>
          <a:xfrm>
            <a:off x="7864879" y="4006970"/>
            <a:ext cx="1097443" cy="2801613"/>
          </a:xfrm>
          <a:prstGeom prst="rect">
            <a:avLst/>
          </a:prstGeom>
        </p:spPr>
      </p:pic>
      <p:pic>
        <p:nvPicPr>
          <p:cNvPr id="41" name="Picture 40">
            <a:extLst>
              <a:ext uri="{FF2B5EF4-FFF2-40B4-BE49-F238E27FC236}">
                <a16:creationId xmlns:a16="http://schemas.microsoft.com/office/drawing/2014/main" id="{2F9302FE-0696-DA4A-856A-0CA1190DCC0A}"/>
              </a:ext>
            </a:extLst>
          </p:cNvPr>
          <p:cNvPicPr>
            <a:picLocks noChangeAspect="1"/>
          </p:cNvPicPr>
          <p:nvPr/>
        </p:nvPicPr>
        <p:blipFill>
          <a:blip r:embed="rId5"/>
          <a:stretch>
            <a:fillRect/>
          </a:stretch>
        </p:blipFill>
        <p:spPr>
          <a:xfrm>
            <a:off x="8750492" y="3863826"/>
            <a:ext cx="1168157" cy="2559970"/>
          </a:xfrm>
          <a:prstGeom prst="rect">
            <a:avLst/>
          </a:prstGeom>
        </p:spPr>
      </p:pic>
      <p:sp>
        <p:nvSpPr>
          <p:cNvPr id="44" name="Rounded Rectangle 43">
            <a:extLst>
              <a:ext uri="{FF2B5EF4-FFF2-40B4-BE49-F238E27FC236}">
                <a16:creationId xmlns:a16="http://schemas.microsoft.com/office/drawing/2014/main" id="{CDCE5E4E-0B59-3C46-A45F-5F613AE1EA60}"/>
              </a:ext>
            </a:extLst>
          </p:cNvPr>
          <p:cNvSpPr/>
          <p:nvPr/>
        </p:nvSpPr>
        <p:spPr>
          <a:xfrm>
            <a:off x="8341900" y="4032583"/>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48" name="TextBox 47">
            <a:extLst>
              <a:ext uri="{FF2B5EF4-FFF2-40B4-BE49-F238E27FC236}">
                <a16:creationId xmlns:a16="http://schemas.microsoft.com/office/drawing/2014/main" id="{254D85B1-50D0-1944-836D-352BF27050A5}"/>
              </a:ext>
            </a:extLst>
          </p:cNvPr>
          <p:cNvSpPr txBox="1"/>
          <p:nvPr/>
        </p:nvSpPr>
        <p:spPr>
          <a:xfrm>
            <a:off x="8385368" y="4141688"/>
            <a:ext cx="3164649" cy="430887"/>
          </a:xfrm>
          <a:prstGeom prst="rect">
            <a:avLst/>
          </a:prstGeom>
          <a:noFill/>
        </p:spPr>
        <p:txBody>
          <a:bodyPr wrap="none" rtlCol="0">
            <a:spAutoFit/>
          </a:bodyPr>
          <a:lstStyle/>
          <a:p>
            <a:r>
              <a:rPr lang="en-US" sz="2200" dirty="0">
                <a:latin typeface="Times New Roman Regular" panose="02020603050405020304" pitchFamily="18" charset="0"/>
              </a:rPr>
              <a:t>Field Emission/Spin Filter</a:t>
            </a:r>
          </a:p>
        </p:txBody>
      </p:sp>
      <p:sp>
        <p:nvSpPr>
          <p:cNvPr id="91" name="Triangle 90">
            <a:extLst>
              <a:ext uri="{FF2B5EF4-FFF2-40B4-BE49-F238E27FC236}">
                <a16:creationId xmlns:a16="http://schemas.microsoft.com/office/drawing/2014/main" id="{9463AF0A-00B4-A34C-8317-3604942FF354}"/>
              </a:ext>
            </a:extLst>
          </p:cNvPr>
          <p:cNvSpPr/>
          <p:nvPr/>
        </p:nvSpPr>
        <p:spPr>
          <a:xfrm rot="5400000">
            <a:off x="8865826" y="4407454"/>
            <a:ext cx="928630" cy="198120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2" name="Triangle 91">
            <a:extLst>
              <a:ext uri="{FF2B5EF4-FFF2-40B4-BE49-F238E27FC236}">
                <a16:creationId xmlns:a16="http://schemas.microsoft.com/office/drawing/2014/main" id="{D7A60026-43C0-414E-9DFE-CC7992786828}"/>
              </a:ext>
            </a:extLst>
          </p:cNvPr>
          <p:cNvSpPr/>
          <p:nvPr/>
        </p:nvSpPr>
        <p:spPr>
          <a:xfrm rot="5400000">
            <a:off x="8793575" y="4587303"/>
            <a:ext cx="695056" cy="1600344"/>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3" name="Oval 92">
            <a:extLst>
              <a:ext uri="{FF2B5EF4-FFF2-40B4-BE49-F238E27FC236}">
                <a16:creationId xmlns:a16="http://schemas.microsoft.com/office/drawing/2014/main" id="{25526827-910B-514B-81DE-4E4920F2BF0B}"/>
              </a:ext>
            </a:extLst>
          </p:cNvPr>
          <p:cNvSpPr/>
          <p:nvPr/>
        </p:nvSpPr>
        <p:spPr>
          <a:xfrm>
            <a:off x="10609145" y="515887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4" name="Oval 93">
            <a:extLst>
              <a:ext uri="{FF2B5EF4-FFF2-40B4-BE49-F238E27FC236}">
                <a16:creationId xmlns:a16="http://schemas.microsoft.com/office/drawing/2014/main" id="{DCB6A90C-9524-1E4D-B155-DDA50C045362}"/>
              </a:ext>
            </a:extLst>
          </p:cNvPr>
          <p:cNvSpPr/>
          <p:nvPr/>
        </p:nvSpPr>
        <p:spPr>
          <a:xfrm>
            <a:off x="10928996" y="5287269"/>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5" name="Oval 94">
            <a:extLst>
              <a:ext uri="{FF2B5EF4-FFF2-40B4-BE49-F238E27FC236}">
                <a16:creationId xmlns:a16="http://schemas.microsoft.com/office/drawing/2014/main" id="{810A287B-0BF0-304D-A6F7-4370A441A602}"/>
              </a:ext>
            </a:extLst>
          </p:cNvPr>
          <p:cNvSpPr/>
          <p:nvPr/>
        </p:nvSpPr>
        <p:spPr>
          <a:xfrm>
            <a:off x="11162700" y="5095465"/>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6" name="Oval 95">
            <a:extLst>
              <a:ext uri="{FF2B5EF4-FFF2-40B4-BE49-F238E27FC236}">
                <a16:creationId xmlns:a16="http://schemas.microsoft.com/office/drawing/2014/main" id="{ACA41E61-7853-F944-9BF3-35D9A87561A0}"/>
              </a:ext>
            </a:extLst>
          </p:cNvPr>
          <p:cNvSpPr/>
          <p:nvPr/>
        </p:nvSpPr>
        <p:spPr>
          <a:xfrm>
            <a:off x="11396683" y="528726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97" name="TextBox 96">
            <a:extLst>
              <a:ext uri="{FF2B5EF4-FFF2-40B4-BE49-F238E27FC236}">
                <a16:creationId xmlns:a16="http://schemas.microsoft.com/office/drawing/2014/main" id="{DEEFDB24-1026-2740-B02E-EFA345097565}"/>
              </a:ext>
            </a:extLst>
          </p:cNvPr>
          <p:cNvSpPr txBox="1"/>
          <p:nvPr/>
        </p:nvSpPr>
        <p:spPr>
          <a:xfrm>
            <a:off x="8327194" y="5163308"/>
            <a:ext cx="1035733" cy="369332"/>
          </a:xfrm>
          <a:prstGeom prst="rect">
            <a:avLst/>
          </a:prstGeom>
          <a:noFill/>
        </p:spPr>
        <p:txBody>
          <a:bodyPr wrap="none" rtlCol="0">
            <a:spAutoFit/>
          </a:bodyPr>
          <a:lstStyle/>
          <a:p>
            <a:r>
              <a:rPr lang="en-US" dirty="0">
                <a:latin typeface="Times New Roman Regular" panose="02020603050405020304" pitchFamily="18" charset="0"/>
              </a:rPr>
              <a:t>Tungsten</a:t>
            </a:r>
          </a:p>
        </p:txBody>
      </p:sp>
      <p:sp>
        <p:nvSpPr>
          <p:cNvPr id="98" name="TextBox 97">
            <a:extLst>
              <a:ext uri="{FF2B5EF4-FFF2-40B4-BE49-F238E27FC236}">
                <a16:creationId xmlns:a16="http://schemas.microsoft.com/office/drawing/2014/main" id="{39B7E91E-4B1D-7542-8B83-2E3E27727B27}"/>
              </a:ext>
            </a:extLst>
          </p:cNvPr>
          <p:cNvSpPr txBox="1"/>
          <p:nvPr/>
        </p:nvSpPr>
        <p:spPr>
          <a:xfrm>
            <a:off x="9520027" y="4959145"/>
            <a:ext cx="569387" cy="369332"/>
          </a:xfrm>
          <a:prstGeom prst="rect">
            <a:avLst/>
          </a:prstGeom>
          <a:noFill/>
        </p:spPr>
        <p:txBody>
          <a:bodyPr wrap="none" rtlCol="0">
            <a:spAutoFit/>
          </a:bodyPr>
          <a:lstStyle/>
          <a:p>
            <a:r>
              <a:rPr lang="en-US" dirty="0">
                <a:latin typeface="Times New Roman Regular" panose="02020603050405020304" pitchFamily="18" charset="0"/>
              </a:rPr>
              <a:t>EuS</a:t>
            </a:r>
          </a:p>
        </p:txBody>
      </p:sp>
      <p:sp>
        <p:nvSpPr>
          <p:cNvPr id="88" name="Rounded Rectangle 87">
            <a:extLst>
              <a:ext uri="{FF2B5EF4-FFF2-40B4-BE49-F238E27FC236}">
                <a16:creationId xmlns:a16="http://schemas.microsoft.com/office/drawing/2014/main" id="{D5BFC927-C4AC-1049-9EDE-0002AE2EF26D}"/>
              </a:ext>
            </a:extLst>
          </p:cNvPr>
          <p:cNvSpPr/>
          <p:nvPr/>
        </p:nvSpPr>
        <p:spPr>
          <a:xfrm>
            <a:off x="4774349" y="4084862"/>
            <a:ext cx="3379071" cy="2630926"/>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sp>
        <p:nvSpPr>
          <p:cNvPr id="100" name="TextBox 99">
            <a:extLst>
              <a:ext uri="{FF2B5EF4-FFF2-40B4-BE49-F238E27FC236}">
                <a16:creationId xmlns:a16="http://schemas.microsoft.com/office/drawing/2014/main" id="{D3D36FCB-E8A3-C64D-A58D-D91F1F8E8B0B}"/>
              </a:ext>
            </a:extLst>
          </p:cNvPr>
          <p:cNvSpPr txBox="1"/>
          <p:nvPr/>
        </p:nvSpPr>
        <p:spPr>
          <a:xfrm>
            <a:off x="5488171" y="4125457"/>
            <a:ext cx="1720343" cy="430887"/>
          </a:xfrm>
          <a:prstGeom prst="rect">
            <a:avLst/>
          </a:prstGeom>
          <a:noFill/>
        </p:spPr>
        <p:txBody>
          <a:bodyPr wrap="none" rtlCol="0">
            <a:spAutoFit/>
          </a:bodyPr>
          <a:lstStyle/>
          <a:p>
            <a:r>
              <a:rPr lang="en-US" sz="2200" dirty="0">
                <a:latin typeface="Times New Roman Regular" panose="02020603050405020304" pitchFamily="18" charset="0"/>
              </a:rPr>
              <a:t>Photocathode</a:t>
            </a:r>
          </a:p>
        </p:txBody>
      </p:sp>
      <p:sp>
        <p:nvSpPr>
          <p:cNvPr id="101" name="Oval 100">
            <a:extLst>
              <a:ext uri="{FF2B5EF4-FFF2-40B4-BE49-F238E27FC236}">
                <a16:creationId xmlns:a16="http://schemas.microsoft.com/office/drawing/2014/main" id="{833CD24A-5166-6F4C-982D-914EF674A7A8}"/>
              </a:ext>
            </a:extLst>
          </p:cNvPr>
          <p:cNvSpPr/>
          <p:nvPr/>
        </p:nvSpPr>
        <p:spPr>
          <a:xfrm>
            <a:off x="5014641" y="5437859"/>
            <a:ext cx="2612712" cy="544574"/>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40000"/>
                  <a:lumOff val="60000"/>
                </a:schemeClr>
              </a:solidFill>
              <a:latin typeface="Times New Roman Regular" panose="02020603050405020304" pitchFamily="18" charset="0"/>
            </a:endParaRPr>
          </a:p>
        </p:txBody>
      </p:sp>
      <p:sp>
        <p:nvSpPr>
          <p:cNvPr id="102" name="TextBox 101">
            <a:extLst>
              <a:ext uri="{FF2B5EF4-FFF2-40B4-BE49-F238E27FC236}">
                <a16:creationId xmlns:a16="http://schemas.microsoft.com/office/drawing/2014/main" id="{D024C211-C927-4446-AF62-FF6D76005DC3}"/>
              </a:ext>
            </a:extLst>
          </p:cNvPr>
          <p:cNvSpPr txBox="1"/>
          <p:nvPr/>
        </p:nvSpPr>
        <p:spPr>
          <a:xfrm>
            <a:off x="5527460" y="5525044"/>
            <a:ext cx="1537600" cy="369332"/>
          </a:xfrm>
          <a:prstGeom prst="rect">
            <a:avLst/>
          </a:prstGeom>
          <a:noFill/>
        </p:spPr>
        <p:txBody>
          <a:bodyPr wrap="none" rtlCol="0">
            <a:spAutoFit/>
          </a:bodyPr>
          <a:lstStyle/>
          <a:p>
            <a:r>
              <a:rPr lang="en-US" dirty="0">
                <a:latin typeface="Times New Roman Regular" panose="02020603050405020304" pitchFamily="18" charset="0"/>
              </a:rPr>
              <a:t>GaAs Cathode</a:t>
            </a:r>
          </a:p>
        </p:txBody>
      </p:sp>
      <p:sp>
        <p:nvSpPr>
          <p:cNvPr id="103" name="Oval 102">
            <a:extLst>
              <a:ext uri="{FF2B5EF4-FFF2-40B4-BE49-F238E27FC236}">
                <a16:creationId xmlns:a16="http://schemas.microsoft.com/office/drawing/2014/main" id="{C906DF68-185D-F943-B2B0-47D181D04F0C}"/>
              </a:ext>
            </a:extLst>
          </p:cNvPr>
          <p:cNvSpPr/>
          <p:nvPr/>
        </p:nvSpPr>
        <p:spPr>
          <a:xfrm>
            <a:off x="5496149" y="5107310"/>
            <a:ext cx="338492" cy="32582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4" name="Oval 103">
            <a:extLst>
              <a:ext uri="{FF2B5EF4-FFF2-40B4-BE49-F238E27FC236}">
                <a16:creationId xmlns:a16="http://schemas.microsoft.com/office/drawing/2014/main" id="{BB9A69FF-5438-F147-AFDB-94E745A1733C}"/>
              </a:ext>
            </a:extLst>
          </p:cNvPr>
          <p:cNvSpPr/>
          <p:nvPr/>
        </p:nvSpPr>
        <p:spPr>
          <a:xfrm>
            <a:off x="6481558" y="5091465"/>
            <a:ext cx="338492" cy="32582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5" name="TextBox 104">
            <a:extLst>
              <a:ext uri="{FF2B5EF4-FFF2-40B4-BE49-F238E27FC236}">
                <a16:creationId xmlns:a16="http://schemas.microsoft.com/office/drawing/2014/main" id="{DC7C5B5E-CD0F-C049-A42B-C9B88F5DC83F}"/>
              </a:ext>
            </a:extLst>
          </p:cNvPr>
          <p:cNvSpPr txBox="1"/>
          <p:nvPr/>
        </p:nvSpPr>
        <p:spPr>
          <a:xfrm>
            <a:off x="5470993" y="5134436"/>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106" name="Oval 105">
            <a:extLst>
              <a:ext uri="{FF2B5EF4-FFF2-40B4-BE49-F238E27FC236}">
                <a16:creationId xmlns:a16="http://schemas.microsoft.com/office/drawing/2014/main" id="{D7A38403-E0CC-2247-96ED-6253E59C014D}"/>
              </a:ext>
            </a:extLst>
          </p:cNvPr>
          <p:cNvSpPr/>
          <p:nvPr/>
        </p:nvSpPr>
        <p:spPr>
          <a:xfrm>
            <a:off x="6948261" y="5145829"/>
            <a:ext cx="338492" cy="32582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7" name="Oval 106">
            <a:extLst>
              <a:ext uri="{FF2B5EF4-FFF2-40B4-BE49-F238E27FC236}">
                <a16:creationId xmlns:a16="http://schemas.microsoft.com/office/drawing/2014/main" id="{2DE5418D-B4C9-0B44-BDFF-D6F2C784FBB9}"/>
              </a:ext>
            </a:extLst>
          </p:cNvPr>
          <p:cNvSpPr/>
          <p:nvPr/>
        </p:nvSpPr>
        <p:spPr>
          <a:xfrm>
            <a:off x="7399220" y="5266912"/>
            <a:ext cx="338492" cy="32582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8" name="Oval 107">
            <a:extLst>
              <a:ext uri="{FF2B5EF4-FFF2-40B4-BE49-F238E27FC236}">
                <a16:creationId xmlns:a16="http://schemas.microsoft.com/office/drawing/2014/main" id="{E204F015-6520-E24F-8A8C-66DF89BB0085}"/>
              </a:ext>
            </a:extLst>
          </p:cNvPr>
          <p:cNvSpPr/>
          <p:nvPr/>
        </p:nvSpPr>
        <p:spPr>
          <a:xfrm>
            <a:off x="6001322" y="5080466"/>
            <a:ext cx="338492" cy="32582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09" name="Oval 108">
            <a:extLst>
              <a:ext uri="{FF2B5EF4-FFF2-40B4-BE49-F238E27FC236}">
                <a16:creationId xmlns:a16="http://schemas.microsoft.com/office/drawing/2014/main" id="{E834D21D-330C-9847-AB4F-D85F85F82E8B}"/>
              </a:ext>
            </a:extLst>
          </p:cNvPr>
          <p:cNvSpPr/>
          <p:nvPr/>
        </p:nvSpPr>
        <p:spPr>
          <a:xfrm>
            <a:off x="5011022" y="5210755"/>
            <a:ext cx="338492" cy="32582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10" name="TextBox 109">
            <a:extLst>
              <a:ext uri="{FF2B5EF4-FFF2-40B4-BE49-F238E27FC236}">
                <a16:creationId xmlns:a16="http://schemas.microsoft.com/office/drawing/2014/main" id="{E80731DE-2572-F847-8E20-01D7873B0A54}"/>
              </a:ext>
            </a:extLst>
          </p:cNvPr>
          <p:cNvSpPr txBox="1"/>
          <p:nvPr/>
        </p:nvSpPr>
        <p:spPr>
          <a:xfrm>
            <a:off x="4988790" y="5243383"/>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111" name="TextBox 110">
            <a:extLst>
              <a:ext uri="{FF2B5EF4-FFF2-40B4-BE49-F238E27FC236}">
                <a16:creationId xmlns:a16="http://schemas.microsoft.com/office/drawing/2014/main" id="{ED2BC10E-2747-8244-B016-6E4BFFAC8A89}"/>
              </a:ext>
            </a:extLst>
          </p:cNvPr>
          <p:cNvSpPr txBox="1"/>
          <p:nvPr/>
        </p:nvSpPr>
        <p:spPr>
          <a:xfrm>
            <a:off x="5976275" y="5103360"/>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112" name="TextBox 111">
            <a:extLst>
              <a:ext uri="{FF2B5EF4-FFF2-40B4-BE49-F238E27FC236}">
                <a16:creationId xmlns:a16="http://schemas.microsoft.com/office/drawing/2014/main" id="{78A9E4AF-D647-8747-BC70-9C3A46576625}"/>
              </a:ext>
            </a:extLst>
          </p:cNvPr>
          <p:cNvSpPr txBox="1"/>
          <p:nvPr/>
        </p:nvSpPr>
        <p:spPr>
          <a:xfrm>
            <a:off x="6451736" y="5123640"/>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113" name="TextBox 112">
            <a:extLst>
              <a:ext uri="{FF2B5EF4-FFF2-40B4-BE49-F238E27FC236}">
                <a16:creationId xmlns:a16="http://schemas.microsoft.com/office/drawing/2014/main" id="{7EE06975-20D1-3F4E-9C72-3A365DC89AD0}"/>
              </a:ext>
            </a:extLst>
          </p:cNvPr>
          <p:cNvSpPr txBox="1"/>
          <p:nvPr/>
        </p:nvSpPr>
        <p:spPr>
          <a:xfrm>
            <a:off x="6936120" y="5156531"/>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sp>
        <p:nvSpPr>
          <p:cNvPr id="114" name="TextBox 113">
            <a:extLst>
              <a:ext uri="{FF2B5EF4-FFF2-40B4-BE49-F238E27FC236}">
                <a16:creationId xmlns:a16="http://schemas.microsoft.com/office/drawing/2014/main" id="{3BB8B720-69DD-074B-9BF4-6B07DC38FCB2}"/>
              </a:ext>
            </a:extLst>
          </p:cNvPr>
          <p:cNvSpPr txBox="1"/>
          <p:nvPr/>
        </p:nvSpPr>
        <p:spPr>
          <a:xfrm>
            <a:off x="7387261" y="5299000"/>
            <a:ext cx="375424" cy="307777"/>
          </a:xfrm>
          <a:prstGeom prst="rect">
            <a:avLst/>
          </a:prstGeom>
          <a:noFill/>
        </p:spPr>
        <p:txBody>
          <a:bodyPr wrap="none" rtlCol="0">
            <a:spAutoFit/>
          </a:bodyPr>
          <a:lstStyle/>
          <a:p>
            <a:r>
              <a:rPr lang="en-US" sz="1400" dirty="0">
                <a:latin typeface="Times New Roman Regular" panose="02020603050405020304" pitchFamily="18" charset="0"/>
              </a:rPr>
              <a:t>Cs</a:t>
            </a:r>
          </a:p>
        </p:txBody>
      </p:sp>
      <p:pic>
        <p:nvPicPr>
          <p:cNvPr id="115" name="Picture 114">
            <a:extLst>
              <a:ext uri="{FF2B5EF4-FFF2-40B4-BE49-F238E27FC236}">
                <a16:creationId xmlns:a16="http://schemas.microsoft.com/office/drawing/2014/main" id="{0D34DDE1-5C0D-A54C-8295-E000F8FCAC26}"/>
              </a:ext>
            </a:extLst>
          </p:cNvPr>
          <p:cNvPicPr>
            <a:picLocks noChangeAspect="1"/>
          </p:cNvPicPr>
          <p:nvPr/>
        </p:nvPicPr>
        <p:blipFill>
          <a:blip r:embed="rId6"/>
          <a:stretch>
            <a:fillRect/>
          </a:stretch>
        </p:blipFill>
        <p:spPr>
          <a:xfrm rot="3162257">
            <a:off x="4905663" y="4526548"/>
            <a:ext cx="856673" cy="440355"/>
          </a:xfrm>
          <a:prstGeom prst="rect">
            <a:avLst/>
          </a:prstGeom>
        </p:spPr>
      </p:pic>
      <p:sp>
        <p:nvSpPr>
          <p:cNvPr id="116" name="Oval 115">
            <a:extLst>
              <a:ext uri="{FF2B5EF4-FFF2-40B4-BE49-F238E27FC236}">
                <a16:creationId xmlns:a16="http://schemas.microsoft.com/office/drawing/2014/main" id="{BB4C4582-AEC6-254F-BE80-0AB8F0420CE1}"/>
              </a:ext>
            </a:extLst>
          </p:cNvPr>
          <p:cNvSpPr/>
          <p:nvPr/>
        </p:nvSpPr>
        <p:spPr>
          <a:xfrm>
            <a:off x="6586530" y="483478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17" name="Oval 116">
            <a:extLst>
              <a:ext uri="{FF2B5EF4-FFF2-40B4-BE49-F238E27FC236}">
                <a16:creationId xmlns:a16="http://schemas.microsoft.com/office/drawing/2014/main" id="{68B5D7DC-D302-E34C-817E-E06FDE7DB7A0}"/>
              </a:ext>
            </a:extLst>
          </p:cNvPr>
          <p:cNvSpPr/>
          <p:nvPr/>
        </p:nvSpPr>
        <p:spPr>
          <a:xfrm>
            <a:off x="6785717" y="4736004"/>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18" name="Oval 117">
            <a:extLst>
              <a:ext uri="{FF2B5EF4-FFF2-40B4-BE49-F238E27FC236}">
                <a16:creationId xmlns:a16="http://schemas.microsoft.com/office/drawing/2014/main" id="{328F7E93-44FD-E04C-AB24-8A8C964B2ACF}"/>
              </a:ext>
            </a:extLst>
          </p:cNvPr>
          <p:cNvSpPr/>
          <p:nvPr/>
        </p:nvSpPr>
        <p:spPr>
          <a:xfrm>
            <a:off x="6434014" y="495444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19" name="Oval 118">
            <a:extLst>
              <a:ext uri="{FF2B5EF4-FFF2-40B4-BE49-F238E27FC236}">
                <a16:creationId xmlns:a16="http://schemas.microsoft.com/office/drawing/2014/main" id="{C6D7BCA3-AAE3-3140-8CD0-58D30954B9DD}"/>
              </a:ext>
            </a:extLst>
          </p:cNvPr>
          <p:cNvSpPr/>
          <p:nvPr/>
        </p:nvSpPr>
        <p:spPr>
          <a:xfrm>
            <a:off x="6775676" y="4906982"/>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20" name="Oval 119">
            <a:extLst>
              <a:ext uri="{FF2B5EF4-FFF2-40B4-BE49-F238E27FC236}">
                <a16:creationId xmlns:a16="http://schemas.microsoft.com/office/drawing/2014/main" id="{702AD096-ADA4-E940-AD65-B72980952497}"/>
              </a:ext>
            </a:extLst>
          </p:cNvPr>
          <p:cNvSpPr/>
          <p:nvPr/>
        </p:nvSpPr>
        <p:spPr>
          <a:xfrm>
            <a:off x="6998462" y="4663270"/>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21" name="Oval 120">
            <a:extLst>
              <a:ext uri="{FF2B5EF4-FFF2-40B4-BE49-F238E27FC236}">
                <a16:creationId xmlns:a16="http://schemas.microsoft.com/office/drawing/2014/main" id="{BC68B9DC-32DF-3B4B-B7EB-1A6C8022C06C}"/>
              </a:ext>
            </a:extLst>
          </p:cNvPr>
          <p:cNvSpPr/>
          <p:nvPr/>
        </p:nvSpPr>
        <p:spPr>
          <a:xfrm>
            <a:off x="7183345" y="4710413"/>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22" name="Oval 121">
            <a:extLst>
              <a:ext uri="{FF2B5EF4-FFF2-40B4-BE49-F238E27FC236}">
                <a16:creationId xmlns:a16="http://schemas.microsoft.com/office/drawing/2014/main" id="{ACCE70B2-9CBB-704F-B99B-8FC699A60AAF}"/>
              </a:ext>
            </a:extLst>
          </p:cNvPr>
          <p:cNvSpPr/>
          <p:nvPr/>
        </p:nvSpPr>
        <p:spPr>
          <a:xfrm>
            <a:off x="7283037" y="4519208"/>
            <a:ext cx="118406" cy="121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Regular" panose="02020603050405020304" pitchFamily="18" charset="0"/>
            </a:endParaRPr>
          </a:p>
        </p:txBody>
      </p:sp>
      <p:sp>
        <p:nvSpPr>
          <p:cNvPr id="123" name="TextBox 122">
            <a:extLst>
              <a:ext uri="{FF2B5EF4-FFF2-40B4-BE49-F238E27FC236}">
                <a16:creationId xmlns:a16="http://schemas.microsoft.com/office/drawing/2014/main" id="{562BAF17-673B-BD47-B786-8693FFCB345D}"/>
              </a:ext>
            </a:extLst>
          </p:cNvPr>
          <p:cNvSpPr txBox="1"/>
          <p:nvPr/>
        </p:nvSpPr>
        <p:spPr>
          <a:xfrm>
            <a:off x="4831845" y="5988309"/>
            <a:ext cx="3394851" cy="646331"/>
          </a:xfrm>
          <a:prstGeom prst="rect">
            <a:avLst/>
          </a:prstGeom>
          <a:noFill/>
        </p:spPr>
        <p:txBody>
          <a:bodyPr wrap="square" rtlCol="0">
            <a:spAutoFit/>
          </a:bodyPr>
          <a:lstStyle/>
          <a:p>
            <a:r>
              <a:rPr lang="en-US" dirty="0">
                <a:latin typeface="Times New Roman Regular" panose="02020603050405020304" pitchFamily="18" charset="0"/>
              </a:rPr>
              <a:t>Cs:GaAs photocathode excited with circularly polarized light </a:t>
            </a:r>
          </a:p>
        </p:txBody>
      </p:sp>
      <p:sp>
        <p:nvSpPr>
          <p:cNvPr id="99" name="TextBox 98">
            <a:extLst>
              <a:ext uri="{FF2B5EF4-FFF2-40B4-BE49-F238E27FC236}">
                <a16:creationId xmlns:a16="http://schemas.microsoft.com/office/drawing/2014/main" id="{E7B4D443-69FB-1248-9886-CF7F50F3F62D}"/>
              </a:ext>
            </a:extLst>
          </p:cNvPr>
          <p:cNvSpPr txBox="1"/>
          <p:nvPr/>
        </p:nvSpPr>
        <p:spPr>
          <a:xfrm>
            <a:off x="8544144" y="5882375"/>
            <a:ext cx="3193131" cy="923330"/>
          </a:xfrm>
          <a:prstGeom prst="rect">
            <a:avLst/>
          </a:prstGeom>
          <a:noFill/>
        </p:spPr>
        <p:txBody>
          <a:bodyPr wrap="square" rtlCol="0">
            <a:spAutoFit/>
          </a:bodyPr>
          <a:lstStyle/>
          <a:p>
            <a:r>
              <a:rPr lang="en-US" dirty="0">
                <a:latin typeface="Times New Roman Regular" panose="02020603050405020304" pitchFamily="18" charset="0"/>
              </a:rPr>
              <a:t>W tip coated with EuS (spin filter) ferromagnetic thin film</a:t>
            </a:r>
          </a:p>
          <a:p>
            <a:endParaRPr lang="en-US" dirty="0">
              <a:latin typeface="Times New Roman Regular" panose="02020603050405020304" pitchFamily="18" charset="0"/>
            </a:endParaRPr>
          </a:p>
        </p:txBody>
      </p:sp>
      <p:sp>
        <p:nvSpPr>
          <p:cNvPr id="124" name="Rounded Rectangle 123">
            <a:extLst>
              <a:ext uri="{FF2B5EF4-FFF2-40B4-BE49-F238E27FC236}">
                <a16:creationId xmlns:a16="http://schemas.microsoft.com/office/drawing/2014/main" id="{99490C1C-6D3F-BE4E-9A96-0206070CDB71}"/>
              </a:ext>
            </a:extLst>
          </p:cNvPr>
          <p:cNvSpPr/>
          <p:nvPr/>
        </p:nvSpPr>
        <p:spPr>
          <a:xfrm>
            <a:off x="8330891" y="4042160"/>
            <a:ext cx="3385814" cy="2630926"/>
          </a:xfrm>
          <a:prstGeom prst="roundRect">
            <a:avLst/>
          </a:prstGeom>
          <a:solidFill>
            <a:schemeClr val="bg2">
              <a:alpha val="73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Times New Roman Regular" panose="02020603050405020304" pitchFamily="18" charset="0"/>
            </a:endParaRPr>
          </a:p>
        </p:txBody>
      </p:sp>
    </p:spTree>
    <p:extLst>
      <p:ext uri="{BB962C8B-B14F-4D97-AF65-F5344CB8AC3E}">
        <p14:creationId xmlns:p14="http://schemas.microsoft.com/office/powerpoint/2010/main" val="1923303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A8DC8DA8-7AE7-6C43-81CA-65EFDF5D1659}"/>
              </a:ext>
            </a:extLst>
          </p:cNvPr>
          <p:cNvSpPr txBox="1"/>
          <p:nvPr/>
        </p:nvSpPr>
        <p:spPr>
          <a:xfrm>
            <a:off x="1072878" y="770306"/>
            <a:ext cx="5634578" cy="3939540"/>
          </a:xfrm>
          <a:prstGeom prst="rect">
            <a:avLst/>
          </a:prstGeom>
          <a:solidFill>
            <a:schemeClr val="accent1">
              <a:lumMod val="60000"/>
              <a:lumOff val="40000"/>
            </a:schemeClr>
          </a:solidFill>
        </p:spPr>
        <p:txBody>
          <a:bodyPr wrap="square" rtlCol="0">
            <a:spAutoFit/>
          </a:bodyPr>
          <a:lstStyle/>
          <a:p>
            <a:pPr marL="285750" indent="-285750">
              <a:buFont typeface=".Apple Color Emoji UI"/>
              <a:buChar char="✅"/>
            </a:pPr>
            <a:r>
              <a:rPr lang="en-US" sz="2500" dirty="0">
                <a:latin typeface="Times New Roman Regular" panose="02020603050405020304" pitchFamily="18" charset="0"/>
              </a:rPr>
              <a:t>&gt;90% polarizations achievable with strained GaAs</a:t>
            </a:r>
          </a:p>
          <a:p>
            <a:pPr marL="285750" indent="-285750">
              <a:buFont typeface=".Apple Color Emoji UI"/>
              <a:buChar char="✅"/>
            </a:pPr>
            <a:r>
              <a:rPr lang="en-US" sz="2500" dirty="0">
                <a:latin typeface="Times New Roman Regular" panose="02020603050405020304" pitchFamily="18" charset="0"/>
              </a:rPr>
              <a:t>52 mA record current (un-polarized) </a:t>
            </a:r>
          </a:p>
          <a:p>
            <a:pPr marL="285750" indent="-285750">
              <a:buFont typeface=".Apple Color Emoji UI"/>
              <a:buChar char="✅"/>
            </a:pPr>
            <a:r>
              <a:rPr lang="en-US" sz="2500" dirty="0">
                <a:latin typeface="Times New Roman Regular" panose="02020603050405020304" pitchFamily="18" charset="0"/>
              </a:rPr>
              <a:t>&lt;150 meV energy spread</a:t>
            </a:r>
          </a:p>
          <a:p>
            <a:pPr marL="285750" indent="-285750">
              <a:buFont typeface=".Apple Color Emoji UI"/>
              <a:buChar char="✅"/>
            </a:pPr>
            <a:r>
              <a:rPr lang="en-US" sz="2500" dirty="0">
                <a:latin typeface="Times New Roman Regular" panose="02020603050405020304" pitchFamily="18" charset="0"/>
              </a:rPr>
              <a:t>High quantum efficiencies (QE)</a:t>
            </a:r>
          </a:p>
          <a:p>
            <a:pPr marL="285750" indent="-285750">
              <a:buFont typeface=".Apple Color Emoji UI"/>
              <a:buChar char="✅"/>
            </a:pPr>
            <a:r>
              <a:rPr lang="en-US" sz="2500" dirty="0">
                <a:latin typeface="Times New Roman Regular" panose="02020603050405020304" pitchFamily="18" charset="0"/>
              </a:rPr>
              <a:t>Commercially available</a:t>
            </a:r>
          </a:p>
          <a:p>
            <a:endParaRPr lang="en-US" sz="2500" dirty="0">
              <a:latin typeface="Times New Roman Regular" panose="02020603050405020304" pitchFamily="18" charset="0"/>
            </a:endParaRPr>
          </a:p>
          <a:p>
            <a:pPr marL="285750" lvl="0" indent="-285750">
              <a:buFont typeface=".Apple Color Emoji UI"/>
              <a:buChar char="❌"/>
            </a:pPr>
            <a:endParaRPr lang="en-US" sz="2500" dirty="0">
              <a:latin typeface="Times New Roman Regular" panose="02020603050405020304" pitchFamily="18" charset="0"/>
            </a:endParaRPr>
          </a:p>
          <a:p>
            <a:pPr marL="285750" lvl="0" indent="-285750">
              <a:buFont typeface=".Apple Color Emoji UI"/>
              <a:buChar char="❌"/>
            </a:pPr>
            <a:endParaRPr lang="en-US" sz="2500" dirty="0">
              <a:latin typeface="Times New Roman Regular" panose="02020603050405020304" pitchFamily="18" charset="0"/>
            </a:endParaRPr>
          </a:p>
          <a:p>
            <a:pPr marL="285750" lvl="0" indent="-285750">
              <a:buFont typeface=".Apple Color Emoji UI"/>
              <a:buChar char="❌"/>
            </a:pPr>
            <a:endParaRPr lang="en-US" sz="2500" dirty="0">
              <a:latin typeface="Times New Roman Regular" panose="02020603050405020304" pitchFamily="18" charset="0"/>
            </a:endParaRPr>
          </a:p>
        </p:txBody>
      </p:sp>
      <p:sp>
        <p:nvSpPr>
          <p:cNvPr id="38" name="Rectangle 37">
            <a:extLst>
              <a:ext uri="{FF2B5EF4-FFF2-40B4-BE49-F238E27FC236}">
                <a16:creationId xmlns:a16="http://schemas.microsoft.com/office/drawing/2014/main" id="{EF212052-5197-8347-8200-226F96B721D2}"/>
              </a:ext>
            </a:extLst>
          </p:cNvPr>
          <p:cNvSpPr/>
          <p:nvPr/>
        </p:nvSpPr>
        <p:spPr>
          <a:xfrm>
            <a:off x="6878985" y="770306"/>
            <a:ext cx="4899931" cy="39395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latin typeface="Times New Roman Regular" panose="02020603050405020304" pitchFamily="18" charset="0"/>
            </a:endParaRPr>
          </a:p>
        </p:txBody>
      </p:sp>
      <p:pic>
        <p:nvPicPr>
          <p:cNvPr id="41" name="Picture 40">
            <a:extLst>
              <a:ext uri="{FF2B5EF4-FFF2-40B4-BE49-F238E27FC236}">
                <a16:creationId xmlns:a16="http://schemas.microsoft.com/office/drawing/2014/main" id="{1DD5E418-3A5C-654D-8783-E85929BB8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493" y="1611546"/>
            <a:ext cx="3300117" cy="2807389"/>
          </a:xfrm>
          <a:prstGeom prst="rect">
            <a:avLst/>
          </a:prstGeom>
        </p:spPr>
      </p:pic>
      <p:sp>
        <p:nvSpPr>
          <p:cNvPr id="42" name="TextBox 41">
            <a:extLst>
              <a:ext uri="{FF2B5EF4-FFF2-40B4-BE49-F238E27FC236}">
                <a16:creationId xmlns:a16="http://schemas.microsoft.com/office/drawing/2014/main" id="{0C98657C-F5E4-8642-A854-F7C39F5EE52D}"/>
              </a:ext>
            </a:extLst>
          </p:cNvPr>
          <p:cNvSpPr txBox="1"/>
          <p:nvPr/>
        </p:nvSpPr>
        <p:spPr>
          <a:xfrm>
            <a:off x="7172989" y="749772"/>
            <a:ext cx="4265304" cy="861774"/>
          </a:xfrm>
          <a:prstGeom prst="rect">
            <a:avLst/>
          </a:prstGeom>
          <a:noFill/>
        </p:spPr>
        <p:txBody>
          <a:bodyPr wrap="square" rtlCol="0">
            <a:spAutoFit/>
          </a:bodyPr>
          <a:lstStyle/>
          <a:p>
            <a:r>
              <a:rPr lang="en-US" sz="2500" dirty="0">
                <a:latin typeface="Times New Roman Regular" panose="02020603050405020304" pitchFamily="18" charset="0"/>
              </a:rPr>
              <a:t>Strained GaAs has achieved &gt;90% spin polarizations</a:t>
            </a:r>
          </a:p>
        </p:txBody>
      </p:sp>
      <p:sp>
        <p:nvSpPr>
          <p:cNvPr id="45" name="TextBox 44">
            <a:extLst>
              <a:ext uri="{FF2B5EF4-FFF2-40B4-BE49-F238E27FC236}">
                <a16:creationId xmlns:a16="http://schemas.microsoft.com/office/drawing/2014/main" id="{7786E6ED-CDEC-314F-AF42-389AE87CD9FB}"/>
              </a:ext>
            </a:extLst>
          </p:cNvPr>
          <p:cNvSpPr txBox="1"/>
          <p:nvPr/>
        </p:nvSpPr>
        <p:spPr>
          <a:xfrm>
            <a:off x="6878985" y="4381958"/>
            <a:ext cx="4609019" cy="646331"/>
          </a:xfrm>
          <a:prstGeom prst="rect">
            <a:avLst/>
          </a:prstGeom>
          <a:noFill/>
        </p:spPr>
        <p:txBody>
          <a:bodyPr wrap="none" rtlCol="0">
            <a:spAutoFit/>
          </a:bodyPr>
          <a:lstStyle/>
          <a:p>
            <a:r>
              <a:rPr lang="en-US" dirty="0">
                <a:latin typeface="Times New Roman Regular" panose="02020603050405020304" pitchFamily="18" charset="0"/>
              </a:rPr>
              <a:t>Journal of Applied Physics. 127, 124901 (2020)</a:t>
            </a:r>
          </a:p>
          <a:p>
            <a:endParaRPr lang="en-US" dirty="0">
              <a:latin typeface="Times New Roman Regular" panose="02020603050405020304" pitchFamily="18" charset="0"/>
            </a:endParaRPr>
          </a:p>
        </p:txBody>
      </p:sp>
      <p:sp>
        <p:nvSpPr>
          <p:cNvPr id="47" name="TextBox 46">
            <a:extLst>
              <a:ext uri="{FF2B5EF4-FFF2-40B4-BE49-F238E27FC236}">
                <a16:creationId xmlns:a16="http://schemas.microsoft.com/office/drawing/2014/main" id="{70793F5C-CE34-AE42-860B-594DEC886BA3}"/>
              </a:ext>
            </a:extLst>
          </p:cNvPr>
          <p:cNvSpPr txBox="1"/>
          <p:nvPr/>
        </p:nvSpPr>
        <p:spPr>
          <a:xfrm>
            <a:off x="11902540" y="6512114"/>
            <a:ext cx="301686" cy="369332"/>
          </a:xfrm>
          <a:prstGeom prst="rect">
            <a:avLst/>
          </a:prstGeom>
          <a:noFill/>
        </p:spPr>
        <p:txBody>
          <a:bodyPr wrap="none" rtlCol="0">
            <a:spAutoFit/>
          </a:bodyPr>
          <a:lstStyle/>
          <a:p>
            <a:r>
              <a:rPr lang="en-US" dirty="0">
                <a:latin typeface="Times New Roman Regular" panose="02020603050405020304" pitchFamily="18" charset="0"/>
              </a:rPr>
              <a:t>4</a:t>
            </a:r>
          </a:p>
        </p:txBody>
      </p:sp>
      <p:sp>
        <p:nvSpPr>
          <p:cNvPr id="9" name="Title 1">
            <a:extLst>
              <a:ext uri="{FF2B5EF4-FFF2-40B4-BE49-F238E27FC236}">
                <a16:creationId xmlns:a16="http://schemas.microsoft.com/office/drawing/2014/main" id="{106FC4C1-3EB2-874B-B865-D79809BE9D8A}"/>
              </a:ext>
            </a:extLst>
          </p:cNvPr>
          <p:cNvSpPr>
            <a:spLocks noGrp="1"/>
          </p:cNvSpPr>
          <p:nvPr>
            <p:ph type="title"/>
          </p:nvPr>
        </p:nvSpPr>
        <p:spPr>
          <a:xfrm>
            <a:off x="0" y="-356639"/>
            <a:ext cx="10515600" cy="1325563"/>
          </a:xfrm>
        </p:spPr>
        <p:txBody>
          <a:bodyPr>
            <a:normAutofit/>
          </a:bodyPr>
          <a:lstStyle/>
          <a:p>
            <a:r>
              <a:rPr lang="en-US" sz="4000" dirty="0"/>
              <a:t>GaAs Photocathodes</a:t>
            </a:r>
          </a:p>
        </p:txBody>
      </p:sp>
    </p:spTree>
    <p:extLst>
      <p:ext uri="{BB962C8B-B14F-4D97-AF65-F5344CB8AC3E}">
        <p14:creationId xmlns:p14="http://schemas.microsoft.com/office/powerpoint/2010/main" val="9853225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11880</TotalTime>
  <Words>5203</Words>
  <Application>Microsoft Macintosh PowerPoint</Application>
  <PresentationFormat>Widescreen</PresentationFormat>
  <Paragraphs>609</Paragraphs>
  <Slides>44</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.Apple Color Emoji UI</vt:lpstr>
      <vt:lpstr>Arial</vt:lpstr>
      <vt:lpstr>Cambria Math</vt:lpstr>
      <vt:lpstr>Times New Roman Regular</vt:lpstr>
      <vt:lpstr>Wingdings</vt:lpstr>
      <vt:lpstr>Office Theme</vt:lpstr>
      <vt:lpstr>PowerPoint Presentation</vt:lpstr>
      <vt:lpstr>Acknowledgements</vt:lpstr>
      <vt:lpstr>Spin-Polarized Electron Beams</vt:lpstr>
      <vt:lpstr>Spin-Polarized Electron Beams</vt:lpstr>
      <vt:lpstr>Spin-Polarized Electron Beams</vt:lpstr>
      <vt:lpstr>Spin-Polarized Electron Beams</vt:lpstr>
      <vt:lpstr>Spin-Polarized Electron Beams</vt:lpstr>
      <vt:lpstr>Spin-Polarized Electron Beams</vt:lpstr>
      <vt:lpstr>GaAs Photocathodes</vt:lpstr>
      <vt:lpstr>GaAs Photocathodes</vt:lpstr>
      <vt:lpstr>GaAs Photocathodes</vt:lpstr>
      <vt:lpstr>PowerPoint Presentation</vt:lpstr>
      <vt:lpstr>Spin Polarized Photoemission</vt:lpstr>
      <vt:lpstr>Top of Valence Band Photoemission</vt:lpstr>
      <vt:lpstr>PowerPoint Presentation</vt:lpstr>
      <vt:lpstr>PowerPoint Presentation</vt:lpstr>
      <vt:lpstr>PowerPoint Presentation</vt:lpstr>
      <vt:lpstr>PowerPoint Presentation</vt:lpstr>
      <vt:lpstr>PowerPoint Presentation</vt:lpstr>
      <vt:lpstr>Beyond GaAs: New Materials</vt:lpstr>
      <vt:lpstr>Beyond GaAs: New Materials</vt:lpstr>
      <vt:lpstr>Beyond GaAs: New Materials</vt:lpstr>
      <vt:lpstr>Alkali Antimonides for polarized photoemission</vt:lpstr>
      <vt:lpstr>Alkali Antimonides for polarized photoemission</vt:lpstr>
      <vt:lpstr>First Single-Crystal Alkali Antimonides </vt:lpstr>
      <vt:lpstr>GaN as a Spin-Polarized Source</vt:lpstr>
      <vt:lpstr>GaN as a Spin-Polarized Source</vt:lpstr>
      <vt:lpstr>Our Cubic GaN Photocathode</vt:lpstr>
      <vt:lpstr>Our Cubic GaN Photocathode</vt:lpstr>
      <vt:lpstr>Our Cubic GaN Photocathode</vt:lpstr>
      <vt:lpstr>Our Cubic GaN Photocathode</vt:lpstr>
      <vt:lpstr>Our Cubic GaN Photocathode</vt:lpstr>
      <vt:lpstr>PowerPoint Presentation</vt:lpstr>
      <vt:lpstr>PowerPoint Presentation</vt:lpstr>
      <vt:lpstr>PowerPoint Presentation</vt:lpstr>
      <vt:lpstr>PowerPoint Presentation</vt:lpstr>
      <vt:lpstr>PowerPoint Presentation</vt:lpstr>
      <vt:lpstr>PowerPoint Presentation</vt:lpstr>
      <vt:lpstr>Cubic GaN Results</vt:lpstr>
      <vt:lpstr>Model </vt:lpstr>
      <vt:lpstr>Model </vt:lpstr>
      <vt:lpstr>PowerPoint Presentation</vt:lpstr>
      <vt:lpstr>PowerPoint Presentation</vt:lpstr>
      <vt:lpstr>Conclusion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Levenson</dc:creator>
  <cp:lastModifiedBy>Samuel Levenson</cp:lastModifiedBy>
  <cp:revision>86</cp:revision>
  <dcterms:created xsi:type="dcterms:W3CDTF">2023-09-26T17:33:44Z</dcterms:created>
  <dcterms:modified xsi:type="dcterms:W3CDTF">2023-10-04T23:41:51Z</dcterms:modified>
</cp:coreProperties>
</file>