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86"/>
    <p:restoredTop sz="96405"/>
  </p:normalViewPr>
  <p:slideViewPr>
    <p:cSldViewPr snapToGrid="0">
      <p:cViewPr varScale="1">
        <p:scale>
          <a:sx n="59" d="100"/>
          <a:sy n="59" d="100"/>
        </p:scale>
        <p:origin x="200" y="1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2DA7B-304C-509E-EC2B-2753C6CD6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911E0-F15B-A08C-5BCA-3A8A49337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BFC58-4421-0350-460D-11FF2DD99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DB0A-3970-EC42-AF84-72E8C40204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1B9C5-03AD-F837-083D-B8B8F2AA6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6332D-33DA-DBC7-4C5B-1A0955ED4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4FC3-C112-074B-AD2D-977A3D14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23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9259-E62E-B7C3-314A-C55553A79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59DBAE-1C3A-ACE5-DAB1-8FE216205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05893-D57A-3BC1-05CB-746D300CA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DB0A-3970-EC42-AF84-72E8C40204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F8036-7A19-6920-8030-2826CB2E1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6D145-D777-DF2E-4861-A3C9503D8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4FC3-C112-074B-AD2D-977A3D14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89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3F5AEA-3F17-EF7F-09BA-AC3D76F8C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9E329-FB50-222B-A1F8-BC68171F0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8173D-CBB2-8BD4-7EEF-4A989AA53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DB0A-3970-EC42-AF84-72E8C40204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8D0EA-45A8-C03E-62B2-8E8355B1A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0F930-55BA-FE80-683C-08FC3DD7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4FC3-C112-074B-AD2D-977A3D14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6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94831-3D9A-31D2-2166-7594E19B3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BC03D-82FC-A7C2-E01A-04AA560C8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9B266-1B51-3275-652D-24BE1FF39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DB0A-3970-EC42-AF84-72E8C40204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488CE-A6F0-8DC3-1B39-E8FA5ABC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1818D-04F0-DC06-F98D-4C096589B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4FC3-C112-074B-AD2D-977A3D14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02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D1FA4-3EB1-3326-64D5-63BC5F090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2ED1D-DE0C-9CBF-D052-9FEAB7AC1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7D5A1-D945-C69F-5EB4-CD48307D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DB0A-3970-EC42-AF84-72E8C40204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F8686-9F69-2BFC-17EE-77BDBDE8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7F6C0-E6F4-62EB-9C00-524CE5BC9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4FC3-C112-074B-AD2D-977A3D14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74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9E9D-554E-9FE1-3894-1FF98FD94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0C75D-BB20-8385-DE16-25F293907F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C9FEDE-5866-9509-9360-3FADDF779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9362A6-5C52-252D-0A22-566B7FA9D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DB0A-3970-EC42-AF84-72E8C40204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78613-5FCA-87F3-ED38-5888C56A4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221F1-41BC-DED9-FEBB-95EA8E59D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4FC3-C112-074B-AD2D-977A3D14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2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629C1-EEC7-AF03-2A67-94BDCE1AF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380E6-4DA3-36C7-128C-F0EB20D02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513F67-D34B-0051-7EFD-28577D727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CEC260-A061-62B3-6226-3CDEC3399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2C0F7-70AE-C33D-2202-4980AAAC2F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EC0BC-BA2C-49EF-8F96-EAB5BCB5C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DB0A-3970-EC42-AF84-72E8C40204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246DD1-BF3B-7EE7-C46D-CB3D4C657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5AD5AF-44DF-0166-18B5-E5EA30D4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4FC3-C112-074B-AD2D-977A3D14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74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68A9D-D01D-38C1-3323-EAB11191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9FD39-6BC0-514E-10F2-ED30AA4BD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DB0A-3970-EC42-AF84-72E8C40204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85EAB9-B81D-B6B4-DFDE-E6A0835E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009F43-8977-A1C9-1727-0DF08BFC7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4FC3-C112-074B-AD2D-977A3D14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4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BBB596-3D16-A0E5-BB4B-D2222C478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DB0A-3970-EC42-AF84-72E8C40204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AEB118-F080-BACA-6D3A-332CEBE22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62830-54AB-FCFF-73FF-15E81C1EE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4FC3-C112-074B-AD2D-977A3D14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68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CB993-65B9-45BE-B164-B53AF393D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79B4E-8308-7A05-48C7-AEE1CEA00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4C69E-09C7-F960-6C19-F3E423605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4F3DC-57F8-7FF4-D096-013BB7611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DB0A-3970-EC42-AF84-72E8C40204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8795E-0A20-EFF0-A82C-42B4828F5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37D5D-9DAC-3C8B-0F31-BEEFBE9A9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4FC3-C112-074B-AD2D-977A3D14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35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E8F0C-88DC-C89F-D325-FC582250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5074F-A1C0-2344-F08E-856479C39C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F5B110-9FA3-0902-58D2-68DA09F4D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E77A2C-9FA1-6733-C424-CC9B5E26F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DB0A-3970-EC42-AF84-72E8C40204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7B5A0-488A-B89D-6CFE-0E665C2E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B3DEC-A7E2-F8AF-17F5-7EE3C8C7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4FC3-C112-074B-AD2D-977A3D14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4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63E950-EFEE-D140-E216-7DBDA7CC5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D3BCD-2087-8508-CB23-F1AC6E97A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366A7-1B19-DD02-5C67-D6900953FD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ADB0A-3970-EC42-AF84-72E8C40204B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7B697-72D8-7AB2-09B6-860C3B82C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9CFAF-EC44-CDCD-258F-5518C1DA35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B4FC3-C112-074B-AD2D-977A3D14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9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F9AB17-D813-E45F-E4DC-A5CEA5181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25"/>
          <a:stretch/>
        </p:blipFill>
        <p:spPr>
          <a:xfrm>
            <a:off x="5384108" y="2080870"/>
            <a:ext cx="6606746" cy="28406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F53B09-9297-333A-414F-EDC9B909FDF2}"/>
              </a:ext>
            </a:extLst>
          </p:cNvPr>
          <p:cNvSpPr txBox="1"/>
          <p:nvPr/>
        </p:nvSpPr>
        <p:spPr>
          <a:xfrm>
            <a:off x="418290" y="261338"/>
            <a:ext cx="11337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/>
                <a:latin typeface="Roboto" panose="02000000000000000000" pitchFamily="2" charset="0"/>
              </a:rPr>
              <a:t>We are pleased to announce….</a:t>
            </a:r>
          </a:p>
          <a:p>
            <a:pPr algn="ctr"/>
            <a:r>
              <a:rPr lang="en-US" sz="2000" b="1" dirty="0">
                <a:effectLst/>
                <a:latin typeface="Roboto" panose="02000000000000000000" pitchFamily="2" charset="0"/>
              </a:rPr>
              <a:t>20</a:t>
            </a:r>
            <a:r>
              <a:rPr lang="en-US" sz="2000" b="1" baseline="30000" dirty="0">
                <a:effectLst/>
                <a:latin typeface="Roboto" panose="02000000000000000000" pitchFamily="2" charset="0"/>
              </a:rPr>
              <a:t>th</a:t>
            </a:r>
            <a:r>
              <a:rPr lang="en-US" sz="2000" b="1" dirty="0">
                <a:effectLst/>
                <a:latin typeface="Roboto" panose="02000000000000000000" pitchFamily="2" charset="0"/>
              </a:rPr>
              <a:t> International Workshop on Polarized Sources, Targets, and Polarimetry at Jefferson Lab</a:t>
            </a:r>
          </a:p>
          <a:p>
            <a:pPr algn="ctr"/>
            <a:r>
              <a:rPr lang="en-US" sz="2000" dirty="0">
                <a:latin typeface="Roboto" panose="02000000000000000000" pitchFamily="2" charset="0"/>
              </a:rPr>
              <a:t>(TBD September or October 2024)</a:t>
            </a:r>
            <a:endParaRPr lang="en-US" sz="2000" dirty="0">
              <a:effectLst/>
              <a:latin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E6FA99-7327-7723-3ED9-DC44C476B99E}"/>
              </a:ext>
            </a:extLst>
          </p:cNvPr>
          <p:cNvSpPr txBox="1"/>
          <p:nvPr/>
        </p:nvSpPr>
        <p:spPr>
          <a:xfrm>
            <a:off x="7753163" y="6729428"/>
            <a:ext cx="44388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The scientific program of this workshop includes topics related to spin phenomena in particle and nuclear physics as well as those in related fields.</a:t>
            </a: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A2EB49-9052-6EDD-435C-61431A185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121" y="4442026"/>
            <a:ext cx="3794555" cy="215463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375F4A-FDC9-9C20-3545-9F3F8D2C5C87}"/>
              </a:ext>
            </a:extLst>
          </p:cNvPr>
          <p:cNvCxnSpPr>
            <a:cxnSpLocks/>
          </p:cNvCxnSpPr>
          <p:nvPr/>
        </p:nvCxnSpPr>
        <p:spPr>
          <a:xfrm flipH="1">
            <a:off x="4941499" y="4380241"/>
            <a:ext cx="885218" cy="10187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AF7722F-972B-8079-2C0F-ED21E5627DFB}"/>
              </a:ext>
            </a:extLst>
          </p:cNvPr>
          <p:cNvSpPr txBox="1"/>
          <p:nvPr/>
        </p:nvSpPr>
        <p:spPr>
          <a:xfrm>
            <a:off x="1713122" y="1686942"/>
            <a:ext cx="37945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Calibri" panose="020F0502020204030204" pitchFamily="34" charset="0"/>
              </a:rPr>
              <a:t>Polarized targets </a:t>
            </a:r>
            <a:endParaRPr lang="en-US" b="0" i="0" dirty="0"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Polarized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e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lectron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s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ources (photocathodes and dc/rf guns)  </a:t>
            </a:r>
            <a:endParaRPr lang="en-US" b="1" i="0" dirty="0">
              <a:solidFill>
                <a:srgbClr val="FF0000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Calibri" panose="020F0502020204030204" pitchFamily="34" charset="0"/>
              </a:rPr>
              <a:t>Polarimetry and spin manipulation </a:t>
            </a:r>
            <a:endParaRPr lang="en-US" b="0" i="0" dirty="0"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Calibri" panose="020F0502020204030204" pitchFamily="34" charset="0"/>
              </a:rPr>
              <a:t>Polarized neutrons </a:t>
            </a:r>
            <a:endParaRPr lang="en-US" b="0" i="0" dirty="0"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Calibri" panose="020F0502020204030204" pitchFamily="34" charset="0"/>
              </a:rPr>
              <a:t>Fundamental </a:t>
            </a:r>
            <a:r>
              <a:rPr lang="en-US" dirty="0">
                <a:latin typeface="Calibri" panose="020F0502020204030204" pitchFamily="34" charset="0"/>
              </a:rPr>
              <a:t>s</a:t>
            </a:r>
            <a:r>
              <a:rPr lang="en-US" sz="1800" b="0" i="0" dirty="0">
                <a:effectLst/>
                <a:latin typeface="Calibri" panose="020F0502020204030204" pitchFamily="34" charset="0"/>
              </a:rPr>
              <a:t>ymmetry </a:t>
            </a:r>
            <a:r>
              <a:rPr lang="en-US" dirty="0">
                <a:latin typeface="Calibri" panose="020F0502020204030204" pitchFamily="34" charset="0"/>
              </a:rPr>
              <a:t>t</a:t>
            </a:r>
            <a:r>
              <a:rPr lang="en-US" sz="1800" b="0" i="0" dirty="0">
                <a:effectLst/>
                <a:latin typeface="Calibri" panose="020F0502020204030204" pitchFamily="34" charset="0"/>
              </a:rPr>
              <a:t>ests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Novel applications of spin</a:t>
            </a:r>
            <a:endParaRPr lang="en-US" b="1" i="0" dirty="0">
              <a:solidFill>
                <a:srgbClr val="FF000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8DC998F6-2B1E-535A-15AF-61A96CFFA781}"/>
              </a:ext>
            </a:extLst>
          </p:cNvPr>
          <p:cNvSpPr/>
          <p:nvPr/>
        </p:nvSpPr>
        <p:spPr>
          <a:xfrm>
            <a:off x="201146" y="1933904"/>
            <a:ext cx="1294022" cy="5309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BEA164-F803-B72F-E864-908F0338EC9D}"/>
              </a:ext>
            </a:extLst>
          </p:cNvPr>
          <p:cNvSpPr txBox="1"/>
          <p:nvPr/>
        </p:nvSpPr>
        <p:spPr>
          <a:xfrm>
            <a:off x="6790203" y="5396333"/>
            <a:ext cx="3794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For more information contact Joe Grames</a:t>
            </a:r>
          </a:p>
          <a:p>
            <a:pPr algn="ctr"/>
            <a:r>
              <a:rPr lang="en-US" sz="2400" i="1" dirty="0"/>
              <a:t>email: </a:t>
            </a:r>
            <a:r>
              <a:rPr lang="en-US" sz="2400" i="1" dirty="0" err="1"/>
              <a:t>grames@jlab.org</a:t>
            </a:r>
            <a:endParaRPr lang="en-US" sz="2400" i="1" dirty="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A315B4F4-CD06-AC51-8CA0-B77BA1596338}"/>
              </a:ext>
            </a:extLst>
          </p:cNvPr>
          <p:cNvSpPr/>
          <p:nvPr/>
        </p:nvSpPr>
        <p:spPr>
          <a:xfrm>
            <a:off x="201146" y="3254960"/>
            <a:ext cx="1294022" cy="5309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625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21450A-FA3D-8D26-863C-4E493C57D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926" y="1001443"/>
            <a:ext cx="4252784" cy="3219073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C3C168-1847-A963-2E88-B402C64CBED3}"/>
              </a:ext>
            </a:extLst>
          </p:cNvPr>
          <p:cNvSpPr txBox="1"/>
          <p:nvPr/>
        </p:nvSpPr>
        <p:spPr>
          <a:xfrm>
            <a:off x="115306" y="121565"/>
            <a:ext cx="7256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/>
                <a:latin typeface="Roboto" panose="02000000000000000000" pitchFamily="2" charset="0"/>
              </a:rPr>
              <a:t>Center for Injectors &amp; Sources at Jefferson Lab has an immediate opening for a Postdoctoral Fellow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51E4DE-D0CD-5361-4B1C-F33F6CB274A5}"/>
              </a:ext>
            </a:extLst>
          </p:cNvPr>
          <p:cNvSpPr txBox="1"/>
          <p:nvPr/>
        </p:nvSpPr>
        <p:spPr>
          <a:xfrm>
            <a:off x="8786979" y="583230"/>
            <a:ext cx="1720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Job ID:</a:t>
            </a:r>
            <a:r>
              <a:rPr 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13102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058D0A-75AA-74B7-8E6E-8121AF3DFCEF}"/>
              </a:ext>
            </a:extLst>
          </p:cNvPr>
          <p:cNvSpPr txBox="1"/>
          <p:nvPr/>
        </p:nvSpPr>
        <p:spPr>
          <a:xfrm>
            <a:off x="7720694" y="121565"/>
            <a:ext cx="4053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Visit: </a:t>
            </a:r>
            <a:r>
              <a:rPr lang="en-US" sz="2400" dirty="0" err="1"/>
              <a:t>www.jlab.org</a:t>
            </a:r>
            <a:r>
              <a:rPr lang="en-US" sz="2400" dirty="0"/>
              <a:t>/recruiting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D11560-FAD4-EF3A-3486-2B6F4BED48D9}"/>
              </a:ext>
            </a:extLst>
          </p:cNvPr>
          <p:cNvSpPr txBox="1"/>
          <p:nvPr/>
        </p:nvSpPr>
        <p:spPr>
          <a:xfrm>
            <a:off x="7520926" y="4914420"/>
            <a:ext cx="3794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For more information contact Joe Grames</a:t>
            </a:r>
          </a:p>
          <a:p>
            <a:pPr algn="ctr"/>
            <a:r>
              <a:rPr lang="en-US" sz="2400" i="1" dirty="0"/>
              <a:t>email: </a:t>
            </a:r>
            <a:r>
              <a:rPr lang="en-US" sz="2400" i="1" dirty="0" err="1"/>
              <a:t>grames@jlab.org</a:t>
            </a:r>
            <a:endParaRPr lang="en-US" sz="24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329160-88ED-07F5-2622-B167B8B32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" t="22172" r="3926"/>
          <a:stretch/>
        </p:blipFill>
        <p:spPr>
          <a:xfrm>
            <a:off x="876519" y="3582751"/>
            <a:ext cx="5637782" cy="30559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B82E41-7B5E-D730-49E2-536191726028}"/>
              </a:ext>
            </a:extLst>
          </p:cNvPr>
          <p:cNvSpPr txBox="1"/>
          <p:nvPr/>
        </p:nvSpPr>
        <p:spPr>
          <a:xfrm>
            <a:off x="1282171" y="1199950"/>
            <a:ext cx="523213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Development of spin polarized photocathodes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UHV/XHV v</a:t>
            </a:r>
            <a:r>
              <a:rPr lang="en-US" b="0" i="0" dirty="0">
                <a:effectLst/>
                <a:latin typeface="Calibri" panose="020F0502020204030204" pitchFamily="34" charset="0"/>
              </a:rPr>
              <a:t>acuum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0" dirty="0">
                <a:effectLst/>
                <a:latin typeface="Calibri" panose="020F0502020204030204" pitchFamily="34" charset="0"/>
              </a:rPr>
              <a:t>High voltage photoguns</a:t>
            </a:r>
            <a:endParaRPr lang="en-US" i="0" dirty="0"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Calibri" panose="020F0502020204030204" pitchFamily="34" charset="0"/>
              </a:rPr>
              <a:t>Electron polarimetry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Generation of milliampere e-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Spin polarized e+ beam generation</a:t>
            </a:r>
            <a:endParaRPr lang="en-US" dirty="0"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B43FB0-86BD-D986-4E92-5F0CD0DE9596}"/>
              </a:ext>
            </a:extLst>
          </p:cNvPr>
          <p:cNvSpPr txBox="1"/>
          <p:nvPr/>
        </p:nvSpPr>
        <p:spPr>
          <a:xfrm>
            <a:off x="1660155" y="3198167"/>
            <a:ext cx="4166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Polarized Electron Source Group</a:t>
            </a:r>
          </a:p>
        </p:txBody>
      </p:sp>
    </p:spTree>
    <p:extLst>
      <p:ext uri="{BB962C8B-B14F-4D97-AF65-F5344CB8AC3E}">
        <p14:creationId xmlns:p14="http://schemas.microsoft.com/office/powerpoint/2010/main" val="4003773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163</Words>
  <Application>Microsoft Macintosh PowerPoint</Application>
  <PresentationFormat>Widescreen</PresentationFormat>
  <Paragraphs>24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Roboto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Grames</dc:creator>
  <cp:lastModifiedBy>Joe Grames</cp:lastModifiedBy>
  <cp:revision>1</cp:revision>
  <dcterms:created xsi:type="dcterms:W3CDTF">2023-10-05T10:23:30Z</dcterms:created>
  <dcterms:modified xsi:type="dcterms:W3CDTF">2023-10-05T11:09:07Z</dcterms:modified>
</cp:coreProperties>
</file>