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1" r:id="rId4"/>
    <p:sldId id="262" r:id="rId5"/>
    <p:sldId id="257" r:id="rId6"/>
    <p:sldId id="258" r:id="rId7"/>
    <p:sldId id="263" r:id="rId8"/>
    <p:sldId id="25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D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92"/>
  </p:normalViewPr>
  <p:slideViewPr>
    <p:cSldViewPr snapToGrid="0" snapToObjects="1">
      <p:cViewPr varScale="1">
        <p:scale>
          <a:sx n="76" d="100"/>
          <a:sy n="76" d="100"/>
        </p:scale>
        <p:origin x="216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B61E8-B9B0-5649-B44B-74A5EF141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E0D994-791F-0944-8980-90F8B7A20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C2514-7083-C541-BF61-43C87BDD5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7D5A-ABD2-9E44-AD33-0D2301F66770}" type="datetimeFigureOut">
              <a:rPr lang="en-US" smtClean="0"/>
              <a:t>6/5/23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ACC3D-3644-E048-9249-1F0BA8C9C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398B7-CA52-3744-8316-D9EE63FFA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C2D2-1817-564A-A39C-12144D70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2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B9841-2199-7C47-91E6-C4FF1FD95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0A8B3E-C8C0-A442-9472-0EBD6F919A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24B13-66A2-264B-8972-104E89D17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7D5A-ABD2-9E44-AD33-0D2301F66770}" type="datetimeFigureOut">
              <a:rPr lang="en-US" smtClean="0"/>
              <a:t>6/5/23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6C0BB-6CF6-1C4E-A043-05A52C0B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E609C-3ECB-EB41-BE31-935EEDB1D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C2D2-1817-564A-A39C-12144D70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80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985424-72BD-6A4A-86B3-9510EA1D55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69987-9225-994B-84DB-7A6941625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730DA-C80A-D441-B745-8AC0BF8CA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7D5A-ABD2-9E44-AD33-0D2301F66770}" type="datetimeFigureOut">
              <a:rPr lang="en-US" smtClean="0"/>
              <a:t>6/5/23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B9FE5-3214-DA48-8063-4BA8E2607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2C874-A44B-2847-A5BE-86780FA48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C2D2-1817-564A-A39C-12144D70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27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A1006-5B4A-734E-A92D-9A23B9FE5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37FDF-7CB9-394C-B8C8-95DF46B4F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44282-FE3B-A140-8B39-63A85271F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7D5A-ABD2-9E44-AD33-0D2301F66770}" type="datetimeFigureOut">
              <a:rPr lang="en-US" smtClean="0"/>
              <a:t>6/5/23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6AE0A-6C56-5741-8C59-6B1A41327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9186C-309B-7F43-9774-1A9CDCD76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C2D2-1817-564A-A39C-12144D70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11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57238-A76D-834F-BBC0-FB199F87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DA40F-F01C-6146-AA5B-37DC47A99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150E7-C7DD-0642-AB75-C87459CBE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7D5A-ABD2-9E44-AD33-0D2301F66770}" type="datetimeFigureOut">
              <a:rPr lang="en-US" smtClean="0"/>
              <a:t>6/5/23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A905F-21AF-5541-AB93-9E01318C6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FD18F-3C11-BA4F-9301-6FE022E47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C2D2-1817-564A-A39C-12144D70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2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CF073-3EF2-E143-950F-A0C8CAED8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E7FC8-CEC7-214D-A277-9ED55B13AF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58EC38-64B5-304F-A3AD-1686008FC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69DE99-E2FB-A941-BB50-8EBAA84BE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7D5A-ABD2-9E44-AD33-0D2301F66770}" type="datetimeFigureOut">
              <a:rPr lang="en-US" smtClean="0"/>
              <a:t>6/5/23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44C1DB-B59A-F64D-B7E7-5B220285A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42257-2EC9-ED48-8B1C-D5270C9F1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C2D2-1817-564A-A39C-12144D70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7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D4176-06F6-B141-91B3-CCD07366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927B26-08EE-DB4D-8F20-4AAFA42BA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882EF9-496D-7040-92B0-01886CD8CE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F66641-A079-4E41-A967-4E04FBA83F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CB3F3D-721D-034F-B391-3599ACBC60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AEA39-325B-5940-8DE4-510146BF4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7D5A-ABD2-9E44-AD33-0D2301F66770}" type="datetimeFigureOut">
              <a:rPr lang="en-US" smtClean="0"/>
              <a:t>6/5/23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41308B-1235-1F49-A1CA-66B873B59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79A095-D793-FC4A-821B-2F414458A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C2D2-1817-564A-A39C-12144D70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570B6-9D44-804C-B1F0-ACCED4119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84FEB8-E698-8F41-B10F-7C8C5292D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7D5A-ABD2-9E44-AD33-0D2301F66770}" type="datetimeFigureOut">
              <a:rPr lang="en-US" smtClean="0"/>
              <a:t>6/5/23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6439F7-342F-1D4A-A58C-9BC1BEBFF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36CD57-0811-6746-A161-08D8C03CF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C2D2-1817-564A-A39C-12144D70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7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A730EC-B6E2-284E-BAB1-D33E45D2C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7D5A-ABD2-9E44-AD33-0D2301F66770}" type="datetimeFigureOut">
              <a:rPr lang="en-US" smtClean="0"/>
              <a:t>6/5/23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3B863F-FE25-3343-82B7-3CBAFFBC7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3573F3-802C-7845-88AB-B6E9EA952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C2D2-1817-564A-A39C-12144D70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50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57F6D-583F-7246-9568-29FA74E9F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F0EEB-7890-2D46-B5D7-B919244D0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EF061D-9294-EF42-9CA2-FB7CA39FAF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968B6-9209-4A46-B01E-A11A57CA6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7D5A-ABD2-9E44-AD33-0D2301F66770}" type="datetimeFigureOut">
              <a:rPr lang="en-US" smtClean="0"/>
              <a:t>6/5/23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2624C-3273-844C-803D-AEFFB9979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61297-58FD-B648-B744-177B16937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C2D2-1817-564A-A39C-12144D70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6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9C6EB-33DA-FD4D-ACC1-BF3B26840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E1D070-004B-3A43-9A0F-0F5C96BD8E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7A2CA8-B76A-8041-ADBE-2C3E309824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24FB52-74DA-024D-BB7A-D4CC5CB25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7D5A-ABD2-9E44-AD33-0D2301F66770}" type="datetimeFigureOut">
              <a:rPr lang="en-US" smtClean="0"/>
              <a:t>6/5/23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594F3F-D015-054B-BD7A-7CAF66793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6B1987-927E-084A-9654-9610A6F27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C2D2-1817-564A-A39C-12144D70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41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292498-189D-E741-AA00-0AF861D6C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DB4E95-5AC3-9644-9129-881617552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AD091-512B-AB45-8E6C-380BB941D9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D7D5A-ABD2-9E44-AD33-0D2301F66770}" type="datetimeFigureOut">
              <a:rPr lang="en-US" smtClean="0"/>
              <a:t>6/5/23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234C8-2791-E247-A0E4-63A0016258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43F8C-7AC8-464E-91D0-0494DDD941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6C2D2-1817-564A-A39C-12144D70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079F7-6E0E-A74F-97C4-AEAB6BBB6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024" y="238871"/>
            <a:ext cx="10515600" cy="625605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fECal</a:t>
            </a:r>
            <a:r>
              <a:rPr lang="en-US" dirty="0"/>
              <a:t> Discussion, 06.05.23          </a:t>
            </a:r>
            <a:r>
              <a:rPr lang="en-US" dirty="0" err="1"/>
              <a:t>O.Tsai</a:t>
            </a:r>
            <a:endParaRPr lang="en-US" dirty="0"/>
          </a:p>
          <a:p>
            <a:endParaRPr lang="en-US" dirty="0"/>
          </a:p>
          <a:p>
            <a:r>
              <a:rPr lang="en-US" dirty="0"/>
              <a:t>Brief reports form </a:t>
            </a:r>
            <a:r>
              <a:rPr lang="en-US" dirty="0" err="1"/>
              <a:t>fECal</a:t>
            </a:r>
            <a:r>
              <a:rPr lang="en-US" dirty="0"/>
              <a:t> consortia.</a:t>
            </a:r>
          </a:p>
          <a:p>
            <a:r>
              <a:rPr lang="en-US" dirty="0"/>
              <a:t>Discussion of next steps for 0’s order mechanical design.</a:t>
            </a:r>
          </a:p>
        </p:txBody>
      </p:sp>
    </p:spTree>
    <p:extLst>
      <p:ext uri="{BB962C8B-B14F-4D97-AF65-F5344CB8AC3E}">
        <p14:creationId xmlns:p14="http://schemas.microsoft.com/office/powerpoint/2010/main" val="47706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E4A86-FC02-A24B-939B-97B5FEED4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659" y="238871"/>
            <a:ext cx="11021608" cy="60772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Update on global design refinement with full </a:t>
            </a:r>
            <a:r>
              <a:rPr lang="en-US" dirty="0" err="1"/>
              <a:t>ePIC</a:t>
            </a:r>
            <a:r>
              <a:rPr lang="en-US" dirty="0"/>
              <a:t> simulations: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400" dirty="0"/>
              <a:t>Effect of material upfront of </a:t>
            </a:r>
            <a:r>
              <a:rPr lang="en-US" sz="2400" dirty="0" err="1"/>
              <a:t>Ecal</a:t>
            </a:r>
            <a:r>
              <a:rPr lang="en-US" sz="2400" dirty="0"/>
              <a:t>, i.e. readout on the back vs front – no difference.</a:t>
            </a:r>
          </a:p>
          <a:p>
            <a:r>
              <a:rPr lang="en-US" sz="2400" dirty="0"/>
              <a:t>Pixel size for </a:t>
            </a:r>
            <a:r>
              <a:rPr lang="en-US" sz="2400" dirty="0" err="1"/>
              <a:t>SiPMs</a:t>
            </a:r>
            <a:r>
              <a:rPr lang="en-US" sz="2400" dirty="0"/>
              <a:t> – 15-20 um, same </a:t>
            </a:r>
            <a:r>
              <a:rPr lang="en-US" sz="2400" dirty="0" err="1"/>
              <a:t>SiPMs</a:t>
            </a:r>
            <a:r>
              <a:rPr lang="en-US" sz="2400" dirty="0"/>
              <a:t> for entire </a:t>
            </a:r>
            <a:r>
              <a:rPr lang="en-US" sz="2400" dirty="0" err="1"/>
              <a:t>fECal</a:t>
            </a:r>
            <a:endParaRPr lang="en-US" sz="2400" dirty="0"/>
          </a:p>
          <a:p>
            <a:r>
              <a:rPr lang="en-US" sz="2400" dirty="0"/>
              <a:t>Outer radius – (interplay between barrel and </a:t>
            </a:r>
            <a:r>
              <a:rPr lang="en-US" sz="2400" dirty="0" err="1"/>
              <a:t>fECla</a:t>
            </a:r>
            <a:r>
              <a:rPr lang="en-US" sz="2400" dirty="0"/>
              <a:t>) R out ~ 1.7m, reduction of n channels from 19k to ~15k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What left:</a:t>
            </a:r>
          </a:p>
          <a:p>
            <a:r>
              <a:rPr lang="en-US" sz="2400" dirty="0"/>
              <a:t>Effect of radiation damages – need for cooling of </a:t>
            </a:r>
            <a:r>
              <a:rPr lang="en-US" sz="2400" dirty="0" err="1"/>
              <a:t>SiPMs</a:t>
            </a:r>
            <a:r>
              <a:rPr lang="en-US" sz="2400" dirty="0"/>
              <a:t> next to the beam pipe.</a:t>
            </a:r>
          </a:p>
          <a:p>
            <a:r>
              <a:rPr lang="en-US" sz="2400" dirty="0"/>
              <a:t>Granularity at insert area – (only affect FEE design).</a:t>
            </a:r>
          </a:p>
          <a:p>
            <a:endParaRPr lang="en-US" sz="2400" dirty="0"/>
          </a:p>
          <a:p>
            <a:r>
              <a:rPr lang="en-US" sz="3100" dirty="0">
                <a:solidFill>
                  <a:srgbClr val="FF0000"/>
                </a:solidFill>
              </a:rPr>
              <a:t>With next few simulation campaign I don’t expect any new impacts on mechanical design.</a:t>
            </a:r>
          </a:p>
          <a:p>
            <a:r>
              <a:rPr lang="en-US" sz="3100" dirty="0">
                <a:solidFill>
                  <a:srgbClr val="FF0000"/>
                </a:solidFill>
              </a:rPr>
              <a:t>Mechanical design may have small impact on simulations (collar near the beam pipe_.</a:t>
            </a:r>
          </a:p>
          <a:p>
            <a:endParaRPr lang="en-US" sz="3100" dirty="0">
              <a:solidFill>
                <a:srgbClr val="FF0000"/>
              </a:solidFill>
            </a:endParaRPr>
          </a:p>
          <a:p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569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FEA26-1284-2B4A-BD35-BD7DF46BE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683" y="454025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Update on </a:t>
            </a:r>
            <a:r>
              <a:rPr lang="en-US" dirty="0" err="1"/>
              <a:t>fECal</a:t>
            </a:r>
            <a:r>
              <a:rPr lang="en-US" dirty="0"/>
              <a:t> module design</a:t>
            </a:r>
          </a:p>
          <a:p>
            <a:pPr marL="0" indent="0">
              <a:buNone/>
            </a:pPr>
            <a:r>
              <a:rPr lang="en-US" dirty="0"/>
              <a:t>No changes, installation block is the same ~ 10 x 10 x 17 cm </a:t>
            </a:r>
            <a:r>
              <a:rPr lang="en-US" dirty="0" err="1"/>
              <a:t>WScFi</a:t>
            </a:r>
            <a:r>
              <a:rPr lang="en-US" dirty="0"/>
              <a:t> + 13 cm light guides + readout.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Components:</a:t>
            </a:r>
          </a:p>
          <a:p>
            <a:r>
              <a:rPr lang="en-US" sz="2400" dirty="0"/>
              <a:t>W Powder – Fudan’s type</a:t>
            </a:r>
          </a:p>
          <a:p>
            <a:r>
              <a:rPr lang="en-US" sz="2400" dirty="0"/>
              <a:t>Fibers Kuraray or </a:t>
            </a:r>
            <a:r>
              <a:rPr lang="en-US" sz="2400" dirty="0" err="1"/>
              <a:t>Luxium</a:t>
            </a:r>
            <a:r>
              <a:rPr lang="en-US" sz="2400" dirty="0"/>
              <a:t> (final sample from </a:t>
            </a:r>
            <a:r>
              <a:rPr lang="en-US" sz="2400" dirty="0" err="1"/>
              <a:t>Luxium</a:t>
            </a:r>
            <a:r>
              <a:rPr lang="en-US" sz="2400" dirty="0"/>
              <a:t> will be at UCLA end of June, confirmed today).</a:t>
            </a:r>
          </a:p>
          <a:p>
            <a:r>
              <a:rPr lang="en-US" sz="2400" dirty="0"/>
              <a:t>Meshes (after checks with Fudan) updated quotes from FOTOFAB on May 15’th.</a:t>
            </a:r>
          </a:p>
          <a:p>
            <a:r>
              <a:rPr lang="en-US" sz="2400" dirty="0"/>
              <a:t>Epoxy – DE NEEF (instead of </a:t>
            </a:r>
            <a:r>
              <a:rPr lang="en-US" sz="2400" dirty="0" err="1"/>
              <a:t>Epotek</a:t>
            </a:r>
            <a:r>
              <a:rPr lang="en-US" sz="2400" dirty="0"/>
              <a:t> 301-1) for modules, </a:t>
            </a:r>
            <a:r>
              <a:rPr lang="en-US" sz="2400" dirty="0" err="1"/>
              <a:t>Epotek</a:t>
            </a:r>
            <a:r>
              <a:rPr lang="en-US" sz="2400" dirty="0"/>
              <a:t> 301-1 for TiO2 diffuser layer only. </a:t>
            </a:r>
            <a:r>
              <a:rPr lang="en-US" sz="2400" dirty="0" err="1"/>
              <a:t>DeNeef</a:t>
            </a:r>
            <a:r>
              <a:rPr lang="en-US" sz="2400" dirty="0"/>
              <a:t> tested at UCLA and Fudan, workability same as </a:t>
            </a:r>
            <a:r>
              <a:rPr lang="en-US" sz="2400" dirty="0" err="1"/>
              <a:t>Epotek</a:t>
            </a:r>
            <a:r>
              <a:rPr lang="en-US" sz="2400" dirty="0"/>
              <a:t>.</a:t>
            </a:r>
          </a:p>
          <a:p>
            <a:r>
              <a:rPr lang="en-US" sz="2400" dirty="0"/>
              <a:t>Light Guides - new design, maximizing light collection efficiency. Investigations in few directions how to produce these (machine, cast, injection). No definitive yet.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Test Run for 2023</a:t>
            </a:r>
          </a:p>
          <a:p>
            <a:pPr marL="0" indent="0">
              <a:buNone/>
            </a:pPr>
            <a:r>
              <a:rPr lang="en-US" sz="2400" dirty="0"/>
              <a:t>Late fall, waiting from FNAL announcement. Readout scheme  for test run defined.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091311-CB6C-F045-8EBF-3EF5D2A98D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0617" y="3546102"/>
            <a:ext cx="2656666" cy="3311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198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913D1-8E4B-AB49-91D1-0187BD807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941" y="40023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Workforce (at present):</a:t>
            </a:r>
          </a:p>
          <a:p>
            <a:r>
              <a:rPr lang="en-US" sz="2400" dirty="0"/>
              <a:t>UCLA/Fudan – working on block production technique</a:t>
            </a:r>
          </a:p>
          <a:p>
            <a:r>
              <a:rPr lang="en-US" sz="2400" dirty="0"/>
              <a:t>Indiana – FEE/readout</a:t>
            </a:r>
          </a:p>
          <a:p>
            <a:r>
              <a:rPr lang="en-US" sz="2400" dirty="0"/>
              <a:t>UCR – </a:t>
            </a:r>
            <a:r>
              <a:rPr lang="en-US" sz="2400" dirty="0" err="1"/>
              <a:t>SiPMs</a:t>
            </a:r>
            <a:r>
              <a:rPr lang="en-US" sz="2400" dirty="0"/>
              <a:t> (mostly for insert for a moment)</a:t>
            </a:r>
          </a:p>
          <a:p>
            <a:r>
              <a:rPr lang="en-US" sz="2400" dirty="0"/>
              <a:t>UCLA/BNL – structural tests (just about to start, small </a:t>
            </a:r>
            <a:r>
              <a:rPr lang="en-US" sz="2400" dirty="0" err="1"/>
              <a:t>WScFI</a:t>
            </a:r>
            <a:r>
              <a:rPr lang="en-US" sz="2400" dirty="0"/>
              <a:t> blocks first, then installation block (arrived from Indiana today)).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eRD106 funds still not available, long delay at BNL. Now delay at UCLA and UCR sides, but promised that accounts finally will be set any moment now…</a:t>
            </a:r>
          </a:p>
        </p:txBody>
      </p:sp>
    </p:spTree>
    <p:extLst>
      <p:ext uri="{BB962C8B-B14F-4D97-AF65-F5344CB8AC3E}">
        <p14:creationId xmlns:p14="http://schemas.microsoft.com/office/powerpoint/2010/main" val="3783177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2DCFE2-6C88-2646-A9EB-45CD28CB50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31" y="200025"/>
            <a:ext cx="9080812" cy="46720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92E165-4B57-3C4E-8D40-9E6D4164DB0D}"/>
              </a:ext>
            </a:extLst>
          </p:cNvPr>
          <p:cNvSpPr txBox="1"/>
          <p:nvPr/>
        </p:nvSpPr>
        <p:spPr>
          <a:xfrm>
            <a:off x="414338" y="4872037"/>
            <a:ext cx="1087105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Ecal</a:t>
            </a:r>
            <a:r>
              <a:rPr lang="en-US" dirty="0"/>
              <a:t> installation block weight ~ 18 kg., transverse dimensions 10 cm x 10 cm</a:t>
            </a:r>
          </a:p>
          <a:p>
            <a:r>
              <a:rPr lang="en-US" dirty="0" err="1"/>
              <a:t>Ecal</a:t>
            </a:r>
            <a:r>
              <a:rPr lang="en-US" dirty="0"/>
              <a:t> installation block will be glued to ‘Strong Back’, which is ~ 1 cm thick Aluminum plate with two tapped holes.</a:t>
            </a:r>
          </a:p>
          <a:p>
            <a:r>
              <a:rPr lang="en-US" dirty="0"/>
              <a:t>Mounting Brackets – steel ~ 8 mm x 8 mm</a:t>
            </a:r>
          </a:p>
          <a:p>
            <a:r>
              <a:rPr lang="en-US" dirty="0"/>
              <a:t>Mounting Brackets probably need to be adjustable</a:t>
            </a:r>
          </a:p>
          <a:p>
            <a:r>
              <a:rPr lang="en-US" dirty="0" err="1"/>
              <a:t>ECal</a:t>
            </a:r>
            <a:r>
              <a:rPr lang="en-US" dirty="0"/>
              <a:t> blocks will be installed from bottom to top, layer by layer.</a:t>
            </a:r>
          </a:p>
          <a:p>
            <a:r>
              <a:rPr lang="en-US" dirty="0"/>
              <a:t>Each </a:t>
            </a:r>
            <a:r>
              <a:rPr lang="en-US" dirty="0" err="1"/>
              <a:t>Ecal</a:t>
            </a:r>
            <a:r>
              <a:rPr lang="en-US" dirty="0"/>
              <a:t> block rest on top of a bracket from previous layer and bolted to mounting bracket at the top of the block.</a:t>
            </a:r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EC4685-0261-FE49-BE3F-42B514832896}"/>
              </a:ext>
            </a:extLst>
          </p:cNvPr>
          <p:cNvSpPr txBox="1"/>
          <p:nvPr/>
        </p:nvSpPr>
        <p:spPr>
          <a:xfrm>
            <a:off x="9654812" y="1100137"/>
            <a:ext cx="22771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spring loaded pin in bottom bracket may be needed.</a:t>
            </a:r>
          </a:p>
          <a:p>
            <a:endParaRPr lang="en-US" dirty="0"/>
          </a:p>
          <a:p>
            <a:r>
              <a:rPr lang="en-US" dirty="0"/>
              <a:t>Seismic analysis </a:t>
            </a:r>
          </a:p>
          <a:p>
            <a:r>
              <a:rPr lang="en-US" dirty="0"/>
              <a:t>For  BNL it is 0.25g horizontal.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847AC73-46C2-8B43-B499-DD568C712981}"/>
              </a:ext>
            </a:extLst>
          </p:cNvPr>
          <p:cNvCxnSpPr/>
          <p:nvPr/>
        </p:nvCxnSpPr>
        <p:spPr>
          <a:xfrm flipH="1">
            <a:off x="6872288" y="1500188"/>
            <a:ext cx="2786062" cy="2286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3D92CFD4-C757-A34C-893D-74CEB3F74CAD}"/>
              </a:ext>
            </a:extLst>
          </p:cNvPr>
          <p:cNvSpPr/>
          <p:nvPr/>
        </p:nvSpPr>
        <p:spPr>
          <a:xfrm>
            <a:off x="5029199" y="981634"/>
            <a:ext cx="3550025" cy="2804553"/>
          </a:xfrm>
          <a:prstGeom prst="rect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45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CA710-5C93-4B44-8CD8-70430F970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576" y="319554"/>
            <a:ext cx="5145742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Discussion of next steps toward  0’s order mechanical model.</a:t>
            </a:r>
          </a:p>
          <a:p>
            <a:pPr marL="514350" indent="-514350">
              <a:buAutoNum type="arabicPeriod"/>
            </a:pPr>
            <a:r>
              <a:rPr lang="en-US" dirty="0"/>
              <a:t>Area near beam pipe. </a:t>
            </a:r>
          </a:p>
          <a:p>
            <a:pPr marL="0" indent="0">
              <a:buNone/>
            </a:pPr>
            <a:r>
              <a:rPr lang="en-US" dirty="0"/>
              <a:t>Collar – should it be considered as a support/safety structure around beam pipe?</a:t>
            </a:r>
          </a:p>
          <a:p>
            <a:pPr marL="0" indent="0">
              <a:buNone/>
            </a:pPr>
            <a:r>
              <a:rPr lang="en-US" dirty="0"/>
              <a:t>Or after structural tests we find that it can be as thin as possible and serves only as a part of </a:t>
            </a:r>
            <a:r>
              <a:rPr lang="en-US" dirty="0" err="1"/>
              <a:t>fECal</a:t>
            </a:r>
            <a:r>
              <a:rPr lang="en-US" dirty="0"/>
              <a:t> enclosure.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My view, we should consider it as a support/safety structure.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A8D7D2-DD9F-0A43-9D70-7EE2B4DFB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9440" y="461918"/>
            <a:ext cx="3208617" cy="5403987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91F10D7-932E-F342-A5E3-56809652948E}"/>
              </a:ext>
            </a:extLst>
          </p:cNvPr>
          <p:cNvCxnSpPr>
            <a:cxnSpLocks/>
          </p:cNvCxnSpPr>
          <p:nvPr/>
        </p:nvCxnSpPr>
        <p:spPr>
          <a:xfrm flipV="1">
            <a:off x="5567082" y="1815353"/>
            <a:ext cx="1506071" cy="349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451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163BC-D104-7144-A32F-812772AE6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412" y="427130"/>
            <a:ext cx="10515600" cy="566438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2.  Filling of </a:t>
            </a:r>
            <a:r>
              <a:rPr lang="en-US" dirty="0" err="1"/>
              <a:t>fECal</a:t>
            </a:r>
            <a:r>
              <a:rPr lang="en-US" dirty="0"/>
              <a:t> area to ~ 1.7 radius – number of blocks</a:t>
            </a:r>
          </a:p>
          <a:p>
            <a:pPr marL="0" indent="0">
              <a:buNone/>
            </a:pPr>
            <a:r>
              <a:rPr lang="en-US" dirty="0"/>
              <a:t>3. Define integration envelope at outer radius, i.e. space for cooling/cables.</a:t>
            </a:r>
          </a:p>
          <a:p>
            <a:pPr marL="0" indent="0">
              <a:buNone/>
            </a:pPr>
            <a:r>
              <a:rPr lang="en-US" dirty="0"/>
              <a:t>4. But before that need to decide of utilities routing.</a:t>
            </a:r>
          </a:p>
          <a:p>
            <a:pPr marL="0" indent="0">
              <a:buNone/>
            </a:pPr>
            <a:r>
              <a:rPr lang="en-US" dirty="0"/>
              <a:t>5. That will have impact on steel ring around </a:t>
            </a:r>
            <a:r>
              <a:rPr lang="en-US" dirty="0" err="1"/>
              <a:t>fECal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Probably preferably is to route all utilities and cables ‘inside’ and have openings below beam pipe to rout them to platforms.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137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18D0FAE-A0E6-A648-8D17-25EA123D82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644" y="335298"/>
            <a:ext cx="7979127" cy="577975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637C1A0-E1F6-A946-97B4-06FA3C3E5E6D}"/>
              </a:ext>
            </a:extLst>
          </p:cNvPr>
          <p:cNvSpPr txBox="1"/>
          <p:nvPr/>
        </p:nvSpPr>
        <p:spPr>
          <a:xfrm>
            <a:off x="7900147" y="117281"/>
            <a:ext cx="44481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ECal</a:t>
            </a:r>
            <a:r>
              <a:rPr lang="en-US" dirty="0"/>
              <a:t> attached to </a:t>
            </a:r>
            <a:r>
              <a:rPr lang="en-US" dirty="0" err="1"/>
              <a:t>HCal</a:t>
            </a:r>
            <a:r>
              <a:rPr lang="en-US" dirty="0"/>
              <a:t> via mounting plate</a:t>
            </a:r>
          </a:p>
          <a:p>
            <a:endParaRPr lang="en-US" dirty="0"/>
          </a:p>
          <a:p>
            <a:r>
              <a:rPr lang="en-US" dirty="0"/>
              <a:t>Mounting plate is a solid ~1 cm thick steel plate with mounting holes to:</a:t>
            </a:r>
          </a:p>
          <a:p>
            <a:r>
              <a:rPr lang="en-US" dirty="0"/>
              <a:t>1. Attach Mounting plate to </a:t>
            </a:r>
            <a:r>
              <a:rPr lang="en-US" dirty="0" err="1"/>
              <a:t>Hcal</a:t>
            </a:r>
            <a:r>
              <a:rPr lang="en-US" dirty="0"/>
              <a:t> blocks</a:t>
            </a:r>
          </a:p>
          <a:p>
            <a:r>
              <a:rPr lang="en-US" dirty="0"/>
              <a:t>2. Attach </a:t>
            </a:r>
            <a:r>
              <a:rPr lang="en-US" dirty="0" err="1"/>
              <a:t>Ecal</a:t>
            </a:r>
            <a:r>
              <a:rPr lang="en-US" dirty="0"/>
              <a:t> mounting brackets to Mounting plate (next slide)</a:t>
            </a:r>
          </a:p>
          <a:p>
            <a:r>
              <a:rPr lang="en-US" dirty="0"/>
              <a:t>3. Provide support for ECAL enclosure hardware.</a:t>
            </a:r>
          </a:p>
          <a:p>
            <a:endParaRPr lang="en-US" dirty="0"/>
          </a:p>
          <a:p>
            <a:r>
              <a:rPr lang="en-US" dirty="0" err="1"/>
              <a:t>ECal</a:t>
            </a:r>
            <a:r>
              <a:rPr lang="en-US" dirty="0"/>
              <a:t> Blocks positioning accuracy ~ 100 </a:t>
            </a:r>
            <a:r>
              <a:rPr lang="en-US" dirty="0" err="1"/>
              <a:t>mkm</a:t>
            </a:r>
            <a:endParaRPr lang="en-US" dirty="0"/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365172E-9825-4F4B-A4B5-3FADBFD54307}"/>
              </a:ext>
            </a:extLst>
          </p:cNvPr>
          <p:cNvCxnSpPr>
            <a:cxnSpLocks/>
          </p:cNvCxnSpPr>
          <p:nvPr/>
        </p:nvCxnSpPr>
        <p:spPr>
          <a:xfrm>
            <a:off x="1331259" y="1506071"/>
            <a:ext cx="874059" cy="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ED5F3B2-3A01-584A-9B04-EBAB2309CFD7}"/>
              </a:ext>
            </a:extLst>
          </p:cNvPr>
          <p:cNvCxnSpPr>
            <a:cxnSpLocks/>
          </p:cNvCxnSpPr>
          <p:nvPr/>
        </p:nvCxnSpPr>
        <p:spPr>
          <a:xfrm>
            <a:off x="1331259" y="5163671"/>
            <a:ext cx="874059" cy="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9429473-5984-7D4E-BBCD-B08B5267E3E6}"/>
              </a:ext>
            </a:extLst>
          </p:cNvPr>
          <p:cNvSpPr txBox="1"/>
          <p:nvPr/>
        </p:nvSpPr>
        <p:spPr>
          <a:xfrm>
            <a:off x="503644" y="6333067"/>
            <a:ext cx="1516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Ecal</a:t>
            </a:r>
            <a:r>
              <a:rPr lang="en-US" dirty="0"/>
              <a:t> Enclosure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BC8E6D7-58E2-1A43-8800-41BF12A9EA41}"/>
              </a:ext>
            </a:extLst>
          </p:cNvPr>
          <p:cNvCxnSpPr/>
          <p:nvPr/>
        </p:nvCxnSpPr>
        <p:spPr>
          <a:xfrm flipV="1">
            <a:off x="914400" y="5163671"/>
            <a:ext cx="558800" cy="11693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729B0E0-B4BA-D64E-A890-DF10492000AE}"/>
              </a:ext>
            </a:extLst>
          </p:cNvPr>
          <p:cNvCxnSpPr>
            <a:cxnSpLocks/>
          </p:cNvCxnSpPr>
          <p:nvPr/>
        </p:nvCxnSpPr>
        <p:spPr>
          <a:xfrm>
            <a:off x="1331259" y="1506071"/>
            <a:ext cx="0" cy="365760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450D0A6C-ABC2-EB49-8A94-0BFC5F23E760}"/>
              </a:ext>
            </a:extLst>
          </p:cNvPr>
          <p:cNvSpPr/>
          <p:nvPr/>
        </p:nvSpPr>
        <p:spPr>
          <a:xfrm>
            <a:off x="778933" y="575733"/>
            <a:ext cx="84666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59E3FC-C86C-814E-A557-242B8B17B603}"/>
              </a:ext>
            </a:extLst>
          </p:cNvPr>
          <p:cNvSpPr/>
          <p:nvPr/>
        </p:nvSpPr>
        <p:spPr>
          <a:xfrm>
            <a:off x="699496" y="5163670"/>
            <a:ext cx="84666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CA1C71C-2BD8-D14D-BB61-C388EDF7513B}"/>
              </a:ext>
            </a:extLst>
          </p:cNvPr>
          <p:cNvCxnSpPr>
            <a:cxnSpLocks/>
          </p:cNvCxnSpPr>
          <p:nvPr/>
        </p:nvCxnSpPr>
        <p:spPr>
          <a:xfrm>
            <a:off x="7053480" y="3802032"/>
            <a:ext cx="778934" cy="228102"/>
          </a:xfrm>
          <a:prstGeom prst="straightConnector1">
            <a:avLst/>
          </a:prstGeom>
          <a:ln w="1174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A7B8889-E849-CE47-8280-C9E2334732BF}"/>
              </a:ext>
            </a:extLst>
          </p:cNvPr>
          <p:cNvCxnSpPr>
            <a:cxnSpLocks/>
          </p:cNvCxnSpPr>
          <p:nvPr/>
        </p:nvCxnSpPr>
        <p:spPr>
          <a:xfrm>
            <a:off x="6968813" y="4248151"/>
            <a:ext cx="778934" cy="228102"/>
          </a:xfrm>
          <a:prstGeom prst="straightConnector1">
            <a:avLst/>
          </a:prstGeom>
          <a:ln w="1174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DF2AC81-8C41-5E41-9639-8D070F36B88D}"/>
              </a:ext>
            </a:extLst>
          </p:cNvPr>
          <p:cNvSpPr txBox="1"/>
          <p:nvPr/>
        </p:nvSpPr>
        <p:spPr>
          <a:xfrm>
            <a:off x="8052547" y="4060754"/>
            <a:ext cx="35298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All cables utilities coming out to racks.</a:t>
            </a:r>
          </a:p>
        </p:txBody>
      </p:sp>
    </p:spTree>
    <p:extLst>
      <p:ext uri="{BB962C8B-B14F-4D97-AF65-F5344CB8AC3E}">
        <p14:creationId xmlns:p14="http://schemas.microsoft.com/office/powerpoint/2010/main" val="3617720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725</Words>
  <Application>Microsoft Macintosh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Oleg Tsai</dc:creator>
  <cp:lastModifiedBy>Microsoft Office User</cp:lastModifiedBy>
  <cp:revision>18</cp:revision>
  <dcterms:created xsi:type="dcterms:W3CDTF">2022-08-05T15:57:57Z</dcterms:created>
  <dcterms:modified xsi:type="dcterms:W3CDTF">2023-06-06T02:18:59Z</dcterms:modified>
</cp:coreProperties>
</file>