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319" r:id="rId5"/>
    <p:sldId id="2450" r:id="rId6"/>
    <p:sldId id="2454" r:id="rId7"/>
    <p:sldId id="2458" r:id="rId8"/>
    <p:sldId id="2453" r:id="rId9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C7FE29-838A-48F3-BD1A-D2777D9EA65A}" v="7" dt="2023-06-05T17:40:53.7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12" autoAdjust="0"/>
    <p:restoredTop sz="97440" autoAdjust="0"/>
  </p:normalViewPr>
  <p:slideViewPr>
    <p:cSldViewPr snapToGrid="0" showGuides="1">
      <p:cViewPr varScale="1">
        <p:scale>
          <a:sx n="162" d="100"/>
          <a:sy n="162" d="100"/>
        </p:scale>
        <p:origin x="780" y="1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6/5/2023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701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188720"/>
            <a:ext cx="11430000" cy="5120640"/>
          </a:xfrm>
        </p:spPr>
        <p:txBody>
          <a:bodyPr/>
          <a:lstStyle>
            <a:lvl1pPr marL="288925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400800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200" b="1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2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400800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200" b="1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2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6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378" y="320040"/>
            <a:ext cx="11425236" cy="5355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63" y="1508760"/>
            <a:ext cx="11372771" cy="40477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587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62842F-612F-3641-9908-4224FD3698B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400800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200" b="1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2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33" r:id="rId3"/>
    <p:sldLayoutId id="2147483738" r:id="rId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072314AD-83B8-6E4A-B9A7-E11C3868B27F}"/>
              </a:ext>
            </a:extLst>
          </p:cNvPr>
          <p:cNvSpPr txBox="1">
            <a:spLocks/>
          </p:cNvSpPr>
          <p:nvPr/>
        </p:nvSpPr>
        <p:spPr bwMode="auto">
          <a:xfrm>
            <a:off x="340594" y="3519890"/>
            <a:ext cx="5990509" cy="178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Eliott Fountain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June 5,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F42CF9-0429-4A09-BCDF-CF9E3487102D}"/>
              </a:ext>
            </a:extLst>
          </p:cNvPr>
          <p:cNvGrpSpPr/>
          <p:nvPr/>
        </p:nvGrpSpPr>
        <p:grpSpPr>
          <a:xfrm>
            <a:off x="6664003" y="1467358"/>
            <a:ext cx="3240473" cy="3273716"/>
            <a:chOff x="6945943" y="1033555"/>
            <a:chExt cx="3750440" cy="379951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C4A4EB3-0E48-456A-BC84-EC0BC3DC6208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45943" y="1033555"/>
              <a:ext cx="2382192" cy="2382192"/>
            </a:xfrm>
            <a:prstGeom prst="ellipse">
              <a:avLst/>
            </a:prstGeom>
            <a:noFill/>
            <a:ln w="76200">
              <a:solidFill>
                <a:schemeClr val="bg2">
                  <a:lumMod val="95000"/>
                  <a:alpha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6B269DE-4986-46AB-B747-CCA1CE35B3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47"/>
            <a:stretch/>
          </p:blipFill>
          <p:spPr>
            <a:xfrm>
              <a:off x="8628438" y="1658698"/>
              <a:ext cx="2067945" cy="2067945"/>
            </a:xfrm>
            <a:prstGeom prst="ellipse">
              <a:avLst/>
            </a:prstGeom>
            <a:noFill/>
            <a:ln w="76200">
              <a:solidFill>
                <a:schemeClr val="bg2">
                  <a:lumMod val="95000"/>
                  <a:alpha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A3A831-DC07-4E67-B120-C5F7EA1E8B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78631" y="2998273"/>
              <a:ext cx="1834794" cy="1834794"/>
            </a:xfrm>
            <a:prstGeom prst="ellipse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76200">
              <a:solidFill>
                <a:schemeClr val="bg2">
                  <a:lumMod val="95000"/>
                  <a:alpha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6589B06-3CAE-4C9F-BA9C-B8C39C4D7B4B}"/>
              </a:ext>
            </a:extLst>
          </p:cNvPr>
          <p:cNvSpPr txBox="1"/>
          <p:nvPr/>
        </p:nvSpPr>
        <p:spPr>
          <a:xfrm>
            <a:off x="340594" y="1327150"/>
            <a:ext cx="650678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EPIC - Forward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HCal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>
              <a:lnSpc>
                <a:spcPct val="90000"/>
              </a:lnSpc>
            </a:pPr>
            <a:endParaRPr lang="en-US" sz="32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3200" dirty="0" err="1">
                <a:solidFill>
                  <a:schemeClr val="bg1"/>
                </a:solidFill>
                <a:latin typeface="+mj-lt"/>
              </a:rPr>
              <a:t>fHCAL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Structure / Insert Update</a:t>
            </a:r>
          </a:p>
        </p:txBody>
      </p:sp>
    </p:spTree>
    <p:extLst>
      <p:ext uri="{BB962C8B-B14F-4D97-AF65-F5344CB8AC3E}">
        <p14:creationId xmlns:p14="http://schemas.microsoft.com/office/powerpoint/2010/main" val="4185276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64444A-9148-EE83-B9BA-61649EBDE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64" y="937562"/>
            <a:ext cx="5819242" cy="53925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B7A88A9-3AEC-40D6-AD80-A73ED8418A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4488" y="320675"/>
            <a:ext cx="11425237" cy="534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fHCAL</a:t>
            </a:r>
            <a:r>
              <a:rPr lang="en-US" dirty="0"/>
              <a:t> Structure with Insert</a:t>
            </a:r>
            <a:endParaRPr lang="en-US" dirty="0">
              <a:latin typeface="+mn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9DB639-50E0-5389-A932-B3F38AE1B7DB}"/>
              </a:ext>
            </a:extLst>
          </p:cNvPr>
          <p:cNvSpPr txBox="1"/>
          <p:nvPr/>
        </p:nvSpPr>
        <p:spPr>
          <a:xfrm>
            <a:off x="1344315" y="4676147"/>
            <a:ext cx="672592" cy="3416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Left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5A0866F-101B-E2A5-2A3D-BDB9A21DF91A}"/>
              </a:ext>
            </a:extLst>
          </p:cNvPr>
          <p:cNvSpPr txBox="1"/>
          <p:nvPr/>
        </p:nvSpPr>
        <p:spPr>
          <a:xfrm>
            <a:off x="4134499" y="5083399"/>
            <a:ext cx="820286" cy="3416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Right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0E32BD-0FEE-6B8D-CCC1-09F0E61E9CF6}"/>
              </a:ext>
            </a:extLst>
          </p:cNvPr>
          <p:cNvSpPr/>
          <p:nvPr/>
        </p:nvSpPr>
        <p:spPr>
          <a:xfrm>
            <a:off x="2625213" y="3091261"/>
            <a:ext cx="1150374" cy="825911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9A7D81C-7853-A2E0-F242-0FBF6D1A974D}"/>
              </a:ext>
            </a:extLst>
          </p:cNvPr>
          <p:cNvCxnSpPr>
            <a:cxnSpLocks/>
          </p:cNvCxnSpPr>
          <p:nvPr/>
        </p:nvCxnSpPr>
        <p:spPr>
          <a:xfrm flipV="1">
            <a:off x="3775587" y="3429000"/>
            <a:ext cx="3221048" cy="104714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F693A6E-A507-0A40-5044-72EE64F85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6635" y="1202918"/>
            <a:ext cx="4386570" cy="44521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34534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902C1B9-C1D2-6350-86E0-79B63129D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318" y="2550674"/>
            <a:ext cx="5305649" cy="40765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217793-03B0-11DA-B967-7A6B4ED44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6" y="821655"/>
            <a:ext cx="5620390" cy="34881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B7A88A9-3AEC-40D6-AD80-A73ED8418A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4488" y="320675"/>
            <a:ext cx="11425237" cy="534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Assembly</a:t>
            </a:r>
            <a:endParaRPr lang="en-US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5D4559-1352-4CCB-A74E-10BF9EAA1FAD}"/>
              </a:ext>
            </a:extLst>
          </p:cNvPr>
          <p:cNvSpPr txBox="1"/>
          <p:nvPr/>
        </p:nvSpPr>
        <p:spPr>
          <a:xfrm>
            <a:off x="9501851" y="1780553"/>
            <a:ext cx="2001892" cy="5909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Steel Absorber Plates (54x)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789489-4497-A395-F24D-C22C388CC76A}"/>
              </a:ext>
            </a:extLst>
          </p:cNvPr>
          <p:cNvSpPr txBox="1"/>
          <p:nvPr/>
        </p:nvSpPr>
        <p:spPr>
          <a:xfrm>
            <a:off x="6766560" y="5992746"/>
            <a:ext cx="2240032" cy="5909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Tungsten Absorber Plates (10x)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15BB00D-76C3-2BE5-EC8F-2F9859FC3DC0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9006592" y="5515897"/>
            <a:ext cx="1777428" cy="772315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F2EFAE3-C088-D124-5607-10CDFB9DED89}"/>
              </a:ext>
            </a:extLst>
          </p:cNvPr>
          <p:cNvSpPr txBox="1"/>
          <p:nvPr/>
        </p:nvSpPr>
        <p:spPr>
          <a:xfrm>
            <a:off x="6259032" y="443922"/>
            <a:ext cx="2595900" cy="5909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Alignment Pins match Tower pattern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F4E3626-5D7D-E412-57D7-664C2AF254B6}"/>
              </a:ext>
            </a:extLst>
          </p:cNvPr>
          <p:cNvCxnSpPr>
            <a:cxnSpLocks/>
            <a:stCxn id="38" idx="3"/>
          </p:cNvCxnSpPr>
          <p:nvPr/>
        </p:nvCxnSpPr>
        <p:spPr>
          <a:xfrm flipV="1">
            <a:off x="6489289" y="3636948"/>
            <a:ext cx="1522035" cy="2470732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45BE4EF-4AAC-EE56-54A3-B417CCBE1976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5403809" y="739388"/>
            <a:ext cx="855223" cy="469980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3A0789F-E2F9-183F-B9AF-F3C39AC019C8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9244289" y="2371484"/>
            <a:ext cx="1258508" cy="1057516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0E98F9C-8D02-5336-4A32-39D07E170729}"/>
              </a:ext>
            </a:extLst>
          </p:cNvPr>
          <p:cNvSpPr txBox="1"/>
          <p:nvPr/>
        </p:nvSpPr>
        <p:spPr>
          <a:xfrm>
            <a:off x="4489408" y="5687565"/>
            <a:ext cx="1999881" cy="8402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Cuts (top and bottom) for PCB Connectors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117EB37-8702-6BD2-9C06-56C6801BB6E0}"/>
              </a:ext>
            </a:extLst>
          </p:cNvPr>
          <p:cNvSpPr txBox="1"/>
          <p:nvPr/>
        </p:nvSpPr>
        <p:spPr>
          <a:xfrm>
            <a:off x="404815" y="4430415"/>
            <a:ext cx="4603737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90000"/>
              </a:lnSpc>
              <a:buFontTx/>
              <a:buChar char="-"/>
            </a:pPr>
            <a:r>
              <a:rPr lang="en-US" dirty="0">
                <a:latin typeface="+mn-lt"/>
              </a:rPr>
              <a:t>60 x 60 x 140 cm</a:t>
            </a:r>
          </a:p>
          <a:p>
            <a:pPr marL="285750" indent="-285750" algn="l">
              <a:lnSpc>
                <a:spcPct val="90000"/>
              </a:lnSpc>
              <a:buFontTx/>
              <a:buChar char="-"/>
            </a:pPr>
            <a:r>
              <a:rPr lang="en-US" dirty="0">
                <a:latin typeface="+mn-lt"/>
              </a:rPr>
              <a:t>3 cm spacing from beam pipe</a:t>
            </a:r>
          </a:p>
          <a:p>
            <a:pPr marL="285750" indent="-285750" algn="l">
              <a:lnSpc>
                <a:spcPct val="90000"/>
              </a:lnSpc>
              <a:buFontTx/>
              <a:buChar char="-"/>
            </a:pPr>
            <a:r>
              <a:rPr lang="en-US" dirty="0">
                <a:latin typeface="+mn-lt"/>
              </a:rPr>
              <a:t>Similar construction to Tower design (e-beam welding)</a:t>
            </a:r>
          </a:p>
          <a:p>
            <a:pPr marL="285750" indent="-285750" algn="l">
              <a:lnSpc>
                <a:spcPct val="90000"/>
              </a:lnSpc>
              <a:buFontTx/>
              <a:buChar char="-"/>
            </a:pPr>
            <a:r>
              <a:rPr lang="en-US" dirty="0">
                <a:latin typeface="+mn-lt"/>
              </a:rPr>
              <a:t>2700 kg without electronics</a:t>
            </a:r>
          </a:p>
          <a:p>
            <a:pPr marL="285750" indent="-285750" algn="l">
              <a:lnSpc>
                <a:spcPct val="90000"/>
              </a:lnSpc>
              <a:buFontTx/>
              <a:buChar char="-"/>
            </a:pPr>
            <a:r>
              <a:rPr lang="en-US" dirty="0">
                <a:latin typeface="+mn-lt"/>
              </a:rPr>
              <a:t>3.4 mm sheet metal on all sides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4BE4E3C-FC26-51D9-D9EE-AE9EB9C9FA6A}"/>
              </a:ext>
            </a:extLst>
          </p:cNvPr>
          <p:cNvSpPr txBox="1"/>
          <p:nvPr/>
        </p:nvSpPr>
        <p:spPr>
          <a:xfrm>
            <a:off x="7138907" y="1799219"/>
            <a:ext cx="2001892" cy="5909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PCB Covers (screwed on)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EA0B768-0984-0CB7-CF35-81DF369AD6CC}"/>
              </a:ext>
            </a:extLst>
          </p:cNvPr>
          <p:cNvCxnSpPr>
            <a:cxnSpLocks/>
            <a:stCxn id="42" idx="2"/>
          </p:cNvCxnSpPr>
          <p:nvPr/>
        </p:nvCxnSpPr>
        <p:spPr>
          <a:xfrm>
            <a:off x="8139853" y="2390150"/>
            <a:ext cx="589468" cy="3263538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732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7A88A9-3AEC-40D6-AD80-A73ED8418A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4488" y="320675"/>
            <a:ext cx="11425237" cy="534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with Beampipe</a:t>
            </a:r>
            <a:endParaRPr lang="en-US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40E2AA-D465-47C1-4E3F-F74701D62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" y="855663"/>
            <a:ext cx="6717040" cy="24725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1E1B54-50D5-9CB1-D3A3-00464FF44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224" y="2091940"/>
            <a:ext cx="5930458" cy="32408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D1B3C3-973A-A0C0-700A-77771FC8C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89" y="4101237"/>
            <a:ext cx="6770134" cy="23133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F9EDE1C-26B9-A990-12F5-F4ED30F7063C}"/>
              </a:ext>
            </a:extLst>
          </p:cNvPr>
          <p:cNvSpPr txBox="1"/>
          <p:nvPr/>
        </p:nvSpPr>
        <p:spPr>
          <a:xfrm>
            <a:off x="6057106" y="946707"/>
            <a:ext cx="888858" cy="5909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Top View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F5A248-DA27-C8C9-5144-683AD7266772}"/>
              </a:ext>
            </a:extLst>
          </p:cNvPr>
          <p:cNvSpPr txBox="1"/>
          <p:nvPr/>
        </p:nvSpPr>
        <p:spPr>
          <a:xfrm>
            <a:off x="6172670" y="4144380"/>
            <a:ext cx="888858" cy="8402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Top View (cut)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C4C975-D5F0-D68A-B561-7403FF4BB23D}"/>
              </a:ext>
            </a:extLst>
          </p:cNvPr>
          <p:cNvSpPr txBox="1"/>
          <p:nvPr/>
        </p:nvSpPr>
        <p:spPr>
          <a:xfrm>
            <a:off x="10037394" y="2091940"/>
            <a:ext cx="2093288" cy="5909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Isometric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(left side hidden)</a:t>
            </a:r>
          </a:p>
        </p:txBody>
      </p:sp>
    </p:spTree>
    <p:extLst>
      <p:ext uri="{BB962C8B-B14F-4D97-AF65-F5344CB8AC3E}">
        <p14:creationId xmlns:p14="http://schemas.microsoft.com/office/powerpoint/2010/main" val="1079799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5849410-5993-CD77-6A4E-E1497F65A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104" y="2968567"/>
            <a:ext cx="4442030" cy="38246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0EA523-FAAE-FEF8-E77B-D2C6BF0F2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073" y="2655653"/>
            <a:ext cx="4550076" cy="42023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3715BA-2A9C-1DBA-9345-0D38E83D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8M Tower Static Analysis (update)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CDE63-F22C-3ECD-B79B-0ADD13460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378" y="1061742"/>
            <a:ext cx="11372771" cy="5476218"/>
          </a:xfrm>
        </p:spPr>
        <p:txBody>
          <a:bodyPr/>
          <a:lstStyle/>
          <a:p>
            <a:r>
              <a:rPr lang="en-US" sz="2000" dirty="0">
                <a:latin typeface="+mn-lt"/>
              </a:rPr>
              <a:t>Load: 51x Stack (10,200 kg)</a:t>
            </a:r>
          </a:p>
          <a:p>
            <a:r>
              <a:rPr lang="en-US" sz="2000" dirty="0">
                <a:latin typeface="+mn-lt"/>
              </a:rPr>
              <a:t>Evenly applied load to top face (bottom face is held fixed)</a:t>
            </a:r>
            <a:br>
              <a:rPr lang="en-US" sz="2000" dirty="0">
                <a:latin typeface="+mn-lt"/>
              </a:rPr>
            </a:br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Max deflection and stress near rear of Tower in the unsupported space. </a:t>
            </a:r>
          </a:p>
          <a:p>
            <a:r>
              <a:rPr lang="en-US" sz="2000" dirty="0">
                <a:latin typeface="+mn-lt"/>
              </a:rPr>
              <a:t>Yield Stress of 1020 Steel ≈ 350 MPa, Max observed </a:t>
            </a:r>
            <a:r>
              <a:rPr lang="en-US" sz="2000" b="1" dirty="0">
                <a:latin typeface="+mn-lt"/>
              </a:rPr>
              <a:t>66.0 MPa</a:t>
            </a:r>
            <a:r>
              <a:rPr lang="en-US" sz="2000" dirty="0">
                <a:latin typeface="+mn-lt"/>
              </a:rPr>
              <a:t>.</a:t>
            </a:r>
          </a:p>
          <a:p>
            <a:r>
              <a:rPr lang="en-US" sz="2000" dirty="0">
                <a:latin typeface="+mn-lt"/>
              </a:rPr>
              <a:t>Max deflection is </a:t>
            </a:r>
            <a:r>
              <a:rPr lang="en-US" sz="2000">
                <a:latin typeface="+mn-lt"/>
              </a:rPr>
              <a:t>roughly </a:t>
            </a:r>
            <a:r>
              <a:rPr lang="en-US" sz="2000" b="1">
                <a:latin typeface="+mn-lt"/>
              </a:rPr>
              <a:t>0.05 mm</a:t>
            </a:r>
            <a:r>
              <a:rPr lang="en-US" sz="2000" dirty="0">
                <a:latin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56754174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6F5DE5-FF42-42F2-9962-F83010572F4E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50AF3C-223B-4322-9D84-8F5422CEA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167</Words>
  <Application>Microsoft Office PowerPoint</Application>
  <PresentationFormat>Widescreen</PresentationFormat>
  <Paragraphs>35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Arial Narrow</vt:lpstr>
      <vt:lpstr>Century Gothic</vt:lpstr>
      <vt:lpstr>ORNL</vt:lpstr>
      <vt:lpstr>PowerPoint Presentation</vt:lpstr>
      <vt:lpstr>fHCAL Structure with Insert</vt:lpstr>
      <vt:lpstr>Insert Assembly</vt:lpstr>
      <vt:lpstr>Insert with Beampipe</vt:lpstr>
      <vt:lpstr>8M Tower Static Analysis (update)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2023-06-05T17:55:52Z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