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sldIdLst>
    <p:sldId id="256" r:id="rId5"/>
    <p:sldId id="5749" r:id="rId6"/>
    <p:sldId id="5748" r:id="rId7"/>
    <p:sldId id="5750" r:id="rId8"/>
    <p:sldId id="5760" r:id="rId9"/>
    <p:sldId id="5758" r:id="rId10"/>
    <p:sldId id="5759" r:id="rId11"/>
    <p:sldId id="5753" r:id="rId12"/>
    <p:sldId id="5754" r:id="rId13"/>
    <p:sldId id="5757" r:id="rId14"/>
    <p:sldId id="5747" r:id="rId15"/>
    <p:sldId id="5752" r:id="rId16"/>
    <p:sldId id="5755" r:id="rId17"/>
    <p:sldId id="5756" r:id="rId18"/>
    <p:sldId id="3836" r:id="rId19"/>
    <p:sldId id="268" r:id="rId20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00FF"/>
    <a:srgbClr val="9437FF"/>
    <a:srgbClr val="0432FF"/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38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1560" y="56"/>
      </p:cViewPr>
      <p:guideLst>
        <p:guide orient="horz" pos="151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CFAD0DF-F63F-4951-88B8-7E7D2CB1BA02}" type="datetimeFigureOut">
              <a:rPr lang="en-US" smtClean="0"/>
              <a:t>6/23/2023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8010FB5-4D6F-42F5-A809-7A1093A9D7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4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212" y="6439090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3188" y="6445998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1117" y="644002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03188" y="6445998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3188" y="644002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212" y="6445998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rookhavenlab.sharepoint.com/:x:/s/EICPublicSharingDocs/EdH38QZE9HpJrl039jn2-q4BbPvrMv7dTFiLV8--atclKw?e=xjJPKj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45E5-B96D-4C8D-947E-45F782E41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886" y="1654052"/>
            <a:ext cx="7089889" cy="1774948"/>
          </a:xfrm>
        </p:spPr>
        <p:txBody>
          <a:bodyPr>
            <a:normAutofit fontScale="90000"/>
          </a:bodyPr>
          <a:lstStyle/>
          <a:p>
            <a:r>
              <a:rPr lang="en-US" dirty="0"/>
              <a:t>EIC Project Update – Ongoing Integration Activities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1F55E-30EE-4C1A-8892-83A289C0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9422" y="3429000"/>
            <a:ext cx="5230906" cy="198056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dirty="0">
              <a:effectLst/>
              <a:latin typeface="Arial"/>
              <a:cs typeface="Arial"/>
            </a:endParaRPr>
          </a:p>
          <a:p>
            <a:r>
              <a:rPr lang="en-US" dirty="0">
                <a:effectLst/>
              </a:rPr>
              <a:t>Elke </a:t>
            </a:r>
            <a:r>
              <a:rPr lang="en-US" dirty="0" err="1">
                <a:effectLst/>
              </a:rPr>
              <a:t>Aschenauer</a:t>
            </a:r>
            <a:r>
              <a:rPr lang="en-US" dirty="0">
                <a:effectLst/>
              </a:rPr>
              <a:t> and Rolf Ent</a:t>
            </a:r>
          </a:p>
          <a:p>
            <a:pPr>
              <a:lnSpc>
                <a:spcPct val="120000"/>
              </a:lnSpc>
            </a:pPr>
            <a:r>
              <a:rPr lang="en-US" dirty="0">
                <a:effectLst/>
              </a:rPr>
              <a:t>Co-Associate Directors for the Experimental Program</a:t>
            </a:r>
          </a:p>
          <a:p>
            <a:r>
              <a:rPr lang="en-US" dirty="0" err="1">
                <a:effectLst/>
              </a:rPr>
              <a:t>ePIC</a:t>
            </a:r>
            <a:r>
              <a:rPr lang="en-US" dirty="0">
                <a:effectLst/>
              </a:rPr>
              <a:t> </a:t>
            </a:r>
            <a:r>
              <a:rPr lang="en-US" dirty="0"/>
              <a:t>General</a:t>
            </a:r>
            <a:r>
              <a:rPr lang="en-US" dirty="0">
                <a:effectLst/>
              </a:rPr>
              <a:t> Meeting</a:t>
            </a:r>
          </a:p>
          <a:p>
            <a:r>
              <a:rPr lang="en-US" sz="1400" dirty="0">
                <a:effectLst/>
              </a:rPr>
              <a:t>June </a:t>
            </a:r>
            <a:r>
              <a:rPr lang="en-US" sz="1400" dirty="0"/>
              <a:t>23</a:t>
            </a:r>
            <a:r>
              <a:rPr lang="en-US" sz="1400" baseline="30000" dirty="0"/>
              <a:t>rd</a:t>
            </a:r>
            <a:r>
              <a:rPr lang="en-US" sz="1400" dirty="0"/>
              <a:t> </a:t>
            </a:r>
            <a:r>
              <a:rPr lang="en-US" sz="1400" dirty="0">
                <a:effectLst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107237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E7C1-6234-0C4B-9667-892883A3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07571"/>
          </a:xfrm>
        </p:spPr>
        <p:txBody>
          <a:bodyPr/>
          <a:lstStyle/>
          <a:p>
            <a:r>
              <a:rPr lang="en-US" dirty="0"/>
              <a:t>Barrel </a:t>
            </a:r>
            <a:r>
              <a:rPr lang="en-US" dirty="0" err="1"/>
              <a:t>ECal</a:t>
            </a:r>
            <a:r>
              <a:rPr lang="en-US" dirty="0"/>
              <a:t> Integration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2C654-4177-C249-A498-B0C1BDF4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58153-D42C-6543-B31C-8C62D555E2F0}"/>
              </a:ext>
            </a:extLst>
          </p:cNvPr>
          <p:cNvSpPr txBox="1"/>
          <p:nvPr/>
        </p:nvSpPr>
        <p:spPr>
          <a:xfrm>
            <a:off x="0" y="599738"/>
            <a:ext cx="8961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dirty="0"/>
              <a:t>Great progress on the mechanical engineering, integration and first installation ideas during Barrel </a:t>
            </a:r>
            <a:r>
              <a:rPr lang="en-US" dirty="0" err="1"/>
              <a:t>ECal</a:t>
            </a:r>
            <a:r>
              <a:rPr lang="en-US" dirty="0"/>
              <a:t> focus week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dirty="0"/>
              <a:t>A lot more work to be done, but of to an excellent start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dirty="0"/>
              <a:t>exact radial position will be fixed after next iteration of DIRC support structure and </a:t>
            </a:r>
            <a:r>
              <a:rPr lang="en-US" dirty="0">
                <a:solidFill>
                  <a:srgbClr val="FF40FF"/>
                </a:solidFill>
              </a:rPr>
              <a:t>next</a:t>
            </a:r>
            <a:r>
              <a:rPr lang="en-US" dirty="0"/>
              <a:t> </a:t>
            </a:r>
            <a:r>
              <a:rPr lang="en-US" dirty="0">
                <a:solidFill>
                  <a:srgbClr val="FF40FF"/>
                </a:solidFill>
              </a:rPr>
              <a:t>all service iteration is done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47B73-CDF2-4442-8A48-2091F84FD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7" y="2191871"/>
            <a:ext cx="6998073" cy="407278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40302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4F5C-5933-7443-992E-B8651F29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1353"/>
          </a:xfrm>
        </p:spPr>
        <p:txBody>
          <a:bodyPr>
            <a:normAutofit fontScale="90000"/>
          </a:bodyPr>
          <a:lstStyle/>
          <a:p>
            <a:r>
              <a:rPr lang="en-US" dirty="0"/>
              <a:t>Far-forward/far-backward integration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5B0B6E-4A45-154C-BD0E-B3385F6B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Integration with accelerator/RF / impedance calculations…"/>
          <p:cNvSpPr txBox="1"/>
          <p:nvPr/>
        </p:nvSpPr>
        <p:spPr>
          <a:xfrm>
            <a:off x="0" y="601059"/>
            <a:ext cx="5973430" cy="166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marL="481263" indent="-481263" algn="l" defTabSz="1828800">
              <a:buSzPct val="100000"/>
              <a:buAutoNum type="arabicPeriod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 Integration with accelerator/RF / impedance calculations</a:t>
            </a:r>
            <a:endParaRPr lang="en-US" sz="1600" dirty="0"/>
          </a:p>
          <a:p>
            <a:pPr marL="938463" lvl="1" indent="-481263" defTabSz="1828800">
              <a:buSzPct val="100000"/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hadron line : Roman</a:t>
            </a:r>
            <a:r>
              <a:rPr lang="en-US" sz="1600" dirty="0"/>
              <a:t> </a:t>
            </a:r>
            <a:r>
              <a:rPr sz="1600" dirty="0"/>
              <a:t>Pot</a:t>
            </a:r>
            <a:r>
              <a:rPr lang="en-US" sz="1600" dirty="0"/>
              <a:t>s</a:t>
            </a:r>
            <a:r>
              <a:rPr sz="1600" dirty="0"/>
              <a:t>/Off-Momentum detectors</a:t>
            </a:r>
            <a:endParaRPr lang="en-US" sz="1600" dirty="0"/>
          </a:p>
          <a:p>
            <a:pPr marL="938463" lvl="1" indent="-481263" defTabSz="1828800">
              <a:buSzPct val="100000"/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electron line: exit window for  low-Q2  taggers</a:t>
            </a:r>
          </a:p>
          <a:p>
            <a:pPr marL="481263" indent="-481263" algn="l" defTabSz="1828800">
              <a:buSzPct val="100000"/>
              <a:buAutoNum type="arabicPeriod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B0-detectors support and installation (only 13cm in front!) </a:t>
            </a:r>
          </a:p>
          <a:p>
            <a:pPr marL="481263" indent="-481263" algn="l" defTabSz="1828800">
              <a:buSzPct val="100000"/>
              <a:buAutoNum type="arabicPeriod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Detector placement (accelerator design is still a bit in flux): ZDC</a:t>
            </a:r>
          </a:p>
          <a:p>
            <a:pPr marL="481263" indent="-481263" algn="l" defTabSz="1828800">
              <a:buSzPct val="100000"/>
              <a:buAutoNum type="arabicPeriod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Off-Momentum detectors (OMD) and the neutron cone  </a:t>
            </a:r>
          </a:p>
        </p:txBody>
      </p:sp>
      <p:pic>
        <p:nvPicPr>
          <p:cNvPr id="6" name="b91b967d9718d69c291dbc1450acd76139b638c4599f50c570e92011ce1d297b copy.jpeg" descr="b91b967d9718d69c291dbc1450acd76139b638c4599f50c570e92011ce1d297b cop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82676"/>
            <a:ext cx="5249627" cy="191311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0 installation"/>
          <p:cNvSpPr/>
          <p:nvPr/>
        </p:nvSpPr>
        <p:spPr>
          <a:xfrm>
            <a:off x="136697" y="2763316"/>
            <a:ext cx="1195714" cy="336935"/>
          </a:xfrm>
          <a:prstGeom prst="rect">
            <a:avLst/>
          </a:prstGeom>
          <a:solidFill>
            <a:srgbClr val="FFFFFF"/>
          </a:solidFill>
          <a:ln w="12700">
            <a:solidFill>
              <a:srgbClr val="BE1D1D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l" defTabSz="9144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0" dirty="0"/>
              <a:t>B0 installation</a:t>
            </a:r>
          </a:p>
        </p:txBody>
      </p:sp>
      <p:sp>
        <p:nvSpPr>
          <p:cNvPr id="8" name="Only 13 cm  (!)  space  for installation"/>
          <p:cNvSpPr/>
          <p:nvPr/>
        </p:nvSpPr>
        <p:spPr>
          <a:xfrm>
            <a:off x="2390070" y="4085220"/>
            <a:ext cx="1786779" cy="391533"/>
          </a:xfrm>
          <a:prstGeom prst="rect">
            <a:avLst/>
          </a:prstGeom>
          <a:solidFill>
            <a:srgbClr val="FFFFFF"/>
          </a:solidFill>
          <a:ln w="12700">
            <a:solidFill>
              <a:srgbClr val="BE1D1D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l" defTabSz="9144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0" dirty="0"/>
              <a:t>Only 13 cm  (!)  space  for installation </a:t>
            </a:r>
          </a:p>
        </p:txBody>
      </p:sp>
      <p:pic>
        <p:nvPicPr>
          <p:cNvPr id="9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2771081">
            <a:off x="1526762" y="3932405"/>
            <a:ext cx="970685" cy="176118"/>
          </a:xfrm>
          <a:prstGeom prst="rect">
            <a:avLst/>
          </a:prstGeom>
        </p:spPr>
      </p:pic>
      <p:grpSp>
        <p:nvGrpSpPr>
          <p:cNvPr id="10" name="Group"/>
          <p:cNvGrpSpPr>
            <a:grpSpLocks noChangeAspect="1"/>
          </p:cNvGrpSpPr>
          <p:nvPr/>
        </p:nvGrpSpPr>
        <p:grpSpPr>
          <a:xfrm>
            <a:off x="1772558" y="4843340"/>
            <a:ext cx="3477070" cy="1779243"/>
            <a:chOff x="0" y="-570775"/>
            <a:chExt cx="9312627" cy="4765342"/>
          </a:xfrm>
        </p:grpSpPr>
        <p:pic>
          <p:nvPicPr>
            <p:cNvPr id="11" name="Screenshot 2023-02-28 at 10.46.21 AM.png" descr="Screenshot 2023-02-28 at 10.46.21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4488"/>
              <a:ext cx="6255826" cy="3825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RP-Front-image004.jpg" descr="RP-Front-image004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3721" y="0"/>
              <a:ext cx="3638906" cy="4194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RomanPots integration"/>
            <p:cNvSpPr/>
            <p:nvPr/>
          </p:nvSpPr>
          <p:spPr>
            <a:xfrm>
              <a:off x="157229" y="-570775"/>
              <a:ext cx="5084664" cy="114781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E1D1D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l" defTabSz="914400">
                <a:defRPr sz="1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0" dirty="0"/>
                <a:t>Roman</a:t>
              </a:r>
              <a:r>
                <a:rPr lang="en-US" sz="1400" dirty="0"/>
                <a:t> </a:t>
              </a:r>
              <a:r>
                <a:rPr sz="1400" dirty="0"/>
                <a:t>Pots</a:t>
              </a:r>
              <a:r>
                <a:rPr lang="en-US" sz="1400" dirty="0"/>
                <a:t> </a:t>
              </a:r>
              <a:r>
                <a:rPr sz="1400" dirty="0"/>
                <a:t>integration</a:t>
              </a:r>
              <a:r>
                <a:rPr lang="en-US" sz="1400" dirty="0"/>
                <a:t> </a:t>
              </a:r>
              <a:endParaRPr sz="1400" dirty="0"/>
            </a:p>
          </p:txBody>
        </p:sp>
      </p:grpSp>
      <p:pic>
        <p:nvPicPr>
          <p:cNvPr id="14" name="Screenshot 2023-06-21 at 9.00.56 AM.png" descr="Screenshot 2023-06-21 at 9.00.56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3" y="4703188"/>
            <a:ext cx="1739990" cy="2101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278" y="3891672"/>
            <a:ext cx="3822524" cy="2548349"/>
          </a:xfrm>
          <a:prstGeom prst="rect">
            <a:avLst/>
          </a:prstGeom>
        </p:spPr>
      </p:pic>
      <p:grpSp>
        <p:nvGrpSpPr>
          <p:cNvPr id="17" name="Group"/>
          <p:cNvGrpSpPr>
            <a:grpSpLocks noChangeAspect="1"/>
          </p:cNvGrpSpPr>
          <p:nvPr/>
        </p:nvGrpSpPr>
        <p:grpSpPr>
          <a:xfrm>
            <a:off x="5328983" y="2019198"/>
            <a:ext cx="3790443" cy="1664009"/>
            <a:chOff x="0" y="74407"/>
            <a:chExt cx="7825911" cy="3435584"/>
          </a:xfrm>
        </p:grpSpPr>
        <p:pic>
          <p:nvPicPr>
            <p:cNvPr id="18" name="RP_Apr26_image009.jpg" descr="RP_Apr26_image009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74407"/>
              <a:ext cx="7014735" cy="3103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" name="OMD"/>
            <p:cNvSpPr txBox="1"/>
            <p:nvPr/>
          </p:nvSpPr>
          <p:spPr>
            <a:xfrm>
              <a:off x="5204874" y="111831"/>
              <a:ext cx="995697" cy="68701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E1D1D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0" b="1" dirty="0"/>
                <a:t>OMD</a:t>
              </a:r>
            </a:p>
          </p:txBody>
        </p:sp>
        <p:sp>
          <p:nvSpPr>
            <p:cNvPr id="20" name="Line"/>
            <p:cNvSpPr/>
            <p:nvPr/>
          </p:nvSpPr>
          <p:spPr>
            <a:xfrm flipH="1">
              <a:off x="7018624" y="2196275"/>
              <a:ext cx="807287" cy="1"/>
            </a:xfrm>
            <a:prstGeom prst="line">
              <a:avLst/>
            </a:prstGeom>
            <a:noFill/>
            <a:ln w="12700" cap="flat">
              <a:solidFill>
                <a:srgbClr val="BE1D1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" name="OMD"/>
            <p:cNvSpPr txBox="1"/>
            <p:nvPr/>
          </p:nvSpPr>
          <p:spPr>
            <a:xfrm>
              <a:off x="591128" y="186030"/>
              <a:ext cx="1023598" cy="61281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E1D1D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0" b="1" dirty="0"/>
                <a:t>OMD</a:t>
              </a:r>
            </a:p>
          </p:txBody>
        </p:sp>
        <p:sp>
          <p:nvSpPr>
            <p:cNvPr id="22" name="p"/>
            <p:cNvSpPr txBox="1"/>
            <p:nvPr/>
          </p:nvSpPr>
          <p:spPr>
            <a:xfrm flipH="1">
              <a:off x="7403960" y="1484944"/>
              <a:ext cx="279577" cy="670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/>
                <a:t>p</a:t>
              </a:r>
            </a:p>
          </p:txBody>
        </p:sp>
        <p:sp>
          <p:nvSpPr>
            <p:cNvPr id="23" name="Line"/>
            <p:cNvSpPr/>
            <p:nvPr/>
          </p:nvSpPr>
          <p:spPr>
            <a:xfrm flipH="1">
              <a:off x="7018624" y="2378001"/>
              <a:ext cx="807287" cy="1"/>
            </a:xfrm>
            <a:prstGeom prst="line">
              <a:avLst/>
            </a:prstGeom>
            <a:noFill/>
            <a:ln w="50800" cap="flat">
              <a:solidFill>
                <a:srgbClr val="76D6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" name="n"/>
            <p:cNvSpPr txBox="1"/>
            <p:nvPr/>
          </p:nvSpPr>
          <p:spPr>
            <a:xfrm>
              <a:off x="7436712" y="2360686"/>
              <a:ext cx="246826" cy="366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n</a:t>
              </a:r>
            </a:p>
          </p:txBody>
        </p:sp>
        <p:sp>
          <p:nvSpPr>
            <p:cNvPr id="25" name="Negative side of OMD"/>
            <p:cNvSpPr txBox="1"/>
            <p:nvPr/>
          </p:nvSpPr>
          <p:spPr>
            <a:xfrm>
              <a:off x="3777189" y="3271060"/>
              <a:ext cx="3470577" cy="238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0" dirty="0"/>
                <a:t>Negative side of OMD</a:t>
              </a:r>
            </a:p>
          </p:txBody>
        </p:sp>
        <p:sp>
          <p:nvSpPr>
            <p:cNvPr id="26" name="Rounded Rectangle"/>
            <p:cNvSpPr/>
            <p:nvPr/>
          </p:nvSpPr>
          <p:spPr>
            <a:xfrm>
              <a:off x="5092577" y="2164932"/>
              <a:ext cx="1107992" cy="758138"/>
            </a:xfrm>
            <a:prstGeom prst="roundRect">
              <a:avLst>
                <a:gd name="adj" fmla="val 23633"/>
              </a:avLst>
            </a:prstGeom>
            <a:noFill/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" name="Line"/>
            <p:cNvSpPr/>
            <p:nvPr/>
          </p:nvSpPr>
          <p:spPr>
            <a:xfrm flipH="1" flipV="1">
              <a:off x="1143075" y="2362712"/>
              <a:ext cx="153943" cy="807522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282161" y="570920"/>
            <a:ext cx="161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(courtesy </a:t>
            </a:r>
            <a:r>
              <a:rPr lang="en-US" dirty="0" err="1"/>
              <a:t>Yulia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1435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B898-599E-3D41-8AAC-A4145A6E0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53669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C364D-4674-BB4E-AAB5-109C58C4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46678"/>
            <a:ext cx="9057939" cy="5229002"/>
          </a:xfrm>
        </p:spPr>
        <p:txBody>
          <a:bodyPr>
            <a:normAutofit fontScale="92500"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Optimize DIRC support structure to the new inner detector layout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Design support for Barrel-</a:t>
            </a:r>
            <a:r>
              <a:rPr lang="en-US" sz="2400" dirty="0" err="1"/>
              <a:t>ToF</a:t>
            </a:r>
            <a:r>
              <a:rPr lang="en-US" sz="2400" dirty="0"/>
              <a:t> and inner MPGD barrel including support for inner tracker barrels and disks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integrate ROBs in the detector volume </a:t>
            </a:r>
            <a:r>
              <a:rPr lang="en-US" sz="2400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2400" dirty="0">
                <a:sym typeface="Wingdings" pitchFamily="2" charset="2"/>
              </a:rPr>
              <a:t> needed now locking down design</a:t>
            </a:r>
            <a:endParaRPr lang="en-US" sz="2400" dirty="0"/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layout racks on south platform and DAQ room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optimize how to open endcaps and provide full access to collider equipment in the tunnel also during operation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update geometry data base, all figures and provide 2d space allocation plots </a:t>
            </a:r>
            <a:r>
              <a:rPr lang="en-US" sz="2400" dirty="0">
                <a:sym typeface="Wingdings" pitchFamily="2" charset="2"/>
              </a:rPr>
              <a:t> see next slide</a:t>
            </a:r>
            <a:endParaRPr lang="en-US" sz="2400" dirty="0"/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will organize meetings with sub-systems per category, i.e. calorimetry, PID, to discuss services, readout chain, requirements, … </a:t>
            </a:r>
          </a:p>
          <a:p>
            <a:pPr lvl="1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000" dirty="0"/>
              <a:t>”finalize” as much information as possible before DAC design review in late August/</a:t>
            </a:r>
            <a:r>
              <a:rPr lang="en-US" sz="2000"/>
              <a:t>early September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D572A-6BD1-C94A-8C90-66050143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9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C3D559-09B5-D548-A861-481F77BC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FD001-5AA8-6145-BF3C-957B9B732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35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F115EB-1A2D-AE47-AF62-4BFF817B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F42D04-DBC2-6147-B3BA-DE1A61D71A9F}"/>
              </a:ext>
            </a:extLst>
          </p:cNvPr>
          <p:cNvSpPr txBox="1"/>
          <p:nvPr/>
        </p:nvSpPr>
        <p:spPr>
          <a:xfrm>
            <a:off x="267980" y="1993171"/>
            <a:ext cx="862935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Big Thanks to the ME engineering team</a:t>
            </a:r>
          </a:p>
          <a:p>
            <a:pPr algn="ctr"/>
            <a:r>
              <a:rPr lang="en-US" sz="3200" dirty="0"/>
              <a:t>Alex, Andy, Avishay, Chinmay, Dan, Elliot, Julien, </a:t>
            </a:r>
          </a:p>
          <a:p>
            <a:pPr algn="ctr"/>
            <a:r>
              <a:rPr lang="en-US" sz="3200" dirty="0"/>
              <a:t>Jonathan, Josh, Karim, Kevin, Peter, Roland, Rahul, </a:t>
            </a:r>
          </a:p>
          <a:p>
            <a:pPr algn="ctr"/>
            <a:r>
              <a:rPr lang="en-US" sz="3200" dirty="0"/>
              <a:t>Ron, Tom</a:t>
            </a:r>
          </a:p>
          <a:p>
            <a:pPr algn="ctr"/>
            <a:r>
              <a:rPr lang="en-US" sz="3200" dirty="0"/>
              <a:t>and to the collaboration for all the help</a:t>
            </a:r>
          </a:p>
        </p:txBody>
      </p:sp>
    </p:spTree>
    <p:extLst>
      <p:ext uri="{BB962C8B-B14F-4D97-AF65-F5344CB8AC3E}">
        <p14:creationId xmlns:p14="http://schemas.microsoft.com/office/powerpoint/2010/main" val="2643907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A1CF20-818B-3046-94AC-0AE8089E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307E6-F03C-C344-AAFD-0906840D0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43"/>
          <a:stretch/>
        </p:blipFill>
        <p:spPr>
          <a:xfrm>
            <a:off x="320807" y="1138065"/>
            <a:ext cx="8481002" cy="42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48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45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CEEA6-29DC-3C4F-B949-67AE8F8C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10005"/>
          </a:xfrm>
        </p:spPr>
        <p:txBody>
          <a:bodyPr/>
          <a:lstStyle/>
          <a:p>
            <a:r>
              <a:rPr lang="en-US" dirty="0"/>
              <a:t>Focus of Recent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6DB9-7047-3345-8AF1-C0C39A8DD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7436"/>
            <a:ext cx="9144000" cy="5209876"/>
          </a:xfrm>
        </p:spPr>
        <p:txBody>
          <a:bodyPr>
            <a:normAutofit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Finalize solenoid design</a:t>
            </a:r>
          </a:p>
          <a:p>
            <a:pPr lvl="1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000" dirty="0"/>
              <a:t>flux return layout</a:t>
            </a:r>
          </a:p>
          <a:p>
            <a:pPr lvl="1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000" dirty="0"/>
              <a:t>cryo-can design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Tracker optimization 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optimizing PID detectors</a:t>
            </a:r>
          </a:p>
          <a:p>
            <a:pPr lvl="1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000" dirty="0"/>
              <a:t>optimizing installation procedure to ease design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Integrating barrel imaging calorimeter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continued optimization of far-forward and far-backward region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/>
              <a:t>generating as much room for services as possible with keeping acceptance maximized </a:t>
            </a:r>
            <a:r>
              <a:rPr lang="en-US" sz="2400" dirty="0">
                <a:sym typeface="Wingdings" pitchFamily="2" charset="2"/>
              </a:rPr>
              <a:t> live demo </a:t>
            </a:r>
            <a:endParaRPr lang="en-US" sz="2400" dirty="0"/>
          </a:p>
          <a:p>
            <a:pPr lvl="1">
              <a:buClr>
                <a:srgbClr val="0000FF"/>
              </a:buClr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FE887-504A-024B-AF41-AE9C2EEA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54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5B0B6E-4A45-154C-BD0E-B3385F6B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D4F5C-5933-7443-992E-B8651F2902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Layout of Magnetic Materials now given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465385"/>
              </p:ext>
            </p:extLst>
          </p:nvPr>
        </p:nvGraphicFramePr>
        <p:xfrm>
          <a:off x="2871760" y="678552"/>
          <a:ext cx="6202578" cy="55168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21561">
                  <a:extLst>
                    <a:ext uri="{9D8B030D-6E8A-4147-A177-3AD203B41FA5}">
                      <a16:colId xmlns:a16="http://schemas.microsoft.com/office/drawing/2014/main" val="4223182797"/>
                    </a:ext>
                  </a:extLst>
                </a:gridCol>
                <a:gridCol w="781143">
                  <a:extLst>
                    <a:ext uri="{9D8B030D-6E8A-4147-A177-3AD203B41FA5}">
                      <a16:colId xmlns:a16="http://schemas.microsoft.com/office/drawing/2014/main" val="1685508345"/>
                    </a:ext>
                  </a:extLst>
                </a:gridCol>
                <a:gridCol w="781143">
                  <a:extLst>
                    <a:ext uri="{9D8B030D-6E8A-4147-A177-3AD203B41FA5}">
                      <a16:colId xmlns:a16="http://schemas.microsoft.com/office/drawing/2014/main" val="3864987039"/>
                    </a:ext>
                  </a:extLst>
                </a:gridCol>
                <a:gridCol w="781143">
                  <a:extLst>
                    <a:ext uri="{9D8B030D-6E8A-4147-A177-3AD203B41FA5}">
                      <a16:colId xmlns:a16="http://schemas.microsoft.com/office/drawing/2014/main" val="3069069723"/>
                    </a:ext>
                  </a:extLst>
                </a:gridCol>
                <a:gridCol w="951820">
                  <a:extLst>
                    <a:ext uri="{9D8B030D-6E8A-4147-A177-3AD203B41FA5}">
                      <a16:colId xmlns:a16="http://schemas.microsoft.com/office/drawing/2014/main" val="313488189"/>
                    </a:ext>
                  </a:extLst>
                </a:gridCol>
                <a:gridCol w="241317">
                  <a:extLst>
                    <a:ext uri="{9D8B030D-6E8A-4147-A177-3AD203B41FA5}">
                      <a16:colId xmlns:a16="http://schemas.microsoft.com/office/drawing/2014/main" val="4082738898"/>
                    </a:ext>
                  </a:extLst>
                </a:gridCol>
                <a:gridCol w="1544451">
                  <a:extLst>
                    <a:ext uri="{9D8B030D-6E8A-4147-A177-3AD203B41FA5}">
                      <a16:colId xmlns:a16="http://schemas.microsoft.com/office/drawing/2014/main" val="853091411"/>
                    </a:ext>
                  </a:extLst>
                </a:gridCol>
              </a:tblGrid>
              <a:tr h="223798">
                <a:tc>
                  <a:txBody>
                    <a:bodyPr/>
                    <a:lstStyle/>
                    <a:p>
                      <a:r>
                        <a:rPr lang="fr-FR" sz="1100" dirty="0" err="1"/>
                        <a:t>Parameter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V7.6.2.2.7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V7.6.2.2.8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V7.6.2.2.9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V7.6.2.2.10a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err="1"/>
                        <a:t>Units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231109"/>
                  </a:ext>
                </a:extLst>
              </a:tr>
              <a:tr h="223798">
                <a:tc>
                  <a:txBody>
                    <a:bodyPr/>
                    <a:lstStyle/>
                    <a:p>
                      <a:r>
                        <a:rPr lang="fr-FR" sz="1050" b="1" dirty="0" err="1">
                          <a:solidFill>
                            <a:srgbClr val="00B050"/>
                          </a:solidFill>
                        </a:rPr>
                        <a:t>Current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3924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A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69555"/>
                  </a:ext>
                </a:extLst>
              </a:tr>
              <a:tr h="223798">
                <a:tc>
                  <a:txBody>
                    <a:bodyPr/>
                    <a:lstStyle/>
                    <a:p>
                      <a:r>
                        <a:rPr lang="fr-FR" sz="1050" dirty="0"/>
                        <a:t>#</a:t>
                      </a:r>
                      <a:r>
                        <a:rPr lang="fr-FR" sz="1050" baseline="0" dirty="0"/>
                        <a:t> </a:t>
                      </a:r>
                      <a:r>
                        <a:rPr lang="fr-FR" sz="1050" baseline="0" dirty="0" err="1"/>
                        <a:t>turns</a:t>
                      </a:r>
                      <a:endParaRPr lang="en-US" sz="105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1668</a:t>
                      </a:r>
                      <a:endParaRPr lang="en-US" sz="105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43361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pPr marL="0" marR="0" lvl="0" indent="0" algn="l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B</a:t>
                      </a:r>
                      <a:r>
                        <a:rPr lang="fr-FR" sz="1050" b="1" baseline="-25000" dirty="0">
                          <a:solidFill>
                            <a:srgbClr val="00B050"/>
                          </a:solidFill>
                        </a:rPr>
                        <a:t>0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2.000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2.008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2.007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2.007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T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947983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r>
                        <a:rPr lang="fr-FR" sz="1050" dirty="0" err="1"/>
                        <a:t>Bpeak</a:t>
                      </a:r>
                      <a:r>
                        <a:rPr lang="fr-FR" sz="1050" dirty="0"/>
                        <a:t> MOD 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2.672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2.657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2.638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2.660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677819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pPr marL="0" marR="0" lvl="0" indent="0" algn="l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dirty="0" err="1"/>
                        <a:t>Bpeak</a:t>
                      </a:r>
                      <a:r>
                        <a:rPr lang="fr-FR" sz="1050" dirty="0"/>
                        <a:t> MOD 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2.476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2.478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2.478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2.478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823386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pPr marL="0" marR="0" lvl="0" indent="0" algn="l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dirty="0" err="1"/>
                        <a:t>Bpeak</a:t>
                      </a:r>
                      <a:r>
                        <a:rPr lang="fr-FR" sz="1050" dirty="0"/>
                        <a:t> MOD 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2.651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2.670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2.656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2.671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953965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r>
                        <a:rPr lang="fr-FR" sz="1050" b="1" dirty="0" err="1">
                          <a:solidFill>
                            <a:srgbClr val="00B050"/>
                          </a:solidFill>
                        </a:rPr>
                        <a:t>Energy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45.294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45.369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45.352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45.524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MJ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527761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r>
                        <a:rPr lang="fr-FR" sz="1050" dirty="0"/>
                        <a:t>Inductance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5.8839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5.8929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5.8907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5.877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H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551756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r>
                        <a:rPr lang="fr-FR" sz="1050" dirty="0" err="1"/>
                        <a:t>Fz</a:t>
                      </a:r>
                      <a:r>
                        <a:rPr lang="fr-FR" sz="1050" dirty="0"/>
                        <a:t> MOD 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11.98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11.86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11.94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11.92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MN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077566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r>
                        <a:rPr lang="fr-FR" sz="1050" dirty="0" err="1"/>
                        <a:t>Fz</a:t>
                      </a:r>
                      <a:r>
                        <a:rPr lang="fr-FR" sz="1050" baseline="0" dirty="0"/>
                        <a:t> MOD 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458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45238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52776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58.4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 err="1"/>
                        <a:t>kN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563722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r>
                        <a:rPr lang="fr-FR" sz="1050" dirty="0" err="1"/>
                        <a:t>Fz</a:t>
                      </a:r>
                      <a:r>
                        <a:rPr lang="fr-FR" sz="1050" dirty="0"/>
                        <a:t> MOD 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-11.98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-12.00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-12.06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-12.00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MN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377666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r>
                        <a:rPr lang="fr-FR" sz="1050" b="1" dirty="0" err="1">
                          <a:solidFill>
                            <a:srgbClr val="FF0000"/>
                          </a:solidFill>
                        </a:rPr>
                        <a:t>Fz</a:t>
                      </a:r>
                      <a:r>
                        <a:rPr lang="fr-FR" sz="105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FR" sz="1050" b="1" dirty="0" err="1">
                          <a:solidFill>
                            <a:srgbClr val="FF0000"/>
                          </a:solidFill>
                        </a:rPr>
                        <a:t>tot</a:t>
                      </a:r>
                      <a:endParaRPr lang="en-US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-5.6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FF0000"/>
                          </a:solidFill>
                        </a:rPr>
                        <a:t>-104.376</a:t>
                      </a:r>
                      <a:endParaRPr lang="en-US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-63.7</a:t>
                      </a:r>
                      <a:endParaRPr lang="en-US" sz="105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-29.3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1" dirty="0" err="1">
                          <a:solidFill>
                            <a:srgbClr val="00B050"/>
                          </a:solidFill>
                        </a:rPr>
                        <a:t>kN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91155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r>
                        <a:rPr lang="fr-FR" sz="1050" b="1" dirty="0">
                          <a:solidFill>
                            <a:srgbClr val="FF0000"/>
                          </a:solidFill>
                        </a:rPr>
                        <a:t>B5300</a:t>
                      </a:r>
                      <a:endParaRPr lang="en-US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FF0000"/>
                          </a:solidFill>
                        </a:rPr>
                        <a:t>14.3</a:t>
                      </a:r>
                      <a:endParaRPr lang="en-US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FF0000"/>
                          </a:solidFill>
                        </a:rPr>
                        <a:t>17.9</a:t>
                      </a:r>
                      <a:endParaRPr lang="en-US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FF0000"/>
                          </a:solidFill>
                        </a:rPr>
                        <a:t>16.9</a:t>
                      </a:r>
                      <a:endParaRPr lang="en-US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FF0000"/>
                          </a:solidFill>
                        </a:rPr>
                        <a:t>15.8</a:t>
                      </a:r>
                      <a:endParaRPr lang="en-US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dirty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035503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r>
                        <a:rPr lang="fr-FR" sz="1050" dirty="0"/>
                        <a:t>B7200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8.7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FF0000"/>
                          </a:solidFill>
                        </a:rPr>
                        <a:t>11.5</a:t>
                      </a:r>
                      <a:endParaRPr lang="en-US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FF0000"/>
                          </a:solidFill>
                        </a:rPr>
                        <a:t>11.5</a:t>
                      </a:r>
                      <a:endParaRPr lang="en-US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FF0000"/>
                          </a:solidFill>
                        </a:rPr>
                        <a:t>11.0</a:t>
                      </a:r>
                      <a:endParaRPr lang="en-US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G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0341"/>
                  </a:ext>
                </a:extLst>
              </a:tr>
              <a:tr h="303773">
                <a:tc>
                  <a:txBody>
                    <a:bodyPr/>
                    <a:lstStyle/>
                    <a:p>
                      <a:r>
                        <a:rPr lang="fr-FR" sz="1050" dirty="0"/>
                        <a:t>B3400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1.0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2.0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2.2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dirty="0">
                          <a:solidFill>
                            <a:srgbClr val="00B050"/>
                          </a:solidFill>
                        </a:rPr>
                        <a:t>2.8</a:t>
                      </a:r>
                      <a:endParaRPr lang="en-US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G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19783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678" b="508"/>
          <a:stretch/>
        </p:blipFill>
        <p:spPr>
          <a:xfrm>
            <a:off x="0" y="1269821"/>
            <a:ext cx="2871760" cy="455525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90605" y="1837049"/>
            <a:ext cx="803304" cy="5725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82059" y="4356635"/>
            <a:ext cx="803304" cy="5725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23490"/>
            <a:ext cx="244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(courtesy Valerio, </a:t>
            </a:r>
            <a:r>
              <a:rPr lang="en-US" dirty="0" err="1">
                <a:solidFill>
                  <a:srgbClr val="0000FF"/>
                </a:solidFill>
              </a:rPr>
              <a:t>Renuka</a:t>
            </a:r>
            <a:r>
              <a:rPr lang="en-US" dirty="0">
                <a:solidFill>
                  <a:srgbClr val="0000FF"/>
                </a:solidFill>
              </a:rPr>
              <a:t> et 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0EE8D-99A8-A18D-12C5-9823BBFDFBAA}"/>
              </a:ext>
            </a:extLst>
          </p:cNvPr>
          <p:cNvSpPr txBox="1"/>
          <p:nvPr/>
        </p:nvSpPr>
        <p:spPr>
          <a:xfrm>
            <a:off x="8006080" y="5030803"/>
            <a:ext cx="116278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Remaining deltas to fringe field specifications (10G) we will fix locally (as needed)</a:t>
            </a:r>
          </a:p>
        </p:txBody>
      </p:sp>
    </p:spTree>
    <p:extLst>
      <p:ext uri="{BB962C8B-B14F-4D97-AF65-F5344CB8AC3E}">
        <p14:creationId xmlns:p14="http://schemas.microsoft.com/office/powerpoint/2010/main" val="1695331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16FC58B-E969-7B40-9B4E-61C5DD25E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535"/>
            <a:ext cx="7993961" cy="5679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5C882-55F3-2746-85BA-D3B3555A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7581"/>
          </a:xfrm>
        </p:spPr>
        <p:txBody>
          <a:bodyPr>
            <a:normAutofit/>
          </a:bodyPr>
          <a:lstStyle/>
          <a:p>
            <a:r>
              <a:rPr lang="en-US" sz="3600" dirty="0"/>
              <a:t>Final Layout of Flux Return and </a:t>
            </a:r>
            <a:r>
              <a:rPr lang="en-US" sz="3600" dirty="0" err="1"/>
              <a:t>HCals</a:t>
            </a:r>
            <a:r>
              <a:rPr lang="en-US" sz="36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85FBAA-7FC0-AF4C-8D4D-34F4938A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88B7E1-AA2B-F146-BDD4-446C5C303780}"/>
              </a:ext>
            </a:extLst>
          </p:cNvPr>
          <p:cNvSpPr txBox="1"/>
          <p:nvPr/>
        </p:nvSpPr>
        <p:spPr>
          <a:xfrm>
            <a:off x="7986145" y="1112731"/>
            <a:ext cx="64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Steel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634348-CC5E-A84F-8E58-9FD74A0B4DB1}"/>
              </a:ext>
            </a:extLst>
          </p:cNvPr>
          <p:cNvSpPr/>
          <p:nvPr/>
        </p:nvSpPr>
        <p:spPr>
          <a:xfrm>
            <a:off x="7695689" y="1177276"/>
            <a:ext cx="247426" cy="236668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59193E-DB8F-354C-B1F1-112B606B6D07}"/>
              </a:ext>
            </a:extLst>
          </p:cNvPr>
          <p:cNvSpPr/>
          <p:nvPr/>
        </p:nvSpPr>
        <p:spPr>
          <a:xfrm>
            <a:off x="7363995" y="1179069"/>
            <a:ext cx="247426" cy="236668"/>
          </a:xfrm>
          <a:prstGeom prst="rect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9866FD-FD8D-9E4C-B2B2-CB697FBB83A5}"/>
              </a:ext>
            </a:extLst>
          </p:cNvPr>
          <p:cNvSpPr txBox="1"/>
          <p:nvPr/>
        </p:nvSpPr>
        <p:spPr>
          <a:xfrm>
            <a:off x="6850369" y="3698479"/>
            <a:ext cx="2185491" cy="230832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backward </a:t>
            </a:r>
            <a:r>
              <a:rPr lang="en-US" sz="1600" dirty="0" err="1"/>
              <a:t>HCal</a:t>
            </a:r>
            <a:r>
              <a:rPr lang="en-US" sz="1600" dirty="0"/>
              <a:t> can be</a:t>
            </a:r>
          </a:p>
          <a:p>
            <a:r>
              <a:rPr lang="en-US" sz="1600" dirty="0"/>
              <a:t>further optimized to pro vide better overlap with barrel </a:t>
            </a:r>
            <a:r>
              <a:rPr lang="en-US" sz="1600" dirty="0" err="1"/>
              <a:t>Hcal</a:t>
            </a:r>
            <a:r>
              <a:rPr lang="en-US" sz="1600" dirty="0"/>
              <a:t>, by</a:t>
            </a:r>
          </a:p>
          <a:p>
            <a:r>
              <a:rPr lang="en-US" sz="1600" dirty="0"/>
              <a:t>separating the magnetic materials providing the flux-return from the </a:t>
            </a:r>
            <a:r>
              <a:rPr lang="en-US" sz="1600" dirty="0" err="1"/>
              <a:t>bHCal</a:t>
            </a:r>
            <a:r>
              <a:rPr lang="en-US" sz="1600" dirty="0"/>
              <a:t> detector itself using stainless steel.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A4B2D8-87D2-184E-A533-B75B74D41E1E}"/>
              </a:ext>
            </a:extLst>
          </p:cNvPr>
          <p:cNvSpPr txBox="1"/>
          <p:nvPr/>
        </p:nvSpPr>
        <p:spPr>
          <a:xfrm>
            <a:off x="537882" y="613187"/>
            <a:ext cx="775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</a:t>
            </a:r>
            <a:r>
              <a:rPr lang="en-US" dirty="0"/>
              <a:t>detector is aligned with electron beam </a:t>
            </a:r>
            <a:r>
              <a:rPr lang="en-US" dirty="0">
                <a:sym typeface="Wingdings" pitchFamily="2" charset="2"/>
              </a:rPr>
              <a:t> 8mrad rotation also for endcaps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F7BAE-B379-2A40-93B3-7034BC7FFCC5}"/>
              </a:ext>
            </a:extLst>
          </p:cNvPr>
          <p:cNvSpPr txBox="1"/>
          <p:nvPr/>
        </p:nvSpPr>
        <p:spPr>
          <a:xfrm rot="16200000">
            <a:off x="337529" y="3583957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Steel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AC12F2-AFC4-D54C-853A-8E3DD0B5584F}"/>
              </a:ext>
            </a:extLst>
          </p:cNvPr>
          <p:cNvSpPr txBox="1"/>
          <p:nvPr/>
        </p:nvSpPr>
        <p:spPr>
          <a:xfrm rot="16200000">
            <a:off x="207825" y="3079707"/>
            <a:ext cx="9957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Stainless Steel</a:t>
            </a:r>
          </a:p>
        </p:txBody>
      </p:sp>
    </p:spTree>
    <p:extLst>
      <p:ext uri="{BB962C8B-B14F-4D97-AF65-F5344CB8AC3E}">
        <p14:creationId xmlns:p14="http://schemas.microsoft.com/office/powerpoint/2010/main" val="267726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B5F76C-0C80-51A3-8922-5C09566B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7" y="1182188"/>
            <a:ext cx="7727846" cy="53431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7D885F-ECE0-494F-A90F-7BBAC5C31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60612"/>
          </a:xfrm>
        </p:spPr>
        <p:txBody>
          <a:bodyPr/>
          <a:lstStyle/>
          <a:p>
            <a:r>
              <a:rPr lang="en-US" dirty="0"/>
              <a:t>Cryo-Can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F62808-35A7-8442-8E56-CF5A2F9C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83FFB0-5BB3-EE1F-2148-2E774A161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264" y="353828"/>
            <a:ext cx="3069557" cy="1656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49987-B269-EA88-164F-2B254CEADB2C}"/>
              </a:ext>
            </a:extLst>
          </p:cNvPr>
          <p:cNvSpPr txBox="1"/>
          <p:nvPr/>
        </p:nvSpPr>
        <p:spPr>
          <a:xfrm>
            <a:off x="6526879" y="384630"/>
            <a:ext cx="17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Separator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726B6F-A5DC-FBDD-2166-D604911D0D1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945958" y="1182188"/>
            <a:ext cx="2315306" cy="763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7705EE-BF05-09D3-4757-AE0B2FF00271}"/>
              </a:ext>
            </a:extLst>
          </p:cNvPr>
          <p:cNvSpPr txBox="1"/>
          <p:nvPr/>
        </p:nvSpPr>
        <p:spPr>
          <a:xfrm>
            <a:off x="380573" y="735883"/>
            <a:ext cx="275910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Phase Separator envelope for tubing and valves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31E352-EF13-91C1-4623-BEBA4CA4B67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760124" y="1382214"/>
            <a:ext cx="1189010" cy="306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7E204A5-6F37-3241-881E-8FF3A90181A6}"/>
              </a:ext>
            </a:extLst>
          </p:cNvPr>
          <p:cNvSpPr txBox="1"/>
          <p:nvPr/>
        </p:nvSpPr>
        <p:spPr>
          <a:xfrm>
            <a:off x="6744467" y="2995022"/>
            <a:ext cx="2338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need to modify any barrel </a:t>
            </a:r>
            <a:r>
              <a:rPr lang="en-US" dirty="0" err="1"/>
              <a:t>HCal</a:t>
            </a:r>
            <a:r>
              <a:rPr lang="en-US" dirty="0"/>
              <a:t> sectors</a:t>
            </a:r>
          </a:p>
          <a:p>
            <a:r>
              <a:rPr lang="en-US" dirty="0"/>
              <a:t>will need to integrate cut-out in the backward endcap shielding</a:t>
            </a:r>
          </a:p>
        </p:txBody>
      </p:sp>
    </p:spTree>
    <p:extLst>
      <p:ext uri="{BB962C8B-B14F-4D97-AF65-F5344CB8AC3E}">
        <p14:creationId xmlns:p14="http://schemas.microsoft.com/office/powerpoint/2010/main" val="1901697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D7777-AAFD-B043-9F53-48B7CDF65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0936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Integration of optimized tracking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5ED974-71EF-0F4F-A494-C30D33FB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48DA7-2981-4145-97CF-DBA9EFB2DB76}"/>
              </a:ext>
            </a:extLst>
          </p:cNvPr>
          <p:cNvSpPr txBox="1"/>
          <p:nvPr/>
        </p:nvSpPr>
        <p:spPr>
          <a:xfrm>
            <a:off x="0" y="427105"/>
            <a:ext cx="85540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details on the why see  Ernst and Matt’s talk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indico.bnl.gov</a:t>
            </a:r>
            <a:r>
              <a:rPr lang="en-US" sz="1200" dirty="0"/>
              <a:t>/event/19854/contributions/77603/attachments/48017/81517/20230615%20-%20ePIC%20Tracking%20WG.pdf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4F7FC-968E-6742-BBA8-39594339C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8983"/>
            <a:ext cx="7412019" cy="36220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A27DC2-DFC6-E044-8325-43EB5EEB3866}"/>
              </a:ext>
            </a:extLst>
          </p:cNvPr>
          <p:cNvSpPr txBox="1"/>
          <p:nvPr/>
        </p:nvSpPr>
        <p:spPr>
          <a:xfrm>
            <a:off x="1605947" y="1954833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MPGD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9A312B-B093-154E-AF74-EB9B1C87F13E}"/>
              </a:ext>
            </a:extLst>
          </p:cNvPr>
          <p:cNvCxnSpPr>
            <a:cxnSpLocks/>
          </p:cNvCxnSpPr>
          <p:nvPr/>
        </p:nvCxnSpPr>
        <p:spPr>
          <a:xfrm flipV="1">
            <a:off x="2277483" y="1699347"/>
            <a:ext cx="613691" cy="3567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7A4834-7E43-B044-99F6-68AD3E5BE431}"/>
              </a:ext>
            </a:extLst>
          </p:cNvPr>
          <p:cNvCxnSpPr>
            <a:cxnSpLocks/>
          </p:cNvCxnSpPr>
          <p:nvPr/>
        </p:nvCxnSpPr>
        <p:spPr>
          <a:xfrm>
            <a:off x="2359346" y="2064970"/>
            <a:ext cx="78654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7F5548-C954-9A40-8364-09273BBD3325}"/>
              </a:ext>
            </a:extLst>
          </p:cNvPr>
          <p:cNvCxnSpPr>
            <a:cxnSpLocks/>
          </p:cNvCxnSpPr>
          <p:nvPr/>
        </p:nvCxnSpPr>
        <p:spPr>
          <a:xfrm>
            <a:off x="2298396" y="2170683"/>
            <a:ext cx="419355" cy="1424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5981A4-4206-ED4F-9CAD-49A764636EB6}"/>
              </a:ext>
            </a:extLst>
          </p:cNvPr>
          <p:cNvCxnSpPr>
            <a:cxnSpLocks/>
          </p:cNvCxnSpPr>
          <p:nvPr/>
        </p:nvCxnSpPr>
        <p:spPr>
          <a:xfrm>
            <a:off x="2285099" y="2242657"/>
            <a:ext cx="260819" cy="3152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5172CF3-1CFE-754D-9617-D00AD24A0566}"/>
              </a:ext>
            </a:extLst>
          </p:cNvPr>
          <p:cNvSpPr txBox="1"/>
          <p:nvPr/>
        </p:nvSpPr>
        <p:spPr>
          <a:xfrm>
            <a:off x="1" y="4675245"/>
            <a:ext cx="513139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700" dirty="0"/>
              <a:t>Outer-MPGD Barrel extended to cover active region of DIRC </a:t>
            </a:r>
            <a:r>
              <a:rPr lang="en-US" sz="1700" dirty="0">
                <a:sym typeface="Wingdings" pitchFamily="2" charset="2"/>
              </a:rPr>
              <a:t> will be </a:t>
            </a:r>
            <a:r>
              <a:rPr lang="en-US" sz="1700" dirty="0"/>
              <a:t>integrated in DIRC support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700" dirty="0"/>
              <a:t>Outer MPGD barrel is composed from flat detectors following the DIRC segmentation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700" dirty="0"/>
              <a:t>Inner MPGD Barrel and </a:t>
            </a:r>
            <a:r>
              <a:rPr lang="en-US" sz="1700" dirty="0" err="1"/>
              <a:t>ToF</a:t>
            </a:r>
            <a:r>
              <a:rPr lang="en-US" sz="1700" dirty="0"/>
              <a:t> will have one support also supporting all Discs and MAPS barrels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A81E53-D927-734C-9F60-FA406E83B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2" t="5464" r="30873"/>
          <a:stretch/>
        </p:blipFill>
        <p:spPr>
          <a:xfrm>
            <a:off x="7459992" y="1024360"/>
            <a:ext cx="1234895" cy="241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67BD8A-5390-F04D-A939-364F54630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670" y="4745520"/>
            <a:ext cx="3765176" cy="18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0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7455E-1522-944E-9EBC-987DF1D1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515350" cy="742566"/>
          </a:xfrm>
        </p:spPr>
        <p:txBody>
          <a:bodyPr/>
          <a:lstStyle/>
          <a:p>
            <a:r>
              <a:rPr lang="en-US" dirty="0"/>
              <a:t>Integration of optimized tracking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80139E-0E40-B542-8D46-7A4F4AC2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49D0F-9206-104D-85D2-207C476C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1573"/>
            <a:ext cx="9144000" cy="413705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0396F6-EAFD-004C-B1B0-B3F08F8832C4}"/>
              </a:ext>
            </a:extLst>
          </p:cNvPr>
          <p:cNvCxnSpPr/>
          <p:nvPr/>
        </p:nvCxnSpPr>
        <p:spPr>
          <a:xfrm flipV="1">
            <a:off x="5013858" y="3007087"/>
            <a:ext cx="0" cy="2393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EFA33D-2DB7-6245-AC7F-1EC968087FAB}"/>
              </a:ext>
            </a:extLst>
          </p:cNvPr>
          <p:cNvCxnSpPr/>
          <p:nvPr/>
        </p:nvCxnSpPr>
        <p:spPr>
          <a:xfrm flipV="1">
            <a:off x="5026132" y="2000634"/>
            <a:ext cx="994179" cy="10064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5F8145-9FB9-D14D-BD3F-1B60AF1093FE}"/>
              </a:ext>
            </a:extLst>
          </p:cNvPr>
          <p:cNvCxnSpPr/>
          <p:nvPr/>
        </p:nvCxnSpPr>
        <p:spPr>
          <a:xfrm>
            <a:off x="6081681" y="2025181"/>
            <a:ext cx="30623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851E48-8725-7A48-87DE-FF9469C926F3}"/>
              </a:ext>
            </a:extLst>
          </p:cNvPr>
          <p:cNvCxnSpPr>
            <a:cxnSpLocks/>
          </p:cNvCxnSpPr>
          <p:nvPr/>
        </p:nvCxnSpPr>
        <p:spPr>
          <a:xfrm>
            <a:off x="6413074" y="2282932"/>
            <a:ext cx="165696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DEA117-9D7F-504C-8855-FCE758BABEBC}"/>
              </a:ext>
            </a:extLst>
          </p:cNvPr>
          <p:cNvCxnSpPr/>
          <p:nvPr/>
        </p:nvCxnSpPr>
        <p:spPr>
          <a:xfrm flipV="1">
            <a:off x="8094588" y="2043592"/>
            <a:ext cx="165697" cy="208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A0DE1C-F82F-AF4A-BC15-FA363D205C24}"/>
              </a:ext>
            </a:extLst>
          </p:cNvPr>
          <p:cNvCxnSpPr>
            <a:cxnSpLocks/>
          </p:cNvCxnSpPr>
          <p:nvPr/>
        </p:nvCxnSpPr>
        <p:spPr>
          <a:xfrm flipV="1">
            <a:off x="8346201" y="2011885"/>
            <a:ext cx="170812" cy="123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6109B4-8894-3947-A88E-C07C1B00F3C1}"/>
              </a:ext>
            </a:extLst>
          </p:cNvPr>
          <p:cNvCxnSpPr>
            <a:cxnSpLocks/>
          </p:cNvCxnSpPr>
          <p:nvPr/>
        </p:nvCxnSpPr>
        <p:spPr>
          <a:xfrm flipV="1">
            <a:off x="8633613" y="2010862"/>
            <a:ext cx="170812" cy="123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337AE8-B68A-714F-89E2-309E4587B2C2}"/>
              </a:ext>
            </a:extLst>
          </p:cNvPr>
          <p:cNvCxnSpPr>
            <a:cxnSpLocks/>
          </p:cNvCxnSpPr>
          <p:nvPr/>
        </p:nvCxnSpPr>
        <p:spPr>
          <a:xfrm flipV="1">
            <a:off x="8908751" y="2015976"/>
            <a:ext cx="170812" cy="123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3AFE98-B302-8141-A992-A0A0E08801ED}"/>
              </a:ext>
            </a:extLst>
          </p:cNvPr>
          <p:cNvCxnSpPr>
            <a:cxnSpLocks/>
          </p:cNvCxnSpPr>
          <p:nvPr/>
        </p:nvCxnSpPr>
        <p:spPr>
          <a:xfrm flipV="1">
            <a:off x="8996716" y="1632419"/>
            <a:ext cx="147284" cy="257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017A141-EF6E-1647-80C1-7245B1461C0D}"/>
              </a:ext>
            </a:extLst>
          </p:cNvPr>
          <p:cNvCxnSpPr>
            <a:cxnSpLocks/>
          </p:cNvCxnSpPr>
          <p:nvPr/>
        </p:nvCxnSpPr>
        <p:spPr>
          <a:xfrm flipV="1">
            <a:off x="8996716" y="1385920"/>
            <a:ext cx="147284" cy="257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AC8F45-5B93-8A43-9812-6A67E635340D}"/>
              </a:ext>
            </a:extLst>
          </p:cNvPr>
          <p:cNvCxnSpPr>
            <a:cxnSpLocks/>
          </p:cNvCxnSpPr>
          <p:nvPr/>
        </p:nvCxnSpPr>
        <p:spPr>
          <a:xfrm flipV="1">
            <a:off x="8007650" y="2019044"/>
            <a:ext cx="166718" cy="1084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D6F0DD-B549-C54E-A09E-22F73E21BBB9}"/>
              </a:ext>
            </a:extLst>
          </p:cNvPr>
          <p:cNvCxnSpPr/>
          <p:nvPr/>
        </p:nvCxnSpPr>
        <p:spPr>
          <a:xfrm flipV="1">
            <a:off x="4319364" y="3036749"/>
            <a:ext cx="0" cy="2393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28A07D4-8828-6641-94EA-F1F43115BE25}"/>
              </a:ext>
            </a:extLst>
          </p:cNvPr>
          <p:cNvCxnSpPr/>
          <p:nvPr/>
        </p:nvCxnSpPr>
        <p:spPr>
          <a:xfrm flipH="1" flipV="1">
            <a:off x="3338481" y="1994497"/>
            <a:ext cx="1000316" cy="1061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138C96-C73D-E141-9091-245FF55A0A60}"/>
              </a:ext>
            </a:extLst>
          </p:cNvPr>
          <p:cNvCxnSpPr/>
          <p:nvPr/>
        </p:nvCxnSpPr>
        <p:spPr>
          <a:xfrm flipH="1">
            <a:off x="1264204" y="2012907"/>
            <a:ext cx="207427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D2EFC16-A696-6046-9E42-E17E4CC10A88}"/>
              </a:ext>
            </a:extLst>
          </p:cNvPr>
          <p:cNvCxnSpPr>
            <a:cxnSpLocks/>
          </p:cNvCxnSpPr>
          <p:nvPr/>
        </p:nvCxnSpPr>
        <p:spPr>
          <a:xfrm flipH="1" flipV="1">
            <a:off x="1730609" y="2019044"/>
            <a:ext cx="189222" cy="121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F82ED1B-026C-2048-9E53-303C2D4B8B60}"/>
              </a:ext>
            </a:extLst>
          </p:cNvPr>
          <p:cNvCxnSpPr>
            <a:cxnSpLocks/>
          </p:cNvCxnSpPr>
          <p:nvPr/>
        </p:nvCxnSpPr>
        <p:spPr>
          <a:xfrm flipH="1" flipV="1">
            <a:off x="1453425" y="1993473"/>
            <a:ext cx="189222" cy="121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D62FCF0-299E-D845-95D0-BD3EAF7D8638}"/>
              </a:ext>
            </a:extLst>
          </p:cNvPr>
          <p:cNvCxnSpPr>
            <a:cxnSpLocks/>
          </p:cNvCxnSpPr>
          <p:nvPr/>
        </p:nvCxnSpPr>
        <p:spPr>
          <a:xfrm flipH="1" flipV="1">
            <a:off x="1988360" y="2006770"/>
            <a:ext cx="59323" cy="777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5637B6-E4F6-E845-B4E8-2B362485E8CE}"/>
              </a:ext>
            </a:extLst>
          </p:cNvPr>
          <p:cNvCxnSpPr/>
          <p:nvPr/>
        </p:nvCxnSpPr>
        <p:spPr>
          <a:xfrm flipH="1">
            <a:off x="2062003" y="2295205"/>
            <a:ext cx="101872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632E7DC-EA6D-FA45-ADEE-6DEB427471BC}"/>
              </a:ext>
            </a:extLst>
          </p:cNvPr>
          <p:cNvCxnSpPr/>
          <p:nvPr/>
        </p:nvCxnSpPr>
        <p:spPr>
          <a:xfrm flipH="1" flipV="1">
            <a:off x="1896306" y="2000634"/>
            <a:ext cx="184107" cy="294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6050D37-B998-D948-945E-FE2F09FFFD99}"/>
              </a:ext>
            </a:extLst>
          </p:cNvPr>
          <p:cNvCxnSpPr>
            <a:cxnSpLocks/>
          </p:cNvCxnSpPr>
          <p:nvPr/>
        </p:nvCxnSpPr>
        <p:spPr>
          <a:xfrm flipH="1" flipV="1">
            <a:off x="349804" y="1856417"/>
            <a:ext cx="1500475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BB834E3-9D89-9B43-877F-C357F00B19EB}"/>
              </a:ext>
            </a:extLst>
          </p:cNvPr>
          <p:cNvCxnSpPr>
            <a:cxnSpLocks/>
          </p:cNvCxnSpPr>
          <p:nvPr/>
        </p:nvCxnSpPr>
        <p:spPr>
          <a:xfrm flipH="1" flipV="1">
            <a:off x="110464" y="1631396"/>
            <a:ext cx="428562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6AE344D-878B-854B-A57A-E07483714842}"/>
              </a:ext>
            </a:extLst>
          </p:cNvPr>
          <p:cNvSpPr txBox="1"/>
          <p:nvPr/>
        </p:nvSpPr>
        <p:spPr>
          <a:xfrm>
            <a:off x="1866745" y="5282005"/>
            <a:ext cx="5620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We plea for help to get the service information</a:t>
            </a:r>
          </a:p>
          <a:p>
            <a:pPr algn="ctr"/>
            <a:r>
              <a:rPr lang="en-US" dirty="0">
                <a:hlinkClick r:id="rId3"/>
              </a:rPr>
              <a:t>ePIC.Interface Control Document for Services.052023.xlsx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6964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D8D60-149A-6E48-A175-771737D3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731520"/>
          </a:xfrm>
        </p:spPr>
        <p:txBody>
          <a:bodyPr/>
          <a:lstStyle/>
          <a:p>
            <a:r>
              <a:rPr lang="en-US" dirty="0"/>
              <a:t>PID Detectors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74E3-BA18-8B43-AC33-36D549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28193-2A9F-6B4D-841A-0DFB64EF1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252"/>
          <a:stretch/>
        </p:blipFill>
        <p:spPr>
          <a:xfrm>
            <a:off x="61369" y="792428"/>
            <a:ext cx="3832789" cy="3568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6B3D8-4F03-BF45-815F-A24A4C9B27EA}"/>
              </a:ext>
            </a:extLst>
          </p:cNvPr>
          <p:cNvSpPr txBox="1"/>
          <p:nvPr/>
        </p:nvSpPr>
        <p:spPr>
          <a:xfrm>
            <a:off x="107576" y="4528970"/>
            <a:ext cx="3808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pfRICH</a:t>
            </a:r>
            <a:r>
              <a:rPr lang="en-US" dirty="0"/>
              <a:t> needed to be shortened in </a:t>
            </a:r>
          </a:p>
          <a:p>
            <a:r>
              <a:rPr lang="en-US" dirty="0"/>
              <a:t>expansion volume by 5cm to accommodate the 2 new MPGD disks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89EC7-A7B2-284C-ACD3-EA7559414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318"/>
          <a:stretch/>
        </p:blipFill>
        <p:spPr>
          <a:xfrm>
            <a:off x="4067545" y="175261"/>
            <a:ext cx="2656286" cy="2686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0797DC-B646-5B4D-B2AB-AC08207AB952}"/>
              </a:ext>
            </a:extLst>
          </p:cNvPr>
          <p:cNvSpPr txBox="1"/>
          <p:nvPr/>
        </p:nvSpPr>
        <p:spPr>
          <a:xfrm>
            <a:off x="3928334" y="5227321"/>
            <a:ext cx="4677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dRICH</a:t>
            </a:r>
            <a:r>
              <a:rPr lang="en-US" dirty="0"/>
              <a:t> was moved 5cm in z to minimize interference with support rings</a:t>
            </a:r>
          </a:p>
          <a:p>
            <a:r>
              <a:rPr lang="en-US" dirty="0"/>
              <a:t>Remaining small interference still needs to be resolved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modify rings and/or optimize sensor boxes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153E7B-2CB4-0346-93FA-F3A35A26CB3C}"/>
              </a:ext>
            </a:extLst>
          </p:cNvPr>
          <p:cNvGrpSpPr/>
          <p:nvPr/>
        </p:nvGrpSpPr>
        <p:grpSpPr>
          <a:xfrm>
            <a:off x="5881743" y="2776817"/>
            <a:ext cx="3262257" cy="2589904"/>
            <a:chOff x="1699708" y="1409252"/>
            <a:chExt cx="5615492" cy="41524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043E15-8AAB-324E-BF42-E29DC6D5E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82" t="12134" r="18706" b="10017"/>
            <a:stretch/>
          </p:blipFill>
          <p:spPr>
            <a:xfrm>
              <a:off x="1699708" y="1409252"/>
              <a:ext cx="5615492" cy="4152452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87BDBF3-A42C-CA4C-93D9-C70E34160B8C}"/>
                </a:ext>
              </a:extLst>
            </p:cNvPr>
            <p:cNvSpPr/>
            <p:nvPr/>
          </p:nvSpPr>
          <p:spPr>
            <a:xfrm rot="2245148">
              <a:off x="5453387" y="1580181"/>
              <a:ext cx="331127" cy="80204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5819F85-86A7-024D-9775-316771B4BD06}"/>
                </a:ext>
              </a:extLst>
            </p:cNvPr>
            <p:cNvSpPr/>
            <p:nvPr/>
          </p:nvSpPr>
          <p:spPr>
            <a:xfrm rot="7035880">
              <a:off x="2376850" y="1797045"/>
              <a:ext cx="347101" cy="80204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95BB81F-E748-074F-8487-FB0419009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469" y="605118"/>
            <a:ext cx="8272084" cy="40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1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9BEA32-E5AA-EF4D-B729-6BDE00B11A03}"/>
              </a:ext>
            </a:extLst>
          </p:cNvPr>
          <p:cNvSpPr txBox="1"/>
          <p:nvPr/>
        </p:nvSpPr>
        <p:spPr>
          <a:xfrm>
            <a:off x="3943350" y="4142618"/>
            <a:ext cx="4065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Modify installation plan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 pitchFamily="2" charset="2"/>
              </a:rPr>
              <a:t>       after careful evaluation found the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 pitchFamily="2" charset="2"/>
              </a:rPr>
              <a:t>           place to install from the lepton side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 pitchFamily="2" charset="2"/>
              </a:rPr>
              <a:t>           tight but perhaps doable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 pitchFamily="2" charset="2"/>
              </a:rPr>
              <a:t>       some small issues to resolve 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 pitchFamily="2" charset="2"/>
              </a:rPr>
              <a:t>           with water lines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 pitchFamily="2" charset="2"/>
              </a:rPr>
              <a:t>       everybody happy  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F4AB5-B531-B94B-997E-CE21D773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731520"/>
          </a:xfrm>
        </p:spPr>
        <p:txBody>
          <a:bodyPr/>
          <a:lstStyle/>
          <a:p>
            <a:r>
              <a:rPr lang="en-US" dirty="0"/>
              <a:t>Optimize DIRC Installation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34529E-4AF4-ED4A-8447-FD4062403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18AFF-3C1F-9248-8F4C-F2A43554458E}"/>
              </a:ext>
            </a:extLst>
          </p:cNvPr>
          <p:cNvSpPr txBox="1"/>
          <p:nvPr/>
        </p:nvSpPr>
        <p:spPr>
          <a:xfrm>
            <a:off x="0" y="606825"/>
            <a:ext cx="8993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dirty="0"/>
              <a:t>Original plan was to install DIRC from the hadron side due to asymmetric space availability in assembly hall</a:t>
            </a:r>
          </a:p>
          <a:p>
            <a:pPr>
              <a:buClr>
                <a:srgbClr val="0000FF"/>
              </a:buClr>
            </a:pPr>
            <a:r>
              <a:rPr lang="en-US" dirty="0"/>
              <a:t>     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in conflict with the idea to have the </a:t>
            </a:r>
            <a:r>
              <a:rPr lang="en-US" dirty="0" err="1">
                <a:sym typeface="Wingdings" pitchFamily="2" charset="2"/>
              </a:rPr>
              <a:t>lense</a:t>
            </a:r>
            <a:r>
              <a:rPr lang="en-US" dirty="0">
                <a:sym typeface="Wingdings" pitchFamily="2" charset="2"/>
              </a:rPr>
              <a:t> integrated at the lepton side of the bar boxes 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 pitchFamily="2" charset="2"/>
              </a:rPr>
              <a:t>     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this would require a ~5cm big space all through the detector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 pitchFamily="2" charset="2"/>
              </a:rPr>
              <a:t>     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integrate lens with readout of the DIRC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potential performance issues</a:t>
            </a:r>
          </a:p>
          <a:p>
            <a:pPr>
              <a:buClr>
                <a:srgbClr val="0000FF"/>
              </a:buClr>
            </a:pPr>
            <a:endParaRPr lang="en-US" dirty="0">
              <a:sym typeface="Wingdings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29F50-50FD-0D44-94D6-E0D2AF0D8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090" y="2094406"/>
            <a:ext cx="4149845" cy="2140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A5EC0-6C14-9E43-83E0-423C63584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648" y="5597463"/>
            <a:ext cx="1265464" cy="951550"/>
          </a:xfrm>
          <a:prstGeom prst="rect">
            <a:avLst/>
          </a:prstGeom>
        </p:spPr>
      </p:pic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84477C38-0CDC-7643-B721-65323321547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3" y="2024645"/>
            <a:ext cx="3630794" cy="2894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" y="4950057"/>
            <a:ext cx="3291840" cy="185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75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DBEAD70EAE274A9CB120AA87B60764" ma:contentTypeVersion="8" ma:contentTypeDescription="Create a new document." ma:contentTypeScope="" ma:versionID="33a7afeecd0e21aeec922d0810b20a29">
  <xsd:schema xmlns:xsd="http://www.w3.org/2001/XMLSchema" xmlns:xs="http://www.w3.org/2001/XMLSchema" xmlns:p="http://schemas.microsoft.com/office/2006/metadata/properties" xmlns:ns2="ec2b3955-b7cd-48fd-80d5-fd3efbb6f44b" targetNamespace="http://schemas.microsoft.com/office/2006/metadata/properties" ma:root="true" ma:fieldsID="bdca1b9efceb95fc3541d3a5727325f3" ns2:_="">
    <xsd:import namespace="ec2b3955-b7cd-48fd-80d5-fd3efbb6f44b"/>
    <xsd:element name="properties">
      <xsd:complexType>
        <xsd:sequence>
          <xsd:element name="documentManagement">
            <xsd:complexType>
              <xsd:all>
                <xsd:element ref="ns2:_x0023_" minOccurs="0"/>
                <xsd:element ref="ns2:Presenter_x0028_s_x0029_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b3955-b7cd-48fd-80d5-fd3efbb6f44b" elementFormDefault="qualified">
    <xsd:import namespace="http://schemas.microsoft.com/office/2006/documentManagement/types"/>
    <xsd:import namespace="http://schemas.microsoft.com/office/infopath/2007/PartnerControls"/>
    <xsd:element name="_x0023_" ma:index="8" nillable="true" ma:displayName="#" ma:internalName="_x0023_">
      <xsd:simpleType>
        <xsd:restriction base="dms:Text">
          <xsd:maxLength value="255"/>
        </xsd:restriction>
      </xsd:simpleType>
    </xsd:element>
    <xsd:element name="Presenter_x0028_s_x0029_" ma:index="9" nillable="true" ma:displayName="Presenter(s)" ma:format="Dropdown" ma:internalName="Presenter_x0028_s_x0029_">
      <xsd:simpleType>
        <xsd:restriction base="dms:Text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23_ xmlns="ec2b3955-b7cd-48fd-80d5-fd3efbb6f44b" xsi:nil="true"/>
    <Presenter_x0028_s_x0029_ xmlns="ec2b3955-b7cd-48fd-80d5-fd3efbb6f44b">R. Ent / E. Aschenauer</Presenter_x0028_s_x0029_>
  </documentManagement>
</p:properties>
</file>

<file path=customXml/itemProps1.xml><?xml version="1.0" encoding="utf-8"?>
<ds:datastoreItem xmlns:ds="http://schemas.openxmlformats.org/officeDocument/2006/customXml" ds:itemID="{9DF5CC8D-D5D4-46AE-BC87-A9F5EE92E8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C5E899-D38C-4BB2-B3F7-952490902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2b3955-b7cd-48fd-80d5-fd3efbb6f4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E98C05-5760-4FD2-B85E-2A9CB1A90B2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ec2b3955-b7cd-48fd-80d5-fd3efbb6f44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10446</TotalTime>
  <Words>894</Words>
  <Application>Microsoft Office PowerPoint</Application>
  <PresentationFormat>On-screen Show (4:3)</PresentationFormat>
  <Paragraphs>197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Courier New</vt:lpstr>
      <vt:lpstr>Wingdings</vt:lpstr>
      <vt:lpstr>Office Theme</vt:lpstr>
      <vt:lpstr>EIC Project Update – Ongoing Integration Activities </vt:lpstr>
      <vt:lpstr>Focus of Recent Activities</vt:lpstr>
      <vt:lpstr>Layout of Magnetic Materials now given</vt:lpstr>
      <vt:lpstr>Final Layout of Flux Return and HCals </vt:lpstr>
      <vt:lpstr>Cryo-Can Layout</vt:lpstr>
      <vt:lpstr>Integration of optimized tracking </vt:lpstr>
      <vt:lpstr>Integration of optimized tracking </vt:lpstr>
      <vt:lpstr>PID Detectors</vt:lpstr>
      <vt:lpstr>Optimize DIRC Installation</vt:lpstr>
      <vt:lpstr>Barrel ECal Integration</vt:lpstr>
      <vt:lpstr>Far-forward/far-backward integration </vt:lpstr>
      <vt:lpstr>Next Steps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for EIC Project Support Division</dc:title>
  <dc:creator>Hatton, Diane</dc:creator>
  <cp:lastModifiedBy>Rolf Ent</cp:lastModifiedBy>
  <cp:revision>414</cp:revision>
  <dcterms:created xsi:type="dcterms:W3CDTF">2020-09-28T13:10:10Z</dcterms:created>
  <dcterms:modified xsi:type="dcterms:W3CDTF">2023-06-23T13:31:09Z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0x0101009BDBEAD70EAE274A9CB120AA87B60764</vt:lpwstr>
  </property>
  <property fmtid="{D5CDD505-2E9C-101B-9397-08002B2CF9AE}" pid="3" name="MediaServiceImageTags">
    <vt:lpwstr/>
  </property>
</Properties>
</file>