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</p:sldMasterIdLst>
  <p:sldIdLst>
    <p:sldId id="256" r:id="rId2"/>
    <p:sldId id="281" r:id="rId3"/>
    <p:sldId id="275" r:id="rId4"/>
    <p:sldId id="257" r:id="rId5"/>
    <p:sldId id="272" r:id="rId6"/>
    <p:sldId id="273" r:id="rId7"/>
    <p:sldId id="276" r:id="rId8"/>
    <p:sldId id="280" r:id="rId9"/>
    <p:sldId id="274" r:id="rId10"/>
    <p:sldId id="264" r:id="rId11"/>
    <p:sldId id="270" r:id="rId12"/>
    <p:sldId id="261" r:id="rId13"/>
    <p:sldId id="260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1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2858-9DF2-C241-A5D3-3E32AA08CFCE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5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87DF-221E-4C40-8655-E78900578B3A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BA2-EDB5-DD4B-8F15-1F8C2216405A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3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3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C4BB-5059-F64D-802E-FBD89FC8D401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B522-D4B1-1449-8B63-DF241CC458B7}" type="datetime1">
              <a:rPr lang="en-US" smtClean="0"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4/9/16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FB3E-2F6D-FA4D-8D8C-CCFEFC9C7AB1}" type="datetime1">
              <a:rPr lang="en-US" smtClean="0"/>
              <a:t>4/9/16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9649-670E-5C42-92FE-5CC76718853C}" type="datetime1">
              <a:rPr lang="en-US" smtClean="0"/>
              <a:t>4/9/16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6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FE37-25DD-704D-B955-FB522374BADD}" type="datetime1">
              <a:rPr lang="en-US" smtClean="0"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1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0798-96CC-5E40-B3D3-2992D9708317}" type="datetime1">
              <a:rPr lang="en-US" smtClean="0"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5709-7E7D-0948-AA35-E8C4D3D8B1FE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lame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13198" r="55354" b="13587"/>
          <a:stretch/>
        </p:blipFill>
        <p:spPr>
          <a:xfrm>
            <a:off x="8340747" y="88000"/>
            <a:ext cx="652824" cy="7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2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 RICH Detector Simulation – Rayleigh Scattering inside Aerogel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Cheuk</a:t>
            </a:r>
            <a:r>
              <a:rPr lang="en-US" dirty="0" smtClean="0"/>
              <a:t>-Ping Wong</a:t>
            </a:r>
          </a:p>
          <a:p>
            <a:r>
              <a:rPr lang="en-US" dirty="0" smtClean="0"/>
              <a:t>Georgia State University</a:t>
            </a:r>
          </a:p>
          <a:p>
            <a:r>
              <a:rPr lang="en-US" dirty="0" smtClean="0"/>
              <a:t>04-01-2016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Normalized Wavelength Distribution of </a:t>
            </a:r>
            <a:r>
              <a:rPr lang="en-US" sz="3600" dirty="0" smtClean="0"/>
              <a:t>Survived</a:t>
            </a:r>
            <a:r>
              <a:rPr lang="en-US" sz="3600" dirty="0" smtClean="0"/>
              <a:t> </a:t>
            </a:r>
            <a:r>
              <a:rPr lang="en-US" sz="3600" dirty="0" smtClean="0"/>
              <a:t>Cherenkov Photon (Pion-)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Rayleigh Scattering Off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Rayleigh Scattering 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8341" r="53298"/>
          <a:stretch/>
        </p:blipFill>
        <p:spPr>
          <a:xfrm>
            <a:off x="4683074" y="2490270"/>
            <a:ext cx="3779541" cy="31849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1" t="7981"/>
          <a:stretch/>
        </p:blipFill>
        <p:spPr>
          <a:xfrm>
            <a:off x="566263" y="2489381"/>
            <a:ext cx="4062887" cy="31974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5544890"/>
            <a:ext cx="8080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Count is normalized by number of events (1000 events)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Rayleigh Scattering lowers the count especially in shorter wavelength region as expected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Peak value shifts to the longer wavelength region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90696" y="2588414"/>
            <a:ext cx="1128808" cy="2717062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403384" y="2799466"/>
            <a:ext cx="728" cy="2566510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14520" y="2583701"/>
            <a:ext cx="1105243" cy="2701008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830479" y="3839397"/>
            <a:ext cx="12528" cy="1466079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Normalized Wavelength Distribution of </a:t>
            </a:r>
            <a:r>
              <a:rPr lang="en-US" sz="3600" dirty="0" smtClean="0"/>
              <a:t>Survived </a:t>
            </a:r>
            <a:r>
              <a:rPr lang="en-US" sz="3600" dirty="0" smtClean="0"/>
              <a:t>Cherenkov Photon (</a:t>
            </a:r>
            <a:r>
              <a:rPr lang="en-US" sz="3600" dirty="0" err="1"/>
              <a:t>K</a:t>
            </a:r>
            <a:r>
              <a:rPr lang="en-US" sz="3600" dirty="0" err="1" smtClean="0"/>
              <a:t>aon</a:t>
            </a:r>
            <a:r>
              <a:rPr lang="en-US" sz="3600" dirty="0" smtClean="0"/>
              <a:t>-)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Rayleigh Scattering Off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Rayleigh Scattering 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591722"/>
            <a:ext cx="8004193" cy="64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Cherenkov photons increases with momentum </a:t>
            </a:r>
            <a:r>
              <a:rPr lang="en-US" smtClean="0"/>
              <a:t>of incident particle (see back up slide)</a:t>
            </a:r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8178" r="53979"/>
          <a:stretch/>
        </p:blipFill>
        <p:spPr>
          <a:xfrm>
            <a:off x="4335067" y="2505075"/>
            <a:ext cx="3714192" cy="3163274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6" t="8792" r="4280"/>
          <a:stretch/>
        </p:blipFill>
        <p:spPr>
          <a:xfrm>
            <a:off x="457199" y="2505075"/>
            <a:ext cx="3648075" cy="3163274"/>
          </a:xfrm>
        </p:spPr>
      </p:pic>
      <p:sp>
        <p:nvSpPr>
          <p:cNvPr id="19" name="Rectangle 18"/>
          <p:cNvSpPr/>
          <p:nvPr/>
        </p:nvSpPr>
        <p:spPr>
          <a:xfrm>
            <a:off x="738737" y="2579767"/>
            <a:ext cx="1051963" cy="2706608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262711" y="2745320"/>
            <a:ext cx="0" cy="2541055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684073" y="2579767"/>
            <a:ext cx="1051963" cy="2706608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500800" y="2764109"/>
            <a:ext cx="17034" cy="2522266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2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Transmission plots from updated </a:t>
            </a:r>
            <a:r>
              <a:rPr lang="en-US" dirty="0" err="1" smtClean="0"/>
              <a:t>agel</a:t>
            </a:r>
            <a:r>
              <a:rPr lang="en-US" dirty="0" smtClean="0"/>
              <a:t> properties are shown</a:t>
            </a:r>
          </a:p>
          <a:p>
            <a:pPr lvl="1" algn="just"/>
            <a:r>
              <a:rPr lang="en-US" dirty="0" smtClean="0"/>
              <a:t>Better clarity (~56) </a:t>
            </a:r>
            <a:r>
              <a:rPr lang="en-US" dirty="0" smtClean="0">
                <a:sym typeface="Wingdings"/>
              </a:rPr>
              <a:t> better transmission</a:t>
            </a:r>
            <a:endParaRPr lang="en-US" dirty="0" smtClean="0"/>
          </a:p>
          <a:p>
            <a:pPr algn="just"/>
            <a:r>
              <a:rPr lang="en-US" dirty="0" smtClean="0"/>
              <a:t>Wavelength Distributions of Cherenkov Photon with both Rayleigh Scattering On and Off are shown</a:t>
            </a:r>
          </a:p>
          <a:p>
            <a:pPr lvl="1" algn="just"/>
            <a:r>
              <a:rPr lang="en-US" dirty="0" smtClean="0"/>
              <a:t>Rayleigh Scattering lower the rate of Cherenkov photon hits as expected</a:t>
            </a:r>
          </a:p>
          <a:p>
            <a:pPr lvl="1" algn="just"/>
            <a:r>
              <a:rPr lang="en-US" dirty="0" smtClean="0"/>
              <a:t>Peak value of Cherenkov photons shifts to longer (~60nm longer) wavelength region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Num. of Photon Hits per Event </a:t>
            </a:r>
            <a:br>
              <a:rPr lang="en-US" dirty="0" smtClean="0"/>
            </a:br>
            <a:r>
              <a:rPr lang="en-US" dirty="0" smtClean="0"/>
              <a:t>vs </a:t>
            </a:r>
            <a:r>
              <a:rPr lang="en-US" dirty="0" err="1" smtClean="0"/>
              <a:t>Kaon</a:t>
            </a:r>
            <a:r>
              <a:rPr lang="en-US" dirty="0" smtClean="0"/>
              <a:t> Momentum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71341" y="2993486"/>
            <a:ext cx="3716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Num. of photon hit saturate as momentum </a:t>
            </a:r>
            <a:r>
              <a:rPr lang="en-US" dirty="0" smtClean="0"/>
              <a:t>increases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See more on p.20-21 of </a:t>
            </a:r>
            <a:r>
              <a:rPr lang="en-US" dirty="0"/>
              <a:t>Progress Report </a:t>
            </a:r>
            <a:r>
              <a:rPr lang="en-US" dirty="0" smtClean="0"/>
              <a:t>2015  -- </a:t>
            </a: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/>
              <a:t>drive.google.com</a:t>
            </a:r>
            <a:r>
              <a:rPr lang="en-US" sz="1200" dirty="0"/>
              <a:t>/file/d/0Bxt90nyX6kjaWFE3UnYtM3k5NEE/</a:t>
            </a:r>
            <a:r>
              <a:rPr lang="en-US" sz="1200" dirty="0" err="1"/>
              <a:t>view?pref</a:t>
            </a:r>
            <a:r>
              <a:rPr lang="en-US" sz="1200" dirty="0"/>
              <a:t>=2&amp;pli=1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0" r="69866"/>
          <a:stretch/>
        </p:blipFill>
        <p:spPr>
          <a:xfrm>
            <a:off x="300759" y="2052431"/>
            <a:ext cx="4770582" cy="3680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6050" y="2468440"/>
            <a:ext cx="213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432FF"/>
                </a:solidFill>
              </a:rPr>
              <a:t>2cm thick aerogel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3cm thick aerogel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1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Normalized Wavelength Distribution of </a:t>
            </a:r>
            <a:r>
              <a:rPr lang="en-US" sz="3600" dirty="0" smtClean="0"/>
              <a:t>the Rest of </a:t>
            </a:r>
            <a:r>
              <a:rPr lang="en-US" sz="3600" dirty="0"/>
              <a:t>Cherenkov </a:t>
            </a:r>
            <a:r>
              <a:rPr lang="en-US" sz="3600" dirty="0" smtClean="0"/>
              <a:t>Photon (Pion-)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Rayleigh Scattering Off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Rayleigh Scattering 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4/9/16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7736" r="53637"/>
          <a:stretch/>
        </p:blipFill>
        <p:spPr>
          <a:xfrm>
            <a:off x="584690" y="2528825"/>
            <a:ext cx="3705102" cy="31232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9" t="8438"/>
          <a:stretch/>
        </p:blipFill>
        <p:spPr>
          <a:xfrm>
            <a:off x="4571481" y="2552575"/>
            <a:ext cx="4002727" cy="30994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55342" y="2637338"/>
            <a:ext cx="1091171" cy="2629465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29442" y="2639220"/>
            <a:ext cx="1106686" cy="2634909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5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Normalized Wavelength Distribution of </a:t>
            </a:r>
            <a:r>
              <a:rPr lang="en-US" sz="3600" dirty="0" smtClean="0"/>
              <a:t>the Rest of </a:t>
            </a:r>
            <a:r>
              <a:rPr lang="en-US" sz="3600" dirty="0"/>
              <a:t>Cherenkov </a:t>
            </a:r>
            <a:r>
              <a:rPr lang="en-US" sz="3600" dirty="0" smtClean="0"/>
              <a:t>Photon (</a:t>
            </a:r>
            <a:r>
              <a:rPr lang="en-US" sz="3600" dirty="0" err="1" smtClean="0"/>
              <a:t>Kaon</a:t>
            </a:r>
            <a:r>
              <a:rPr lang="en-US" sz="3600" dirty="0" smtClean="0"/>
              <a:t>-)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Rayleigh Scattering Off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Rayleigh Scattering 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4/9/16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15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7046" r="51544" b="1054"/>
          <a:stretch/>
        </p:blipFill>
        <p:spPr>
          <a:xfrm>
            <a:off x="4436228" y="2481325"/>
            <a:ext cx="3995943" cy="31061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7" t="7748"/>
          <a:stretch/>
        </p:blipFill>
        <p:spPr>
          <a:xfrm>
            <a:off x="566040" y="2516950"/>
            <a:ext cx="3995943" cy="311805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43467" y="2625463"/>
            <a:ext cx="1091171" cy="2629465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27535" y="2613587"/>
            <a:ext cx="1091171" cy="2629465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Transmission of aerogel with updated material definitions</a:t>
            </a:r>
          </a:p>
          <a:p>
            <a:pPr marL="914400" lvl="1" indent="-514350"/>
            <a:r>
              <a:rPr lang="en-US" dirty="0" smtClean="0"/>
              <a:t>Aerogel thickness : 3cm</a:t>
            </a:r>
            <a:r>
              <a:rPr lang="en-US" dirty="0" smtClean="0">
                <a:sym typeface="Wingdings"/>
              </a:rPr>
              <a:t>3.3cm</a:t>
            </a:r>
            <a:endParaRPr lang="en-US" dirty="0" smtClean="0"/>
          </a:p>
          <a:p>
            <a:pPr marL="914400" lvl="1" indent="-514350"/>
            <a:r>
              <a:rPr lang="en-US" dirty="0" smtClean="0"/>
              <a:t>Rayleigh scattering length </a:t>
            </a:r>
            <a:r>
              <a:rPr lang="en-US" smtClean="0"/>
              <a:t>: rescaled w/ factor 1.5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Cherenkov Photon spectrum measured at the back of aerogel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Simulation 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Transmission </a:t>
            </a:r>
            <a:r>
              <a:rPr lang="en-US" dirty="0"/>
              <a:t>of aerogel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of aerogel after modifying aerogel properties</a:t>
            </a:r>
          </a:p>
          <a:p>
            <a:r>
              <a:rPr lang="en-US" dirty="0"/>
              <a:t>Aerogel from Marco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3.3cm thick</a:t>
            </a:r>
          </a:p>
          <a:p>
            <a:pPr lvl="1"/>
            <a:r>
              <a:rPr lang="en-US" dirty="0"/>
              <a:t>Refractive index 1.028 – 1.034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Rescaled Rayleigh Scattering length (x1.5)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9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100K optical </a:t>
            </a:r>
            <a:r>
              <a:rPr lang="en-US" dirty="0" smtClean="0"/>
              <a:t>photons beam</a:t>
            </a:r>
            <a:endParaRPr lang="en-US" dirty="0"/>
          </a:p>
          <a:p>
            <a:r>
              <a:rPr lang="en-US" dirty="0" smtClean="0"/>
              <a:t>Launched perpendicularly at (</a:t>
            </a:r>
            <a:r>
              <a:rPr lang="en-US" dirty="0" err="1" smtClean="0"/>
              <a:t>x,y</a:t>
            </a:r>
            <a:r>
              <a:rPr lang="en-US" dirty="0" smtClean="0"/>
              <a:t>)=(0,0)mm, and right in front of the aerogel</a:t>
            </a:r>
          </a:p>
          <a:p>
            <a:r>
              <a:rPr lang="en-US" dirty="0" smtClean="0"/>
              <a:t>Momentum: 1.7-6.2 eV (200-730 nm)</a:t>
            </a:r>
          </a:p>
          <a:p>
            <a:r>
              <a:rPr lang="en-US" dirty="0" smtClean="0"/>
              <a:t>No Fresnel Lens</a:t>
            </a:r>
          </a:p>
          <a:p>
            <a:r>
              <a:rPr lang="en-US" dirty="0" smtClean="0"/>
              <a:t>Rayleigh Scattering 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Transmission of Aerogel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125" y="-694944"/>
            <a:ext cx="3985750" cy="82478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9392" y="5343896"/>
            <a:ext cx="7766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Normalized by the wavelength distribution of incident photons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Aerogel has a better transmission through out the whole spectrum after rescaled Rayleigh Scattering length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26140" y="1876425"/>
            <a:ext cx="944771" cy="3100622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47426" y="1876425"/>
            <a:ext cx="944771" cy="3100622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Transmission of Aerogel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7522" y="5431853"/>
            <a:ext cx="75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Clarity of aerogel reaches ~56 (desired value) after rescaled Rayleigh Scattering length</a:t>
            </a:r>
            <a:endParaRPr lang="en-US" dirty="0"/>
          </a:p>
        </p:txBody>
      </p:sp>
      <p:pic>
        <p:nvPicPr>
          <p:cNvPr id="20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8" y="1436125"/>
            <a:ext cx="8247885" cy="39857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18159" y="1868038"/>
            <a:ext cx="949743" cy="3121924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769790" y="4637845"/>
            <a:ext cx="0" cy="322352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18159" y="4637845"/>
            <a:ext cx="83219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42483" y="1878534"/>
            <a:ext cx="949743" cy="3121924"/>
          </a:xfrm>
          <a:prstGeom prst="rect">
            <a:avLst/>
          </a:prstGeom>
          <a:solidFill>
            <a:schemeClr val="tx1">
              <a:lumMod val="95000"/>
              <a:lumOff val="5000"/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707856" y="4726925"/>
            <a:ext cx="0" cy="243768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42483" y="4726925"/>
            <a:ext cx="665373" cy="22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Simulation 2: Wavelength Distribution of Cherenkov Photon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Measure Wavelength Distribution of Cherenkov Photon </a:t>
            </a:r>
            <a:r>
              <a:rPr lang="en-US" dirty="0" smtClean="0">
                <a:solidFill>
                  <a:schemeClr val="accent2"/>
                </a:solidFill>
              </a:rPr>
              <a:t>at the back of aerogel</a:t>
            </a:r>
          </a:p>
          <a:p>
            <a:pPr algn="just"/>
            <a:r>
              <a:rPr lang="en-US" dirty="0" smtClean="0"/>
              <a:t>Survived -- those </a:t>
            </a:r>
            <a:r>
              <a:rPr lang="en-US" b="1" dirty="0" smtClean="0"/>
              <a:t>can</a:t>
            </a:r>
            <a:r>
              <a:rPr lang="en-US" dirty="0" smtClean="0"/>
              <a:t> make it to the Fresnel </a:t>
            </a:r>
            <a:r>
              <a:rPr lang="en-US" dirty="0" smtClean="0"/>
              <a:t>lens, </a:t>
            </a:r>
            <a:r>
              <a:rPr lang="en-US" b="1" dirty="0" smtClean="0"/>
              <a:t>regardless of </a:t>
            </a:r>
            <a:r>
              <a:rPr lang="en-US" b="1" dirty="0" err="1" smtClean="0"/>
              <a:t>unscattered</a:t>
            </a:r>
            <a:r>
              <a:rPr lang="en-US" b="1" dirty="0" smtClean="0"/>
              <a:t> or scattered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all non-reflected (</a:t>
            </a:r>
            <a:r>
              <a:rPr lang="en-US" dirty="0" err="1" smtClean="0">
                <a:solidFill>
                  <a:schemeClr val="accent2"/>
                </a:solidFill>
              </a:rPr>
              <a:t>p</a:t>
            </a:r>
            <a:r>
              <a:rPr lang="en-US" baseline="-25000" dirty="0" err="1" smtClean="0">
                <a:solidFill>
                  <a:schemeClr val="accent2"/>
                </a:solidFill>
              </a:rPr>
              <a:t>z</a:t>
            </a:r>
            <a:r>
              <a:rPr lang="en-US" dirty="0" smtClean="0">
                <a:solidFill>
                  <a:schemeClr val="accent2"/>
                </a:solidFill>
              </a:rPr>
              <a:t>&gt;0) </a:t>
            </a:r>
            <a:r>
              <a:rPr lang="en-US" dirty="0" smtClean="0"/>
              <a:t>photons that hits </a:t>
            </a:r>
            <a:r>
              <a:rPr lang="en-US" dirty="0" smtClean="0">
                <a:solidFill>
                  <a:schemeClr val="accent2"/>
                </a:solidFill>
              </a:rPr>
              <a:t>at the back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of the aerogel</a:t>
            </a:r>
          </a:p>
          <a:p>
            <a:pPr algn="just"/>
            <a:r>
              <a:rPr lang="en-US" dirty="0" smtClean="0"/>
              <a:t>The rest -- those </a:t>
            </a:r>
            <a:r>
              <a:rPr lang="en-US" b="1" dirty="0" smtClean="0"/>
              <a:t>cannot</a:t>
            </a:r>
            <a:r>
              <a:rPr lang="en-US" dirty="0" smtClean="0"/>
              <a:t> make it to the </a:t>
            </a:r>
            <a:r>
              <a:rPr lang="en-US" dirty="0"/>
              <a:t>Fresnel , </a:t>
            </a:r>
            <a:r>
              <a:rPr lang="en-US" b="1" dirty="0"/>
              <a:t>regardless of </a:t>
            </a:r>
            <a:r>
              <a:rPr lang="en-US" b="1" dirty="0" err="1"/>
              <a:t>unscattered</a:t>
            </a:r>
            <a:r>
              <a:rPr lang="en-US" b="1" dirty="0"/>
              <a:t> or scattered</a:t>
            </a:r>
            <a:r>
              <a:rPr lang="en-US" dirty="0" smtClean="0"/>
              <a:t> </a:t>
            </a:r>
            <a:r>
              <a:rPr lang="en-US" dirty="0" smtClean="0"/>
              <a:t>(shown on back up slides) : all the photons that hits </a:t>
            </a:r>
            <a:r>
              <a:rPr lang="en-US" dirty="0" smtClean="0">
                <a:solidFill>
                  <a:schemeClr val="accent2"/>
                </a:solidFill>
              </a:rPr>
              <a:t>inside</a:t>
            </a:r>
            <a:r>
              <a:rPr lang="en-US" dirty="0" smtClean="0"/>
              <a:t> the aerogel, or </a:t>
            </a:r>
            <a:r>
              <a:rPr lang="en-US" dirty="0" smtClean="0">
                <a:solidFill>
                  <a:schemeClr val="accent2"/>
                </a:solidFill>
              </a:rPr>
              <a:t>reflected (</a:t>
            </a:r>
            <a:r>
              <a:rPr lang="en-US" dirty="0" err="1" smtClean="0">
                <a:solidFill>
                  <a:schemeClr val="accent2"/>
                </a:solidFill>
              </a:rPr>
              <a:t>p</a:t>
            </a:r>
            <a:r>
              <a:rPr lang="en-US" baseline="-25000" dirty="0" err="1" smtClean="0">
                <a:solidFill>
                  <a:schemeClr val="accent2"/>
                </a:solidFill>
              </a:rPr>
              <a:t>z</a:t>
            </a:r>
            <a:r>
              <a:rPr lang="en-US" dirty="0" smtClean="0">
                <a:solidFill>
                  <a:schemeClr val="accent2"/>
                </a:solidFill>
              </a:rPr>
              <a:t>&lt;=0) </a:t>
            </a:r>
            <a:r>
              <a:rPr lang="en-US" dirty="0" smtClean="0"/>
              <a:t>photon </a:t>
            </a:r>
          </a:p>
          <a:p>
            <a:pPr algn="just"/>
            <a:r>
              <a:rPr lang="en-US" b="1" dirty="0" smtClean="0"/>
              <a:t>No</a:t>
            </a:r>
            <a:r>
              <a:rPr lang="en-US" dirty="0" smtClean="0"/>
              <a:t> additional cuts (e.g. mother </a:t>
            </a:r>
            <a:r>
              <a:rPr lang="en-US" dirty="0" err="1" smtClean="0"/>
              <a:t>pid</a:t>
            </a:r>
            <a:r>
              <a:rPr lang="en-US" dirty="0" smtClean="0"/>
              <a:t> cut, vertex cut)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Survived Cherenkov Photons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44460" y="4734993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1Gev single pi-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078" y="5176340"/>
            <a:ext cx="162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Back of aerogel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01171" y="1560350"/>
            <a:ext cx="2531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Before </a:t>
            </a:r>
            <a:r>
              <a:rPr lang="en-US" dirty="0" smtClean="0"/>
              <a:t>Normalization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Measure at the back of the </a:t>
            </a:r>
            <a:r>
              <a:rPr lang="en-US" dirty="0" err="1" smtClean="0"/>
              <a:t>agel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401170" y="4077672"/>
            <a:ext cx="253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Normalized by total number of events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1111" y="1953959"/>
            <a:ext cx="229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Rayleigh Scattering 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43" y="1560350"/>
            <a:ext cx="2411354" cy="23305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14375" y="1768392"/>
            <a:ext cx="187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RS </a:t>
            </a:r>
            <a:r>
              <a:rPr lang="en-US" sz="1400" dirty="0" smtClean="0">
                <a:solidFill>
                  <a:srgbClr val="FF0000"/>
                </a:solidFill>
              </a:rPr>
              <a:t>on, 150k </a:t>
            </a:r>
            <a:r>
              <a:rPr lang="en-US" sz="1400" dirty="0" err="1" smtClean="0">
                <a:solidFill>
                  <a:srgbClr val="FF0000"/>
                </a:solidFill>
              </a:rPr>
              <a:t>entres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RS </a:t>
            </a:r>
            <a:r>
              <a:rPr lang="en-US" sz="1400" dirty="0" smtClean="0"/>
              <a:t>off, 210k entries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42" y="3928933"/>
            <a:ext cx="2420067" cy="233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4" y="2336539"/>
            <a:ext cx="3221651" cy="259882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1605175" y="4599618"/>
            <a:ext cx="0" cy="64008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3421" y="2291612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2GeV single pion-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1000 </a:t>
            </a:r>
            <a:r>
              <a:rPr lang="en-US" dirty="0" err="1" smtClean="0"/>
              <a:t>kaons</a:t>
            </a:r>
            <a:r>
              <a:rPr lang="en-US" dirty="0"/>
              <a:t> </a:t>
            </a:r>
            <a:r>
              <a:rPr lang="en-US" dirty="0" smtClean="0"/>
              <a:t>and 1000 </a:t>
            </a:r>
            <a:r>
              <a:rPr lang="en-US" dirty="0" err="1" smtClean="0"/>
              <a:t>Pions</a:t>
            </a:r>
            <a:endParaRPr lang="en-US" dirty="0"/>
          </a:p>
          <a:p>
            <a:r>
              <a:rPr lang="en-US" dirty="0" smtClean="0"/>
              <a:t>Launched perpendicularly at (</a:t>
            </a:r>
            <a:r>
              <a:rPr lang="en-US" dirty="0" err="1" smtClean="0"/>
              <a:t>x,y</a:t>
            </a:r>
            <a:r>
              <a:rPr lang="en-US" dirty="0" smtClean="0"/>
              <a:t>)=(0,0)mm, and right in front of the aerogel</a:t>
            </a:r>
          </a:p>
          <a:p>
            <a:r>
              <a:rPr lang="en-US" dirty="0" smtClean="0"/>
              <a:t>Momentum: 3 </a:t>
            </a:r>
            <a:r>
              <a:rPr lang="en-US" dirty="0" err="1" smtClean="0"/>
              <a:t>GeV</a:t>
            </a:r>
            <a:r>
              <a:rPr lang="en-US" dirty="0" smtClean="0"/>
              <a:t>, 6 </a:t>
            </a:r>
            <a:r>
              <a:rPr lang="en-US" dirty="0" err="1" smtClean="0"/>
              <a:t>GeV</a:t>
            </a:r>
            <a:r>
              <a:rPr lang="en-US" dirty="0" smtClean="0"/>
              <a:t>, 9 </a:t>
            </a:r>
            <a:r>
              <a:rPr lang="en-US" dirty="0" err="1" smtClean="0"/>
              <a:t>GeV</a:t>
            </a:r>
            <a:r>
              <a:rPr lang="en-US" dirty="0" smtClean="0"/>
              <a:t>, 12 </a:t>
            </a:r>
            <a:r>
              <a:rPr lang="en-US" dirty="0" err="1" smtClean="0"/>
              <a:t>GeV</a:t>
            </a:r>
            <a:r>
              <a:rPr lang="en-US" dirty="0" smtClean="0"/>
              <a:t>, 15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Rayleigh Scattering On (right), Off (left)</a:t>
            </a:r>
          </a:p>
          <a:p>
            <a:r>
              <a:rPr lang="en-US" dirty="0" smtClean="0"/>
              <a:t>Aerogel from Marco</a:t>
            </a:r>
          </a:p>
          <a:p>
            <a:pPr lvl="1"/>
            <a:r>
              <a:rPr lang="en-US" dirty="0" smtClean="0"/>
              <a:t>3.3cm thick</a:t>
            </a:r>
          </a:p>
          <a:p>
            <a:pPr lvl="1"/>
            <a:r>
              <a:rPr lang="en-US" dirty="0" smtClean="0"/>
              <a:t>Refractive index 1.028 – 1.034</a:t>
            </a:r>
          </a:p>
          <a:p>
            <a:pPr lvl="1"/>
            <a:r>
              <a:rPr lang="en-US" dirty="0" smtClean="0"/>
              <a:t>Rescaled Rayleigh Scattering length (x1.5)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1192</TotalTime>
  <Words>665</Words>
  <Application>Microsoft Macintosh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Wingdings</vt:lpstr>
      <vt:lpstr>Arial</vt:lpstr>
      <vt:lpstr>Office Theme</vt:lpstr>
      <vt:lpstr>Modular RICH Detector Simulation – Rayleigh Scattering inside Aerogel</vt:lpstr>
      <vt:lpstr>Overview</vt:lpstr>
      <vt:lpstr>Simulation 1:  Transmission of aerogel</vt:lpstr>
      <vt:lpstr>Simulation Setup</vt:lpstr>
      <vt:lpstr>Transmission of Aerogel</vt:lpstr>
      <vt:lpstr>Transmission of Aerogel</vt:lpstr>
      <vt:lpstr>Simulation 2: Wavelength Distribution of Cherenkov Photon</vt:lpstr>
      <vt:lpstr>Survived Cherenkov Photons</vt:lpstr>
      <vt:lpstr>Simulation Setup</vt:lpstr>
      <vt:lpstr>Normalized Wavelength Distribution of Survived Cherenkov Photon (Pion-)</vt:lpstr>
      <vt:lpstr>Normalized Wavelength Distribution of Survived Cherenkov Photon (Kaon-)</vt:lpstr>
      <vt:lpstr>Summary</vt:lpstr>
      <vt:lpstr>Num. of Photon Hits per Event  vs Kaon Momentum</vt:lpstr>
      <vt:lpstr>Normalized Wavelength Distribution of the Rest of Cherenkov Photon (Pion-)</vt:lpstr>
      <vt:lpstr>Normalized Wavelength Distribution of the Rest of Cherenkov Photon (Kaon-)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RICH Detector Simulation – Spectrum of Cherenkov Photon Hit at the Back of Aerogel</dc:title>
  <dc:creator>Cheuk-Ping Wong</dc:creator>
  <cp:lastModifiedBy>Cheuk-Ping Wong</cp:lastModifiedBy>
  <cp:revision>56</cp:revision>
  <dcterms:created xsi:type="dcterms:W3CDTF">2016-04-01T12:21:56Z</dcterms:created>
  <dcterms:modified xsi:type="dcterms:W3CDTF">2016-04-09T14:43:51Z</dcterms:modified>
</cp:coreProperties>
</file>