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89" r:id="rId2"/>
    <p:sldId id="290" r:id="rId3"/>
    <p:sldId id="291" r:id="rId4"/>
    <p:sldId id="292" r:id="rId5"/>
    <p:sldId id="293" r:id="rId6"/>
    <p:sldId id="294" r:id="rId7"/>
    <p:sldId id="297" r:id="rId8"/>
    <p:sldId id="296" r:id="rId9"/>
    <p:sldId id="295" r:id="rId10"/>
    <p:sldId id="287" r:id="rId11"/>
    <p:sldId id="256" r:id="rId12"/>
    <p:sldId id="281" r:id="rId13"/>
    <p:sldId id="278" r:id="rId14"/>
    <p:sldId id="279" r:id="rId15"/>
    <p:sldId id="285" r:id="rId16"/>
    <p:sldId id="282" r:id="rId17"/>
    <p:sldId id="284" r:id="rId18"/>
    <p:sldId id="286" r:id="rId19"/>
    <p:sldId id="288" r:id="rId20"/>
    <p:sldId id="283" r:id="rId21"/>
    <p:sldId id="280" r:id="rId22"/>
    <p:sldId id="267" r:id="rId23"/>
    <p:sldId id="266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0924"/>
  </p:normalViewPr>
  <p:slideViewPr>
    <p:cSldViewPr snapToGrid="0" snapToObjects="1">
      <p:cViewPr varScale="1">
        <p:scale>
          <a:sx n="90" d="100"/>
          <a:sy n="90" d="100"/>
        </p:scale>
        <p:origin x="23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C8552-AD45-FA42-9A82-35F82051187C}" type="datetimeFigureOut">
              <a:rPr kumimoji="1" lang="ja-JP" altLang="en-US" smtClean="0"/>
              <a:t>2023/6/8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9DD8F-6629-3D46-A7B8-F7CCB5BE03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360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左が</a:t>
            </a:r>
            <a:r>
              <a:rPr kumimoji="1" lang="en-US" altLang="ja-JP" dirty="0"/>
              <a:t>1</a:t>
            </a:r>
            <a:r>
              <a:rPr kumimoji="1" lang="ja-JP" altLang="en-US"/>
              <a:t>イベントに何種類の</a:t>
            </a:r>
            <a:r>
              <a:rPr kumimoji="1" lang="en-US" altLang="ja-JP" dirty="0"/>
              <a:t>BCO_FULL</a:t>
            </a:r>
            <a:r>
              <a:rPr kumimoji="1" lang="ja-JP" altLang="en-US"/>
              <a:t>がふくまれているか、を示す分布です。　</a:t>
            </a:r>
            <a:r>
              <a:rPr kumimoji="1" lang="en-US" altLang="ja-JP" dirty="0"/>
              <a:t>0</a:t>
            </a:r>
            <a:r>
              <a:rPr kumimoji="1" lang="ja-JP" altLang="en-US"/>
              <a:t>はヒットがないイベント。</a:t>
            </a:r>
            <a:endParaRPr kumimoji="1"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/>
              <a:t>は</a:t>
            </a:r>
            <a:r>
              <a:rPr kumimoji="1" lang="en-US" altLang="ja-JP" dirty="0"/>
              <a:t>BCO_FULL</a:t>
            </a:r>
            <a:r>
              <a:rPr kumimoji="1" lang="ja-JP" altLang="en-US"/>
              <a:t>が１つだけ、</a:t>
            </a:r>
            <a:r>
              <a:rPr kumimoji="1" lang="en-US" altLang="ja-JP" dirty="0"/>
              <a:t>2</a:t>
            </a:r>
            <a:r>
              <a:rPr kumimoji="1" lang="ja-JP" altLang="en-US"/>
              <a:t>，</a:t>
            </a:r>
            <a:r>
              <a:rPr kumimoji="1" lang="en-US" altLang="ja-JP" dirty="0"/>
              <a:t>3</a:t>
            </a:r>
            <a:r>
              <a:rPr kumimoji="1" lang="ja-JP" altLang="en-US"/>
              <a:t>は複数の</a:t>
            </a:r>
            <a:r>
              <a:rPr kumimoji="1" lang="en-US" altLang="ja-JP" dirty="0"/>
              <a:t>BCO_FULL</a:t>
            </a:r>
            <a:r>
              <a:rPr kumimoji="1" lang="ja-JP" altLang="en-US"/>
              <a:t>がふくまれているイベントです。</a:t>
            </a:r>
            <a:endParaRPr kumimoji="1" lang="en-US" altLang="ja-JP" dirty="0"/>
          </a:p>
          <a:p>
            <a:r>
              <a:rPr kumimoji="1" lang="ja-JP" altLang="en-US"/>
              <a:t>多くのヒットはとある</a:t>
            </a:r>
            <a:r>
              <a:rPr kumimoji="1" lang="en-US" altLang="ja-JP" dirty="0"/>
              <a:t>BCOFULL</a:t>
            </a:r>
            <a:r>
              <a:rPr kumimoji="1" lang="ja-JP" altLang="en-US"/>
              <a:t>に属していますが、時々、ちがう</a:t>
            </a:r>
            <a:r>
              <a:rPr kumimoji="1" lang="en-US" altLang="ja-JP" dirty="0"/>
              <a:t>BCOFULL</a:t>
            </a:r>
            <a:r>
              <a:rPr kumimoji="1" lang="ja-JP" altLang="en-US"/>
              <a:t>のヒットがあるようすです。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9DD8F-6629-3D46-A7B8-F7CCB5BE039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51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7BEE86-3329-F144-98B2-1A6FA46E5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45D559F-E2EE-744C-9B47-195AA7DE8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33011E-0899-F343-BE16-BD80F4222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82F5D69-6800-014F-A316-89A928D6F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470601-05AB-014C-899F-54C9E73A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80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429437-66DB-CD4E-912D-D74D836CF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1728979-7EE1-D747-B25B-C467B68A2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01145B-786A-DD49-927B-7B2C2092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1DC18C-5B27-4A44-888C-13467632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4A823-D352-5841-B891-92FA4AD8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595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A486017-DBC9-6C4B-BEA4-28CEB52D7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45C85E6-0B3E-1D45-BD01-38183B70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284B355-C3A1-A34B-97EE-050372A2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2BD56B-DF53-754D-94B4-57416A86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BAF5B4-453C-D24A-8350-A0E488D05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098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87526D-75F8-0548-880C-31B0FC75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8642A6-E5E7-1347-AAFC-11F01BBEA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BB830C-AEFA-3342-BEB0-EE8428240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FC6F97-7526-644C-8DBF-F805B2DC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2B1F71-7196-E346-8E42-D5239D68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83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EA4AAC-6EBA-D94D-B1C1-15D38CB9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C486C8-5EB6-0A4B-A79D-79887ACDB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6CA14B-E745-804E-A43B-AE923C87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D7F1983-1A98-1843-9043-96BE93D0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5F4A15D-5D61-E240-9DD1-99DA8BDD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33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7D487F-B950-C04D-8E50-4E2F2B03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F03827-32ED-6F4B-A483-504F2D5BA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812FCA5-AB5C-614C-A7F5-0FB159B92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A212B8-4D88-654A-B834-4ECDE008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EF48325-46C5-B341-9BC1-A9067A344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C42B2D-584C-2143-9E30-0CB0019E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862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9C51EF-F9DB-9049-BF98-9E913065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A991923-34CE-AC4D-8765-9871AC772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0A51F1-8859-2646-8540-BBE861D29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EF28A16-BF53-494E-80BB-8512633069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6881950-9A3E-4C48-A568-8103A3F73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10E9B0D-3083-B44D-BE42-43FACD1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13A4783-AF12-D74B-861B-B33E67A8F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F9D14E5-8428-0549-BD77-D411F790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267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B1A4A0-A5CA-F94E-B929-904C1AE2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DC8EA98-7ABA-F04F-AE56-6CEF9875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9C01201-40CB-CF44-B3CC-6A2751E8E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2A4BF7-C6CB-0F4E-BFDE-C5507349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04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8A3496D-3ABF-244C-821E-A5F44D5F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757F2A0-B19B-1347-B414-23286E9CF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885E29-3770-E34D-8929-44644407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2110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C9BACE-C4B2-F648-8644-DA99A8F1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33B8C2-F3D1-8A45-8AE5-13FB03CBF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A91781-3579-334F-AF89-800747D0D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002BD00-EF5E-E340-85AB-B518488A4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A076B01-EEC5-B44C-8662-3F56CE06E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4DC4657-D901-EE4C-8CF5-DEBDFB880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30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6FEC1-5A43-504B-AA5B-D05FB1862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E404D1F-87BC-F240-ADBA-8EA4209CC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B84FE8F-AB86-834D-A563-C0D136FA0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B3E548D-BE64-A445-847E-C3766F61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A6A9268-BD2C-D046-A525-C55D69A87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1B0168-8083-8B46-8971-ACCEA38F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5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2A56FD-8052-234F-8E38-C85DFCCB4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C2F81D5-85E6-524E-B362-86B1CD54C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EABDE8-248D-5C42-BEBD-FAF80E44E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DEC7FF-4663-8A4C-965E-9ED03DB4A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A2482A-DDDB-A543-9731-31FB6586E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A7B40-D3ED-C146-AB8D-3020097E25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9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tiff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7902AA-72FD-18DE-8A63-E36CBEF7BD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Correlation among different </a:t>
            </a:r>
            <a:r>
              <a:rPr lang="en-US" altLang="ja-JP" dirty="0" err="1"/>
              <a:t>felixs</a:t>
            </a:r>
            <a:r>
              <a:rPr lang="en-US" altLang="ja-JP" dirty="0"/>
              <a:t> 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885AF80-296D-E771-9578-E86893EAD5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Maya Shimomura</a:t>
            </a:r>
          </a:p>
          <a:p>
            <a:r>
              <a:rPr lang="en-US" altLang="ja-JP" dirty="0"/>
              <a:t>Nara Women’s Univ.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295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04B846-E87A-528A-3945-E65E106C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54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Back Up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2472E48-3308-FB9A-41C5-13559BDA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F233C-A3B2-D1CD-17FE-A8C1320F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941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AB344-C464-114F-B3AE-FDD220081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/>
              <a:t>BCO Issues</a:t>
            </a:r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B8DA75E-B540-2E44-9C65-AC7246B9A8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Maya SHIMOMURA, </a:t>
            </a:r>
            <a:r>
              <a:rPr kumimoji="1" lang="en-US" altLang="ja-JP" dirty="0" err="1"/>
              <a:t>Itaru</a:t>
            </a:r>
            <a:r>
              <a:rPr kumimoji="1" lang="en-US" altLang="ja-JP" dirty="0"/>
              <a:t> Nakagawa, Takashi </a:t>
            </a:r>
            <a:r>
              <a:rPr kumimoji="1" lang="en-US" altLang="ja-JP" dirty="0" err="1"/>
              <a:t>Hachiya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764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4ACA71-DF6D-9142-B452-E3A7D8A7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err="1"/>
              <a:t>bco_full</a:t>
            </a:r>
            <a:r>
              <a:rPr kumimoji="1" lang="en-US" altLang="ja-JP" sz="3600" dirty="0"/>
              <a:t> – </a:t>
            </a:r>
            <a:r>
              <a:rPr kumimoji="1" lang="en-US" altLang="ja-JP" sz="3600" dirty="0" err="1"/>
              <a:t>bco</a:t>
            </a:r>
            <a:r>
              <a:rPr lang="en-US" altLang="ja-JP" sz="3600" dirty="0"/>
              <a:t> distribution on a </a:t>
            </a:r>
            <a:r>
              <a:rPr lang="en-US" altLang="ja-JP" sz="3600" dirty="0" err="1"/>
              <a:t>felix</a:t>
            </a:r>
            <a:r>
              <a:rPr lang="en-US" altLang="ja-JP" sz="3600" dirty="0"/>
              <a:t> (Run#9328)</a:t>
            </a:r>
            <a:r>
              <a:rPr kumimoji="1" lang="en-US" altLang="ja-JP" sz="3600" dirty="0"/>
              <a:t> </a:t>
            </a:r>
            <a:endParaRPr kumimoji="1" lang="ja-JP" altLang="en-US" sz="360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133C91E-C683-C14A-B6C6-D503D5604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961" y="4737253"/>
            <a:ext cx="10785313" cy="1619097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Although we confirmed 1BCLK time resolution when we timed in intt-2 on May 31</a:t>
            </a:r>
            <a:r>
              <a:rPr kumimoji="1" lang="en-US" altLang="ja-JP" baseline="30000" dirty="0">
                <a:solidFill>
                  <a:srgbClr val="FF0000"/>
                </a:solidFill>
              </a:rPr>
              <a:t>st</a:t>
            </a:r>
            <a:r>
              <a:rPr kumimoji="1" lang="en-US" altLang="ja-JP" dirty="0">
                <a:solidFill>
                  <a:srgbClr val="FF0000"/>
                </a:solidFill>
              </a:rPr>
              <a:t>, the peak is composed by 3BCLK size in Run#9328. Inconsistent.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MBD phase timing change can only explain only 2BCLK.</a:t>
            </a:r>
          </a:p>
          <a:p>
            <a:r>
              <a:rPr kumimoji="1" lang="en-US" altLang="ja-JP" dirty="0"/>
              <a:t>Satellite shoulder may be invisible in the time-in plot made on May 31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. 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384BC6-47B9-4B4A-87E2-0CBB83861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コンテンツ プレースホルダー 8">
            <a:extLst>
              <a:ext uri="{FF2B5EF4-FFF2-40B4-BE49-F238E27FC236}">
                <a16:creationId xmlns:a16="http://schemas.microsoft.com/office/drawing/2014/main" id="{27F3BDF9-7615-F240-AE28-FFAC84FFEC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425764"/>
            <a:ext cx="4432300" cy="3009900"/>
          </a:xfrm>
          <a:prstGeom prst="rect">
            <a:avLst/>
          </a:prstGeom>
        </p:spPr>
      </p:pic>
      <p:sp>
        <p:nvSpPr>
          <p:cNvPr id="9" name="右矢印 8">
            <a:extLst>
              <a:ext uri="{FF2B5EF4-FFF2-40B4-BE49-F238E27FC236}">
                <a16:creationId xmlns:a16="http://schemas.microsoft.com/office/drawing/2014/main" id="{BD9A4F29-4014-D84F-901B-003E5AD3689A}"/>
              </a:ext>
            </a:extLst>
          </p:cNvPr>
          <p:cNvSpPr/>
          <p:nvPr/>
        </p:nvSpPr>
        <p:spPr>
          <a:xfrm>
            <a:off x="4103649" y="2272162"/>
            <a:ext cx="278780" cy="156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矢印 10">
            <a:extLst>
              <a:ext uri="{FF2B5EF4-FFF2-40B4-BE49-F238E27FC236}">
                <a16:creationId xmlns:a16="http://schemas.microsoft.com/office/drawing/2014/main" id="{89F3467E-86E2-0745-893A-04E9530D0BEE}"/>
              </a:ext>
            </a:extLst>
          </p:cNvPr>
          <p:cNvSpPr/>
          <p:nvPr/>
        </p:nvSpPr>
        <p:spPr>
          <a:xfrm rot="10800000">
            <a:off x="4501376" y="2272161"/>
            <a:ext cx="278780" cy="156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860B53-7EE1-AF40-A334-745708D95345}"/>
              </a:ext>
            </a:extLst>
          </p:cNvPr>
          <p:cNvSpPr txBox="1"/>
          <p:nvPr/>
        </p:nvSpPr>
        <p:spPr>
          <a:xfrm>
            <a:off x="4038749" y="248808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3BCLK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A703AB7-CD63-FC7B-9CF2-C1D46AAB8E89}"/>
              </a:ext>
            </a:extLst>
          </p:cNvPr>
          <p:cNvSpPr txBox="1"/>
          <p:nvPr/>
        </p:nvSpPr>
        <p:spPr>
          <a:xfrm>
            <a:off x="5596569" y="1575412"/>
            <a:ext cx="43736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Plot : run#9328, intt2, </a:t>
            </a:r>
            <a:r>
              <a:rPr kumimoji="1" lang="en-US" altLang="ja-JP" dirty="0" err="1"/>
              <a:t>n_collision</a:t>
            </a:r>
            <a:r>
              <a:rPr kumimoji="1" lang="en-US" altLang="ja-JP" dirty="0"/>
              <a:t>=</a:t>
            </a:r>
            <a:r>
              <a:rPr lang="en-US" altLang="ja-JP" dirty="0"/>
              <a:t>4</a:t>
            </a:r>
            <a:endParaRPr kumimoji="1" lang="ja-JP" altLang="en-US"/>
          </a:p>
          <a:p>
            <a:endParaRPr lang="en-US" altLang="ja-JP" dirty="0"/>
          </a:p>
          <a:p>
            <a:r>
              <a:rPr lang="en-US" altLang="ja-JP" dirty="0"/>
              <a:t>Subtracting “</a:t>
            </a:r>
            <a:r>
              <a:rPr lang="en-US" altLang="ja-JP" dirty="0" err="1"/>
              <a:t>bco</a:t>
            </a:r>
            <a:r>
              <a:rPr lang="en-US" altLang="ja-JP" dirty="0"/>
              <a:t>” from the lower 8 bits of “</a:t>
            </a:r>
            <a:r>
              <a:rPr lang="en-US" altLang="ja-JP" dirty="0" err="1"/>
              <a:t>bco_full</a:t>
            </a:r>
            <a:r>
              <a:rPr lang="en-US" altLang="ja-JP" dirty="0"/>
              <a:t>” </a:t>
            </a:r>
          </a:p>
          <a:p>
            <a:endParaRPr lang="en-US" altLang="ja-JP" dirty="0"/>
          </a:p>
          <a:p>
            <a:r>
              <a:rPr lang="en-US" altLang="ja-JP" dirty="0"/>
              <a:t>What we expect is 1 BCLK peak. </a:t>
            </a:r>
          </a:p>
          <a:p>
            <a:r>
              <a:rPr lang="en-US" altLang="ja-JP" dirty="0"/>
              <a:t> </a:t>
            </a:r>
            <a:endParaRPr kumimoji="1" lang="ja-JP" altLang="en-US"/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5A42586-8CC7-3261-21DF-9CF84910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237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C7DB2498-CF38-124B-BB02-5AD0D99FC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71" y="36575"/>
            <a:ext cx="11865166" cy="864550"/>
          </a:xfrm>
        </p:spPr>
        <p:txBody>
          <a:bodyPr>
            <a:normAutofit/>
          </a:bodyPr>
          <a:lstStyle/>
          <a:p>
            <a:r>
              <a:rPr kumimoji="1" lang="en-US" altLang="ja-JP" sz="4000" dirty="0" err="1"/>
              <a:t>bco_full</a:t>
            </a:r>
            <a:r>
              <a:rPr kumimoji="1" lang="en-US" altLang="ja-JP" sz="4000" dirty="0"/>
              <a:t> – </a:t>
            </a:r>
            <a:r>
              <a:rPr kumimoji="1" lang="en-US" altLang="ja-JP" sz="4000" dirty="0" err="1"/>
              <a:t>bco</a:t>
            </a:r>
            <a:r>
              <a:rPr lang="en-US" altLang="ja-JP" sz="4000" dirty="0"/>
              <a:t> distribution on other </a:t>
            </a:r>
            <a:r>
              <a:rPr lang="en-US" altLang="ja-JP" sz="4000" dirty="0" err="1"/>
              <a:t>felixs</a:t>
            </a:r>
            <a:r>
              <a:rPr lang="en-US" altLang="ja-JP" sz="4000" dirty="0"/>
              <a:t> (Run#9328)</a:t>
            </a:r>
            <a:r>
              <a:rPr kumimoji="1" lang="en-US" altLang="ja-JP" sz="4000" dirty="0"/>
              <a:t> </a:t>
            </a:r>
            <a:endParaRPr lang="ja-JP" altLang="en-US" sz="400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E8986408-7AAC-FE47-86C5-A920A4D323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9289" y="749303"/>
            <a:ext cx="3889411" cy="2641233"/>
          </a:xfrm>
          <a:prstGeom prst="rect">
            <a:avLst/>
          </a:prstGeom>
        </p:spPr>
      </p:pic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8186C414-1AEF-9D4A-9ED4-4892A2A3B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46771" y="761211"/>
            <a:ext cx="3955515" cy="268612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05029A-20E5-6842-A48E-837BC95D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BB10B75-AB6C-074D-9461-03B7DA0F6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058" y="744252"/>
            <a:ext cx="4031710" cy="27378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DF86414-F7E2-C340-BA0D-E03941B86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66" y="3346450"/>
            <a:ext cx="4031711" cy="273786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351154E-74D1-334B-8D9D-969A34669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354" y="3390536"/>
            <a:ext cx="4021289" cy="27307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6E2C8EB-E403-2547-A149-291037A3E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448" y="3444304"/>
            <a:ext cx="3845847" cy="261165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542D235-0176-EC4E-92AF-8AB02E138AAB}"/>
              </a:ext>
            </a:extLst>
          </p:cNvPr>
          <p:cNvSpPr txBox="1"/>
          <p:nvPr/>
        </p:nvSpPr>
        <p:spPr>
          <a:xfrm>
            <a:off x="9409894" y="566243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n_collision</a:t>
            </a:r>
            <a:r>
              <a:rPr kumimoji="1" lang="en-US" altLang="ja-JP" dirty="0"/>
              <a:t>=</a:t>
            </a:r>
            <a:r>
              <a:rPr lang="en-US" altLang="ja-JP" dirty="0"/>
              <a:t>4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6BABAEC-F24D-FD4D-BBF2-56AA94F9FF02}"/>
              </a:ext>
            </a:extLst>
          </p:cNvPr>
          <p:cNvSpPr txBox="1"/>
          <p:nvPr/>
        </p:nvSpPr>
        <p:spPr>
          <a:xfrm>
            <a:off x="2017750" y="137905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Intt-0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57D4424-185D-2749-8EEA-120FC5881AED}"/>
              </a:ext>
            </a:extLst>
          </p:cNvPr>
          <p:cNvSpPr txBox="1"/>
          <p:nvPr/>
        </p:nvSpPr>
        <p:spPr>
          <a:xfrm>
            <a:off x="5706309" y="255755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Intt-2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8AF3F89-F158-D444-A62F-C5F097EE1354}"/>
              </a:ext>
            </a:extLst>
          </p:cNvPr>
          <p:cNvSpPr txBox="1"/>
          <p:nvPr/>
        </p:nvSpPr>
        <p:spPr>
          <a:xfrm>
            <a:off x="9653277" y="253440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Intt-3</a:t>
            </a:r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5B21F0E-0427-6E41-8451-0C65349D7B68}"/>
              </a:ext>
            </a:extLst>
          </p:cNvPr>
          <p:cNvSpPr txBox="1"/>
          <p:nvPr/>
        </p:nvSpPr>
        <p:spPr>
          <a:xfrm>
            <a:off x="1941585" y="498860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Intt-4</a:t>
            </a:r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32CB0CB-200C-E54E-B34F-75710260F4CA}"/>
              </a:ext>
            </a:extLst>
          </p:cNvPr>
          <p:cNvSpPr txBox="1"/>
          <p:nvPr/>
        </p:nvSpPr>
        <p:spPr>
          <a:xfrm>
            <a:off x="5668701" y="490114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Intt-5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AD4D0A0-C85B-DF43-BB07-99E0FD5BB2E9}"/>
              </a:ext>
            </a:extLst>
          </p:cNvPr>
          <p:cNvSpPr txBox="1"/>
          <p:nvPr/>
        </p:nvSpPr>
        <p:spPr>
          <a:xfrm>
            <a:off x="9471031" y="472943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Intt-6</a:t>
            </a:r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2FEDC0-264E-93E9-2C56-D51E28D116BF}"/>
              </a:ext>
            </a:extLst>
          </p:cNvPr>
          <p:cNvSpPr txBox="1"/>
          <p:nvPr/>
        </p:nvSpPr>
        <p:spPr>
          <a:xfrm>
            <a:off x="800103" y="6021310"/>
            <a:ext cx="797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Same tendency. </a:t>
            </a:r>
          </a:p>
          <a:p>
            <a:r>
              <a:rPr lang="en-US" altLang="ja-JP" dirty="0"/>
              <a:t>D</a:t>
            </a:r>
            <a:r>
              <a:rPr kumimoji="1" lang="en-US" altLang="ja-JP" dirty="0"/>
              <a:t>ifferent number of events between different </a:t>
            </a:r>
            <a:r>
              <a:rPr kumimoji="1" lang="en-US" altLang="ja-JP" dirty="0" err="1"/>
              <a:t>felixs</a:t>
            </a:r>
            <a:r>
              <a:rPr kumimoji="1" lang="en-US" altLang="ja-JP" dirty="0"/>
              <a:t> which should not be. 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E86CF20-0E14-FF9F-0C30-36DDD0D94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50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759EE2-F629-634C-94FA-4798085A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Intt</a:t>
            </a:r>
            <a:r>
              <a:rPr lang="en-US" altLang="ja-JP" dirty="0"/>
              <a:t>-7 BCO Peak with zoomed up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8F58358-7927-0840-9165-FB3203D11D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2850" y="2496344"/>
            <a:ext cx="4432300" cy="3009900"/>
          </a:xfrm>
          <a:prstGeom prst="rect">
            <a:avLst/>
          </a:prstGeom>
        </p:spPr>
      </p:pic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51D587CF-2E13-7744-A5EF-4F7F41D92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46850" y="2496344"/>
            <a:ext cx="4432300" cy="30099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E9FD16F-8E00-CE44-BBE6-0C94CE45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35617A7-C7E1-8F4A-9F7B-5CBD1259475A}"/>
              </a:ext>
            </a:extLst>
          </p:cNvPr>
          <p:cNvCxnSpPr/>
          <p:nvPr/>
        </p:nvCxnSpPr>
        <p:spPr>
          <a:xfrm>
            <a:off x="8170985" y="3985846"/>
            <a:ext cx="11488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D2DF7E-9EFF-F64C-8B56-7C99FA9DACE7}"/>
              </a:ext>
            </a:extLst>
          </p:cNvPr>
          <p:cNvSpPr txBox="1"/>
          <p:nvPr/>
        </p:nvSpPr>
        <p:spPr>
          <a:xfrm>
            <a:off x="8282788" y="361651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4BCLK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F4A42D-06B9-1237-B033-47A64F303998}"/>
              </a:ext>
            </a:extLst>
          </p:cNvPr>
          <p:cNvSpPr txBox="1"/>
          <p:nvPr/>
        </p:nvSpPr>
        <p:spPr>
          <a:xfrm>
            <a:off x="912529" y="5700464"/>
            <a:ext cx="1036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Most of the peaks are ~3 BCLK. Some </a:t>
            </a:r>
            <a:r>
              <a:rPr kumimoji="1" lang="en-US" altLang="ja-JP" sz="2400" dirty="0" err="1"/>
              <a:t>felix</a:t>
            </a:r>
            <a:r>
              <a:rPr kumimoji="1" lang="en-US" altLang="ja-JP" sz="2400" dirty="0"/>
              <a:t> has even more than 4BCLK.</a:t>
            </a:r>
            <a:endParaRPr kumimoji="1" lang="ja-JP" altLang="en-US" sz="2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CADB01-B964-60B8-3116-14CB3E56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359015-123A-3FC5-761D-A096F0F7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20"/>
            <a:ext cx="10515600" cy="839034"/>
          </a:xfrm>
        </p:spPr>
        <p:txBody>
          <a:bodyPr>
            <a:normAutofit/>
          </a:bodyPr>
          <a:lstStyle/>
          <a:p>
            <a:r>
              <a:rPr kumimoji="1" lang="en-US" altLang="ja-JP" sz="3600" dirty="0" err="1"/>
              <a:t>bco_full</a:t>
            </a:r>
            <a:r>
              <a:rPr kumimoji="1" lang="en-US" altLang="ja-JP" sz="3600" dirty="0"/>
              <a:t> – </a:t>
            </a:r>
            <a:r>
              <a:rPr kumimoji="1" lang="en-US" altLang="ja-JP" sz="3600" dirty="0" err="1"/>
              <a:t>bco</a:t>
            </a:r>
            <a:r>
              <a:rPr lang="en-US" altLang="ja-JP" sz="3600" dirty="0"/>
              <a:t> distribution on other </a:t>
            </a:r>
            <a:r>
              <a:rPr lang="en-US" altLang="ja-JP" sz="3600" dirty="0" err="1"/>
              <a:t>felixs</a:t>
            </a:r>
            <a:r>
              <a:rPr lang="en-US" altLang="ja-JP" sz="3600" dirty="0"/>
              <a:t> (Run#9177)</a:t>
            </a:r>
            <a:r>
              <a:rPr kumimoji="1" lang="en-US" altLang="ja-JP" sz="3600" dirty="0"/>
              <a:t> </a:t>
            </a:r>
            <a:endParaRPr kumimoji="1" lang="ja-JP" altLang="en-US" sz="36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B28BF0E-1DE7-5D90-87C2-A6B9E2ADCCE2}"/>
              </a:ext>
            </a:extLst>
          </p:cNvPr>
          <p:cNvSpPr txBox="1"/>
          <p:nvPr/>
        </p:nvSpPr>
        <p:spPr>
          <a:xfrm>
            <a:off x="164305" y="0"/>
            <a:ext cx="1678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/>
              <a:t>n_collision</a:t>
            </a:r>
            <a:r>
              <a:rPr kumimoji="1" lang="en-US" altLang="ja-JP" dirty="0"/>
              <a:t>=1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0E2151E-7161-C2B5-C185-6B8ABB22C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3" y="1100554"/>
            <a:ext cx="3606800" cy="244931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5572902-E0AC-95B4-31E9-1ECECDC80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113" y="982145"/>
            <a:ext cx="3849687" cy="26142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2C7F4C8-C20E-9C28-5276-E62977D90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488" y="1002029"/>
            <a:ext cx="3849687" cy="261425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B91D956-E359-3522-6DA2-B05AB629C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8280"/>
            <a:ext cx="3275013" cy="222400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E8A8812-D4AC-B817-CB0A-47C388BC6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163" y="3824428"/>
            <a:ext cx="3030538" cy="205798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BA9858B-829F-1610-752A-EB59C3265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9372" y="3649663"/>
            <a:ext cx="3436435" cy="233362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05EA26D-6D61-47F4-1A82-ABE8F13E1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864" y="3748493"/>
            <a:ext cx="3198198" cy="2171842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D24F28-69B7-5F59-FD13-FFF28CDAF6DE}"/>
              </a:ext>
            </a:extLst>
          </p:cNvPr>
          <p:cNvSpPr txBox="1"/>
          <p:nvPr/>
        </p:nvSpPr>
        <p:spPr>
          <a:xfrm>
            <a:off x="485584" y="6057180"/>
            <a:ext cx="876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Narrower peaks (~2 BCLK) for intt2, 3, 6 and 7 than the run with </a:t>
            </a:r>
            <a:r>
              <a:rPr lang="en-US" altLang="ja-JP" dirty="0" err="1"/>
              <a:t>n_collision</a:t>
            </a:r>
            <a:r>
              <a:rPr lang="en-US" altLang="ja-JP" dirty="0"/>
              <a:t> =4. </a:t>
            </a:r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B41CC00-1199-23DB-FB72-925B82655778}"/>
              </a:ext>
            </a:extLst>
          </p:cNvPr>
          <p:cNvSpPr txBox="1"/>
          <p:nvPr/>
        </p:nvSpPr>
        <p:spPr>
          <a:xfrm>
            <a:off x="858125" y="150863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Intt-0</a:t>
            </a:r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EFAEC0B-72E0-C811-ED15-9C3A2E946153}"/>
              </a:ext>
            </a:extLst>
          </p:cNvPr>
          <p:cNvSpPr txBox="1"/>
          <p:nvPr/>
        </p:nvSpPr>
        <p:spPr>
          <a:xfrm>
            <a:off x="4291544" y="150863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Intt-2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B7A24CE-1884-74AE-1B7F-17D9EF9A0A3F}"/>
              </a:ext>
            </a:extLst>
          </p:cNvPr>
          <p:cNvSpPr txBox="1"/>
          <p:nvPr/>
        </p:nvSpPr>
        <p:spPr>
          <a:xfrm>
            <a:off x="7947556" y="1508635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Intt-3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CC97221-375D-80C1-7F54-82F76D68B381}"/>
              </a:ext>
            </a:extLst>
          </p:cNvPr>
          <p:cNvSpPr txBox="1"/>
          <p:nvPr/>
        </p:nvSpPr>
        <p:spPr>
          <a:xfrm>
            <a:off x="448509" y="409642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Intt-4</a:t>
            </a:r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783FECD-F09A-22AD-0EDC-7E7D00AA1FF8}"/>
              </a:ext>
            </a:extLst>
          </p:cNvPr>
          <p:cNvSpPr txBox="1"/>
          <p:nvPr/>
        </p:nvSpPr>
        <p:spPr>
          <a:xfrm>
            <a:off x="3357268" y="4204239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Intt-5</a:t>
            </a:r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652A2D7-5EBB-5CDC-6729-5E47D7080396}"/>
              </a:ext>
            </a:extLst>
          </p:cNvPr>
          <p:cNvSpPr txBox="1"/>
          <p:nvPr/>
        </p:nvSpPr>
        <p:spPr>
          <a:xfrm>
            <a:off x="6096000" y="4084981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Intt-6</a:t>
            </a:r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1F6835F-31FA-ED9C-31A3-D2D634C7A4FD}"/>
              </a:ext>
            </a:extLst>
          </p:cNvPr>
          <p:cNvSpPr txBox="1"/>
          <p:nvPr/>
        </p:nvSpPr>
        <p:spPr>
          <a:xfrm>
            <a:off x="9321774" y="4172129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Intt-7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A3D8E9F-08EC-C215-B873-DFC7765B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760BDE-E6EE-4524-DD5F-4551C23CE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873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C88244-8273-8B49-BD74-110CF9CE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Run#9177 intt2</a:t>
            </a:r>
            <a:br>
              <a:rPr lang="en-US" altLang="ja-JP" dirty="0"/>
            </a:br>
            <a:r>
              <a:rPr lang="en-US" altLang="ja-JP" dirty="0" err="1"/>
              <a:t>n_collision</a:t>
            </a:r>
            <a:r>
              <a:rPr lang="en-US" altLang="ja-JP" dirty="0"/>
              <a:t>=0, </a:t>
            </a:r>
            <a:r>
              <a:rPr lang="en-US" altLang="ja-JP" dirty="0" err="1"/>
              <a:t>modebit</a:t>
            </a:r>
            <a:r>
              <a:rPr lang="en-US" altLang="ja-JP" dirty="0"/>
              <a:t> 76:0x35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6E48AD9-74E7-5D4F-AD9B-9FB915C42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6794" y="1690687"/>
            <a:ext cx="5419444" cy="3680253"/>
          </a:xfrm>
          <a:prstGeom prst="rect">
            <a:avLst/>
          </a:prstGeom>
        </p:spPr>
      </p:pic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4C1D8BE-0D07-144A-AB80-C6B5A1232C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4449" y="1825990"/>
            <a:ext cx="5220199" cy="3544949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D838E96-281B-6442-A432-988F276A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47037B-BC90-FF9A-1235-1CE4E000D22D}"/>
              </a:ext>
            </a:extLst>
          </p:cNvPr>
          <p:cNvSpPr txBox="1"/>
          <p:nvPr/>
        </p:nvSpPr>
        <p:spPr>
          <a:xfrm>
            <a:off x="671513" y="5686425"/>
            <a:ext cx="5187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A lot of </a:t>
            </a:r>
            <a:r>
              <a:rPr lang="en-US" altLang="ja-JP" sz="2400" dirty="0" err="1"/>
              <a:t>bco</a:t>
            </a:r>
            <a:r>
              <a:rPr lang="en-US" altLang="ja-JP" sz="2400" dirty="0"/>
              <a:t> are 0. </a:t>
            </a:r>
          </a:p>
          <a:p>
            <a:r>
              <a:rPr lang="en-US" altLang="ja-JP" sz="2400" dirty="0"/>
              <a:t>Run #9328 shows same tendency.  </a:t>
            </a:r>
            <a:endParaRPr kumimoji="1" lang="ja-JP" altLang="en-US" sz="240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9148D5-CFC3-ACA4-9A29-198C4E8C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59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11CC59-2862-71E3-4A84-038726C2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8764"/>
          </a:xfrm>
        </p:spPr>
        <p:txBody>
          <a:bodyPr/>
          <a:lstStyle/>
          <a:p>
            <a:r>
              <a:rPr lang="en-US" altLang="ja-JP" dirty="0"/>
              <a:t>Correlation of </a:t>
            </a:r>
            <a:r>
              <a:rPr lang="en-US" altLang="ja-JP" dirty="0" err="1"/>
              <a:t>bco_full</a:t>
            </a:r>
            <a:r>
              <a:rPr lang="en-US" altLang="ja-JP" dirty="0"/>
              <a:t> and </a:t>
            </a:r>
            <a:r>
              <a:rPr lang="en-US" altLang="ja-JP" dirty="0" err="1"/>
              <a:t>bco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C05CF9F-26F5-500B-531E-6B32E3CA343A}"/>
              </a:ext>
            </a:extLst>
          </p:cNvPr>
          <p:cNvSpPr txBox="1"/>
          <p:nvPr/>
        </p:nvSpPr>
        <p:spPr>
          <a:xfrm>
            <a:off x="6929438" y="1728788"/>
            <a:ext cx="38411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Run 9328</a:t>
            </a:r>
          </a:p>
          <a:p>
            <a:r>
              <a:rPr lang="en-US" altLang="ja-JP" sz="3600" dirty="0" err="1"/>
              <a:t>n_collision</a:t>
            </a:r>
            <a:r>
              <a:rPr lang="en-US" altLang="ja-JP" sz="3600" dirty="0"/>
              <a:t> = 4</a:t>
            </a:r>
          </a:p>
          <a:p>
            <a:r>
              <a:rPr kumimoji="1" lang="en-US" altLang="ja-JP" sz="3600" dirty="0"/>
              <a:t>Intt0 </a:t>
            </a:r>
          </a:p>
          <a:p>
            <a:r>
              <a:rPr lang="en-US" altLang="ja-JP" sz="3600" dirty="0"/>
              <a:t># of events =</a:t>
            </a:r>
            <a:r>
              <a:rPr kumimoji="1" lang="en-US" altLang="ja-JP" sz="3600" dirty="0"/>
              <a:t>10K</a:t>
            </a:r>
            <a:endParaRPr kumimoji="1" lang="ja-JP" altLang="en-US" sz="36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B1BA6C-2513-9A69-E80F-6709D7082331}"/>
              </a:ext>
            </a:extLst>
          </p:cNvPr>
          <p:cNvSpPr txBox="1"/>
          <p:nvPr/>
        </p:nvSpPr>
        <p:spPr>
          <a:xfrm>
            <a:off x="665163" y="5386388"/>
            <a:ext cx="772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The correlation can be</a:t>
            </a:r>
            <a:r>
              <a:rPr lang="en-US" altLang="ja-JP" sz="2800" dirty="0"/>
              <a:t> seen. </a:t>
            </a:r>
          </a:p>
          <a:p>
            <a:r>
              <a:rPr lang="en-US" altLang="ja-JP" sz="2800" dirty="0"/>
              <a:t>A lot of background there. 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5191231-7DF5-67DF-A613-2866198F7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49" y="1378000"/>
            <a:ext cx="5821364" cy="3953190"/>
          </a:xfrm>
          <a:prstGeom prst="rect">
            <a:avLst/>
          </a:prstGeom>
        </p:spPr>
      </p:pic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6F5A26-5150-CBCD-54A6-FFDB3BE2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C0FE6A-CA0F-A227-EC34-F62EA091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832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29F46D-8747-1A18-0EF1-18C77608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307976"/>
            <a:ext cx="10515600" cy="534988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Correlation of </a:t>
            </a:r>
            <a:r>
              <a:rPr lang="en-US" altLang="ja-JP" sz="3200" dirty="0" err="1"/>
              <a:t>bco_full</a:t>
            </a:r>
            <a:r>
              <a:rPr lang="en-US" altLang="ja-JP" sz="3200" dirty="0"/>
              <a:t> and </a:t>
            </a:r>
            <a:r>
              <a:rPr lang="en-US" altLang="ja-JP" sz="3200" dirty="0" err="1"/>
              <a:t>bco</a:t>
            </a:r>
            <a:r>
              <a:rPr lang="en-US" altLang="ja-JP" sz="3200" dirty="0"/>
              <a:t> Run 9328 </a:t>
            </a:r>
            <a:r>
              <a:rPr lang="en-US" altLang="ja-JP" sz="3200" dirty="0" err="1"/>
              <a:t>n_collision</a:t>
            </a:r>
            <a:r>
              <a:rPr lang="en-US" altLang="ja-JP" sz="3200" dirty="0"/>
              <a:t> =3</a:t>
            </a:r>
            <a:endParaRPr kumimoji="1" lang="ja-JP" altLang="en-US" sz="320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F6D10F3-6CE0-60AF-6341-3B16971B2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62" y="1183432"/>
            <a:ext cx="3306764" cy="22455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8CDDD4B-0595-FF1B-ABF3-750A9BEF9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34" y="1183432"/>
            <a:ext cx="3306765" cy="22455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A70EB91-C8A5-22EA-A430-413CC16D1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969" y="1006666"/>
            <a:ext cx="3579818" cy="24309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1232513-AAF1-CBBF-6821-FEEE8C57E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" y="4171950"/>
            <a:ext cx="3069557" cy="208448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55CCC95-8786-9386-9901-684826B5E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043" y="4171950"/>
            <a:ext cx="3089398" cy="209795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9182EDA-2AFC-7683-DFD8-C4F5D6A414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018" y="4180610"/>
            <a:ext cx="3073986" cy="208749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0FFF09E-5B5B-24C0-C62A-2EB89FCAF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246" y="4224929"/>
            <a:ext cx="3089398" cy="209795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640BC77-2842-B14F-0871-5A55D7522713}"/>
              </a:ext>
            </a:extLst>
          </p:cNvPr>
          <p:cNvSpPr txBox="1"/>
          <p:nvPr/>
        </p:nvSpPr>
        <p:spPr>
          <a:xfrm>
            <a:off x="763330" y="83610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Intt-0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BC0D02-DE01-58BA-7FB2-F7489719B0DB}"/>
              </a:ext>
            </a:extLst>
          </p:cNvPr>
          <p:cNvSpPr txBox="1"/>
          <p:nvPr/>
        </p:nvSpPr>
        <p:spPr>
          <a:xfrm>
            <a:off x="4379907" y="88425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Intt-2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6E6D8C7-28BA-EFEB-0C64-C876CB61336D}"/>
              </a:ext>
            </a:extLst>
          </p:cNvPr>
          <p:cNvSpPr txBox="1"/>
          <p:nvPr/>
        </p:nvSpPr>
        <p:spPr>
          <a:xfrm>
            <a:off x="8076146" y="76433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Intt-3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F0A65FF-7DFE-A897-86A1-C513AE3E8450}"/>
              </a:ext>
            </a:extLst>
          </p:cNvPr>
          <p:cNvSpPr txBox="1"/>
          <p:nvPr/>
        </p:nvSpPr>
        <p:spPr>
          <a:xfrm>
            <a:off x="648231" y="382432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Intt-4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5421E6C-3ABE-387E-6BEE-B30C88547422}"/>
              </a:ext>
            </a:extLst>
          </p:cNvPr>
          <p:cNvSpPr txBox="1"/>
          <p:nvPr/>
        </p:nvSpPr>
        <p:spPr>
          <a:xfrm>
            <a:off x="3585871" y="3761329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Intt-5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2652E49-55D8-9655-7EFE-7B59D87F52E6}"/>
              </a:ext>
            </a:extLst>
          </p:cNvPr>
          <p:cNvSpPr txBox="1"/>
          <p:nvPr/>
        </p:nvSpPr>
        <p:spPr>
          <a:xfrm>
            <a:off x="6836608" y="376946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Intt-6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5FB2EAE-3F8D-B58C-B48F-98D404F1E503}"/>
              </a:ext>
            </a:extLst>
          </p:cNvPr>
          <p:cNvSpPr txBox="1"/>
          <p:nvPr/>
        </p:nvSpPr>
        <p:spPr>
          <a:xfrm>
            <a:off x="9688893" y="380176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Intt-7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D731B18-CF81-9701-6930-5AB0E4CE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485B20-5B6B-9369-1DF3-F7EF7265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18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187258-6BA1-1036-E227-ACB7B79DF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bco_</a:t>
            </a:r>
            <a:r>
              <a:rPr kumimoji="1" lang="en-US" altLang="ja-JP" dirty="0" err="1"/>
              <a:t>full</a:t>
            </a:r>
            <a:r>
              <a:rPr kumimoji="1" lang="en-US" altLang="ja-JP" dirty="0"/>
              <a:t> distribution at the same events. 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22FEFB14-5541-8EEA-409A-4DFBE736C5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81125" y="1419224"/>
            <a:ext cx="8705850" cy="4338637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5E3A1D-BDBC-F90C-E862-0EB42F830764}"/>
              </a:ext>
            </a:extLst>
          </p:cNvPr>
          <p:cNvSpPr txBox="1"/>
          <p:nvPr/>
        </p:nvSpPr>
        <p:spPr>
          <a:xfrm>
            <a:off x="543733" y="180459"/>
            <a:ext cx="349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Studied and plotted by Takashi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88829BC-9E41-8E20-3A02-7BE49E96E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C739B3-F5C2-5E95-9041-610C507E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8124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2FECC-9669-29B9-FB73-0DA184A3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Inside of the data  run9328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0854CCD-A4DD-A1BB-F3DF-5A986AB7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7F0AA2-7BC8-2919-ECA1-51C4C660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4641D1-022D-CEF4-62BE-38CE83D62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02"/>
          <a:stretch/>
        </p:blipFill>
        <p:spPr>
          <a:xfrm>
            <a:off x="838200" y="1616149"/>
            <a:ext cx="4719638" cy="43846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5E6B6A-027E-1AB3-E922-937B1D825F5C}"/>
              </a:ext>
            </a:extLst>
          </p:cNvPr>
          <p:cNvSpPr txBox="1"/>
          <p:nvPr/>
        </p:nvSpPr>
        <p:spPr>
          <a:xfrm>
            <a:off x="471488" y="969818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Intt2 </a:t>
            </a:r>
          </a:p>
          <a:p>
            <a:r>
              <a:rPr lang="en-US" altLang="ja-JP" dirty="0" err="1"/>
              <a:t>evtSeq</a:t>
            </a:r>
            <a:r>
              <a:rPr lang="en-US" altLang="ja-JP" dirty="0"/>
              <a:t>, #of hits, #of clusters, </a:t>
            </a:r>
            <a:r>
              <a:rPr lang="en-US" altLang="ja-JP" dirty="0" err="1"/>
              <a:t>BCO_full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5E501C-6960-AA46-13F7-980CB996B108}"/>
              </a:ext>
            </a:extLst>
          </p:cNvPr>
          <p:cNvSpPr txBox="1"/>
          <p:nvPr/>
        </p:nvSpPr>
        <p:spPr>
          <a:xfrm>
            <a:off x="7324725" y="969818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Intt3</a:t>
            </a:r>
          </a:p>
          <a:p>
            <a:r>
              <a:rPr lang="en-US" altLang="ja-JP" dirty="0" err="1"/>
              <a:t>evtSeq</a:t>
            </a:r>
            <a:r>
              <a:rPr lang="en-US" altLang="ja-JP" dirty="0"/>
              <a:t>, #of hits, #of clusters, </a:t>
            </a:r>
            <a:r>
              <a:rPr lang="en-US" altLang="ja-JP" dirty="0" err="1"/>
              <a:t>BCO_full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564B52C-48EC-BFC7-BAA6-D40ECF3EB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12" b="67800"/>
          <a:stretch/>
        </p:blipFill>
        <p:spPr>
          <a:xfrm>
            <a:off x="7405685" y="1666151"/>
            <a:ext cx="4395788" cy="42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67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9D131E-34D5-C14D-AF9E-F789DDFE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BCO Structure in a Given Event</a:t>
            </a:r>
            <a:endParaRPr kumimoji="1" lang="ja-JP" altLang="en-US"/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79F27459-DA41-0644-98DA-72120D1A2D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88C650A-F586-C448-A3C6-1D2BC0B6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3B4BC5-BA9C-D8AF-FE58-96163BE3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5428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67A1DD-8841-6E4C-8340-D8269D681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Multpilpe</a:t>
            </a:r>
            <a:r>
              <a:rPr lang="en-US" altLang="ja-JP" dirty="0"/>
              <a:t> BCO hits in a given event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96CE3AD-6BC6-0448-B502-1E94C9EF30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5167" y="1825625"/>
            <a:ext cx="5419983" cy="368061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F0D4FD-C32C-FE43-AE86-C07EC11C23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dirty="0"/>
              <a:t>Timed-in, </a:t>
            </a:r>
            <a:r>
              <a:rPr lang="en-US" altLang="ja-JP" dirty="0" err="1"/>
              <a:t>n</a:t>
            </a:r>
            <a:r>
              <a:rPr kumimoji="1" lang="en-US" altLang="ja-JP" dirty="0" err="1"/>
              <a:t>_collision</a:t>
            </a:r>
            <a:r>
              <a:rPr kumimoji="1" lang="en-US" altLang="ja-JP" dirty="0"/>
              <a:t>=4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Split into multiple peaks somehow.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# of events in INTT are factor of 3~4 larger than these of MBD.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DC79C84-89D5-C443-B3F8-6F907BDC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8ED54-1749-544F-9375-9EDE7E4BEC08}"/>
              </a:ext>
            </a:extLst>
          </p:cNvPr>
          <p:cNvSpPr txBox="1"/>
          <p:nvPr/>
        </p:nvSpPr>
        <p:spPr>
          <a:xfrm>
            <a:off x="1916967" y="5807631"/>
            <a:ext cx="2661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evtSeq ==7</a:t>
            </a:r>
            <a:r>
              <a:rPr lang="en-US" altLang="ja-JP" dirty="0"/>
              <a:t> of intt2</a:t>
            </a:r>
            <a:endParaRPr lang="ja-JP" altLang="en-US"/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3270DF8A-B2DA-6943-B6AD-82D2A59AE8F3}"/>
              </a:ext>
            </a:extLst>
          </p:cNvPr>
          <p:cNvSpPr/>
          <p:nvPr/>
        </p:nvSpPr>
        <p:spPr>
          <a:xfrm>
            <a:off x="663115" y="2736220"/>
            <a:ext cx="244305" cy="307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474627D1-9079-5B46-A32F-9AF263694CDD}"/>
              </a:ext>
            </a:extLst>
          </p:cNvPr>
          <p:cNvSpPr/>
          <p:nvPr/>
        </p:nvSpPr>
        <p:spPr>
          <a:xfrm>
            <a:off x="3175970" y="2198749"/>
            <a:ext cx="244305" cy="307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5CC70642-0044-4A44-9992-857779B4F594}"/>
              </a:ext>
            </a:extLst>
          </p:cNvPr>
          <p:cNvSpPr/>
          <p:nvPr/>
        </p:nvSpPr>
        <p:spPr>
          <a:xfrm>
            <a:off x="3650621" y="3665934"/>
            <a:ext cx="244305" cy="3071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C1EB828-CB67-F349-A07F-2A7C0ED940C3}"/>
              </a:ext>
            </a:extLst>
          </p:cNvPr>
          <p:cNvSpPr txBox="1"/>
          <p:nvPr/>
        </p:nvSpPr>
        <p:spPr>
          <a:xfrm>
            <a:off x="1029237" y="236688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Run#9328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34ED981-682D-5189-5394-7BD819919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038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EC374-E72D-AF44-96DD-F27C1565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FPHX-BCO and Full-BCO Correlation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8C284D-415B-8640-A8BB-70443E191B40}"/>
              </a:ext>
            </a:extLst>
          </p:cNvPr>
          <p:cNvSpPr txBox="1"/>
          <p:nvPr/>
        </p:nvSpPr>
        <p:spPr>
          <a:xfrm>
            <a:off x="90277" y="6116182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Run#9177: </a:t>
            </a:r>
            <a:r>
              <a:rPr lang="ja-JP" altLang="en-US"/>
              <a:t>L1Delay=</a:t>
            </a:r>
            <a:r>
              <a:rPr lang="en-US" altLang="ja-JP" dirty="0"/>
              <a:t>25</a:t>
            </a:r>
            <a:r>
              <a:rPr lang="ja-JP" altLang="en-US"/>
              <a:t>,n_collision=</a:t>
            </a:r>
            <a:r>
              <a:rPr lang="en-US" altLang="ja-JP" dirty="0"/>
              <a:t>0</a:t>
            </a:r>
            <a:r>
              <a:rPr lang="ja-JP" altLang="en-US"/>
              <a:t>, open time=</a:t>
            </a:r>
            <a:r>
              <a:rPr lang="en-US" altLang="ja-JP" dirty="0"/>
              <a:t>35, 76:0x35</a:t>
            </a:r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0445F6-EDE3-0445-A6B8-B73E5B0D0F70}"/>
              </a:ext>
            </a:extLst>
          </p:cNvPr>
          <p:cNvSpPr txBox="1"/>
          <p:nvPr/>
        </p:nvSpPr>
        <p:spPr>
          <a:xfrm>
            <a:off x="6121878" y="6116183"/>
            <a:ext cx="608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Run#8059: L1Delay=25,n_collision=54,open time=35, 2:0x33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91EE15-F1B0-0E4E-A752-E132C4110654}"/>
              </a:ext>
            </a:extLst>
          </p:cNvPr>
          <p:cNvSpPr txBox="1"/>
          <p:nvPr/>
        </p:nvSpPr>
        <p:spPr>
          <a:xfrm>
            <a:off x="2710543" y="319059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Linear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0220184-45DE-6B4F-B7D1-AF234C13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49" y="2145387"/>
            <a:ext cx="5231983" cy="355295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9E2E557-46D5-3444-9779-4A92BFE315D9}"/>
              </a:ext>
            </a:extLst>
          </p:cNvPr>
          <p:cNvSpPr txBox="1"/>
          <p:nvPr/>
        </p:nvSpPr>
        <p:spPr>
          <a:xfrm>
            <a:off x="7282544" y="353894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Linear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7A8B3605-DE2E-4F41-AA6F-BF6F65010C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318025" y="1338022"/>
            <a:ext cx="2728057" cy="18525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BEEDA4-D0B7-4F45-8EF7-5FF1DDBDDE1D}"/>
              </a:ext>
            </a:extLst>
          </p:cNvPr>
          <p:cNvSpPr txBox="1"/>
          <p:nvPr/>
        </p:nvSpPr>
        <p:spPr>
          <a:xfrm>
            <a:off x="10682054" y="1548705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log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C505A4-0A07-F046-BAEA-6169944BF976}"/>
              </a:ext>
            </a:extLst>
          </p:cNvPr>
          <p:cNvSpPr txBox="1"/>
          <p:nvPr/>
        </p:nvSpPr>
        <p:spPr>
          <a:xfrm>
            <a:off x="7933015" y="415029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-109</a:t>
            </a:r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5498713-A520-EF49-9703-DEBD2329CBF9}"/>
              </a:ext>
            </a:extLst>
          </p:cNvPr>
          <p:cNvCxnSpPr>
            <a:cxnSpLocks/>
          </p:cNvCxnSpPr>
          <p:nvPr/>
        </p:nvCxnSpPr>
        <p:spPr>
          <a:xfrm>
            <a:off x="8882743" y="3429000"/>
            <a:ext cx="435282" cy="9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8E00376-9779-3D4C-804E-7E4F03E216E4}"/>
              </a:ext>
            </a:extLst>
          </p:cNvPr>
          <p:cNvCxnSpPr>
            <a:cxnSpLocks/>
          </p:cNvCxnSpPr>
          <p:nvPr/>
        </p:nvCxnSpPr>
        <p:spPr>
          <a:xfrm flipH="1">
            <a:off x="7599812" y="4425777"/>
            <a:ext cx="635530" cy="498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44B809-D3C5-B249-AF3C-DE84F3C0FF74}"/>
              </a:ext>
            </a:extLst>
          </p:cNvPr>
          <p:cNvSpPr txBox="1"/>
          <p:nvPr/>
        </p:nvSpPr>
        <p:spPr>
          <a:xfrm>
            <a:off x="8553501" y="303994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19</a:t>
            </a:r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774DF4B4-ACF5-4F4D-9453-0F8A124EF8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72594" y="2149960"/>
            <a:ext cx="5316577" cy="361039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43751DB-154F-C447-9A09-37BC1EF13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4CDECA-D220-1F4E-B131-B9B65A5347BF}"/>
              </a:ext>
            </a:extLst>
          </p:cNvPr>
          <p:cNvSpPr txBox="1"/>
          <p:nvPr/>
        </p:nvSpPr>
        <p:spPr>
          <a:xfrm>
            <a:off x="1382473" y="1255970"/>
            <a:ext cx="407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Main and sub-peaks fraction varies</a:t>
            </a:r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0DF4D31-30B6-A24F-B8CF-E1B194C9E480}"/>
              </a:ext>
            </a:extLst>
          </p:cNvPr>
          <p:cNvCxnSpPr>
            <a:cxnSpLocks/>
          </p:cNvCxnSpPr>
          <p:nvPr/>
        </p:nvCxnSpPr>
        <p:spPr>
          <a:xfrm>
            <a:off x="4582886" y="3494314"/>
            <a:ext cx="435282" cy="9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CE93A2B-3144-9249-9307-FF99F16BE9B5}"/>
              </a:ext>
            </a:extLst>
          </p:cNvPr>
          <p:cNvCxnSpPr>
            <a:cxnSpLocks/>
          </p:cNvCxnSpPr>
          <p:nvPr/>
        </p:nvCxnSpPr>
        <p:spPr>
          <a:xfrm>
            <a:off x="2057400" y="4147456"/>
            <a:ext cx="435282" cy="9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1D542E8-C213-A34D-872C-664A6D54A5D5}"/>
              </a:ext>
            </a:extLst>
          </p:cNvPr>
          <p:cNvCxnSpPr>
            <a:cxnSpLocks/>
          </p:cNvCxnSpPr>
          <p:nvPr/>
        </p:nvCxnSpPr>
        <p:spPr>
          <a:xfrm flipH="1">
            <a:off x="1186397" y="3995056"/>
            <a:ext cx="502954" cy="9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62FD94-6D12-93C7-9D5E-0A17722B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320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1EC374-E72D-AF44-96DD-F27C15651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FPHX-BCO and Full-BCO Correlation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142AB87-D709-4446-BDB1-6F2320D668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292" y="2145387"/>
            <a:ext cx="5188549" cy="35234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8C284D-415B-8640-A8BB-70443E191B40}"/>
              </a:ext>
            </a:extLst>
          </p:cNvPr>
          <p:cNvSpPr txBox="1"/>
          <p:nvPr/>
        </p:nvSpPr>
        <p:spPr>
          <a:xfrm>
            <a:off x="174171" y="5938876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Run#</a:t>
            </a:r>
            <a:r>
              <a:rPr lang="ja-JP" altLang="en-US"/>
              <a:t>8020</a:t>
            </a:r>
            <a:r>
              <a:rPr lang="en-US" altLang="ja-JP" dirty="0"/>
              <a:t>: </a:t>
            </a:r>
            <a:r>
              <a:rPr lang="ja-JP" altLang="en-US"/>
              <a:t>L1Delay=0,n_collision=127, open time=120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0445F6-EDE3-0445-A6B8-B73E5B0D0F70}"/>
              </a:ext>
            </a:extLst>
          </p:cNvPr>
          <p:cNvSpPr txBox="1"/>
          <p:nvPr/>
        </p:nvSpPr>
        <p:spPr>
          <a:xfrm>
            <a:off x="6361558" y="5925688"/>
            <a:ext cx="583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Run#8059: L1Delay=25,n_collision=54,open time=35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091EE15-F1B0-0E4E-A752-E132C4110654}"/>
              </a:ext>
            </a:extLst>
          </p:cNvPr>
          <p:cNvSpPr txBox="1"/>
          <p:nvPr/>
        </p:nvSpPr>
        <p:spPr>
          <a:xfrm>
            <a:off x="2710543" y="319059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Linear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0220184-45DE-6B4F-B7D1-AF234C13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849" y="2145387"/>
            <a:ext cx="5231983" cy="355295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9E2E557-46D5-3444-9779-4A92BFE315D9}"/>
              </a:ext>
            </a:extLst>
          </p:cNvPr>
          <p:cNvSpPr txBox="1"/>
          <p:nvPr/>
        </p:nvSpPr>
        <p:spPr>
          <a:xfrm>
            <a:off x="7282544" y="3538942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Linear</a:t>
            </a:r>
            <a:endParaRPr kumimoji="1" lang="ja-JP" altLang="en-US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7A8B3605-DE2E-4F41-AA6F-BF6F65010C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18025" y="1338022"/>
            <a:ext cx="2728057" cy="185257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BEEDA4-D0B7-4F45-8EF7-5FF1DDBDDE1D}"/>
              </a:ext>
            </a:extLst>
          </p:cNvPr>
          <p:cNvSpPr txBox="1"/>
          <p:nvPr/>
        </p:nvSpPr>
        <p:spPr>
          <a:xfrm>
            <a:off x="10682054" y="1548705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log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C505A4-0A07-F046-BAEA-6169944BF976}"/>
              </a:ext>
            </a:extLst>
          </p:cNvPr>
          <p:cNvSpPr txBox="1"/>
          <p:nvPr/>
        </p:nvSpPr>
        <p:spPr>
          <a:xfrm>
            <a:off x="7933015" y="415029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-109</a:t>
            </a:r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5498713-A520-EF49-9703-DEBD2329CBF9}"/>
              </a:ext>
            </a:extLst>
          </p:cNvPr>
          <p:cNvCxnSpPr>
            <a:cxnSpLocks/>
          </p:cNvCxnSpPr>
          <p:nvPr/>
        </p:nvCxnSpPr>
        <p:spPr>
          <a:xfrm>
            <a:off x="8882743" y="3429000"/>
            <a:ext cx="435282" cy="996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8E00376-9779-3D4C-804E-7E4F03E216E4}"/>
              </a:ext>
            </a:extLst>
          </p:cNvPr>
          <p:cNvCxnSpPr>
            <a:cxnSpLocks/>
          </p:cNvCxnSpPr>
          <p:nvPr/>
        </p:nvCxnSpPr>
        <p:spPr>
          <a:xfrm flipH="1">
            <a:off x="7599812" y="4425777"/>
            <a:ext cx="635530" cy="498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744B809-D3C5-B249-AF3C-DE84F3C0FF74}"/>
              </a:ext>
            </a:extLst>
          </p:cNvPr>
          <p:cNvSpPr txBox="1"/>
          <p:nvPr/>
        </p:nvSpPr>
        <p:spPr>
          <a:xfrm>
            <a:off x="8553501" y="303994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19</a:t>
            </a:r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BA6FB2F-CB4A-2B41-938F-4F80888A0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599" y="1340857"/>
            <a:ext cx="2789056" cy="1894001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A9175ACE-F100-934D-9C12-9654B16E32D3}"/>
              </a:ext>
            </a:extLst>
          </p:cNvPr>
          <p:cNvCxnSpPr>
            <a:cxnSpLocks/>
          </p:cNvCxnSpPr>
          <p:nvPr/>
        </p:nvCxnSpPr>
        <p:spPr>
          <a:xfrm flipH="1">
            <a:off x="2748236" y="2797629"/>
            <a:ext cx="1676135" cy="1668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3A96FAC-FA26-6F41-B03B-C04A33F99AB0}"/>
              </a:ext>
            </a:extLst>
          </p:cNvPr>
          <p:cNvSpPr txBox="1"/>
          <p:nvPr/>
        </p:nvSpPr>
        <p:spPr>
          <a:xfrm>
            <a:off x="5081441" y="1638889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ADC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7005618-7D3E-6549-95F3-FE9DDF1C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06C01-D619-FE44-8C4B-B0C765C28717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D4C6867-D279-8841-83AE-2B53193927B9}"/>
              </a:ext>
            </a:extLst>
          </p:cNvPr>
          <p:cNvSpPr txBox="1"/>
          <p:nvPr/>
        </p:nvSpPr>
        <p:spPr>
          <a:xfrm>
            <a:off x="0" y="653891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Plot by Takashi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E5E085A6-2857-E9B4-CC75-A660085A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63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2FECC-9669-29B9-FB73-0DA184A3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Inside of the data  run9328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0854CCD-A4DD-A1BB-F3DF-5A986AB7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7F0AA2-7BC8-2919-ECA1-51C4C660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4641D1-022D-CEF4-62BE-38CE83D62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02"/>
          <a:stretch/>
        </p:blipFill>
        <p:spPr>
          <a:xfrm>
            <a:off x="838200" y="1616149"/>
            <a:ext cx="4719638" cy="43846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5E6B6A-027E-1AB3-E922-937B1D825F5C}"/>
              </a:ext>
            </a:extLst>
          </p:cNvPr>
          <p:cNvSpPr txBox="1"/>
          <p:nvPr/>
        </p:nvSpPr>
        <p:spPr>
          <a:xfrm>
            <a:off x="471488" y="969818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Intt2 </a:t>
            </a:r>
          </a:p>
          <a:p>
            <a:r>
              <a:rPr lang="en-US" altLang="ja-JP" dirty="0" err="1"/>
              <a:t>evtSeq</a:t>
            </a:r>
            <a:r>
              <a:rPr lang="en-US" altLang="ja-JP" dirty="0"/>
              <a:t>, #of hits, #of clusters, </a:t>
            </a:r>
            <a:r>
              <a:rPr lang="en-US" altLang="ja-JP" dirty="0" err="1"/>
              <a:t>BCO_full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5E501C-6960-AA46-13F7-980CB996B108}"/>
              </a:ext>
            </a:extLst>
          </p:cNvPr>
          <p:cNvSpPr txBox="1"/>
          <p:nvPr/>
        </p:nvSpPr>
        <p:spPr>
          <a:xfrm>
            <a:off x="7324725" y="969818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Intt3</a:t>
            </a:r>
          </a:p>
          <a:p>
            <a:r>
              <a:rPr lang="en-US" altLang="ja-JP" dirty="0" err="1"/>
              <a:t>evtSeq</a:t>
            </a:r>
            <a:r>
              <a:rPr lang="en-US" altLang="ja-JP" dirty="0"/>
              <a:t>, #of hits, #of clusters, </a:t>
            </a:r>
            <a:r>
              <a:rPr lang="en-US" altLang="ja-JP" dirty="0" err="1"/>
              <a:t>BCO_full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564B52C-48EC-BFC7-BAA6-D40ECF3EB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12" b="67800"/>
          <a:stretch/>
        </p:blipFill>
        <p:spPr>
          <a:xfrm>
            <a:off x="7405685" y="1666151"/>
            <a:ext cx="4395788" cy="4222031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69D37893-0763-ECA4-B4DA-5E36CC6CFD87}"/>
              </a:ext>
            </a:extLst>
          </p:cNvPr>
          <p:cNvSpPr/>
          <p:nvPr/>
        </p:nvSpPr>
        <p:spPr>
          <a:xfrm>
            <a:off x="2714625" y="1587573"/>
            <a:ext cx="2071688" cy="4412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9C467CD5-B41A-A238-767B-CD665B9AAD18}"/>
              </a:ext>
            </a:extLst>
          </p:cNvPr>
          <p:cNvSpPr/>
          <p:nvPr/>
        </p:nvSpPr>
        <p:spPr>
          <a:xfrm>
            <a:off x="9282112" y="1609006"/>
            <a:ext cx="2071688" cy="4412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73D8E91-E8E6-BCDB-BAAE-AFFDF0950E35}"/>
              </a:ext>
            </a:extLst>
          </p:cNvPr>
          <p:cNvCxnSpPr>
            <a:cxnSpLocks/>
          </p:cNvCxnSpPr>
          <p:nvPr/>
        </p:nvCxnSpPr>
        <p:spPr>
          <a:xfrm>
            <a:off x="4819651" y="1836774"/>
            <a:ext cx="436721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2D9E65A-AD77-F862-F690-0B623772FF58}"/>
              </a:ext>
            </a:extLst>
          </p:cNvPr>
          <p:cNvSpPr txBox="1"/>
          <p:nvPr/>
        </p:nvSpPr>
        <p:spPr>
          <a:xfrm>
            <a:off x="5381625" y="1485900"/>
            <a:ext cx="2244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S</a:t>
            </a:r>
            <a:r>
              <a:rPr kumimoji="1" lang="en-US" altLang="ja-JP" dirty="0">
                <a:solidFill>
                  <a:srgbClr val="FF0000"/>
                </a:solidFill>
              </a:rPr>
              <a:t>ame </a:t>
            </a:r>
            <a:r>
              <a:rPr kumimoji="1" lang="en-US" altLang="ja-JP" dirty="0" err="1">
                <a:solidFill>
                  <a:srgbClr val="FF0000"/>
                </a:solidFill>
              </a:rPr>
              <a:t>BCO_full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5" name="円/楕円 14">
            <a:extLst>
              <a:ext uri="{FF2B5EF4-FFF2-40B4-BE49-F238E27FC236}">
                <a16:creationId xmlns:a16="http://schemas.microsoft.com/office/drawing/2014/main" id="{27D92C59-05A5-880B-7339-B50AFB72C578}"/>
              </a:ext>
            </a:extLst>
          </p:cNvPr>
          <p:cNvSpPr/>
          <p:nvPr/>
        </p:nvSpPr>
        <p:spPr>
          <a:xfrm>
            <a:off x="9282112" y="2805839"/>
            <a:ext cx="2071688" cy="44125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>
            <a:extLst>
              <a:ext uri="{FF2B5EF4-FFF2-40B4-BE49-F238E27FC236}">
                <a16:creationId xmlns:a16="http://schemas.microsoft.com/office/drawing/2014/main" id="{22D02841-8FB9-6961-F5E1-CD4EC1DF49FC}"/>
              </a:ext>
            </a:extLst>
          </p:cNvPr>
          <p:cNvSpPr/>
          <p:nvPr/>
        </p:nvSpPr>
        <p:spPr>
          <a:xfrm>
            <a:off x="2747963" y="1881321"/>
            <a:ext cx="2071688" cy="44125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779A135-2248-27B4-5E17-09BC1C4C5755}"/>
              </a:ext>
            </a:extLst>
          </p:cNvPr>
          <p:cNvCxnSpPr>
            <a:cxnSpLocks/>
          </p:cNvCxnSpPr>
          <p:nvPr/>
        </p:nvCxnSpPr>
        <p:spPr>
          <a:xfrm>
            <a:off x="4857750" y="2132231"/>
            <a:ext cx="4424362" cy="9361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537B70-3D74-EAA7-0BB5-8A758C4CEFC3}"/>
              </a:ext>
            </a:extLst>
          </p:cNvPr>
          <p:cNvSpPr txBox="1"/>
          <p:nvPr/>
        </p:nvSpPr>
        <p:spPr>
          <a:xfrm rot="794384">
            <a:off x="5650707" y="2168191"/>
            <a:ext cx="184785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Same </a:t>
            </a:r>
            <a:r>
              <a:rPr kumimoji="1" lang="en-US" altLang="ja-JP" dirty="0" err="1">
                <a:solidFill>
                  <a:srgbClr val="0070C0"/>
                </a:solidFill>
              </a:rPr>
              <a:t>BCO_full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6002B178-EE5A-5312-3AEF-2B3D91DA707C}"/>
              </a:ext>
            </a:extLst>
          </p:cNvPr>
          <p:cNvSpPr/>
          <p:nvPr/>
        </p:nvSpPr>
        <p:spPr>
          <a:xfrm>
            <a:off x="9405937" y="4002672"/>
            <a:ext cx="2071688" cy="44125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A80841AA-C07A-1B9E-14F7-F88C19688163}"/>
              </a:ext>
            </a:extLst>
          </p:cNvPr>
          <p:cNvSpPr/>
          <p:nvPr/>
        </p:nvSpPr>
        <p:spPr>
          <a:xfrm>
            <a:off x="2786062" y="3093240"/>
            <a:ext cx="2071688" cy="44125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08BC2EEF-97E1-F3A4-6E6B-8A00667D9084}"/>
              </a:ext>
            </a:extLst>
          </p:cNvPr>
          <p:cNvCxnSpPr>
            <a:cxnSpLocks/>
          </p:cNvCxnSpPr>
          <p:nvPr/>
        </p:nvCxnSpPr>
        <p:spPr>
          <a:xfrm>
            <a:off x="4967286" y="3327625"/>
            <a:ext cx="4424362" cy="93618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AD7B765-1F65-EB76-2C65-F52587EA1B2C}"/>
              </a:ext>
            </a:extLst>
          </p:cNvPr>
          <p:cNvSpPr txBox="1"/>
          <p:nvPr/>
        </p:nvSpPr>
        <p:spPr>
          <a:xfrm rot="794384">
            <a:off x="5760243" y="3363585"/>
            <a:ext cx="1847850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00B050"/>
                </a:solidFill>
              </a:rPr>
              <a:t>Same </a:t>
            </a:r>
            <a:r>
              <a:rPr kumimoji="1" lang="en-US" altLang="ja-JP" dirty="0" err="1">
                <a:solidFill>
                  <a:srgbClr val="00B050"/>
                </a:solidFill>
              </a:rPr>
              <a:t>BCO_full</a:t>
            </a:r>
            <a:endParaRPr kumimoji="1" lang="ja-JP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5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F2FECC-9669-29B9-FB73-0DA184A3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469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What I did. (1)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0854CCD-A4DD-A1BB-F3DF-5A986AB7B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7F0AA2-7BC8-2919-ECA1-51C4C6600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94641D1-022D-CEF4-62BE-38CE83D629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02"/>
          <a:stretch/>
        </p:blipFill>
        <p:spPr>
          <a:xfrm>
            <a:off x="838200" y="1616149"/>
            <a:ext cx="4719638" cy="438460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35E6B6A-027E-1AB3-E922-937B1D825F5C}"/>
              </a:ext>
            </a:extLst>
          </p:cNvPr>
          <p:cNvSpPr txBox="1"/>
          <p:nvPr/>
        </p:nvSpPr>
        <p:spPr>
          <a:xfrm>
            <a:off x="471488" y="969818"/>
            <a:ext cx="454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Intt2 </a:t>
            </a:r>
          </a:p>
          <a:p>
            <a:r>
              <a:rPr lang="en-US" altLang="ja-JP" dirty="0" err="1"/>
              <a:t>evtSeq</a:t>
            </a:r>
            <a:r>
              <a:rPr lang="en-US" altLang="ja-JP" dirty="0"/>
              <a:t>, #of hits, #of clusters, </a:t>
            </a:r>
            <a:r>
              <a:rPr lang="en-US" altLang="ja-JP" dirty="0" err="1"/>
              <a:t>BCO_full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5E501C-6960-AA46-13F7-980CB996B108}"/>
              </a:ext>
            </a:extLst>
          </p:cNvPr>
          <p:cNvSpPr txBox="1"/>
          <p:nvPr/>
        </p:nvSpPr>
        <p:spPr>
          <a:xfrm>
            <a:off x="7324725" y="969818"/>
            <a:ext cx="4500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Intt3</a:t>
            </a:r>
          </a:p>
          <a:p>
            <a:r>
              <a:rPr lang="en-US" altLang="ja-JP" dirty="0" err="1"/>
              <a:t>evtSeq</a:t>
            </a:r>
            <a:r>
              <a:rPr lang="en-US" altLang="ja-JP" dirty="0"/>
              <a:t>, #of hits, #of clusters, </a:t>
            </a:r>
            <a:r>
              <a:rPr lang="en-US" altLang="ja-JP" dirty="0" err="1"/>
              <a:t>BCO_full</a:t>
            </a:r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564B52C-48EC-BFC7-BAA6-D40ECF3EB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12" b="67800"/>
          <a:stretch/>
        </p:blipFill>
        <p:spPr>
          <a:xfrm>
            <a:off x="7405685" y="1666151"/>
            <a:ext cx="4395788" cy="422203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3FBE538-22F2-7293-4EF6-2D206EE10E08}"/>
              </a:ext>
            </a:extLst>
          </p:cNvPr>
          <p:cNvCxnSpPr/>
          <p:nvPr/>
        </p:nvCxnSpPr>
        <p:spPr>
          <a:xfrm>
            <a:off x="628650" y="2428875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01C07C5-AF89-FB75-2085-3E2F086D64F5}"/>
              </a:ext>
            </a:extLst>
          </p:cNvPr>
          <p:cNvCxnSpPr/>
          <p:nvPr/>
        </p:nvCxnSpPr>
        <p:spPr>
          <a:xfrm>
            <a:off x="652458" y="2724155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932FA67-95E4-3F7B-EEE8-CBF922F5E1FD}"/>
              </a:ext>
            </a:extLst>
          </p:cNvPr>
          <p:cNvCxnSpPr/>
          <p:nvPr/>
        </p:nvCxnSpPr>
        <p:spPr>
          <a:xfrm>
            <a:off x="628650" y="3024187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BBF60FEA-181C-0D59-DDF7-C5D5A17D76E0}"/>
              </a:ext>
            </a:extLst>
          </p:cNvPr>
          <p:cNvCxnSpPr/>
          <p:nvPr/>
        </p:nvCxnSpPr>
        <p:spPr>
          <a:xfrm>
            <a:off x="652458" y="3638550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9F6354A-3B36-6C74-D445-6499A3E199B9}"/>
              </a:ext>
            </a:extLst>
          </p:cNvPr>
          <p:cNvCxnSpPr/>
          <p:nvPr/>
        </p:nvCxnSpPr>
        <p:spPr>
          <a:xfrm>
            <a:off x="652458" y="3967163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F02C2E7-B82F-6768-86C3-6B758607D5B3}"/>
              </a:ext>
            </a:extLst>
          </p:cNvPr>
          <p:cNvCxnSpPr/>
          <p:nvPr/>
        </p:nvCxnSpPr>
        <p:spPr>
          <a:xfrm>
            <a:off x="838200" y="4252912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021FB812-F782-9EDB-0267-E94A5A861BB6}"/>
              </a:ext>
            </a:extLst>
          </p:cNvPr>
          <p:cNvCxnSpPr/>
          <p:nvPr/>
        </p:nvCxnSpPr>
        <p:spPr>
          <a:xfrm>
            <a:off x="838200" y="4852988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87DBA1D3-46E3-0A77-D2C5-ADFD01216B3E}"/>
              </a:ext>
            </a:extLst>
          </p:cNvPr>
          <p:cNvCxnSpPr/>
          <p:nvPr/>
        </p:nvCxnSpPr>
        <p:spPr>
          <a:xfrm>
            <a:off x="838200" y="5167313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DCAC948-6946-B409-B4B5-3A4DA37429F2}"/>
              </a:ext>
            </a:extLst>
          </p:cNvPr>
          <p:cNvCxnSpPr/>
          <p:nvPr/>
        </p:nvCxnSpPr>
        <p:spPr>
          <a:xfrm>
            <a:off x="838200" y="5481637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1239B45B-7BBA-7B6B-3021-A5E7878E7541}"/>
              </a:ext>
            </a:extLst>
          </p:cNvPr>
          <p:cNvCxnSpPr/>
          <p:nvPr/>
        </p:nvCxnSpPr>
        <p:spPr>
          <a:xfrm>
            <a:off x="7281868" y="2138363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E2D0352-2062-9579-66EF-D547EAB7BC8B}"/>
              </a:ext>
            </a:extLst>
          </p:cNvPr>
          <p:cNvCxnSpPr/>
          <p:nvPr/>
        </p:nvCxnSpPr>
        <p:spPr>
          <a:xfrm>
            <a:off x="7277100" y="2433642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A338CFCF-312C-1581-C283-AE7DC4E1BBA3}"/>
              </a:ext>
            </a:extLst>
          </p:cNvPr>
          <p:cNvCxnSpPr/>
          <p:nvPr/>
        </p:nvCxnSpPr>
        <p:spPr>
          <a:xfrm>
            <a:off x="7210428" y="2724153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0C72B9C-8F5A-DAB2-3D10-092CD0481D44}"/>
              </a:ext>
            </a:extLst>
          </p:cNvPr>
          <p:cNvCxnSpPr/>
          <p:nvPr/>
        </p:nvCxnSpPr>
        <p:spPr>
          <a:xfrm>
            <a:off x="7277100" y="3305178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39CD26B-28D2-C072-184E-F77CE94CFF80}"/>
              </a:ext>
            </a:extLst>
          </p:cNvPr>
          <p:cNvCxnSpPr/>
          <p:nvPr/>
        </p:nvCxnSpPr>
        <p:spPr>
          <a:xfrm>
            <a:off x="7277100" y="3638550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871A1BE3-4E91-137F-F0CB-E256DB9EE734}"/>
              </a:ext>
            </a:extLst>
          </p:cNvPr>
          <p:cNvCxnSpPr/>
          <p:nvPr/>
        </p:nvCxnSpPr>
        <p:spPr>
          <a:xfrm>
            <a:off x="7248524" y="3914777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7D92890-3CEF-E4C0-49B1-2670C5276265}"/>
              </a:ext>
            </a:extLst>
          </p:cNvPr>
          <p:cNvCxnSpPr/>
          <p:nvPr/>
        </p:nvCxnSpPr>
        <p:spPr>
          <a:xfrm>
            <a:off x="7277100" y="4505328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FFF62A44-5EA9-7B62-E792-5DCE77CEBF9C}"/>
              </a:ext>
            </a:extLst>
          </p:cNvPr>
          <p:cNvCxnSpPr/>
          <p:nvPr/>
        </p:nvCxnSpPr>
        <p:spPr>
          <a:xfrm>
            <a:off x="7305676" y="4810124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78A8041-F48A-CF30-F2F0-CA1EEB8AEC33}"/>
              </a:ext>
            </a:extLst>
          </p:cNvPr>
          <p:cNvCxnSpPr/>
          <p:nvPr/>
        </p:nvCxnSpPr>
        <p:spPr>
          <a:xfrm>
            <a:off x="7296149" y="5095873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A543F63-3FDA-5565-6B0E-2AC329B0522F}"/>
              </a:ext>
            </a:extLst>
          </p:cNvPr>
          <p:cNvCxnSpPr/>
          <p:nvPr/>
        </p:nvCxnSpPr>
        <p:spPr>
          <a:xfrm>
            <a:off x="7277100" y="5705478"/>
            <a:ext cx="2185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543548-64EB-2279-1917-94694AF605FC}"/>
              </a:ext>
            </a:extLst>
          </p:cNvPr>
          <p:cNvSpPr txBox="1"/>
          <p:nvPr/>
        </p:nvSpPr>
        <p:spPr>
          <a:xfrm>
            <a:off x="2080090" y="6087230"/>
            <a:ext cx="8578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Remove the events which have </a:t>
            </a:r>
            <a:r>
              <a:rPr kumimoji="1" lang="en-US" altLang="ja-JP" sz="2800" dirty="0" err="1"/>
              <a:t>bco_full</a:t>
            </a:r>
            <a:r>
              <a:rPr kumimoji="1" lang="en-US" altLang="ja-JP" sz="2800" dirty="0"/>
              <a:t> == 0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384286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FB67B0-7A16-296F-A9ED-B9AD1546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77388" cy="106362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Comparison between intt0 and intt1 without </a:t>
            </a:r>
            <a:r>
              <a:rPr kumimoji="1" lang="en-US" altLang="ja-JP" dirty="0" err="1"/>
              <a:t>bco_full</a:t>
            </a:r>
            <a:r>
              <a:rPr kumimoji="1" lang="en-US" altLang="ja-JP" dirty="0"/>
              <a:t> ==0 data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5CD33D-CA11-D5BA-C6F7-AC34B0BB4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CFCFD4-50E8-E7B9-1D47-7AA8C1F3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D05CD6-CB69-156E-C281-6F0B9A80F385}"/>
              </a:ext>
            </a:extLst>
          </p:cNvPr>
          <p:cNvSpPr txBox="1"/>
          <p:nvPr/>
        </p:nvSpPr>
        <p:spPr>
          <a:xfrm>
            <a:off x="542924" y="1498601"/>
            <a:ext cx="983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/>
              <a:t>Remove the events which have </a:t>
            </a:r>
            <a:r>
              <a:rPr kumimoji="1" lang="en-US" altLang="ja-JP" sz="1800" dirty="0" err="1"/>
              <a:t>bco_full</a:t>
            </a:r>
            <a:r>
              <a:rPr kumimoji="1" lang="en-US" altLang="ja-JP" sz="1800" dirty="0"/>
              <a:t> == 0</a:t>
            </a:r>
            <a:r>
              <a:rPr lang="en-US" altLang="ja-JP" dirty="0"/>
              <a:t> and </a:t>
            </a:r>
            <a:r>
              <a:rPr kumimoji="1" lang="en-US" altLang="ja-JP" dirty="0"/>
              <a:t>take correlation between intt2 and intt3 </a:t>
            </a:r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50A542D-6BC8-4F29-573B-07F169E8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2016120"/>
            <a:ext cx="4314825" cy="41068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F628EF5-7FF3-425D-E640-F263B45CE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025" y="2016120"/>
            <a:ext cx="4314825" cy="410688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BBEF87-253D-A475-45AC-7EF21C4AFBAD}"/>
              </a:ext>
            </a:extLst>
          </p:cNvPr>
          <p:cNvSpPr txBox="1"/>
          <p:nvPr/>
        </p:nvSpPr>
        <p:spPr>
          <a:xfrm>
            <a:off x="4148140" y="6105292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No correlation is seen.</a:t>
            </a:r>
            <a:endParaRPr kumimoji="1" lang="ja-JP" altLang="en-US" sz="3600"/>
          </a:p>
        </p:txBody>
      </p:sp>
    </p:spTree>
    <p:extLst>
      <p:ext uri="{BB962C8B-B14F-4D97-AF65-F5344CB8AC3E}">
        <p14:creationId xmlns:p14="http://schemas.microsoft.com/office/powerpoint/2010/main" val="213359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7D3B6-22B5-7965-AA33-068BB346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between intt2 and intt3 requiring the same </a:t>
            </a:r>
            <a:r>
              <a:rPr kumimoji="1" lang="en-US" altLang="ja-JP" dirty="0" err="1"/>
              <a:t>bco_full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433809B-F361-F5CF-3569-085D5131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8C696A-3D6F-3E1C-686A-29033FF4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F7EA039-15E7-0C99-93A9-BB8DF3049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511" y="1809749"/>
            <a:ext cx="4429125" cy="42156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0168092-48D0-9370-EF64-12DFCF56C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849" y="1809749"/>
            <a:ext cx="4429125" cy="421567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1F2C33C-392B-671D-7811-6B82C7A1CC65}"/>
              </a:ext>
            </a:extLst>
          </p:cNvPr>
          <p:cNvSpPr txBox="1"/>
          <p:nvPr/>
        </p:nvSpPr>
        <p:spPr>
          <a:xfrm>
            <a:off x="1870763" y="6025421"/>
            <a:ext cx="867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Clear correlation is seen on #of hits and #of clusters  between intt2 and intt3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3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F4263D25-D323-6B41-DFED-4E3EDB16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26" y="2217742"/>
            <a:ext cx="5296117" cy="356469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39E98D0-DADC-BE10-979E-13C0C7F5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4" y="2309342"/>
            <a:ext cx="5436776" cy="32114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C40A55E-49D3-5219-DE51-5FE6C6A3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2"/>
            <a:ext cx="10515600" cy="713434"/>
          </a:xfrm>
        </p:spPr>
        <p:txBody>
          <a:bodyPr/>
          <a:lstStyle/>
          <a:p>
            <a:r>
              <a:rPr kumimoji="1" lang="en-US" altLang="ja-JP" dirty="0"/>
              <a:t>Look into data closer 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7CEF42-7782-D430-8A2A-5D1C849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3FD7DB-EC92-3E47-CFD1-4847E841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F914697-7783-FE54-9079-CA2892851C18}"/>
              </a:ext>
            </a:extLst>
          </p:cNvPr>
          <p:cNvSpPr txBox="1"/>
          <p:nvPr/>
        </p:nvSpPr>
        <p:spPr>
          <a:xfrm>
            <a:off x="230188" y="1428768"/>
            <a:ext cx="487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Intt2 </a:t>
            </a:r>
          </a:p>
          <a:p>
            <a:r>
              <a:rPr lang="en-US" altLang="ja-JP" sz="2000" dirty="0" err="1"/>
              <a:t>evtSeq</a:t>
            </a:r>
            <a:r>
              <a:rPr lang="en-US" altLang="ja-JP" sz="2000" dirty="0"/>
              <a:t>, #of hits, #of clusters, </a:t>
            </a:r>
            <a:r>
              <a:rPr lang="en-US" altLang="ja-JP" sz="2000" dirty="0" err="1"/>
              <a:t>BCO_full</a:t>
            </a:r>
            <a:endParaRPr kumimoji="1" lang="ja-JP" altLang="en-US" sz="2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4C80BBB-602E-2306-DFCE-F1EA5A88454E}"/>
              </a:ext>
            </a:extLst>
          </p:cNvPr>
          <p:cNvSpPr txBox="1"/>
          <p:nvPr/>
        </p:nvSpPr>
        <p:spPr>
          <a:xfrm>
            <a:off x="558802" y="779316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* After removing the events with </a:t>
            </a:r>
            <a:r>
              <a:rPr kumimoji="1" lang="en-US" altLang="ja-JP" dirty="0" err="1"/>
              <a:t>bco_full</a:t>
            </a:r>
            <a:r>
              <a:rPr kumimoji="1" lang="en-US" altLang="ja-JP" dirty="0"/>
              <a:t> ==0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1638EB-FB0C-DFC4-6D54-57B5F3343013}"/>
              </a:ext>
            </a:extLst>
          </p:cNvPr>
          <p:cNvSpPr txBox="1"/>
          <p:nvPr/>
        </p:nvSpPr>
        <p:spPr>
          <a:xfrm>
            <a:off x="6473827" y="1428768"/>
            <a:ext cx="487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Intt3 </a:t>
            </a:r>
          </a:p>
          <a:p>
            <a:r>
              <a:rPr lang="en-US" altLang="ja-JP" sz="2000" dirty="0" err="1"/>
              <a:t>evtSeq</a:t>
            </a:r>
            <a:r>
              <a:rPr lang="en-US" altLang="ja-JP" sz="2000" dirty="0"/>
              <a:t>, #of hits, #of clusters, </a:t>
            </a:r>
            <a:r>
              <a:rPr lang="en-US" altLang="ja-JP" sz="2000" dirty="0" err="1"/>
              <a:t>BCO_full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534484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F4263D25-D323-6B41-DFED-4E3EDB162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26" y="2217742"/>
            <a:ext cx="5296117" cy="356469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39E98D0-DADC-BE10-979E-13C0C7F5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8" y="2217742"/>
            <a:ext cx="5436776" cy="321149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C40A55E-49D3-5219-DE51-5FE6C6A3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2"/>
            <a:ext cx="5436776" cy="713434"/>
          </a:xfrm>
        </p:spPr>
        <p:txBody>
          <a:bodyPr/>
          <a:lstStyle/>
          <a:p>
            <a:r>
              <a:rPr kumimoji="1" lang="en-US" altLang="ja-JP" dirty="0"/>
              <a:t>Look into data closer 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7CEF42-7782-D430-8A2A-5D1C849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3FD7DB-EC92-3E47-CFD1-4847E8417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8</a:t>
            </a:fld>
            <a:endParaRPr kumimoji="1"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A049C107-CCDD-5F95-955C-36604785ABBE}"/>
              </a:ext>
            </a:extLst>
          </p:cNvPr>
          <p:cNvCxnSpPr>
            <a:cxnSpLocks/>
          </p:cNvCxnSpPr>
          <p:nvPr/>
        </p:nvCxnSpPr>
        <p:spPr>
          <a:xfrm flipH="1">
            <a:off x="5114928" y="3100388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E701ECB-6219-D11C-D62A-1AD9B235D591}"/>
              </a:ext>
            </a:extLst>
          </p:cNvPr>
          <p:cNvCxnSpPr>
            <a:cxnSpLocks/>
          </p:cNvCxnSpPr>
          <p:nvPr/>
        </p:nvCxnSpPr>
        <p:spPr>
          <a:xfrm flipH="1">
            <a:off x="5110161" y="3467106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E7DCAE4D-42E9-6732-87BE-245D527116F6}"/>
              </a:ext>
            </a:extLst>
          </p:cNvPr>
          <p:cNvSpPr/>
          <p:nvPr/>
        </p:nvSpPr>
        <p:spPr>
          <a:xfrm>
            <a:off x="2571750" y="2900366"/>
            <a:ext cx="2538411" cy="7572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F914697-7783-FE54-9079-CA2892851C18}"/>
              </a:ext>
            </a:extLst>
          </p:cNvPr>
          <p:cNvSpPr txBox="1"/>
          <p:nvPr/>
        </p:nvSpPr>
        <p:spPr>
          <a:xfrm>
            <a:off x="230188" y="1428768"/>
            <a:ext cx="487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Intt2 </a:t>
            </a:r>
          </a:p>
          <a:p>
            <a:r>
              <a:rPr lang="en-US" altLang="ja-JP" sz="2000" dirty="0" err="1"/>
              <a:t>evtSeq</a:t>
            </a:r>
            <a:r>
              <a:rPr lang="en-US" altLang="ja-JP" sz="2000" dirty="0"/>
              <a:t>, #of hits, #of clusters, </a:t>
            </a:r>
            <a:r>
              <a:rPr lang="en-US" altLang="ja-JP" sz="2000" dirty="0" err="1"/>
              <a:t>BCO_full</a:t>
            </a:r>
            <a:endParaRPr kumimoji="1" lang="ja-JP" altLang="en-US" sz="20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4C80BBB-602E-2306-DFCE-F1EA5A88454E}"/>
              </a:ext>
            </a:extLst>
          </p:cNvPr>
          <p:cNvSpPr txBox="1"/>
          <p:nvPr/>
        </p:nvSpPr>
        <p:spPr>
          <a:xfrm>
            <a:off x="558802" y="779316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* After removing the events with </a:t>
            </a:r>
            <a:r>
              <a:rPr kumimoji="1" lang="en-US" altLang="ja-JP" dirty="0" err="1"/>
              <a:t>bco_full</a:t>
            </a:r>
            <a:r>
              <a:rPr kumimoji="1" lang="en-US" altLang="ja-JP" dirty="0"/>
              <a:t> ==0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1638EB-FB0C-DFC4-6D54-57B5F3343013}"/>
              </a:ext>
            </a:extLst>
          </p:cNvPr>
          <p:cNvSpPr txBox="1"/>
          <p:nvPr/>
        </p:nvSpPr>
        <p:spPr>
          <a:xfrm>
            <a:off x="6473827" y="1428768"/>
            <a:ext cx="487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Intt3 </a:t>
            </a:r>
          </a:p>
          <a:p>
            <a:r>
              <a:rPr lang="en-US" altLang="ja-JP" sz="2000" dirty="0" err="1"/>
              <a:t>evtSeq</a:t>
            </a:r>
            <a:r>
              <a:rPr lang="en-US" altLang="ja-JP" sz="2000" dirty="0"/>
              <a:t>, #of hits, #of clusters, </a:t>
            </a:r>
            <a:r>
              <a:rPr lang="en-US" altLang="ja-JP" sz="2000" dirty="0" err="1"/>
              <a:t>BCO_full</a:t>
            </a:r>
            <a:endParaRPr kumimoji="1" lang="ja-JP" altLang="en-US" sz="200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2EB113F-4B06-85B7-AAB5-1357F7EC255C}"/>
              </a:ext>
            </a:extLst>
          </p:cNvPr>
          <p:cNvCxnSpPr>
            <a:cxnSpLocks/>
          </p:cNvCxnSpPr>
          <p:nvPr/>
        </p:nvCxnSpPr>
        <p:spPr>
          <a:xfrm flipH="1">
            <a:off x="4941100" y="4872017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2E7C25FC-100F-BE4A-B92B-01FE77B8E6EE}"/>
              </a:ext>
            </a:extLst>
          </p:cNvPr>
          <p:cNvCxnSpPr>
            <a:cxnSpLocks/>
          </p:cNvCxnSpPr>
          <p:nvPr/>
        </p:nvCxnSpPr>
        <p:spPr>
          <a:xfrm flipH="1">
            <a:off x="4936333" y="5238735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87B676E1-6C51-9145-CD0E-EA441DEF085C}"/>
              </a:ext>
            </a:extLst>
          </p:cNvPr>
          <p:cNvSpPr/>
          <p:nvPr/>
        </p:nvSpPr>
        <p:spPr>
          <a:xfrm>
            <a:off x="2397922" y="4671995"/>
            <a:ext cx="2538411" cy="7572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DF97CAE-E06B-B9DE-FB0F-70854018F97A}"/>
              </a:ext>
            </a:extLst>
          </p:cNvPr>
          <p:cNvCxnSpPr>
            <a:cxnSpLocks/>
          </p:cNvCxnSpPr>
          <p:nvPr/>
        </p:nvCxnSpPr>
        <p:spPr>
          <a:xfrm flipH="1">
            <a:off x="11179970" y="2753429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57E7325-81F9-A620-BDF8-9182B7A16B94}"/>
              </a:ext>
            </a:extLst>
          </p:cNvPr>
          <p:cNvCxnSpPr>
            <a:cxnSpLocks/>
          </p:cNvCxnSpPr>
          <p:nvPr/>
        </p:nvCxnSpPr>
        <p:spPr>
          <a:xfrm flipH="1">
            <a:off x="11175203" y="3120147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78FDDBB-6509-ED4D-1C15-C0A68FCEC454}"/>
              </a:ext>
            </a:extLst>
          </p:cNvPr>
          <p:cNvSpPr/>
          <p:nvPr/>
        </p:nvSpPr>
        <p:spPr>
          <a:xfrm>
            <a:off x="8636792" y="2553407"/>
            <a:ext cx="2538411" cy="7572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027AFABB-87FF-52C8-D2FC-50F3F56421B3}"/>
              </a:ext>
            </a:extLst>
          </p:cNvPr>
          <p:cNvCxnSpPr>
            <a:cxnSpLocks/>
          </p:cNvCxnSpPr>
          <p:nvPr/>
        </p:nvCxnSpPr>
        <p:spPr>
          <a:xfrm flipH="1">
            <a:off x="11508584" y="4183037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D98C7E3-E862-02D3-33F3-97D56EC63971}"/>
              </a:ext>
            </a:extLst>
          </p:cNvPr>
          <p:cNvCxnSpPr>
            <a:cxnSpLocks/>
          </p:cNvCxnSpPr>
          <p:nvPr/>
        </p:nvCxnSpPr>
        <p:spPr>
          <a:xfrm flipH="1">
            <a:off x="11503817" y="4549755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1717330D-4AE8-6A70-9425-109E281D7B74}"/>
              </a:ext>
            </a:extLst>
          </p:cNvPr>
          <p:cNvSpPr/>
          <p:nvPr/>
        </p:nvSpPr>
        <p:spPr>
          <a:xfrm>
            <a:off x="8636792" y="3983015"/>
            <a:ext cx="2867025" cy="7572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68E0C3C-C144-CC21-E45F-A8F28F0D9F2D}"/>
              </a:ext>
            </a:extLst>
          </p:cNvPr>
          <p:cNvCxnSpPr>
            <a:cxnSpLocks/>
          </p:cNvCxnSpPr>
          <p:nvPr/>
        </p:nvCxnSpPr>
        <p:spPr>
          <a:xfrm flipH="1">
            <a:off x="11482392" y="5270076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7007FAEF-A091-7AB5-D2BD-60F9538D2E98}"/>
              </a:ext>
            </a:extLst>
          </p:cNvPr>
          <p:cNvCxnSpPr>
            <a:cxnSpLocks/>
          </p:cNvCxnSpPr>
          <p:nvPr/>
        </p:nvCxnSpPr>
        <p:spPr>
          <a:xfrm flipH="1">
            <a:off x="11477625" y="5636794"/>
            <a:ext cx="3286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B2FDD22-0832-29CE-E6DB-A27661FA5B1C}"/>
              </a:ext>
            </a:extLst>
          </p:cNvPr>
          <p:cNvSpPr/>
          <p:nvPr/>
        </p:nvSpPr>
        <p:spPr>
          <a:xfrm>
            <a:off x="8610600" y="5070054"/>
            <a:ext cx="2867025" cy="75723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5D7F8286-9239-AF9B-5298-D90138203645}"/>
              </a:ext>
            </a:extLst>
          </p:cNvPr>
          <p:cNvCxnSpPr>
            <a:cxnSpLocks/>
          </p:cNvCxnSpPr>
          <p:nvPr/>
        </p:nvCxnSpPr>
        <p:spPr>
          <a:xfrm>
            <a:off x="5108848" y="2393256"/>
            <a:ext cx="4040099" cy="22005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3A3C312-F71B-4212-38AA-AED1CBD6427F}"/>
              </a:ext>
            </a:extLst>
          </p:cNvPr>
          <p:cNvSpPr txBox="1"/>
          <p:nvPr/>
        </p:nvSpPr>
        <p:spPr>
          <a:xfrm>
            <a:off x="6850178" y="83044"/>
            <a:ext cx="18478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rgbClr val="0070C0"/>
                </a:solidFill>
              </a:rPr>
              <a:t>BCO_full</a:t>
            </a:r>
            <a:r>
              <a:rPr kumimoji="1" lang="en-US" altLang="ja-JP" dirty="0">
                <a:solidFill>
                  <a:srgbClr val="0070C0"/>
                </a:solidFill>
              </a:rPr>
              <a:t> match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F167DB69-4B83-0B4D-9B60-A510B5152BD7}"/>
              </a:ext>
            </a:extLst>
          </p:cNvPr>
          <p:cNvCxnSpPr>
            <a:cxnSpLocks/>
          </p:cNvCxnSpPr>
          <p:nvPr/>
        </p:nvCxnSpPr>
        <p:spPr>
          <a:xfrm>
            <a:off x="5133203" y="2759973"/>
            <a:ext cx="3462526" cy="13321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59A37A0-F869-C512-1D74-151D343D96D4}"/>
              </a:ext>
            </a:extLst>
          </p:cNvPr>
          <p:cNvCxnSpPr>
            <a:cxnSpLocks/>
          </p:cNvCxnSpPr>
          <p:nvPr/>
        </p:nvCxnSpPr>
        <p:spPr>
          <a:xfrm>
            <a:off x="5081785" y="3830934"/>
            <a:ext cx="4040099" cy="22005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4A3B15B4-2047-6948-FA84-1C75444988FC}"/>
              </a:ext>
            </a:extLst>
          </p:cNvPr>
          <p:cNvCxnSpPr>
            <a:cxnSpLocks/>
          </p:cNvCxnSpPr>
          <p:nvPr/>
        </p:nvCxnSpPr>
        <p:spPr>
          <a:xfrm>
            <a:off x="5329810" y="4169483"/>
            <a:ext cx="3268303" cy="2816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B66FC3D-2644-F97C-CA52-D73EA5E75A88}"/>
              </a:ext>
            </a:extLst>
          </p:cNvPr>
          <p:cNvCxnSpPr>
            <a:cxnSpLocks/>
          </p:cNvCxnSpPr>
          <p:nvPr/>
        </p:nvCxnSpPr>
        <p:spPr>
          <a:xfrm>
            <a:off x="5327873" y="4512829"/>
            <a:ext cx="3944715" cy="392704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AFD20F78-54B5-C6AF-8309-F5877B82B888}"/>
              </a:ext>
            </a:extLst>
          </p:cNvPr>
          <p:cNvCxnSpPr>
            <a:cxnSpLocks/>
          </p:cNvCxnSpPr>
          <p:nvPr/>
        </p:nvCxnSpPr>
        <p:spPr>
          <a:xfrm>
            <a:off x="5100640" y="5082729"/>
            <a:ext cx="3442705" cy="373941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10DF270-BDC6-6E8F-1331-1C51DEB28213}"/>
              </a:ext>
            </a:extLst>
          </p:cNvPr>
          <p:cNvSpPr txBox="1"/>
          <p:nvPr/>
        </p:nvSpPr>
        <p:spPr>
          <a:xfrm>
            <a:off x="1722684" y="5866881"/>
            <a:ext cx="9626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There are two </a:t>
            </a:r>
            <a:r>
              <a:rPr kumimoji="1" lang="en-US" altLang="ja-JP" sz="2400" dirty="0" err="1"/>
              <a:t>bco_full</a:t>
            </a:r>
            <a:r>
              <a:rPr kumimoji="1" lang="en-US" altLang="ja-JP" sz="2400" dirty="0"/>
              <a:t> = 72980928931 events in intt2 and no intt3.</a:t>
            </a:r>
          </a:p>
          <a:p>
            <a:r>
              <a:rPr lang="en-US" altLang="ja-JP" sz="2400" dirty="0"/>
              <a:t>There is no </a:t>
            </a:r>
            <a:r>
              <a:rPr lang="en-US" altLang="ja-JP" sz="2400" dirty="0" err="1"/>
              <a:t>bco_full</a:t>
            </a:r>
            <a:r>
              <a:rPr lang="en-US" altLang="ja-JP" sz="2400" dirty="0"/>
              <a:t> = 729890950074 in intt2. </a:t>
            </a:r>
            <a:r>
              <a:rPr kumimoji="1" lang="en-US" altLang="ja-JP" sz="2400" dirty="0"/>
              <a:t> </a:t>
            </a:r>
            <a:endParaRPr kumimoji="1" lang="ja-JP" altLang="en-US" sz="2400"/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DBE2060-7FD8-D69D-C060-65F459233930}"/>
              </a:ext>
            </a:extLst>
          </p:cNvPr>
          <p:cNvCxnSpPr>
            <a:cxnSpLocks/>
          </p:cNvCxnSpPr>
          <p:nvPr/>
        </p:nvCxnSpPr>
        <p:spPr>
          <a:xfrm>
            <a:off x="8833664" y="274417"/>
            <a:ext cx="2297071" cy="1491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円/楕円 58">
            <a:extLst>
              <a:ext uri="{FF2B5EF4-FFF2-40B4-BE49-F238E27FC236}">
                <a16:creationId xmlns:a16="http://schemas.microsoft.com/office/drawing/2014/main" id="{F7AD404A-898D-6269-6B06-16C9155BBF83}"/>
              </a:ext>
            </a:extLst>
          </p:cNvPr>
          <p:cNvSpPr/>
          <p:nvPr/>
        </p:nvSpPr>
        <p:spPr>
          <a:xfrm>
            <a:off x="8833664" y="3310644"/>
            <a:ext cx="2505846" cy="346959"/>
          </a:xfrm>
          <a:prstGeom prst="ellipse">
            <a:avLst/>
          </a:prstGeom>
          <a:solidFill>
            <a:schemeClr val="accent2">
              <a:alpha val="400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>
            <a:extLst>
              <a:ext uri="{FF2B5EF4-FFF2-40B4-BE49-F238E27FC236}">
                <a16:creationId xmlns:a16="http://schemas.microsoft.com/office/drawing/2014/main" id="{99472324-38DE-62CC-2B14-BF129F185C7C}"/>
              </a:ext>
            </a:extLst>
          </p:cNvPr>
          <p:cNvSpPr/>
          <p:nvPr/>
        </p:nvSpPr>
        <p:spPr>
          <a:xfrm>
            <a:off x="2599557" y="2928941"/>
            <a:ext cx="2389161" cy="702531"/>
          </a:xfrm>
          <a:prstGeom prst="ellipse">
            <a:avLst/>
          </a:prstGeom>
          <a:solidFill>
            <a:schemeClr val="accent1">
              <a:alpha val="400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>
            <a:extLst>
              <a:ext uri="{FF2B5EF4-FFF2-40B4-BE49-F238E27FC236}">
                <a16:creationId xmlns:a16="http://schemas.microsoft.com/office/drawing/2014/main" id="{B78AF176-E4E7-2AA1-E51A-6BAAD90E10A4}"/>
              </a:ext>
            </a:extLst>
          </p:cNvPr>
          <p:cNvSpPr/>
          <p:nvPr/>
        </p:nvSpPr>
        <p:spPr>
          <a:xfrm>
            <a:off x="4922976" y="6261505"/>
            <a:ext cx="2092187" cy="365125"/>
          </a:xfrm>
          <a:prstGeom prst="ellipse">
            <a:avLst/>
          </a:prstGeom>
          <a:solidFill>
            <a:schemeClr val="accent2">
              <a:alpha val="400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>
            <a:extLst>
              <a:ext uri="{FF2B5EF4-FFF2-40B4-BE49-F238E27FC236}">
                <a16:creationId xmlns:a16="http://schemas.microsoft.com/office/drawing/2014/main" id="{745090F9-3B9C-F81C-E071-1C6A84D1A0A7}"/>
              </a:ext>
            </a:extLst>
          </p:cNvPr>
          <p:cNvSpPr/>
          <p:nvPr/>
        </p:nvSpPr>
        <p:spPr>
          <a:xfrm>
            <a:off x="5303819" y="5891655"/>
            <a:ext cx="1954232" cy="373940"/>
          </a:xfrm>
          <a:prstGeom prst="ellipse">
            <a:avLst/>
          </a:prstGeom>
          <a:solidFill>
            <a:schemeClr val="accent1">
              <a:alpha val="400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63D0F0C2-7894-0121-95B5-8BCF35F1239C}"/>
              </a:ext>
            </a:extLst>
          </p:cNvPr>
          <p:cNvSpPr/>
          <p:nvPr/>
        </p:nvSpPr>
        <p:spPr>
          <a:xfrm>
            <a:off x="8833664" y="592556"/>
            <a:ext cx="2297071" cy="47658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52B856E-0DE9-C80E-3DCC-700FE5A3B51F}"/>
              </a:ext>
            </a:extLst>
          </p:cNvPr>
          <p:cNvSpPr txBox="1"/>
          <p:nvPr/>
        </p:nvSpPr>
        <p:spPr>
          <a:xfrm>
            <a:off x="7015163" y="59465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Same BCO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59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A65812-DAD9-37E8-7F70-C3A00DF4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Questions (to be fixed ? )</a:t>
            </a:r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9AC4E04-AF17-BF48-EF9A-5368D9379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2023/6/8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E7A846-23E2-7871-3589-1D69E07E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7B40-D3ED-C146-AB8D-3020097E2595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CEF3AA-BCF9-496E-9130-65B77C1395B0}"/>
              </a:ext>
            </a:extLst>
          </p:cNvPr>
          <p:cNvSpPr txBox="1"/>
          <p:nvPr/>
        </p:nvSpPr>
        <p:spPr>
          <a:xfrm>
            <a:off x="685800" y="1891049"/>
            <a:ext cx="10167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1. Why are there a lot of events which </a:t>
            </a:r>
            <a:r>
              <a:rPr kumimoji="1" lang="en-US" altLang="ja-JP" sz="2800" dirty="0" err="1"/>
              <a:t>bco_full</a:t>
            </a:r>
            <a:r>
              <a:rPr kumimoji="1" lang="en-US" altLang="ja-JP" sz="2800" dirty="0"/>
              <a:t> is zero and number of hits is zero ?</a:t>
            </a:r>
          </a:p>
          <a:p>
            <a:r>
              <a:rPr kumimoji="1" lang="en-US" altLang="ja-JP" sz="2800" dirty="0"/>
              <a:t>2. Why are there some </a:t>
            </a:r>
            <a:r>
              <a:rPr kumimoji="1" lang="en-US" altLang="ja-JP" sz="2800" dirty="0" err="1"/>
              <a:t>bco_full</a:t>
            </a:r>
            <a:r>
              <a:rPr kumimoji="1" lang="en-US" altLang="ja-JP" sz="2800" dirty="0"/>
              <a:t> which appear only either intt2 or intt3?</a:t>
            </a:r>
          </a:p>
          <a:p>
            <a:r>
              <a:rPr kumimoji="1" lang="en-US" altLang="ja-JP" sz="2800" dirty="0"/>
              <a:t>3. Why are t</a:t>
            </a:r>
            <a:r>
              <a:rPr lang="en-US" altLang="ja-JP" sz="2800" dirty="0"/>
              <a:t>here two series of the events which have same </a:t>
            </a:r>
            <a:r>
              <a:rPr lang="en-US" altLang="ja-JP" sz="2800" dirty="0" err="1"/>
              <a:t>bco_full</a:t>
            </a:r>
            <a:r>
              <a:rPr lang="en-US" altLang="ja-JP" sz="2800" dirty="0"/>
              <a:t> and different hits info?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7049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973</Words>
  <Application>Microsoft Macintosh PowerPoint</Application>
  <PresentationFormat>ワイド画面</PresentationFormat>
  <Paragraphs>176</Paragraphs>
  <Slides>23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7" baseType="lpstr">
      <vt:lpstr>游ゴシック</vt:lpstr>
      <vt:lpstr>游ゴシック Light</vt:lpstr>
      <vt:lpstr>Arial</vt:lpstr>
      <vt:lpstr>Office テーマ</vt:lpstr>
      <vt:lpstr>Correlation among different felixs </vt:lpstr>
      <vt:lpstr>Inside of the data  run9328</vt:lpstr>
      <vt:lpstr>Inside of the data  run9328</vt:lpstr>
      <vt:lpstr>What I did. (1)</vt:lpstr>
      <vt:lpstr>Comparison between intt0 and intt1 without bco_full ==0 data</vt:lpstr>
      <vt:lpstr>Comparison between intt2 and intt3 requiring the same bco_full</vt:lpstr>
      <vt:lpstr>Look into data closer </vt:lpstr>
      <vt:lpstr>Look into data closer </vt:lpstr>
      <vt:lpstr>Questions (to be fixed ? )</vt:lpstr>
      <vt:lpstr>Back Up</vt:lpstr>
      <vt:lpstr>BCO Issues</vt:lpstr>
      <vt:lpstr>bco_full – bco distribution on a felix (Run#9328) </vt:lpstr>
      <vt:lpstr>bco_full – bco distribution on other felixs (Run#9328) </vt:lpstr>
      <vt:lpstr>Intt-7 BCO Peak with zoomed up</vt:lpstr>
      <vt:lpstr>bco_full – bco distribution on other felixs (Run#9177) </vt:lpstr>
      <vt:lpstr>Run#9177 intt2 n_collision=0, modebit 76:0x35</vt:lpstr>
      <vt:lpstr>Correlation of bco_full and bco</vt:lpstr>
      <vt:lpstr>Correlation of bco_full and bco Run 9328 n_collision =3</vt:lpstr>
      <vt:lpstr>bco_full distribution at the same events. </vt:lpstr>
      <vt:lpstr>BCO Structure in a Given Event</vt:lpstr>
      <vt:lpstr>Multpilpe BCO hits in a given event</vt:lpstr>
      <vt:lpstr>FPHX-BCO and Full-BCO Correlation</vt:lpstr>
      <vt:lpstr>FPHX-BCO and Full-BCO Correlation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BCO Issues</dc:title>
  <dc:creator>Itaru Nakagawa</dc:creator>
  <cp:lastModifiedBy>Maya Shimomura</cp:lastModifiedBy>
  <cp:revision>17</cp:revision>
  <dcterms:created xsi:type="dcterms:W3CDTF">2023-06-06T18:09:33Z</dcterms:created>
  <dcterms:modified xsi:type="dcterms:W3CDTF">2023-06-08T21:17:27Z</dcterms:modified>
</cp:coreProperties>
</file>