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57" r:id="rId4"/>
    <p:sldId id="264" r:id="rId5"/>
    <p:sldId id="261" r:id="rId6"/>
    <p:sldId id="258" r:id="rId7"/>
    <p:sldId id="262" r:id="rId8"/>
    <p:sldId id="259" r:id="rId9"/>
    <p:sldId id="260" r:id="rId10"/>
    <p:sldId id="263" r:id="rId11"/>
    <p:sldId id="333" r:id="rId12"/>
    <p:sldId id="340" r:id="rId13"/>
    <p:sldId id="334" r:id="rId14"/>
    <p:sldId id="341" r:id="rId15"/>
    <p:sldId id="337" r:id="rId16"/>
    <p:sldId id="305" r:id="rId17"/>
    <p:sldId id="338" r:id="rId18"/>
    <p:sldId id="339" r:id="rId19"/>
    <p:sldId id="371" r:id="rId20"/>
    <p:sldId id="372" r:id="rId21"/>
    <p:sldId id="373" r:id="rId22"/>
    <p:sldId id="375" r:id="rId23"/>
    <p:sldId id="3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7"/>
            <p14:sldId id="264"/>
            <p14:sldId id="261"/>
            <p14:sldId id="258"/>
            <p14:sldId id="262"/>
            <p14:sldId id="259"/>
            <p14:sldId id="260"/>
            <p14:sldId id="263"/>
            <p14:sldId id="333"/>
            <p14:sldId id="340"/>
            <p14:sldId id="334"/>
            <p14:sldId id="341"/>
            <p14:sldId id="337"/>
            <p14:sldId id="305"/>
            <p14:sldId id="338"/>
            <p14:sldId id="339"/>
            <p14:sldId id="371"/>
            <p14:sldId id="372"/>
            <p14:sldId id="373"/>
            <p14:sldId id="375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9BFF"/>
    <a:srgbClr val="ABABAB"/>
    <a:srgbClr val="000000"/>
    <a:srgbClr val="FF9933"/>
    <a:srgbClr val="EAEFF7"/>
    <a:srgbClr val="AAE8FC"/>
    <a:srgbClr val="22027C"/>
    <a:srgbClr val="28038F"/>
    <a:srgbClr val="3D0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6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5945188" cy="4116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5"/>
            <a:ext cx="4011247" cy="1162051"/>
          </a:xfrm>
          <a:prstGeom prst="rect">
            <a:avLst/>
          </a:prstGeom>
        </p:spPr>
        <p:txBody>
          <a:bodyPr anchor="b"/>
          <a:lstStyle>
            <a:lvl1pPr algn="l">
              <a:defRPr sz="1218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8" y="273061"/>
            <a:ext cx="6815018" cy="5853113"/>
          </a:xfrm>
        </p:spPr>
        <p:txBody>
          <a:bodyPr/>
          <a:lstStyle>
            <a:lvl1pPr>
              <a:defRPr sz="1950"/>
            </a:lvl1pPr>
            <a:lvl2pPr>
              <a:defRPr sz="1706"/>
            </a:lvl2pPr>
            <a:lvl3pPr>
              <a:defRPr sz="1462"/>
            </a:lvl3pPr>
            <a:lvl4pPr>
              <a:defRPr sz="1218"/>
            </a:lvl4pPr>
            <a:lvl5pPr>
              <a:defRPr sz="1218"/>
            </a:lvl5pPr>
            <a:lvl6pPr>
              <a:defRPr sz="1218"/>
            </a:lvl6pPr>
            <a:lvl7pPr>
              <a:defRPr sz="1218"/>
            </a:lvl7pPr>
            <a:lvl8pPr>
              <a:defRPr sz="1218"/>
            </a:lvl8pPr>
            <a:lvl9pPr>
              <a:defRPr sz="12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247" cy="4691063"/>
          </a:xfrm>
        </p:spPr>
        <p:txBody>
          <a:bodyPr/>
          <a:lstStyle>
            <a:lvl1pPr marL="0" indent="0">
              <a:buNone/>
              <a:defRPr sz="853"/>
            </a:lvl1pPr>
            <a:lvl2pPr marL="278585" indent="0">
              <a:buNone/>
              <a:defRPr sz="731"/>
            </a:lvl2pPr>
            <a:lvl3pPr marL="557169" indent="0">
              <a:buNone/>
              <a:defRPr sz="609"/>
            </a:lvl3pPr>
            <a:lvl4pPr marL="835755" indent="0">
              <a:buNone/>
              <a:defRPr sz="549"/>
            </a:lvl4pPr>
            <a:lvl5pPr marL="1114340" indent="0">
              <a:buNone/>
              <a:defRPr sz="549"/>
            </a:lvl5pPr>
            <a:lvl6pPr marL="1392924" indent="0">
              <a:buNone/>
              <a:defRPr sz="549"/>
            </a:lvl6pPr>
            <a:lvl7pPr marL="1671509" indent="0">
              <a:buNone/>
              <a:defRPr sz="549"/>
            </a:lvl7pPr>
            <a:lvl8pPr marL="1950094" indent="0">
              <a:buNone/>
              <a:defRPr sz="549"/>
            </a:lvl8pPr>
            <a:lvl9pPr marL="2228680" indent="0">
              <a:buNone/>
              <a:defRPr sz="5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87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218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1950"/>
            </a:lvl1pPr>
            <a:lvl2pPr marL="278585" indent="0">
              <a:buNone/>
              <a:defRPr sz="1706"/>
            </a:lvl2pPr>
            <a:lvl3pPr marL="557169" indent="0">
              <a:buNone/>
              <a:defRPr sz="1462"/>
            </a:lvl3pPr>
            <a:lvl4pPr marL="835755" indent="0">
              <a:buNone/>
              <a:defRPr sz="1218"/>
            </a:lvl4pPr>
            <a:lvl5pPr marL="1114340" indent="0">
              <a:buNone/>
              <a:defRPr sz="1218"/>
            </a:lvl5pPr>
            <a:lvl6pPr marL="1392924" indent="0">
              <a:buNone/>
              <a:defRPr sz="1218"/>
            </a:lvl6pPr>
            <a:lvl7pPr marL="1671509" indent="0">
              <a:buNone/>
              <a:defRPr sz="1218"/>
            </a:lvl7pPr>
            <a:lvl8pPr marL="1950094" indent="0">
              <a:buNone/>
              <a:defRPr sz="1218"/>
            </a:lvl8pPr>
            <a:lvl9pPr marL="2228680" indent="0">
              <a:buNone/>
              <a:defRPr sz="121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50"/>
            <a:ext cx="7315200" cy="804863"/>
          </a:xfrm>
        </p:spPr>
        <p:txBody>
          <a:bodyPr/>
          <a:lstStyle>
            <a:lvl1pPr marL="0" indent="0">
              <a:buNone/>
              <a:defRPr sz="853"/>
            </a:lvl1pPr>
            <a:lvl2pPr marL="278585" indent="0">
              <a:buNone/>
              <a:defRPr sz="731"/>
            </a:lvl2pPr>
            <a:lvl3pPr marL="557169" indent="0">
              <a:buNone/>
              <a:defRPr sz="609"/>
            </a:lvl3pPr>
            <a:lvl4pPr marL="835755" indent="0">
              <a:buNone/>
              <a:defRPr sz="549"/>
            </a:lvl4pPr>
            <a:lvl5pPr marL="1114340" indent="0">
              <a:buNone/>
              <a:defRPr sz="549"/>
            </a:lvl5pPr>
            <a:lvl6pPr marL="1392924" indent="0">
              <a:buNone/>
              <a:defRPr sz="549"/>
            </a:lvl6pPr>
            <a:lvl7pPr marL="1671509" indent="0">
              <a:buNone/>
              <a:defRPr sz="549"/>
            </a:lvl7pPr>
            <a:lvl8pPr marL="1950094" indent="0">
              <a:buNone/>
              <a:defRPr sz="549"/>
            </a:lvl8pPr>
            <a:lvl9pPr marL="2228680" indent="0">
              <a:buNone/>
              <a:defRPr sz="5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10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4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76211"/>
            <a:ext cx="2946400" cy="6507163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10" y="76211"/>
            <a:ext cx="8651631" cy="65071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  <a:prstGeom prst="rect">
            <a:avLst/>
          </a:prstGeom>
          <a:noFill/>
        </p:spPr>
        <p:txBody>
          <a:bodyPr/>
          <a:lstStyle>
            <a:lvl1pPr>
              <a:defRPr sz="216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1264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72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4143" indent="-114143">
              <a:buFont typeface="Wingdings" pitchFamily="2" charset="2"/>
              <a:buChar char="§"/>
              <a:defRPr sz="1800"/>
            </a:lvl1pPr>
            <a:lvl2pPr marL="223449" indent="0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4"/>
          </a:xfrm>
          <a:prstGeom prst="rect">
            <a:avLst/>
          </a:prstGeom>
        </p:spPr>
        <p:txBody>
          <a:bodyPr anchor="t"/>
          <a:lstStyle>
            <a:lvl1pPr algn="l">
              <a:defRPr sz="2437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1218"/>
            </a:lvl1pPr>
            <a:lvl2pPr marL="278585" indent="0">
              <a:buNone/>
              <a:defRPr sz="1097"/>
            </a:lvl2pPr>
            <a:lvl3pPr marL="557169" indent="0">
              <a:buNone/>
              <a:defRPr sz="975"/>
            </a:lvl3pPr>
            <a:lvl4pPr marL="835755" indent="0">
              <a:buNone/>
              <a:defRPr sz="853"/>
            </a:lvl4pPr>
            <a:lvl5pPr marL="1114340" indent="0">
              <a:buNone/>
              <a:defRPr sz="853"/>
            </a:lvl5pPr>
            <a:lvl6pPr marL="1392924" indent="0">
              <a:buNone/>
              <a:defRPr sz="853"/>
            </a:lvl6pPr>
            <a:lvl7pPr marL="1671509" indent="0">
              <a:buNone/>
              <a:defRPr sz="853"/>
            </a:lvl7pPr>
            <a:lvl8pPr marL="1950094" indent="0">
              <a:buNone/>
              <a:defRPr sz="853"/>
            </a:lvl8pPr>
            <a:lvl9pPr marL="2228680" indent="0">
              <a:buNone/>
              <a:defRPr sz="85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06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11"/>
            <a:ext cx="5799018" cy="5745163"/>
          </a:xfrm>
        </p:spPr>
        <p:txBody>
          <a:bodyPr/>
          <a:lstStyle>
            <a:lvl1pPr marL="114143" indent="-114143">
              <a:buFont typeface="Wingdings" pitchFamily="2" charset="2"/>
              <a:buChar char="§"/>
              <a:defRPr sz="1800"/>
            </a:lvl1pPr>
            <a:lvl2pPr marL="137358" indent="0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8" y="838211"/>
            <a:ext cx="5799018" cy="5745163"/>
          </a:xfrm>
        </p:spPr>
        <p:txBody>
          <a:bodyPr/>
          <a:lstStyle>
            <a:lvl1pPr marL="137358" indent="-130587">
              <a:buFont typeface="Wingdings" pitchFamily="2" charset="2"/>
              <a:buChar char="§"/>
              <a:tabLst/>
              <a:defRPr sz="1800"/>
            </a:lvl1pPr>
            <a:lvl2pPr marL="137358" indent="0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754" cy="639763"/>
          </a:xfrm>
        </p:spPr>
        <p:txBody>
          <a:bodyPr anchor="b"/>
          <a:lstStyle>
            <a:lvl1pPr marL="0" indent="0">
              <a:buNone/>
              <a:defRPr sz="1462" b="1"/>
            </a:lvl1pPr>
            <a:lvl2pPr marL="278585" indent="0">
              <a:buNone/>
              <a:defRPr sz="1218" b="1"/>
            </a:lvl2pPr>
            <a:lvl3pPr marL="557169" indent="0">
              <a:buNone/>
              <a:defRPr sz="1097" b="1"/>
            </a:lvl3pPr>
            <a:lvl4pPr marL="835755" indent="0">
              <a:buNone/>
              <a:defRPr sz="975" b="1"/>
            </a:lvl4pPr>
            <a:lvl5pPr marL="1114340" indent="0">
              <a:buNone/>
              <a:defRPr sz="975" b="1"/>
            </a:lvl5pPr>
            <a:lvl6pPr marL="1392924" indent="0">
              <a:buNone/>
              <a:defRPr sz="975" b="1"/>
            </a:lvl6pPr>
            <a:lvl7pPr marL="1671509" indent="0">
              <a:buNone/>
              <a:defRPr sz="975" b="1"/>
            </a:lvl7pPr>
            <a:lvl8pPr marL="1950094" indent="0">
              <a:buNone/>
              <a:defRPr sz="975" b="1"/>
            </a:lvl8pPr>
            <a:lvl9pPr marL="2228680" indent="0">
              <a:buNone/>
              <a:defRPr sz="97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4" cy="3951288"/>
          </a:xfrm>
        </p:spPr>
        <p:txBody>
          <a:bodyPr/>
          <a:lstStyle>
            <a:lvl1pPr>
              <a:defRPr sz="1462"/>
            </a:lvl1pPr>
            <a:lvl2pPr>
              <a:defRPr sz="1218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4" y="1535117"/>
            <a:ext cx="5388708" cy="639763"/>
          </a:xfrm>
        </p:spPr>
        <p:txBody>
          <a:bodyPr anchor="b"/>
          <a:lstStyle>
            <a:lvl1pPr marL="0" indent="0">
              <a:buNone/>
              <a:defRPr sz="1462" b="1"/>
            </a:lvl1pPr>
            <a:lvl2pPr marL="278585" indent="0">
              <a:buNone/>
              <a:defRPr sz="1218" b="1"/>
            </a:lvl2pPr>
            <a:lvl3pPr marL="557169" indent="0">
              <a:buNone/>
              <a:defRPr sz="1097" b="1"/>
            </a:lvl3pPr>
            <a:lvl4pPr marL="835755" indent="0">
              <a:buNone/>
              <a:defRPr sz="975" b="1"/>
            </a:lvl4pPr>
            <a:lvl5pPr marL="1114340" indent="0">
              <a:buNone/>
              <a:defRPr sz="975" b="1"/>
            </a:lvl5pPr>
            <a:lvl6pPr marL="1392924" indent="0">
              <a:buNone/>
              <a:defRPr sz="975" b="1"/>
            </a:lvl6pPr>
            <a:lvl7pPr marL="1671509" indent="0">
              <a:buNone/>
              <a:defRPr sz="975" b="1"/>
            </a:lvl7pPr>
            <a:lvl8pPr marL="1950094" indent="0">
              <a:buNone/>
              <a:defRPr sz="975" b="1"/>
            </a:lvl8pPr>
            <a:lvl9pPr marL="2228680" indent="0">
              <a:buNone/>
              <a:defRPr sz="97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4" y="2174875"/>
            <a:ext cx="5388708" cy="3951288"/>
          </a:xfrm>
        </p:spPr>
        <p:txBody>
          <a:bodyPr/>
          <a:lstStyle>
            <a:lvl1pPr>
              <a:defRPr sz="1462"/>
            </a:lvl1pPr>
            <a:lvl2pPr>
              <a:defRPr sz="1218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8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62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6"/>
            <a:ext cx="11785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203200" y="6598353"/>
            <a:ext cx="7332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EIC Detector R&amp;D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| Oversight Committee Meeting | 15 November 2022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1590765" y="6580192"/>
            <a:ext cx="3529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3DEE9498-3658-864A-8F2B-4CEB5B3DA934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178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203200" y="685800"/>
            <a:ext cx="11785600" cy="0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278585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6pPr>
      <a:lvl7pPr marL="557169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7pPr>
      <a:lvl8pPr marL="835755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8pPr>
      <a:lvl9pPr marL="1114340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9pPr>
    </p:titleStyle>
    <p:bodyStyle>
      <a:lvl1pPr marL="114143" indent="-114143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230219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rgbClr val="000066"/>
          </a:solidFill>
          <a:latin typeface="+mn-lt"/>
          <a:ea typeface="ＭＳ Ｐゴシック" charset="-128"/>
        </a:defRPr>
      </a:lvl2pPr>
      <a:lvl3pPr marL="346297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chemeClr val="hlink"/>
          </a:solidFill>
          <a:latin typeface="+mn-lt"/>
          <a:ea typeface="ＭＳ Ｐゴシック" charset="-128"/>
        </a:defRPr>
      </a:lvl3pPr>
      <a:lvl4pPr marL="439159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rgbClr val="000066"/>
          </a:solidFill>
          <a:latin typeface="+mn-lt"/>
          <a:ea typeface="ＭＳ Ｐゴシック" charset="-128"/>
        </a:defRPr>
      </a:lvl4pPr>
      <a:lvl5pPr marL="543628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rgbClr val="000066"/>
          </a:solidFill>
          <a:latin typeface="+mn-lt"/>
          <a:ea typeface="ＭＳ Ｐゴシック" charset="-128"/>
        </a:defRPr>
      </a:lvl5pPr>
      <a:lvl6pPr marL="858971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6pPr>
      <a:lvl7pPr marL="1137556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7pPr>
      <a:lvl8pPr marL="1416141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8pPr>
      <a:lvl9pPr marL="1694726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85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69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755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340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924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509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094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680" algn="l" defTabSz="27858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CB5D-406B-4252-9B81-CC33655B3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556" y="1100749"/>
            <a:ext cx="9144000" cy="1749950"/>
          </a:xfrm>
        </p:spPr>
        <p:txBody>
          <a:bodyPr/>
          <a:lstStyle/>
          <a:p>
            <a:r>
              <a:rPr lang="en-US" dirty="0"/>
              <a:t>UK activities and plans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290A5-2B82-41E1-A3F0-67547CE98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556" y="3018839"/>
            <a:ext cx="9144000" cy="440997"/>
          </a:xfrm>
        </p:spPr>
        <p:txBody>
          <a:bodyPr/>
          <a:lstStyle/>
          <a:p>
            <a:r>
              <a:rPr lang="en-US" dirty="0"/>
              <a:t>Georg Viehhauser for the UK </a:t>
            </a:r>
            <a:r>
              <a:rPr lang="en-US" dirty="0" err="1"/>
              <a:t>ePIC</a:t>
            </a:r>
            <a:r>
              <a:rPr lang="en-US" dirty="0"/>
              <a:t> SVT collaboration</a:t>
            </a:r>
            <a:endParaRPr lang="en-GB" dirty="0"/>
          </a:p>
        </p:txBody>
      </p:sp>
      <p:pic>
        <p:nvPicPr>
          <p:cNvPr id="7" name="Picture 4" descr="Brunel University London Icons PNG - Free PNG and Icons Downloads">
            <a:extLst>
              <a:ext uri="{FF2B5EF4-FFF2-40B4-BE49-F238E27FC236}">
                <a16:creationId xmlns:a16="http://schemas.microsoft.com/office/drawing/2014/main" id="{6E5596F8-7168-454E-81C0-33DDD68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68" y="3670747"/>
            <a:ext cx="2138680" cy="8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niversity of Birmingham - A leading global university">
            <a:extLst>
              <a:ext uri="{FF2B5EF4-FFF2-40B4-BE49-F238E27FC236}">
                <a16:creationId xmlns:a16="http://schemas.microsoft.com/office/drawing/2014/main" id="{5BEA9B91-1FA6-4B97-A57A-8B5ECE02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816" y="3824380"/>
            <a:ext cx="2483596" cy="6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1BB54-E327-414B-983D-377AB48EB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8" b="19407"/>
          <a:stretch/>
        </p:blipFill>
        <p:spPr bwMode="auto">
          <a:xfrm>
            <a:off x="7332031" y="3717644"/>
            <a:ext cx="2575208" cy="8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he University of Liverpool">
            <a:extLst>
              <a:ext uri="{FF2B5EF4-FFF2-40B4-BE49-F238E27FC236}">
                <a16:creationId xmlns:a16="http://schemas.microsoft.com/office/drawing/2014/main" id="{7104283D-D404-4E26-B869-0ECA8FF4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903" y="4727639"/>
            <a:ext cx="2447757" cy="6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STFC Logo new — FREYA">
            <a:extLst>
              <a:ext uri="{FF2B5EF4-FFF2-40B4-BE49-F238E27FC236}">
                <a16:creationId xmlns:a16="http://schemas.microsoft.com/office/drawing/2014/main" id="{BAFF7523-A09C-4ADF-836C-E80C8BBF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031" y="4574145"/>
            <a:ext cx="3020539" cy="7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niversity Of Oxford Logo Text transparent PNG - StickPNG">
            <a:extLst>
              <a:ext uri="{FF2B5EF4-FFF2-40B4-BE49-F238E27FC236}">
                <a16:creationId xmlns:a16="http://schemas.microsoft.com/office/drawing/2014/main" id="{FD8800C4-6F39-4B4D-AE2E-F579C6FE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660" y="4482308"/>
            <a:ext cx="3061175" cy="10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7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DDB-293A-9BA8-6BD6-D83A3192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WP1.1 – Sensor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7CB4-7E92-5E10-9859-80224776A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MLR1 Designs from RAL (Q4 2020)</a:t>
            </a:r>
          </a:p>
          <a:p>
            <a:pPr lvl="1"/>
            <a:r>
              <a:rPr lang="en-US" dirty="0"/>
              <a:t>First submission in </a:t>
            </a:r>
            <a:r>
              <a:rPr lang="en-US" dirty="0" err="1"/>
              <a:t>TPSCo</a:t>
            </a:r>
            <a:r>
              <a:rPr lang="en-US" dirty="0"/>
              <a:t> 65 </a:t>
            </a:r>
            <a:r>
              <a:rPr lang="en-US" dirty="0" err="1"/>
              <a:t>nms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Scoped within CERN EP R&amp;D WP1.2 Significant drive from ITS3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Contributions from several groups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RAL: LDVS receiver and CML transmitter</a:t>
            </a:r>
          </a:p>
          <a:p>
            <a:pPr lvl="1"/>
            <a:r>
              <a:rPr lang="en-US" dirty="0"/>
              <a:t>Scope: Technology exploration and prototype circuit blocks for future sensors</a:t>
            </a:r>
          </a:p>
          <a:p>
            <a:pPr lvl="1"/>
            <a:r>
              <a:rPr lang="en-US" dirty="0"/>
              <a:t>Large number of test structures; including Analogue and Digital Pixel Test Structures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3E2EB-CF96-925F-4E9F-8735775E62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ER1 Designs from RAL (Q4 2022)</a:t>
            </a:r>
          </a:p>
          <a:p>
            <a:pPr lvl="1"/>
            <a:r>
              <a:rPr lang="en-US" dirty="0"/>
              <a:t>Functional blocks for high-speed data transmission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rgbClr val="30A5FF"/>
                </a:solidFill>
              </a:rPr>
              <a:t>PLL dual mode 1 GHz/ 7 GHz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30A5FF"/>
                </a:solidFill>
              </a:rPr>
              <a:t>PRBS Generator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30A5FF"/>
                </a:solidFill>
              </a:rPr>
              <a:t>CML Receiver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30A5FF"/>
                </a:solidFill>
              </a:rPr>
              <a:t>I</a:t>
            </a:r>
            <a:r>
              <a:rPr lang="en-US" baseline="30000" dirty="0">
                <a:solidFill>
                  <a:srgbClr val="30A5FF"/>
                </a:solidFill>
              </a:rPr>
              <a:t>2</a:t>
            </a:r>
            <a:r>
              <a:rPr lang="en-US" dirty="0">
                <a:solidFill>
                  <a:srgbClr val="30A5FF"/>
                </a:solidFill>
              </a:rPr>
              <a:t>C block for on-chip data transmission</a:t>
            </a:r>
          </a:p>
          <a:p>
            <a:pPr lvl="1">
              <a:spcBef>
                <a:spcPts val="1296"/>
              </a:spcBef>
            </a:pPr>
            <a:r>
              <a:rPr lang="en-US" dirty="0">
                <a:solidFill>
                  <a:srgbClr val="002060"/>
                </a:solidFill>
              </a:rPr>
              <a:t>Plus, redesigned standard cells for DFM</a:t>
            </a:r>
          </a:p>
          <a:p>
            <a:pPr lvl="2"/>
            <a:r>
              <a:rPr lang="en-US" dirty="0">
                <a:solidFill>
                  <a:srgbClr val="30A5FF"/>
                </a:solidFill>
              </a:rPr>
              <a:t>Buffers, AND gates, NAND gates, inverters, Filler cells, Flipflops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54A45-E9D2-968C-100E-3FCE37CAB3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60" y="2060848"/>
            <a:ext cx="4592276" cy="792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3B1071-CC35-2A8F-2FC1-91110E871523}"/>
              </a:ext>
            </a:extLst>
          </p:cNvPr>
          <p:cNvSpPr txBox="1"/>
          <p:nvPr/>
        </p:nvSpPr>
        <p:spPr>
          <a:xfrm>
            <a:off x="6760308" y="19084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Lucida Sans" charset="0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800D5-7D17-EC4C-25DD-74CFDFCCD583}"/>
              </a:ext>
            </a:extLst>
          </p:cNvPr>
          <p:cNvSpPr txBox="1"/>
          <p:nvPr/>
        </p:nvSpPr>
        <p:spPr>
          <a:xfrm>
            <a:off x="7511072" y="19084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Lucida Sans" charset="0"/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ED61E-8712-E2C0-6A3D-AF8C539B49C9}"/>
              </a:ext>
            </a:extLst>
          </p:cNvPr>
          <p:cNvSpPr txBox="1"/>
          <p:nvPr/>
        </p:nvSpPr>
        <p:spPr>
          <a:xfrm>
            <a:off x="9424604" y="19084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Lucida Sans" charset="0"/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8E12D-EECE-0A93-6411-142B463ED86F}"/>
              </a:ext>
            </a:extLst>
          </p:cNvPr>
          <p:cNvSpPr txBox="1"/>
          <p:nvPr/>
        </p:nvSpPr>
        <p:spPr>
          <a:xfrm>
            <a:off x="10373654" y="19084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Lucida Sans" charset="0"/>
              </a:rPr>
              <a:t>✓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2D987E-2FD6-6C04-C7FC-9005D8160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08" y="2487803"/>
            <a:ext cx="4592276" cy="14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DDB-293A-9BA8-6BD6-D83A3192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WP1.1 – Sensor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7CB4-7E92-5E10-9859-80224776A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100" y="838211"/>
            <a:ext cx="9575800" cy="57451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ER2 Plans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RAL is now part of the ITS3 ER2 designers team contributing</a:t>
            </a:r>
          </a:p>
          <a:p>
            <a:pPr lvl="2"/>
            <a:r>
              <a:rPr lang="en-GB" dirty="0">
                <a:solidFill>
                  <a:srgbClr val="30A5FF"/>
                </a:solidFill>
              </a:rPr>
              <a:t>New logic libraries</a:t>
            </a:r>
            <a:endParaRPr lang="en-US" dirty="0">
              <a:solidFill>
                <a:srgbClr val="30A5FF"/>
              </a:solidFill>
            </a:endParaRPr>
          </a:p>
          <a:p>
            <a:pPr lvl="2"/>
            <a:r>
              <a:rPr lang="en-US" dirty="0">
                <a:solidFill>
                  <a:srgbClr val="30A5FF"/>
                </a:solidFill>
              </a:rPr>
              <a:t>F</a:t>
            </a:r>
            <a:r>
              <a:rPr lang="en-GB" dirty="0" err="1">
                <a:solidFill>
                  <a:srgbClr val="30A5FF"/>
                </a:solidFill>
              </a:rPr>
              <a:t>ast</a:t>
            </a:r>
            <a:r>
              <a:rPr lang="en-GB" dirty="0">
                <a:solidFill>
                  <a:srgbClr val="30A5FF"/>
                </a:solidFill>
              </a:rPr>
              <a:t> driver/receiver blocks</a:t>
            </a:r>
          </a:p>
          <a:p>
            <a:pPr lvl="2"/>
            <a:r>
              <a:rPr lang="en-GB" dirty="0">
                <a:solidFill>
                  <a:srgbClr val="30A5FF"/>
                </a:solidFill>
              </a:rPr>
              <a:t>On-chip regulation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 parallel, RAL is working on the design of a Shunt-LDO regulator for the serial powering scheme specific to the </a:t>
            </a:r>
            <a:r>
              <a:rPr lang="en-US" dirty="0" err="1">
                <a:solidFill>
                  <a:srgbClr val="002060"/>
                </a:solidFill>
              </a:rPr>
              <a:t>ePIC</a:t>
            </a:r>
            <a:r>
              <a:rPr lang="en-US" dirty="0">
                <a:solidFill>
                  <a:srgbClr val="002060"/>
                </a:solidFill>
              </a:rPr>
              <a:t> detector</a:t>
            </a:r>
          </a:p>
          <a:p>
            <a:pPr lvl="2"/>
            <a:r>
              <a:rPr lang="en-GB" dirty="0">
                <a:solidFill>
                  <a:srgbClr val="30A5FF"/>
                </a:solidFill>
              </a:rPr>
              <a:t>Specifications captured</a:t>
            </a:r>
          </a:p>
          <a:p>
            <a:pPr lvl="2"/>
            <a:r>
              <a:rPr lang="en-GB" dirty="0">
                <a:solidFill>
                  <a:srgbClr val="30A5FF"/>
                </a:solidFill>
              </a:rPr>
              <a:t>Bandgap circuit design advanced</a:t>
            </a:r>
          </a:p>
          <a:p>
            <a:pPr lvl="2"/>
            <a:r>
              <a:rPr lang="en-GB" dirty="0">
                <a:solidFill>
                  <a:srgbClr val="30A5FF"/>
                </a:solidFill>
              </a:rPr>
              <a:t>Shunt-LDO schematics design started</a:t>
            </a:r>
          </a:p>
          <a:p>
            <a:pPr lvl="2"/>
            <a:r>
              <a:rPr lang="en-GB" dirty="0">
                <a:solidFill>
                  <a:srgbClr val="30A5FF"/>
                </a:solidFill>
              </a:rPr>
              <a:t>Technology choice under consideration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F54F-6A26-EEB7-F931-37D3A659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WP1.2 Sensor </a:t>
            </a:r>
            <a:r>
              <a:rPr lang="en-US" dirty="0" err="1"/>
              <a:t>Characterisation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4171-A4F4-74AC-3778-21BE757A5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100" y="838211"/>
            <a:ext cx="9468420" cy="5745163"/>
          </a:xfrm>
        </p:spPr>
        <p:txBody>
          <a:bodyPr/>
          <a:lstStyle/>
          <a:p>
            <a:r>
              <a:rPr lang="en-US" dirty="0"/>
              <a:t>MLR – RAL IP Block</a:t>
            </a:r>
          </a:p>
          <a:p>
            <a:pPr lvl="1"/>
            <a:r>
              <a:rPr lang="en-US" dirty="0"/>
              <a:t>New MLR test setup for RAL IP block: LVDS receiver and CML transmitter</a:t>
            </a:r>
          </a:p>
          <a:p>
            <a:pPr lvl="1"/>
            <a:r>
              <a:rPr lang="en-US" dirty="0"/>
              <a:t>Chips bonded to carrier boards at </a:t>
            </a:r>
            <a:r>
              <a:rPr lang="en-US" dirty="0">
                <a:solidFill>
                  <a:srgbClr val="30A5FF"/>
                </a:solidFill>
              </a:rPr>
              <a:t>Birmingham</a:t>
            </a:r>
            <a:r>
              <a:rPr lang="en-US" dirty="0"/>
              <a:t> and </a:t>
            </a:r>
            <a:r>
              <a:rPr lang="en-US" dirty="0">
                <a:solidFill>
                  <a:srgbClr val="30A5FF"/>
                </a:solidFill>
              </a:rPr>
              <a:t>Liverpool</a:t>
            </a:r>
          </a:p>
          <a:p>
            <a:pPr lvl="1"/>
            <a:r>
              <a:rPr lang="en-US" dirty="0"/>
              <a:t>X-ray irradiations carried out at </a:t>
            </a:r>
            <a:r>
              <a:rPr lang="en-US" dirty="0">
                <a:solidFill>
                  <a:srgbClr val="30A5FF"/>
                </a:solidFill>
              </a:rPr>
              <a:t>CERN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up to 9900 </a:t>
            </a:r>
            <a:r>
              <a:rPr lang="en-US" dirty="0" err="1">
                <a:solidFill>
                  <a:srgbClr val="002060"/>
                </a:solidFill>
              </a:rPr>
              <a:t>krad</a:t>
            </a:r>
            <a:r>
              <a:rPr lang="en-US" dirty="0">
                <a:solidFill>
                  <a:srgbClr val="002060"/>
                </a:solidFill>
              </a:rPr>
              <a:t> at two dose rates (Sep 22)</a:t>
            </a:r>
          </a:p>
          <a:p>
            <a:pPr lvl="1"/>
            <a:r>
              <a:rPr lang="en-US" dirty="0"/>
              <a:t>Tests performed at </a:t>
            </a:r>
            <a:r>
              <a:rPr lang="en-US" dirty="0">
                <a:solidFill>
                  <a:srgbClr val="30A5FF"/>
                </a:solidFill>
              </a:rPr>
              <a:t>Daresbury</a:t>
            </a:r>
            <a:r>
              <a:rPr lang="en-US" dirty="0"/>
              <a:t> before/after irradiation</a:t>
            </a:r>
          </a:p>
          <a:p>
            <a:pPr lvl="1"/>
            <a:r>
              <a:rPr lang="en-US" dirty="0"/>
              <a:t>Chips survived irradiation up to target dose </a:t>
            </a:r>
            <a:r>
              <a:rPr lang="en-US"/>
              <a:t>~10 MRad</a:t>
            </a:r>
            <a:r>
              <a:rPr lang="en-US" dirty="0"/>
              <a:t> (Full results in: 20221021-XrayIrradReportV1-rep-2021a05.pdf, e.g. plots in slide 13 if needed)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BA02E2-4077-A2BF-EC36-14AF72E74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00" y="3810166"/>
            <a:ext cx="1059007" cy="1293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60A10-C403-3BE4-C456-8A7CDCF8067A}"/>
              </a:ext>
            </a:extLst>
          </p:cNvPr>
          <p:cNvSpPr txBox="1"/>
          <p:nvPr/>
        </p:nvSpPr>
        <p:spPr>
          <a:xfrm>
            <a:off x="5288445" y="5112091"/>
            <a:ext cx="13143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00"/>
                </a:solidFill>
                <a:latin typeface="Lucida Sans" charset="0"/>
              </a:rPr>
              <a:t>RAL chip in new test system by DL/BHAM/LIV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AC89EB-097D-79A0-23C2-97562D5F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907" y="3577805"/>
            <a:ext cx="3180251" cy="2403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957C77-79DC-18CC-1665-E40C49442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230" y="3539378"/>
            <a:ext cx="3304825" cy="2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F54F-6A26-EEB7-F931-37D3A659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WP1.2 Sensor Characterisation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4171-A4F4-74AC-3778-21BE757A5C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MLR - APTS / DPTS</a:t>
            </a:r>
          </a:p>
          <a:p>
            <a:pPr lvl="1"/>
            <a:r>
              <a:rPr lang="en-US" dirty="0"/>
              <a:t>MLR contains </a:t>
            </a:r>
            <a:r>
              <a:rPr lang="en-US" dirty="0">
                <a:solidFill>
                  <a:srgbClr val="30A5FF"/>
                </a:solidFill>
              </a:rPr>
              <a:t>Analogue Pixel Test Structures </a:t>
            </a:r>
            <a:r>
              <a:rPr lang="en-US" dirty="0"/>
              <a:t>(APTS) and </a:t>
            </a:r>
            <a:r>
              <a:rPr lang="en-US" dirty="0">
                <a:solidFill>
                  <a:srgbClr val="30A5FF"/>
                </a:solidFill>
              </a:rPr>
              <a:t>Digital Pixel Test Structures </a:t>
            </a:r>
            <a:r>
              <a:rPr lang="en-US" dirty="0"/>
              <a:t>(DPTS) designed by ITS3 groups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30A5FF"/>
                </a:solidFill>
              </a:rPr>
              <a:t>Birmingham</a:t>
            </a:r>
            <a:r>
              <a:rPr lang="en-US" dirty="0"/>
              <a:t> and </a:t>
            </a:r>
            <a:r>
              <a:rPr lang="en-US" dirty="0">
                <a:solidFill>
                  <a:srgbClr val="30A5FF"/>
                </a:solidFill>
              </a:rPr>
              <a:t>Liverpool</a:t>
            </a:r>
            <a:r>
              <a:rPr lang="en-US" dirty="0"/>
              <a:t> fully integrated in the ITS3 WP3 group</a:t>
            </a:r>
          </a:p>
          <a:p>
            <a:pPr lvl="2"/>
            <a:r>
              <a:rPr lang="en-US" dirty="0">
                <a:solidFill>
                  <a:srgbClr val="30A5FF"/>
                </a:solidFill>
              </a:rPr>
              <a:t>Full characterization of 2 out of 4 process splits with APTS, preparing plots for June approval session</a:t>
            </a:r>
          </a:p>
          <a:p>
            <a:pPr lvl="2"/>
            <a:r>
              <a:rPr lang="en-US" dirty="0">
                <a:solidFill>
                  <a:srgbClr val="30A5FF"/>
                </a:solidFill>
              </a:rPr>
              <a:t>Contribution to APTS test beam data analysis</a:t>
            </a:r>
          </a:p>
          <a:p>
            <a:pPr lvl="2"/>
            <a:endParaRPr lang="en-US" dirty="0">
              <a:solidFill>
                <a:srgbClr val="30A5FF"/>
              </a:solidFill>
            </a:endParaRPr>
          </a:p>
          <a:p>
            <a:pPr lvl="1"/>
            <a:r>
              <a:rPr lang="en-US" dirty="0"/>
              <a:t>DPTS setups for </a:t>
            </a:r>
            <a:r>
              <a:rPr lang="en-US" dirty="0">
                <a:solidFill>
                  <a:srgbClr val="30A5FF"/>
                </a:solidFill>
              </a:rPr>
              <a:t>RAL</a:t>
            </a:r>
            <a:r>
              <a:rPr lang="en-US" dirty="0"/>
              <a:t> and </a:t>
            </a:r>
            <a:r>
              <a:rPr lang="en-US" dirty="0">
                <a:solidFill>
                  <a:srgbClr val="30A5FF"/>
                </a:solidFill>
              </a:rPr>
              <a:t>DL</a:t>
            </a:r>
            <a:r>
              <a:rPr lang="en-US" dirty="0"/>
              <a:t> expected in June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0F2EE-E237-F2C8-C2AF-065664C3C5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ER1 – RAL IP block</a:t>
            </a:r>
          </a:p>
          <a:p>
            <a:pPr lvl="1"/>
            <a:r>
              <a:rPr lang="en-GB" dirty="0"/>
              <a:t>The ER1 sensor and test structures received from manufacturing in March. </a:t>
            </a:r>
          </a:p>
          <a:p>
            <a:pPr lvl="1"/>
            <a:r>
              <a:rPr lang="en-GB" dirty="0"/>
              <a:t>Setup for RAL blocks testing in preparation (RAL TD, DL)</a:t>
            </a:r>
            <a:endParaRPr lang="en-US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A8AD33C-19CF-C541-C661-C56B75CE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47" y="2602172"/>
            <a:ext cx="4481017" cy="28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C8EE-1AC2-893B-2C28-D4824667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WP1.3 – Modules and System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1EB4-5DF0-D51E-AD4D-056CC9B165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ALICE – ITS3</a:t>
            </a:r>
          </a:p>
          <a:p>
            <a:pPr lvl="1"/>
            <a:r>
              <a:rPr lang="en-US" dirty="0"/>
              <a:t>Wafer-scale sensor: L = 280 mm</a:t>
            </a:r>
          </a:p>
          <a:p>
            <a:pPr lvl="1"/>
            <a:r>
              <a:rPr lang="en-US" dirty="0"/>
              <a:t>Each layer composed of 2 sensors</a:t>
            </a:r>
          </a:p>
          <a:p>
            <a:pPr lvl="1"/>
            <a:r>
              <a:rPr lang="en-US" dirty="0"/>
              <a:t>L0 = 2 x (3 x 9 reticles)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L1 = 2 x (4 x 9 reticles)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L2 = 2 x (5 x 9 reticles)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19FB-4233-83CB-3681-FD0E803DE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EPIC – SVT</a:t>
            </a:r>
          </a:p>
          <a:p>
            <a:pPr lvl="1"/>
            <a:r>
              <a:rPr lang="en-US" dirty="0"/>
              <a:t>Will use same 3 sensor formats</a:t>
            </a:r>
          </a:p>
          <a:p>
            <a:pPr lvl="1"/>
            <a:r>
              <a:rPr lang="en-US" dirty="0"/>
              <a:t>Each layer composed of 4 or 8 sensors</a:t>
            </a:r>
          </a:p>
          <a:p>
            <a:pPr lvl="1"/>
            <a:r>
              <a:rPr lang="en-US" dirty="0"/>
              <a:t>L0 = 4 x (3 x 9 reticles)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L1 = 4 x (4 x 9 reticles)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L2 = 8 x (5 x 9 reticles)</a:t>
            </a:r>
          </a:p>
          <a:p>
            <a:pPr lvl="1">
              <a:spcBef>
                <a:spcPts val="1152"/>
              </a:spcBef>
            </a:pPr>
            <a:r>
              <a:rPr lang="en-US" dirty="0">
                <a:solidFill>
                  <a:srgbClr val="30A5FF"/>
                </a:solidFill>
              </a:rPr>
              <a:t>Note: 5 mm gap for beam pipe bake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0492B-C1CC-F8A3-1D17-3166F7A8E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140968"/>
            <a:ext cx="4876798" cy="3446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E7784-B3DD-D654-E622-94D08A3C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004" y="3429000"/>
            <a:ext cx="4534101" cy="31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32B5-9781-5919-A56E-8DFA51DA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WP1.3 – Modules and System Tests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22660B-F822-A922-E452-CA81478C4A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EPIC sagitta layers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L3 – </a:t>
            </a:r>
            <a:r>
              <a:rPr lang="en-US" sz="1600" dirty="0">
                <a:solidFill>
                  <a:srgbClr val="00B0F0"/>
                </a:solidFill>
              </a:rPr>
              <a:t>50 staves</a:t>
            </a:r>
          </a:p>
          <a:p>
            <a:pPr lvl="1"/>
            <a:r>
              <a:rPr lang="en-US" sz="1400" dirty="0"/>
              <a:t>2 sensors wide = 37.7 mm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2 sensors long = 540 mm (2 x 9 reticles)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Mean radius = 268.4 mm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</a:t>
            </a:r>
            <a:r>
              <a:rPr lang="en-US" sz="1400" dirty="0">
                <a:latin typeface="Symbol" pitchFamily="2" charset="2"/>
              </a:rPr>
              <a:t>f</a:t>
            </a:r>
            <a:r>
              <a:rPr lang="en-US" sz="1400" dirty="0"/>
              <a:t> overlap = 3.5 mm ~ 10%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B0F0"/>
                </a:solidFill>
              </a:rPr>
              <a:t>4 s</a:t>
            </a:r>
            <a:r>
              <a:rPr lang="en-US" sz="1400" dirty="0">
                <a:solidFill>
                  <a:srgbClr val="30A5FF"/>
                </a:solidFill>
              </a:rPr>
              <a:t>ensors per stave; 5 sensors per wafer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Require </a:t>
            </a:r>
            <a:r>
              <a:rPr lang="en-US" sz="1400" dirty="0">
                <a:solidFill>
                  <a:srgbClr val="30A5FF"/>
                </a:solidFill>
              </a:rPr>
              <a:t>200 1x9 </a:t>
            </a:r>
            <a:r>
              <a:rPr lang="en-US" sz="1400" dirty="0">
                <a:solidFill>
                  <a:srgbClr val="00B0F0"/>
                </a:solidFill>
              </a:rPr>
              <a:t>sensors (40 wafers)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BBF2B-7DC4-D257-15EA-A7418F252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L4 – </a:t>
            </a:r>
            <a:r>
              <a:rPr lang="en-US" sz="1600" dirty="0">
                <a:solidFill>
                  <a:srgbClr val="00B0F0"/>
                </a:solidFill>
              </a:rPr>
              <a:t>78 staves</a:t>
            </a:r>
          </a:p>
          <a:p>
            <a:pPr lvl="1">
              <a:spcBef>
                <a:spcPts val="1008"/>
              </a:spcBef>
            </a:pPr>
            <a:r>
              <a:rPr lang="en-US" sz="1400" dirty="0"/>
              <a:t>2 sensors wide = 37.7 mm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4 sensors long = 840 mm (4 x 7 reticles)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Mean radius = 418.5 mm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</a:t>
            </a:r>
            <a:r>
              <a:rPr lang="en-US" sz="1400" dirty="0">
                <a:latin typeface="Symbol" pitchFamily="2" charset="2"/>
              </a:rPr>
              <a:t>f</a:t>
            </a:r>
            <a:r>
              <a:rPr lang="en-US" sz="1400" dirty="0"/>
              <a:t> overlap = 3.5 mm ~ 10%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30A5FF"/>
                </a:solidFill>
              </a:rPr>
              <a:t>8 sensors per stave; 10 sensors per wafer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Require </a:t>
            </a:r>
            <a:r>
              <a:rPr lang="en-US" sz="1400" dirty="0">
                <a:solidFill>
                  <a:srgbClr val="30A5FF"/>
                </a:solidFill>
              </a:rPr>
              <a:t>624 1x7 </a:t>
            </a:r>
            <a:r>
              <a:rPr lang="en-US" sz="1400" dirty="0">
                <a:solidFill>
                  <a:srgbClr val="00B0F0"/>
                </a:solidFill>
              </a:rPr>
              <a:t>sensors (63 wafers)</a:t>
            </a:r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7F4DE0-F2AF-A273-1611-205F00D26F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24"/>
          <a:stretch/>
        </p:blipFill>
        <p:spPr>
          <a:xfrm>
            <a:off x="1810074" y="1340768"/>
            <a:ext cx="3707755" cy="3312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E3A5A4-637A-D945-0138-3789E16F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095" y="1293509"/>
            <a:ext cx="4711702" cy="32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6CAD-6A4D-1741-2705-9EE1689C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WP1.3 – Modules and System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0248-C05E-4DC4-30AC-4A8AEBE2E6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Disk tiling strategy</a:t>
            </a:r>
          </a:p>
          <a:p>
            <a:pPr lvl="1"/>
            <a:r>
              <a:rPr lang="en-US" dirty="0"/>
              <a:t>Investigate sensor formats needed</a:t>
            </a:r>
          </a:p>
          <a:p>
            <a:pPr lvl="1"/>
            <a:r>
              <a:rPr lang="en-US" dirty="0"/>
              <a:t>Two designs studied: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30A5FF"/>
                </a:solidFill>
              </a:rPr>
              <a:t>Design #1</a:t>
            </a:r>
            <a:r>
              <a:rPr lang="en-US" dirty="0"/>
              <a:t> = </a:t>
            </a:r>
            <a:r>
              <a:rPr lang="en-US" dirty="0">
                <a:solidFill>
                  <a:srgbClr val="30A5FF"/>
                </a:solidFill>
              </a:rPr>
              <a:t>vertical tiles/sensors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30A5FF"/>
                </a:solidFill>
              </a:rPr>
              <a:t>Design #2</a:t>
            </a:r>
            <a:r>
              <a:rPr lang="en-US" dirty="0"/>
              <a:t> = </a:t>
            </a:r>
            <a:r>
              <a:rPr lang="en-US" dirty="0">
                <a:solidFill>
                  <a:srgbClr val="30A5FF"/>
                </a:solidFill>
              </a:rPr>
              <a:t>herringbone pattern </a:t>
            </a:r>
            <a:r>
              <a:rPr lang="en-US" dirty="0"/>
              <a:t>(alternating vertical and horizontal tiles)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No sensor overlap on same side of disk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Sensor variants are assumed to be 1 reticle width by up to 9 reticle lengths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96C7-D801-4730-3B82-AAD7C7CA8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Disk 2 – restricting sensor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CEA54-E85F-736E-333C-4E9E3EF933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92836" y="3688321"/>
            <a:ext cx="2837776" cy="295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9AC02-F39B-B3A6-8B50-E63303335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41308" y="1125171"/>
            <a:ext cx="2837777" cy="2952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10E0C-1C68-3B6D-AF83-FA00C8CDF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41308" y="3962948"/>
            <a:ext cx="2837777" cy="2952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9DBEC-E3DA-6DB2-F1F1-BBFCA8A8468B}"/>
              </a:ext>
            </a:extLst>
          </p:cNvPr>
          <p:cNvSpPr txBox="1"/>
          <p:nvPr/>
        </p:nvSpPr>
        <p:spPr>
          <a:xfrm>
            <a:off x="9027302" y="2188658"/>
            <a:ext cx="1856598" cy="825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0000"/>
                </a:solidFill>
                <a:latin typeface="Lucida Sans" charset="0"/>
              </a:rPr>
              <a:t>148 sensors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0000"/>
                </a:solidFill>
                <a:latin typeface="Lucida Sans" charset="0"/>
              </a:rPr>
              <a:t> 896 reticles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B0F0"/>
                </a:solidFill>
                <a:latin typeface="Lucida Sans" charset="0"/>
              </a:rPr>
              <a:t>Fewer, longer sensors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0000"/>
                </a:solidFill>
                <a:latin typeface="Lucida Sans" charset="0"/>
              </a:rPr>
              <a:t>T4 – T9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49698-C260-3040-9886-9FC8C9080BD5}"/>
              </a:ext>
            </a:extLst>
          </p:cNvPr>
          <p:cNvSpPr txBox="1"/>
          <p:nvPr/>
        </p:nvSpPr>
        <p:spPr>
          <a:xfrm>
            <a:off x="9068329" y="5026435"/>
            <a:ext cx="1858201" cy="8253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0000"/>
                </a:solidFill>
                <a:latin typeface="Lucida Sans" charset="0"/>
              </a:rPr>
              <a:t>192 sensors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0000"/>
                </a:solidFill>
                <a:latin typeface="Lucida Sans" charset="0"/>
              </a:rPr>
              <a:t>892 reticles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B0F0"/>
                </a:solidFill>
                <a:latin typeface="Lucida Sans" charset="0"/>
              </a:rPr>
              <a:t>More, shorter sensors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91" dirty="0">
                <a:solidFill>
                  <a:srgbClr val="000000"/>
                </a:solidFill>
                <a:latin typeface="Lucida Sans" charset="0"/>
              </a:rPr>
              <a:t>T1 – T6</a:t>
            </a:r>
          </a:p>
        </p:txBody>
      </p:sp>
    </p:spTree>
    <p:extLst>
      <p:ext uri="{BB962C8B-B14F-4D97-AF65-F5344CB8AC3E}">
        <p14:creationId xmlns:p14="http://schemas.microsoft.com/office/powerpoint/2010/main" val="268498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733F-D5B9-5AE7-A365-0634DBD7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WP1.3 – Modules and System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B822-7510-6F86-BA60-692277E69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100" y="838211"/>
            <a:ext cx="9575800" cy="5745163"/>
          </a:xfrm>
        </p:spPr>
        <p:txBody>
          <a:bodyPr/>
          <a:lstStyle/>
          <a:p>
            <a:r>
              <a:rPr lang="en-US" dirty="0"/>
              <a:t>Mechanical design</a:t>
            </a:r>
          </a:p>
          <a:p>
            <a:pPr lvl="1"/>
            <a:r>
              <a:rPr lang="en-US" dirty="0"/>
              <a:t>Work has started on </a:t>
            </a:r>
            <a:r>
              <a:rPr lang="en-US" dirty="0">
                <a:solidFill>
                  <a:srgbClr val="00B0F0"/>
                </a:solidFill>
              </a:rPr>
              <a:t>modifying ITS3 mechanical design</a:t>
            </a:r>
            <a:r>
              <a:rPr lang="en-US" dirty="0"/>
              <a:t> for the </a:t>
            </a:r>
            <a:r>
              <a:rPr lang="en-US" dirty="0">
                <a:solidFill>
                  <a:srgbClr val="00B0F0"/>
                </a:solidFill>
              </a:rPr>
              <a:t>vertex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Need to address </a:t>
            </a:r>
            <a:r>
              <a:rPr lang="en-US" dirty="0">
                <a:solidFill>
                  <a:srgbClr val="00B0F0"/>
                </a:solidFill>
              </a:rPr>
              <a:t>cable routing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cooling</a:t>
            </a:r>
            <a:r>
              <a:rPr lang="en-US" dirty="0"/>
              <a:t> and compatibility with EPIC </a:t>
            </a:r>
            <a:r>
              <a:rPr lang="en-US" dirty="0">
                <a:solidFill>
                  <a:srgbClr val="00B0F0"/>
                </a:solidFill>
              </a:rPr>
              <a:t>support cone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0DBB2-0220-CFE8-B08F-B399A6BD7B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745" y="1628800"/>
            <a:ext cx="3787211" cy="2523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A2E10-7444-1F30-D9BF-395A4CC44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710"/>
          <a:stretch/>
        </p:blipFill>
        <p:spPr>
          <a:xfrm>
            <a:off x="3863753" y="4992138"/>
            <a:ext cx="3787211" cy="12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F0E2-117A-55E1-D621-A4F813AD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WP1.3 - </a:t>
            </a:r>
            <a:r>
              <a:rPr lang="en-US" dirty="0"/>
              <a:t>Modules and System Tests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446460-8389-A1C3-DD99-BACB4245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Serial powering scheme chosen as baseline for the </a:t>
            </a:r>
            <a:r>
              <a:rPr lang="en-GB" dirty="0" err="1"/>
              <a:t>ePIC</a:t>
            </a:r>
            <a:r>
              <a:rPr lang="en-GB" dirty="0"/>
              <a:t> SVT</a:t>
            </a:r>
          </a:p>
          <a:p>
            <a:pPr lvl="1"/>
            <a:r>
              <a:rPr lang="en-GB" dirty="0"/>
              <a:t>Provides lowest material option</a:t>
            </a:r>
          </a:p>
          <a:p>
            <a:r>
              <a:rPr lang="en-GB" dirty="0"/>
              <a:t>Shunt-LDO placement on a dedicated powering chip outside the sensor</a:t>
            </a:r>
          </a:p>
          <a:p>
            <a:pPr lvl="1"/>
            <a:r>
              <a:rPr lang="en-GB" dirty="0"/>
              <a:t>Allows re-using of ITS3 sensor on-chip power distribution; Does not require modification of sensor periphery; Can be prototyped and fabricated in cheaper technology</a:t>
            </a:r>
          </a:p>
          <a:p>
            <a:r>
              <a:rPr lang="en-GB" dirty="0"/>
              <a:t>SP scheme drafted for sagitta layers</a:t>
            </a:r>
          </a:p>
          <a:p>
            <a:pPr lvl="1"/>
            <a:r>
              <a:rPr lang="en-GB" dirty="0"/>
              <a:t>Current flowing between sensors on each side of the stave</a:t>
            </a:r>
          </a:p>
          <a:p>
            <a:pPr lvl="1"/>
            <a:r>
              <a:rPr lang="en-GB" dirty="0"/>
              <a:t>Factor 4 current reduction for L4, factor 2 current reduction for L3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Number of sensor low voltage and bias cables estimated and provided to EIC project engineers for integration exercise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D3BB2C-B9C7-E79C-34A3-690783DA0449}"/>
              </a:ext>
            </a:extLst>
          </p:cNvPr>
          <p:cNvGrpSpPr/>
          <p:nvPr/>
        </p:nvGrpSpPr>
        <p:grpSpPr>
          <a:xfrm>
            <a:off x="2207569" y="4077072"/>
            <a:ext cx="6979077" cy="1466956"/>
            <a:chOff x="1095050" y="2996952"/>
            <a:chExt cx="6979077" cy="146695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744A71D-81CF-BECB-D431-E2843C23D265}"/>
                </a:ext>
              </a:extLst>
            </p:cNvPr>
            <p:cNvGrpSpPr/>
            <p:nvPr/>
          </p:nvGrpSpPr>
          <p:grpSpPr>
            <a:xfrm>
              <a:off x="1422421" y="2996952"/>
              <a:ext cx="6651706" cy="945998"/>
              <a:chOff x="1422421" y="2968563"/>
              <a:chExt cx="6651706" cy="94599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E3454BE-7E4C-A7A2-C48E-C229274EA735}"/>
                  </a:ext>
                </a:extLst>
              </p:cNvPr>
              <p:cNvGrpSpPr/>
              <p:nvPr/>
            </p:nvGrpSpPr>
            <p:grpSpPr>
              <a:xfrm>
                <a:off x="1422421" y="2968563"/>
                <a:ext cx="6651706" cy="460437"/>
                <a:chOff x="463894" y="1796096"/>
                <a:chExt cx="6651706" cy="460437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5F0DE97-D3AC-E0E4-D8A6-CAA0BD41C681}"/>
                    </a:ext>
                  </a:extLst>
                </p:cNvPr>
                <p:cNvSpPr/>
                <p:nvPr/>
              </p:nvSpPr>
              <p:spPr bwMode="auto">
                <a:xfrm>
                  <a:off x="810021" y="1817547"/>
                  <a:ext cx="6305579" cy="4389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DA2BDCD-A562-AAEC-D862-DB0E20E57199}"/>
                    </a:ext>
                  </a:extLst>
                </p:cNvPr>
                <p:cNvGrpSpPr/>
                <p:nvPr/>
              </p:nvGrpSpPr>
              <p:grpSpPr>
                <a:xfrm>
                  <a:off x="871631" y="1882088"/>
                  <a:ext cx="1532308" cy="309904"/>
                  <a:chOff x="470708" y="3672548"/>
                  <a:chExt cx="1532308" cy="30990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E288B18-4FC8-B538-6BD4-673397E337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9329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2F9B6A7-4384-EC94-EC44-DD5AED5C32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2761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76522F8-7DFD-2AEC-B167-C9A58EC011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6193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63A56B56-F880-57C3-5669-406B37B28B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49964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67CE4BDF-3C8A-4BD9-CD0E-514B4896B8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0708" y="3827500"/>
                    <a:ext cx="38621" cy="154952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6DF04847-6637-BF12-AEAB-FFF1A0F59F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63058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B76F6B1-6063-E799-05C3-0AD2462A59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76490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0D560D1-4D8B-3C7B-DFDD-E2C8F299FC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89584" y="3827500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4C97436-FAA6-08F1-B360-F2567A58C8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9329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C9955FFE-1554-8879-1EE3-6438AED4A7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2761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0C36DF2-DA9D-2A9F-5F34-51ECB745A4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6193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549D264-FC78-B8DC-98A5-6E4157D0811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49964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3B14C36-55F7-1371-6DCF-AB7F1EDB89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0708" y="3672548"/>
                    <a:ext cx="38621" cy="154952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C01CCF92-1762-471A-083A-EF2B08333D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63058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51A346F8-8B43-8892-74DB-ADA276819B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76490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B5CF0D0-DCBC-089F-E697-F986580277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89584" y="3672548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A8159AD-060F-9D77-079C-5A640E988398}"/>
                    </a:ext>
                  </a:extLst>
                </p:cNvPr>
                <p:cNvGrpSpPr/>
                <p:nvPr/>
              </p:nvGrpSpPr>
              <p:grpSpPr>
                <a:xfrm rot="10800000">
                  <a:off x="4102665" y="1892668"/>
                  <a:ext cx="1532309" cy="309904"/>
                  <a:chOff x="4856917" y="3680327"/>
                  <a:chExt cx="1532309" cy="30990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5285544-731C-D289-9B5E-A354E9C758B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137172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E384BB8D-E442-CE61-5C09-94FC7C163C7E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923740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AC1602C-9D4B-1BA2-EC1C-701F603BD144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710308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BE49926-DBB9-8774-9E35-631C9A36AD5D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496537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0F2FFE1-6C42-D011-AC24-CFEA13BF0827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350605" y="3680327"/>
                    <a:ext cx="38621" cy="154952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E71D9EA-6A43-55E7-4637-2102F23AA00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283443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0ACDE0C-2658-DE6C-6F07-03CC5F62A8D3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070011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0032804-42B2-D1D4-1766-7B1574927E9E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856917" y="3680327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4518454E-92BB-A794-4BA6-575C98A69B7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137172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08A6FAEF-26EB-4ED4-3AC4-3F85DA037B7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923740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C152F5D-7B71-5346-3CC2-6C3913AEAF22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710308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6D304626-DBB2-1C22-C9CA-D4A10BB0073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496537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CACF3279-B3D8-B559-B242-890B901E6DEE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350605" y="3835279"/>
                    <a:ext cx="38621" cy="154952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A6FF0350-B90D-36C0-0E53-EE376D6F082B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283443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78A61D7-C8A3-713E-D818-CBA46054315B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5070011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2A925A2-75A9-A201-A6E1-ED387C2202A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856917" y="3835279"/>
                    <a:ext cx="213432" cy="15495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dirty="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32CFDAE-D656-6154-F14B-FC49FC4F0685}"/>
                    </a:ext>
                  </a:extLst>
                </p:cNvPr>
                <p:cNvSpPr/>
                <p:nvPr/>
              </p:nvSpPr>
              <p:spPr bwMode="auto">
                <a:xfrm>
                  <a:off x="894778" y="1796096"/>
                  <a:ext cx="3182555" cy="83916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583D0D0-31CE-3BBB-6787-499ED3FEFE77}"/>
                    </a:ext>
                  </a:extLst>
                </p:cNvPr>
                <p:cNvSpPr/>
                <p:nvPr/>
              </p:nvSpPr>
              <p:spPr bwMode="auto">
                <a:xfrm>
                  <a:off x="4020987" y="1887101"/>
                  <a:ext cx="56346" cy="321287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3ADB222-4101-25AA-D2E4-DD0FE2CA2379}"/>
                    </a:ext>
                  </a:extLst>
                </p:cNvPr>
                <p:cNvSpPr/>
                <p:nvPr/>
              </p:nvSpPr>
              <p:spPr bwMode="auto">
                <a:xfrm>
                  <a:off x="801875" y="1885014"/>
                  <a:ext cx="56346" cy="321287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A25F756-BC11-D41F-3B11-5BC2D80F73EA}"/>
                    </a:ext>
                  </a:extLst>
                </p:cNvPr>
                <p:cNvGrpSpPr/>
                <p:nvPr/>
              </p:nvGrpSpPr>
              <p:grpSpPr>
                <a:xfrm>
                  <a:off x="463894" y="1947698"/>
                  <a:ext cx="317529" cy="233324"/>
                  <a:chOff x="135085" y="5395509"/>
                  <a:chExt cx="317529" cy="233324"/>
                </a:xfrm>
              </p:grpSpPr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7B4D1920-8818-37DD-C264-2B453A262DB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72948" y="5628833"/>
                    <a:ext cx="27721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8A59389D-0EE3-A345-DD4D-0055BFC6EC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35085" y="5395509"/>
                    <a:ext cx="315074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167FBF2C-B89C-CE55-A4D0-62497F3A9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48660" y="5479983"/>
                    <a:ext cx="203954" cy="417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D0B4AED0-FCA6-D28E-8498-4346C21357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48748" y="5567674"/>
                    <a:ext cx="195636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2C6E4A76-50D0-F272-C1E6-C63354B353F2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248660" y="5479983"/>
                    <a:ext cx="0" cy="876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231BAF5-F011-C631-7338-49E2F7774B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88350" y="1845167"/>
                  <a:ext cx="0" cy="12301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4D45F462-0549-3CC3-5FA7-87195D7392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08803" y="1840995"/>
                  <a:ext cx="3286121" cy="417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FC2C5048-3150-80E1-6FCC-C69EB980C3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85303" y="1939139"/>
                  <a:ext cx="31861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8BF302BC-0E9C-3C00-BC8D-BF98025AAF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852953" y="2181022"/>
                  <a:ext cx="23496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E20165C-F1A8-03C4-5F16-F8391F2FF9E7}"/>
                    </a:ext>
                  </a:extLst>
                </p:cNvPr>
                <p:cNvGrpSpPr/>
                <p:nvPr/>
              </p:nvGrpSpPr>
              <p:grpSpPr>
                <a:xfrm rot="10800000" flipV="1">
                  <a:off x="3883965" y="2008001"/>
                  <a:ext cx="203954" cy="106967"/>
                  <a:chOff x="4111040" y="1775301"/>
                  <a:chExt cx="203954" cy="87691"/>
                </a:xfrm>
              </p:grpSpPr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153E814D-6129-4420-9A58-73009EB3DD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>
                    <a:off x="4111040" y="1858820"/>
                    <a:ext cx="203954" cy="417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231E4B00-B046-456B-DA92-1E123585FB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 flipH="1">
                    <a:off x="4119270" y="1775301"/>
                    <a:ext cx="195636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064473DC-850C-3674-97DF-42D15F42D6CF}"/>
                      </a:ext>
                    </a:extLst>
                  </p:cNvPr>
                  <p:cNvCxnSpPr/>
                  <p:nvPr/>
                </p:nvCxnSpPr>
                <p:spPr bwMode="auto">
                  <a:xfrm rot="10800000" flipV="1">
                    <a:off x="4314994" y="1775301"/>
                    <a:ext cx="0" cy="876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DDC2A39-145E-6E4D-B2B5-E8CF9DA66C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794924" y="1833183"/>
                  <a:ext cx="0" cy="12301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51D47AC-3BD3-3911-9001-4BE871DD4F2C}"/>
                  </a:ext>
                </a:extLst>
              </p:cNvPr>
              <p:cNvGrpSpPr/>
              <p:nvPr/>
            </p:nvGrpSpPr>
            <p:grpSpPr>
              <a:xfrm>
                <a:off x="1474569" y="3645024"/>
                <a:ext cx="6547411" cy="269537"/>
                <a:chOff x="856584" y="3502819"/>
                <a:chExt cx="6547411" cy="26953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3477BF9A-BCFB-898F-5E8E-C47DCDB5ED65}"/>
                    </a:ext>
                  </a:extLst>
                </p:cNvPr>
                <p:cNvSpPr/>
                <p:nvPr/>
              </p:nvSpPr>
              <p:spPr bwMode="auto">
                <a:xfrm>
                  <a:off x="2683181" y="3522940"/>
                  <a:ext cx="1419484" cy="118174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7949E0D-261F-B44D-A151-C1FF0818B9CF}"/>
                    </a:ext>
                  </a:extLst>
                </p:cNvPr>
                <p:cNvSpPr/>
                <p:nvPr/>
              </p:nvSpPr>
              <p:spPr bwMode="auto">
                <a:xfrm>
                  <a:off x="856584" y="3502819"/>
                  <a:ext cx="237165" cy="85716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255BA4F-7417-B116-FC8C-38A5B2A86FF9}"/>
                    </a:ext>
                  </a:extLst>
                </p:cNvPr>
                <p:cNvSpPr/>
                <p:nvPr/>
              </p:nvSpPr>
              <p:spPr bwMode="auto">
                <a:xfrm>
                  <a:off x="7166830" y="3689414"/>
                  <a:ext cx="237165" cy="77924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2BE0E7F-6FFF-CDFC-286D-72C9685EEFC7}"/>
                    </a:ext>
                  </a:extLst>
                </p:cNvPr>
                <p:cNvSpPr/>
                <p:nvPr/>
              </p:nvSpPr>
              <p:spPr bwMode="auto">
                <a:xfrm>
                  <a:off x="4155072" y="3684396"/>
                  <a:ext cx="1451611" cy="87960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9D91AF1-0E72-FD6D-F08C-8F70D92A18F9}"/>
                    </a:ext>
                  </a:extLst>
                </p:cNvPr>
                <p:cNvSpPr/>
                <p:nvPr/>
              </p:nvSpPr>
              <p:spPr bwMode="auto">
                <a:xfrm>
                  <a:off x="979834" y="3608393"/>
                  <a:ext cx="6305579" cy="6265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  <a:latin typeface="Lucida Sans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91B98AFA-B6B6-F08A-4813-83E7346CF993}"/>
                    </a:ext>
                  </a:extLst>
                </p:cNvPr>
                <p:cNvGrpSpPr/>
                <p:nvPr/>
              </p:nvGrpSpPr>
              <p:grpSpPr>
                <a:xfrm>
                  <a:off x="5606798" y="3686651"/>
                  <a:ext cx="1538335" cy="49871"/>
                  <a:chOff x="6812196" y="4214093"/>
                  <a:chExt cx="1538335" cy="49871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047BEE2-300D-D509-109A-E46A2B756D21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812196" y="4216169"/>
                    <a:ext cx="1492501" cy="4571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CB03FAA9-C169-87C5-1F2C-BC2642AD8B0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8304812" y="4214093"/>
                    <a:ext cx="45719" cy="49871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6F406BD9-920D-03A2-AB0A-FE3776C36679}"/>
                    </a:ext>
                  </a:extLst>
                </p:cNvPr>
                <p:cNvGrpSpPr/>
                <p:nvPr/>
              </p:nvGrpSpPr>
              <p:grpSpPr>
                <a:xfrm rot="10800000">
                  <a:off x="4109353" y="3542815"/>
                  <a:ext cx="1538335" cy="49871"/>
                  <a:chOff x="6812196" y="4214093"/>
                  <a:chExt cx="1538335" cy="49871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D5942B0-4DA1-9F42-CA3A-6729C3A76103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812196" y="4216169"/>
                    <a:ext cx="1492501" cy="4571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495671FF-3C6E-614B-F1AF-D65D88DE7E6A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8304812" y="4214093"/>
                    <a:ext cx="45719" cy="49871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843A6C6-3D2F-F80B-70B6-97D77C25F96D}"/>
                    </a:ext>
                  </a:extLst>
                </p:cNvPr>
                <p:cNvGrpSpPr/>
                <p:nvPr/>
              </p:nvGrpSpPr>
              <p:grpSpPr>
                <a:xfrm rot="10800000">
                  <a:off x="1120114" y="3540740"/>
                  <a:ext cx="1538335" cy="49871"/>
                  <a:chOff x="6812196" y="4214093"/>
                  <a:chExt cx="1538335" cy="49871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8D07BC8B-274E-2DD2-D10C-42EE668B974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812196" y="4216169"/>
                    <a:ext cx="1492501" cy="4571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8280A74A-6649-EC12-6FBF-9B37A89019CB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8304812" y="4214093"/>
                    <a:ext cx="45719" cy="49871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68AC981D-102B-8BAC-FAD3-811B0FB93097}"/>
                    </a:ext>
                  </a:extLst>
                </p:cNvPr>
                <p:cNvGrpSpPr/>
                <p:nvPr/>
              </p:nvGrpSpPr>
              <p:grpSpPr>
                <a:xfrm>
                  <a:off x="2617559" y="3684576"/>
                  <a:ext cx="1538335" cy="49871"/>
                  <a:chOff x="6812196" y="4214093"/>
                  <a:chExt cx="1538335" cy="49871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4B573C3-496F-466E-16D3-EEEC2B67885A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6812196" y="4216169"/>
                    <a:ext cx="1492501" cy="4571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46B69973-F161-C292-F011-DDF2369A0476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8304812" y="4214093"/>
                    <a:ext cx="45719" cy="49871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  <a:latin typeface="Lucida Sans" charset="0"/>
                    </a:endParaRPr>
                  </a:p>
                </p:txBody>
              </p:sp>
            </p:grpSp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1672966-56F3-4D96-882F-19F1D0D3FED7}"/>
                </a:ext>
              </a:extLst>
            </p:cNvPr>
            <p:cNvSpPr txBox="1"/>
            <p:nvPr/>
          </p:nvSpPr>
          <p:spPr>
            <a:xfrm>
              <a:off x="2720261" y="4005064"/>
              <a:ext cx="4056027" cy="45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91" dirty="0">
                  <a:solidFill>
                    <a:srgbClr val="000000"/>
                  </a:solidFill>
                  <a:latin typeface="Lucida Sans" charset="0"/>
                </a:rPr>
                <a:t>L4 serial powering scheme;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91" dirty="0">
                  <a:solidFill>
                    <a:srgbClr val="000000"/>
                  </a:solidFill>
                  <a:latin typeface="Lucida Sans" charset="0"/>
                </a:rPr>
                <a:t> top – stave top view, bottom – stave side view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33E6E14-E487-53A5-E0C0-FF96DCE57A0E}"/>
                </a:ext>
              </a:extLst>
            </p:cNvPr>
            <p:cNvSpPr txBox="1"/>
            <p:nvPr/>
          </p:nvSpPr>
          <p:spPr>
            <a:xfrm>
              <a:off x="1095050" y="3251811"/>
              <a:ext cx="647694" cy="27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91" dirty="0" err="1">
                  <a:solidFill>
                    <a:srgbClr val="000000"/>
                  </a:solidFill>
                  <a:latin typeface="Lucida Sans" charset="0"/>
                </a:rPr>
                <a:t>I</a:t>
              </a:r>
              <a:r>
                <a:rPr lang="en-GB" sz="1191" baseline="-25000" dirty="0" err="1">
                  <a:solidFill>
                    <a:srgbClr val="000000"/>
                  </a:solidFill>
                  <a:latin typeface="Lucida Sans" charset="0"/>
                </a:rPr>
                <a:t>in</a:t>
              </a:r>
              <a:endParaRPr lang="en-GB" sz="1191" baseline="-25000" dirty="0">
                <a:solidFill>
                  <a:srgbClr val="000000"/>
                </a:solidFill>
                <a:latin typeface="Lucida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09F9FDF-F1B5-D305-433F-5271042306E6}"/>
                </a:ext>
              </a:extLst>
            </p:cNvPr>
            <p:cNvSpPr txBox="1"/>
            <p:nvPr/>
          </p:nvSpPr>
          <p:spPr>
            <a:xfrm>
              <a:off x="4354095" y="3183510"/>
              <a:ext cx="647694" cy="27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91" dirty="0" err="1">
                  <a:solidFill>
                    <a:srgbClr val="000000"/>
                  </a:solidFill>
                  <a:latin typeface="Lucida Sans" charset="0"/>
                </a:rPr>
                <a:t>I</a:t>
              </a:r>
              <a:r>
                <a:rPr lang="en-GB" sz="1191" baseline="-25000" dirty="0" err="1">
                  <a:solidFill>
                    <a:srgbClr val="000000"/>
                  </a:solidFill>
                  <a:latin typeface="Lucida Sans" charset="0"/>
                </a:rPr>
                <a:t>out</a:t>
              </a:r>
              <a:endParaRPr lang="en-GB" sz="1191" baseline="-25000" dirty="0">
                <a:solidFill>
                  <a:srgbClr val="000000"/>
                </a:solidFill>
                <a:latin typeface="Lucida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98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975D-D01B-AACB-E53C-7647E1EA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WP1.4 - Detector layout simulations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DC54D-D524-D20F-6027-B43D7546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Parametrised momentum and vertex resolutions with the latest </a:t>
            </a:r>
            <a:r>
              <a:rPr lang="en-GB" dirty="0" err="1"/>
              <a:t>ePIC</a:t>
            </a:r>
            <a:r>
              <a:rPr lang="en-GB" dirty="0"/>
              <a:t> tracker configuration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6A0CC-7C55-2412-5D03-468F19B27D2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08100" y="1772816"/>
            <a:ext cx="3196800" cy="21600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E6AAA7-5CD9-47ED-9AC8-406AECF1268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486702" y="1772816"/>
            <a:ext cx="3200400" cy="2160000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3BF0A4-B9F3-9273-4EF8-9DAA1719E26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83502" y="1798779"/>
            <a:ext cx="3200400" cy="2160000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556E16-03A0-9605-CE72-09637A8E96A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85491" y="4085221"/>
            <a:ext cx="3200400" cy="2160000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CF8849-7D69-85EC-F6C4-4EB1B5C3A1C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537692" y="4085221"/>
            <a:ext cx="3200400" cy="216000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BC5582-AD01-E9FC-6B80-8E983A5B8EEE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789893" y="4111184"/>
            <a:ext cx="3200400" cy="21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27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8813-C2A0-4D82-8C80-A8E0EAE5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CCFB-BF2B-459C-ABC1-93DC0CD1F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492469"/>
            <a:ext cx="10230678" cy="46511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Currently funded through UKRI Preliminary Infrastructure Fund</a:t>
            </a:r>
          </a:p>
          <a:p>
            <a:pPr lvl="1"/>
            <a:r>
              <a:rPr lang="en-US" dirty="0"/>
              <a:t>Oct ‘21 – Mar ’24, </a:t>
            </a:r>
            <a:r>
              <a:rPr lang="en-GB" dirty="0"/>
              <a:t>2.97M£ for MAPS, </a:t>
            </a:r>
            <a:r>
              <a:rPr lang="en-GB" dirty="0" err="1"/>
              <a:t>Timepix</a:t>
            </a:r>
            <a:r>
              <a:rPr lang="en-GB" dirty="0"/>
              <a:t>, and Polarimetry (29.2 FTE)</a:t>
            </a:r>
            <a:endParaRPr lang="en-US" dirty="0"/>
          </a:p>
          <a:p>
            <a:pPr lvl="1"/>
            <a:r>
              <a:rPr lang="en-US" dirty="0"/>
              <a:t>This award is a Preliminary Activity or Scoping Project</a:t>
            </a:r>
            <a:endParaRPr lang="en-GB" dirty="0"/>
          </a:p>
          <a:p>
            <a:r>
              <a:rPr lang="en-GB" dirty="0"/>
              <a:t>Future funding: EIC Full Phase Infrastructure Fund </a:t>
            </a:r>
          </a:p>
          <a:p>
            <a:pPr lvl="1"/>
            <a:r>
              <a:rPr lang="en-US" dirty="0"/>
              <a:t>Starting in ’</a:t>
            </a:r>
            <a:r>
              <a:rPr lang="en-GB" dirty="0"/>
              <a:t>25 for 7 y, for remaining R&amp;D and construction</a:t>
            </a:r>
          </a:p>
          <a:p>
            <a:pPr lvl="1"/>
            <a:r>
              <a:rPr lang="en-US" dirty="0"/>
              <a:t>5 WPs (WP1 – Silicon Tracker, WP2 – Electron Tagger, WP3 – Luminosity Monitor, WP4 – Accelerator, WP5 – Project Management)</a:t>
            </a:r>
            <a:endParaRPr lang="en-GB" dirty="0"/>
          </a:p>
          <a:p>
            <a:pPr lvl="1"/>
            <a:r>
              <a:rPr lang="en-GB" dirty="0"/>
              <a:t>Has been prioritised by STFC SB/TAAB, Council and EB to go forward to Wave 3 of the UKRI Infrastructure Fund</a:t>
            </a:r>
          </a:p>
          <a:p>
            <a:pPr lvl="1"/>
            <a:r>
              <a:rPr lang="en-GB" dirty="0"/>
              <a:t>Have until June 30 to submit the final pro-forma application and costings for sign-off by EB before submission to Infrastructure Advisory Committee</a:t>
            </a:r>
          </a:p>
          <a:p>
            <a:r>
              <a:rPr lang="en-US" dirty="0"/>
              <a:t>Bridging funds from ‘24 to start of Full Phase Infrastructure Fund</a:t>
            </a:r>
          </a:p>
          <a:p>
            <a:pPr lvl="1"/>
            <a:r>
              <a:rPr lang="en-US" dirty="0"/>
              <a:t>Under negotiation with UKRI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3B30E-3A91-479F-8B61-14478351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822" y="6143653"/>
            <a:ext cx="540391" cy="365125"/>
          </a:xfrm>
        </p:spPr>
        <p:txBody>
          <a:bodyPr/>
          <a:lstStyle/>
          <a:p>
            <a:fld id="{1CA36EEA-5A28-4A70-BCAC-0B68DA8D366C}" type="slidenum">
              <a:rPr lang="en-GB" sz="2400" smtClean="0"/>
              <a:pPr/>
              <a:t>2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401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975D-D01B-AACB-E53C-7647E1EA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WP1.4 - Detector layout simulations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DC54D-D524-D20F-6027-B43D7546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Study of beam spot effect on the tracking performance </a:t>
            </a:r>
          </a:p>
          <a:p>
            <a:pPr lvl="1"/>
            <a:r>
              <a:rPr lang="en-GB" dirty="0"/>
              <a:t>Minimal degradation of momentum resolution in specific </a:t>
            </a:r>
            <a:r>
              <a:rPr lang="en-GB" dirty="0" err="1"/>
              <a:t>pseudorapidity</a:t>
            </a:r>
            <a:r>
              <a:rPr lang="en-GB" dirty="0"/>
              <a:t> intervals where particles traverse support material; no effect on the vertex resolution.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AACFB-2A18-EC2A-1ECF-1DCC6985160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711624" y="1988840"/>
            <a:ext cx="5483160" cy="161676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A2A06-41C0-200D-382A-9109C574FA6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43000" y="3745877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A7A98-9E44-6485-2991-14F40A19CE3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364569" y="3758005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0083B8-333E-8C10-A801-66A73774F5E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30573" y="3764834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793E1-5F11-E1F0-E875-17F6E16E0524}"/>
              </a:ext>
            </a:extLst>
          </p:cNvPr>
          <p:cNvSpPr txBox="1"/>
          <p:nvPr/>
        </p:nvSpPr>
        <p:spPr>
          <a:xfrm>
            <a:off x="3863753" y="5940913"/>
            <a:ext cx="40560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91" dirty="0">
                <a:solidFill>
                  <a:srgbClr val="000000"/>
                </a:solidFill>
                <a:latin typeface="Lucida Sans" charset="0"/>
              </a:rPr>
              <a:t>Same trend at forward </a:t>
            </a:r>
            <a:r>
              <a:rPr lang="en-GB" sz="1191" dirty="0" err="1">
                <a:solidFill>
                  <a:srgbClr val="000000"/>
                </a:solidFill>
                <a:latin typeface="Lucida Sans" charset="0"/>
              </a:rPr>
              <a:t>pseudorapidity</a:t>
            </a:r>
            <a:endParaRPr lang="en-GB" sz="1191" dirty="0">
              <a:solidFill>
                <a:srgbClr val="000000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AE06-FE3E-5270-E890-A53113B4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6200"/>
            <a:ext cx="9575800" cy="609600"/>
          </a:xfrm>
        </p:spPr>
        <p:txBody>
          <a:bodyPr/>
          <a:lstStyle/>
          <a:p>
            <a:r>
              <a:rPr lang="en-GB" dirty="0"/>
              <a:t>WP1.4 - Detector layout simulations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0ABAC-5490-4614-3FEC-B4B49FE5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1" y="838201"/>
            <a:ext cx="6389961" cy="5745163"/>
          </a:xfrm>
        </p:spPr>
        <p:txBody>
          <a:bodyPr/>
          <a:lstStyle/>
          <a:p>
            <a:r>
              <a:rPr lang="en-GB" dirty="0"/>
              <a:t>Study of acceptance at large eta</a:t>
            </a:r>
          </a:p>
          <a:p>
            <a:r>
              <a:rPr lang="en-GB" dirty="0"/>
              <a:t>Realistic disk design implemented in simulation</a:t>
            </a:r>
          </a:p>
          <a:p>
            <a:r>
              <a:rPr lang="en-GB" dirty="0"/>
              <a:t>Higher x lower Q</a:t>
            </a:r>
            <a:r>
              <a:rPr lang="en-GB" baseline="30000" dirty="0"/>
              <a:t>2</a:t>
            </a:r>
            <a:r>
              <a:rPr lang="en-GB" dirty="0"/>
              <a:t> bins lose acceptance</a:t>
            </a:r>
          </a:p>
          <a:p>
            <a:r>
              <a:rPr lang="en-GB" dirty="0"/>
              <a:t>Acceptance &gt; ~80% for all bins Q2&gt;1GeV</a:t>
            </a:r>
            <a:r>
              <a:rPr lang="en-GB" baseline="30000" dirty="0"/>
              <a:t>2</a:t>
            </a:r>
            <a:r>
              <a:rPr lang="en-GB" dirty="0"/>
              <a:t> for 100% efficient disks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7AC58-611F-BC53-3CE9-ED9F448DE90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08100" y="4149080"/>
            <a:ext cx="2302920" cy="222660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54268-EEC0-84BA-377D-DEBE2C93C7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935760" y="4257800"/>
            <a:ext cx="2360160" cy="200916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CF272-000C-A6B3-44E7-4133C09BE1F4}"/>
              </a:ext>
            </a:extLst>
          </p:cNvPr>
          <p:cNvSpPr txBox="1"/>
          <p:nvPr/>
        </p:nvSpPr>
        <p:spPr>
          <a:xfrm>
            <a:off x="1405838" y="3552837"/>
            <a:ext cx="2289522" cy="45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91" dirty="0">
                <a:solidFill>
                  <a:srgbClr val="000000"/>
                </a:solidFill>
                <a:latin typeface="Lucida Sans" charset="0"/>
              </a:rPr>
              <a:t>Example of disk configuration in tiling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7EF49-2FE0-DE26-C6CD-C1AACBBB9D93}"/>
              </a:ext>
            </a:extLst>
          </p:cNvPr>
          <p:cNvSpPr txBox="1"/>
          <p:nvPr/>
        </p:nvSpPr>
        <p:spPr>
          <a:xfrm>
            <a:off x="3806478" y="3567817"/>
            <a:ext cx="2289522" cy="45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91" dirty="0">
                <a:solidFill>
                  <a:srgbClr val="000000"/>
                </a:solidFill>
                <a:latin typeface="Lucida Sans" charset="0"/>
              </a:rPr>
              <a:t>Disk implementation in simulation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0C703-7012-8DE2-2B77-A6944254EE3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977718" y="838205"/>
            <a:ext cx="2906182" cy="1960364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4F1540-B259-77DB-DADE-053C029BDD0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30147" y="2730604"/>
            <a:ext cx="2906182" cy="1960364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1F5486-0387-36A4-1292-738D61DEEE0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01504" y="4623004"/>
            <a:ext cx="2906182" cy="1960364"/>
          </a:xfrm>
          <a:prstGeom prst="rect">
            <a:avLst/>
          </a:prstGeom>
          <a:ln>
            <a:noFill/>
          </a:ln>
        </p:spPr>
      </p:pic>
      <p:sp>
        <p:nvSpPr>
          <p:cNvPr id="9" name="CustomShape 11">
            <a:extLst>
              <a:ext uri="{FF2B5EF4-FFF2-40B4-BE49-F238E27FC236}">
                <a16:creationId xmlns:a16="http://schemas.microsoft.com/office/drawing/2014/main" id="{A90C6FDB-CD11-D27A-3A6B-67BF3C5CFBAD}"/>
              </a:ext>
            </a:extLst>
          </p:cNvPr>
          <p:cNvSpPr/>
          <p:nvPr/>
        </p:nvSpPr>
        <p:spPr>
          <a:xfrm>
            <a:off x="8544272" y="3126241"/>
            <a:ext cx="201240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spc="-1" dirty="0">
                <a:solidFill>
                  <a:srgbClr val="FF0000"/>
                </a:solidFill>
                <a:latin typeface="Arial"/>
                <a:ea typeface="DejaVu Sans"/>
              </a:rPr>
              <a:t>95% efficient disks</a:t>
            </a:r>
            <a:endParaRPr lang="en-GB" sz="1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12">
            <a:extLst>
              <a:ext uri="{FF2B5EF4-FFF2-40B4-BE49-F238E27FC236}">
                <a16:creationId xmlns:a16="http://schemas.microsoft.com/office/drawing/2014/main" id="{0814E8E6-0E13-47E4-F38D-92042B8B3ACD}"/>
              </a:ext>
            </a:extLst>
          </p:cNvPr>
          <p:cNvSpPr/>
          <p:nvPr/>
        </p:nvSpPr>
        <p:spPr>
          <a:xfrm>
            <a:off x="8472264" y="4935463"/>
            <a:ext cx="201240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spc="-1" dirty="0">
                <a:solidFill>
                  <a:srgbClr val="000000"/>
                </a:solidFill>
                <a:latin typeface="Arial"/>
                <a:ea typeface="DejaVu Sans"/>
              </a:rPr>
              <a:t>100% efficient disks</a:t>
            </a:r>
            <a:endParaRPr lang="en-GB" sz="1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7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975D-D01B-AACB-E53C-7647E1EA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WP1.4 - Detector layout simulations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DC54D-D524-D20F-6027-B43D7546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Study of barrel MPGD layer contribution to tracking</a:t>
            </a:r>
          </a:p>
          <a:p>
            <a:pPr lvl="1"/>
            <a:r>
              <a:rPr lang="en-GB" dirty="0"/>
              <a:t>Different combinations of active silicon, MPGD and Time of Flight (TOF) layers </a:t>
            </a:r>
          </a:p>
          <a:p>
            <a:pPr lvl="1"/>
            <a:r>
              <a:rPr lang="en-GB" dirty="0"/>
              <a:t>Momentum and vertex resolution fully defined by SVT, with small improvement by TOF layer; no recovery in performance with the MPGD layer active in case of failure of one silicon layer; barrel MPGD layer contribution in pattern recognition only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274C1-EDD7-7C7C-1081-C3CB9A6F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5773"/>
            <a:ext cx="3209636" cy="2216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8AE52-3F41-8D4C-FF30-10357A9F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319" y="3425773"/>
            <a:ext cx="3198091" cy="221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35E8F-8BD9-651E-F932-F98D7284A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092" y="3414226"/>
            <a:ext cx="3278909" cy="22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C92C-BD94-4B3D-A206-E41AB5C5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currently doing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7E91-834D-454E-9508-B01361B7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286" y="1450384"/>
            <a:ext cx="9826487" cy="504249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Sensor design</a:t>
            </a:r>
          </a:p>
          <a:p>
            <a:pPr lvl="1"/>
            <a:r>
              <a:rPr lang="en-GB" dirty="0"/>
              <a:t>Contributions to MLR and ER1 submissions</a:t>
            </a:r>
          </a:p>
          <a:p>
            <a:pPr lvl="2"/>
            <a:r>
              <a:rPr lang="en-GB" dirty="0"/>
              <a:t>High speed data transmission blocks, I2C on-chip transmission, library redesign for DFM</a:t>
            </a:r>
          </a:p>
          <a:p>
            <a:r>
              <a:rPr lang="en-GB" dirty="0"/>
              <a:t>Sensor characterisation</a:t>
            </a:r>
          </a:p>
          <a:p>
            <a:pPr lvl="1"/>
            <a:r>
              <a:rPr lang="en-GB" dirty="0"/>
              <a:t>Full characterisation of two APTS process splits at BHM and LIV, plots under approval by ITS</a:t>
            </a:r>
          </a:p>
          <a:p>
            <a:pPr lvl="1"/>
            <a:r>
              <a:rPr lang="en-GB" dirty="0"/>
              <a:t>DTPS setups to be received at RAL and DL in the next few weeks</a:t>
            </a:r>
          </a:p>
          <a:p>
            <a:r>
              <a:rPr lang="en-US" dirty="0"/>
              <a:t>S</a:t>
            </a:r>
            <a:r>
              <a:rPr lang="en-GB" dirty="0"/>
              <a:t>VT layout</a:t>
            </a:r>
          </a:p>
          <a:p>
            <a:pPr lvl="1"/>
            <a:r>
              <a:rPr lang="en-GB" dirty="0"/>
              <a:t>Tiling study at BHM and initial work on CAD model at DL</a:t>
            </a:r>
          </a:p>
          <a:p>
            <a:r>
              <a:rPr lang="en-GB" dirty="0"/>
              <a:t>Powering</a:t>
            </a:r>
          </a:p>
          <a:p>
            <a:pPr lvl="1"/>
            <a:r>
              <a:rPr lang="en-GB" dirty="0"/>
              <a:t>Work on serial powering regulator, architecture, services</a:t>
            </a:r>
          </a:p>
          <a:p>
            <a:r>
              <a:rPr lang="en-GB" dirty="0"/>
              <a:t>Detector and physics simulations</a:t>
            </a:r>
          </a:p>
          <a:p>
            <a:pPr lvl="1"/>
            <a:r>
              <a:rPr lang="en-GB" dirty="0"/>
              <a:t>Parametrisation of momentum and vertex resolutions</a:t>
            </a:r>
          </a:p>
          <a:p>
            <a:pPr lvl="1"/>
            <a:r>
              <a:rPr lang="en-GB" dirty="0"/>
              <a:t>Studies of beam spot effect on the tracking performance</a:t>
            </a:r>
          </a:p>
          <a:p>
            <a:pPr lvl="1"/>
            <a:r>
              <a:rPr lang="en-GB" dirty="0"/>
              <a:t>Acceptance at large η</a:t>
            </a:r>
          </a:p>
          <a:p>
            <a:pPr lvl="2"/>
            <a:r>
              <a:rPr lang="en-GB" sz="2500" dirty="0"/>
              <a:t>Barrel MPGD layer contribution to tracking </a:t>
            </a:r>
          </a:p>
          <a:p>
            <a:pPr lvl="3"/>
            <a:r>
              <a:rPr lang="en-GB" sz="2500" dirty="0"/>
              <a:t>New method developed for reconstruction of DIS kinematic variables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2EAD3-70E5-4488-8F90-C0A105ED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19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8199-641C-4535-81BE-C1D4DBC4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to be funded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1A82-B82C-4240-98EB-5F7871F45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4"/>
            <a:ext cx="10515600" cy="50285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Funding for 7 years, starting form 2025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schedule is based on CD4A (transition into operation) in Apr ‘32 with detector delivery one year earlier in Apr ’31</a:t>
            </a: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We requested 153 FTEs for 7 years (70% of cost of UK project)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25 FTE </a:t>
            </a:r>
            <a:r>
              <a:rPr lang="en-US" dirty="0"/>
              <a:t>academics, 30 FTE PDRAs, 56 FTE engineers and 42 FTE techs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For silicon submissions we costed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A contribution of 37% to the mask/NRE costs of the EIC LAS V2 and EIC LAS production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A contribution of 37% to production of the EIC LAS V2 wafers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Entire production of wafers for the sagitta layers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We assumed mask/NRE at 10 M£, wafers at 10 k£ each, and a yield factor 2</a:t>
            </a:r>
          </a:p>
          <a:p>
            <a:pPr marL="1700213" indent="-268288"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Also consumables, equipment and travel to support the proposed programme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9E7AC-765D-4BA1-9355-0E1780F6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08" y="6172327"/>
            <a:ext cx="662731" cy="296695"/>
          </a:xfrm>
        </p:spPr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05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6B2C-5D94-42E8-81CF-DB25C7DE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would like to 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41E1-D32D-4933-B605-7D97EE40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2425877"/>
          </a:xfrm>
        </p:spPr>
        <p:txBody>
          <a:bodyPr>
            <a:normAutofit fontScale="92500"/>
          </a:bodyPr>
          <a:lstStyle/>
          <a:p>
            <a:r>
              <a:rPr lang="en-US" dirty="0"/>
              <a:t>If compatible with preferences of the rest of the SVT community,</a:t>
            </a:r>
          </a:p>
          <a:p>
            <a:r>
              <a:rPr lang="en-US" dirty="0"/>
              <a:t>We would like to supply the complete barrel sagitta layers (SL)</a:t>
            </a:r>
          </a:p>
          <a:p>
            <a:pPr lvl="1"/>
            <a:r>
              <a:rPr lang="en-US" dirty="0"/>
              <a:t>Sensors, local and global support structures, powering, and on-detector services (cooling, cables and/or bus tapes, etc.)</a:t>
            </a:r>
          </a:p>
          <a:p>
            <a:pPr lvl="1"/>
            <a:r>
              <a:rPr lang="en-US" dirty="0"/>
              <a:t>Including QA and QC during design and construction, incl. final acceptance of complete package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35EFAD-B701-4DBD-B08E-9C62FE835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22732"/>
              </p:ext>
            </p:extLst>
          </p:nvPr>
        </p:nvGraphicFramePr>
        <p:xfrm>
          <a:off x="35473" y="3916020"/>
          <a:ext cx="615988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920">
                  <a:extLst>
                    <a:ext uri="{9D8B030D-6E8A-4147-A177-3AD203B41FA5}">
                      <a16:colId xmlns:a16="http://schemas.microsoft.com/office/drawing/2014/main" val="2365857315"/>
                    </a:ext>
                  </a:extLst>
                </a:gridCol>
                <a:gridCol w="2666961">
                  <a:extLst>
                    <a:ext uri="{9D8B030D-6E8A-4147-A177-3AD203B41FA5}">
                      <a16:colId xmlns:a16="http://schemas.microsoft.com/office/drawing/2014/main" val="410422028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Task during R&amp;D phase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Institute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4409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Sensor design 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RAL-TD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013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Sensor characterisation 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BHM, BRU, DL-TD, LIV, 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304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On-detector electrical services (i.e. FPC)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DL-TD, OX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55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Powering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BHM, OX, RAL-PPD 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216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Local supports incl. cooling (i.e. staves)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OX, DL-TD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7596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SW/FW DAQ (EIC LAS/system test) 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BRU, DL-TD, LAN, RAL-PPD 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55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Tooling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(module assembly, stave loading) 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BHM, RAL-PPD, OX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116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Global support (mechanics)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OX, DL-TD, LIV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235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D0EB4F-8C92-4F98-B195-F5BB5D282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25690"/>
              </p:ext>
            </p:extLst>
          </p:nvPr>
        </p:nvGraphicFramePr>
        <p:xfrm>
          <a:off x="6221858" y="3906323"/>
          <a:ext cx="5941187" cy="245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432">
                  <a:extLst>
                    <a:ext uri="{9D8B030D-6E8A-4147-A177-3AD203B41FA5}">
                      <a16:colId xmlns:a16="http://schemas.microsoft.com/office/drawing/2014/main" val="2365857315"/>
                    </a:ext>
                  </a:extLst>
                </a:gridCol>
                <a:gridCol w="2357755">
                  <a:extLst>
                    <a:ext uri="{9D8B030D-6E8A-4147-A177-3AD203B41FA5}">
                      <a16:colId xmlns:a16="http://schemas.microsoft.com/office/drawing/2014/main" val="4104220280"/>
                    </a:ext>
                  </a:extLst>
                </a:gridCol>
              </a:tblGrid>
              <a:tr h="321859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Task during construction phase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Institute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4409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Sensor QC/QA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BHM, BRU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013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Module assembly &amp; testing (QC/QA)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BHM, BRU, RAL-PPD, LIV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304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On-detector electrical service production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DL-TD, OX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55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Local support production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OX, DL-TD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7596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Loading modules onto staves + system test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DL-TD, RAL-PPD, BHM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55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Full layer(s) assembly + system test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OX, RAL-PPD, BHM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116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Shipping to BNL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OX, RAL-PPD</a:t>
                      </a:r>
                      <a:endParaRPr lang="en-GB" sz="1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23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0E35651-62D5-4704-AB6B-625630729A19}"/>
              </a:ext>
            </a:extLst>
          </p:cNvPr>
          <p:cNvSpPr txBox="1"/>
          <p:nvPr/>
        </p:nvSpPr>
        <p:spPr>
          <a:xfrm>
            <a:off x="4591879" y="3537719"/>
            <a:ext cx="278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Tentative sharing of tasks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22E5F-A813-4628-9EF4-31A1324791B3}"/>
              </a:ext>
            </a:extLst>
          </p:cNvPr>
          <p:cNvSpPr txBox="1"/>
          <p:nvPr/>
        </p:nvSpPr>
        <p:spPr>
          <a:xfrm>
            <a:off x="6221858" y="6370751"/>
            <a:ext cx="58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BHM – Birmingham, BRU – Brunel, DL – Daresbury Lab, LAN- Lancaster, LIV – Liverpool, OX – Oxford, RAL – Rutherford Appleton Lab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6414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6DD6-3A65-49DC-A2C9-5B43B8FE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and 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BB46-BFBB-45EC-8ED3-64954190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2121482"/>
            <a:ext cx="10955991" cy="4736518"/>
          </a:xfrm>
        </p:spPr>
        <p:txBody>
          <a:bodyPr/>
          <a:lstStyle/>
          <a:p>
            <a:pPr>
              <a:tabLst>
                <a:tab pos="1789113" algn="l"/>
              </a:tabLst>
            </a:pPr>
            <a:r>
              <a:rPr lang="en-US" dirty="0"/>
              <a:t>Contacts: 	Peter Jones (overall UK project)</a:t>
            </a:r>
          </a:p>
          <a:p>
            <a:pPr marL="457200" lvl="1" indent="0">
              <a:buNone/>
              <a:tabLst>
                <a:tab pos="1795463" algn="l"/>
              </a:tabLst>
            </a:pPr>
            <a:r>
              <a:rPr lang="en-US" dirty="0"/>
              <a:t>	</a:t>
            </a:r>
            <a:r>
              <a:rPr lang="en-US" sz="2800" dirty="0"/>
              <a:t>Laura Gonella, Iain Sedgwick, Georg Viehhauser (UK 	WP1, SVT)</a:t>
            </a:r>
          </a:p>
          <a:p>
            <a:r>
              <a:rPr lang="en-US" dirty="0"/>
              <a:t>Planned next steps:</a:t>
            </a:r>
          </a:p>
          <a:p>
            <a:pPr lvl="1"/>
            <a:r>
              <a:rPr lang="en-US" dirty="0"/>
              <a:t>F2F meeting of UK SVT groups on June 28</a:t>
            </a:r>
            <a:r>
              <a:rPr lang="en-US" baseline="30000" dirty="0"/>
              <a:t>th</a:t>
            </a:r>
            <a:r>
              <a:rPr lang="en-US" dirty="0"/>
              <a:t> in Liverpool</a:t>
            </a:r>
          </a:p>
          <a:p>
            <a:pPr lvl="1"/>
            <a:r>
              <a:rPr lang="en-US" dirty="0"/>
              <a:t>Develop set of requirements and specifications for SVT and specifically SL</a:t>
            </a:r>
          </a:p>
          <a:p>
            <a:pPr lvl="1"/>
            <a:r>
              <a:rPr lang="en-US" dirty="0"/>
              <a:t>In close collaboration with international SVT collaboration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E0EC-5482-4CC5-8E93-8556155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460" y="6176963"/>
            <a:ext cx="662731" cy="296695"/>
          </a:xfrm>
        </p:spPr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398DCE-D62D-431B-BA90-5A4FAB0916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Further Material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FA54B9-6026-49B7-8C32-8B2F0ABB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B43C-5C09-4960-881F-C31B1876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1836" y="6135633"/>
            <a:ext cx="539750" cy="365125"/>
          </a:xfrm>
        </p:spPr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97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98A5-8D23-418B-88BB-A5F196B2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ePIC</a:t>
            </a:r>
            <a:r>
              <a:rPr lang="en-US" dirty="0"/>
              <a:t> Collaboration and UK leadership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8F0F6-121C-4C32-9DB3-D90789E2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698" y="6212083"/>
            <a:ext cx="662731" cy="296695"/>
          </a:xfrm>
        </p:spPr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C801A-342A-483F-94A6-A9874FFE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02" y="1553476"/>
            <a:ext cx="7478452" cy="4752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1EACBE-B674-4CA2-8A54-882171308BBD}"/>
              </a:ext>
            </a:extLst>
          </p:cNvPr>
          <p:cNvSpPr txBox="1"/>
          <p:nvPr/>
        </p:nvSpPr>
        <p:spPr>
          <a:xfrm>
            <a:off x="3429504" y="278544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Gonella</a:t>
            </a:r>
            <a:r>
              <a:rPr lang="en-US" sz="800" dirty="0">
                <a:solidFill>
                  <a:srgbClr val="FF0000"/>
                </a:solidFill>
              </a:rPr>
              <a:t> (Birmingham)</a:t>
            </a:r>
          </a:p>
          <a:p>
            <a:r>
              <a:rPr lang="en-US" sz="800" dirty="0">
                <a:solidFill>
                  <a:srgbClr val="FF0000"/>
                </a:solidFill>
              </a:rPr>
              <a:t>Jones (Birmingham)</a:t>
            </a:r>
          </a:p>
          <a:p>
            <a:r>
              <a:rPr lang="en-US" sz="800" dirty="0">
                <a:solidFill>
                  <a:srgbClr val="FF0000"/>
                </a:solidFill>
              </a:rPr>
              <a:t>Sedgwick (STFC RAL)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C93C1-57EA-44B7-A638-19DAD94CCEB1}"/>
              </a:ext>
            </a:extLst>
          </p:cNvPr>
          <p:cNvSpPr txBox="1"/>
          <p:nvPr/>
        </p:nvSpPr>
        <p:spPr>
          <a:xfrm>
            <a:off x="3717536" y="4586724"/>
            <a:ext cx="1356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Gonella</a:t>
            </a:r>
            <a:r>
              <a:rPr lang="en-US" sz="800" dirty="0">
                <a:solidFill>
                  <a:srgbClr val="FF0000"/>
                </a:solidFill>
              </a:rPr>
              <a:t> (Birmingham)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F6742-92F9-4B9A-9B26-9C204EDB5063}"/>
              </a:ext>
            </a:extLst>
          </p:cNvPr>
          <p:cNvSpPr txBox="1"/>
          <p:nvPr/>
        </p:nvSpPr>
        <p:spPr>
          <a:xfrm>
            <a:off x="5865836" y="4964724"/>
            <a:ext cx="135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Zachariou</a:t>
            </a:r>
            <a:r>
              <a:rPr lang="en-US" sz="800" dirty="0">
                <a:solidFill>
                  <a:srgbClr val="FF0000"/>
                </a:solidFill>
              </a:rPr>
              <a:t> (York)</a:t>
            </a:r>
          </a:p>
          <a:p>
            <a:r>
              <a:rPr lang="en-US" sz="800" dirty="0">
                <a:solidFill>
                  <a:srgbClr val="FF0000"/>
                </a:solidFill>
              </a:rPr>
              <a:t>Gardner (Glasgow)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ECFA6-EF92-4CFD-9F76-8454766B5375}"/>
              </a:ext>
            </a:extLst>
          </p:cNvPr>
          <p:cNvSpPr txBox="1"/>
          <p:nvPr/>
        </p:nvSpPr>
        <p:spPr>
          <a:xfrm>
            <a:off x="8674148" y="4316724"/>
            <a:ext cx="135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Gwenlan</a:t>
            </a:r>
            <a:r>
              <a:rPr lang="en-US" sz="800" dirty="0">
                <a:solidFill>
                  <a:srgbClr val="FF0000"/>
                </a:solidFill>
              </a:rPr>
              <a:t> (Oxford)</a:t>
            </a:r>
          </a:p>
          <a:p>
            <a:r>
              <a:rPr lang="en-US" sz="800" dirty="0">
                <a:solidFill>
                  <a:srgbClr val="FF0000"/>
                </a:solidFill>
              </a:rPr>
              <a:t>Newman (Birmingham)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6C193-5937-4FA5-A51B-A11435714503}"/>
              </a:ext>
            </a:extLst>
          </p:cNvPr>
          <p:cNvSpPr txBox="1"/>
          <p:nvPr/>
        </p:nvSpPr>
        <p:spPr>
          <a:xfrm>
            <a:off x="9214540" y="5503759"/>
            <a:ext cx="153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Montgomery (Glasgow)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Sokhan</a:t>
            </a:r>
            <a:r>
              <a:rPr lang="en-US" sz="800" dirty="0">
                <a:solidFill>
                  <a:srgbClr val="FF0000"/>
                </a:solidFill>
              </a:rPr>
              <a:t> (Glasgow/</a:t>
            </a:r>
            <a:r>
              <a:rPr lang="en-US" sz="800" dirty="0" err="1">
                <a:solidFill>
                  <a:srgbClr val="FF0000"/>
                </a:solidFill>
              </a:rPr>
              <a:t>Saclay</a:t>
            </a:r>
            <a:r>
              <a:rPr lang="en-US" sz="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9796C-7527-4840-B69D-5DF2ECC99EEC}"/>
              </a:ext>
            </a:extLst>
          </p:cNvPr>
          <p:cNvSpPr txBox="1"/>
          <p:nvPr/>
        </p:nvSpPr>
        <p:spPr>
          <a:xfrm>
            <a:off x="8326048" y="2345564"/>
            <a:ext cx="164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Jones (Birmingham)</a:t>
            </a:r>
          </a:p>
          <a:p>
            <a:r>
              <a:rPr lang="en-US" sz="800" dirty="0">
                <a:solidFill>
                  <a:srgbClr val="FF0000"/>
                </a:solidFill>
              </a:rPr>
              <a:t>Teodorescu (Brunel)</a:t>
            </a:r>
          </a:p>
          <a:p>
            <a:r>
              <a:rPr lang="en-US" sz="800" dirty="0">
                <a:solidFill>
                  <a:srgbClr val="FF0000"/>
                </a:solidFill>
              </a:rPr>
              <a:t>Montgomery (Glasgow)</a:t>
            </a:r>
          </a:p>
          <a:p>
            <a:r>
              <a:rPr lang="en-US" sz="800" dirty="0">
                <a:solidFill>
                  <a:srgbClr val="FF0000"/>
                </a:solidFill>
              </a:rPr>
              <a:t>Dainton (Lancaster)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Chartier</a:t>
            </a:r>
            <a:r>
              <a:rPr lang="en-US" sz="800" dirty="0">
                <a:solidFill>
                  <a:srgbClr val="FF0000"/>
                </a:solidFill>
              </a:rPr>
              <a:t> (Liverpool)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Gwenlan</a:t>
            </a:r>
            <a:r>
              <a:rPr lang="en-US" sz="800" dirty="0">
                <a:solidFill>
                  <a:srgbClr val="FF0000"/>
                </a:solidFill>
              </a:rPr>
              <a:t> (Oxford)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Zachariou</a:t>
            </a:r>
            <a:r>
              <a:rPr lang="en-US" sz="800" dirty="0">
                <a:solidFill>
                  <a:srgbClr val="FF0000"/>
                </a:solidFill>
              </a:rPr>
              <a:t> (York)</a:t>
            </a:r>
          </a:p>
          <a:p>
            <a:r>
              <a:rPr lang="en-US" sz="800" dirty="0">
                <a:solidFill>
                  <a:srgbClr val="FF0000"/>
                </a:solidFill>
              </a:rPr>
              <a:t>Lemmon (STFC Daresbury)</a:t>
            </a:r>
          </a:p>
          <a:p>
            <a:r>
              <a:rPr lang="en-US" sz="800" dirty="0">
                <a:solidFill>
                  <a:srgbClr val="FF0000"/>
                </a:solidFill>
              </a:rPr>
              <a:t>Sedgwick (STFC RAL)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9F2D526-784E-4473-923D-AC528CF1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45" y="2616532"/>
            <a:ext cx="388800" cy="233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lag of the United States of America">
            <a:extLst>
              <a:ext uri="{FF2B5EF4-FFF2-40B4-BE49-F238E27FC236}">
                <a16:creationId xmlns:a16="http://schemas.microsoft.com/office/drawing/2014/main" id="{68AEF740-9051-407B-ACF7-0AB5CE89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45" y="2904625"/>
            <a:ext cx="388800" cy="204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F8A1BA5B-4E76-4A21-8364-BD7184CF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45" y="3166484"/>
            <a:ext cx="388800" cy="25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C08F0382-3AC1-48BE-A625-5E5A8505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142" y="4802168"/>
            <a:ext cx="388800" cy="2597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EB688B9-7CF9-4066-A8EA-1BB3409E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844" y="4245965"/>
            <a:ext cx="388800" cy="233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lag of the United States of America">
            <a:extLst>
              <a:ext uri="{FF2B5EF4-FFF2-40B4-BE49-F238E27FC236}">
                <a16:creationId xmlns:a16="http://schemas.microsoft.com/office/drawing/2014/main" id="{6B59FECD-8AF9-48EA-A794-C6095044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142" y="4538582"/>
            <a:ext cx="388800" cy="204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60B9C95-36B7-4347-AFEC-3FE930E7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3540" y="4217772"/>
            <a:ext cx="388800" cy="233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lag of the United States of America">
            <a:extLst>
              <a:ext uri="{FF2B5EF4-FFF2-40B4-BE49-F238E27FC236}">
                <a16:creationId xmlns:a16="http://schemas.microsoft.com/office/drawing/2014/main" id="{69C155EB-1288-4C8C-BC9D-C37C06F3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3071" y="4510321"/>
            <a:ext cx="388800" cy="204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E6A1678-B0E4-43C2-8C10-CFE1202E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792" y="5369900"/>
            <a:ext cx="388800" cy="233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892DC628-1244-4B0F-8AE5-3BA2DC53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792" y="5948978"/>
            <a:ext cx="388800" cy="25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lag of the United States of America">
            <a:extLst>
              <a:ext uri="{FF2B5EF4-FFF2-40B4-BE49-F238E27FC236}">
                <a16:creationId xmlns:a16="http://schemas.microsoft.com/office/drawing/2014/main" id="{34312658-1BF4-4988-9B28-2FC895D6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792" y="5671040"/>
            <a:ext cx="388800" cy="204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3D17A9C4-9BCD-4EAA-8CC4-587D2E9B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792" y="6284605"/>
            <a:ext cx="388800" cy="2424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6281176-EB7A-41E6-BD52-85D11218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737" y="5873956"/>
            <a:ext cx="388800" cy="233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lag of the United States of America">
            <a:extLst>
              <a:ext uri="{FF2B5EF4-FFF2-40B4-BE49-F238E27FC236}">
                <a16:creationId xmlns:a16="http://schemas.microsoft.com/office/drawing/2014/main" id="{11D96821-BED6-4667-83F6-B380A0D1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268" y="6166505"/>
            <a:ext cx="388800" cy="204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6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21BB-D1A4-494D-921A-771B4EF3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sharing 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091F0A-010A-429E-8013-84D80224A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07484"/>
              </p:ext>
            </p:extLst>
          </p:nvPr>
        </p:nvGraphicFramePr>
        <p:xfrm>
          <a:off x="2103539" y="2304567"/>
          <a:ext cx="81407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1460">
                  <a:extLst>
                    <a:ext uri="{9D8B030D-6E8A-4147-A177-3AD203B41FA5}">
                      <a16:colId xmlns:a16="http://schemas.microsoft.com/office/drawing/2014/main" val="2532166276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382980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Effort (FTE)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6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Sensor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7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Sensor characterisation and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0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Flexible printed circuits, modules and DAQ (incl. powering)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09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Staves production, global mechanical support and 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48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FTE for tooling and assembly (including installation and commissioning)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39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Performance </a:t>
                      </a:r>
                      <a:r>
                        <a:rPr lang="en-GB" dirty="0"/>
                        <a:t>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878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F4C8C-0F14-49E5-BC95-AAFB42D7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0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CC00"/>
        </a:lt1>
        <a:dk2>
          <a:srgbClr val="000099"/>
        </a:dk2>
        <a:lt2>
          <a:srgbClr val="FFCC00"/>
        </a:lt2>
        <a:accent1>
          <a:srgbClr val="FF9900"/>
        </a:accent1>
        <a:accent2>
          <a:srgbClr val="00FFFF"/>
        </a:accent2>
        <a:accent3>
          <a:srgbClr val="AAAACA"/>
        </a:accent3>
        <a:accent4>
          <a:srgbClr val="DAAE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28382</TotalTime>
  <Words>1960</Words>
  <Application>Microsoft Office PowerPoint</Application>
  <PresentationFormat>Widescreen</PresentationFormat>
  <Paragraphs>308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DejaVu Sans</vt:lpstr>
      <vt:lpstr>Helvetica</vt:lpstr>
      <vt:lpstr>Lucida Sans</vt:lpstr>
      <vt:lpstr>Palatino Linotype</vt:lpstr>
      <vt:lpstr>Symbol</vt:lpstr>
      <vt:lpstr>Verdana</vt:lpstr>
      <vt:lpstr>Wingdings</vt:lpstr>
      <vt:lpstr>Office Theme</vt:lpstr>
      <vt:lpstr>Blank Presentation</vt:lpstr>
      <vt:lpstr>UK activities and plans</vt:lpstr>
      <vt:lpstr>Funding</vt:lpstr>
      <vt:lpstr>What we are currently doing</vt:lpstr>
      <vt:lpstr>Programme to be funded</vt:lpstr>
      <vt:lpstr>What we would like to do</vt:lpstr>
      <vt:lpstr>Contacts and next steps</vt:lpstr>
      <vt:lpstr>Further Material</vt:lpstr>
      <vt:lpstr>ePIC Collaboration and UK leadership</vt:lpstr>
      <vt:lpstr>Effort sharing </vt:lpstr>
      <vt:lpstr>WP1.1 – Sensor Design</vt:lpstr>
      <vt:lpstr>WP1.1 – Sensor Design</vt:lpstr>
      <vt:lpstr>WP1.2 Sensor Characterisation</vt:lpstr>
      <vt:lpstr>WP1.2 Sensor Characterisation</vt:lpstr>
      <vt:lpstr>WP1.3 – Modules and System Tests</vt:lpstr>
      <vt:lpstr>WP1.3 – Modules and System Tests</vt:lpstr>
      <vt:lpstr>WP1.3 – Modules and System Tests</vt:lpstr>
      <vt:lpstr>WP1.3 – Modules and System Tests</vt:lpstr>
      <vt:lpstr>WP1.3 - Modules and System Tests</vt:lpstr>
      <vt:lpstr>WP1.4 - Detector layout simulations </vt:lpstr>
      <vt:lpstr>WP1.4 - Detector layout simulations </vt:lpstr>
      <vt:lpstr>WP1.4 - Detector layout simulations </vt:lpstr>
      <vt:lpstr>WP1.4 - Detector layout simulations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982</cp:revision>
  <dcterms:created xsi:type="dcterms:W3CDTF">2018-10-16T11:54:38Z</dcterms:created>
  <dcterms:modified xsi:type="dcterms:W3CDTF">2023-06-08T18:23:37Z</dcterms:modified>
</cp:coreProperties>
</file>