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96" r:id="rId5"/>
  </p:sldMasterIdLst>
  <p:notesMasterIdLst>
    <p:notesMasterId r:id="rId18"/>
  </p:notesMasterIdLst>
  <p:handoutMasterIdLst>
    <p:handoutMasterId r:id="rId19"/>
  </p:handoutMasterIdLst>
  <p:sldIdLst>
    <p:sldId id="316" r:id="rId6"/>
    <p:sldId id="3916" r:id="rId7"/>
    <p:sldId id="3917" r:id="rId8"/>
    <p:sldId id="3904" r:id="rId9"/>
    <p:sldId id="3905" r:id="rId10"/>
    <p:sldId id="3906" r:id="rId11"/>
    <p:sldId id="3907" r:id="rId12"/>
    <p:sldId id="3918" r:id="rId13"/>
    <p:sldId id="3908" r:id="rId14"/>
    <p:sldId id="3919" r:id="rId15"/>
    <p:sldId id="3920" r:id="rId16"/>
    <p:sldId id="3915" r:id="rId17"/>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519D"/>
    <a:srgbClr val="0000FF"/>
    <a:srgbClr val="2440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A92EF2-4013-AD51-4BC0-7FC63D246728}" v="54" dt="2023-01-10T21:38:05.425"/>
    <p1510:client id="{1273F899-69EB-6111-E26D-AE43C0820348}" v="5" dt="2023-01-10T21:55:47.341"/>
    <p1510:client id="{509AA543-2B2C-43A2-959F-84DF172EDA5D}" v="158" dt="2022-12-16T11:53:56.615"/>
    <p1510:client id="{94861E0F-E0F4-EA92-88C1-4A64751B069A}" v="4" dt="2023-01-10T21:53:20.183"/>
    <p1510:client id="{B50C909B-693C-D5E7-1D92-370AF24EF12F}" v="24" dt="2023-01-10T21:45:14.7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996" y="114"/>
      </p:cViewPr>
      <p:guideLst/>
    </p:cSldViewPr>
  </p:slideViewPr>
  <p:notesTextViewPr>
    <p:cViewPr>
      <p:scale>
        <a:sx n="1" d="1"/>
        <a:sy n="1" d="1"/>
      </p:scale>
      <p:origin x="0" y="0"/>
    </p:cViewPr>
  </p:notesTextViewPr>
  <p:notesViewPr>
    <p:cSldViewPr snapToGrid="0">
      <p:cViewPr varScale="1">
        <p:scale>
          <a:sx n="80" d="100"/>
          <a:sy n="80" d="100"/>
        </p:scale>
        <p:origin x="217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60D7830-8C73-CCE9-77CC-9B0BEC5E53FA}"/>
              </a:ext>
            </a:extLst>
          </p:cNvPr>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7121E30-7128-21D2-90F9-629341FF6298}"/>
              </a:ext>
            </a:extLst>
          </p:cNvPr>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1B470B9A-494C-4FBD-BD26-7BC0A1A4B94F}" type="datetimeFigureOut">
              <a:rPr lang="en-US" smtClean="0"/>
              <a:t>6/26/2023</a:t>
            </a:fld>
            <a:endParaRPr lang="en-US"/>
          </a:p>
        </p:txBody>
      </p:sp>
      <p:sp>
        <p:nvSpPr>
          <p:cNvPr id="4" name="Footer Placeholder 3">
            <a:extLst>
              <a:ext uri="{FF2B5EF4-FFF2-40B4-BE49-F238E27FC236}">
                <a16:creationId xmlns:a16="http://schemas.microsoft.com/office/drawing/2014/main" id="{5EDB5AA1-FC62-D34F-0D2F-B01248FFCC68}"/>
              </a:ext>
            </a:extLst>
          </p:cNvPr>
          <p:cNvSpPr>
            <a:spLocks noGrp="1"/>
          </p:cNvSpPr>
          <p:nvPr>
            <p:ph type="ftr" sz="quarter" idx="2"/>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7B45311-F137-9292-B55A-FC54BEFEACB6}"/>
              </a:ext>
            </a:extLst>
          </p:cNvPr>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A2FDCD39-0AFF-4CB2-894A-111E909774B7}" type="slidenum">
              <a:rPr lang="en-US" smtClean="0"/>
              <a:t>‹#›</a:t>
            </a:fld>
            <a:endParaRPr lang="en-US"/>
          </a:p>
        </p:txBody>
      </p:sp>
    </p:spTree>
    <p:extLst>
      <p:ext uri="{BB962C8B-B14F-4D97-AF65-F5344CB8AC3E}">
        <p14:creationId xmlns:p14="http://schemas.microsoft.com/office/powerpoint/2010/main" val="26315844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ECFAD0DF-F63F-4951-88B8-7E7D2CB1BA02}" type="datetimeFigureOut">
              <a:rPr lang="en-US" smtClean="0"/>
              <a:t>6/26/2023</a:t>
            </a:fld>
            <a:endParaRPr lang="en-US"/>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58010FB5-4D6F-42F5-A809-7A1093A9D772}" type="slidenum">
              <a:rPr lang="en-US" smtClean="0"/>
              <a:t>‹#›</a:t>
            </a:fld>
            <a:endParaRPr lang="en-US"/>
          </a:p>
        </p:txBody>
      </p:sp>
    </p:spTree>
    <p:extLst>
      <p:ext uri="{BB962C8B-B14F-4D97-AF65-F5344CB8AC3E}">
        <p14:creationId xmlns:p14="http://schemas.microsoft.com/office/powerpoint/2010/main" val="1483142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rcRect/>
          <a:stretch/>
        </p:blipFill>
        <p:spPr>
          <a:xfrm>
            <a:off x="0" y="0"/>
            <a:ext cx="9144000" cy="6858000"/>
          </a:xfrm>
          <a:prstGeom prst="rect">
            <a:avLst/>
          </a:prstGeom>
        </p:spPr>
      </p:pic>
      <p:sp>
        <p:nvSpPr>
          <p:cNvPr id="2" name="Title 1"/>
          <p:cNvSpPr>
            <a:spLocks noGrp="1"/>
          </p:cNvSpPr>
          <p:nvPr>
            <p:ph type="ctrTitle"/>
          </p:nvPr>
        </p:nvSpPr>
        <p:spPr>
          <a:xfrm>
            <a:off x="4056185" y="2790092"/>
            <a:ext cx="4741984" cy="1774948"/>
          </a:xfrm>
        </p:spPr>
        <p:txBody>
          <a:bodyPr anchor="b">
            <a:normAutofit/>
          </a:bodyPr>
          <a:lstStyle>
            <a:lvl1pPr algn="r">
              <a:defRPr sz="4400" b="0" i="0">
                <a:solidFill>
                  <a:schemeClr val="bg1"/>
                </a:solidFill>
                <a:latin typeface="Arial" charset="0"/>
                <a:ea typeface="Arial" charset="0"/>
                <a:cs typeface="Arial" charset="0"/>
              </a:defRPr>
            </a:lvl1pPr>
          </a:lstStyle>
          <a:p>
            <a:r>
              <a:rPr lang="en-US"/>
              <a:t>Click to edit Master title style</a:t>
            </a:r>
          </a:p>
        </p:txBody>
      </p:sp>
      <p:sp>
        <p:nvSpPr>
          <p:cNvPr id="3" name="Subtitle 2"/>
          <p:cNvSpPr>
            <a:spLocks noGrp="1"/>
          </p:cNvSpPr>
          <p:nvPr>
            <p:ph type="subTitle" idx="1"/>
          </p:nvPr>
        </p:nvSpPr>
        <p:spPr>
          <a:xfrm>
            <a:off x="4056185" y="4642339"/>
            <a:ext cx="4741984" cy="580292"/>
          </a:xfrm>
        </p:spPr>
        <p:txBody>
          <a:bodyPr/>
          <a:lstStyle>
            <a:lvl1pPr marL="0" indent="0" algn="r">
              <a:buNone/>
              <a:defRPr sz="240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C5830-40F3-F04E-B2E3-10E6672BA8F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C5830-40F3-F04E-B2E3-10E6672BA8FF}"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sldNum" sz="quarter" idx="10"/>
          </p:nvPr>
        </p:nvSpPr>
        <p:spPr>
          <a:ln/>
        </p:spPr>
        <p:txBody>
          <a:bodyPr/>
          <a:lstStyle>
            <a:lvl1pPr>
              <a:defRPr/>
            </a:lvl1pPr>
          </a:lstStyle>
          <a:p>
            <a:pPr>
              <a:defRPr/>
            </a:pPr>
            <a:fld id="{D9553152-72A3-4E51-9052-E668A15E0F30}" type="slidenum">
              <a:rPr lang="en-US"/>
              <a:pPr>
                <a:defRPr/>
              </a:pPr>
              <a:t>‹#›</a:t>
            </a:fld>
            <a:endParaRPr lang="en-US"/>
          </a:p>
        </p:txBody>
      </p:sp>
    </p:spTree>
    <p:extLst>
      <p:ext uri="{BB962C8B-B14F-4D97-AF65-F5344CB8AC3E}">
        <p14:creationId xmlns:p14="http://schemas.microsoft.com/office/powerpoint/2010/main" val="15322661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13BEB3EF-69BA-4C90-8816-4087FEEEA90B}" type="slidenum">
              <a:rPr lang="en-US"/>
              <a:pPr>
                <a:defRPr/>
              </a:pPr>
              <a:t>‹#›</a:t>
            </a:fld>
            <a:endParaRPr lang="en-US"/>
          </a:p>
        </p:txBody>
      </p:sp>
    </p:spTree>
    <p:extLst>
      <p:ext uri="{BB962C8B-B14F-4D97-AF65-F5344CB8AC3E}">
        <p14:creationId xmlns:p14="http://schemas.microsoft.com/office/powerpoint/2010/main" val="42131586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83D7EE34-FF3E-41A9-8C61-2FF22AB918D3}" type="slidenum">
              <a:rPr lang="en-US"/>
              <a:pPr>
                <a:defRPr/>
              </a:pPr>
              <a:t>‹#›</a:t>
            </a:fld>
            <a:endParaRPr lang="en-US"/>
          </a:p>
        </p:txBody>
      </p:sp>
    </p:spTree>
    <p:extLst>
      <p:ext uri="{BB962C8B-B14F-4D97-AF65-F5344CB8AC3E}">
        <p14:creationId xmlns:p14="http://schemas.microsoft.com/office/powerpoint/2010/main" val="1517159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70000"/>
            <a:ext cx="4038600" cy="51990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70000"/>
            <a:ext cx="4038600" cy="51990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a:ln/>
        </p:spPr>
        <p:txBody>
          <a:bodyPr/>
          <a:lstStyle>
            <a:lvl1pPr>
              <a:defRPr/>
            </a:lvl1pPr>
          </a:lstStyle>
          <a:p>
            <a:pPr>
              <a:defRPr/>
            </a:pPr>
            <a:fld id="{788BEACC-FC6F-481F-9234-97316E17F713}" type="slidenum">
              <a:rPr lang="en-US"/>
              <a:pPr>
                <a:defRPr/>
              </a:pPr>
              <a:t>‹#›</a:t>
            </a:fld>
            <a:endParaRPr lang="en-US"/>
          </a:p>
        </p:txBody>
      </p:sp>
    </p:spTree>
    <p:extLst>
      <p:ext uri="{BB962C8B-B14F-4D97-AF65-F5344CB8AC3E}">
        <p14:creationId xmlns:p14="http://schemas.microsoft.com/office/powerpoint/2010/main" val="22891184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sldNum" sz="quarter" idx="10"/>
          </p:nvPr>
        </p:nvSpPr>
        <p:spPr>
          <a:ln/>
        </p:spPr>
        <p:txBody>
          <a:bodyPr/>
          <a:lstStyle>
            <a:lvl1pPr>
              <a:defRPr/>
            </a:lvl1pPr>
          </a:lstStyle>
          <a:p>
            <a:pPr>
              <a:defRPr/>
            </a:pPr>
            <a:fld id="{FE53EEFA-B39C-4333-B4FD-6A7CED793BE1}" type="slidenum">
              <a:rPr lang="en-US"/>
              <a:pPr>
                <a:defRPr/>
              </a:pPr>
              <a:t>‹#›</a:t>
            </a:fld>
            <a:endParaRPr lang="en-US"/>
          </a:p>
        </p:txBody>
      </p:sp>
    </p:spTree>
    <p:extLst>
      <p:ext uri="{BB962C8B-B14F-4D97-AF65-F5344CB8AC3E}">
        <p14:creationId xmlns:p14="http://schemas.microsoft.com/office/powerpoint/2010/main" val="39392755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sldNum" sz="quarter" idx="10"/>
          </p:nvPr>
        </p:nvSpPr>
        <p:spPr>
          <a:ln/>
        </p:spPr>
        <p:txBody>
          <a:bodyPr/>
          <a:lstStyle>
            <a:lvl1pPr>
              <a:defRPr/>
            </a:lvl1pPr>
          </a:lstStyle>
          <a:p>
            <a:pPr>
              <a:defRPr/>
            </a:pPr>
            <a:fld id="{B8DD4095-D540-48AD-94B6-7453DEF2C906}" type="slidenum">
              <a:rPr lang="en-US"/>
              <a:pPr>
                <a:defRPr/>
              </a:pPr>
              <a:t>‹#›</a:t>
            </a:fld>
            <a:endParaRPr lang="en-US"/>
          </a:p>
        </p:txBody>
      </p:sp>
    </p:spTree>
    <p:extLst>
      <p:ext uri="{BB962C8B-B14F-4D97-AF65-F5344CB8AC3E}">
        <p14:creationId xmlns:p14="http://schemas.microsoft.com/office/powerpoint/2010/main" val="14408893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A3592B61-0C54-457C-800C-EC0CAFC5DEB3}" type="slidenum">
              <a:rPr lang="en-US"/>
              <a:pPr>
                <a:defRPr/>
              </a:pPr>
              <a:t>‹#›</a:t>
            </a:fld>
            <a:endParaRPr lang="en-US"/>
          </a:p>
        </p:txBody>
      </p:sp>
    </p:spTree>
    <p:extLst>
      <p:ext uri="{BB962C8B-B14F-4D97-AF65-F5344CB8AC3E}">
        <p14:creationId xmlns:p14="http://schemas.microsoft.com/office/powerpoint/2010/main" val="23798674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ACAAF899-A79F-462A-9A37-6AD431D81EEF}" type="slidenum">
              <a:rPr lang="en-US"/>
              <a:pPr>
                <a:defRPr/>
              </a:pPr>
              <a:t>‹#›</a:t>
            </a:fld>
            <a:endParaRPr lang="en-US"/>
          </a:p>
        </p:txBody>
      </p:sp>
    </p:spTree>
    <p:extLst>
      <p:ext uri="{BB962C8B-B14F-4D97-AF65-F5344CB8AC3E}">
        <p14:creationId xmlns:p14="http://schemas.microsoft.com/office/powerpoint/2010/main" val="1994223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0519D"/>
                </a:solidFill>
                <a:latin typeface="Arial" charset="0"/>
                <a:ea typeface="Arial" charset="0"/>
                <a:cs typeface="Arial"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C5830-40F3-F04E-B2E3-10E6672BA8FF}"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DD11922E-1211-4A2B-B3CB-6C0A89193B1B}" type="slidenum">
              <a:rPr lang="en-US"/>
              <a:pPr>
                <a:defRPr/>
              </a:pPr>
              <a:t>‹#›</a:t>
            </a:fld>
            <a:endParaRPr lang="en-US"/>
          </a:p>
        </p:txBody>
      </p:sp>
    </p:spTree>
    <p:extLst>
      <p:ext uri="{BB962C8B-B14F-4D97-AF65-F5344CB8AC3E}">
        <p14:creationId xmlns:p14="http://schemas.microsoft.com/office/powerpoint/2010/main" val="21915102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A7A45AEB-4125-4207-80A5-5F3E8C6A6AFF}" type="slidenum">
              <a:rPr lang="en-US"/>
              <a:pPr>
                <a:defRPr/>
              </a:pPr>
              <a:t>‹#›</a:t>
            </a:fld>
            <a:endParaRPr lang="en-US"/>
          </a:p>
        </p:txBody>
      </p:sp>
    </p:spTree>
    <p:extLst>
      <p:ext uri="{BB962C8B-B14F-4D97-AF65-F5344CB8AC3E}">
        <p14:creationId xmlns:p14="http://schemas.microsoft.com/office/powerpoint/2010/main" val="22947498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1925"/>
            <a:ext cx="2057400" cy="63071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61925"/>
            <a:ext cx="6019800" cy="63071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8BEA46B1-FD2B-4CB7-95B4-1D92A74C66CD}" type="slidenum">
              <a:rPr lang="en-US"/>
              <a:pPr>
                <a:defRPr/>
              </a:pPr>
              <a:t>‹#›</a:t>
            </a:fld>
            <a:endParaRPr lang="en-US"/>
          </a:p>
        </p:txBody>
      </p:sp>
    </p:spTree>
    <p:extLst>
      <p:ext uri="{BB962C8B-B14F-4D97-AF65-F5344CB8AC3E}">
        <p14:creationId xmlns:p14="http://schemas.microsoft.com/office/powerpoint/2010/main" val="6091024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3041650" y="161925"/>
            <a:ext cx="5165725" cy="723900"/>
          </a:xfrm>
        </p:spPr>
        <p:txBody>
          <a:bodyPr/>
          <a:lstStyle/>
          <a:p>
            <a:r>
              <a:rPr lang="en-US"/>
              <a:t>Click to edit Master title style</a:t>
            </a:r>
          </a:p>
        </p:txBody>
      </p:sp>
      <p:sp>
        <p:nvSpPr>
          <p:cNvPr id="3" name="SmartArt Placeholder 2"/>
          <p:cNvSpPr>
            <a:spLocks noGrp="1"/>
          </p:cNvSpPr>
          <p:nvPr>
            <p:ph type="dgm" idx="1"/>
          </p:nvPr>
        </p:nvSpPr>
        <p:spPr>
          <a:xfrm>
            <a:off x="457200" y="1270000"/>
            <a:ext cx="8229600" cy="5199063"/>
          </a:xfrm>
        </p:spPr>
        <p:txBody>
          <a:bodyPr/>
          <a:lstStyle/>
          <a:p>
            <a:pPr lvl="0"/>
            <a:endParaRPr lang="en-US" noProof="0"/>
          </a:p>
        </p:txBody>
      </p:sp>
      <p:sp>
        <p:nvSpPr>
          <p:cNvPr id="4" name="Rectangle 4"/>
          <p:cNvSpPr>
            <a:spLocks noGrp="1" noChangeArrowheads="1"/>
          </p:cNvSpPr>
          <p:nvPr>
            <p:ph type="sldNum" sz="quarter" idx="10"/>
          </p:nvPr>
        </p:nvSpPr>
        <p:spPr>
          <a:ln/>
        </p:spPr>
        <p:txBody>
          <a:bodyPr/>
          <a:lstStyle>
            <a:lvl1pPr>
              <a:defRPr/>
            </a:lvl1pPr>
          </a:lstStyle>
          <a:p>
            <a:pPr>
              <a:defRPr/>
            </a:pPr>
            <a:fld id="{83EE492E-BFA1-4111-8CFD-BD4DB55FB05E}" type="slidenum">
              <a:rPr lang="en-US"/>
              <a:pPr>
                <a:defRPr/>
              </a:pPr>
              <a:t>‹#›</a:t>
            </a:fld>
            <a:endParaRPr lang="en-US"/>
          </a:p>
        </p:txBody>
      </p:sp>
    </p:spTree>
    <p:extLst>
      <p:ext uri="{BB962C8B-B14F-4D97-AF65-F5344CB8AC3E}">
        <p14:creationId xmlns:p14="http://schemas.microsoft.com/office/powerpoint/2010/main" val="3627593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C5830-40F3-F04E-B2E3-10E6672BA8F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3C5830-40F3-F04E-B2E3-10E6672BA8F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3C5830-40F3-F04E-B2E3-10E6672BA8F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3C5830-40F3-F04E-B2E3-10E6672BA8F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93C5830-40F3-F04E-B2E3-10E6672BA8F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3C5830-40F3-F04E-B2E3-10E6672BA8F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3C5830-40F3-F04E-B2E3-10E6672BA8F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0" y="8548"/>
            <a:ext cx="9144000" cy="6858000"/>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latin typeface="Arial" charset="0"/>
                <a:ea typeface="Arial" charset="0"/>
                <a:cs typeface="Arial" charset="0"/>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latin typeface="Arial" charset="0"/>
                <a:ea typeface="Arial" charset="0"/>
                <a:cs typeface="Arial" charset="0"/>
              </a:defRPr>
            </a:lvl1pPr>
          </a:lstStyle>
          <a:p>
            <a:endParaRPr lang="en-US"/>
          </a:p>
        </p:txBody>
      </p:sp>
      <p:sp>
        <p:nvSpPr>
          <p:cNvPr id="6" name="Slide Number Placeholder 5"/>
          <p:cNvSpPr>
            <a:spLocks noGrp="1"/>
          </p:cNvSpPr>
          <p:nvPr>
            <p:ph type="sldNum" sz="quarter" idx="4"/>
          </p:nvPr>
        </p:nvSpPr>
        <p:spPr>
          <a:xfrm>
            <a:off x="6997212" y="6356351"/>
            <a:ext cx="2057400" cy="365125"/>
          </a:xfrm>
          <a:prstGeom prst="rect">
            <a:avLst/>
          </a:prstGeom>
        </p:spPr>
        <p:txBody>
          <a:bodyPr vert="horz" lIns="91440" tIns="45720" rIns="91440" bIns="45720" rtlCol="0" anchor="ctr"/>
          <a:lstStyle>
            <a:lvl1pPr algn="r">
              <a:defRPr sz="1200">
                <a:solidFill>
                  <a:schemeClr val="bg1"/>
                </a:solidFill>
                <a:latin typeface="Arial" charset="0"/>
                <a:ea typeface="Arial" charset="0"/>
                <a:cs typeface="Arial" charset="0"/>
              </a:defRPr>
            </a:lvl1pPr>
          </a:lstStyle>
          <a:p>
            <a:fld id="{893C5830-40F3-F04E-B2E3-10E6672BA8FF}" type="slidenum">
              <a:rPr lang="en-US" smtClean="0"/>
              <a:pPr/>
              <a:t>‹#›</a:t>
            </a:fld>
            <a:endParaRPr lang="en-US"/>
          </a:p>
        </p:txBody>
      </p:sp>
      <p:pic>
        <p:nvPicPr>
          <p:cNvPr id="8" name="Picture 7"/>
          <p:cNvPicPr>
            <a:picLocks noChangeAspect="1"/>
          </p:cNvPicPr>
          <p:nvPr userDrawn="1"/>
        </p:nvPicPr>
        <p:blipFill>
          <a:blip r:embed="rId14"/>
          <a:srcRect/>
          <a:stretch/>
        </p:blipFill>
        <p:spPr>
          <a:xfrm>
            <a:off x="0" y="0"/>
            <a:ext cx="9144000" cy="6858000"/>
          </a:xfrm>
          <a:prstGeom prst="rect">
            <a:avLst/>
          </a:prstGeom>
        </p:spPr>
      </p:pic>
    </p:spTree>
    <p:extLst>
      <p:ext uri="{BB962C8B-B14F-4D97-AF65-F5344CB8AC3E}">
        <p14:creationId xmlns:p14="http://schemas.microsoft.com/office/powerpoint/2010/main" val="10923609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rgbClr val="30519D"/>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bwMode="auto">
          <a:xfrm>
            <a:off x="2733676" y="161925"/>
            <a:ext cx="6410324" cy="7239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70000"/>
            <a:ext cx="8229600" cy="5199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7876" name="Rectangle 4"/>
          <p:cNvSpPr>
            <a:spLocks noGrp="1" noChangeArrowheads="1"/>
          </p:cNvSpPr>
          <p:nvPr>
            <p:ph type="sldNum" sz="quarter" idx="4"/>
          </p:nvPr>
        </p:nvSpPr>
        <p:spPr bwMode="auto">
          <a:xfrm>
            <a:off x="8766175" y="6619875"/>
            <a:ext cx="377825" cy="238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6487E022-1EC3-4521-9677-4586954CF0DD}" type="slidenum">
              <a:rPr lang="en-US"/>
              <a:pPr>
                <a:defRPr/>
              </a:pPr>
              <a:t>‹#›</a:t>
            </a:fld>
            <a:endParaRPr lang="en-US"/>
          </a:p>
        </p:txBody>
      </p:sp>
      <p:sp>
        <p:nvSpPr>
          <p:cNvPr id="207877" name="Rectangle 5"/>
          <p:cNvSpPr>
            <a:spLocks noChangeArrowheads="1"/>
          </p:cNvSpPr>
          <p:nvPr userDrawn="1"/>
        </p:nvSpPr>
        <p:spPr bwMode="auto">
          <a:xfrm>
            <a:off x="0" y="987425"/>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hangingPunct="0">
              <a:lnSpc>
                <a:spcPct val="85000"/>
              </a:lnSpc>
              <a:defRPr/>
            </a:pPr>
            <a:endParaRPr lang="en-US" sz="2200" i="1">
              <a:effectLst>
                <a:outerShdw blurRad="38100" dist="38100" dir="2700000" algn="tl">
                  <a:srgbClr val="FFFFFF"/>
                </a:outerShdw>
              </a:effectLst>
              <a:latin typeface="Book Antiqua" pitchFamily="18" charset="0"/>
            </a:endParaRPr>
          </a:p>
        </p:txBody>
      </p:sp>
      <p:pic>
        <p:nvPicPr>
          <p:cNvPr id="1030" name="Picture 6" descr="New_DOE_Logo_Color_042808"/>
          <p:cNvPicPr>
            <a:picLocks noChangeAspect="1" noChangeArrowheads="1"/>
          </p:cNvPicPr>
          <p:nvPr userDrawn="1"/>
        </p:nvPicPr>
        <p:blipFill>
          <a:blip r:embed="rId14" cstate="print"/>
          <a:srcRect/>
          <a:stretch>
            <a:fillRect/>
          </a:stretch>
        </p:blipFill>
        <p:spPr bwMode="auto">
          <a:xfrm>
            <a:off x="161925" y="171450"/>
            <a:ext cx="2563813" cy="646113"/>
          </a:xfrm>
          <a:prstGeom prst="rect">
            <a:avLst/>
          </a:prstGeom>
          <a:noFill/>
          <a:ln w="9525">
            <a:noFill/>
            <a:miter lim="800000"/>
            <a:headEnd/>
            <a:tailEnd/>
          </a:ln>
        </p:spPr>
      </p:pic>
    </p:spTree>
    <p:extLst>
      <p:ext uri="{BB962C8B-B14F-4D97-AF65-F5344CB8AC3E}">
        <p14:creationId xmlns:p14="http://schemas.microsoft.com/office/powerpoint/2010/main" val="94037190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hf hdr="0" ftr="0" dt="0"/>
  <p:txStyles>
    <p:titleStyle>
      <a:lvl1pPr algn="ctr" rtl="0" eaLnBrk="0" fontAlgn="base" hangingPunct="0">
        <a:spcBef>
          <a:spcPct val="0"/>
        </a:spcBef>
        <a:spcAft>
          <a:spcPct val="0"/>
        </a:spcAft>
        <a:defRPr sz="2800">
          <a:solidFill>
            <a:schemeClr val="tx1"/>
          </a:solidFill>
          <a:effectLst>
            <a:outerShdw blurRad="38100" dist="38100" dir="2700000" algn="tl">
              <a:srgbClr val="C0C0C0"/>
            </a:outerShdw>
          </a:effectLst>
          <a:latin typeface="Arial" pitchFamily="34" charset="0"/>
          <a:ea typeface="+mj-ea"/>
          <a:cs typeface="Arial" pitchFamily="34" charset="0"/>
        </a:defRPr>
      </a:lvl1pPr>
      <a:lvl2pPr algn="ctr" rtl="0" eaLnBrk="0" fontAlgn="base" hangingPunct="0">
        <a:spcBef>
          <a:spcPct val="0"/>
        </a:spcBef>
        <a:spcAft>
          <a:spcPct val="0"/>
        </a:spcAft>
        <a:defRPr sz="2800">
          <a:solidFill>
            <a:schemeClr val="tx1"/>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2800">
          <a:solidFill>
            <a:schemeClr val="tx1"/>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2800">
          <a:solidFill>
            <a:schemeClr val="tx1"/>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2800">
          <a:solidFill>
            <a:schemeClr val="tx1"/>
          </a:solidFill>
          <a:effectLst>
            <a:outerShdw blurRad="38100" dist="38100" dir="2700000" algn="tl">
              <a:srgbClr val="C0C0C0"/>
            </a:outerShdw>
          </a:effectLst>
          <a:latin typeface="Arial" charset="0"/>
        </a:defRPr>
      </a:lvl5pPr>
      <a:lvl6pPr marL="457200" algn="ctr" rtl="0" fontAlgn="base">
        <a:spcBef>
          <a:spcPct val="0"/>
        </a:spcBef>
        <a:spcAft>
          <a:spcPct val="0"/>
        </a:spcAft>
        <a:defRPr sz="2800">
          <a:solidFill>
            <a:schemeClr val="tx1"/>
          </a:solidFill>
          <a:effectLst>
            <a:outerShdw blurRad="38100" dist="38100" dir="2700000" algn="tl">
              <a:srgbClr val="C0C0C0"/>
            </a:outerShdw>
          </a:effectLst>
          <a:latin typeface="Arial" charset="0"/>
        </a:defRPr>
      </a:lvl6pPr>
      <a:lvl7pPr marL="914400" algn="ctr" rtl="0" fontAlgn="base">
        <a:spcBef>
          <a:spcPct val="0"/>
        </a:spcBef>
        <a:spcAft>
          <a:spcPct val="0"/>
        </a:spcAft>
        <a:defRPr sz="2800">
          <a:solidFill>
            <a:schemeClr val="tx1"/>
          </a:solidFill>
          <a:effectLst>
            <a:outerShdw blurRad="38100" dist="38100" dir="2700000" algn="tl">
              <a:srgbClr val="C0C0C0"/>
            </a:outerShdw>
          </a:effectLst>
          <a:latin typeface="Arial" charset="0"/>
        </a:defRPr>
      </a:lvl7pPr>
      <a:lvl8pPr marL="1371600" algn="ctr" rtl="0" fontAlgn="base">
        <a:spcBef>
          <a:spcPct val="0"/>
        </a:spcBef>
        <a:spcAft>
          <a:spcPct val="0"/>
        </a:spcAft>
        <a:defRPr sz="2800">
          <a:solidFill>
            <a:schemeClr val="tx1"/>
          </a:solidFill>
          <a:effectLst>
            <a:outerShdw blurRad="38100" dist="38100" dir="2700000" algn="tl">
              <a:srgbClr val="C0C0C0"/>
            </a:outerShdw>
          </a:effectLst>
          <a:latin typeface="Arial" charset="0"/>
        </a:defRPr>
      </a:lvl8pPr>
      <a:lvl9pPr marL="1828800" algn="ctr" rtl="0" fontAlgn="base">
        <a:spcBef>
          <a:spcPct val="0"/>
        </a:spcBef>
        <a:spcAft>
          <a:spcPct val="0"/>
        </a:spcAft>
        <a:defRPr sz="2800">
          <a:solidFill>
            <a:schemeClr val="tx1"/>
          </a:solidFill>
          <a:effectLst>
            <a:outerShdw blurRad="38100" dist="38100" dir="2700000" algn="tl">
              <a:srgbClr val="C0C0C0"/>
            </a:outerShdw>
          </a:effectLst>
          <a:latin typeface="Arial" charset="0"/>
        </a:defRPr>
      </a:lvl9pPr>
    </p:titleStyle>
    <p:bodyStyle>
      <a:lvl1pPr marL="228600" indent="-228600" algn="l" rtl="0" eaLnBrk="0" fontAlgn="base" hangingPunct="0">
        <a:spcBef>
          <a:spcPct val="20000"/>
        </a:spcBef>
        <a:spcAft>
          <a:spcPct val="0"/>
        </a:spcAft>
        <a:buFont typeface="Wingdings" pitchFamily="2" charset="2"/>
        <a:buChar char="§"/>
        <a:defRPr sz="2000" b="0">
          <a:solidFill>
            <a:schemeClr val="tx1"/>
          </a:solidFill>
          <a:latin typeface="Arial Narrow" pitchFamily="34" charset="0"/>
          <a:ea typeface="+mn-ea"/>
          <a:cs typeface="+mn-cs"/>
        </a:defRPr>
      </a:lvl1pPr>
      <a:lvl2pPr marL="685800" indent="-228600" algn="l" rtl="0" eaLnBrk="0" fontAlgn="base" hangingPunct="0">
        <a:spcBef>
          <a:spcPct val="20000"/>
        </a:spcBef>
        <a:spcAft>
          <a:spcPct val="0"/>
        </a:spcAft>
        <a:buChar char="–"/>
        <a:defRPr b="0">
          <a:solidFill>
            <a:schemeClr val="tx1"/>
          </a:solidFill>
          <a:latin typeface="Arial Narrow" pitchFamily="34" charset="0"/>
        </a:defRPr>
      </a:lvl2pPr>
      <a:lvl3pPr marL="1143000" indent="-228600" algn="l" rtl="0" eaLnBrk="0" fontAlgn="base" hangingPunct="0">
        <a:spcBef>
          <a:spcPct val="20000"/>
        </a:spcBef>
        <a:spcAft>
          <a:spcPct val="0"/>
        </a:spcAft>
        <a:buChar char="•"/>
        <a:defRPr b="0">
          <a:solidFill>
            <a:schemeClr val="tx1"/>
          </a:solidFill>
          <a:latin typeface="Arial Narrow" pitchFamily="34" charset="0"/>
        </a:defRPr>
      </a:lvl3pPr>
      <a:lvl4pPr marL="1600200" indent="-228600" algn="l" rtl="0" eaLnBrk="0" fontAlgn="base" hangingPunct="0">
        <a:spcBef>
          <a:spcPct val="20000"/>
        </a:spcBef>
        <a:spcAft>
          <a:spcPct val="0"/>
        </a:spcAft>
        <a:buChar char="–"/>
        <a:defRPr b="0">
          <a:solidFill>
            <a:schemeClr val="tx1"/>
          </a:solidFill>
          <a:latin typeface="Arial Narrow" pitchFamily="34" charset="0"/>
        </a:defRPr>
      </a:lvl4pPr>
      <a:lvl5pPr marL="2057400" indent="-228600" algn="l" rtl="0" eaLnBrk="0" fontAlgn="base" hangingPunct="0">
        <a:spcBef>
          <a:spcPct val="20000"/>
        </a:spcBef>
        <a:spcAft>
          <a:spcPct val="0"/>
        </a:spcAft>
        <a:buChar char="»"/>
        <a:defRPr b="0">
          <a:solidFill>
            <a:schemeClr val="tx1"/>
          </a:solidFill>
          <a:latin typeface="Arial Narrow" pitchFamily="34" charset="0"/>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09750" y="1714500"/>
            <a:ext cx="7270453" cy="2371725"/>
          </a:xfrm>
        </p:spPr>
        <p:txBody>
          <a:bodyPr>
            <a:normAutofit/>
          </a:bodyPr>
          <a:lstStyle/>
          <a:p>
            <a:r>
              <a:rPr lang="en-US" dirty="0">
                <a:latin typeface="Bookman Old Style" panose="02050604050505020204" pitchFamily="18" charset="0"/>
              </a:rPr>
              <a:t>Flow of Requirements, Interfaces and System Engineering</a:t>
            </a:r>
          </a:p>
        </p:txBody>
      </p:sp>
      <p:sp>
        <p:nvSpPr>
          <p:cNvPr id="3" name="Subtitle 2"/>
          <p:cNvSpPr>
            <a:spLocks noGrp="1"/>
          </p:cNvSpPr>
          <p:nvPr>
            <p:ph type="subTitle" idx="1"/>
          </p:nvPr>
        </p:nvSpPr>
        <p:spPr>
          <a:xfrm>
            <a:off x="3944983" y="4283197"/>
            <a:ext cx="5016482" cy="1061583"/>
          </a:xfrm>
        </p:spPr>
        <p:txBody>
          <a:bodyPr vert="horz" lIns="91440" tIns="45720" rIns="91440" bIns="45720" rtlCol="0" anchor="t">
            <a:normAutofit/>
          </a:bodyPr>
          <a:lstStyle/>
          <a:p>
            <a:r>
              <a:rPr lang="en-US" dirty="0">
                <a:latin typeface="Segoe UI" panose="020B0502040204020203" pitchFamily="34" charset="0"/>
                <a:cs typeface="Segoe UI" panose="020B0502040204020203" pitchFamily="34" charset="0"/>
              </a:rPr>
              <a:t>Walt Akers, Systems Engineer</a:t>
            </a:r>
          </a:p>
          <a:p>
            <a:r>
              <a:rPr lang="en-US" dirty="0"/>
              <a:t>July 5 - 6, 2023</a:t>
            </a:r>
          </a:p>
        </p:txBody>
      </p:sp>
    </p:spTree>
    <p:extLst>
      <p:ext uri="{BB962C8B-B14F-4D97-AF65-F5344CB8AC3E}">
        <p14:creationId xmlns:p14="http://schemas.microsoft.com/office/powerpoint/2010/main" val="700661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C2A38A16-04E0-7B2E-2792-D80452CFE3C2}"/>
              </a:ext>
            </a:extLst>
          </p:cNvPr>
          <p:cNvSpPr txBox="1"/>
          <p:nvPr/>
        </p:nvSpPr>
        <p:spPr>
          <a:xfrm>
            <a:off x="4307595" y="991417"/>
            <a:ext cx="4679386" cy="5493812"/>
          </a:xfrm>
          <a:prstGeom prst="rect">
            <a:avLst/>
          </a:prstGeom>
          <a:noFill/>
        </p:spPr>
        <p:txBody>
          <a:bodyPr wrap="square" rtlCol="0">
            <a:spAutoFit/>
          </a:bodyPr>
          <a:lstStyle/>
          <a:p>
            <a:pPr marL="173038" lvl="1">
              <a:spcBef>
                <a:spcPts val="600"/>
              </a:spcBef>
              <a:tabLst>
                <a:tab pos="347663" algn="l"/>
                <a:tab pos="5834063" algn="r"/>
              </a:tabLst>
            </a:pPr>
            <a:r>
              <a:rPr lang="en-US" sz="1400" b="1" dirty="0">
                <a:solidFill>
                  <a:srgbClr val="E8E3CE">
                    <a:lumMod val="50000"/>
                  </a:srgbClr>
                </a:solidFill>
                <a:latin typeface="Candara" panose="020E0502030303020204" pitchFamily="34" charset="0"/>
              </a:rPr>
              <a:t>Detector Modeling</a:t>
            </a:r>
            <a:endParaRPr lang="en-US" sz="1200" i="1" dirty="0">
              <a:solidFill>
                <a:srgbClr val="000000">
                  <a:lumMod val="50000"/>
                  <a:lumOff val="50000"/>
                </a:srgbClr>
              </a:solidFill>
              <a:latin typeface="Candara" panose="020E0502030303020204" pitchFamily="34" charset="0"/>
            </a:endParaRPr>
          </a:p>
          <a:p>
            <a:pPr marL="347663" lvl="2">
              <a:tabLst>
                <a:tab pos="168275" algn="l"/>
              </a:tabLst>
            </a:pPr>
            <a:r>
              <a:rPr lang="en-US" sz="1400" b="1" dirty="0">
                <a:solidFill>
                  <a:srgbClr val="000000"/>
                </a:solidFill>
                <a:latin typeface="Candara" panose="020E0502030303020204" pitchFamily="34" charset="0"/>
              </a:rPr>
              <a:t>Our collaboration continues to enhance and improve the detector design through the use of shared models and collaborative tools.</a:t>
            </a:r>
          </a:p>
          <a:p>
            <a:pPr marL="633413" lvl="2" indent="-285750">
              <a:buFont typeface="Arial" panose="020B0604020202020204" pitchFamily="34" charset="0"/>
              <a:buChar char="•"/>
              <a:tabLst>
                <a:tab pos="168275" algn="l"/>
              </a:tabLst>
            </a:pPr>
            <a:r>
              <a:rPr lang="en-US" sz="1400" b="1" dirty="0">
                <a:solidFill>
                  <a:srgbClr val="000000"/>
                </a:solidFill>
                <a:latin typeface="Candara" panose="020E0502030303020204" pitchFamily="34" charset="0"/>
              </a:rPr>
              <a:t>The Detector Menagerie contains past and current revisions of the detector models that allow users to see how sub-systems relate to one another.</a:t>
            </a:r>
          </a:p>
          <a:p>
            <a:pPr marL="633413" lvl="2" indent="-285750">
              <a:buFont typeface="Arial" panose="020B0604020202020204" pitchFamily="34" charset="0"/>
              <a:buChar char="•"/>
              <a:tabLst>
                <a:tab pos="168275" algn="l"/>
              </a:tabLst>
            </a:pPr>
            <a:r>
              <a:rPr lang="en-US" sz="1400" b="1" dirty="0">
                <a:solidFill>
                  <a:srgbClr val="000000"/>
                </a:solidFill>
                <a:latin typeface="Candara" panose="020E0502030303020204" pitchFamily="34" charset="0"/>
              </a:rPr>
              <a:t>The EIC Detector Geometry database provides a central repository for users to see the parameters  that define the configuration and spatial envelope of each detector.</a:t>
            </a:r>
          </a:p>
          <a:p>
            <a:pPr marL="173038" lvl="1">
              <a:spcBef>
                <a:spcPts val="600"/>
              </a:spcBef>
              <a:tabLst>
                <a:tab pos="347663" algn="l"/>
                <a:tab pos="5834063" algn="r"/>
              </a:tabLst>
            </a:pPr>
            <a:r>
              <a:rPr lang="en-US" sz="1400" b="1" dirty="0">
                <a:solidFill>
                  <a:srgbClr val="E8E3CE">
                    <a:lumMod val="50000"/>
                  </a:srgbClr>
                </a:solidFill>
                <a:latin typeface="Candara" panose="020E0502030303020204" pitchFamily="34" charset="0"/>
              </a:rPr>
              <a:t>Requirement Development</a:t>
            </a:r>
            <a:endParaRPr lang="en-US" sz="1200" i="1" dirty="0">
              <a:solidFill>
                <a:srgbClr val="000000">
                  <a:lumMod val="50000"/>
                  <a:lumOff val="50000"/>
                </a:srgbClr>
              </a:solidFill>
              <a:latin typeface="Candara" panose="020E0502030303020204" pitchFamily="34" charset="0"/>
            </a:endParaRPr>
          </a:p>
          <a:p>
            <a:pPr marL="347663" lvl="2">
              <a:tabLst>
                <a:tab pos="168275" algn="l"/>
              </a:tabLst>
            </a:pPr>
            <a:r>
              <a:rPr lang="en-US" sz="1400" b="1" dirty="0">
                <a:solidFill>
                  <a:srgbClr val="000000"/>
                </a:solidFill>
                <a:latin typeface="Candara" panose="020E0502030303020204" pitchFamily="34" charset="0"/>
              </a:rPr>
              <a:t>We have collected an initial set of requirements for all detector sub-systems. We are currently reviewing relationships to ensure that we have a consistent hierarchy, and updating as necessary.</a:t>
            </a:r>
          </a:p>
          <a:p>
            <a:pPr marL="173038" lvl="1">
              <a:spcBef>
                <a:spcPts val="600"/>
              </a:spcBef>
              <a:tabLst>
                <a:tab pos="347663" algn="l"/>
                <a:tab pos="5834063" algn="r"/>
              </a:tabLst>
            </a:pPr>
            <a:r>
              <a:rPr lang="en-US" sz="1400" b="1" dirty="0">
                <a:solidFill>
                  <a:srgbClr val="E8E3CE">
                    <a:lumMod val="50000"/>
                  </a:srgbClr>
                </a:solidFill>
                <a:latin typeface="Candara" panose="020E0502030303020204" pitchFamily="34" charset="0"/>
              </a:rPr>
              <a:t>Interface Development</a:t>
            </a:r>
            <a:endParaRPr lang="en-US" sz="1200" i="1" dirty="0">
              <a:solidFill>
                <a:srgbClr val="000000">
                  <a:lumMod val="50000"/>
                  <a:lumOff val="50000"/>
                </a:srgbClr>
              </a:solidFill>
              <a:latin typeface="Candara" panose="020E0502030303020204" pitchFamily="34" charset="0"/>
            </a:endParaRPr>
          </a:p>
          <a:p>
            <a:pPr marL="347663" lvl="2">
              <a:tabLst>
                <a:tab pos="168275" algn="l"/>
              </a:tabLst>
            </a:pPr>
            <a:r>
              <a:rPr lang="en-US" sz="1400" b="1" dirty="0">
                <a:solidFill>
                  <a:srgbClr val="000000"/>
                </a:solidFill>
                <a:latin typeface="Candara" panose="020E0502030303020204" pitchFamily="34" charset="0"/>
              </a:rPr>
              <a:t>We have collected interfaces for all detector subsystems </a:t>
            </a:r>
            <a:r>
              <a:rPr lang="en-US" sz="1400" b="1" dirty="0" smtClean="0">
                <a:solidFill>
                  <a:srgbClr val="000000"/>
                </a:solidFill>
                <a:latin typeface="Candara" panose="020E0502030303020204" pitchFamily="34" charset="0"/>
              </a:rPr>
              <a:t>(except infrastructure). We are organization them into a standard format and making them </a:t>
            </a:r>
            <a:r>
              <a:rPr lang="en-US" sz="1400" b="1" dirty="0">
                <a:solidFill>
                  <a:srgbClr val="000000"/>
                </a:solidFill>
                <a:latin typeface="Candara" panose="020E0502030303020204" pitchFamily="34" charset="0"/>
              </a:rPr>
              <a:t>available to our collaborators for review and </a:t>
            </a:r>
            <a:r>
              <a:rPr lang="en-US" sz="1400" b="1" dirty="0" smtClean="0">
                <a:solidFill>
                  <a:srgbClr val="000000"/>
                </a:solidFill>
                <a:latin typeface="Candara" panose="020E0502030303020204" pitchFamily="34" charset="0"/>
              </a:rPr>
              <a:t>comment. These will form </a:t>
            </a:r>
            <a:r>
              <a:rPr lang="en-US" sz="1400" b="1" dirty="0">
                <a:solidFill>
                  <a:srgbClr val="000000"/>
                </a:solidFill>
                <a:latin typeface="Candara" panose="020E0502030303020204" pitchFamily="34" charset="0"/>
              </a:rPr>
              <a:t>the basis of </a:t>
            </a:r>
            <a:r>
              <a:rPr lang="en-US" sz="1400" b="1" dirty="0" smtClean="0">
                <a:solidFill>
                  <a:srgbClr val="000000"/>
                </a:solidFill>
                <a:latin typeface="Candara" panose="020E0502030303020204" pitchFamily="34" charset="0"/>
              </a:rPr>
              <a:t>our </a:t>
            </a:r>
            <a:r>
              <a:rPr lang="en-US" sz="1400" b="1" dirty="0">
                <a:solidFill>
                  <a:srgbClr val="000000"/>
                </a:solidFill>
                <a:latin typeface="Candara" panose="020E0502030303020204" pitchFamily="34" charset="0"/>
              </a:rPr>
              <a:t>interface control documents</a:t>
            </a:r>
            <a:r>
              <a:rPr lang="en-US" sz="1400" b="1" dirty="0" smtClean="0">
                <a:solidFill>
                  <a:srgbClr val="000000"/>
                </a:solidFill>
                <a:latin typeface="Candara" panose="020E0502030303020204" pitchFamily="34" charset="0"/>
              </a:rPr>
              <a:t>.</a:t>
            </a:r>
            <a:endParaRPr lang="en-US" sz="1400" b="1" dirty="0">
              <a:solidFill>
                <a:srgbClr val="000000"/>
              </a:solidFill>
              <a:latin typeface="Candara" panose="020E0502030303020204" pitchFamily="34" charset="0"/>
            </a:endParaRPr>
          </a:p>
          <a:p>
            <a:pPr marL="347663" lvl="1" indent="-174625">
              <a:spcBef>
                <a:spcPts val="600"/>
              </a:spcBef>
              <a:buFont typeface="+mj-lt"/>
              <a:buAutoNum type="arabicPeriod"/>
              <a:tabLst>
                <a:tab pos="347663" algn="l"/>
                <a:tab pos="5834063" algn="r"/>
              </a:tabLst>
            </a:pPr>
            <a:endParaRPr lang="en-US" sz="1400" i="1" dirty="0">
              <a:solidFill>
                <a:srgbClr val="000000">
                  <a:lumMod val="50000"/>
                  <a:lumOff val="50000"/>
                </a:srgbClr>
              </a:solidFill>
              <a:latin typeface="Candara" panose="020E0502030303020204" pitchFamily="34" charset="0"/>
            </a:endParaRPr>
          </a:p>
        </p:txBody>
      </p:sp>
      <p:sp>
        <p:nvSpPr>
          <p:cNvPr id="13" name="Slide Number Placeholder 1">
            <a:extLst>
              <a:ext uri="{FF2B5EF4-FFF2-40B4-BE49-F238E27FC236}">
                <a16:creationId xmlns:a16="http://schemas.microsoft.com/office/drawing/2014/main" id="{662B4517-E756-A0DE-E622-6C7589066434}"/>
              </a:ext>
            </a:extLst>
          </p:cNvPr>
          <p:cNvSpPr txBox="1">
            <a:spLocks/>
          </p:cNvSpPr>
          <p:nvPr/>
        </p:nvSpPr>
        <p:spPr>
          <a:xfrm>
            <a:off x="3657600" y="6400800"/>
            <a:ext cx="1828800"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981D3CC-1EA5-47FA-A1CC-C7419F014A45}" type="slidenum">
              <a:rPr lang="en-US" smtClean="0">
                <a:latin typeface="Franklin Gothic Book" panose="020F0502020204030204"/>
              </a:rPr>
              <a:pPr/>
              <a:t>10</a:t>
            </a:fld>
            <a:endParaRPr lang="en-US" dirty="0">
              <a:latin typeface="Franklin Gothic Book" panose="020F0502020204030204"/>
            </a:endParaRPr>
          </a:p>
        </p:txBody>
      </p:sp>
      <p:sp>
        <p:nvSpPr>
          <p:cNvPr id="7" name="Title 1">
            <a:extLst>
              <a:ext uri="{FF2B5EF4-FFF2-40B4-BE49-F238E27FC236}">
                <a16:creationId xmlns:a16="http://schemas.microsoft.com/office/drawing/2014/main" id="{9D6D35C7-7780-4D20-03F6-CAE2976AF3DC}"/>
              </a:ext>
            </a:extLst>
          </p:cNvPr>
          <p:cNvSpPr txBox="1">
            <a:spLocks noChangeAspect="1"/>
          </p:cNvSpPr>
          <p:nvPr/>
        </p:nvSpPr>
        <p:spPr>
          <a:xfrm>
            <a:off x="215007" y="407439"/>
            <a:ext cx="8636385" cy="658492"/>
          </a:xfrm>
          <a:prstGeom prst="rect">
            <a:avLst/>
          </a:prstGeom>
        </p:spPr>
        <p:txBody>
          <a:bodyPr>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r>
              <a:rPr lang="en-US" sz="3200" dirty="0">
                <a:solidFill>
                  <a:srgbClr val="000000">
                    <a:lumMod val="75000"/>
                    <a:lumOff val="25000"/>
                  </a:srgbClr>
                </a:solidFill>
                <a:latin typeface="Bookman Old Style" panose="020F0302020204030204"/>
              </a:rPr>
              <a:t>Where Are We Now?</a:t>
            </a:r>
          </a:p>
        </p:txBody>
      </p:sp>
      <p:cxnSp>
        <p:nvCxnSpPr>
          <p:cNvPr id="8" name="Straight Connector 7">
            <a:extLst>
              <a:ext uri="{FF2B5EF4-FFF2-40B4-BE49-F238E27FC236}">
                <a16:creationId xmlns:a16="http://schemas.microsoft.com/office/drawing/2014/main" id="{3E8770C5-0286-5FA5-7417-62D53DBE866B}"/>
              </a:ext>
            </a:extLst>
          </p:cNvPr>
          <p:cNvCxnSpPr>
            <a:cxnSpLocks noChangeAspect="1"/>
          </p:cNvCxnSpPr>
          <p:nvPr/>
        </p:nvCxnSpPr>
        <p:spPr>
          <a:xfrm>
            <a:off x="310896" y="946099"/>
            <a:ext cx="8531352" cy="0"/>
          </a:xfrm>
          <a:prstGeom prst="line">
            <a:avLst/>
          </a:prstGeom>
          <a:noFill/>
          <a:ln w="15875" cap="flat" cmpd="sng" algn="ctr">
            <a:solidFill>
              <a:srgbClr val="000000"/>
            </a:solidFill>
            <a:prstDash val="solid"/>
          </a:ln>
          <a:effectLst/>
        </p:spPr>
      </p:cxnSp>
      <p:sp>
        <p:nvSpPr>
          <p:cNvPr id="9" name="TextBox 8">
            <a:extLst>
              <a:ext uri="{FF2B5EF4-FFF2-40B4-BE49-F238E27FC236}">
                <a16:creationId xmlns:a16="http://schemas.microsoft.com/office/drawing/2014/main" id="{8FE13A8F-7E35-5725-5F71-1AB7C3A51E48}"/>
              </a:ext>
            </a:extLst>
          </p:cNvPr>
          <p:cNvSpPr txBox="1">
            <a:spLocks noChangeAspect="1"/>
          </p:cNvSpPr>
          <p:nvPr/>
        </p:nvSpPr>
        <p:spPr>
          <a:xfrm>
            <a:off x="306448" y="74425"/>
            <a:ext cx="8531106" cy="307777"/>
          </a:xfrm>
          <a:prstGeom prst="rect">
            <a:avLst/>
          </a:prstGeom>
          <a:solidFill>
            <a:srgbClr val="9BA8B7">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9BA8B7">
                    <a:lumMod val="75000"/>
                  </a:srgbClr>
                </a:solidFill>
                <a:effectLst/>
                <a:uLnTx/>
                <a:uFillTx/>
                <a:latin typeface="Bookman Old Style" panose="020F0302020204030204"/>
              </a:rPr>
              <a:t>Current Activities</a:t>
            </a:r>
          </a:p>
        </p:txBody>
      </p:sp>
      <p:sp>
        <p:nvSpPr>
          <p:cNvPr id="3" name="TextBox 2">
            <a:extLst>
              <a:ext uri="{FF2B5EF4-FFF2-40B4-BE49-F238E27FC236}">
                <a16:creationId xmlns:a16="http://schemas.microsoft.com/office/drawing/2014/main" id="{010D0CA0-783D-7FE2-5E9C-C721C52147BE}"/>
              </a:ext>
            </a:extLst>
          </p:cNvPr>
          <p:cNvSpPr txBox="1"/>
          <p:nvPr/>
        </p:nvSpPr>
        <p:spPr>
          <a:xfrm>
            <a:off x="515486" y="5158352"/>
            <a:ext cx="3603107" cy="900246"/>
          </a:xfrm>
          <a:prstGeom prst="rect">
            <a:avLst/>
          </a:prstGeom>
          <a:noFill/>
        </p:spPr>
        <p:txBody>
          <a:bodyPr wrap="square" rtlCol="0">
            <a:spAutoFit/>
          </a:bodyPr>
          <a:lstStyle/>
          <a:p>
            <a:pPr>
              <a:tabLst>
                <a:tab pos="126206" algn="l"/>
              </a:tabLst>
            </a:pPr>
            <a:r>
              <a:rPr lang="en-US" sz="1050" i="1" dirty="0">
                <a:solidFill>
                  <a:schemeClr val="bg2">
                    <a:lumMod val="50000"/>
                  </a:schemeClr>
                </a:solidFill>
                <a:latin typeface="Candara" panose="020E0502030303020204" pitchFamily="34" charset="0"/>
              </a:rPr>
              <a:t>Visit </a:t>
            </a:r>
          </a:p>
          <a:p>
            <a:pPr>
              <a:tabLst>
                <a:tab pos="126206" algn="l"/>
              </a:tabLst>
            </a:pPr>
            <a:r>
              <a:rPr lang="en-US" sz="1050" i="1" dirty="0">
                <a:solidFill>
                  <a:schemeClr val="bg2">
                    <a:lumMod val="50000"/>
                  </a:schemeClr>
                </a:solidFill>
                <a:latin typeface="Candara" panose="020E0502030303020204" pitchFamily="34" charset="0"/>
              </a:rPr>
              <a:t>	https://eic.jlab.org/Menagerie ,</a:t>
            </a:r>
          </a:p>
          <a:p>
            <a:pPr>
              <a:tabLst>
                <a:tab pos="126206" algn="l"/>
              </a:tabLst>
            </a:pPr>
            <a:r>
              <a:rPr lang="en-US" sz="1050" i="1" dirty="0">
                <a:solidFill>
                  <a:schemeClr val="bg2">
                    <a:lumMod val="50000"/>
                  </a:schemeClr>
                </a:solidFill>
                <a:latin typeface="Candara" panose="020E0502030303020204" pitchFamily="34" charset="0"/>
              </a:rPr>
              <a:t>	https://eic.jlab.org/Geometry/Detector , and</a:t>
            </a:r>
          </a:p>
          <a:p>
            <a:pPr>
              <a:tabLst>
                <a:tab pos="126206" algn="l"/>
              </a:tabLst>
            </a:pPr>
            <a:r>
              <a:rPr lang="en-US" sz="1050" i="1" dirty="0">
                <a:solidFill>
                  <a:schemeClr val="bg2">
                    <a:lumMod val="50000"/>
                  </a:schemeClr>
                </a:solidFill>
                <a:latin typeface="Candara" panose="020E0502030303020204" pitchFamily="34" charset="0"/>
              </a:rPr>
              <a:t>	https://eic.jlab.org/Interfaces/InterfaceMatrix.html </a:t>
            </a:r>
          </a:p>
          <a:p>
            <a:pPr>
              <a:tabLst>
                <a:tab pos="126206" algn="l"/>
              </a:tabLst>
            </a:pPr>
            <a:r>
              <a:rPr lang="en-US" sz="1050" i="1" dirty="0">
                <a:solidFill>
                  <a:schemeClr val="bg2">
                    <a:lumMod val="50000"/>
                  </a:schemeClr>
                </a:solidFill>
                <a:latin typeface="Candara" panose="020E0502030303020204" pitchFamily="34" charset="0"/>
              </a:rPr>
              <a:t>	for more details.</a:t>
            </a:r>
          </a:p>
        </p:txBody>
      </p:sp>
      <p:pic>
        <p:nvPicPr>
          <p:cNvPr id="14" name="Picture 13">
            <a:extLst>
              <a:ext uri="{FF2B5EF4-FFF2-40B4-BE49-F238E27FC236}">
                <a16:creationId xmlns:a16="http://schemas.microsoft.com/office/drawing/2014/main" id="{6227B271-A354-057E-08F3-4C90E2F9D67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11482" y="1091371"/>
            <a:ext cx="2414191" cy="2211380"/>
          </a:xfrm>
          <a:prstGeom prst="rect">
            <a:avLst/>
          </a:prstGeom>
          <a:ln>
            <a:solidFill>
              <a:schemeClr val="bg1">
                <a:lumMod val="50000"/>
              </a:schemeClr>
            </a:solidFill>
          </a:ln>
        </p:spPr>
      </p:pic>
      <p:pic>
        <p:nvPicPr>
          <p:cNvPr id="15" name="Picture 14">
            <a:extLst>
              <a:ext uri="{FF2B5EF4-FFF2-40B4-BE49-F238E27FC236}">
                <a16:creationId xmlns:a16="http://schemas.microsoft.com/office/drawing/2014/main" id="{A7ED6479-A26E-3835-09A5-A71E938B7A3A}"/>
              </a:ext>
            </a:extLst>
          </p:cNvPr>
          <p:cNvPicPr>
            <a:picLocks noChangeAspect="1"/>
          </p:cNvPicPr>
          <p:nvPr/>
        </p:nvPicPr>
        <p:blipFill>
          <a:blip r:embed="rId3"/>
          <a:srcRect/>
          <a:stretch/>
        </p:blipFill>
        <p:spPr>
          <a:xfrm>
            <a:off x="999704" y="1870275"/>
            <a:ext cx="2516980" cy="2617660"/>
          </a:xfrm>
          <a:prstGeom prst="rect">
            <a:avLst/>
          </a:prstGeom>
          <a:noFill/>
          <a:ln>
            <a:solidFill>
              <a:schemeClr val="bg1">
                <a:lumMod val="50000"/>
              </a:schemeClr>
            </a:solidFill>
          </a:ln>
        </p:spPr>
      </p:pic>
      <p:pic>
        <p:nvPicPr>
          <p:cNvPr id="16" name="Picture 15">
            <a:extLst>
              <a:ext uri="{FF2B5EF4-FFF2-40B4-BE49-F238E27FC236}">
                <a16:creationId xmlns:a16="http://schemas.microsoft.com/office/drawing/2014/main" id="{32606630-F11F-3C71-4EC3-EF330DFE68EE}"/>
              </a:ext>
            </a:extLst>
          </p:cNvPr>
          <p:cNvPicPr>
            <a:picLocks noChangeAspect="1"/>
          </p:cNvPicPr>
          <p:nvPr/>
        </p:nvPicPr>
        <p:blipFill>
          <a:blip r:embed="rId4"/>
          <a:srcRect/>
          <a:stretch/>
        </p:blipFill>
        <p:spPr>
          <a:xfrm>
            <a:off x="1609250" y="2900771"/>
            <a:ext cx="2698345" cy="2334119"/>
          </a:xfrm>
          <a:prstGeom prst="rect">
            <a:avLst/>
          </a:prstGeom>
          <a:ln>
            <a:solidFill>
              <a:schemeClr val="bg1">
                <a:lumMod val="50000"/>
              </a:schemeClr>
            </a:solidFill>
          </a:ln>
        </p:spPr>
      </p:pic>
    </p:spTree>
    <p:extLst>
      <p:ext uri="{BB962C8B-B14F-4D97-AF65-F5344CB8AC3E}">
        <p14:creationId xmlns:p14="http://schemas.microsoft.com/office/powerpoint/2010/main" val="1165698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
            <a:extLst>
              <a:ext uri="{FF2B5EF4-FFF2-40B4-BE49-F238E27FC236}">
                <a16:creationId xmlns:a16="http://schemas.microsoft.com/office/drawing/2014/main" id="{662B4517-E756-A0DE-E622-6C7589066434}"/>
              </a:ext>
            </a:extLst>
          </p:cNvPr>
          <p:cNvSpPr txBox="1">
            <a:spLocks/>
          </p:cNvSpPr>
          <p:nvPr/>
        </p:nvSpPr>
        <p:spPr>
          <a:xfrm>
            <a:off x="3657600" y="6400800"/>
            <a:ext cx="1828800"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981D3CC-1EA5-47FA-A1CC-C7419F014A45}" type="slidenum">
              <a:rPr lang="en-US" smtClean="0">
                <a:latin typeface="Franklin Gothic Book" panose="020F0502020204030204"/>
              </a:rPr>
              <a:pPr/>
              <a:t>11</a:t>
            </a:fld>
            <a:endParaRPr lang="en-US" dirty="0">
              <a:latin typeface="Franklin Gothic Book" panose="020F0502020204030204"/>
            </a:endParaRPr>
          </a:p>
        </p:txBody>
      </p:sp>
      <p:sp>
        <p:nvSpPr>
          <p:cNvPr id="7" name="Title 1">
            <a:extLst>
              <a:ext uri="{FF2B5EF4-FFF2-40B4-BE49-F238E27FC236}">
                <a16:creationId xmlns:a16="http://schemas.microsoft.com/office/drawing/2014/main" id="{9D6D35C7-7780-4D20-03F6-CAE2976AF3DC}"/>
              </a:ext>
            </a:extLst>
          </p:cNvPr>
          <p:cNvSpPr txBox="1">
            <a:spLocks noChangeAspect="1"/>
          </p:cNvSpPr>
          <p:nvPr/>
        </p:nvSpPr>
        <p:spPr>
          <a:xfrm>
            <a:off x="215007" y="407439"/>
            <a:ext cx="8636385" cy="658492"/>
          </a:xfrm>
          <a:prstGeom prst="rect">
            <a:avLst/>
          </a:prstGeom>
        </p:spPr>
        <p:txBody>
          <a:bodyPr>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r>
              <a:rPr lang="en-US" sz="3200" dirty="0">
                <a:solidFill>
                  <a:srgbClr val="000000">
                    <a:lumMod val="75000"/>
                    <a:lumOff val="25000"/>
                  </a:srgbClr>
                </a:solidFill>
                <a:latin typeface="Bookman Old Style" panose="020F0302020204030204"/>
              </a:rPr>
              <a:t>Where Are We Going?</a:t>
            </a:r>
          </a:p>
        </p:txBody>
      </p:sp>
      <p:cxnSp>
        <p:nvCxnSpPr>
          <p:cNvPr id="8" name="Straight Connector 7">
            <a:extLst>
              <a:ext uri="{FF2B5EF4-FFF2-40B4-BE49-F238E27FC236}">
                <a16:creationId xmlns:a16="http://schemas.microsoft.com/office/drawing/2014/main" id="{3E8770C5-0286-5FA5-7417-62D53DBE866B}"/>
              </a:ext>
            </a:extLst>
          </p:cNvPr>
          <p:cNvCxnSpPr>
            <a:cxnSpLocks noChangeAspect="1"/>
          </p:cNvCxnSpPr>
          <p:nvPr/>
        </p:nvCxnSpPr>
        <p:spPr>
          <a:xfrm>
            <a:off x="310896" y="946099"/>
            <a:ext cx="8531352" cy="0"/>
          </a:xfrm>
          <a:prstGeom prst="line">
            <a:avLst/>
          </a:prstGeom>
          <a:noFill/>
          <a:ln w="15875" cap="flat" cmpd="sng" algn="ctr">
            <a:solidFill>
              <a:srgbClr val="000000"/>
            </a:solidFill>
            <a:prstDash val="solid"/>
          </a:ln>
          <a:effectLst/>
        </p:spPr>
      </p:cxnSp>
      <p:sp>
        <p:nvSpPr>
          <p:cNvPr id="9" name="TextBox 8">
            <a:extLst>
              <a:ext uri="{FF2B5EF4-FFF2-40B4-BE49-F238E27FC236}">
                <a16:creationId xmlns:a16="http://schemas.microsoft.com/office/drawing/2014/main" id="{8FE13A8F-7E35-5725-5F71-1AB7C3A51E48}"/>
              </a:ext>
            </a:extLst>
          </p:cNvPr>
          <p:cNvSpPr txBox="1">
            <a:spLocks noChangeAspect="1"/>
          </p:cNvSpPr>
          <p:nvPr/>
        </p:nvSpPr>
        <p:spPr>
          <a:xfrm>
            <a:off x="306448" y="74425"/>
            <a:ext cx="8531106" cy="307777"/>
          </a:xfrm>
          <a:prstGeom prst="rect">
            <a:avLst/>
          </a:prstGeom>
          <a:solidFill>
            <a:srgbClr val="9BA8B7">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9BA8B7">
                    <a:lumMod val="75000"/>
                  </a:srgbClr>
                </a:solidFill>
                <a:effectLst/>
                <a:uLnTx/>
                <a:uFillTx/>
                <a:latin typeface="Bookman Old Style" panose="020F0302020204030204"/>
              </a:rPr>
              <a:t>Future Activities</a:t>
            </a:r>
          </a:p>
        </p:txBody>
      </p:sp>
      <p:sp>
        <p:nvSpPr>
          <p:cNvPr id="2" name="Rectangle 1">
            <a:extLst>
              <a:ext uri="{FF2B5EF4-FFF2-40B4-BE49-F238E27FC236}">
                <a16:creationId xmlns:a16="http://schemas.microsoft.com/office/drawing/2014/main" id="{4A128B08-3C08-0521-8A61-8B46B2336B7E}"/>
              </a:ext>
            </a:extLst>
          </p:cNvPr>
          <p:cNvSpPr/>
          <p:nvPr/>
        </p:nvSpPr>
        <p:spPr>
          <a:xfrm>
            <a:off x="421777" y="978195"/>
            <a:ext cx="8398373" cy="5267596"/>
          </a:xfrm>
          <a:prstGeom prst="rect">
            <a:avLst/>
          </a:prstGeom>
        </p:spPr>
        <p:txBody>
          <a:bodyPr wrap="square">
            <a:spAutoFit/>
          </a:bodyPr>
          <a:lstStyle/>
          <a:p>
            <a:pPr>
              <a:spcBef>
                <a:spcPts val="900"/>
              </a:spcBef>
            </a:pPr>
            <a:r>
              <a:rPr lang="en-US" dirty="0">
                <a:solidFill>
                  <a:srgbClr val="E8E3CE">
                    <a:lumMod val="50000"/>
                  </a:srgbClr>
                </a:solidFill>
                <a:latin typeface="Bookman Old Style" panose="020F0302020204030204"/>
              </a:rPr>
              <a:t>Requirements:</a:t>
            </a:r>
          </a:p>
          <a:p>
            <a:pPr marL="285750" indent="-285750">
              <a:spcBef>
                <a:spcPts val="600"/>
              </a:spcBef>
              <a:buFont typeface="Arial" panose="020B0604020202020204" pitchFamily="34" charset="0"/>
              <a:buChar char="•"/>
            </a:pPr>
            <a:r>
              <a:rPr lang="en-US" sz="1600" dirty="0">
                <a:solidFill>
                  <a:srgbClr val="000000"/>
                </a:solidFill>
                <a:latin typeface="Candara" panose="020E0502030303020204" pitchFamily="34" charset="0"/>
              </a:rPr>
              <a:t>We will continue to refine our requirements to ensure that they are internally consistent and fully adequate to support detailed design.</a:t>
            </a:r>
          </a:p>
          <a:p>
            <a:pPr>
              <a:spcBef>
                <a:spcPts val="900"/>
              </a:spcBef>
            </a:pPr>
            <a:r>
              <a:rPr lang="en-US" dirty="0">
                <a:solidFill>
                  <a:srgbClr val="E8E3CE">
                    <a:lumMod val="50000"/>
                  </a:srgbClr>
                </a:solidFill>
                <a:latin typeface="Bookman Old Style" panose="020F0302020204030204"/>
              </a:rPr>
              <a:t>Interfaces:</a:t>
            </a:r>
          </a:p>
          <a:p>
            <a:pPr marL="285750" indent="-285750">
              <a:spcBef>
                <a:spcPts val="600"/>
              </a:spcBef>
              <a:buFont typeface="Arial" panose="020B0604020202020204" pitchFamily="34" charset="0"/>
              <a:buChar char="•"/>
            </a:pPr>
            <a:r>
              <a:rPr lang="en-US" sz="1600" dirty="0">
                <a:solidFill>
                  <a:srgbClr val="000000"/>
                </a:solidFill>
                <a:latin typeface="Candara" panose="020E0502030303020204" pitchFamily="34" charset="0"/>
              </a:rPr>
              <a:t>We will finalize our interface definitions and map them to our requirements.</a:t>
            </a:r>
          </a:p>
          <a:p>
            <a:pPr marL="285750" indent="-285750">
              <a:spcBef>
                <a:spcPts val="600"/>
              </a:spcBef>
              <a:buFont typeface="Arial" panose="020B0604020202020204" pitchFamily="34" charset="0"/>
              <a:buChar char="•"/>
            </a:pPr>
            <a:r>
              <a:rPr lang="en-US" sz="1600" dirty="0">
                <a:solidFill>
                  <a:srgbClr val="000000"/>
                </a:solidFill>
                <a:latin typeface="Candara" panose="020E0502030303020204" pitchFamily="34" charset="0"/>
              </a:rPr>
              <a:t>We are developing a general approach to Interface Control Documents that can follow directly from the collected sets of </a:t>
            </a:r>
            <a:r>
              <a:rPr lang="en-US" sz="1600" dirty="0" smtClean="0">
                <a:solidFill>
                  <a:srgbClr val="000000"/>
                </a:solidFill>
                <a:latin typeface="Candara" panose="020E0502030303020204" pitchFamily="34" charset="0"/>
              </a:rPr>
              <a:t>interfaces. These will </a:t>
            </a:r>
            <a:r>
              <a:rPr lang="en-US" sz="1600" dirty="0" smtClean="0">
                <a:solidFill>
                  <a:srgbClr val="000000"/>
                </a:solidFill>
                <a:latin typeface="Candara" panose="020E0502030303020204" pitchFamily="34" charset="0"/>
              </a:rPr>
              <a:t>provide </a:t>
            </a:r>
            <a:r>
              <a:rPr lang="en-US" sz="1600" dirty="0">
                <a:solidFill>
                  <a:srgbClr val="000000"/>
                </a:solidFill>
                <a:latin typeface="Candara" panose="020E0502030303020204" pitchFamily="34" charset="0"/>
              </a:rPr>
              <a:t>a complete specification for all </a:t>
            </a:r>
            <a:r>
              <a:rPr lang="en-US" sz="1600" dirty="0" smtClean="0">
                <a:solidFill>
                  <a:srgbClr val="000000"/>
                </a:solidFill>
                <a:latin typeface="Candara" panose="020E0502030303020204" pitchFamily="34" charset="0"/>
              </a:rPr>
              <a:t>interfaces, and will </a:t>
            </a:r>
            <a:r>
              <a:rPr lang="en-US" sz="1600" dirty="0">
                <a:solidFill>
                  <a:srgbClr val="000000"/>
                </a:solidFill>
                <a:latin typeface="Candara" panose="020E0502030303020204" pitchFamily="34" charset="0"/>
              </a:rPr>
              <a:t>be the foundation for detailed design outside of the detector.</a:t>
            </a:r>
          </a:p>
          <a:p>
            <a:pPr>
              <a:spcBef>
                <a:spcPts val="900"/>
              </a:spcBef>
            </a:pPr>
            <a:r>
              <a:rPr lang="en-US" dirty="0">
                <a:solidFill>
                  <a:srgbClr val="E8E3CE">
                    <a:lumMod val="50000"/>
                  </a:srgbClr>
                </a:solidFill>
                <a:latin typeface="Bookman Old Style" panose="020F0302020204030204"/>
              </a:rPr>
              <a:t>Database Management:</a:t>
            </a:r>
          </a:p>
          <a:p>
            <a:pPr marL="285750" indent="-285750">
              <a:spcBef>
                <a:spcPts val="600"/>
              </a:spcBef>
              <a:buFont typeface="Arial" panose="020B0604020202020204" pitchFamily="34" charset="0"/>
              <a:buChar char="•"/>
            </a:pPr>
            <a:r>
              <a:rPr lang="en-US" sz="1600" dirty="0">
                <a:solidFill>
                  <a:srgbClr val="000000"/>
                </a:solidFill>
                <a:latin typeface="Candara" panose="020E0502030303020204" pitchFamily="34" charset="0"/>
              </a:rPr>
              <a:t>We will continue to incorporate information into the </a:t>
            </a:r>
            <a:r>
              <a:rPr lang="en-US" sz="1600" dirty="0" err="1">
                <a:solidFill>
                  <a:srgbClr val="000000"/>
                </a:solidFill>
                <a:latin typeface="Candara" panose="020E0502030303020204" pitchFamily="34" charset="0"/>
              </a:rPr>
              <a:t>Visure</a:t>
            </a:r>
            <a:r>
              <a:rPr lang="en-US" sz="1600" dirty="0">
                <a:solidFill>
                  <a:srgbClr val="000000"/>
                </a:solidFill>
                <a:latin typeface="Candara" panose="020E0502030303020204" pitchFamily="34" charset="0"/>
              </a:rPr>
              <a:t> database so that the impact of requirement and interface changes can be detected across the project.</a:t>
            </a:r>
          </a:p>
          <a:p>
            <a:pPr>
              <a:spcBef>
                <a:spcPts val="900"/>
              </a:spcBef>
            </a:pPr>
            <a:r>
              <a:rPr lang="en-US" dirty="0">
                <a:solidFill>
                  <a:srgbClr val="E8E3CE">
                    <a:lumMod val="50000"/>
                  </a:srgbClr>
                </a:solidFill>
                <a:latin typeface="Bookman Old Style" panose="020F0302020204030204"/>
              </a:rPr>
              <a:t>Communications and Collaboration</a:t>
            </a:r>
          </a:p>
          <a:p>
            <a:pPr marL="285750" indent="-285750">
              <a:spcBef>
                <a:spcPts val="600"/>
              </a:spcBef>
              <a:buFont typeface="Arial" panose="020B0604020202020204" pitchFamily="34" charset="0"/>
              <a:buChar char="•"/>
            </a:pPr>
            <a:r>
              <a:rPr lang="en-US" sz="1600" dirty="0">
                <a:solidFill>
                  <a:srgbClr val="000000"/>
                </a:solidFill>
                <a:latin typeface="Candara" panose="020E0502030303020204" pitchFamily="34" charset="0"/>
              </a:rPr>
              <a:t>Effective communications and collaboration with our research partners remains a high priority.</a:t>
            </a:r>
          </a:p>
          <a:p>
            <a:pPr marL="285750" indent="-285750">
              <a:spcBef>
                <a:spcPts val="600"/>
              </a:spcBef>
              <a:buFont typeface="Arial" panose="020B0604020202020204" pitchFamily="34" charset="0"/>
              <a:buChar char="•"/>
            </a:pPr>
            <a:r>
              <a:rPr lang="en-US" sz="1600" dirty="0">
                <a:solidFill>
                  <a:srgbClr val="000000"/>
                </a:solidFill>
                <a:latin typeface="Candara" panose="020E0502030303020204" pitchFamily="34" charset="0"/>
              </a:rPr>
              <a:t>We will continue to look for ways to improve the distribution of accurate, up-to-date information to our users and collaborators.</a:t>
            </a:r>
          </a:p>
          <a:p>
            <a:pPr>
              <a:lnSpc>
                <a:spcPct val="110000"/>
              </a:lnSpc>
            </a:pPr>
            <a:endParaRPr lang="en-US" dirty="0">
              <a:solidFill>
                <a:srgbClr val="000000"/>
              </a:solidFill>
              <a:latin typeface="Candara" panose="020E0502030303020204" pitchFamily="34" charset="0"/>
            </a:endParaRPr>
          </a:p>
        </p:txBody>
      </p:sp>
    </p:spTree>
    <p:extLst>
      <p:ext uri="{BB962C8B-B14F-4D97-AF65-F5344CB8AC3E}">
        <p14:creationId xmlns:p14="http://schemas.microsoft.com/office/powerpoint/2010/main" val="3991922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A7EBC49-8D25-C8D3-51DE-75635C923AD1}"/>
              </a:ext>
            </a:extLst>
          </p:cNvPr>
          <p:cNvSpPr txBox="1">
            <a:spLocks/>
          </p:cNvSpPr>
          <p:nvPr/>
        </p:nvSpPr>
        <p:spPr>
          <a:xfrm>
            <a:off x="306447" y="66973"/>
            <a:ext cx="8513703" cy="911222"/>
          </a:xfrm>
          <a:prstGeom prst="rect">
            <a:avLst/>
          </a:prstGeom>
        </p:spPr>
        <p:txBody>
          <a:bodyPr>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r>
              <a:rPr lang="en-US" sz="4400" dirty="0">
                <a:solidFill>
                  <a:srgbClr val="000000">
                    <a:lumMod val="75000"/>
                    <a:lumOff val="25000"/>
                  </a:srgbClr>
                </a:solidFill>
                <a:latin typeface="Bookman Old Style" panose="020F0302020204030204"/>
              </a:rPr>
              <a:t>Questions?</a:t>
            </a:r>
          </a:p>
        </p:txBody>
      </p:sp>
      <p:cxnSp>
        <p:nvCxnSpPr>
          <p:cNvPr id="12" name="Straight Connector 11">
            <a:extLst>
              <a:ext uri="{FF2B5EF4-FFF2-40B4-BE49-F238E27FC236}">
                <a16:creationId xmlns:a16="http://schemas.microsoft.com/office/drawing/2014/main" id="{29FF9E9A-8A41-2442-9697-B8BD31F9018A}"/>
              </a:ext>
            </a:extLst>
          </p:cNvPr>
          <p:cNvCxnSpPr>
            <a:cxnSpLocks/>
          </p:cNvCxnSpPr>
          <p:nvPr/>
        </p:nvCxnSpPr>
        <p:spPr>
          <a:xfrm>
            <a:off x="421778" y="829136"/>
            <a:ext cx="8398373" cy="0"/>
          </a:xfrm>
          <a:prstGeom prst="line">
            <a:avLst/>
          </a:prstGeom>
          <a:noFill/>
          <a:ln w="15875" cap="flat" cmpd="sng" algn="ctr">
            <a:solidFill>
              <a:srgbClr val="000000"/>
            </a:solidFill>
            <a:prstDash val="solid"/>
          </a:ln>
          <a:effectLst/>
        </p:spPr>
      </p:cxnSp>
      <p:sp>
        <p:nvSpPr>
          <p:cNvPr id="13" name="Slide Number Placeholder 1">
            <a:extLst>
              <a:ext uri="{FF2B5EF4-FFF2-40B4-BE49-F238E27FC236}">
                <a16:creationId xmlns:a16="http://schemas.microsoft.com/office/drawing/2014/main" id="{662B4517-E756-A0DE-E622-6C7589066434}"/>
              </a:ext>
            </a:extLst>
          </p:cNvPr>
          <p:cNvSpPr txBox="1">
            <a:spLocks/>
          </p:cNvSpPr>
          <p:nvPr/>
        </p:nvSpPr>
        <p:spPr>
          <a:xfrm>
            <a:off x="3657600" y="6400800"/>
            <a:ext cx="1828800"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981D3CC-1EA5-47FA-A1CC-C7419F014A45}" type="slidenum">
              <a:rPr lang="en-US" smtClean="0">
                <a:latin typeface="Franklin Gothic Book" panose="020F0502020204030204"/>
              </a:rPr>
              <a:pPr/>
              <a:t>12</a:t>
            </a:fld>
            <a:endParaRPr lang="en-US" dirty="0">
              <a:latin typeface="Franklin Gothic Book" panose="020F0502020204030204"/>
            </a:endParaRPr>
          </a:p>
        </p:txBody>
      </p:sp>
    </p:spTree>
    <p:extLst>
      <p:ext uri="{BB962C8B-B14F-4D97-AF65-F5344CB8AC3E}">
        <p14:creationId xmlns:p14="http://schemas.microsoft.com/office/powerpoint/2010/main" val="2245449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A7EBC49-8D25-C8D3-51DE-75635C923AD1}"/>
              </a:ext>
            </a:extLst>
          </p:cNvPr>
          <p:cNvSpPr txBox="1">
            <a:spLocks/>
          </p:cNvSpPr>
          <p:nvPr/>
        </p:nvSpPr>
        <p:spPr>
          <a:xfrm>
            <a:off x="306447" y="66973"/>
            <a:ext cx="8513703" cy="911222"/>
          </a:xfrm>
          <a:prstGeom prst="rect">
            <a:avLst/>
          </a:prstGeom>
        </p:spPr>
        <p:txBody>
          <a:bodyPr>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r>
              <a:rPr lang="en-US" sz="4400" dirty="0">
                <a:solidFill>
                  <a:srgbClr val="000000">
                    <a:lumMod val="75000"/>
                    <a:lumOff val="25000"/>
                  </a:srgbClr>
                </a:solidFill>
                <a:latin typeface="Bookman Old Style" panose="020F0302020204030204"/>
              </a:rPr>
              <a:t>Overview</a:t>
            </a:r>
          </a:p>
        </p:txBody>
      </p:sp>
      <p:cxnSp>
        <p:nvCxnSpPr>
          <p:cNvPr id="12" name="Straight Connector 11">
            <a:extLst>
              <a:ext uri="{FF2B5EF4-FFF2-40B4-BE49-F238E27FC236}">
                <a16:creationId xmlns:a16="http://schemas.microsoft.com/office/drawing/2014/main" id="{29FF9E9A-8A41-2442-9697-B8BD31F9018A}"/>
              </a:ext>
            </a:extLst>
          </p:cNvPr>
          <p:cNvCxnSpPr>
            <a:cxnSpLocks/>
          </p:cNvCxnSpPr>
          <p:nvPr/>
        </p:nvCxnSpPr>
        <p:spPr>
          <a:xfrm>
            <a:off x="421778" y="829136"/>
            <a:ext cx="4973182" cy="0"/>
          </a:xfrm>
          <a:prstGeom prst="line">
            <a:avLst/>
          </a:prstGeom>
          <a:noFill/>
          <a:ln w="15875" cap="flat" cmpd="sng" algn="ctr">
            <a:solidFill>
              <a:srgbClr val="000000"/>
            </a:solidFill>
            <a:prstDash val="solid"/>
          </a:ln>
          <a:effectLst/>
        </p:spPr>
      </p:cxnSp>
      <p:sp>
        <p:nvSpPr>
          <p:cNvPr id="13" name="Slide Number Placeholder 1">
            <a:extLst>
              <a:ext uri="{FF2B5EF4-FFF2-40B4-BE49-F238E27FC236}">
                <a16:creationId xmlns:a16="http://schemas.microsoft.com/office/drawing/2014/main" id="{662B4517-E756-A0DE-E622-6C7589066434}"/>
              </a:ext>
            </a:extLst>
          </p:cNvPr>
          <p:cNvSpPr txBox="1">
            <a:spLocks/>
          </p:cNvSpPr>
          <p:nvPr/>
        </p:nvSpPr>
        <p:spPr>
          <a:xfrm>
            <a:off x="3657600" y="6400800"/>
            <a:ext cx="1828800"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981D3CC-1EA5-47FA-A1CC-C7419F014A45}" type="slidenum">
              <a:rPr lang="en-US" smtClean="0">
                <a:latin typeface="Franklin Gothic Book" panose="020F0502020204030204"/>
              </a:rPr>
              <a:pPr/>
              <a:t>2</a:t>
            </a:fld>
            <a:endParaRPr lang="en-US" dirty="0">
              <a:latin typeface="Franklin Gothic Book" panose="020F0502020204030204"/>
            </a:endParaRPr>
          </a:p>
        </p:txBody>
      </p:sp>
      <p:sp>
        <p:nvSpPr>
          <p:cNvPr id="14" name="Rectangle 13">
            <a:extLst>
              <a:ext uri="{FF2B5EF4-FFF2-40B4-BE49-F238E27FC236}">
                <a16:creationId xmlns:a16="http://schemas.microsoft.com/office/drawing/2014/main" id="{A1B758A9-0839-B481-7F85-480240E4F79F}"/>
              </a:ext>
            </a:extLst>
          </p:cNvPr>
          <p:cNvSpPr/>
          <p:nvPr/>
        </p:nvSpPr>
        <p:spPr>
          <a:xfrm>
            <a:off x="421777" y="856275"/>
            <a:ext cx="5476103" cy="993605"/>
          </a:xfrm>
          <a:prstGeom prst="rect">
            <a:avLst/>
          </a:prstGeom>
        </p:spPr>
        <p:txBody>
          <a:bodyPr wrap="square">
            <a:spAutoFit/>
          </a:bodyPr>
          <a:lstStyle/>
          <a:p>
            <a:r>
              <a:rPr lang="en-US" sz="2000" dirty="0">
                <a:solidFill>
                  <a:srgbClr val="E8E3CE">
                    <a:lumMod val="50000"/>
                  </a:srgbClr>
                </a:solidFill>
                <a:latin typeface="Bookman Old Style" panose="020F0302020204030204"/>
              </a:rPr>
              <a:t>Systems Engineering:</a:t>
            </a:r>
          </a:p>
          <a:p>
            <a:pPr marL="285750" indent="-285750">
              <a:lnSpc>
                <a:spcPct val="110000"/>
              </a:lnSpc>
              <a:buFont typeface="Arial" panose="020B0604020202020204" pitchFamily="34" charset="0"/>
              <a:buChar char="•"/>
            </a:pPr>
            <a:r>
              <a:rPr lang="en-US" dirty="0">
                <a:solidFill>
                  <a:srgbClr val="000000"/>
                </a:solidFill>
                <a:latin typeface="Candara" panose="020E0502030303020204" pitchFamily="34" charset="0"/>
              </a:rPr>
              <a:t>Framing the detector systems to create a hierarchy of sub-systems, requirements and interfaces.</a:t>
            </a:r>
            <a:endParaRPr lang="en-US" sz="2000" i="1" dirty="0">
              <a:solidFill>
                <a:srgbClr val="857659"/>
              </a:solidFill>
              <a:latin typeface="Bookman Old Style" panose="020F0302020204030204"/>
            </a:endParaRPr>
          </a:p>
        </p:txBody>
      </p:sp>
      <p:sp>
        <p:nvSpPr>
          <p:cNvPr id="2" name="TextBox 1">
            <a:extLst>
              <a:ext uri="{FF2B5EF4-FFF2-40B4-BE49-F238E27FC236}">
                <a16:creationId xmlns:a16="http://schemas.microsoft.com/office/drawing/2014/main" id="{661979F9-51A9-AC37-EBA7-60AEFF8CA545}"/>
              </a:ext>
            </a:extLst>
          </p:cNvPr>
          <p:cNvSpPr txBox="1"/>
          <p:nvPr/>
        </p:nvSpPr>
        <p:spPr>
          <a:xfrm>
            <a:off x="5791200" y="103629"/>
            <a:ext cx="3352800" cy="1600438"/>
          </a:xfrm>
          <a:prstGeom prst="rect">
            <a:avLst/>
          </a:prstGeom>
          <a:solidFill>
            <a:schemeClr val="bg1"/>
          </a:solidFill>
        </p:spPr>
        <p:txBody>
          <a:bodyPr wrap="square" rtlCol="0">
            <a:spAutoFit/>
          </a:bodyPr>
          <a:lstStyle/>
          <a:p>
            <a:r>
              <a:rPr lang="en-US" sz="1400" i="1" dirty="0"/>
              <a:t>1. Are the technical performance requirements appropriately defined and complete for this stage of the project? </a:t>
            </a:r>
          </a:p>
          <a:p>
            <a:endParaRPr lang="en-US" sz="1400" i="1" dirty="0"/>
          </a:p>
          <a:p>
            <a:r>
              <a:rPr lang="en-US" sz="1400" i="1" dirty="0"/>
              <a:t>5. Are the plans for detector integration in the EIC detector appropriately developed for the present phase of the project?</a:t>
            </a:r>
          </a:p>
        </p:txBody>
      </p:sp>
      <p:sp>
        <p:nvSpPr>
          <p:cNvPr id="4" name="Rectangle 3">
            <a:extLst>
              <a:ext uri="{FF2B5EF4-FFF2-40B4-BE49-F238E27FC236}">
                <a16:creationId xmlns:a16="http://schemas.microsoft.com/office/drawing/2014/main" id="{DC690951-DABD-49BB-E4D5-97E9077AB592}"/>
              </a:ext>
            </a:extLst>
          </p:cNvPr>
          <p:cNvSpPr/>
          <p:nvPr/>
        </p:nvSpPr>
        <p:spPr>
          <a:xfrm>
            <a:off x="421777" y="1834539"/>
            <a:ext cx="8398373" cy="4758354"/>
          </a:xfrm>
          <a:prstGeom prst="rect">
            <a:avLst/>
          </a:prstGeom>
        </p:spPr>
        <p:txBody>
          <a:bodyPr wrap="square">
            <a:spAutoFit/>
          </a:bodyPr>
          <a:lstStyle/>
          <a:p>
            <a:pPr>
              <a:lnSpc>
                <a:spcPct val="120000"/>
              </a:lnSpc>
              <a:spcBef>
                <a:spcPts val="1200"/>
              </a:spcBef>
            </a:pPr>
            <a:r>
              <a:rPr lang="en-US" sz="2000" dirty="0">
                <a:solidFill>
                  <a:srgbClr val="E8E3CE">
                    <a:lumMod val="50000"/>
                  </a:srgbClr>
                </a:solidFill>
                <a:latin typeface="Bookman Old Style" panose="020F0302020204030204"/>
              </a:rPr>
              <a:t>Requirements Development:</a:t>
            </a:r>
          </a:p>
          <a:p>
            <a:pPr marL="285750" indent="-285750">
              <a:lnSpc>
                <a:spcPct val="110000"/>
              </a:lnSpc>
              <a:buFont typeface="Arial" panose="020B0604020202020204" pitchFamily="34" charset="0"/>
              <a:buChar char="•"/>
            </a:pPr>
            <a:r>
              <a:rPr lang="en-US" dirty="0">
                <a:solidFill>
                  <a:srgbClr val="000000"/>
                </a:solidFill>
                <a:latin typeface="Candara" panose="020E0502030303020204" pitchFamily="34" charset="0"/>
              </a:rPr>
              <a:t>Types of requirements and their hierarchy</a:t>
            </a:r>
          </a:p>
          <a:p>
            <a:pPr marL="285750" indent="-285750">
              <a:lnSpc>
                <a:spcPct val="110000"/>
              </a:lnSpc>
              <a:buFont typeface="Arial" panose="020B0604020202020204" pitchFamily="34" charset="0"/>
              <a:buChar char="•"/>
            </a:pPr>
            <a:r>
              <a:rPr lang="en-US" dirty="0">
                <a:solidFill>
                  <a:srgbClr val="000000"/>
                </a:solidFill>
                <a:latin typeface="Candara" panose="020E0502030303020204" pitchFamily="34" charset="0"/>
              </a:rPr>
              <a:t>How requirements are managed and coordinated</a:t>
            </a:r>
          </a:p>
          <a:p>
            <a:pPr>
              <a:lnSpc>
                <a:spcPct val="120000"/>
              </a:lnSpc>
              <a:spcBef>
                <a:spcPts val="1200"/>
              </a:spcBef>
            </a:pPr>
            <a:r>
              <a:rPr lang="en-US" sz="2000" dirty="0">
                <a:solidFill>
                  <a:srgbClr val="E8E3CE">
                    <a:lumMod val="50000"/>
                  </a:srgbClr>
                </a:solidFill>
                <a:latin typeface="Bookman Old Style" panose="020F0302020204030204"/>
              </a:rPr>
              <a:t>System Interfaces:</a:t>
            </a:r>
          </a:p>
          <a:p>
            <a:pPr marL="285750" indent="-285750">
              <a:lnSpc>
                <a:spcPct val="110000"/>
              </a:lnSpc>
              <a:buFont typeface="Arial" panose="020B0604020202020204" pitchFamily="34" charset="0"/>
              <a:buChar char="•"/>
            </a:pPr>
            <a:r>
              <a:rPr lang="en-US" dirty="0">
                <a:solidFill>
                  <a:srgbClr val="000000"/>
                </a:solidFill>
                <a:latin typeface="Candara" panose="020E0502030303020204" pitchFamily="34" charset="0"/>
              </a:rPr>
              <a:t>Hierarchy and relationships of interfaces</a:t>
            </a:r>
          </a:p>
          <a:p>
            <a:pPr marL="285750" indent="-285750">
              <a:lnSpc>
                <a:spcPct val="110000"/>
              </a:lnSpc>
              <a:buFont typeface="Arial" panose="020B0604020202020204" pitchFamily="34" charset="0"/>
              <a:buChar char="•"/>
            </a:pPr>
            <a:r>
              <a:rPr lang="en-US" dirty="0">
                <a:solidFill>
                  <a:srgbClr val="000000"/>
                </a:solidFill>
                <a:latin typeface="Candara" panose="020E0502030303020204" pitchFamily="34" charset="0"/>
              </a:rPr>
              <a:t>How interfaces are being derived</a:t>
            </a:r>
          </a:p>
          <a:p>
            <a:pPr marL="285750" indent="-285750">
              <a:lnSpc>
                <a:spcPct val="110000"/>
              </a:lnSpc>
              <a:buFont typeface="Arial" panose="020B0604020202020204" pitchFamily="34" charset="0"/>
              <a:buChar char="•"/>
            </a:pPr>
            <a:r>
              <a:rPr lang="en-US" dirty="0">
                <a:solidFill>
                  <a:srgbClr val="000000"/>
                </a:solidFill>
                <a:latin typeface="Candara" panose="020E0502030303020204" pitchFamily="34" charset="0"/>
              </a:rPr>
              <a:t>The types of interfaces that are being developed within our system</a:t>
            </a:r>
          </a:p>
          <a:p>
            <a:pPr>
              <a:lnSpc>
                <a:spcPct val="120000"/>
              </a:lnSpc>
              <a:spcBef>
                <a:spcPts val="1200"/>
              </a:spcBef>
            </a:pPr>
            <a:r>
              <a:rPr lang="en-US" sz="2000" dirty="0">
                <a:solidFill>
                  <a:srgbClr val="E8E3CE">
                    <a:lumMod val="50000"/>
                  </a:srgbClr>
                </a:solidFill>
                <a:latin typeface="Bookman Old Style" panose="020F0302020204030204"/>
              </a:rPr>
              <a:t>Where We Are Now:</a:t>
            </a:r>
          </a:p>
          <a:p>
            <a:pPr marL="285750" indent="-285750">
              <a:lnSpc>
                <a:spcPct val="110000"/>
              </a:lnSpc>
              <a:buFont typeface="Arial" panose="020B0604020202020204" pitchFamily="34" charset="0"/>
              <a:buChar char="•"/>
            </a:pPr>
            <a:r>
              <a:rPr lang="en-US" dirty="0">
                <a:solidFill>
                  <a:srgbClr val="000000"/>
                </a:solidFill>
                <a:latin typeface="Candara" panose="020E0502030303020204" pitchFamily="34" charset="0"/>
              </a:rPr>
              <a:t>Current state of requirements and interfaces</a:t>
            </a:r>
            <a:endParaRPr lang="en-US" sz="2000" i="1" dirty="0">
              <a:solidFill>
                <a:srgbClr val="000000"/>
              </a:solidFill>
              <a:latin typeface="Franklin Gothic Book" panose="020F0502020204030204"/>
            </a:endParaRPr>
          </a:p>
          <a:p>
            <a:pPr>
              <a:lnSpc>
                <a:spcPct val="120000"/>
              </a:lnSpc>
              <a:spcBef>
                <a:spcPts val="1200"/>
              </a:spcBef>
            </a:pPr>
            <a:r>
              <a:rPr lang="en-US" sz="2000" dirty="0">
                <a:solidFill>
                  <a:srgbClr val="E8E3CE">
                    <a:lumMod val="50000"/>
                  </a:srgbClr>
                </a:solidFill>
                <a:latin typeface="Bookman Old Style" panose="020F0302020204030204"/>
              </a:rPr>
              <a:t>Where We Are Going:</a:t>
            </a:r>
          </a:p>
          <a:p>
            <a:pPr marL="285750" indent="-285750">
              <a:lnSpc>
                <a:spcPct val="110000"/>
              </a:lnSpc>
              <a:buFont typeface="Arial" panose="020B0604020202020204" pitchFamily="34" charset="0"/>
              <a:buChar char="•"/>
            </a:pPr>
            <a:r>
              <a:rPr lang="en-US" dirty="0">
                <a:solidFill>
                  <a:srgbClr val="000000"/>
                </a:solidFill>
                <a:latin typeface="Candara" panose="020E0502030303020204" pitchFamily="34" charset="0"/>
              </a:rPr>
              <a:t>Revising and finalizing data, and the development of Interface Control Documents</a:t>
            </a:r>
          </a:p>
          <a:p>
            <a:pPr marL="285750" indent="-285750">
              <a:lnSpc>
                <a:spcPct val="110000"/>
              </a:lnSpc>
              <a:buFont typeface="Arial" panose="020B0604020202020204" pitchFamily="34" charset="0"/>
              <a:buChar char="•"/>
            </a:pPr>
            <a:endParaRPr lang="en-US" i="1" dirty="0">
              <a:solidFill>
                <a:srgbClr val="000000"/>
              </a:solidFill>
              <a:latin typeface="Franklin Gothic Book" panose="020F0502020204030204"/>
            </a:endParaRPr>
          </a:p>
          <a:p>
            <a:pPr>
              <a:lnSpc>
                <a:spcPct val="110000"/>
              </a:lnSpc>
            </a:pPr>
            <a:endParaRPr lang="en-US" dirty="0">
              <a:solidFill>
                <a:srgbClr val="000000"/>
              </a:solidFill>
              <a:latin typeface="Candara" panose="020E0502030303020204" pitchFamily="34" charset="0"/>
            </a:endParaRPr>
          </a:p>
        </p:txBody>
      </p:sp>
    </p:spTree>
    <p:extLst>
      <p:ext uri="{BB962C8B-B14F-4D97-AF65-F5344CB8AC3E}">
        <p14:creationId xmlns:p14="http://schemas.microsoft.com/office/powerpoint/2010/main" val="2868124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
            <a:extLst>
              <a:ext uri="{FF2B5EF4-FFF2-40B4-BE49-F238E27FC236}">
                <a16:creationId xmlns:a16="http://schemas.microsoft.com/office/drawing/2014/main" id="{662B4517-E756-A0DE-E622-6C7589066434}"/>
              </a:ext>
            </a:extLst>
          </p:cNvPr>
          <p:cNvSpPr txBox="1">
            <a:spLocks/>
          </p:cNvSpPr>
          <p:nvPr/>
        </p:nvSpPr>
        <p:spPr>
          <a:xfrm>
            <a:off x="3657600" y="6400800"/>
            <a:ext cx="1828800"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981D3CC-1EA5-47FA-A1CC-C7419F014A45}" type="slidenum">
              <a:rPr lang="en-US" smtClean="0">
                <a:latin typeface="Franklin Gothic Book" panose="020F0502020204030204"/>
              </a:rPr>
              <a:pPr/>
              <a:t>3</a:t>
            </a:fld>
            <a:endParaRPr lang="en-US" dirty="0">
              <a:latin typeface="Franklin Gothic Book" panose="020F0502020204030204"/>
            </a:endParaRPr>
          </a:p>
        </p:txBody>
      </p:sp>
      <p:sp>
        <p:nvSpPr>
          <p:cNvPr id="9" name="TextBox 8">
            <a:extLst>
              <a:ext uri="{FF2B5EF4-FFF2-40B4-BE49-F238E27FC236}">
                <a16:creationId xmlns:a16="http://schemas.microsoft.com/office/drawing/2014/main" id="{8FE13A8F-7E35-5725-5F71-1AB7C3A51E48}"/>
              </a:ext>
            </a:extLst>
          </p:cNvPr>
          <p:cNvSpPr txBox="1">
            <a:spLocks noChangeAspect="1"/>
          </p:cNvSpPr>
          <p:nvPr/>
        </p:nvSpPr>
        <p:spPr>
          <a:xfrm>
            <a:off x="306448" y="74425"/>
            <a:ext cx="8531106" cy="307777"/>
          </a:xfrm>
          <a:prstGeom prst="rect">
            <a:avLst/>
          </a:prstGeom>
          <a:solidFill>
            <a:srgbClr val="9BA8B7">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9BA8B7">
                    <a:lumMod val="75000"/>
                  </a:srgbClr>
                </a:solidFill>
                <a:effectLst/>
                <a:uLnTx/>
                <a:uFillTx/>
                <a:latin typeface="Bookman Old Style" panose="020F0302020204030204"/>
              </a:rPr>
              <a:t>Systems Engineering</a:t>
            </a:r>
          </a:p>
        </p:txBody>
      </p:sp>
      <p:pic>
        <p:nvPicPr>
          <p:cNvPr id="2" name="Everything">
            <a:extLst>
              <a:ext uri="{FF2B5EF4-FFF2-40B4-BE49-F238E27FC236}">
                <a16:creationId xmlns:a16="http://schemas.microsoft.com/office/drawing/2014/main" id="{581FAEB2-9A77-BA93-8F9E-3FF9FA6AA0B2}"/>
              </a:ext>
            </a:extLst>
          </p:cNvPr>
          <p:cNvPicPr>
            <a:picLocks noChangeAspect="1"/>
          </p:cNvPicPr>
          <p:nvPr/>
        </p:nvPicPr>
        <p:blipFill>
          <a:blip r:embed="rId2"/>
          <a:srcRect/>
          <a:stretch/>
        </p:blipFill>
        <p:spPr>
          <a:xfrm>
            <a:off x="289910" y="1145040"/>
            <a:ext cx="4661071" cy="4572031"/>
          </a:xfrm>
          <a:prstGeom prst="rect">
            <a:avLst/>
          </a:prstGeom>
          <a:effectLst>
            <a:outerShdw blurRad="50800" dist="38100" dir="2700000" algn="tl" rotWithShape="0">
              <a:prstClr val="black">
                <a:alpha val="40000"/>
              </a:prstClr>
            </a:outerShdw>
          </a:effectLst>
        </p:spPr>
      </p:pic>
      <p:pic>
        <p:nvPicPr>
          <p:cNvPr id="11" name="System">
            <a:extLst>
              <a:ext uri="{FF2B5EF4-FFF2-40B4-BE49-F238E27FC236}">
                <a16:creationId xmlns:a16="http://schemas.microsoft.com/office/drawing/2014/main" id="{8C1623E4-E9BE-88E2-5B35-7A461291F8B1}"/>
              </a:ext>
            </a:extLst>
          </p:cNvPr>
          <p:cNvPicPr>
            <a:picLocks noChangeAspect="1"/>
          </p:cNvPicPr>
          <p:nvPr/>
        </p:nvPicPr>
        <p:blipFill>
          <a:blip r:embed="rId3"/>
          <a:srcRect/>
          <a:stretch/>
        </p:blipFill>
        <p:spPr>
          <a:xfrm>
            <a:off x="293781" y="1145040"/>
            <a:ext cx="4653328" cy="4572031"/>
          </a:xfrm>
          <a:prstGeom prst="rect">
            <a:avLst/>
          </a:prstGeom>
        </p:spPr>
      </p:pic>
      <p:pic>
        <p:nvPicPr>
          <p:cNvPr id="12" name="SubSystem">
            <a:extLst>
              <a:ext uri="{FF2B5EF4-FFF2-40B4-BE49-F238E27FC236}">
                <a16:creationId xmlns:a16="http://schemas.microsoft.com/office/drawing/2014/main" id="{D59F6D4F-98DA-6DE2-CB44-9C8F2EA91403}"/>
              </a:ext>
            </a:extLst>
          </p:cNvPr>
          <p:cNvPicPr>
            <a:picLocks noChangeAspect="1"/>
          </p:cNvPicPr>
          <p:nvPr/>
        </p:nvPicPr>
        <p:blipFill>
          <a:blip r:embed="rId4"/>
          <a:srcRect/>
          <a:stretch/>
        </p:blipFill>
        <p:spPr>
          <a:xfrm>
            <a:off x="289910" y="1145077"/>
            <a:ext cx="4661071" cy="4571956"/>
          </a:xfrm>
          <a:prstGeom prst="rect">
            <a:avLst/>
          </a:prstGeom>
        </p:spPr>
      </p:pic>
      <p:pic>
        <p:nvPicPr>
          <p:cNvPr id="14" name="Components">
            <a:extLst>
              <a:ext uri="{FF2B5EF4-FFF2-40B4-BE49-F238E27FC236}">
                <a16:creationId xmlns:a16="http://schemas.microsoft.com/office/drawing/2014/main" id="{A14A55E3-4425-ECF1-3A75-8E6A91A2C30B}"/>
              </a:ext>
            </a:extLst>
          </p:cNvPr>
          <p:cNvPicPr>
            <a:picLocks noChangeAspect="1"/>
          </p:cNvPicPr>
          <p:nvPr/>
        </p:nvPicPr>
        <p:blipFill>
          <a:blip r:embed="rId5"/>
          <a:srcRect/>
          <a:stretch/>
        </p:blipFill>
        <p:spPr>
          <a:xfrm>
            <a:off x="289910" y="1145077"/>
            <a:ext cx="4661071" cy="4571956"/>
          </a:xfrm>
          <a:prstGeom prst="rect">
            <a:avLst/>
          </a:prstGeom>
          <a:effectLst/>
        </p:spPr>
      </p:pic>
      <p:sp>
        <p:nvSpPr>
          <p:cNvPr id="3" name="TextBox 2">
            <a:extLst>
              <a:ext uri="{FF2B5EF4-FFF2-40B4-BE49-F238E27FC236}">
                <a16:creationId xmlns:a16="http://schemas.microsoft.com/office/drawing/2014/main" id="{AC0728BC-F77F-9B9C-4460-8518BDED4332}"/>
              </a:ext>
            </a:extLst>
          </p:cNvPr>
          <p:cNvSpPr txBox="1"/>
          <p:nvPr/>
        </p:nvSpPr>
        <p:spPr>
          <a:xfrm>
            <a:off x="5202297" y="1590584"/>
            <a:ext cx="3872551" cy="4793620"/>
          </a:xfrm>
          <a:prstGeom prst="rect">
            <a:avLst/>
          </a:prstGeom>
          <a:noFill/>
        </p:spPr>
        <p:txBody>
          <a:bodyPr wrap="square" rtlCol="0">
            <a:spAutoFit/>
          </a:bodyPr>
          <a:lstStyle/>
          <a:p>
            <a:pPr marL="126206" indent="-126206">
              <a:spcBef>
                <a:spcPts val="450"/>
              </a:spcBef>
              <a:buFont typeface="Arial" panose="020B0604020202020204" pitchFamily="34" charset="0"/>
              <a:buChar char="•"/>
              <a:tabLst>
                <a:tab pos="126206" algn="l"/>
              </a:tabLst>
            </a:pPr>
            <a:r>
              <a:rPr lang="en-US" sz="1200" b="1" i="1" dirty="0">
                <a:solidFill>
                  <a:srgbClr val="000000"/>
                </a:solidFill>
                <a:latin typeface="Candara" panose="020E0502030303020204" pitchFamily="34" charset="0"/>
              </a:rPr>
              <a:t>System Framing </a:t>
            </a:r>
            <a:r>
              <a:rPr lang="en-US" sz="1200" b="1" dirty="0">
                <a:solidFill>
                  <a:srgbClr val="000000"/>
                </a:solidFill>
                <a:latin typeface="Candara" panose="020E0502030303020204" pitchFamily="34" charset="0"/>
              </a:rPr>
              <a:t>is the process of establishing what elements are within your system and which are not.</a:t>
            </a:r>
          </a:p>
          <a:p>
            <a:pPr marL="127397" indent="-127397">
              <a:spcBef>
                <a:spcPts val="900"/>
              </a:spcBef>
              <a:buFont typeface="Arial" panose="020B0604020202020204" pitchFamily="34" charset="0"/>
              <a:buChar char="•"/>
              <a:tabLst>
                <a:tab pos="126206" algn="l"/>
              </a:tabLst>
            </a:pPr>
            <a:r>
              <a:rPr lang="en-US" sz="1200" b="1" dirty="0">
                <a:solidFill>
                  <a:srgbClr val="958646"/>
                </a:solidFill>
                <a:latin typeface="Candara" panose="020E0502030303020204" pitchFamily="34" charset="0"/>
              </a:rPr>
              <a:t>The Environment</a:t>
            </a:r>
          </a:p>
          <a:p>
            <a:pPr marL="127397">
              <a:spcBef>
                <a:spcPts val="450"/>
              </a:spcBef>
              <a:tabLst>
                <a:tab pos="126206" algn="l"/>
              </a:tabLst>
            </a:pPr>
            <a:r>
              <a:rPr lang="en-US" sz="1050" b="1" dirty="0">
                <a:latin typeface="Candara" panose="020E0502030303020204" pitchFamily="34" charset="0"/>
              </a:rPr>
              <a:t>Everything outside of your system’s boundary is in the environment.  You cannot necessarily control the environment, but you have to accommodate it and coordinate with it to share resources.</a:t>
            </a:r>
          </a:p>
          <a:p>
            <a:pPr marL="127397" indent="-127397">
              <a:spcBef>
                <a:spcPts val="900"/>
              </a:spcBef>
              <a:buFont typeface="Arial" panose="020B0604020202020204" pitchFamily="34" charset="0"/>
              <a:buChar char="•"/>
              <a:tabLst>
                <a:tab pos="126206" algn="l"/>
              </a:tabLst>
            </a:pPr>
            <a:r>
              <a:rPr lang="en-US" sz="1200" b="1" dirty="0">
                <a:solidFill>
                  <a:srgbClr val="958646"/>
                </a:solidFill>
                <a:latin typeface="Candara" panose="020E0502030303020204" pitchFamily="34" charset="0"/>
              </a:rPr>
              <a:t>The System</a:t>
            </a:r>
          </a:p>
          <a:p>
            <a:pPr marL="127397">
              <a:spcBef>
                <a:spcPts val="450"/>
              </a:spcBef>
              <a:tabLst>
                <a:tab pos="126206" algn="l"/>
              </a:tabLst>
            </a:pPr>
            <a:r>
              <a:rPr lang="en-US" sz="1050" b="1" dirty="0">
                <a:latin typeface="Candara" panose="020E0502030303020204" pitchFamily="34" charset="0"/>
              </a:rPr>
              <a:t>Everything inside your system’s boundary is part of your system – a collection of related entities that work together to achieve a function or purpose.</a:t>
            </a:r>
          </a:p>
          <a:p>
            <a:pPr marL="127397" indent="-127397">
              <a:spcBef>
                <a:spcPts val="900"/>
              </a:spcBef>
              <a:buFont typeface="Arial" panose="020B0604020202020204" pitchFamily="34" charset="0"/>
              <a:buChar char="•"/>
              <a:tabLst>
                <a:tab pos="126206" algn="l"/>
              </a:tabLst>
            </a:pPr>
            <a:r>
              <a:rPr lang="en-US" sz="1200" b="1" dirty="0">
                <a:solidFill>
                  <a:srgbClr val="958646"/>
                </a:solidFill>
                <a:latin typeface="Candara" panose="020E0502030303020204" pitchFamily="34" charset="0"/>
              </a:rPr>
              <a:t>Systems Are Recursive</a:t>
            </a:r>
          </a:p>
          <a:p>
            <a:pPr marL="126206">
              <a:spcBef>
                <a:spcPts val="450"/>
              </a:spcBef>
              <a:tabLst>
                <a:tab pos="126206" algn="l"/>
              </a:tabLst>
            </a:pPr>
            <a:r>
              <a:rPr lang="en-US" sz="1050" b="1" dirty="0">
                <a:latin typeface="Candara" panose="020E0502030303020204" pitchFamily="34" charset="0"/>
              </a:rPr>
              <a:t>The complete Electron Ion Collider can be considered a single large system that consists of the detector, the electron storage ring, and other sub-systems.</a:t>
            </a:r>
          </a:p>
          <a:p>
            <a:pPr marL="126206">
              <a:spcBef>
                <a:spcPts val="450"/>
              </a:spcBef>
              <a:tabLst>
                <a:tab pos="126206" algn="l"/>
              </a:tabLst>
            </a:pPr>
            <a:r>
              <a:rPr lang="en-US" sz="1050" b="1" dirty="0">
                <a:latin typeface="Candara" panose="020E0502030303020204" pitchFamily="34" charset="0"/>
              </a:rPr>
              <a:t>Likewise, the detector can be considered a single system consisting of hadron calorimeters, electron calorimeters, trackers, and particle identifiers.</a:t>
            </a:r>
          </a:p>
          <a:p>
            <a:pPr marL="126206">
              <a:spcBef>
                <a:spcPts val="450"/>
              </a:spcBef>
              <a:tabLst>
                <a:tab pos="126206" algn="l"/>
              </a:tabLst>
            </a:pPr>
            <a:r>
              <a:rPr lang="en-US" sz="1050" b="1" dirty="0">
                <a:latin typeface="Candara" panose="020E0502030303020204" pitchFamily="34" charset="0"/>
              </a:rPr>
              <a:t>The way you bound your system depends on the problem you’re trying to solve.</a:t>
            </a:r>
          </a:p>
          <a:p>
            <a:pPr marL="127397" indent="-127397">
              <a:spcBef>
                <a:spcPts val="900"/>
              </a:spcBef>
              <a:buFont typeface="Arial" panose="020B0604020202020204" pitchFamily="34" charset="0"/>
              <a:buChar char="•"/>
              <a:tabLst>
                <a:tab pos="126206" algn="l"/>
              </a:tabLst>
            </a:pPr>
            <a:r>
              <a:rPr lang="en-US" sz="1200" b="1" dirty="0">
                <a:solidFill>
                  <a:srgbClr val="958646"/>
                </a:solidFill>
                <a:latin typeface="Candara" panose="020E0502030303020204" pitchFamily="34" charset="0"/>
              </a:rPr>
              <a:t>Components and Devices</a:t>
            </a:r>
          </a:p>
          <a:p>
            <a:pPr marL="126206">
              <a:spcBef>
                <a:spcPts val="450"/>
              </a:spcBef>
              <a:tabLst>
                <a:tab pos="126206" algn="l"/>
              </a:tabLst>
            </a:pPr>
            <a:r>
              <a:rPr lang="en-US" sz="1050" b="1" dirty="0">
                <a:latin typeface="Candara" panose="020E0502030303020204" pitchFamily="34" charset="0"/>
              </a:rPr>
              <a:t>These are parts of a sub-system or system,  but they are not systems by themselves.</a:t>
            </a:r>
          </a:p>
        </p:txBody>
      </p:sp>
      <p:sp>
        <p:nvSpPr>
          <p:cNvPr id="4" name="Title 1">
            <a:extLst>
              <a:ext uri="{FF2B5EF4-FFF2-40B4-BE49-F238E27FC236}">
                <a16:creationId xmlns:a16="http://schemas.microsoft.com/office/drawing/2014/main" id="{730E483F-1F19-9275-2C2D-7279B83C79F2}"/>
              </a:ext>
            </a:extLst>
          </p:cNvPr>
          <p:cNvSpPr txBox="1">
            <a:spLocks noChangeAspect="1"/>
          </p:cNvSpPr>
          <p:nvPr/>
        </p:nvSpPr>
        <p:spPr>
          <a:xfrm>
            <a:off x="5247595" y="1145041"/>
            <a:ext cx="3827253" cy="719846"/>
          </a:xfrm>
          <a:prstGeom prst="rect">
            <a:avLst/>
          </a:prstGeom>
        </p:spPr>
        <p:txBody>
          <a:bodyPr>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r>
              <a:rPr lang="en-US" sz="2400" dirty="0">
                <a:solidFill>
                  <a:srgbClr val="000000">
                    <a:lumMod val="75000"/>
                    <a:lumOff val="25000"/>
                  </a:srgbClr>
                </a:solidFill>
                <a:latin typeface="Bookman Old Style" panose="020F0302020204030204"/>
              </a:rPr>
              <a:t>Framing the System</a:t>
            </a:r>
          </a:p>
        </p:txBody>
      </p:sp>
      <p:sp>
        <p:nvSpPr>
          <p:cNvPr id="5" name="Title 1">
            <a:extLst>
              <a:ext uri="{FF2B5EF4-FFF2-40B4-BE49-F238E27FC236}">
                <a16:creationId xmlns:a16="http://schemas.microsoft.com/office/drawing/2014/main" id="{F4C0E1C2-345C-84F6-89A3-25A3B64CF0EC}"/>
              </a:ext>
            </a:extLst>
          </p:cNvPr>
          <p:cNvSpPr txBox="1">
            <a:spLocks noChangeAspect="1"/>
          </p:cNvSpPr>
          <p:nvPr/>
        </p:nvSpPr>
        <p:spPr>
          <a:xfrm>
            <a:off x="215007" y="407439"/>
            <a:ext cx="8636385" cy="658492"/>
          </a:xfrm>
          <a:prstGeom prst="rect">
            <a:avLst/>
          </a:prstGeom>
        </p:spPr>
        <p:txBody>
          <a:bodyPr>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r>
              <a:rPr lang="en-US" sz="3200" dirty="0">
                <a:solidFill>
                  <a:srgbClr val="000000">
                    <a:lumMod val="75000"/>
                    <a:lumOff val="25000"/>
                  </a:srgbClr>
                </a:solidFill>
                <a:latin typeface="Bookman Old Style" panose="020F0302020204030204"/>
              </a:rPr>
              <a:t>The System Hierarchy</a:t>
            </a:r>
          </a:p>
        </p:txBody>
      </p:sp>
      <p:cxnSp>
        <p:nvCxnSpPr>
          <p:cNvPr id="6" name="Straight Connector 5">
            <a:extLst>
              <a:ext uri="{FF2B5EF4-FFF2-40B4-BE49-F238E27FC236}">
                <a16:creationId xmlns:a16="http://schemas.microsoft.com/office/drawing/2014/main" id="{41125465-C63F-CFFD-8062-E4B60CFEDB6C}"/>
              </a:ext>
            </a:extLst>
          </p:cNvPr>
          <p:cNvCxnSpPr>
            <a:cxnSpLocks noChangeAspect="1"/>
          </p:cNvCxnSpPr>
          <p:nvPr/>
        </p:nvCxnSpPr>
        <p:spPr>
          <a:xfrm>
            <a:off x="310896" y="946099"/>
            <a:ext cx="8531352" cy="0"/>
          </a:xfrm>
          <a:prstGeom prst="line">
            <a:avLst/>
          </a:prstGeom>
          <a:noFill/>
          <a:ln w="15875" cap="flat" cmpd="sng" algn="ctr">
            <a:solidFill>
              <a:srgbClr val="000000"/>
            </a:solidFill>
            <a:prstDash val="solid"/>
          </a:ln>
          <a:effectLst/>
        </p:spPr>
      </p:cxnSp>
    </p:spTree>
    <p:extLst>
      <p:ext uri="{BB962C8B-B14F-4D97-AF65-F5344CB8AC3E}">
        <p14:creationId xmlns:p14="http://schemas.microsoft.com/office/powerpoint/2010/main" val="135155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
            <a:extLst>
              <a:ext uri="{FF2B5EF4-FFF2-40B4-BE49-F238E27FC236}">
                <a16:creationId xmlns:a16="http://schemas.microsoft.com/office/drawing/2014/main" id="{662B4517-E756-A0DE-E622-6C7589066434}"/>
              </a:ext>
            </a:extLst>
          </p:cNvPr>
          <p:cNvSpPr txBox="1">
            <a:spLocks/>
          </p:cNvSpPr>
          <p:nvPr/>
        </p:nvSpPr>
        <p:spPr>
          <a:xfrm>
            <a:off x="3657600" y="6400800"/>
            <a:ext cx="1828800"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981D3CC-1EA5-47FA-A1CC-C7419F014A45}" type="slidenum">
              <a:rPr lang="en-US" smtClean="0">
                <a:latin typeface="Franklin Gothic Book" panose="020F0502020204030204"/>
              </a:rPr>
              <a:pPr/>
              <a:t>4</a:t>
            </a:fld>
            <a:endParaRPr lang="en-US" dirty="0">
              <a:latin typeface="Franklin Gothic Book" panose="020F0502020204030204"/>
            </a:endParaRPr>
          </a:p>
        </p:txBody>
      </p:sp>
      <p:sp>
        <p:nvSpPr>
          <p:cNvPr id="7" name="Title 1">
            <a:extLst>
              <a:ext uri="{FF2B5EF4-FFF2-40B4-BE49-F238E27FC236}">
                <a16:creationId xmlns:a16="http://schemas.microsoft.com/office/drawing/2014/main" id="{9D6D35C7-7780-4D20-03F6-CAE2976AF3DC}"/>
              </a:ext>
            </a:extLst>
          </p:cNvPr>
          <p:cNvSpPr txBox="1">
            <a:spLocks noChangeAspect="1"/>
          </p:cNvSpPr>
          <p:nvPr/>
        </p:nvSpPr>
        <p:spPr>
          <a:xfrm>
            <a:off x="215007" y="407439"/>
            <a:ext cx="8636385" cy="658492"/>
          </a:xfrm>
          <a:prstGeom prst="rect">
            <a:avLst/>
          </a:prstGeom>
        </p:spPr>
        <p:txBody>
          <a:bodyPr>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r>
              <a:rPr lang="en-US" sz="3200" dirty="0">
                <a:solidFill>
                  <a:srgbClr val="000000">
                    <a:lumMod val="75000"/>
                    <a:lumOff val="25000"/>
                  </a:srgbClr>
                </a:solidFill>
                <a:latin typeface="Bookman Old Style" panose="020F0302020204030204"/>
              </a:rPr>
              <a:t>Defining Requirement Levels and Structure</a:t>
            </a:r>
          </a:p>
        </p:txBody>
      </p:sp>
      <p:cxnSp>
        <p:nvCxnSpPr>
          <p:cNvPr id="8" name="Straight Connector 7">
            <a:extLst>
              <a:ext uri="{FF2B5EF4-FFF2-40B4-BE49-F238E27FC236}">
                <a16:creationId xmlns:a16="http://schemas.microsoft.com/office/drawing/2014/main" id="{3E8770C5-0286-5FA5-7417-62D53DBE866B}"/>
              </a:ext>
            </a:extLst>
          </p:cNvPr>
          <p:cNvCxnSpPr>
            <a:cxnSpLocks noChangeAspect="1"/>
          </p:cNvCxnSpPr>
          <p:nvPr/>
        </p:nvCxnSpPr>
        <p:spPr>
          <a:xfrm>
            <a:off x="310896" y="946099"/>
            <a:ext cx="8531352" cy="0"/>
          </a:xfrm>
          <a:prstGeom prst="line">
            <a:avLst/>
          </a:prstGeom>
          <a:noFill/>
          <a:ln w="15875" cap="flat" cmpd="sng" algn="ctr">
            <a:solidFill>
              <a:srgbClr val="000000"/>
            </a:solidFill>
            <a:prstDash val="solid"/>
          </a:ln>
          <a:effectLst/>
        </p:spPr>
      </p:cxnSp>
      <p:sp>
        <p:nvSpPr>
          <p:cNvPr id="9" name="TextBox 8">
            <a:extLst>
              <a:ext uri="{FF2B5EF4-FFF2-40B4-BE49-F238E27FC236}">
                <a16:creationId xmlns:a16="http://schemas.microsoft.com/office/drawing/2014/main" id="{8FE13A8F-7E35-5725-5F71-1AB7C3A51E48}"/>
              </a:ext>
            </a:extLst>
          </p:cNvPr>
          <p:cNvSpPr txBox="1">
            <a:spLocks noChangeAspect="1"/>
          </p:cNvSpPr>
          <p:nvPr/>
        </p:nvSpPr>
        <p:spPr>
          <a:xfrm>
            <a:off x="306448" y="74425"/>
            <a:ext cx="8531106" cy="307777"/>
          </a:xfrm>
          <a:prstGeom prst="rect">
            <a:avLst/>
          </a:prstGeom>
          <a:solidFill>
            <a:srgbClr val="9BA8B7">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9BA8B7">
                    <a:lumMod val="75000"/>
                  </a:srgbClr>
                </a:solidFill>
                <a:effectLst/>
                <a:uLnTx/>
                <a:uFillTx/>
                <a:latin typeface="Bookman Old Style" panose="020F0302020204030204"/>
              </a:rPr>
              <a:t>Requirements Development</a:t>
            </a:r>
          </a:p>
        </p:txBody>
      </p:sp>
      <p:sp>
        <p:nvSpPr>
          <p:cNvPr id="3" name="TextBox 2">
            <a:extLst>
              <a:ext uri="{FF2B5EF4-FFF2-40B4-BE49-F238E27FC236}">
                <a16:creationId xmlns:a16="http://schemas.microsoft.com/office/drawing/2014/main" id="{A68449BB-7298-0BF7-66FD-19ED3237C369}"/>
              </a:ext>
            </a:extLst>
          </p:cNvPr>
          <p:cNvSpPr txBox="1"/>
          <p:nvPr/>
        </p:nvSpPr>
        <p:spPr>
          <a:xfrm>
            <a:off x="4825388" y="1026765"/>
            <a:ext cx="4103606" cy="4201150"/>
          </a:xfrm>
          <a:prstGeom prst="rect">
            <a:avLst/>
          </a:prstGeom>
          <a:noFill/>
        </p:spPr>
        <p:txBody>
          <a:bodyPr wrap="square" rtlCol="0">
            <a:spAutoFit/>
          </a:bodyPr>
          <a:lstStyle/>
          <a:p>
            <a:pPr marL="173038" lvl="1">
              <a:spcBef>
                <a:spcPts val="600"/>
              </a:spcBef>
              <a:tabLst>
                <a:tab pos="401638" algn="l"/>
                <a:tab pos="5834063" algn="r"/>
              </a:tabLst>
            </a:pPr>
            <a:r>
              <a:rPr lang="en-US" sz="1400" b="1" dirty="0">
                <a:solidFill>
                  <a:srgbClr val="000000"/>
                </a:solidFill>
                <a:latin typeface="Candara" panose="020E0502030303020204" pitchFamily="34" charset="0"/>
              </a:rPr>
              <a:t>Requirements exist in a hierarchy and should have traceability from top to bottom; i.e. no orphaned requirements.</a:t>
            </a:r>
            <a:endParaRPr lang="en-US" sz="1400" b="1" dirty="0">
              <a:solidFill>
                <a:srgbClr val="E8E3CE">
                  <a:lumMod val="50000"/>
                </a:srgbClr>
              </a:solidFill>
              <a:latin typeface="Candara" panose="020E0502030303020204" pitchFamily="34" charset="0"/>
            </a:endParaRPr>
          </a:p>
          <a:p>
            <a:pPr marL="401638" lvl="1" indent="-228600">
              <a:spcBef>
                <a:spcPts val="600"/>
              </a:spcBef>
              <a:buFont typeface="+mj-lt"/>
              <a:buAutoNum type="arabicPeriod"/>
              <a:tabLst>
                <a:tab pos="401638" algn="l"/>
                <a:tab pos="5834063" algn="r"/>
              </a:tabLst>
            </a:pPr>
            <a:r>
              <a:rPr lang="en-US" sz="1400" b="1" dirty="0">
                <a:solidFill>
                  <a:srgbClr val="E8E3CE">
                    <a:lumMod val="50000"/>
                  </a:srgbClr>
                </a:solidFill>
                <a:latin typeface="Candara" panose="020E0502030303020204" pitchFamily="34" charset="0"/>
              </a:rPr>
              <a:t>General Requirements	</a:t>
            </a:r>
            <a:r>
              <a:rPr lang="en-US" sz="1100" i="1" dirty="0">
                <a:solidFill>
                  <a:srgbClr val="000000">
                    <a:lumMod val="50000"/>
                    <a:lumOff val="50000"/>
                  </a:srgbClr>
                </a:solidFill>
                <a:latin typeface="Candara" panose="020E0502030303020204" pitchFamily="34" charset="0"/>
              </a:rPr>
              <a:t>What is it?</a:t>
            </a:r>
          </a:p>
          <a:p>
            <a:pPr marL="401638" lvl="2">
              <a:tabLst>
                <a:tab pos="168275" algn="l"/>
              </a:tabLst>
            </a:pPr>
            <a:r>
              <a:rPr lang="en-US" sz="1400" b="1" dirty="0">
                <a:solidFill>
                  <a:srgbClr val="000000"/>
                </a:solidFill>
                <a:latin typeface="Candara" panose="020E0502030303020204" pitchFamily="34" charset="0"/>
              </a:rPr>
              <a:t>These are the highest level requirements that define the function or purpose of the sub-system with respect to the overall system.</a:t>
            </a:r>
          </a:p>
          <a:p>
            <a:pPr marL="401638" lvl="1" indent="-228600">
              <a:spcBef>
                <a:spcPts val="600"/>
              </a:spcBef>
              <a:buFont typeface="+mj-lt"/>
              <a:buAutoNum type="arabicPeriod"/>
              <a:tabLst>
                <a:tab pos="401638" algn="l"/>
                <a:tab pos="5834063" algn="r"/>
              </a:tabLst>
            </a:pPr>
            <a:r>
              <a:rPr lang="en-US" sz="1400" b="1" dirty="0">
                <a:solidFill>
                  <a:srgbClr val="E8E3CE">
                    <a:lumMod val="50000"/>
                  </a:srgbClr>
                </a:solidFill>
                <a:latin typeface="Candara" panose="020E0502030303020204" pitchFamily="34" charset="0"/>
              </a:rPr>
              <a:t>Functional Requirements	</a:t>
            </a:r>
            <a:r>
              <a:rPr lang="en-US" sz="1100" i="1" dirty="0">
                <a:solidFill>
                  <a:srgbClr val="000000">
                    <a:lumMod val="50000"/>
                    <a:lumOff val="50000"/>
                  </a:srgbClr>
                </a:solidFill>
                <a:latin typeface="Candara" panose="020E0502030303020204" pitchFamily="34" charset="0"/>
              </a:rPr>
              <a:t>What does it do?</a:t>
            </a:r>
          </a:p>
          <a:p>
            <a:pPr marL="401638" lvl="2">
              <a:tabLst>
                <a:tab pos="168275" algn="l"/>
              </a:tabLst>
            </a:pPr>
            <a:r>
              <a:rPr lang="en-US" sz="1400" b="1" dirty="0">
                <a:solidFill>
                  <a:srgbClr val="000000"/>
                </a:solidFill>
                <a:latin typeface="Candara" panose="020E0502030303020204" pitchFamily="34" charset="0"/>
              </a:rPr>
              <a:t>These requirements identify the features and capabilities that the sub-system must have in order to satisfy its general requirements.</a:t>
            </a:r>
          </a:p>
          <a:p>
            <a:pPr marL="401638" lvl="1" indent="-228600">
              <a:spcBef>
                <a:spcPts val="600"/>
              </a:spcBef>
              <a:buFont typeface="+mj-lt"/>
              <a:buAutoNum type="arabicPeriod"/>
              <a:tabLst>
                <a:tab pos="401638" algn="l"/>
                <a:tab pos="5834063" algn="r"/>
              </a:tabLst>
            </a:pPr>
            <a:r>
              <a:rPr lang="en-US" sz="1400" b="1" dirty="0">
                <a:solidFill>
                  <a:srgbClr val="E8E3CE">
                    <a:lumMod val="50000"/>
                  </a:srgbClr>
                </a:solidFill>
                <a:latin typeface="Candara" panose="020E0502030303020204" pitchFamily="34" charset="0"/>
              </a:rPr>
              <a:t>Performance Requirements	</a:t>
            </a:r>
            <a:r>
              <a:rPr lang="en-US" sz="1100" i="1" dirty="0">
                <a:solidFill>
                  <a:srgbClr val="000000">
                    <a:lumMod val="50000"/>
                    <a:lumOff val="50000"/>
                  </a:srgbClr>
                </a:solidFill>
                <a:latin typeface="Candara" panose="020E0502030303020204" pitchFamily="34" charset="0"/>
              </a:rPr>
              <a:t>How well does it do it?</a:t>
            </a:r>
            <a:endParaRPr lang="en-US" sz="1200" i="1" dirty="0">
              <a:solidFill>
                <a:srgbClr val="000000">
                  <a:lumMod val="50000"/>
                  <a:lumOff val="50000"/>
                </a:srgbClr>
              </a:solidFill>
              <a:latin typeface="Candara" panose="020E0502030303020204" pitchFamily="34" charset="0"/>
            </a:endParaRPr>
          </a:p>
          <a:p>
            <a:pPr marL="401638" lvl="2">
              <a:tabLst>
                <a:tab pos="168275" algn="l"/>
              </a:tabLst>
            </a:pPr>
            <a:r>
              <a:rPr lang="en-US" sz="1400" b="1" dirty="0">
                <a:solidFill>
                  <a:srgbClr val="000000"/>
                </a:solidFill>
                <a:latin typeface="Candara" panose="020E0502030303020204" pitchFamily="34" charset="0"/>
              </a:rPr>
              <a:t>These requirements quantify the performance levels that must be met by the sub-system during operation.  These requirements provide the </a:t>
            </a:r>
            <a:r>
              <a:rPr lang="en-US" sz="1400" b="1" i="1" u="sng" dirty="0">
                <a:solidFill>
                  <a:srgbClr val="000000"/>
                </a:solidFill>
                <a:latin typeface="Candara" panose="020E0502030303020204" pitchFamily="34" charset="0"/>
              </a:rPr>
              <a:t>minimal critical specification</a:t>
            </a:r>
            <a:r>
              <a:rPr lang="en-US" sz="1400" b="1" i="1" u="sng" baseline="30000" dirty="0">
                <a:solidFill>
                  <a:srgbClr val="000000"/>
                </a:solidFill>
                <a:latin typeface="Candara" panose="020E0502030303020204" pitchFamily="34" charset="0"/>
              </a:rPr>
              <a:t>1</a:t>
            </a:r>
            <a:r>
              <a:rPr lang="en-US" sz="1400" b="1" i="1" dirty="0">
                <a:solidFill>
                  <a:srgbClr val="000000"/>
                </a:solidFill>
                <a:latin typeface="Candara" panose="020E0502030303020204" pitchFamily="34" charset="0"/>
              </a:rPr>
              <a:t> </a:t>
            </a:r>
            <a:r>
              <a:rPr lang="en-US" sz="1400" b="1" dirty="0">
                <a:solidFill>
                  <a:srgbClr val="000000"/>
                </a:solidFill>
                <a:latin typeface="Candara" panose="020E0502030303020204" pitchFamily="34" charset="0"/>
              </a:rPr>
              <a:t>that the engineering staff will use to design the system.</a:t>
            </a:r>
            <a:endParaRPr lang="en-US" sz="1400" b="1" i="1" dirty="0">
              <a:solidFill>
                <a:srgbClr val="000000"/>
              </a:solidFill>
              <a:latin typeface="Candara" panose="020E0502030303020204" pitchFamily="34" charset="0"/>
            </a:endParaRPr>
          </a:p>
        </p:txBody>
      </p:sp>
      <p:sp>
        <p:nvSpPr>
          <p:cNvPr id="4" name="TextBox 3">
            <a:extLst>
              <a:ext uri="{FF2B5EF4-FFF2-40B4-BE49-F238E27FC236}">
                <a16:creationId xmlns:a16="http://schemas.microsoft.com/office/drawing/2014/main" id="{EEE59853-10E0-13A9-80B4-42E3061FC8BB}"/>
              </a:ext>
            </a:extLst>
          </p:cNvPr>
          <p:cNvSpPr txBox="1"/>
          <p:nvPr/>
        </p:nvSpPr>
        <p:spPr>
          <a:xfrm>
            <a:off x="4787930" y="5458771"/>
            <a:ext cx="4063462" cy="600164"/>
          </a:xfrm>
          <a:prstGeom prst="rect">
            <a:avLst/>
          </a:prstGeom>
          <a:noFill/>
        </p:spPr>
        <p:txBody>
          <a:bodyPr wrap="square" rtlCol="0">
            <a:spAutoFit/>
          </a:bodyPr>
          <a:lstStyle/>
          <a:p>
            <a:pPr algn="r">
              <a:tabLst>
                <a:tab pos="168275" algn="l"/>
              </a:tabLst>
            </a:pPr>
            <a:r>
              <a:rPr lang="en-US" sz="1100" baseline="30000" dirty="0">
                <a:solidFill>
                  <a:srgbClr val="000000"/>
                </a:solidFill>
                <a:latin typeface="Candara" panose="020E0502030303020204" pitchFamily="34" charset="0"/>
              </a:rPr>
              <a:t>1</a:t>
            </a:r>
            <a:r>
              <a:rPr lang="en-US" sz="1100" dirty="0">
                <a:solidFill>
                  <a:srgbClr val="000000"/>
                </a:solidFill>
                <a:latin typeface="Candara" panose="020E0502030303020204" pitchFamily="34" charset="0"/>
              </a:rPr>
              <a:t> The minimum set of core requirements with which an operable unit can produce a satisfactory result without external control of its internal functions. (</a:t>
            </a:r>
            <a:r>
              <a:rPr lang="en-US" sz="1100" dirty="0" err="1">
                <a:solidFill>
                  <a:srgbClr val="000000"/>
                </a:solidFill>
                <a:latin typeface="Candara" panose="020E0502030303020204" pitchFamily="34" charset="0"/>
              </a:rPr>
              <a:t>Herbst</a:t>
            </a:r>
            <a:r>
              <a:rPr lang="en-US" sz="1100" dirty="0">
                <a:solidFill>
                  <a:srgbClr val="000000"/>
                </a:solidFill>
                <a:latin typeface="Candara" panose="020E0502030303020204" pitchFamily="34" charset="0"/>
              </a:rPr>
              <a:t>, Socio-Technical Design, 1974)</a:t>
            </a:r>
          </a:p>
        </p:txBody>
      </p:sp>
      <p:pic>
        <p:nvPicPr>
          <p:cNvPr id="5" name="Everything">
            <a:extLst>
              <a:ext uri="{FF2B5EF4-FFF2-40B4-BE49-F238E27FC236}">
                <a16:creationId xmlns:a16="http://schemas.microsoft.com/office/drawing/2014/main" id="{8587446A-12E4-F8A8-26EC-AEF2E1D51649}"/>
              </a:ext>
            </a:extLst>
          </p:cNvPr>
          <p:cNvPicPr>
            <a:picLocks noChangeAspect="1"/>
          </p:cNvPicPr>
          <p:nvPr/>
        </p:nvPicPr>
        <p:blipFill>
          <a:blip r:embed="rId2"/>
          <a:srcRect/>
          <a:stretch/>
        </p:blipFill>
        <p:spPr>
          <a:xfrm>
            <a:off x="289910" y="1145040"/>
            <a:ext cx="4661071" cy="457203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153542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
            <a:extLst>
              <a:ext uri="{FF2B5EF4-FFF2-40B4-BE49-F238E27FC236}">
                <a16:creationId xmlns:a16="http://schemas.microsoft.com/office/drawing/2014/main" id="{662B4517-E756-A0DE-E622-6C7589066434}"/>
              </a:ext>
            </a:extLst>
          </p:cNvPr>
          <p:cNvSpPr txBox="1">
            <a:spLocks/>
          </p:cNvSpPr>
          <p:nvPr/>
        </p:nvSpPr>
        <p:spPr>
          <a:xfrm>
            <a:off x="3657600" y="6400800"/>
            <a:ext cx="1828800"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981D3CC-1EA5-47FA-A1CC-C7419F014A45}" type="slidenum">
              <a:rPr lang="en-US" smtClean="0">
                <a:latin typeface="Franklin Gothic Book" panose="020F0502020204030204"/>
              </a:rPr>
              <a:pPr/>
              <a:t>5</a:t>
            </a:fld>
            <a:endParaRPr lang="en-US" dirty="0">
              <a:latin typeface="Franklin Gothic Book" panose="020F0502020204030204"/>
            </a:endParaRPr>
          </a:p>
        </p:txBody>
      </p:sp>
      <p:sp>
        <p:nvSpPr>
          <p:cNvPr id="7" name="Title 1">
            <a:extLst>
              <a:ext uri="{FF2B5EF4-FFF2-40B4-BE49-F238E27FC236}">
                <a16:creationId xmlns:a16="http://schemas.microsoft.com/office/drawing/2014/main" id="{9D6D35C7-7780-4D20-03F6-CAE2976AF3DC}"/>
              </a:ext>
            </a:extLst>
          </p:cNvPr>
          <p:cNvSpPr txBox="1">
            <a:spLocks noChangeAspect="1"/>
          </p:cNvSpPr>
          <p:nvPr/>
        </p:nvSpPr>
        <p:spPr>
          <a:xfrm>
            <a:off x="215007" y="407439"/>
            <a:ext cx="8636385" cy="658492"/>
          </a:xfrm>
          <a:prstGeom prst="rect">
            <a:avLst/>
          </a:prstGeom>
        </p:spPr>
        <p:txBody>
          <a:bodyPr>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r>
              <a:rPr lang="en-US" sz="3200" dirty="0">
                <a:solidFill>
                  <a:srgbClr val="000000">
                    <a:lumMod val="75000"/>
                    <a:lumOff val="25000"/>
                  </a:srgbClr>
                </a:solidFill>
                <a:latin typeface="Bookman Old Style" panose="020F0302020204030204"/>
              </a:rPr>
              <a:t>Managing and Coordinating Requirements</a:t>
            </a:r>
          </a:p>
        </p:txBody>
      </p:sp>
      <p:cxnSp>
        <p:nvCxnSpPr>
          <p:cNvPr id="8" name="Straight Connector 7">
            <a:extLst>
              <a:ext uri="{FF2B5EF4-FFF2-40B4-BE49-F238E27FC236}">
                <a16:creationId xmlns:a16="http://schemas.microsoft.com/office/drawing/2014/main" id="{3E8770C5-0286-5FA5-7417-62D53DBE866B}"/>
              </a:ext>
            </a:extLst>
          </p:cNvPr>
          <p:cNvCxnSpPr>
            <a:cxnSpLocks noChangeAspect="1"/>
          </p:cNvCxnSpPr>
          <p:nvPr/>
        </p:nvCxnSpPr>
        <p:spPr>
          <a:xfrm>
            <a:off x="310896" y="946099"/>
            <a:ext cx="8531352" cy="0"/>
          </a:xfrm>
          <a:prstGeom prst="line">
            <a:avLst/>
          </a:prstGeom>
          <a:noFill/>
          <a:ln w="15875" cap="flat" cmpd="sng" algn="ctr">
            <a:solidFill>
              <a:srgbClr val="000000"/>
            </a:solidFill>
            <a:prstDash val="solid"/>
          </a:ln>
          <a:effectLst/>
        </p:spPr>
      </p:cxnSp>
      <p:sp>
        <p:nvSpPr>
          <p:cNvPr id="9" name="TextBox 8">
            <a:extLst>
              <a:ext uri="{FF2B5EF4-FFF2-40B4-BE49-F238E27FC236}">
                <a16:creationId xmlns:a16="http://schemas.microsoft.com/office/drawing/2014/main" id="{8FE13A8F-7E35-5725-5F71-1AB7C3A51E48}"/>
              </a:ext>
            </a:extLst>
          </p:cNvPr>
          <p:cNvSpPr txBox="1">
            <a:spLocks noChangeAspect="1"/>
          </p:cNvSpPr>
          <p:nvPr/>
        </p:nvSpPr>
        <p:spPr>
          <a:xfrm>
            <a:off x="306448" y="74425"/>
            <a:ext cx="8531106" cy="307777"/>
          </a:xfrm>
          <a:prstGeom prst="rect">
            <a:avLst/>
          </a:prstGeom>
          <a:solidFill>
            <a:srgbClr val="9BA8B7">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9BA8B7">
                    <a:lumMod val="75000"/>
                  </a:srgbClr>
                </a:solidFill>
                <a:effectLst/>
                <a:uLnTx/>
                <a:uFillTx/>
                <a:latin typeface="Bookman Old Style" panose="020F0302020204030204"/>
              </a:rPr>
              <a:t>Requirements Development</a:t>
            </a:r>
          </a:p>
        </p:txBody>
      </p:sp>
      <p:pic>
        <p:nvPicPr>
          <p:cNvPr id="5" name="Picture 4">
            <a:extLst>
              <a:ext uri="{FF2B5EF4-FFF2-40B4-BE49-F238E27FC236}">
                <a16:creationId xmlns:a16="http://schemas.microsoft.com/office/drawing/2014/main" id="{5FB61C26-DAA3-25D8-3D73-2CBE342078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449" y="1091168"/>
            <a:ext cx="5712104" cy="4302868"/>
          </a:xfrm>
          <a:prstGeom prst="rect">
            <a:avLst/>
          </a:prstGeom>
        </p:spPr>
      </p:pic>
      <p:sp>
        <p:nvSpPr>
          <p:cNvPr id="6" name="TextBox 5">
            <a:extLst>
              <a:ext uri="{FF2B5EF4-FFF2-40B4-BE49-F238E27FC236}">
                <a16:creationId xmlns:a16="http://schemas.microsoft.com/office/drawing/2014/main" id="{D0279C05-3A13-D91C-85EF-72D1A0F8E0DD}"/>
              </a:ext>
            </a:extLst>
          </p:cNvPr>
          <p:cNvSpPr txBox="1"/>
          <p:nvPr/>
        </p:nvSpPr>
        <p:spPr>
          <a:xfrm>
            <a:off x="6225309" y="1017224"/>
            <a:ext cx="2498068" cy="4632037"/>
          </a:xfrm>
          <a:prstGeom prst="rect">
            <a:avLst/>
          </a:prstGeom>
          <a:noFill/>
        </p:spPr>
        <p:txBody>
          <a:bodyPr wrap="square" rtlCol="0">
            <a:spAutoFit/>
          </a:bodyPr>
          <a:lstStyle/>
          <a:p>
            <a:pPr marL="168275" indent="-168275">
              <a:spcBef>
                <a:spcPts val="600"/>
              </a:spcBef>
              <a:buFont typeface="Arial" panose="020B0604020202020204" pitchFamily="34" charset="0"/>
              <a:buChar char="•"/>
              <a:tabLst>
                <a:tab pos="168275" algn="l"/>
              </a:tabLst>
            </a:pPr>
            <a:r>
              <a:rPr lang="en-US" sz="1400" b="1" dirty="0">
                <a:solidFill>
                  <a:srgbClr val="000000"/>
                </a:solidFill>
                <a:latin typeface="Candara" panose="020E0502030303020204" pitchFamily="34" charset="0"/>
              </a:rPr>
              <a:t>Requirements are developed in narrative form and then submitted for approval by the project.</a:t>
            </a:r>
          </a:p>
          <a:p>
            <a:pPr marL="168275" indent="-168275">
              <a:spcBef>
                <a:spcPts val="600"/>
              </a:spcBef>
              <a:buFont typeface="Arial" panose="020B0604020202020204" pitchFamily="34" charset="0"/>
              <a:buChar char="•"/>
              <a:tabLst>
                <a:tab pos="168275" algn="l"/>
              </a:tabLst>
            </a:pPr>
            <a:r>
              <a:rPr lang="en-US" sz="1400" b="1" dirty="0">
                <a:solidFill>
                  <a:srgbClr val="000000"/>
                </a:solidFill>
                <a:latin typeface="Candara" panose="020E0502030303020204" pitchFamily="34" charset="0"/>
              </a:rPr>
              <a:t>Once approved, requirements become controlled documents in the EIC Document and Record Center.</a:t>
            </a:r>
          </a:p>
          <a:p>
            <a:pPr marL="168275" indent="-168275">
              <a:spcBef>
                <a:spcPts val="600"/>
              </a:spcBef>
              <a:buFont typeface="Arial" panose="020B0604020202020204" pitchFamily="34" charset="0"/>
              <a:buChar char="•"/>
              <a:tabLst>
                <a:tab pos="168275" algn="l"/>
              </a:tabLst>
            </a:pPr>
            <a:r>
              <a:rPr lang="en-US" sz="1400" b="1" dirty="0">
                <a:solidFill>
                  <a:srgbClr val="000000"/>
                </a:solidFill>
                <a:latin typeface="Candara" panose="020E0502030303020204" pitchFamily="34" charset="0"/>
              </a:rPr>
              <a:t>The requirement line items are integrated into </a:t>
            </a:r>
            <a:r>
              <a:rPr lang="en-US" sz="1400" b="1" dirty="0" err="1">
                <a:solidFill>
                  <a:srgbClr val="000000"/>
                </a:solidFill>
                <a:latin typeface="Candara" panose="020E0502030303020204" pitchFamily="34" charset="0"/>
              </a:rPr>
              <a:t>Visure</a:t>
            </a:r>
            <a:r>
              <a:rPr lang="en-US" sz="1400" b="1" dirty="0">
                <a:solidFill>
                  <a:srgbClr val="000000"/>
                </a:solidFill>
                <a:latin typeface="Candara" panose="020E0502030303020204" pitchFamily="34" charset="0"/>
              </a:rPr>
              <a:t>, a software package that allows them to be linked and related to one another.</a:t>
            </a:r>
          </a:p>
          <a:p>
            <a:pPr marL="168275" indent="-168275">
              <a:spcBef>
                <a:spcPts val="600"/>
              </a:spcBef>
              <a:buFont typeface="Arial" panose="020B0604020202020204" pitchFamily="34" charset="0"/>
              <a:buChar char="•"/>
              <a:tabLst>
                <a:tab pos="168275" algn="l"/>
              </a:tabLst>
            </a:pPr>
            <a:r>
              <a:rPr lang="en-US" sz="1400" b="1" dirty="0">
                <a:solidFill>
                  <a:srgbClr val="000000"/>
                </a:solidFill>
                <a:latin typeface="Candara" panose="020E0502030303020204" pitchFamily="34" charset="0"/>
              </a:rPr>
              <a:t>Joel Watkins of Jefferson Lab has joined our team as the </a:t>
            </a:r>
            <a:r>
              <a:rPr lang="en-US" sz="1400" b="1" dirty="0" err="1">
                <a:solidFill>
                  <a:srgbClr val="000000"/>
                </a:solidFill>
                <a:latin typeface="Candara" panose="020E0502030303020204" pitchFamily="34" charset="0"/>
              </a:rPr>
              <a:t>Visure</a:t>
            </a:r>
            <a:r>
              <a:rPr lang="en-US" sz="1400" b="1" dirty="0">
                <a:solidFill>
                  <a:srgbClr val="000000"/>
                </a:solidFill>
                <a:latin typeface="Candara" panose="020E0502030303020204" pitchFamily="34" charset="0"/>
              </a:rPr>
              <a:t> Data Coordinator and is supporting the entire EIC Systems Engineering Group.</a:t>
            </a:r>
          </a:p>
        </p:txBody>
      </p:sp>
    </p:spTree>
    <p:extLst>
      <p:ext uri="{BB962C8B-B14F-4D97-AF65-F5344CB8AC3E}">
        <p14:creationId xmlns:p14="http://schemas.microsoft.com/office/powerpoint/2010/main" val="40270987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A0557F-0E64-78F7-7F90-9940D963F1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586" y="1068134"/>
            <a:ext cx="4886688" cy="5337857"/>
          </a:xfrm>
          <a:prstGeom prst="rect">
            <a:avLst/>
          </a:prstGeom>
        </p:spPr>
      </p:pic>
      <p:sp>
        <p:nvSpPr>
          <p:cNvPr id="13" name="Slide Number Placeholder 1">
            <a:extLst>
              <a:ext uri="{FF2B5EF4-FFF2-40B4-BE49-F238E27FC236}">
                <a16:creationId xmlns:a16="http://schemas.microsoft.com/office/drawing/2014/main" id="{662B4517-E756-A0DE-E622-6C7589066434}"/>
              </a:ext>
            </a:extLst>
          </p:cNvPr>
          <p:cNvSpPr txBox="1">
            <a:spLocks/>
          </p:cNvSpPr>
          <p:nvPr/>
        </p:nvSpPr>
        <p:spPr>
          <a:xfrm>
            <a:off x="3657600" y="6400800"/>
            <a:ext cx="1828800"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981D3CC-1EA5-47FA-A1CC-C7419F014A45}" type="slidenum">
              <a:rPr lang="en-US" smtClean="0">
                <a:latin typeface="Franklin Gothic Book" panose="020F0502020204030204"/>
              </a:rPr>
              <a:pPr/>
              <a:t>6</a:t>
            </a:fld>
            <a:endParaRPr lang="en-US" dirty="0">
              <a:latin typeface="Franklin Gothic Book" panose="020F0502020204030204"/>
            </a:endParaRPr>
          </a:p>
        </p:txBody>
      </p:sp>
      <p:sp>
        <p:nvSpPr>
          <p:cNvPr id="7" name="Title 1">
            <a:extLst>
              <a:ext uri="{FF2B5EF4-FFF2-40B4-BE49-F238E27FC236}">
                <a16:creationId xmlns:a16="http://schemas.microsoft.com/office/drawing/2014/main" id="{9D6D35C7-7780-4D20-03F6-CAE2976AF3DC}"/>
              </a:ext>
            </a:extLst>
          </p:cNvPr>
          <p:cNvSpPr txBox="1">
            <a:spLocks noChangeAspect="1"/>
          </p:cNvSpPr>
          <p:nvPr/>
        </p:nvSpPr>
        <p:spPr>
          <a:xfrm>
            <a:off x="215007" y="407439"/>
            <a:ext cx="8636385" cy="658492"/>
          </a:xfrm>
          <a:prstGeom prst="rect">
            <a:avLst/>
          </a:prstGeom>
        </p:spPr>
        <p:txBody>
          <a:bodyPr>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r>
              <a:rPr lang="en-US" sz="3200" dirty="0">
                <a:solidFill>
                  <a:srgbClr val="000000">
                    <a:lumMod val="75000"/>
                    <a:lumOff val="25000"/>
                  </a:srgbClr>
                </a:solidFill>
                <a:latin typeface="Bookman Old Style" panose="020F0302020204030204"/>
              </a:rPr>
              <a:t>Sharing Requirements with Collaborators</a:t>
            </a:r>
          </a:p>
        </p:txBody>
      </p:sp>
      <p:cxnSp>
        <p:nvCxnSpPr>
          <p:cNvPr id="8" name="Straight Connector 7">
            <a:extLst>
              <a:ext uri="{FF2B5EF4-FFF2-40B4-BE49-F238E27FC236}">
                <a16:creationId xmlns:a16="http://schemas.microsoft.com/office/drawing/2014/main" id="{3E8770C5-0286-5FA5-7417-62D53DBE866B}"/>
              </a:ext>
            </a:extLst>
          </p:cNvPr>
          <p:cNvCxnSpPr>
            <a:cxnSpLocks noChangeAspect="1"/>
          </p:cNvCxnSpPr>
          <p:nvPr/>
        </p:nvCxnSpPr>
        <p:spPr>
          <a:xfrm>
            <a:off x="310896" y="946099"/>
            <a:ext cx="8531352" cy="0"/>
          </a:xfrm>
          <a:prstGeom prst="line">
            <a:avLst/>
          </a:prstGeom>
          <a:noFill/>
          <a:ln w="15875" cap="flat" cmpd="sng" algn="ctr">
            <a:solidFill>
              <a:srgbClr val="000000"/>
            </a:solidFill>
            <a:prstDash val="solid"/>
          </a:ln>
          <a:effectLst/>
        </p:spPr>
      </p:cxnSp>
      <p:sp>
        <p:nvSpPr>
          <p:cNvPr id="9" name="TextBox 8">
            <a:extLst>
              <a:ext uri="{FF2B5EF4-FFF2-40B4-BE49-F238E27FC236}">
                <a16:creationId xmlns:a16="http://schemas.microsoft.com/office/drawing/2014/main" id="{8FE13A8F-7E35-5725-5F71-1AB7C3A51E48}"/>
              </a:ext>
            </a:extLst>
          </p:cNvPr>
          <p:cNvSpPr txBox="1">
            <a:spLocks noChangeAspect="1"/>
          </p:cNvSpPr>
          <p:nvPr/>
        </p:nvSpPr>
        <p:spPr>
          <a:xfrm>
            <a:off x="306448" y="74425"/>
            <a:ext cx="8531106" cy="307777"/>
          </a:xfrm>
          <a:prstGeom prst="rect">
            <a:avLst/>
          </a:prstGeom>
          <a:solidFill>
            <a:srgbClr val="9BA8B7">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9BA8B7">
                    <a:lumMod val="75000"/>
                  </a:srgbClr>
                </a:solidFill>
                <a:effectLst/>
                <a:uLnTx/>
                <a:uFillTx/>
                <a:latin typeface="Bookman Old Style" panose="020F0302020204030204"/>
              </a:rPr>
              <a:t>Requirements Development</a:t>
            </a:r>
          </a:p>
        </p:txBody>
      </p:sp>
      <p:sp>
        <p:nvSpPr>
          <p:cNvPr id="3" name="TextBox 2">
            <a:extLst>
              <a:ext uri="{FF2B5EF4-FFF2-40B4-BE49-F238E27FC236}">
                <a16:creationId xmlns:a16="http://schemas.microsoft.com/office/drawing/2014/main" id="{7B068D0C-DC0D-90B6-DB3E-A66DB63FD590}"/>
              </a:ext>
            </a:extLst>
          </p:cNvPr>
          <p:cNvSpPr txBox="1"/>
          <p:nvPr/>
        </p:nvSpPr>
        <p:spPr>
          <a:xfrm>
            <a:off x="5774622" y="1065930"/>
            <a:ext cx="3154371" cy="2831544"/>
          </a:xfrm>
          <a:prstGeom prst="rect">
            <a:avLst/>
          </a:prstGeom>
          <a:noFill/>
        </p:spPr>
        <p:txBody>
          <a:bodyPr wrap="square" rtlCol="0">
            <a:spAutoFit/>
          </a:bodyPr>
          <a:lstStyle/>
          <a:p>
            <a:pPr marL="168275" indent="-168275">
              <a:spcBef>
                <a:spcPts val="600"/>
              </a:spcBef>
              <a:buFont typeface="Arial" panose="020B0604020202020204" pitchFamily="34" charset="0"/>
              <a:buChar char="•"/>
              <a:tabLst>
                <a:tab pos="168275" algn="l"/>
              </a:tabLst>
            </a:pPr>
            <a:r>
              <a:rPr lang="en-US" sz="1400" b="1" dirty="0">
                <a:solidFill>
                  <a:srgbClr val="000000"/>
                </a:solidFill>
                <a:latin typeface="Candara" panose="020E0502030303020204" pitchFamily="34" charset="0"/>
              </a:rPr>
              <a:t>Once validated and approved, EIC detector requirements are placed on a reference page where they can be accessed by the user community.</a:t>
            </a:r>
          </a:p>
          <a:p>
            <a:pPr marL="168275" indent="-168275">
              <a:spcBef>
                <a:spcPts val="600"/>
              </a:spcBef>
              <a:buFont typeface="Arial" panose="020B0604020202020204" pitchFamily="34" charset="0"/>
              <a:buChar char="•"/>
              <a:tabLst>
                <a:tab pos="168275" algn="l"/>
              </a:tabLst>
            </a:pPr>
            <a:r>
              <a:rPr lang="en-US" sz="1400" b="1" dirty="0">
                <a:solidFill>
                  <a:srgbClr val="000000"/>
                </a:solidFill>
                <a:latin typeface="Candara" panose="020E0502030303020204" pitchFamily="34" charset="0"/>
              </a:rPr>
              <a:t>In addition to the current requirements, older versions will be maintained in an archive  to allow researchers to see changes that were introduced over time.</a:t>
            </a:r>
          </a:p>
          <a:p>
            <a:pPr marL="168275" indent="-168275">
              <a:spcBef>
                <a:spcPts val="600"/>
              </a:spcBef>
              <a:buFont typeface="Arial" panose="020B0604020202020204" pitchFamily="34" charset="0"/>
              <a:buChar char="•"/>
              <a:tabLst>
                <a:tab pos="168275" algn="l"/>
              </a:tabLst>
            </a:pPr>
            <a:r>
              <a:rPr lang="en-US" sz="1400" b="1" dirty="0">
                <a:solidFill>
                  <a:srgbClr val="000000"/>
                </a:solidFill>
                <a:latin typeface="Candara" panose="020E0502030303020204" pitchFamily="34" charset="0"/>
              </a:rPr>
              <a:t>A comment log will be included to document what updates were made and the rationale for the decision.</a:t>
            </a:r>
          </a:p>
        </p:txBody>
      </p:sp>
      <p:sp>
        <p:nvSpPr>
          <p:cNvPr id="10" name="TextBox 9">
            <a:extLst>
              <a:ext uri="{FF2B5EF4-FFF2-40B4-BE49-F238E27FC236}">
                <a16:creationId xmlns:a16="http://schemas.microsoft.com/office/drawing/2014/main" id="{6AD9D4C8-3B91-0741-5AC6-A73299CA32C8}"/>
              </a:ext>
            </a:extLst>
          </p:cNvPr>
          <p:cNvSpPr txBox="1"/>
          <p:nvPr/>
        </p:nvSpPr>
        <p:spPr>
          <a:xfrm>
            <a:off x="5774622" y="4487304"/>
            <a:ext cx="3467635" cy="523220"/>
          </a:xfrm>
          <a:prstGeom prst="rect">
            <a:avLst/>
          </a:prstGeom>
          <a:noFill/>
        </p:spPr>
        <p:txBody>
          <a:bodyPr wrap="square" rtlCol="0">
            <a:spAutoFit/>
          </a:bodyPr>
          <a:lstStyle/>
          <a:p>
            <a:pPr>
              <a:tabLst>
                <a:tab pos="168275" algn="l"/>
              </a:tabLst>
            </a:pPr>
            <a:r>
              <a:rPr lang="en-US" sz="1400" i="1" dirty="0">
                <a:solidFill>
                  <a:schemeClr val="bg2">
                    <a:lumMod val="50000"/>
                  </a:schemeClr>
                </a:solidFill>
                <a:latin typeface="Candara" panose="020E0502030303020204" pitchFamily="34" charset="0"/>
              </a:rPr>
              <a:t>Visit https://eic.jlab.org/Requirements</a:t>
            </a:r>
          </a:p>
          <a:p>
            <a:pPr>
              <a:tabLst>
                <a:tab pos="168275" algn="l"/>
              </a:tabLst>
            </a:pPr>
            <a:r>
              <a:rPr lang="en-US" sz="1400" i="1" dirty="0">
                <a:solidFill>
                  <a:schemeClr val="bg2">
                    <a:lumMod val="50000"/>
                  </a:schemeClr>
                </a:solidFill>
                <a:latin typeface="Candara" panose="020E0502030303020204" pitchFamily="34" charset="0"/>
              </a:rPr>
              <a:t>for more details.</a:t>
            </a:r>
          </a:p>
        </p:txBody>
      </p:sp>
    </p:spTree>
    <p:extLst>
      <p:ext uri="{BB962C8B-B14F-4D97-AF65-F5344CB8AC3E}">
        <p14:creationId xmlns:p14="http://schemas.microsoft.com/office/powerpoint/2010/main" val="15541077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
            <a:extLst>
              <a:ext uri="{FF2B5EF4-FFF2-40B4-BE49-F238E27FC236}">
                <a16:creationId xmlns:a16="http://schemas.microsoft.com/office/drawing/2014/main" id="{662B4517-E756-A0DE-E622-6C7589066434}"/>
              </a:ext>
            </a:extLst>
          </p:cNvPr>
          <p:cNvSpPr txBox="1">
            <a:spLocks/>
          </p:cNvSpPr>
          <p:nvPr/>
        </p:nvSpPr>
        <p:spPr>
          <a:xfrm>
            <a:off x="3657600" y="6400800"/>
            <a:ext cx="1828800"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981D3CC-1EA5-47FA-A1CC-C7419F014A45}" type="slidenum">
              <a:rPr lang="en-US" smtClean="0">
                <a:latin typeface="Franklin Gothic Book" panose="020F0502020204030204"/>
              </a:rPr>
              <a:pPr/>
              <a:t>7</a:t>
            </a:fld>
            <a:endParaRPr lang="en-US" dirty="0">
              <a:latin typeface="Franklin Gothic Book" panose="020F0502020204030204"/>
            </a:endParaRPr>
          </a:p>
        </p:txBody>
      </p:sp>
      <p:sp>
        <p:nvSpPr>
          <p:cNvPr id="7" name="Title 1">
            <a:extLst>
              <a:ext uri="{FF2B5EF4-FFF2-40B4-BE49-F238E27FC236}">
                <a16:creationId xmlns:a16="http://schemas.microsoft.com/office/drawing/2014/main" id="{9D6D35C7-7780-4D20-03F6-CAE2976AF3DC}"/>
              </a:ext>
            </a:extLst>
          </p:cNvPr>
          <p:cNvSpPr txBox="1">
            <a:spLocks noChangeAspect="1"/>
          </p:cNvSpPr>
          <p:nvPr/>
        </p:nvSpPr>
        <p:spPr>
          <a:xfrm>
            <a:off x="215007" y="407439"/>
            <a:ext cx="8636385" cy="658492"/>
          </a:xfrm>
          <a:prstGeom prst="rect">
            <a:avLst/>
          </a:prstGeom>
        </p:spPr>
        <p:txBody>
          <a:bodyPr>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r>
              <a:rPr lang="en-US" sz="3200" dirty="0">
                <a:solidFill>
                  <a:srgbClr val="000000">
                    <a:lumMod val="75000"/>
                    <a:lumOff val="25000"/>
                  </a:srgbClr>
                </a:solidFill>
                <a:latin typeface="Bookman Old Style" panose="020F0302020204030204"/>
              </a:rPr>
              <a:t>Relating Requirements to Interfaces</a:t>
            </a:r>
          </a:p>
        </p:txBody>
      </p:sp>
      <p:cxnSp>
        <p:nvCxnSpPr>
          <p:cNvPr id="8" name="Straight Connector 7">
            <a:extLst>
              <a:ext uri="{FF2B5EF4-FFF2-40B4-BE49-F238E27FC236}">
                <a16:creationId xmlns:a16="http://schemas.microsoft.com/office/drawing/2014/main" id="{3E8770C5-0286-5FA5-7417-62D53DBE866B}"/>
              </a:ext>
            </a:extLst>
          </p:cNvPr>
          <p:cNvCxnSpPr>
            <a:cxnSpLocks noChangeAspect="1"/>
          </p:cNvCxnSpPr>
          <p:nvPr/>
        </p:nvCxnSpPr>
        <p:spPr>
          <a:xfrm>
            <a:off x="310896" y="946099"/>
            <a:ext cx="8531352" cy="0"/>
          </a:xfrm>
          <a:prstGeom prst="line">
            <a:avLst/>
          </a:prstGeom>
          <a:noFill/>
          <a:ln w="15875" cap="flat" cmpd="sng" algn="ctr">
            <a:solidFill>
              <a:srgbClr val="000000"/>
            </a:solidFill>
            <a:prstDash val="solid"/>
          </a:ln>
          <a:effectLst/>
        </p:spPr>
      </p:cxnSp>
      <p:sp>
        <p:nvSpPr>
          <p:cNvPr id="9" name="TextBox 8">
            <a:extLst>
              <a:ext uri="{FF2B5EF4-FFF2-40B4-BE49-F238E27FC236}">
                <a16:creationId xmlns:a16="http://schemas.microsoft.com/office/drawing/2014/main" id="{8FE13A8F-7E35-5725-5F71-1AB7C3A51E48}"/>
              </a:ext>
            </a:extLst>
          </p:cNvPr>
          <p:cNvSpPr txBox="1">
            <a:spLocks noChangeAspect="1"/>
          </p:cNvSpPr>
          <p:nvPr/>
        </p:nvSpPr>
        <p:spPr>
          <a:xfrm>
            <a:off x="306448" y="74425"/>
            <a:ext cx="8531106" cy="307777"/>
          </a:xfrm>
          <a:prstGeom prst="rect">
            <a:avLst/>
          </a:prstGeom>
          <a:solidFill>
            <a:srgbClr val="9BA8B7">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9BA8B7">
                    <a:lumMod val="75000"/>
                  </a:srgbClr>
                </a:solidFill>
                <a:effectLst/>
                <a:uLnTx/>
                <a:uFillTx/>
                <a:latin typeface="Bookman Old Style" panose="020F0302020204030204"/>
              </a:rPr>
              <a:t>Interface Development</a:t>
            </a:r>
          </a:p>
        </p:txBody>
      </p:sp>
      <p:pic>
        <p:nvPicPr>
          <p:cNvPr id="4" name="Picture 3">
            <a:extLst>
              <a:ext uri="{FF2B5EF4-FFF2-40B4-BE49-F238E27FC236}">
                <a16:creationId xmlns:a16="http://schemas.microsoft.com/office/drawing/2014/main" id="{537F5EBE-22EE-1F16-D24B-990249DBE02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2863" y="1060798"/>
            <a:ext cx="5858170" cy="2922225"/>
          </a:xfrm>
          <a:prstGeom prst="rect">
            <a:avLst/>
          </a:prstGeom>
        </p:spPr>
      </p:pic>
      <p:sp>
        <p:nvSpPr>
          <p:cNvPr id="5" name="TextBox 4">
            <a:extLst>
              <a:ext uri="{FF2B5EF4-FFF2-40B4-BE49-F238E27FC236}">
                <a16:creationId xmlns:a16="http://schemas.microsoft.com/office/drawing/2014/main" id="{F31D0586-EF55-1514-7EE4-50EF59A3BE9C}"/>
              </a:ext>
            </a:extLst>
          </p:cNvPr>
          <p:cNvSpPr txBox="1"/>
          <p:nvPr/>
        </p:nvSpPr>
        <p:spPr>
          <a:xfrm>
            <a:off x="5971034" y="1060797"/>
            <a:ext cx="3060104" cy="3985706"/>
          </a:xfrm>
          <a:prstGeom prst="rect">
            <a:avLst/>
          </a:prstGeom>
          <a:noFill/>
        </p:spPr>
        <p:txBody>
          <a:bodyPr wrap="square" rtlCol="0">
            <a:spAutoFit/>
          </a:bodyPr>
          <a:lstStyle/>
          <a:p>
            <a:pPr marL="168275" indent="-168275">
              <a:spcBef>
                <a:spcPts val="600"/>
              </a:spcBef>
              <a:buFont typeface="Arial" panose="020B0604020202020204" pitchFamily="34" charset="0"/>
              <a:buChar char="•"/>
              <a:tabLst>
                <a:tab pos="168275" algn="l"/>
              </a:tabLst>
            </a:pPr>
            <a:r>
              <a:rPr lang="en-US" sz="1400" b="1" dirty="0">
                <a:latin typeface="Candara" panose="020E0502030303020204" pitchFamily="34" charset="0"/>
              </a:rPr>
              <a:t>Properly written requirements will identify the dependencies that exist between two sub-systems.</a:t>
            </a:r>
          </a:p>
          <a:p>
            <a:pPr marL="168275" indent="-168275">
              <a:spcBef>
                <a:spcPts val="600"/>
              </a:spcBef>
              <a:buFont typeface="Arial" panose="020B0604020202020204" pitchFamily="34" charset="0"/>
              <a:buChar char="•"/>
              <a:tabLst>
                <a:tab pos="168275" algn="l"/>
              </a:tabLst>
            </a:pPr>
            <a:r>
              <a:rPr lang="en-US" sz="1400" b="1" dirty="0">
                <a:latin typeface="Candara" panose="020E0502030303020204" pitchFamily="34" charset="0"/>
              </a:rPr>
              <a:t>Dependencies are satisfied by interfaces that conduct material, energy, or information, or provide static support.</a:t>
            </a:r>
          </a:p>
          <a:p>
            <a:pPr marL="168275" indent="-168275">
              <a:spcBef>
                <a:spcPts val="600"/>
              </a:spcBef>
              <a:buFont typeface="Arial" panose="020B0604020202020204" pitchFamily="34" charset="0"/>
              <a:buChar char="•"/>
              <a:tabLst>
                <a:tab pos="168275" algn="l"/>
              </a:tabLst>
            </a:pPr>
            <a:r>
              <a:rPr lang="en-US" sz="1400" b="1" dirty="0">
                <a:latin typeface="Candara" panose="020E0502030303020204" pitchFamily="34" charset="0"/>
              </a:rPr>
              <a:t>As shown in the figure at left, interfaces between systems are defined at the highest level.  The system that is providing the resource can then decide how best to satisfy the requirement.</a:t>
            </a:r>
          </a:p>
          <a:p>
            <a:pPr marL="168275" indent="-168275">
              <a:spcBef>
                <a:spcPts val="600"/>
              </a:spcBef>
              <a:buFont typeface="Arial" panose="020B0604020202020204" pitchFamily="34" charset="0"/>
              <a:buChar char="•"/>
              <a:tabLst>
                <a:tab pos="168275" algn="l"/>
              </a:tabLst>
            </a:pPr>
            <a:r>
              <a:rPr lang="en-US" sz="1400" b="1" dirty="0">
                <a:latin typeface="Candara" panose="020E0502030303020204" pitchFamily="34" charset="0"/>
              </a:rPr>
              <a:t>This minimizes the amount of information that one system must have about the internal functions or configuration of another.</a:t>
            </a:r>
          </a:p>
        </p:txBody>
      </p:sp>
      <p:sp>
        <p:nvSpPr>
          <p:cNvPr id="6" name="Rectangle 5">
            <a:extLst>
              <a:ext uri="{FF2B5EF4-FFF2-40B4-BE49-F238E27FC236}">
                <a16:creationId xmlns:a16="http://schemas.microsoft.com/office/drawing/2014/main" id="{742AB0E8-A61A-C984-C055-AD91C88116DE}"/>
              </a:ext>
            </a:extLst>
          </p:cNvPr>
          <p:cNvSpPr/>
          <p:nvPr/>
        </p:nvSpPr>
        <p:spPr>
          <a:xfrm>
            <a:off x="306448" y="4589289"/>
            <a:ext cx="5018640" cy="1354217"/>
          </a:xfrm>
          <a:prstGeom prst="rect">
            <a:avLst/>
          </a:prstGeom>
        </p:spPr>
        <p:txBody>
          <a:bodyPr wrap="square">
            <a:spAutoFit/>
          </a:bodyPr>
          <a:lstStyle/>
          <a:p>
            <a:pPr algn="just">
              <a:spcAft>
                <a:spcPts val="600"/>
              </a:spcAft>
            </a:pPr>
            <a:r>
              <a:rPr lang="en-US" sz="1100" i="1" dirty="0">
                <a:latin typeface="Calibri" panose="020F0502020204030204" pitchFamily="34" charset="0"/>
                <a:ea typeface="Times New Roman" panose="02020603050405020304" pitchFamily="18" charset="0"/>
                <a:cs typeface="Times New Roman" panose="02020603050405020304" pitchFamily="18" charset="0"/>
              </a:rPr>
              <a:t>“An interface is a defined relationship between two otherwise distinct entities that exists in order to satisfy a dependency or requirement. Interfaces may be between a human and a machine, between two components, or between a system and its external environment. In each case, though, an interface defines an essential relationship between the connected entities.” </a:t>
            </a:r>
          </a:p>
          <a:p>
            <a:pPr algn="r">
              <a:spcAft>
                <a:spcPts val="600"/>
              </a:spcAft>
            </a:pPr>
            <a:r>
              <a:rPr lang="en-US" sz="1100" i="1" dirty="0">
                <a:latin typeface="Calibri" panose="020F0502020204030204" pitchFamily="34" charset="0"/>
                <a:ea typeface="Times New Roman" panose="02020603050405020304" pitchFamily="18" charset="0"/>
                <a:cs typeface="Times New Roman" panose="02020603050405020304" pitchFamily="18" charset="0"/>
              </a:rPr>
              <a:t>(Akers, </a:t>
            </a:r>
            <a:r>
              <a:rPr lang="en-US" sz="1100" i="1" dirty="0" err="1">
                <a:latin typeface="Calibri" panose="020F0502020204030204" pitchFamily="34" charset="0"/>
                <a:ea typeface="Times New Roman" panose="02020603050405020304" pitchFamily="18" charset="0"/>
                <a:cs typeface="Times New Roman" panose="02020603050405020304" pitchFamily="18" charset="0"/>
              </a:rPr>
              <a:t>Aschenhauer</a:t>
            </a:r>
            <a:r>
              <a:rPr lang="en-US" sz="1100" i="1" dirty="0">
                <a:latin typeface="Calibri" panose="020F0502020204030204" pitchFamily="34" charset="0"/>
                <a:ea typeface="Times New Roman" panose="02020603050405020304" pitchFamily="18" charset="0"/>
                <a:cs typeface="Times New Roman" panose="02020603050405020304" pitchFamily="18" charset="0"/>
              </a:rPr>
              <a:t> &amp; Ent, Deriving Preliminary Interfaces Using System Requirements, 2022)</a:t>
            </a:r>
          </a:p>
        </p:txBody>
      </p:sp>
    </p:spTree>
    <p:extLst>
      <p:ext uri="{BB962C8B-B14F-4D97-AF65-F5344CB8AC3E}">
        <p14:creationId xmlns:p14="http://schemas.microsoft.com/office/powerpoint/2010/main" val="3138379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
            <a:extLst>
              <a:ext uri="{FF2B5EF4-FFF2-40B4-BE49-F238E27FC236}">
                <a16:creationId xmlns:a16="http://schemas.microsoft.com/office/drawing/2014/main" id="{662B4517-E756-A0DE-E622-6C7589066434}"/>
              </a:ext>
            </a:extLst>
          </p:cNvPr>
          <p:cNvSpPr txBox="1">
            <a:spLocks/>
          </p:cNvSpPr>
          <p:nvPr/>
        </p:nvSpPr>
        <p:spPr>
          <a:xfrm>
            <a:off x="3657600" y="6400800"/>
            <a:ext cx="1828800"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981D3CC-1EA5-47FA-A1CC-C7419F014A45}" type="slidenum">
              <a:rPr lang="en-US" smtClean="0">
                <a:latin typeface="Franklin Gothic Book" panose="020F0502020204030204"/>
              </a:rPr>
              <a:pPr/>
              <a:t>8</a:t>
            </a:fld>
            <a:endParaRPr lang="en-US" dirty="0">
              <a:latin typeface="Franklin Gothic Book" panose="020F0502020204030204"/>
            </a:endParaRPr>
          </a:p>
        </p:txBody>
      </p:sp>
      <p:sp>
        <p:nvSpPr>
          <p:cNvPr id="7" name="Title 1">
            <a:extLst>
              <a:ext uri="{FF2B5EF4-FFF2-40B4-BE49-F238E27FC236}">
                <a16:creationId xmlns:a16="http://schemas.microsoft.com/office/drawing/2014/main" id="{9D6D35C7-7780-4D20-03F6-CAE2976AF3DC}"/>
              </a:ext>
            </a:extLst>
          </p:cNvPr>
          <p:cNvSpPr txBox="1">
            <a:spLocks noChangeAspect="1"/>
          </p:cNvSpPr>
          <p:nvPr/>
        </p:nvSpPr>
        <p:spPr>
          <a:xfrm>
            <a:off x="215007" y="407439"/>
            <a:ext cx="8636385" cy="658492"/>
          </a:xfrm>
          <a:prstGeom prst="rect">
            <a:avLst/>
          </a:prstGeom>
        </p:spPr>
        <p:txBody>
          <a:bodyPr>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r>
              <a:rPr lang="en-US" sz="3200" dirty="0">
                <a:solidFill>
                  <a:srgbClr val="000000">
                    <a:lumMod val="75000"/>
                    <a:lumOff val="25000"/>
                  </a:srgbClr>
                </a:solidFill>
                <a:latin typeface="Bookman Old Style" panose="020F0302020204030204"/>
              </a:rPr>
              <a:t>Hierarchy of Interfaces</a:t>
            </a:r>
          </a:p>
        </p:txBody>
      </p:sp>
      <p:cxnSp>
        <p:nvCxnSpPr>
          <p:cNvPr id="8" name="Straight Connector 7">
            <a:extLst>
              <a:ext uri="{FF2B5EF4-FFF2-40B4-BE49-F238E27FC236}">
                <a16:creationId xmlns:a16="http://schemas.microsoft.com/office/drawing/2014/main" id="{3E8770C5-0286-5FA5-7417-62D53DBE866B}"/>
              </a:ext>
            </a:extLst>
          </p:cNvPr>
          <p:cNvCxnSpPr>
            <a:cxnSpLocks noChangeAspect="1"/>
          </p:cNvCxnSpPr>
          <p:nvPr/>
        </p:nvCxnSpPr>
        <p:spPr>
          <a:xfrm>
            <a:off x="310896" y="946099"/>
            <a:ext cx="8531352" cy="0"/>
          </a:xfrm>
          <a:prstGeom prst="line">
            <a:avLst/>
          </a:prstGeom>
          <a:noFill/>
          <a:ln w="15875" cap="flat" cmpd="sng" algn="ctr">
            <a:solidFill>
              <a:srgbClr val="000000"/>
            </a:solidFill>
            <a:prstDash val="solid"/>
          </a:ln>
          <a:effectLst/>
        </p:spPr>
      </p:cxnSp>
      <p:sp>
        <p:nvSpPr>
          <p:cNvPr id="9" name="TextBox 8">
            <a:extLst>
              <a:ext uri="{FF2B5EF4-FFF2-40B4-BE49-F238E27FC236}">
                <a16:creationId xmlns:a16="http://schemas.microsoft.com/office/drawing/2014/main" id="{8FE13A8F-7E35-5725-5F71-1AB7C3A51E48}"/>
              </a:ext>
            </a:extLst>
          </p:cNvPr>
          <p:cNvSpPr txBox="1">
            <a:spLocks noChangeAspect="1"/>
          </p:cNvSpPr>
          <p:nvPr/>
        </p:nvSpPr>
        <p:spPr>
          <a:xfrm>
            <a:off x="306448" y="74425"/>
            <a:ext cx="8531106" cy="307777"/>
          </a:xfrm>
          <a:prstGeom prst="rect">
            <a:avLst/>
          </a:prstGeom>
          <a:solidFill>
            <a:srgbClr val="9BA8B7">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9BA8B7">
                    <a:lumMod val="75000"/>
                  </a:srgbClr>
                </a:solidFill>
                <a:effectLst/>
                <a:uLnTx/>
                <a:uFillTx/>
                <a:latin typeface="Bookman Old Style" panose="020F0302020204030204"/>
              </a:rPr>
              <a:t>Interface Development</a:t>
            </a:r>
          </a:p>
        </p:txBody>
      </p:sp>
      <p:sp>
        <p:nvSpPr>
          <p:cNvPr id="3" name="TextBox 2">
            <a:extLst>
              <a:ext uri="{FF2B5EF4-FFF2-40B4-BE49-F238E27FC236}">
                <a16:creationId xmlns:a16="http://schemas.microsoft.com/office/drawing/2014/main" id="{A68449BB-7298-0BF7-66FD-19ED3237C369}"/>
              </a:ext>
            </a:extLst>
          </p:cNvPr>
          <p:cNvSpPr txBox="1"/>
          <p:nvPr/>
        </p:nvSpPr>
        <p:spPr>
          <a:xfrm>
            <a:off x="4825388" y="1026765"/>
            <a:ext cx="4103606" cy="4493538"/>
          </a:xfrm>
          <a:prstGeom prst="rect">
            <a:avLst/>
          </a:prstGeom>
          <a:noFill/>
        </p:spPr>
        <p:txBody>
          <a:bodyPr wrap="square" rtlCol="0">
            <a:spAutoFit/>
          </a:bodyPr>
          <a:lstStyle/>
          <a:p>
            <a:pPr marL="173038" lvl="1">
              <a:spcBef>
                <a:spcPts val="600"/>
              </a:spcBef>
              <a:tabLst>
                <a:tab pos="401638" algn="l"/>
                <a:tab pos="5834063" algn="r"/>
              </a:tabLst>
            </a:pPr>
            <a:r>
              <a:rPr lang="en-US" sz="1400" b="1" dirty="0">
                <a:solidFill>
                  <a:srgbClr val="000000"/>
                </a:solidFill>
                <a:latin typeface="Candara" panose="020E0502030303020204" pitchFamily="34" charset="0"/>
              </a:rPr>
              <a:t>Interfaces fall into three distinct categories. </a:t>
            </a:r>
            <a:endParaRPr lang="en-US" sz="1400" b="1" dirty="0">
              <a:solidFill>
                <a:srgbClr val="E8E3CE">
                  <a:lumMod val="50000"/>
                </a:srgbClr>
              </a:solidFill>
              <a:latin typeface="Candara" panose="020E0502030303020204" pitchFamily="34" charset="0"/>
            </a:endParaRPr>
          </a:p>
          <a:p>
            <a:pPr marL="401638" lvl="1" indent="-228600">
              <a:spcBef>
                <a:spcPts val="600"/>
              </a:spcBef>
              <a:buFont typeface="+mj-lt"/>
              <a:buAutoNum type="arabicPeriod"/>
              <a:tabLst>
                <a:tab pos="401638" algn="l"/>
                <a:tab pos="5834063" algn="r"/>
              </a:tabLst>
            </a:pPr>
            <a:r>
              <a:rPr lang="en-US" sz="1400" b="1" dirty="0">
                <a:solidFill>
                  <a:srgbClr val="E8E3CE">
                    <a:lumMod val="50000"/>
                  </a:srgbClr>
                </a:solidFill>
                <a:latin typeface="Candara" panose="020E0502030303020204" pitchFamily="34" charset="0"/>
              </a:rPr>
              <a:t>Inward Facing Interfaces	</a:t>
            </a:r>
            <a:endParaRPr lang="en-US" sz="1100" i="1" dirty="0">
              <a:solidFill>
                <a:srgbClr val="000000">
                  <a:lumMod val="50000"/>
                  <a:lumOff val="50000"/>
                </a:srgbClr>
              </a:solidFill>
              <a:latin typeface="Candara" panose="020E0502030303020204" pitchFamily="34" charset="0"/>
            </a:endParaRPr>
          </a:p>
          <a:p>
            <a:pPr marL="401638" lvl="2">
              <a:tabLst>
                <a:tab pos="168275" algn="l"/>
              </a:tabLst>
            </a:pPr>
            <a:r>
              <a:rPr lang="en-US" sz="1400" b="1" dirty="0">
                <a:solidFill>
                  <a:srgbClr val="000000"/>
                </a:solidFill>
                <a:latin typeface="Candara" panose="020E0502030303020204" pitchFamily="34" charset="0"/>
              </a:rPr>
              <a:t>These are the connections that exist entirely within a sub-system and are used to exchange material, energy, information or support internally. They are private to the sub-system.</a:t>
            </a:r>
          </a:p>
          <a:p>
            <a:pPr marL="401638" lvl="1" indent="-228600">
              <a:spcBef>
                <a:spcPts val="600"/>
              </a:spcBef>
              <a:buFont typeface="+mj-lt"/>
              <a:buAutoNum type="arabicPeriod"/>
              <a:tabLst>
                <a:tab pos="401638" algn="l"/>
                <a:tab pos="5834063" algn="r"/>
              </a:tabLst>
            </a:pPr>
            <a:r>
              <a:rPr lang="en-US" sz="1400" b="1" dirty="0">
                <a:solidFill>
                  <a:srgbClr val="E8E3CE">
                    <a:lumMod val="50000"/>
                  </a:srgbClr>
                </a:solidFill>
                <a:latin typeface="Candara" panose="020E0502030303020204" pitchFamily="34" charset="0"/>
              </a:rPr>
              <a:t>Outward Facing Interfaces</a:t>
            </a:r>
            <a:endParaRPr lang="en-US" sz="1100" i="1" dirty="0">
              <a:solidFill>
                <a:srgbClr val="000000">
                  <a:lumMod val="50000"/>
                  <a:lumOff val="50000"/>
                </a:srgbClr>
              </a:solidFill>
              <a:latin typeface="Candara" panose="020E0502030303020204" pitchFamily="34" charset="0"/>
            </a:endParaRPr>
          </a:p>
          <a:p>
            <a:pPr marL="401638" lvl="2">
              <a:tabLst>
                <a:tab pos="168275" algn="l"/>
              </a:tabLst>
            </a:pPr>
            <a:r>
              <a:rPr lang="en-US" sz="1400" b="1" dirty="0">
                <a:solidFill>
                  <a:srgbClr val="000000"/>
                </a:solidFill>
                <a:latin typeface="Candara" panose="020E0502030303020204" pitchFamily="34" charset="0"/>
              </a:rPr>
              <a:t>These are the connections that are used to join sub-systems within the larger system. Because they cross sub-system boundaries, they must be well-defined and coordinated.</a:t>
            </a:r>
          </a:p>
          <a:p>
            <a:pPr marL="401638" lvl="1" indent="-228600">
              <a:spcBef>
                <a:spcPts val="600"/>
              </a:spcBef>
              <a:buFont typeface="+mj-lt"/>
              <a:buAutoNum type="arabicPeriod"/>
              <a:tabLst>
                <a:tab pos="401638" algn="l"/>
                <a:tab pos="5834063" algn="r"/>
              </a:tabLst>
            </a:pPr>
            <a:r>
              <a:rPr lang="en-US" sz="1400" b="1" dirty="0">
                <a:solidFill>
                  <a:srgbClr val="E8E3CE">
                    <a:lumMod val="50000"/>
                  </a:srgbClr>
                </a:solidFill>
                <a:latin typeface="Candara" panose="020E0502030303020204" pitchFamily="34" charset="0"/>
              </a:rPr>
              <a:t>External Interfaces	</a:t>
            </a:r>
            <a:endParaRPr lang="en-US" sz="1200" i="1" dirty="0">
              <a:solidFill>
                <a:srgbClr val="000000">
                  <a:lumMod val="50000"/>
                  <a:lumOff val="50000"/>
                </a:srgbClr>
              </a:solidFill>
              <a:latin typeface="Candara" panose="020E0502030303020204" pitchFamily="34" charset="0"/>
            </a:endParaRPr>
          </a:p>
          <a:p>
            <a:pPr marL="398463" indent="-1588">
              <a:spcBef>
                <a:spcPts val="600"/>
              </a:spcBef>
              <a:tabLst>
                <a:tab pos="398463" algn="l"/>
              </a:tabLst>
            </a:pPr>
            <a:r>
              <a:rPr lang="en-US" sz="1400" b="1" dirty="0">
                <a:solidFill>
                  <a:srgbClr val="000000"/>
                </a:solidFill>
                <a:latin typeface="Candara" panose="020E0502030303020204" pitchFamily="34" charset="0"/>
              </a:rPr>
              <a:t>These are connections that join the system or sub-systems to resources and services outside of the system. They must be </a:t>
            </a:r>
            <a:r>
              <a:rPr lang="en-US" sz="1400" b="1" dirty="0" err="1">
                <a:solidFill>
                  <a:srgbClr val="000000"/>
                </a:solidFill>
                <a:latin typeface="Candara" panose="020E0502030303020204" pitchFamily="34" charset="0"/>
              </a:rPr>
              <a:t>be</a:t>
            </a:r>
            <a:r>
              <a:rPr lang="en-US" sz="1400" b="1" dirty="0">
                <a:solidFill>
                  <a:srgbClr val="000000"/>
                </a:solidFill>
                <a:latin typeface="Candara" panose="020E0502030303020204" pitchFamily="34" charset="0"/>
              </a:rPr>
              <a:t> developed in coordination with resource providers, and accommodate changing conditions within the system AND in the external environment.</a:t>
            </a:r>
          </a:p>
          <a:p>
            <a:pPr marL="401638" lvl="2">
              <a:tabLst>
                <a:tab pos="168275" algn="l"/>
              </a:tabLst>
            </a:pPr>
            <a:endParaRPr lang="en-US" sz="1400" b="1" i="1" dirty="0">
              <a:solidFill>
                <a:srgbClr val="000000"/>
              </a:solidFill>
              <a:latin typeface="Candara" panose="020E0502030303020204" pitchFamily="34" charset="0"/>
            </a:endParaRPr>
          </a:p>
        </p:txBody>
      </p:sp>
      <p:pic>
        <p:nvPicPr>
          <p:cNvPr id="5" name="Inward">
            <a:extLst>
              <a:ext uri="{FF2B5EF4-FFF2-40B4-BE49-F238E27FC236}">
                <a16:creationId xmlns:a16="http://schemas.microsoft.com/office/drawing/2014/main" id="{8587446A-12E4-F8A8-26EC-AEF2E1D51649}"/>
              </a:ext>
            </a:extLst>
          </p:cNvPr>
          <p:cNvPicPr>
            <a:picLocks noChangeAspect="1"/>
          </p:cNvPicPr>
          <p:nvPr/>
        </p:nvPicPr>
        <p:blipFill>
          <a:blip r:embed="rId2"/>
          <a:srcRect/>
          <a:stretch/>
        </p:blipFill>
        <p:spPr>
          <a:xfrm>
            <a:off x="289910" y="1145077"/>
            <a:ext cx="4661071" cy="4571956"/>
          </a:xfrm>
          <a:prstGeom prst="rect">
            <a:avLst/>
          </a:prstGeom>
          <a:effectLst>
            <a:outerShdw blurRad="50800" dist="38100" dir="2700000" algn="tl" rotWithShape="0">
              <a:prstClr val="black">
                <a:alpha val="40000"/>
              </a:prstClr>
            </a:outerShdw>
          </a:effectLst>
        </p:spPr>
      </p:pic>
      <p:pic>
        <p:nvPicPr>
          <p:cNvPr id="2" name="Outward">
            <a:extLst>
              <a:ext uri="{FF2B5EF4-FFF2-40B4-BE49-F238E27FC236}">
                <a16:creationId xmlns:a16="http://schemas.microsoft.com/office/drawing/2014/main" id="{F21E3135-4B0E-16EC-3FEC-0CAD9D8CD23C}"/>
              </a:ext>
            </a:extLst>
          </p:cNvPr>
          <p:cNvPicPr>
            <a:picLocks noChangeAspect="1"/>
          </p:cNvPicPr>
          <p:nvPr/>
        </p:nvPicPr>
        <p:blipFill>
          <a:blip r:embed="rId3"/>
          <a:srcRect/>
          <a:stretch/>
        </p:blipFill>
        <p:spPr>
          <a:xfrm>
            <a:off x="289910" y="1145077"/>
            <a:ext cx="4657123" cy="4571956"/>
          </a:xfrm>
          <a:prstGeom prst="rect">
            <a:avLst/>
          </a:prstGeom>
          <a:effectLst/>
        </p:spPr>
      </p:pic>
      <p:pic>
        <p:nvPicPr>
          <p:cNvPr id="6" name="External">
            <a:extLst>
              <a:ext uri="{FF2B5EF4-FFF2-40B4-BE49-F238E27FC236}">
                <a16:creationId xmlns:a16="http://schemas.microsoft.com/office/drawing/2014/main" id="{A79DA523-05A7-9DF8-E5CD-AB6F241723E9}"/>
              </a:ext>
            </a:extLst>
          </p:cNvPr>
          <p:cNvPicPr>
            <a:picLocks noChangeAspect="1"/>
          </p:cNvPicPr>
          <p:nvPr/>
        </p:nvPicPr>
        <p:blipFill>
          <a:blip r:embed="rId4"/>
          <a:srcRect/>
          <a:stretch/>
        </p:blipFill>
        <p:spPr>
          <a:xfrm>
            <a:off x="289910" y="1145077"/>
            <a:ext cx="4657123" cy="4571955"/>
          </a:xfrm>
          <a:prstGeom prst="rect">
            <a:avLst/>
          </a:prstGeom>
          <a:effectLst/>
        </p:spPr>
      </p:pic>
    </p:spTree>
    <p:extLst>
      <p:ext uri="{BB962C8B-B14F-4D97-AF65-F5344CB8AC3E}">
        <p14:creationId xmlns:p14="http://schemas.microsoft.com/office/powerpoint/2010/main" val="391964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
            <a:extLst>
              <a:ext uri="{FF2B5EF4-FFF2-40B4-BE49-F238E27FC236}">
                <a16:creationId xmlns:a16="http://schemas.microsoft.com/office/drawing/2014/main" id="{662B4517-E756-A0DE-E622-6C7589066434}"/>
              </a:ext>
            </a:extLst>
          </p:cNvPr>
          <p:cNvSpPr txBox="1">
            <a:spLocks/>
          </p:cNvSpPr>
          <p:nvPr/>
        </p:nvSpPr>
        <p:spPr>
          <a:xfrm>
            <a:off x="3657600" y="6400800"/>
            <a:ext cx="1828800"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981D3CC-1EA5-47FA-A1CC-C7419F014A45}" type="slidenum">
              <a:rPr lang="en-US" smtClean="0">
                <a:latin typeface="Franklin Gothic Book" panose="020F0502020204030204"/>
              </a:rPr>
              <a:pPr/>
              <a:t>9</a:t>
            </a:fld>
            <a:endParaRPr lang="en-US" dirty="0">
              <a:latin typeface="Franklin Gothic Book" panose="020F0502020204030204"/>
            </a:endParaRPr>
          </a:p>
        </p:txBody>
      </p:sp>
      <p:sp>
        <p:nvSpPr>
          <p:cNvPr id="7" name="Title 1">
            <a:extLst>
              <a:ext uri="{FF2B5EF4-FFF2-40B4-BE49-F238E27FC236}">
                <a16:creationId xmlns:a16="http://schemas.microsoft.com/office/drawing/2014/main" id="{9D6D35C7-7780-4D20-03F6-CAE2976AF3DC}"/>
              </a:ext>
            </a:extLst>
          </p:cNvPr>
          <p:cNvSpPr txBox="1">
            <a:spLocks noChangeAspect="1"/>
          </p:cNvSpPr>
          <p:nvPr/>
        </p:nvSpPr>
        <p:spPr>
          <a:xfrm>
            <a:off x="215007" y="407439"/>
            <a:ext cx="8636385" cy="658492"/>
          </a:xfrm>
          <a:prstGeom prst="rect">
            <a:avLst/>
          </a:prstGeom>
        </p:spPr>
        <p:txBody>
          <a:bodyPr>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r>
              <a:rPr lang="en-US" sz="3200" dirty="0">
                <a:solidFill>
                  <a:srgbClr val="000000">
                    <a:lumMod val="75000"/>
                    <a:lumOff val="25000"/>
                  </a:srgbClr>
                </a:solidFill>
                <a:latin typeface="Bookman Old Style" panose="020F0302020204030204"/>
              </a:rPr>
              <a:t>Deriving Interfaces</a:t>
            </a:r>
          </a:p>
        </p:txBody>
      </p:sp>
      <p:cxnSp>
        <p:nvCxnSpPr>
          <p:cNvPr id="8" name="Straight Connector 7">
            <a:extLst>
              <a:ext uri="{FF2B5EF4-FFF2-40B4-BE49-F238E27FC236}">
                <a16:creationId xmlns:a16="http://schemas.microsoft.com/office/drawing/2014/main" id="{3E8770C5-0286-5FA5-7417-62D53DBE866B}"/>
              </a:ext>
            </a:extLst>
          </p:cNvPr>
          <p:cNvCxnSpPr>
            <a:cxnSpLocks noChangeAspect="1"/>
          </p:cNvCxnSpPr>
          <p:nvPr/>
        </p:nvCxnSpPr>
        <p:spPr>
          <a:xfrm>
            <a:off x="310896" y="946099"/>
            <a:ext cx="8531352" cy="0"/>
          </a:xfrm>
          <a:prstGeom prst="line">
            <a:avLst/>
          </a:prstGeom>
          <a:noFill/>
          <a:ln w="15875" cap="flat" cmpd="sng" algn="ctr">
            <a:solidFill>
              <a:srgbClr val="000000"/>
            </a:solidFill>
            <a:prstDash val="solid"/>
          </a:ln>
          <a:effectLst/>
        </p:spPr>
      </p:cxnSp>
      <p:sp>
        <p:nvSpPr>
          <p:cNvPr id="9" name="TextBox 8">
            <a:extLst>
              <a:ext uri="{FF2B5EF4-FFF2-40B4-BE49-F238E27FC236}">
                <a16:creationId xmlns:a16="http://schemas.microsoft.com/office/drawing/2014/main" id="{8FE13A8F-7E35-5725-5F71-1AB7C3A51E48}"/>
              </a:ext>
            </a:extLst>
          </p:cNvPr>
          <p:cNvSpPr txBox="1">
            <a:spLocks noChangeAspect="1"/>
          </p:cNvSpPr>
          <p:nvPr/>
        </p:nvSpPr>
        <p:spPr>
          <a:xfrm>
            <a:off x="306448" y="74425"/>
            <a:ext cx="8531106" cy="307777"/>
          </a:xfrm>
          <a:prstGeom prst="rect">
            <a:avLst/>
          </a:prstGeom>
          <a:solidFill>
            <a:srgbClr val="9BA8B7">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9BA8B7">
                    <a:lumMod val="75000"/>
                  </a:srgbClr>
                </a:solidFill>
                <a:effectLst/>
                <a:uLnTx/>
                <a:uFillTx/>
                <a:latin typeface="Bookman Old Style" panose="020F0302020204030204"/>
              </a:rPr>
              <a:t>Interface Development</a:t>
            </a:r>
          </a:p>
        </p:txBody>
      </p:sp>
      <p:sp>
        <p:nvSpPr>
          <p:cNvPr id="10" name="TextBox 9">
            <a:extLst>
              <a:ext uri="{FF2B5EF4-FFF2-40B4-BE49-F238E27FC236}">
                <a16:creationId xmlns:a16="http://schemas.microsoft.com/office/drawing/2014/main" id="{1FCD771E-0E10-E72B-50D2-5011FD50C789}"/>
              </a:ext>
            </a:extLst>
          </p:cNvPr>
          <p:cNvSpPr txBox="1"/>
          <p:nvPr/>
        </p:nvSpPr>
        <p:spPr>
          <a:xfrm>
            <a:off x="4473565" y="991417"/>
            <a:ext cx="4670435" cy="5647700"/>
          </a:xfrm>
          <a:prstGeom prst="rect">
            <a:avLst/>
          </a:prstGeom>
          <a:noFill/>
        </p:spPr>
        <p:txBody>
          <a:bodyPr wrap="square" rtlCol="0">
            <a:spAutoFit/>
          </a:bodyPr>
          <a:lstStyle/>
          <a:p>
            <a:pPr marL="168275" indent="-168275">
              <a:spcBef>
                <a:spcPts val="600"/>
              </a:spcBef>
              <a:buFont typeface="Arial" panose="020B0604020202020204" pitchFamily="34" charset="0"/>
              <a:buChar char="•"/>
              <a:tabLst>
                <a:tab pos="168275" algn="l"/>
              </a:tabLst>
            </a:pPr>
            <a:r>
              <a:rPr lang="en-US" sz="1400" b="1" dirty="0">
                <a:solidFill>
                  <a:srgbClr val="000000"/>
                </a:solidFill>
                <a:latin typeface="Candara" panose="020E0502030303020204" pitchFamily="34" charset="0"/>
              </a:rPr>
              <a:t>Interfaces can be derived using an interrogative process that examines the stated requirements and identified dependencies. It is a three part process that includes:</a:t>
            </a:r>
          </a:p>
          <a:p>
            <a:pPr marL="347663" lvl="1" indent="-174625">
              <a:spcBef>
                <a:spcPts val="600"/>
              </a:spcBef>
              <a:buFont typeface="+mj-lt"/>
              <a:buAutoNum type="arabicPeriod"/>
              <a:tabLst>
                <a:tab pos="347663" algn="l"/>
                <a:tab pos="5834063" algn="r"/>
              </a:tabLst>
            </a:pPr>
            <a:r>
              <a:rPr lang="en-US" sz="1400" b="1" dirty="0">
                <a:solidFill>
                  <a:srgbClr val="E8E3CE">
                    <a:lumMod val="50000"/>
                  </a:srgbClr>
                </a:solidFill>
                <a:latin typeface="Candara" panose="020E0502030303020204" pitchFamily="34" charset="0"/>
              </a:rPr>
              <a:t>Interrogating Requirements</a:t>
            </a:r>
            <a:endParaRPr lang="en-US" sz="1200" i="1" dirty="0">
              <a:solidFill>
                <a:srgbClr val="000000">
                  <a:lumMod val="50000"/>
                  <a:lumOff val="50000"/>
                </a:srgbClr>
              </a:solidFill>
              <a:latin typeface="Candara" panose="020E0502030303020204" pitchFamily="34" charset="0"/>
            </a:endParaRPr>
          </a:p>
          <a:p>
            <a:pPr marL="347663" lvl="2">
              <a:tabLst>
                <a:tab pos="168275" algn="l"/>
              </a:tabLst>
            </a:pPr>
            <a:r>
              <a:rPr lang="en-US" sz="1400" b="1" dirty="0">
                <a:solidFill>
                  <a:srgbClr val="000000"/>
                </a:solidFill>
                <a:latin typeface="Candara" panose="020E0502030303020204" pitchFamily="34" charset="0"/>
              </a:rPr>
              <a:t>Identify relationships or dependencies that are represented by each requirement.  For each relationship, identify and document the type of interface that will be required to accommodate it.</a:t>
            </a:r>
          </a:p>
          <a:p>
            <a:pPr marL="347663" lvl="1" indent="-174625">
              <a:spcBef>
                <a:spcPts val="600"/>
              </a:spcBef>
              <a:buFont typeface="+mj-lt"/>
              <a:buAutoNum type="arabicPeriod"/>
              <a:tabLst>
                <a:tab pos="347663" algn="l"/>
                <a:tab pos="5834063" algn="r"/>
              </a:tabLst>
            </a:pPr>
            <a:r>
              <a:rPr lang="en-US" sz="1400" b="1" dirty="0">
                <a:solidFill>
                  <a:srgbClr val="E8E3CE">
                    <a:lumMod val="50000"/>
                  </a:srgbClr>
                </a:solidFill>
                <a:latin typeface="Candara" panose="020E0502030303020204" pitchFamily="34" charset="0"/>
              </a:rPr>
              <a:t>Interrogating Known Interfaces</a:t>
            </a:r>
            <a:endParaRPr lang="en-US" sz="1200" i="1" dirty="0">
              <a:solidFill>
                <a:srgbClr val="000000">
                  <a:lumMod val="50000"/>
                  <a:lumOff val="50000"/>
                </a:srgbClr>
              </a:solidFill>
              <a:latin typeface="Candara" panose="020E0502030303020204" pitchFamily="34" charset="0"/>
            </a:endParaRPr>
          </a:p>
          <a:p>
            <a:pPr marL="347663" lvl="2">
              <a:tabLst>
                <a:tab pos="168275" algn="l"/>
              </a:tabLst>
            </a:pPr>
            <a:r>
              <a:rPr lang="en-US" sz="1400" b="1" dirty="0">
                <a:solidFill>
                  <a:srgbClr val="000000"/>
                </a:solidFill>
                <a:latin typeface="Candara" panose="020E0502030303020204" pitchFamily="34" charset="0"/>
              </a:rPr>
              <a:t>Using a list of expected system interfaces (provided by an SME), confirm that each one is represented by an interface identified in the prior step.  If it is missing, then the reviewer should determine if the requirements need to be revised.</a:t>
            </a:r>
          </a:p>
          <a:p>
            <a:pPr marL="347663" lvl="1" indent="-174625">
              <a:spcBef>
                <a:spcPts val="600"/>
              </a:spcBef>
              <a:buFont typeface="+mj-lt"/>
              <a:buAutoNum type="arabicPeriod"/>
              <a:tabLst>
                <a:tab pos="347663" algn="l"/>
                <a:tab pos="5834063" algn="r"/>
              </a:tabLst>
            </a:pPr>
            <a:r>
              <a:rPr lang="en-US" sz="1400" b="1" dirty="0">
                <a:solidFill>
                  <a:srgbClr val="E8E3CE">
                    <a:lumMod val="50000"/>
                  </a:srgbClr>
                </a:solidFill>
                <a:latin typeface="Candara" panose="020E0502030303020204" pitchFamily="34" charset="0"/>
              </a:rPr>
              <a:t>Inter-System Interrogation</a:t>
            </a:r>
            <a:endParaRPr lang="en-US" sz="1400" i="1" dirty="0">
              <a:solidFill>
                <a:srgbClr val="000000">
                  <a:lumMod val="50000"/>
                  <a:lumOff val="50000"/>
                </a:srgbClr>
              </a:solidFill>
              <a:latin typeface="Candara" panose="020E0502030303020204" pitchFamily="34" charset="0"/>
            </a:endParaRPr>
          </a:p>
          <a:p>
            <a:pPr marL="347663" lvl="2">
              <a:tabLst>
                <a:tab pos="168275" algn="l"/>
              </a:tabLst>
            </a:pPr>
            <a:r>
              <a:rPr lang="en-US" sz="1400" b="1" dirty="0">
                <a:solidFill>
                  <a:srgbClr val="000000"/>
                </a:solidFill>
                <a:latin typeface="Candara" panose="020E0502030303020204" pitchFamily="34" charset="0"/>
              </a:rPr>
              <a:t>For each interface that extends outside of the local system, ensure that there is a corresponding interface on the external system.</a:t>
            </a:r>
          </a:p>
          <a:p>
            <a:pPr marL="168275" indent="-168275">
              <a:spcBef>
                <a:spcPts val="600"/>
              </a:spcBef>
              <a:buFont typeface="Arial" panose="020B0604020202020204" pitchFamily="34" charset="0"/>
              <a:buChar char="•"/>
              <a:tabLst>
                <a:tab pos="168275" algn="l"/>
              </a:tabLst>
            </a:pPr>
            <a:r>
              <a:rPr lang="en-US" sz="1400" b="1" dirty="0">
                <a:solidFill>
                  <a:srgbClr val="000000"/>
                </a:solidFill>
                <a:latin typeface="Candara" panose="020E0502030303020204" pitchFamily="34" charset="0"/>
              </a:rPr>
              <a:t>Documented interfaces will be collected, reviewed and maintained as controlled documents by the project.</a:t>
            </a:r>
          </a:p>
          <a:p>
            <a:pPr marL="168275" indent="-168275">
              <a:spcBef>
                <a:spcPts val="600"/>
              </a:spcBef>
              <a:buFont typeface="Arial" panose="020B0604020202020204" pitchFamily="34" charset="0"/>
              <a:buChar char="•"/>
              <a:tabLst>
                <a:tab pos="168275" algn="l"/>
              </a:tabLst>
            </a:pPr>
            <a:r>
              <a:rPr lang="en-US" sz="1400" b="1" dirty="0">
                <a:solidFill>
                  <a:srgbClr val="000000"/>
                </a:solidFill>
                <a:latin typeface="Candara" panose="020E0502030303020204" pitchFamily="34" charset="0"/>
              </a:rPr>
              <a:t>Like requirements, detector interfaces will be made available to the user community to guide their decision making process.</a:t>
            </a:r>
          </a:p>
        </p:txBody>
      </p:sp>
      <p:pic>
        <p:nvPicPr>
          <p:cNvPr id="11" name="Picture 10">
            <a:extLst>
              <a:ext uri="{FF2B5EF4-FFF2-40B4-BE49-F238E27FC236}">
                <a16:creationId xmlns:a16="http://schemas.microsoft.com/office/drawing/2014/main" id="{23B8DBE5-82EF-8720-EDBD-66DE3B8E77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587" y="1001923"/>
            <a:ext cx="4169295" cy="4383891"/>
          </a:xfrm>
          <a:prstGeom prst="rect">
            <a:avLst/>
          </a:prstGeom>
        </p:spPr>
      </p:pic>
      <p:sp>
        <p:nvSpPr>
          <p:cNvPr id="12" name="TextBox 11">
            <a:extLst>
              <a:ext uri="{FF2B5EF4-FFF2-40B4-BE49-F238E27FC236}">
                <a16:creationId xmlns:a16="http://schemas.microsoft.com/office/drawing/2014/main" id="{6AD9D4C8-3B91-0741-5AC6-A73299CA32C8}"/>
              </a:ext>
            </a:extLst>
          </p:cNvPr>
          <p:cNvSpPr txBox="1"/>
          <p:nvPr/>
        </p:nvSpPr>
        <p:spPr>
          <a:xfrm>
            <a:off x="306448" y="5543234"/>
            <a:ext cx="4143434" cy="461665"/>
          </a:xfrm>
          <a:prstGeom prst="rect">
            <a:avLst/>
          </a:prstGeom>
          <a:noFill/>
        </p:spPr>
        <p:txBody>
          <a:bodyPr wrap="square" rtlCol="0">
            <a:spAutoFit/>
          </a:bodyPr>
          <a:lstStyle/>
          <a:p>
            <a:pPr>
              <a:tabLst>
                <a:tab pos="168275" algn="l"/>
              </a:tabLst>
            </a:pPr>
            <a:r>
              <a:rPr lang="en-US" sz="1200" i="1" dirty="0">
                <a:solidFill>
                  <a:schemeClr val="bg2">
                    <a:lumMod val="50000"/>
                  </a:schemeClr>
                </a:solidFill>
                <a:latin typeface="Candara" panose="020E0502030303020204" pitchFamily="34" charset="0"/>
              </a:rPr>
              <a:t>Visit https://eic.jlab.org/Documents/InterfaceInterrogation.pdf</a:t>
            </a:r>
          </a:p>
          <a:p>
            <a:pPr>
              <a:tabLst>
                <a:tab pos="168275" algn="l"/>
              </a:tabLst>
            </a:pPr>
            <a:r>
              <a:rPr lang="en-US" sz="1200" i="1" dirty="0">
                <a:solidFill>
                  <a:schemeClr val="bg2">
                    <a:lumMod val="50000"/>
                  </a:schemeClr>
                </a:solidFill>
                <a:latin typeface="Candara" panose="020E0502030303020204" pitchFamily="34" charset="0"/>
              </a:rPr>
              <a:t>for more details.</a:t>
            </a:r>
          </a:p>
        </p:txBody>
      </p:sp>
    </p:spTree>
    <p:extLst>
      <p:ext uri="{BB962C8B-B14F-4D97-AF65-F5344CB8AC3E}">
        <p14:creationId xmlns:p14="http://schemas.microsoft.com/office/powerpoint/2010/main" val="156142814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P-BNL-TJNAF March 11 Meeting DRAFTv3.pptx" id="{46AF6D6A-4294-4B22-94CD-AA52460A2916}" vid="{4162AC15-BCCC-4400-91DD-5CAEFA6AE184}"/>
    </a:ext>
  </a:extLst>
</a:theme>
</file>

<file path=ppt/theme/theme2.xml><?xml version="1.0" encoding="utf-8"?>
<a:theme xmlns:a="http://schemas.openxmlformats.org/drawingml/2006/main" name="2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3bfd71d5-c7ac-4dca-b865-a609d1eb4074" xsi:nil="true"/>
    <lcf76f155ced4ddcb4097134ff3c332f xmlns="fb814fbf-6e3a-4a60-8fc8-6a604781003d">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0098D539B6C7E4A8437C25DEDB1B9A2" ma:contentTypeVersion="9" ma:contentTypeDescription="Create a new document." ma:contentTypeScope="" ma:versionID="d5ec390760fc0356afac09e5ecbc3ab8">
  <xsd:schema xmlns:xsd="http://www.w3.org/2001/XMLSchema" xmlns:xs="http://www.w3.org/2001/XMLSchema" xmlns:p="http://schemas.microsoft.com/office/2006/metadata/properties" xmlns:ns2="fb814fbf-6e3a-4a60-8fc8-6a604781003d" xmlns:ns3="3bfd71d5-c7ac-4dca-b865-a609d1eb4074" targetNamespace="http://schemas.microsoft.com/office/2006/metadata/properties" ma:root="true" ma:fieldsID="08ff1bc867a7cb1948c055b87237ff13" ns2:_="" ns3:_="">
    <xsd:import namespace="fb814fbf-6e3a-4a60-8fc8-6a604781003d"/>
    <xsd:import namespace="3bfd71d5-c7ac-4dca-b865-a609d1eb4074"/>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814fbf-6e3a-4a60-8fc8-6a60478100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a325a567-783b-4eae-ad25-f71283ef2f6c"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bfd71d5-c7ac-4dca-b865-a609d1eb4074"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c11a0df5-9a12-49e9-8865-351e10a89734}" ma:internalName="TaxCatchAll" ma:showField="CatchAllData" ma:web="dd7425a4-fa23-406d-b478-3c2992d2d4b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DF5CC8D-D5D4-46AE-BC87-A9F5EE92E875}">
  <ds:schemaRefs>
    <ds:schemaRef ds:uri="http://schemas.microsoft.com/sharepoint/v3/contenttype/forms"/>
  </ds:schemaRefs>
</ds:datastoreItem>
</file>

<file path=customXml/itemProps2.xml><?xml version="1.0" encoding="utf-8"?>
<ds:datastoreItem xmlns:ds="http://schemas.openxmlformats.org/officeDocument/2006/customXml" ds:itemID="{DDE98C05-5760-4FD2-B85E-2A9CB1A90B2B}">
  <ds:schemaRefs>
    <ds:schemaRef ds:uri="http://purl.org/dc/elements/1.1/"/>
    <ds:schemaRef ds:uri="http://schemas.openxmlformats.org/package/2006/metadata/core-properties"/>
    <ds:schemaRef ds:uri="http://schemas.microsoft.com/office/infopath/2007/PartnerControls"/>
    <ds:schemaRef ds:uri="http://purl.org/dc/terms/"/>
    <ds:schemaRef ds:uri="3bfd71d5-c7ac-4dca-b865-a609d1eb4074"/>
    <ds:schemaRef ds:uri="http://schemas.microsoft.com/office/2006/metadata/properties"/>
    <ds:schemaRef ds:uri="http://schemas.microsoft.com/office/2006/documentManagement/types"/>
    <ds:schemaRef ds:uri="fb814fbf-6e3a-4a60-8fc8-6a604781003d"/>
    <ds:schemaRef ds:uri="http://www.w3.org/XML/1998/namespace"/>
    <ds:schemaRef ds:uri="http://purl.org/dc/dcmitype/"/>
  </ds:schemaRefs>
</ds:datastoreItem>
</file>

<file path=customXml/itemProps3.xml><?xml version="1.0" encoding="utf-8"?>
<ds:datastoreItem xmlns:ds="http://schemas.openxmlformats.org/officeDocument/2006/customXml" ds:itemID="{26E2922F-D4FC-46E0-9468-4DE18A7933F5}">
  <ds:schemaRefs>
    <ds:schemaRef ds:uri="3bfd71d5-c7ac-4dca-b865-a609d1eb4074"/>
    <ds:schemaRef ds:uri="fb814fbf-6e3a-4a60-8fc8-6a604781003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605</TotalTime>
  <Words>1475</Words>
  <Application>Microsoft Office PowerPoint</Application>
  <PresentationFormat>On-screen Show (4:3)</PresentationFormat>
  <Paragraphs>126</Paragraphs>
  <Slides>12</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12</vt:i4>
      </vt:variant>
    </vt:vector>
  </HeadingPairs>
  <TitlesOfParts>
    <vt:vector size="24" baseType="lpstr">
      <vt:lpstr>Arial</vt:lpstr>
      <vt:lpstr>Arial Narrow</vt:lpstr>
      <vt:lpstr>Book Antiqua</vt:lpstr>
      <vt:lpstr>Bookman Old Style</vt:lpstr>
      <vt:lpstr>Calibri</vt:lpstr>
      <vt:lpstr>Candara</vt:lpstr>
      <vt:lpstr>Franklin Gothic Book</vt:lpstr>
      <vt:lpstr>Segoe UI</vt:lpstr>
      <vt:lpstr>Times New Roman</vt:lpstr>
      <vt:lpstr>Wingdings</vt:lpstr>
      <vt:lpstr>Office Theme</vt:lpstr>
      <vt:lpstr>2_Default Design</vt:lpstr>
      <vt:lpstr>Flow of Requirements, Interfaces and System Engineering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 for EIC Project Support Division</dc:title>
  <dc:creator>Hatton, Diane</dc:creator>
  <cp:lastModifiedBy>Walt Akers</cp:lastModifiedBy>
  <cp:revision>31</cp:revision>
  <dcterms:created xsi:type="dcterms:W3CDTF">2020-09-28T13:10:10Z</dcterms:created>
  <dcterms:modified xsi:type="dcterms:W3CDTF">2023-06-26T18:25:15Z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0x01010090098D539B6C7E4A8437C25DEDB1B9A2</vt:lpwstr>
  </property>
  <property fmtid="{D5CDD505-2E9C-101B-9397-08002B2CF9AE}" pid="3" name="MediaServiceImageTags">
    <vt:lpwstr/>
  </property>
</Properties>
</file>