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95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25" d="100"/>
          <a:sy n="125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ACBD3-D168-D54E-B728-13AE2BDA41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0FD73-77FE-7943-9272-9B96ACFA9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BA03C-7192-7947-8521-25ACCF976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B0D66-4272-D94B-91F4-79074F751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A0E3-7600-9D4B-95B9-86F22165A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8923-5A77-B740-954E-5B2442119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563C91-7677-5845-8D90-4097579FF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18C216-6585-EF42-9301-B9D4CF9FC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505E3-C73F-3C4E-B99C-B9B4F685B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95187C-5037-1841-8833-A27583C4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0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FD981F-E9A7-A74C-B452-F6211775AA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40EF83-AF4B-E74F-BE2A-5C93EF0F7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BCFB7-CDD7-CA44-B012-A4ABCA978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6CC3E-236A-564B-B39B-D66453501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500D6-AA08-6A4E-A66A-695053801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5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73B97-4FAD-E24C-A68F-C823A0547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2043B-2CC5-A745-BA14-85A39C97C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C529F-14C6-CD4C-ABA1-B53E0A2A3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94AB1-58FE-714C-9EA0-5EA16339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232A8-6623-3848-A198-5010DF55B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5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C4B4B-233D-3149-921B-20D4ABA0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C16D0-0666-C74D-8225-451FBE5F8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7DBB9-2158-E148-B5C9-379D51F4F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CC672-5882-D344-9C36-99C8E06DB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A3F92-81C8-C248-AA46-8A421BA9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6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3E8E9-C5D0-414F-A353-0B1E19486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A7C3B-54ED-D847-9C64-7A68086A1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D89B2-A418-CE49-A83C-13D88B969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E487D-9DF1-CA47-ADDB-DCF99976E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1C8A0-FBCD-D847-B33C-650E0A23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72945-2792-004B-81B2-97EC73CC2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2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9F53B-402B-EF4D-B47B-8D2DB9F14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DB77E-E8A6-E941-A21F-DFD55521D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D4B18C-757D-1847-92A6-B17AD431B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CA5658-2C22-BC44-887B-6B0DFE2E1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90F6C7-03A7-CB45-8860-F5BABC841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E74E27-3590-0D4D-82C6-E24B9588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950581-6E0B-5648-AB50-8C37FD44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A6C312-0E30-3D40-A00E-6C5F8CF57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E3B43-4391-8946-AD09-1A0FEC1A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9635D-2B9B-B64B-90FC-79E045B8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E138D8-D675-E343-8606-2DEC22C85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96A0C3-28FB-ED44-9EE6-F92D4E4F5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3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D98392-E8EC-E94C-8D4D-0246CC0CE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EDB60B-C8BE-AB4D-BB66-0F73C5206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9FA62-EA8F-474D-A35D-7A6D2A5F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6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B20D5-EBCF-1048-BAD2-668FF878D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F306-77FF-F846-B278-994EF39EB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6D44F5-044D-F348-9FE8-4A1745FC08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70FE1E-F77F-9543-8544-C23195004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C9A52-EA74-C643-ADE0-7E1A90599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E122A-553F-2B41-948C-D6E5EEA8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60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9D38E-5230-444F-BCA4-23F146D00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2713A-966E-E143-946B-D6EBA1A07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9534ED-7B45-A14F-A476-217FC503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FB677-A54F-3642-AD75-1E2DB78EF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3388D-83BC-7D40-B786-987808F7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B21B4-6ACE-6A40-ACC9-ED9F755E0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0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016FE1-BD1F-2644-A831-3D5D9C9F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57465-B785-FA4D-A278-76F5662BE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C4FF6-3F23-A24B-8B63-5C0BEF863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C2E87-48C2-434E-9A1A-F86B875582A8}" type="datetimeFigureOut">
              <a:rPr lang="en-US" smtClean="0"/>
              <a:t>6/16/23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32E5B-016B-4344-9F52-391BD480BD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1E309-0E5A-8B45-BA23-9ADF446F9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51185-A4BC-9241-965E-C8FD5E47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6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204831"/>
            <a:ext cx="7360938" cy="800092"/>
          </a:xfrm>
        </p:spPr>
        <p:txBody>
          <a:bodyPr>
            <a:normAutofit/>
          </a:bodyPr>
          <a:lstStyle/>
          <a:p>
            <a:r>
              <a:rPr lang="en-US" sz="3200" dirty="0" err="1"/>
              <a:t>ePIC</a:t>
            </a:r>
            <a:r>
              <a:rPr lang="en-US" sz="3200" dirty="0"/>
              <a:t> Readout Chain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2E435-6186-EF49-B6BF-47FF1F8FD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F07F1C-0E49-42F8-A8E9-113CF88114A8}"/>
              </a:ext>
            </a:extLst>
          </p:cNvPr>
          <p:cNvSpPr txBox="1"/>
          <p:nvPr/>
        </p:nvSpPr>
        <p:spPr>
          <a:xfrm>
            <a:off x="1806633" y="2766060"/>
            <a:ext cx="9705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Name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Design</a:t>
            </a:r>
          </a:p>
          <a:p>
            <a:endParaRPr lang="en-US" sz="1200" dirty="0"/>
          </a:p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Function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Attributes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4CFF49-81B7-4553-A704-92F9ABA5ACE1}"/>
              </a:ext>
            </a:extLst>
          </p:cNvPr>
          <p:cNvSpPr txBox="1"/>
          <p:nvPr/>
        </p:nvSpPr>
        <p:spPr>
          <a:xfrm>
            <a:off x="3907946" y="2758807"/>
            <a:ext cx="126290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Adapter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b="1" dirty="0"/>
              <a:t>Detector Specific</a:t>
            </a:r>
          </a:p>
          <a:p>
            <a:endParaRPr lang="en-US" sz="1200" dirty="0"/>
          </a:p>
          <a:p>
            <a:r>
              <a:rPr lang="en-US" sz="1200" dirty="0"/>
              <a:t>-HV/Bias Distribution</a:t>
            </a:r>
          </a:p>
          <a:p>
            <a:r>
              <a:rPr lang="en-US" sz="1200" dirty="0"/>
              <a:t>-HV divider</a:t>
            </a:r>
          </a:p>
          <a:p>
            <a:r>
              <a:rPr lang="en-US" sz="1200" dirty="0"/>
              <a:t>-Interconnect Routing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-Sensor Specific</a:t>
            </a:r>
          </a:p>
          <a:p>
            <a:r>
              <a:rPr lang="en-US" sz="1200" dirty="0"/>
              <a:t>-Passive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805B96-26E8-4354-8AA4-7541C78763FA}"/>
              </a:ext>
            </a:extLst>
          </p:cNvPr>
          <p:cNvSpPr txBox="1"/>
          <p:nvPr/>
        </p:nvSpPr>
        <p:spPr>
          <a:xfrm>
            <a:off x="2633859" y="2758807"/>
            <a:ext cx="126290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Sensor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b="1" dirty="0"/>
              <a:t>Detector Specific</a:t>
            </a:r>
          </a:p>
          <a:p>
            <a:endParaRPr lang="en-US" sz="1200" dirty="0"/>
          </a:p>
          <a:p>
            <a:r>
              <a:rPr lang="en-US" sz="1200" dirty="0"/>
              <a:t>-Multi-Channel Sensor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-MAPS</a:t>
            </a:r>
          </a:p>
          <a:p>
            <a:r>
              <a:rPr lang="en-US" sz="1200" dirty="0"/>
              <a:t>-AC-LGAD</a:t>
            </a:r>
          </a:p>
          <a:p>
            <a:r>
              <a:rPr lang="en-US" sz="1200" dirty="0"/>
              <a:t>-MPGD</a:t>
            </a:r>
          </a:p>
          <a:p>
            <a:r>
              <a:rPr lang="en-US" sz="1200" dirty="0"/>
              <a:t>-MCP-PMT</a:t>
            </a:r>
          </a:p>
          <a:p>
            <a:r>
              <a:rPr lang="en-US" sz="1200" dirty="0"/>
              <a:t>-</a:t>
            </a:r>
            <a:r>
              <a:rPr lang="en-US" sz="1200" dirty="0" err="1"/>
              <a:t>SiPM</a:t>
            </a:r>
            <a:endParaRPr lang="en-US" sz="1200" dirty="0"/>
          </a:p>
          <a:p>
            <a:r>
              <a:rPr lang="en-US" sz="1200" dirty="0"/>
              <a:t>-LAPPD/HRPPD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BD52CD-F28C-460E-B325-6142F98FC501}"/>
              </a:ext>
            </a:extLst>
          </p:cNvPr>
          <p:cNvSpPr txBox="1"/>
          <p:nvPr/>
        </p:nvSpPr>
        <p:spPr>
          <a:xfrm>
            <a:off x="5160936" y="2758807"/>
            <a:ext cx="12740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Front End Board</a:t>
            </a:r>
          </a:p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(FEB)</a:t>
            </a:r>
          </a:p>
          <a:p>
            <a:endParaRPr lang="en-US" sz="1200" dirty="0"/>
          </a:p>
          <a:p>
            <a:r>
              <a:rPr lang="en-US" sz="1200" b="1" dirty="0"/>
              <a:t>Detector Specific</a:t>
            </a:r>
          </a:p>
          <a:p>
            <a:endParaRPr lang="en-US" sz="1200" dirty="0"/>
          </a:p>
          <a:p>
            <a:r>
              <a:rPr lang="en-US" sz="1200" dirty="0"/>
              <a:t>-Amplification</a:t>
            </a:r>
          </a:p>
          <a:p>
            <a:r>
              <a:rPr lang="en-US" sz="1200" dirty="0"/>
              <a:t>-Shaping</a:t>
            </a:r>
          </a:p>
          <a:p>
            <a:r>
              <a:rPr lang="en-US" sz="1200" dirty="0"/>
              <a:t>-Digitization</a:t>
            </a:r>
          </a:p>
          <a:p>
            <a:r>
              <a:rPr lang="en-US" sz="1200" dirty="0"/>
              <a:t>-Zero Suppression</a:t>
            </a:r>
          </a:p>
          <a:p>
            <a:r>
              <a:rPr lang="en-US" sz="1200" dirty="0"/>
              <a:t>-Bias Control &amp; Monitoring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-ASIC/ADC</a:t>
            </a:r>
          </a:p>
          <a:p>
            <a:r>
              <a:rPr lang="en-US" sz="1200" dirty="0"/>
              <a:t>-Discrete</a:t>
            </a:r>
          </a:p>
          <a:p>
            <a:r>
              <a:rPr lang="en-US" sz="1200" dirty="0"/>
              <a:t>-Serial Link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B71446-E3AA-4433-B054-BD5259FD2A40}"/>
              </a:ext>
            </a:extLst>
          </p:cNvPr>
          <p:cNvSpPr txBox="1"/>
          <p:nvPr/>
        </p:nvSpPr>
        <p:spPr>
          <a:xfrm>
            <a:off x="6404010" y="2758807"/>
            <a:ext cx="127408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Readout Board</a:t>
            </a:r>
          </a:p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(RDO)</a:t>
            </a:r>
          </a:p>
          <a:p>
            <a:endParaRPr lang="en-US" sz="1200" dirty="0"/>
          </a:p>
          <a:p>
            <a:r>
              <a:rPr lang="en-US" sz="1200" b="1" dirty="0"/>
              <a:t>Few Variants</a:t>
            </a:r>
          </a:p>
          <a:p>
            <a:endParaRPr lang="en-US" sz="1200" dirty="0"/>
          </a:p>
          <a:p>
            <a:r>
              <a:rPr lang="en-US" sz="1200" dirty="0"/>
              <a:t>-Communication</a:t>
            </a:r>
          </a:p>
          <a:p>
            <a:r>
              <a:rPr lang="en-US" sz="1200" dirty="0"/>
              <a:t>-Aggregation</a:t>
            </a:r>
          </a:p>
          <a:p>
            <a:r>
              <a:rPr lang="en-US" sz="1200" dirty="0"/>
              <a:t>-Formatting</a:t>
            </a:r>
          </a:p>
          <a:p>
            <a:r>
              <a:rPr lang="en-US" sz="1200" dirty="0"/>
              <a:t>-Data Readout</a:t>
            </a:r>
          </a:p>
          <a:p>
            <a:r>
              <a:rPr lang="en-US" sz="1200" dirty="0"/>
              <a:t>-Config &amp; Control</a:t>
            </a:r>
          </a:p>
          <a:p>
            <a:r>
              <a:rPr lang="en-US" sz="1200" dirty="0"/>
              <a:t>-Clock &amp; Timing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-FPGA</a:t>
            </a:r>
          </a:p>
          <a:p>
            <a:r>
              <a:rPr lang="en-US" sz="1200" dirty="0"/>
              <a:t>-Fiber Link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51DD68-A548-476A-9427-F850288C70DB}"/>
              </a:ext>
            </a:extLst>
          </p:cNvPr>
          <p:cNvSpPr txBox="1"/>
          <p:nvPr/>
        </p:nvSpPr>
        <p:spPr>
          <a:xfrm>
            <a:off x="7678097" y="2766060"/>
            <a:ext cx="12740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Data Aggregation Module (DAM)</a:t>
            </a:r>
          </a:p>
          <a:p>
            <a:endParaRPr lang="en-US" sz="1200" dirty="0"/>
          </a:p>
          <a:p>
            <a:r>
              <a:rPr lang="en-US" sz="1200" b="1" dirty="0"/>
              <a:t>Common</a:t>
            </a:r>
          </a:p>
          <a:p>
            <a:endParaRPr lang="en-US" sz="1200" dirty="0"/>
          </a:p>
          <a:p>
            <a:r>
              <a:rPr lang="en-US" sz="1200" dirty="0"/>
              <a:t>-Computing Interface</a:t>
            </a:r>
          </a:p>
          <a:p>
            <a:r>
              <a:rPr lang="en-US" sz="1200" dirty="0"/>
              <a:t>-Aggregation</a:t>
            </a:r>
          </a:p>
          <a:p>
            <a:r>
              <a:rPr lang="en-US" sz="1200" dirty="0"/>
              <a:t>-Software Trigger</a:t>
            </a:r>
          </a:p>
          <a:p>
            <a:r>
              <a:rPr lang="en-US" sz="1200" dirty="0"/>
              <a:t>-Config &amp; Control</a:t>
            </a:r>
          </a:p>
          <a:p>
            <a:r>
              <a:rPr lang="en-US" sz="1200" dirty="0"/>
              <a:t>-Clock &amp; Timing</a:t>
            </a:r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-Large FPGA</a:t>
            </a:r>
          </a:p>
          <a:p>
            <a:r>
              <a:rPr lang="en-US" sz="1200" dirty="0"/>
              <a:t>-PCIe</a:t>
            </a:r>
          </a:p>
          <a:p>
            <a:r>
              <a:rPr lang="en-US" sz="1200" dirty="0"/>
              <a:t>-Ethernet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D6E099-5CCD-43AD-B935-95291294272C}"/>
              </a:ext>
            </a:extLst>
          </p:cNvPr>
          <p:cNvSpPr txBox="1"/>
          <p:nvPr/>
        </p:nvSpPr>
        <p:spPr>
          <a:xfrm>
            <a:off x="8952183" y="2758807"/>
            <a:ext cx="15754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Computing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b="1" dirty="0"/>
              <a:t>Common</a:t>
            </a:r>
          </a:p>
          <a:p>
            <a:endParaRPr lang="en-US" sz="1200" dirty="0"/>
          </a:p>
          <a:p>
            <a:r>
              <a:rPr lang="en-US" sz="1200" dirty="0"/>
              <a:t>-Data Buffering and Sinking</a:t>
            </a:r>
          </a:p>
          <a:p>
            <a:r>
              <a:rPr lang="en-US" sz="1200" dirty="0"/>
              <a:t>-Calibration Support</a:t>
            </a:r>
          </a:p>
          <a:p>
            <a:r>
              <a:rPr lang="en-US" sz="1200" dirty="0"/>
              <a:t>-QA/Scalers</a:t>
            </a:r>
          </a:p>
          <a:p>
            <a:r>
              <a:rPr lang="en-US" sz="1200" dirty="0"/>
              <a:t>-Collider Feedback</a:t>
            </a:r>
          </a:p>
          <a:p>
            <a:r>
              <a:rPr lang="en-US" sz="1200" dirty="0"/>
              <a:t>-Event ID/Building</a:t>
            </a:r>
          </a:p>
          <a:p>
            <a:r>
              <a:rPr lang="en-US" sz="1200" dirty="0"/>
              <a:t>-Software Trigger</a:t>
            </a:r>
          </a:p>
          <a:p>
            <a:r>
              <a:rPr lang="en-US" sz="1200" dirty="0"/>
              <a:t>-Monitoring</a:t>
            </a:r>
          </a:p>
          <a:p>
            <a:endParaRPr lang="en-US" sz="1200" dirty="0"/>
          </a:p>
          <a:p>
            <a:r>
              <a:rPr lang="en-US" sz="1200" dirty="0"/>
              <a:t>-COTS</a:t>
            </a:r>
          </a:p>
          <a:p>
            <a:r>
              <a:rPr lang="en-US" sz="1200" dirty="0"/>
              <a:t>-Ethernet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E664124-1E4B-4E27-9AE6-CBF35C8F5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158" y="1920057"/>
            <a:ext cx="720941" cy="67336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549153C-B100-421C-9509-F1C5F7673D14}"/>
              </a:ext>
            </a:extLst>
          </p:cNvPr>
          <p:cNvSpPr/>
          <p:nvPr/>
        </p:nvSpPr>
        <p:spPr>
          <a:xfrm>
            <a:off x="3896766" y="1759985"/>
            <a:ext cx="922015" cy="861172"/>
          </a:xfrm>
          <a:prstGeom prst="rect">
            <a:avLst/>
          </a:prstGeom>
          <a:solidFill>
            <a:srgbClr val="FFFB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2044D42-7787-465D-9ECD-E58559449D6A}"/>
              </a:ext>
            </a:extLst>
          </p:cNvPr>
          <p:cNvSpPr/>
          <p:nvPr/>
        </p:nvSpPr>
        <p:spPr>
          <a:xfrm>
            <a:off x="5231417" y="1759985"/>
            <a:ext cx="922015" cy="8611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A7CDA14-6F1A-4931-BB1A-660A2829C785}"/>
              </a:ext>
            </a:extLst>
          </p:cNvPr>
          <p:cNvSpPr/>
          <p:nvPr/>
        </p:nvSpPr>
        <p:spPr>
          <a:xfrm>
            <a:off x="6511970" y="1759985"/>
            <a:ext cx="922015" cy="8611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8DA97C-4FC9-4B84-A5A2-BCEAB2E8962D}"/>
              </a:ext>
            </a:extLst>
          </p:cNvPr>
          <p:cNvSpPr/>
          <p:nvPr/>
        </p:nvSpPr>
        <p:spPr>
          <a:xfrm>
            <a:off x="7745488" y="1759985"/>
            <a:ext cx="922015" cy="8611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F53CF3-3716-4C86-83AB-DF3AA7CD10B7}"/>
              </a:ext>
            </a:extLst>
          </p:cNvPr>
          <p:cNvSpPr/>
          <p:nvPr/>
        </p:nvSpPr>
        <p:spPr>
          <a:xfrm>
            <a:off x="9026041" y="1759985"/>
            <a:ext cx="922015" cy="8611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63D34FE-17BD-4C0E-A5B4-B62AA754A14D}"/>
              </a:ext>
            </a:extLst>
          </p:cNvPr>
          <p:cNvSpPr/>
          <p:nvPr/>
        </p:nvSpPr>
        <p:spPr>
          <a:xfrm>
            <a:off x="7745488" y="593863"/>
            <a:ext cx="922015" cy="8611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0F23A66-5F6A-4AB1-BA74-F042EDD5BD7F}"/>
              </a:ext>
            </a:extLst>
          </p:cNvPr>
          <p:cNvSpPr txBox="1"/>
          <p:nvPr/>
        </p:nvSpPr>
        <p:spPr>
          <a:xfrm>
            <a:off x="7652138" y="278839"/>
            <a:ext cx="26506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5">
                    <a:lumMod val="75000"/>
                  </a:schemeClr>
                </a:solidFill>
              </a:rPr>
              <a:t>Global Timing Unit (GTU)</a:t>
            </a:r>
          </a:p>
          <a:p>
            <a:endParaRPr lang="en-US" sz="1200" dirty="0"/>
          </a:p>
          <a:p>
            <a:r>
              <a:rPr lang="en-US" sz="1200" dirty="0"/>
              <a:t>	    -Interfaces to Collider, 	     Run Control &amp; DAM</a:t>
            </a:r>
          </a:p>
          <a:p>
            <a:r>
              <a:rPr lang="en-US" sz="1200" dirty="0"/>
              <a:t>	    -Config &amp; Control</a:t>
            </a:r>
          </a:p>
          <a:p>
            <a:r>
              <a:rPr lang="en-US" sz="1200" dirty="0"/>
              <a:t>	    -Clock &amp; Timing</a:t>
            </a:r>
          </a:p>
          <a:p>
            <a:endParaRPr lang="en-US" sz="1200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AC2F7A1-2508-4811-8CF9-B832BD767178}"/>
              </a:ext>
            </a:extLst>
          </p:cNvPr>
          <p:cNvSpPr/>
          <p:nvPr/>
        </p:nvSpPr>
        <p:spPr>
          <a:xfrm>
            <a:off x="2529840" y="1607575"/>
            <a:ext cx="2468880" cy="1151233"/>
          </a:xfrm>
          <a:prstGeom prst="roundRect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4C16912-AB4A-4F3B-8D4D-C5DB1AAA320D}"/>
              </a:ext>
            </a:extLst>
          </p:cNvPr>
          <p:cNvSpPr txBox="1"/>
          <p:nvPr/>
        </p:nvSpPr>
        <p:spPr>
          <a:xfrm>
            <a:off x="3306472" y="1309350"/>
            <a:ext cx="1140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On Detector</a:t>
            </a:r>
          </a:p>
          <a:p>
            <a:endParaRPr lang="en-US" sz="1200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CA19D5DC-A15A-4070-8257-5B5AFDB8C138}"/>
              </a:ext>
            </a:extLst>
          </p:cNvPr>
          <p:cNvSpPr/>
          <p:nvPr/>
        </p:nvSpPr>
        <p:spPr>
          <a:xfrm>
            <a:off x="3426543" y="2003293"/>
            <a:ext cx="870155" cy="238463"/>
          </a:xfrm>
          <a:custGeom>
            <a:avLst/>
            <a:gdLst>
              <a:gd name="connsiteX0" fmla="*/ 0 w 870155"/>
              <a:gd name="connsiteY0" fmla="*/ 135224 h 238463"/>
              <a:gd name="connsiteX1" fmla="*/ 265471 w 870155"/>
              <a:gd name="connsiteY1" fmla="*/ 2489 h 238463"/>
              <a:gd name="connsiteX2" fmla="*/ 870155 w 870155"/>
              <a:gd name="connsiteY2" fmla="*/ 238463 h 238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0155" h="238463">
                <a:moveTo>
                  <a:pt x="0" y="135224"/>
                </a:moveTo>
                <a:cubicBezTo>
                  <a:pt x="60222" y="60253"/>
                  <a:pt x="120445" y="-14717"/>
                  <a:pt x="265471" y="2489"/>
                </a:cubicBezTo>
                <a:cubicBezTo>
                  <a:pt x="410497" y="19695"/>
                  <a:pt x="640326" y="129079"/>
                  <a:pt x="870155" y="238463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354DDBB-792B-4D7E-9A03-069FE7B11C63}"/>
              </a:ext>
            </a:extLst>
          </p:cNvPr>
          <p:cNvCxnSpPr/>
          <p:nvPr/>
        </p:nvCxnSpPr>
        <p:spPr>
          <a:xfrm>
            <a:off x="6153431" y="2003292"/>
            <a:ext cx="3585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3D7AF0F-E07C-4B62-A779-1443AD4DB4CD}"/>
              </a:ext>
            </a:extLst>
          </p:cNvPr>
          <p:cNvCxnSpPr/>
          <p:nvPr/>
        </p:nvCxnSpPr>
        <p:spPr>
          <a:xfrm flipH="1">
            <a:off x="6153431" y="2354580"/>
            <a:ext cx="3585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5D56FB0-D8FF-4DAB-BA33-10AE15657E91}"/>
              </a:ext>
            </a:extLst>
          </p:cNvPr>
          <p:cNvCxnSpPr/>
          <p:nvPr/>
        </p:nvCxnSpPr>
        <p:spPr>
          <a:xfrm>
            <a:off x="7433985" y="2003108"/>
            <a:ext cx="3115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B69FE4D-8946-4C37-BFCA-2BA2E9312373}"/>
              </a:ext>
            </a:extLst>
          </p:cNvPr>
          <p:cNvCxnSpPr/>
          <p:nvPr/>
        </p:nvCxnSpPr>
        <p:spPr>
          <a:xfrm flipH="1">
            <a:off x="7433985" y="2354580"/>
            <a:ext cx="3115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6AB085B-9067-4D2E-B127-1C32ECE5C626}"/>
              </a:ext>
            </a:extLst>
          </p:cNvPr>
          <p:cNvCxnSpPr/>
          <p:nvPr/>
        </p:nvCxnSpPr>
        <p:spPr>
          <a:xfrm>
            <a:off x="8667502" y="2003108"/>
            <a:ext cx="3585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67EFEE6F-58DD-4B26-851C-5A3B56474E78}"/>
              </a:ext>
            </a:extLst>
          </p:cNvPr>
          <p:cNvCxnSpPr/>
          <p:nvPr/>
        </p:nvCxnSpPr>
        <p:spPr>
          <a:xfrm flipH="1">
            <a:off x="8667502" y="2354580"/>
            <a:ext cx="3585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8E82DC30-28BC-4C2C-9797-529D5CC0DC3C}"/>
              </a:ext>
            </a:extLst>
          </p:cNvPr>
          <p:cNvCxnSpPr/>
          <p:nvPr/>
        </p:nvCxnSpPr>
        <p:spPr>
          <a:xfrm flipV="1">
            <a:off x="8016240" y="1455035"/>
            <a:ext cx="0" cy="304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A269D87-B6A6-4582-AD50-B9AB80600105}"/>
              </a:ext>
            </a:extLst>
          </p:cNvPr>
          <p:cNvCxnSpPr/>
          <p:nvPr/>
        </p:nvCxnSpPr>
        <p:spPr>
          <a:xfrm>
            <a:off x="8418342" y="1455035"/>
            <a:ext cx="0" cy="304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D59763EC-8EBE-4F46-958A-F5C07B810D44}"/>
              </a:ext>
            </a:extLst>
          </p:cNvPr>
          <p:cNvSpPr txBox="1"/>
          <p:nvPr/>
        </p:nvSpPr>
        <p:spPr>
          <a:xfrm>
            <a:off x="3480099" y="1782044"/>
            <a:ext cx="718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SMT BGA</a:t>
            </a:r>
          </a:p>
          <a:p>
            <a:endParaRPr lang="en-US" sz="1200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354DDBB-792B-4D7E-9A03-069FE7B11C63}"/>
              </a:ext>
            </a:extLst>
          </p:cNvPr>
          <p:cNvCxnSpPr/>
          <p:nvPr/>
        </p:nvCxnSpPr>
        <p:spPr>
          <a:xfrm>
            <a:off x="4818780" y="2003292"/>
            <a:ext cx="4126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3D7AF0F-E07C-4B62-A779-1443AD4DB4CD}"/>
              </a:ext>
            </a:extLst>
          </p:cNvPr>
          <p:cNvCxnSpPr/>
          <p:nvPr/>
        </p:nvCxnSpPr>
        <p:spPr>
          <a:xfrm flipH="1">
            <a:off x="4818780" y="2354580"/>
            <a:ext cx="4126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3218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203</Words>
  <Application>Microsoft Macintosh PowerPoint</Application>
  <PresentationFormat>Widescreen</PresentationFormat>
  <Paragraphs>118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ePIC Readout Chain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ePIC Readout Chain</dc:title>
  <dc:creator> </dc:creator>
  <cp:lastModifiedBy> </cp:lastModifiedBy>
  <cp:revision>2</cp:revision>
  <dcterms:created xsi:type="dcterms:W3CDTF">2023-06-16T15:30:07Z</dcterms:created>
  <dcterms:modified xsi:type="dcterms:W3CDTF">2023-06-16T15:31:45Z</dcterms:modified>
</cp:coreProperties>
</file>