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3942" r:id="rId6"/>
    <p:sldId id="3901" r:id="rId7"/>
    <p:sldId id="3954" r:id="rId8"/>
    <p:sldId id="3789" r:id="rId9"/>
    <p:sldId id="3952" r:id="rId10"/>
    <p:sldId id="3903" r:id="rId11"/>
    <p:sldId id="3944" r:id="rId12"/>
    <p:sldId id="3940" r:id="rId13"/>
    <p:sldId id="3953" r:id="rId14"/>
    <p:sldId id="3955" r:id="rId15"/>
    <p:sldId id="3897" r:id="rId16"/>
    <p:sldId id="3945" r:id="rId17"/>
    <p:sldId id="3823" r:id="rId18"/>
    <p:sldId id="3948" r:id="rId19"/>
    <p:sldId id="3956" r:id="rId20"/>
    <p:sldId id="2239" r:id="rId21"/>
    <p:sldId id="3946" r:id="rId22"/>
    <p:sldId id="3943" r:id="rId23"/>
    <p:sldId id="3957" r:id="rId24"/>
    <p:sldId id="39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40FF"/>
    <a:srgbClr val="00FA00"/>
    <a:srgbClr val="0000FF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 autoAdjust="0"/>
    <p:restoredTop sz="94653"/>
  </p:normalViewPr>
  <p:slideViewPr>
    <p:cSldViewPr snapToGrid="0">
      <p:cViewPr>
        <p:scale>
          <a:sx n="142" d="100"/>
          <a:sy n="142" d="100"/>
        </p:scale>
        <p:origin x="1808" y="280"/>
      </p:cViewPr>
      <p:guideLst>
        <p:guide orient="horz" pos="23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8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shoutoutuk.org/2013/08/21/theblock-protecting-childrens-innocence-or-is-the-government-invading-our-right-to-privacy/" TargetMode="External"/><Relationship Id="rId1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shoutoutuk.org/2013/08/21/theblock-protecting-childrens-innocence-or-is-the-government-invading-our-right-to-privacy/" TargetMode="External"/><Relationship Id="rId1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B6514-E388-44A7-97CC-D0544C3E7688}" type="doc">
      <dgm:prSet loTypeId="urn:microsoft.com/office/officeart/2005/8/layout/hList7" loCatId="process" qsTypeId="urn:microsoft.com/office/officeart/2005/8/quickstyle/simple1" qsCatId="simple" csTypeId="urn:microsoft.com/office/officeart/2005/8/colors/accent2_2" csCatId="accent2" phldr="1"/>
      <dgm:spPr/>
    </dgm:pt>
    <dgm:pt modelId="{85C4FABB-7045-4CF9-B121-A6C2C2A4A12E}">
      <dgm:prSet phldrT="[Text]"/>
      <dgm:spPr>
        <a:solidFill>
          <a:srgbClr val="002060"/>
        </a:solidFill>
      </dgm:spPr>
      <dgm:t>
        <a:bodyPr/>
        <a:lstStyle/>
        <a:p>
          <a:pPr rtl="0"/>
          <a:r>
            <a:rPr lang="en-US" dirty="0">
              <a:latin typeface="Arial"/>
            </a:rPr>
            <a:t>Switch </a:t>
          </a:r>
          <a:r>
            <a:rPr lang="en-US" dirty="0"/>
            <a:t>/</a:t>
          </a:r>
          <a:r>
            <a:rPr lang="en-US" dirty="0">
              <a:latin typeface="Arial"/>
            </a:rPr>
            <a:t> Server / Link-Exchange: </a:t>
          </a:r>
          <a:br>
            <a:rPr lang="en-US" dirty="0">
              <a:latin typeface="Arial"/>
            </a:rPr>
          </a:br>
          <a:r>
            <a:rPr lang="en-US" dirty="0">
              <a:latin typeface="Arial"/>
            </a:rPr>
            <a:t>Readout</a:t>
          </a:r>
          <a:endParaRPr lang="en-US" dirty="0"/>
        </a:p>
      </dgm:t>
    </dgm:pt>
    <dgm:pt modelId="{F87D00B8-91A1-42DC-81D8-B337D15E370B}" type="parTrans" cxnId="{9FABA2F6-4519-4AF6-A00D-E81E77DE9F9C}">
      <dgm:prSet/>
      <dgm:spPr/>
      <dgm:t>
        <a:bodyPr/>
        <a:lstStyle/>
        <a:p>
          <a:endParaRPr lang="en-US"/>
        </a:p>
      </dgm:t>
    </dgm:pt>
    <dgm:pt modelId="{FBB162A0-352C-4E79-914C-447EE55D7BE6}" type="sibTrans" cxnId="{9FABA2F6-4519-4AF6-A00D-E81E77DE9F9C}">
      <dgm:prSet/>
      <dgm:spPr/>
      <dgm:t>
        <a:bodyPr/>
        <a:lstStyle/>
        <a:p>
          <a:endParaRPr lang="en-US"/>
        </a:p>
      </dgm:t>
    </dgm:pt>
    <dgm:pt modelId="{2A945B79-2D22-4CCD-BF41-D3A62212B13E}">
      <dgm:prSet phldrT="[Text]"/>
      <dgm:spPr>
        <a:solidFill>
          <a:srgbClr val="002060"/>
        </a:solidFill>
      </dgm:spPr>
      <dgm:t>
        <a:bodyPr/>
        <a:lstStyle/>
        <a:p>
          <a:pPr rtl="0"/>
          <a:r>
            <a:rPr lang="en-US" dirty="0"/>
            <a:t>Switch</a:t>
          </a:r>
          <a:r>
            <a:rPr lang="en-US" dirty="0">
              <a:latin typeface="Arial"/>
            </a:rPr>
            <a:t> </a:t>
          </a:r>
          <a:r>
            <a:rPr lang="en-US" dirty="0"/>
            <a:t>/</a:t>
          </a:r>
          <a:r>
            <a:rPr lang="en-US" dirty="0">
              <a:latin typeface="Arial"/>
            </a:rPr>
            <a:t> </a:t>
          </a:r>
          <a:r>
            <a:rPr lang="en-US" dirty="0"/>
            <a:t>Server</a:t>
          </a:r>
          <a:r>
            <a:rPr lang="en-US" dirty="0">
              <a:latin typeface="Arial"/>
            </a:rPr>
            <a:t>: Processing</a:t>
          </a:r>
          <a:endParaRPr lang="en-US" dirty="0"/>
        </a:p>
      </dgm:t>
    </dgm:pt>
    <dgm:pt modelId="{754062B8-01AF-47AC-9379-2E8791D5F353}" type="parTrans" cxnId="{99DE0289-AC57-42FA-8902-F8067FE327B3}">
      <dgm:prSet/>
      <dgm:spPr/>
      <dgm:t>
        <a:bodyPr/>
        <a:lstStyle/>
        <a:p>
          <a:endParaRPr lang="en-US"/>
        </a:p>
      </dgm:t>
    </dgm:pt>
    <dgm:pt modelId="{67A1D5ED-1213-476B-B104-553E43DA0914}" type="sibTrans" cxnId="{99DE0289-AC57-42FA-8902-F8067FE327B3}">
      <dgm:prSet/>
      <dgm:spPr/>
      <dgm:t>
        <a:bodyPr/>
        <a:lstStyle/>
        <a:p>
          <a:endParaRPr lang="en-US"/>
        </a:p>
      </dgm:t>
    </dgm:pt>
    <dgm:pt modelId="{E71B3AE4-0FE2-40BB-8CC6-96686ABBD7E8}">
      <dgm:prSet phldrT="[Text]"/>
      <dgm:spPr>
        <a:solidFill>
          <a:srgbClr val="002060"/>
        </a:solidFill>
      </dgm:spPr>
      <dgm:t>
        <a:bodyPr/>
        <a:lstStyle/>
        <a:p>
          <a:pPr rtl="0"/>
          <a:r>
            <a:rPr lang="en-US" dirty="0"/>
            <a:t>Switch</a:t>
          </a:r>
          <a:r>
            <a:rPr lang="en-US" dirty="0">
              <a:latin typeface="Arial"/>
            </a:rPr>
            <a:t> </a:t>
          </a:r>
          <a:r>
            <a:rPr lang="en-US" dirty="0"/>
            <a:t>/</a:t>
          </a:r>
          <a:r>
            <a:rPr lang="en-US" dirty="0">
              <a:latin typeface="Arial"/>
            </a:rPr>
            <a:t> Server: Buffer</a:t>
          </a:r>
          <a:endParaRPr lang="en-US" dirty="0"/>
        </a:p>
      </dgm:t>
    </dgm:pt>
    <dgm:pt modelId="{374F0A70-E6B9-45BD-934F-2789020FC41E}" type="parTrans" cxnId="{188D7BA9-0CC5-435B-876D-4162C9E7F413}">
      <dgm:prSet/>
      <dgm:spPr/>
      <dgm:t>
        <a:bodyPr/>
        <a:lstStyle/>
        <a:p>
          <a:endParaRPr lang="en-US"/>
        </a:p>
      </dgm:t>
    </dgm:pt>
    <dgm:pt modelId="{C2C6B480-6308-4042-812E-186124A5A2BB}" type="sibTrans" cxnId="{188D7BA9-0CC5-435B-876D-4162C9E7F413}">
      <dgm:prSet/>
      <dgm:spPr/>
      <dgm:t>
        <a:bodyPr/>
        <a:lstStyle/>
        <a:p>
          <a:endParaRPr lang="en-US"/>
        </a:p>
      </dgm:t>
    </dgm:pt>
    <dgm:pt modelId="{C90A9725-10A3-4381-A517-1913CFE4D6C6}" type="pres">
      <dgm:prSet presAssocID="{A7EB6514-E388-44A7-97CC-D0544C3E7688}" presName="Name0" presStyleCnt="0">
        <dgm:presLayoutVars>
          <dgm:dir/>
          <dgm:resizeHandles val="exact"/>
        </dgm:presLayoutVars>
      </dgm:prSet>
      <dgm:spPr/>
    </dgm:pt>
    <dgm:pt modelId="{5F06223B-90AF-49B8-B1E3-24377065B0BB}" type="pres">
      <dgm:prSet presAssocID="{A7EB6514-E388-44A7-97CC-D0544C3E7688}" presName="fgShape" presStyleLbl="fgShp" presStyleIdx="0" presStyleCnt="1"/>
      <dgm:spPr>
        <a:solidFill>
          <a:schemeClr val="bg2">
            <a:lumMod val="90000"/>
          </a:schemeClr>
        </a:solidFill>
      </dgm:spPr>
    </dgm:pt>
    <dgm:pt modelId="{8B49EEBD-EAD7-41F2-9455-C8ABC43B4AC6}" type="pres">
      <dgm:prSet presAssocID="{A7EB6514-E388-44A7-97CC-D0544C3E7688}" presName="linComp" presStyleCnt="0"/>
      <dgm:spPr/>
    </dgm:pt>
    <dgm:pt modelId="{99CF9F22-4E5C-4D32-9E01-94C346A91112}" type="pres">
      <dgm:prSet presAssocID="{85C4FABB-7045-4CF9-B121-A6C2C2A4A12E}" presName="compNode" presStyleCnt="0"/>
      <dgm:spPr/>
    </dgm:pt>
    <dgm:pt modelId="{AEE6F706-CFE0-4DAF-95B8-626C1B0EDF5E}" type="pres">
      <dgm:prSet presAssocID="{85C4FABB-7045-4CF9-B121-A6C2C2A4A12E}" presName="bkgdShape" presStyleLbl="node1" presStyleIdx="0" presStyleCnt="3"/>
      <dgm:spPr/>
    </dgm:pt>
    <dgm:pt modelId="{58873ACE-4A9F-4613-B5DE-4223EF657CFD}" type="pres">
      <dgm:prSet presAssocID="{85C4FABB-7045-4CF9-B121-A6C2C2A4A12E}" presName="nodeTx" presStyleLbl="node1" presStyleIdx="0" presStyleCnt="3">
        <dgm:presLayoutVars>
          <dgm:bulletEnabled val="1"/>
        </dgm:presLayoutVars>
      </dgm:prSet>
      <dgm:spPr/>
    </dgm:pt>
    <dgm:pt modelId="{99C856FD-528C-4260-985C-C913E073D192}" type="pres">
      <dgm:prSet presAssocID="{85C4FABB-7045-4CF9-B121-A6C2C2A4A12E}" presName="invisiNode" presStyleLbl="node1" presStyleIdx="0" presStyleCnt="3"/>
      <dgm:spPr/>
    </dgm:pt>
    <dgm:pt modelId="{F5FC3735-B578-4F99-B0BE-DB3B65368754}" type="pres">
      <dgm:prSet presAssocID="{85C4FABB-7045-4CF9-B121-A6C2C2A4A12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</dgm:spPr>
    </dgm:pt>
    <dgm:pt modelId="{9AF594C9-017C-47BE-A242-B330A674AD34}" type="pres">
      <dgm:prSet presAssocID="{FBB162A0-352C-4E79-914C-447EE55D7BE6}" presName="sibTrans" presStyleLbl="sibTrans2D1" presStyleIdx="0" presStyleCnt="0"/>
      <dgm:spPr/>
    </dgm:pt>
    <dgm:pt modelId="{BCC0F198-7425-44ED-AD9A-ADE962EF20D3}" type="pres">
      <dgm:prSet presAssocID="{2A945B79-2D22-4CCD-BF41-D3A62212B13E}" presName="compNode" presStyleCnt="0"/>
      <dgm:spPr/>
    </dgm:pt>
    <dgm:pt modelId="{D7049A83-CC8A-4535-A7DF-E576C2CE2E20}" type="pres">
      <dgm:prSet presAssocID="{2A945B79-2D22-4CCD-BF41-D3A62212B13E}" presName="bkgdShape" presStyleLbl="node1" presStyleIdx="1" presStyleCnt="3"/>
      <dgm:spPr/>
    </dgm:pt>
    <dgm:pt modelId="{6491D04C-E618-49D0-8543-E34A5628B5AB}" type="pres">
      <dgm:prSet presAssocID="{2A945B79-2D22-4CCD-BF41-D3A62212B13E}" presName="nodeTx" presStyleLbl="node1" presStyleIdx="1" presStyleCnt="3">
        <dgm:presLayoutVars>
          <dgm:bulletEnabled val="1"/>
        </dgm:presLayoutVars>
      </dgm:prSet>
      <dgm:spPr/>
    </dgm:pt>
    <dgm:pt modelId="{1BC72E50-0E3F-4B22-A4FB-4119E6AE6EB0}" type="pres">
      <dgm:prSet presAssocID="{2A945B79-2D22-4CCD-BF41-D3A62212B13E}" presName="invisiNode" presStyleLbl="node1" presStyleIdx="1" presStyleCnt="3"/>
      <dgm:spPr/>
    </dgm:pt>
    <dgm:pt modelId="{2C581FC9-AC91-4CF7-BFA7-BFE98BA026F2}" type="pres">
      <dgm:prSet presAssocID="{2A945B79-2D22-4CCD-BF41-D3A62212B13E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</dgm:spPr>
    </dgm:pt>
    <dgm:pt modelId="{2E88449E-7416-46B3-BF28-89FEA9DC55D8}" type="pres">
      <dgm:prSet presAssocID="{67A1D5ED-1213-476B-B104-553E43DA0914}" presName="sibTrans" presStyleLbl="sibTrans2D1" presStyleIdx="0" presStyleCnt="0"/>
      <dgm:spPr/>
    </dgm:pt>
    <dgm:pt modelId="{3EC0F487-F3B8-4C2F-851A-842537EC8174}" type="pres">
      <dgm:prSet presAssocID="{E71B3AE4-0FE2-40BB-8CC6-96686ABBD7E8}" presName="compNode" presStyleCnt="0"/>
      <dgm:spPr/>
    </dgm:pt>
    <dgm:pt modelId="{54BAF7B3-38E5-4042-A828-611B95C3D67D}" type="pres">
      <dgm:prSet presAssocID="{E71B3AE4-0FE2-40BB-8CC6-96686ABBD7E8}" presName="bkgdShape" presStyleLbl="node1" presStyleIdx="2" presStyleCnt="3"/>
      <dgm:spPr/>
    </dgm:pt>
    <dgm:pt modelId="{9681FD35-A744-4C0A-9A39-43B50D77D018}" type="pres">
      <dgm:prSet presAssocID="{E71B3AE4-0FE2-40BB-8CC6-96686ABBD7E8}" presName="nodeTx" presStyleLbl="node1" presStyleIdx="2" presStyleCnt="3">
        <dgm:presLayoutVars>
          <dgm:bulletEnabled val="1"/>
        </dgm:presLayoutVars>
      </dgm:prSet>
      <dgm:spPr/>
    </dgm:pt>
    <dgm:pt modelId="{05891A6B-5A1F-4A43-B388-0A3C057BA950}" type="pres">
      <dgm:prSet presAssocID="{E71B3AE4-0FE2-40BB-8CC6-96686ABBD7E8}" presName="invisiNode" presStyleLbl="node1" presStyleIdx="2" presStyleCnt="3"/>
      <dgm:spPr/>
    </dgm:pt>
    <dgm:pt modelId="{F62A1F84-336D-4817-A0FA-2AE4A5C3D31F}" type="pres">
      <dgm:prSet presAssocID="{E71B3AE4-0FE2-40BB-8CC6-96686ABBD7E8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</dgm:spPr>
    </dgm:pt>
  </dgm:ptLst>
  <dgm:cxnLst>
    <dgm:cxn modelId="{7F3B2710-267E-4D63-B1C7-D201DAF8C5CB}" type="presOf" srcId="{A7EB6514-E388-44A7-97CC-D0544C3E7688}" destId="{C90A9725-10A3-4381-A517-1913CFE4D6C6}" srcOrd="0" destOrd="0" presId="urn:microsoft.com/office/officeart/2005/8/layout/hList7"/>
    <dgm:cxn modelId="{0AAC3F57-8F5F-4326-8FF2-79A486812577}" type="presOf" srcId="{2A945B79-2D22-4CCD-BF41-D3A62212B13E}" destId="{6491D04C-E618-49D0-8543-E34A5628B5AB}" srcOrd="1" destOrd="0" presId="urn:microsoft.com/office/officeart/2005/8/layout/hList7"/>
    <dgm:cxn modelId="{DE3B195B-0CC1-4830-A748-9EC834A41599}" type="presOf" srcId="{85C4FABB-7045-4CF9-B121-A6C2C2A4A12E}" destId="{58873ACE-4A9F-4613-B5DE-4223EF657CFD}" srcOrd="1" destOrd="0" presId="urn:microsoft.com/office/officeart/2005/8/layout/hList7"/>
    <dgm:cxn modelId="{FB90B45E-CD32-4DAA-B2F3-3F5BAA7217F0}" type="presOf" srcId="{E71B3AE4-0FE2-40BB-8CC6-96686ABBD7E8}" destId="{54BAF7B3-38E5-4042-A828-611B95C3D67D}" srcOrd="0" destOrd="0" presId="urn:microsoft.com/office/officeart/2005/8/layout/hList7"/>
    <dgm:cxn modelId="{5D840A5F-3297-4937-A3A2-BCB3E0D412FB}" type="presOf" srcId="{E71B3AE4-0FE2-40BB-8CC6-96686ABBD7E8}" destId="{9681FD35-A744-4C0A-9A39-43B50D77D018}" srcOrd="1" destOrd="0" presId="urn:microsoft.com/office/officeart/2005/8/layout/hList7"/>
    <dgm:cxn modelId="{7B739D83-9169-4302-A6CB-13555A386AD5}" type="presOf" srcId="{FBB162A0-352C-4E79-914C-447EE55D7BE6}" destId="{9AF594C9-017C-47BE-A242-B330A674AD34}" srcOrd="0" destOrd="0" presId="urn:microsoft.com/office/officeart/2005/8/layout/hList7"/>
    <dgm:cxn modelId="{99DE0289-AC57-42FA-8902-F8067FE327B3}" srcId="{A7EB6514-E388-44A7-97CC-D0544C3E7688}" destId="{2A945B79-2D22-4CCD-BF41-D3A62212B13E}" srcOrd="1" destOrd="0" parTransId="{754062B8-01AF-47AC-9379-2E8791D5F353}" sibTransId="{67A1D5ED-1213-476B-B104-553E43DA0914}"/>
    <dgm:cxn modelId="{B298C59A-A0DA-43C6-9148-68C220FF58A6}" type="presOf" srcId="{85C4FABB-7045-4CF9-B121-A6C2C2A4A12E}" destId="{AEE6F706-CFE0-4DAF-95B8-626C1B0EDF5E}" srcOrd="0" destOrd="0" presId="urn:microsoft.com/office/officeart/2005/8/layout/hList7"/>
    <dgm:cxn modelId="{DDDB9DA4-4A7A-40AC-8CB8-1056CC5817F1}" type="presOf" srcId="{2A945B79-2D22-4CCD-BF41-D3A62212B13E}" destId="{D7049A83-CC8A-4535-A7DF-E576C2CE2E20}" srcOrd="0" destOrd="0" presId="urn:microsoft.com/office/officeart/2005/8/layout/hList7"/>
    <dgm:cxn modelId="{188D7BA9-0CC5-435B-876D-4162C9E7F413}" srcId="{A7EB6514-E388-44A7-97CC-D0544C3E7688}" destId="{E71B3AE4-0FE2-40BB-8CC6-96686ABBD7E8}" srcOrd="2" destOrd="0" parTransId="{374F0A70-E6B9-45BD-934F-2789020FC41E}" sibTransId="{C2C6B480-6308-4042-812E-186124A5A2BB}"/>
    <dgm:cxn modelId="{B2B56AEF-383C-4D00-B77E-CD432F06EF7E}" type="presOf" srcId="{67A1D5ED-1213-476B-B104-553E43DA0914}" destId="{2E88449E-7416-46B3-BF28-89FEA9DC55D8}" srcOrd="0" destOrd="0" presId="urn:microsoft.com/office/officeart/2005/8/layout/hList7"/>
    <dgm:cxn modelId="{9FABA2F6-4519-4AF6-A00D-E81E77DE9F9C}" srcId="{A7EB6514-E388-44A7-97CC-D0544C3E7688}" destId="{85C4FABB-7045-4CF9-B121-A6C2C2A4A12E}" srcOrd="0" destOrd="0" parTransId="{F87D00B8-91A1-42DC-81D8-B337D15E370B}" sibTransId="{FBB162A0-352C-4E79-914C-447EE55D7BE6}"/>
    <dgm:cxn modelId="{C349A33F-31B0-4610-B1F1-8A1AB63048F6}" type="presParOf" srcId="{C90A9725-10A3-4381-A517-1913CFE4D6C6}" destId="{5F06223B-90AF-49B8-B1E3-24377065B0BB}" srcOrd="0" destOrd="0" presId="urn:microsoft.com/office/officeart/2005/8/layout/hList7"/>
    <dgm:cxn modelId="{0E47BE5F-3B80-4DCF-809D-E87BA74181B3}" type="presParOf" srcId="{C90A9725-10A3-4381-A517-1913CFE4D6C6}" destId="{8B49EEBD-EAD7-41F2-9455-C8ABC43B4AC6}" srcOrd="1" destOrd="0" presId="urn:microsoft.com/office/officeart/2005/8/layout/hList7"/>
    <dgm:cxn modelId="{CDAEFCC6-931C-43A7-B8C0-D276CE5F76A1}" type="presParOf" srcId="{8B49EEBD-EAD7-41F2-9455-C8ABC43B4AC6}" destId="{99CF9F22-4E5C-4D32-9E01-94C346A91112}" srcOrd="0" destOrd="0" presId="urn:microsoft.com/office/officeart/2005/8/layout/hList7"/>
    <dgm:cxn modelId="{00DB92B6-EF0E-4734-A7E5-5E4FDA6822E3}" type="presParOf" srcId="{99CF9F22-4E5C-4D32-9E01-94C346A91112}" destId="{AEE6F706-CFE0-4DAF-95B8-626C1B0EDF5E}" srcOrd="0" destOrd="0" presId="urn:microsoft.com/office/officeart/2005/8/layout/hList7"/>
    <dgm:cxn modelId="{3E19E3F7-71E6-4920-B36C-F9AC5C523B66}" type="presParOf" srcId="{99CF9F22-4E5C-4D32-9E01-94C346A91112}" destId="{58873ACE-4A9F-4613-B5DE-4223EF657CFD}" srcOrd="1" destOrd="0" presId="urn:microsoft.com/office/officeart/2005/8/layout/hList7"/>
    <dgm:cxn modelId="{B57DF724-84BC-4B8A-AAF6-66DCBAE8C19C}" type="presParOf" srcId="{99CF9F22-4E5C-4D32-9E01-94C346A91112}" destId="{99C856FD-528C-4260-985C-C913E073D192}" srcOrd="2" destOrd="0" presId="urn:microsoft.com/office/officeart/2005/8/layout/hList7"/>
    <dgm:cxn modelId="{8E887049-A122-49FF-9D6D-33295A100D50}" type="presParOf" srcId="{99CF9F22-4E5C-4D32-9E01-94C346A91112}" destId="{F5FC3735-B578-4F99-B0BE-DB3B65368754}" srcOrd="3" destOrd="0" presId="urn:microsoft.com/office/officeart/2005/8/layout/hList7"/>
    <dgm:cxn modelId="{30AF7330-C2C2-4506-8E61-5C0D10E44660}" type="presParOf" srcId="{8B49EEBD-EAD7-41F2-9455-C8ABC43B4AC6}" destId="{9AF594C9-017C-47BE-A242-B330A674AD34}" srcOrd="1" destOrd="0" presId="urn:microsoft.com/office/officeart/2005/8/layout/hList7"/>
    <dgm:cxn modelId="{60D12AC9-CD34-40D8-9899-8A4BBEF75CB7}" type="presParOf" srcId="{8B49EEBD-EAD7-41F2-9455-C8ABC43B4AC6}" destId="{BCC0F198-7425-44ED-AD9A-ADE962EF20D3}" srcOrd="2" destOrd="0" presId="urn:microsoft.com/office/officeart/2005/8/layout/hList7"/>
    <dgm:cxn modelId="{A121D45C-23E6-44B0-8316-6163EED7F952}" type="presParOf" srcId="{BCC0F198-7425-44ED-AD9A-ADE962EF20D3}" destId="{D7049A83-CC8A-4535-A7DF-E576C2CE2E20}" srcOrd="0" destOrd="0" presId="urn:microsoft.com/office/officeart/2005/8/layout/hList7"/>
    <dgm:cxn modelId="{595479EF-2E6D-4395-8C1D-19C9BF9BACE2}" type="presParOf" srcId="{BCC0F198-7425-44ED-AD9A-ADE962EF20D3}" destId="{6491D04C-E618-49D0-8543-E34A5628B5AB}" srcOrd="1" destOrd="0" presId="urn:microsoft.com/office/officeart/2005/8/layout/hList7"/>
    <dgm:cxn modelId="{9C1BB218-B41E-4CD1-B965-35DFBEAA3E77}" type="presParOf" srcId="{BCC0F198-7425-44ED-AD9A-ADE962EF20D3}" destId="{1BC72E50-0E3F-4B22-A4FB-4119E6AE6EB0}" srcOrd="2" destOrd="0" presId="urn:microsoft.com/office/officeart/2005/8/layout/hList7"/>
    <dgm:cxn modelId="{096F585B-67C9-4CEE-A7C3-3BC78C3DABAA}" type="presParOf" srcId="{BCC0F198-7425-44ED-AD9A-ADE962EF20D3}" destId="{2C581FC9-AC91-4CF7-BFA7-BFE98BA026F2}" srcOrd="3" destOrd="0" presId="urn:microsoft.com/office/officeart/2005/8/layout/hList7"/>
    <dgm:cxn modelId="{5B6A4546-2B20-4EAB-BC26-A90BCF7A5C6B}" type="presParOf" srcId="{8B49EEBD-EAD7-41F2-9455-C8ABC43B4AC6}" destId="{2E88449E-7416-46B3-BF28-89FEA9DC55D8}" srcOrd="3" destOrd="0" presId="urn:microsoft.com/office/officeart/2005/8/layout/hList7"/>
    <dgm:cxn modelId="{577E4B9B-5E46-49FE-AE33-3F9605ED9885}" type="presParOf" srcId="{8B49EEBD-EAD7-41F2-9455-C8ABC43B4AC6}" destId="{3EC0F487-F3B8-4C2F-851A-842537EC8174}" srcOrd="4" destOrd="0" presId="urn:microsoft.com/office/officeart/2005/8/layout/hList7"/>
    <dgm:cxn modelId="{D69FE3A6-456F-4290-880F-B022527B6FBD}" type="presParOf" srcId="{3EC0F487-F3B8-4C2F-851A-842537EC8174}" destId="{54BAF7B3-38E5-4042-A828-611B95C3D67D}" srcOrd="0" destOrd="0" presId="urn:microsoft.com/office/officeart/2005/8/layout/hList7"/>
    <dgm:cxn modelId="{BD478853-9EB0-454C-9C2D-9447DFA9F671}" type="presParOf" srcId="{3EC0F487-F3B8-4C2F-851A-842537EC8174}" destId="{9681FD35-A744-4C0A-9A39-43B50D77D018}" srcOrd="1" destOrd="0" presId="urn:microsoft.com/office/officeart/2005/8/layout/hList7"/>
    <dgm:cxn modelId="{1C46D9D4-71BA-4347-84BE-9CEB6C0DCD37}" type="presParOf" srcId="{3EC0F487-F3B8-4C2F-851A-842537EC8174}" destId="{05891A6B-5A1F-4A43-B388-0A3C057BA950}" srcOrd="2" destOrd="0" presId="urn:microsoft.com/office/officeart/2005/8/layout/hList7"/>
    <dgm:cxn modelId="{A9D05BB5-1776-470F-968F-8D005356F02E}" type="presParOf" srcId="{3EC0F487-F3B8-4C2F-851A-842537EC8174}" destId="{F62A1F84-336D-4817-A0FA-2AE4A5C3D31F}" srcOrd="3" destOrd="0" presId="urn:microsoft.com/office/officeart/2005/8/layout/hList7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6F706-CFE0-4DAF-95B8-626C1B0EDF5E}">
      <dsp:nvSpPr>
        <dsp:cNvPr id="0" name=""/>
        <dsp:cNvSpPr/>
      </dsp:nvSpPr>
      <dsp:spPr>
        <a:xfrm>
          <a:off x="380" y="0"/>
          <a:ext cx="591414" cy="155936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Arial"/>
            </a:rPr>
            <a:t>Switch </a:t>
          </a:r>
          <a:r>
            <a:rPr lang="en-US" sz="700" kern="1200" dirty="0"/>
            <a:t>/</a:t>
          </a:r>
          <a:r>
            <a:rPr lang="en-US" sz="700" kern="1200" dirty="0">
              <a:latin typeface="Arial"/>
            </a:rPr>
            <a:t> Server / Link-Exchange: </a:t>
          </a:r>
          <a:br>
            <a:rPr lang="en-US" sz="700" kern="1200" dirty="0">
              <a:latin typeface="Arial"/>
            </a:rPr>
          </a:br>
          <a:r>
            <a:rPr lang="en-US" sz="700" kern="1200" dirty="0">
              <a:latin typeface="Arial"/>
            </a:rPr>
            <a:t>Readout</a:t>
          </a:r>
          <a:endParaRPr lang="en-US" sz="700" kern="1200" dirty="0"/>
        </a:p>
      </dsp:txBody>
      <dsp:txXfrm>
        <a:off x="380" y="623745"/>
        <a:ext cx="591414" cy="623745"/>
      </dsp:txXfrm>
    </dsp:sp>
    <dsp:sp modelId="{F5FC3735-B578-4F99-B0BE-DB3B65368754}">
      <dsp:nvSpPr>
        <dsp:cNvPr id="0" name=""/>
        <dsp:cNvSpPr/>
      </dsp:nvSpPr>
      <dsp:spPr>
        <a:xfrm>
          <a:off x="36453" y="93561"/>
          <a:ext cx="519267" cy="5192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49A83-CC8A-4535-A7DF-E576C2CE2E20}">
      <dsp:nvSpPr>
        <dsp:cNvPr id="0" name=""/>
        <dsp:cNvSpPr/>
      </dsp:nvSpPr>
      <dsp:spPr>
        <a:xfrm>
          <a:off x="609537" y="0"/>
          <a:ext cx="591414" cy="155936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Switch</a:t>
          </a:r>
          <a:r>
            <a:rPr lang="en-US" sz="700" kern="1200" dirty="0">
              <a:latin typeface="Arial"/>
            </a:rPr>
            <a:t> </a:t>
          </a:r>
          <a:r>
            <a:rPr lang="en-US" sz="700" kern="1200" dirty="0"/>
            <a:t>/</a:t>
          </a:r>
          <a:r>
            <a:rPr lang="en-US" sz="700" kern="1200" dirty="0">
              <a:latin typeface="Arial"/>
            </a:rPr>
            <a:t> </a:t>
          </a:r>
          <a:r>
            <a:rPr lang="en-US" sz="700" kern="1200" dirty="0"/>
            <a:t>Server</a:t>
          </a:r>
          <a:r>
            <a:rPr lang="en-US" sz="700" kern="1200" dirty="0">
              <a:latin typeface="Arial"/>
            </a:rPr>
            <a:t>: Processing</a:t>
          </a:r>
          <a:endParaRPr lang="en-US" sz="700" kern="1200" dirty="0"/>
        </a:p>
      </dsp:txBody>
      <dsp:txXfrm>
        <a:off x="609537" y="623745"/>
        <a:ext cx="591414" cy="623745"/>
      </dsp:txXfrm>
    </dsp:sp>
    <dsp:sp modelId="{2C581FC9-AC91-4CF7-BFA7-BFE98BA026F2}">
      <dsp:nvSpPr>
        <dsp:cNvPr id="0" name=""/>
        <dsp:cNvSpPr/>
      </dsp:nvSpPr>
      <dsp:spPr>
        <a:xfrm>
          <a:off x="645610" y="93561"/>
          <a:ext cx="519267" cy="5192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AF7B3-38E5-4042-A828-611B95C3D67D}">
      <dsp:nvSpPr>
        <dsp:cNvPr id="0" name=""/>
        <dsp:cNvSpPr/>
      </dsp:nvSpPr>
      <dsp:spPr>
        <a:xfrm>
          <a:off x="1218694" y="0"/>
          <a:ext cx="591414" cy="155936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Switch</a:t>
          </a:r>
          <a:r>
            <a:rPr lang="en-US" sz="700" kern="1200" dirty="0">
              <a:latin typeface="Arial"/>
            </a:rPr>
            <a:t> </a:t>
          </a:r>
          <a:r>
            <a:rPr lang="en-US" sz="700" kern="1200" dirty="0"/>
            <a:t>/</a:t>
          </a:r>
          <a:r>
            <a:rPr lang="en-US" sz="700" kern="1200" dirty="0">
              <a:latin typeface="Arial"/>
            </a:rPr>
            <a:t> Server: Buffer</a:t>
          </a:r>
          <a:endParaRPr lang="en-US" sz="700" kern="1200" dirty="0"/>
        </a:p>
      </dsp:txBody>
      <dsp:txXfrm>
        <a:off x="1218694" y="623745"/>
        <a:ext cx="591414" cy="623745"/>
      </dsp:txXfrm>
    </dsp:sp>
    <dsp:sp modelId="{F62A1F84-336D-4817-A0FA-2AE4A5C3D31F}">
      <dsp:nvSpPr>
        <dsp:cNvPr id="0" name=""/>
        <dsp:cNvSpPr/>
      </dsp:nvSpPr>
      <dsp:spPr>
        <a:xfrm>
          <a:off x="1254767" y="93561"/>
          <a:ext cx="519267" cy="51926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6223B-90AF-49B8-B1E3-24377065B0BB}">
      <dsp:nvSpPr>
        <dsp:cNvPr id="0" name=""/>
        <dsp:cNvSpPr/>
      </dsp:nvSpPr>
      <dsp:spPr>
        <a:xfrm>
          <a:off x="72419" y="1247490"/>
          <a:ext cx="1665649" cy="233904"/>
        </a:xfrm>
        <a:prstGeom prst="leftRightArrow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6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6664" y="2790092"/>
            <a:ext cx="582150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Talk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08443" y="4642339"/>
            <a:ext cx="5289726" cy="58029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,Title</a:t>
            </a:r>
          </a:p>
          <a:p>
            <a:r>
              <a:rPr lang="en-US"/>
              <a:t>Event</a:t>
            </a:r>
          </a:p>
          <a:p>
            <a:r>
              <a:rPr lang="en-US"/>
              <a:t>Dates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7886700" cy="681037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2160"/>
            <a:ext cx="9144000" cy="558984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4328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4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379" y="6457219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4BE9006-42DF-4C65-9314-FEB6DE8658B3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6" r:id="rId4"/>
    <p:sldLayoutId id="21474836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690" y="1654052"/>
            <a:ext cx="6273085" cy="177494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DAQ System Overview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Streaming Readout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864" y="3429000"/>
            <a:ext cx="5230906" cy="19805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dirty="0"/>
              <a:t>David Abbott</a:t>
            </a:r>
          </a:p>
          <a:p>
            <a:r>
              <a:rPr lang="en-US" dirty="0"/>
              <a:t>Jefferson Lab </a:t>
            </a:r>
          </a:p>
          <a:p>
            <a:r>
              <a:rPr lang="en-US" dirty="0"/>
              <a:t>L3 CAM for EIC Detector Project</a:t>
            </a:r>
          </a:p>
          <a:p>
            <a:r>
              <a:rPr lang="en-US" sz="1400" dirty="0"/>
              <a:t>July 5-6, 2023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660B6-0C58-DE40-9C33-03EB1D5A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2E1190-0F2B-F341-9524-37338126A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152752"/>
              </p:ext>
            </p:extLst>
          </p:nvPr>
        </p:nvGraphicFramePr>
        <p:xfrm>
          <a:off x="0" y="3796156"/>
          <a:ext cx="914399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143">
                  <a:extLst>
                    <a:ext uri="{9D8B030D-6E8A-4147-A177-3AD203B41FA5}">
                      <a16:colId xmlns:a16="http://schemas.microsoft.com/office/drawing/2014/main" val="172926859"/>
                    </a:ext>
                  </a:extLst>
                </a:gridCol>
                <a:gridCol w="1387927">
                  <a:extLst>
                    <a:ext uri="{9D8B030D-6E8A-4147-A177-3AD203B41FA5}">
                      <a16:colId xmlns:a16="http://schemas.microsoft.com/office/drawing/2014/main" val="3463441786"/>
                    </a:ext>
                  </a:extLst>
                </a:gridCol>
                <a:gridCol w="647013">
                  <a:extLst>
                    <a:ext uri="{9D8B030D-6E8A-4147-A177-3AD203B41FA5}">
                      <a16:colId xmlns:a16="http://schemas.microsoft.com/office/drawing/2014/main" val="1615415222"/>
                    </a:ext>
                  </a:extLst>
                </a:gridCol>
                <a:gridCol w="1135364">
                  <a:extLst>
                    <a:ext uri="{9D8B030D-6E8A-4147-A177-3AD203B41FA5}">
                      <a16:colId xmlns:a16="http://schemas.microsoft.com/office/drawing/2014/main" val="1917432531"/>
                    </a:ext>
                  </a:extLst>
                </a:gridCol>
                <a:gridCol w="564777">
                  <a:extLst>
                    <a:ext uri="{9D8B030D-6E8A-4147-A177-3AD203B41FA5}">
                      <a16:colId xmlns:a16="http://schemas.microsoft.com/office/drawing/2014/main" val="1161695592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406351280"/>
                    </a:ext>
                  </a:extLst>
                </a:gridCol>
                <a:gridCol w="2106704">
                  <a:extLst>
                    <a:ext uri="{9D8B030D-6E8A-4147-A177-3AD203B41FA5}">
                      <a16:colId xmlns:a16="http://schemas.microsoft.com/office/drawing/2014/main" val="45453496"/>
                    </a:ext>
                  </a:extLst>
                </a:gridCol>
              </a:tblGrid>
              <a:tr h="328968">
                <a:tc>
                  <a:txBody>
                    <a:bodyPr/>
                    <a:lstStyle/>
                    <a:p>
                      <a:r>
                        <a:rPr lang="en-US" sz="900" dirty="0"/>
                        <a:t>Detector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Fiber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Data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DAM 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Readout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26192"/>
                  </a:ext>
                </a:extLst>
              </a:tr>
              <a:tr h="452330">
                <a:tc>
                  <a:txBody>
                    <a:bodyPr/>
                    <a:lstStyle/>
                    <a:p>
                      <a:r>
                        <a:rPr lang="en-US" sz="900" dirty="0"/>
                        <a:t>PID-TOF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3M-50M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240-500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6Gb/sec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AC-LGAD/ 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Channel / Fiber counts depend on sensor geometry.   Considering pitches of: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.5mm x 1cm, .5mm x .3cm, .5mm x .5mm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705908"/>
                  </a:ext>
                </a:extLst>
              </a:tr>
              <a:tr h="1069145">
                <a:tc>
                  <a:txBody>
                    <a:bodyPr/>
                    <a:lstStyle/>
                    <a:p>
                      <a:r>
                        <a:rPr lang="en-US" sz="900" dirty="0"/>
                        <a:t>PID-Cherenkov:</a:t>
                      </a:r>
                    </a:p>
                    <a:p>
                      <a:r>
                        <a:rPr lang="en-US" sz="900" dirty="0"/>
                        <a:t>     </a:t>
                      </a:r>
                      <a:r>
                        <a:rPr lang="en-US" sz="900" dirty="0" err="1"/>
                        <a:t>dRICH</a:t>
                      </a:r>
                      <a:endParaRPr lang="en-US" sz="900" dirty="0"/>
                    </a:p>
                    <a:p>
                      <a:r>
                        <a:rPr lang="en-US" sz="900" dirty="0"/>
                        <a:t>    </a:t>
                      </a:r>
                    </a:p>
                    <a:p>
                      <a:r>
                        <a:rPr lang="en-US" sz="900" dirty="0"/>
                        <a:t>     </a:t>
                      </a:r>
                      <a:r>
                        <a:rPr lang="en-US" sz="900" dirty="0" err="1"/>
                        <a:t>pfRICH</a:t>
                      </a:r>
                      <a:r>
                        <a:rPr lang="en-US" sz="900" dirty="0"/>
                        <a:t> 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     </a:t>
                      </a:r>
                      <a:r>
                        <a:rPr lang="en-US" sz="900" dirty="0" err="1"/>
                        <a:t>hpDIRC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  <a:p>
                      <a:r>
                        <a:rPr lang="en-US" sz="900" dirty="0"/>
                        <a:t>320k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70k</a:t>
                      </a:r>
                    </a:p>
                    <a:p>
                      <a:endParaRPr lang="en-US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900" dirty="0"/>
                        <a:t>74k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  <a:p>
                      <a:r>
                        <a:rPr lang="en-US" sz="900" dirty="0"/>
                        <a:t>312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17</a:t>
                      </a: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1830Gb/s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(&lt;20Gbps to tape)</a:t>
                      </a:r>
                    </a:p>
                    <a:p>
                      <a:r>
                        <a:rPr lang="en-US" sz="9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15Gbps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11Gb/sec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  <a:p>
                      <a:r>
                        <a:rPr lang="en-US" sz="900" dirty="0"/>
                        <a:t>28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1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SiPM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/ ALCOR</a:t>
                      </a: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LAPPD/HRPPD /EICROC</a:t>
                      </a: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LAPPD/HRPPD /EICROC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0B0F0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Worse case after radiation.  Includes 30% timing window.  Requires further data volume reduction (software trigger, or AI/ML)</a:t>
                      </a: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12 boxes x 24 sensor x 4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asic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x 64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ch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287452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96D42C1D-80A7-DE44-8773-1871BF7B4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522492"/>
              </p:ext>
            </p:extLst>
          </p:nvPr>
        </p:nvGraphicFramePr>
        <p:xfrm>
          <a:off x="259728" y="907925"/>
          <a:ext cx="8624544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215">
                  <a:extLst>
                    <a:ext uri="{9D8B030D-6E8A-4147-A177-3AD203B41FA5}">
                      <a16:colId xmlns:a16="http://schemas.microsoft.com/office/drawing/2014/main" val="3108014019"/>
                    </a:ext>
                  </a:extLst>
                </a:gridCol>
                <a:gridCol w="935509">
                  <a:extLst>
                    <a:ext uri="{9D8B030D-6E8A-4147-A177-3AD203B41FA5}">
                      <a16:colId xmlns:a16="http://schemas.microsoft.com/office/drawing/2014/main" val="2568056412"/>
                    </a:ext>
                  </a:extLst>
                </a:gridCol>
                <a:gridCol w="834147">
                  <a:extLst>
                    <a:ext uri="{9D8B030D-6E8A-4147-A177-3AD203B41FA5}">
                      <a16:colId xmlns:a16="http://schemas.microsoft.com/office/drawing/2014/main" val="1054917339"/>
                    </a:ext>
                  </a:extLst>
                </a:gridCol>
                <a:gridCol w="779407">
                  <a:extLst>
                    <a:ext uri="{9D8B030D-6E8A-4147-A177-3AD203B41FA5}">
                      <a16:colId xmlns:a16="http://schemas.microsoft.com/office/drawing/2014/main" val="271365912"/>
                    </a:ext>
                  </a:extLst>
                </a:gridCol>
                <a:gridCol w="812469">
                  <a:extLst>
                    <a:ext uri="{9D8B030D-6E8A-4147-A177-3AD203B41FA5}">
                      <a16:colId xmlns:a16="http://schemas.microsoft.com/office/drawing/2014/main" val="59122336"/>
                    </a:ext>
                  </a:extLst>
                </a:gridCol>
                <a:gridCol w="750194">
                  <a:extLst>
                    <a:ext uri="{9D8B030D-6E8A-4147-A177-3AD203B41FA5}">
                      <a16:colId xmlns:a16="http://schemas.microsoft.com/office/drawing/2014/main" val="1493156034"/>
                    </a:ext>
                  </a:extLst>
                </a:gridCol>
                <a:gridCol w="1001085">
                  <a:extLst>
                    <a:ext uri="{9D8B030D-6E8A-4147-A177-3AD203B41FA5}">
                      <a16:colId xmlns:a16="http://schemas.microsoft.com/office/drawing/2014/main" val="3878040496"/>
                    </a:ext>
                  </a:extLst>
                </a:gridCol>
                <a:gridCol w="909986">
                  <a:extLst>
                    <a:ext uri="{9D8B030D-6E8A-4147-A177-3AD203B41FA5}">
                      <a16:colId xmlns:a16="http://schemas.microsoft.com/office/drawing/2014/main" val="2497353810"/>
                    </a:ext>
                  </a:extLst>
                </a:gridCol>
                <a:gridCol w="769266">
                  <a:extLst>
                    <a:ext uri="{9D8B030D-6E8A-4147-A177-3AD203B41FA5}">
                      <a16:colId xmlns:a16="http://schemas.microsoft.com/office/drawing/2014/main" val="3934392476"/>
                    </a:ext>
                  </a:extLst>
                </a:gridCol>
                <a:gridCol w="769266">
                  <a:extLst>
                    <a:ext uri="{9D8B030D-6E8A-4147-A177-3AD203B41FA5}">
                      <a16:colId xmlns:a16="http://schemas.microsoft.com/office/drawing/2014/main" val="336731382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Detector</a:t>
                      </a:r>
                    </a:p>
                    <a:p>
                      <a:pPr algn="ctr"/>
                      <a:r>
                        <a:rPr lang="en-US" sz="1000" dirty="0"/>
                        <a:t>Group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AC-LGAD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r>
                        <a:rPr lang="en-US" dirty="0"/>
                        <a:t>/PMT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MPGD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RDOs /</a:t>
                      </a:r>
                    </a:p>
                    <a:p>
                      <a:pPr algn="ctr"/>
                      <a:r>
                        <a:rPr lang="en-US" sz="1000" dirty="0"/>
                        <a:t>Fibers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DAM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Data Volume Estimate</a:t>
                      </a:r>
                    </a:p>
                    <a:p>
                      <a:pPr algn="ctr"/>
                      <a:r>
                        <a:rPr lang="en-US" sz="1000" dirty="0"/>
                        <a:t>(Gb/s)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Data Volume</a:t>
                      </a:r>
                    </a:p>
                    <a:p>
                      <a:pPr algn="ctr"/>
                      <a:r>
                        <a:rPr lang="en-US" sz="1000" dirty="0"/>
                        <a:t>To Tape</a:t>
                      </a:r>
                    </a:p>
                    <a:p>
                      <a:pPr algn="ctr"/>
                      <a:r>
                        <a:rPr lang="en-US" sz="1000" dirty="0"/>
                        <a:t>(Gb/s)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778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AC-LGAD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SiPM</a:t>
                      </a:r>
                      <a:r>
                        <a:rPr lang="en-US" sz="1000" dirty="0"/>
                        <a:t>/PMT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MPGD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LAPPD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043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36B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1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Calorimeters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88M*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73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Far Forward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16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Far Backward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20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3M-50M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4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32B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7.1M-54M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450k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2072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2007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932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6BAE4-5353-1E4E-8FEC-95A8C47EE6A3}"/>
              </a:ext>
            </a:extLst>
          </p:cNvPr>
          <p:cNvSpPr txBox="1"/>
          <p:nvPr/>
        </p:nvSpPr>
        <p:spPr>
          <a:xfrm>
            <a:off x="168288" y="30762"/>
            <a:ext cx="776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ePIC</a:t>
            </a:r>
            <a:r>
              <a:rPr lang="en-US" sz="2800" dirty="0">
                <a:solidFill>
                  <a:srgbClr val="0070C0"/>
                </a:solidFill>
              </a:rPr>
              <a:t> Detector Systems: Summary of Channel Counts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0BF9A-4AEF-C24B-97C7-6D0BABFCA735}"/>
              </a:ext>
            </a:extLst>
          </p:cNvPr>
          <p:cNvSpPr txBox="1"/>
          <p:nvPr/>
        </p:nvSpPr>
        <p:spPr>
          <a:xfrm>
            <a:off x="0" y="3393421"/>
            <a:ext cx="268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PID Specific Information</a:t>
            </a:r>
          </a:p>
        </p:txBody>
      </p:sp>
    </p:spTree>
    <p:extLst>
      <p:ext uri="{BB962C8B-B14F-4D97-AF65-F5344CB8AC3E}">
        <p14:creationId xmlns:p14="http://schemas.microsoft.com/office/powerpoint/2010/main" val="617109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91" y="178173"/>
            <a:ext cx="5238238" cy="80009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PID Detector Specific Integrations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2E435-6186-EF49-B6BF-47FF1F8F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CFF49-81B7-4553-A704-92F9ABA5ACE1}"/>
              </a:ext>
            </a:extLst>
          </p:cNvPr>
          <p:cNvSpPr txBox="1"/>
          <p:nvPr/>
        </p:nvSpPr>
        <p:spPr>
          <a:xfrm>
            <a:off x="2383945" y="2758807"/>
            <a:ext cx="126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Adapter</a:t>
            </a:r>
          </a:p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05B96-26E8-4354-8AA4-7541C78763FA}"/>
              </a:ext>
            </a:extLst>
          </p:cNvPr>
          <p:cNvSpPr txBox="1"/>
          <p:nvPr/>
        </p:nvSpPr>
        <p:spPr>
          <a:xfrm>
            <a:off x="1109858" y="2758807"/>
            <a:ext cx="126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Sensor</a:t>
            </a:r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D52CD-F28C-460E-B325-6142F98FC501}"/>
              </a:ext>
            </a:extLst>
          </p:cNvPr>
          <p:cNvSpPr txBox="1"/>
          <p:nvPr/>
        </p:nvSpPr>
        <p:spPr>
          <a:xfrm>
            <a:off x="3636935" y="2758807"/>
            <a:ext cx="127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Front End Board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(FEB)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71446-E3AA-4433-B054-BD5259FD2A40}"/>
              </a:ext>
            </a:extLst>
          </p:cNvPr>
          <p:cNvSpPr txBox="1"/>
          <p:nvPr/>
        </p:nvSpPr>
        <p:spPr>
          <a:xfrm>
            <a:off x="4880009" y="2758807"/>
            <a:ext cx="127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Readout Board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(RDO)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1DD68-A548-476A-9427-F850288C70DB}"/>
              </a:ext>
            </a:extLst>
          </p:cNvPr>
          <p:cNvSpPr txBox="1"/>
          <p:nvPr/>
        </p:nvSpPr>
        <p:spPr>
          <a:xfrm>
            <a:off x="6154096" y="2766060"/>
            <a:ext cx="127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Data Aggregation Module (DAM)</a:t>
            </a:r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6E099-5CCD-43AD-B935-95291294272C}"/>
              </a:ext>
            </a:extLst>
          </p:cNvPr>
          <p:cNvSpPr txBox="1"/>
          <p:nvPr/>
        </p:nvSpPr>
        <p:spPr>
          <a:xfrm>
            <a:off x="7428183" y="2758807"/>
            <a:ext cx="157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Computing</a:t>
            </a:r>
          </a:p>
          <a:p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64124-1E4B-4E27-9AE6-CBF35C8F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57" y="1920056"/>
            <a:ext cx="720941" cy="6733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49153C-B100-421C-9509-F1C5F7673D14}"/>
              </a:ext>
            </a:extLst>
          </p:cNvPr>
          <p:cNvSpPr/>
          <p:nvPr/>
        </p:nvSpPr>
        <p:spPr>
          <a:xfrm>
            <a:off x="2372765" y="1759985"/>
            <a:ext cx="922015" cy="861172"/>
          </a:xfrm>
          <a:prstGeom prst="rect">
            <a:avLst/>
          </a:prstGeom>
          <a:solidFill>
            <a:srgbClr val="FFF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044D42-7787-465D-9ECD-E58559449D6A}"/>
              </a:ext>
            </a:extLst>
          </p:cNvPr>
          <p:cNvSpPr/>
          <p:nvPr/>
        </p:nvSpPr>
        <p:spPr>
          <a:xfrm>
            <a:off x="3707416" y="1759985"/>
            <a:ext cx="922015" cy="861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7CDA14-6F1A-4931-BB1A-660A2829C785}"/>
              </a:ext>
            </a:extLst>
          </p:cNvPr>
          <p:cNvSpPr/>
          <p:nvPr/>
        </p:nvSpPr>
        <p:spPr>
          <a:xfrm>
            <a:off x="4987969" y="1759985"/>
            <a:ext cx="922015" cy="8611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8DA97C-4FC9-4B84-A5A2-BCEAB2E8962D}"/>
              </a:ext>
            </a:extLst>
          </p:cNvPr>
          <p:cNvSpPr/>
          <p:nvPr/>
        </p:nvSpPr>
        <p:spPr>
          <a:xfrm>
            <a:off x="6221487" y="1759985"/>
            <a:ext cx="922015" cy="8611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F53CF3-3716-4C86-83AB-DF3AA7CD10B7}"/>
              </a:ext>
            </a:extLst>
          </p:cNvPr>
          <p:cNvSpPr/>
          <p:nvPr/>
        </p:nvSpPr>
        <p:spPr>
          <a:xfrm>
            <a:off x="7502040" y="1759985"/>
            <a:ext cx="922015" cy="8611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3D34FE-17BD-4C0E-A5B4-B62AA754A14D}"/>
              </a:ext>
            </a:extLst>
          </p:cNvPr>
          <p:cNvSpPr/>
          <p:nvPr/>
        </p:nvSpPr>
        <p:spPr>
          <a:xfrm>
            <a:off x="6221487" y="593863"/>
            <a:ext cx="922015" cy="8611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23A66-5F6A-4AB1-BA74-F042EDD5BD7F}"/>
              </a:ext>
            </a:extLst>
          </p:cNvPr>
          <p:cNvSpPr txBox="1"/>
          <p:nvPr/>
        </p:nvSpPr>
        <p:spPr>
          <a:xfrm>
            <a:off x="6236609" y="349661"/>
            <a:ext cx="18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Global Timing Unit (GTU)</a:t>
            </a:r>
          </a:p>
          <a:p>
            <a:endParaRPr lang="en-US" sz="1200" dirty="0"/>
          </a:p>
          <a:p>
            <a:r>
              <a:rPr lang="en-US" sz="1200" dirty="0"/>
              <a:t>	 </a:t>
            </a:r>
          </a:p>
          <a:p>
            <a:endParaRPr lang="en-US" sz="1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C2F7A1-2508-4811-8CF9-B832BD767178}"/>
              </a:ext>
            </a:extLst>
          </p:cNvPr>
          <p:cNvSpPr/>
          <p:nvPr/>
        </p:nvSpPr>
        <p:spPr>
          <a:xfrm>
            <a:off x="1005840" y="1607574"/>
            <a:ext cx="2468880" cy="1151233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16912-AB4A-4F3B-8D4D-C5DB1AAA320D}"/>
              </a:ext>
            </a:extLst>
          </p:cNvPr>
          <p:cNvSpPr txBox="1"/>
          <p:nvPr/>
        </p:nvSpPr>
        <p:spPr>
          <a:xfrm>
            <a:off x="1782471" y="1309349"/>
            <a:ext cx="114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On Detector</a:t>
            </a:r>
          </a:p>
          <a:p>
            <a:endParaRPr lang="en-US" sz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A19D5DC-A15A-4070-8257-5B5AFDB8C138}"/>
              </a:ext>
            </a:extLst>
          </p:cNvPr>
          <p:cNvSpPr/>
          <p:nvPr/>
        </p:nvSpPr>
        <p:spPr>
          <a:xfrm>
            <a:off x="1902542" y="2003292"/>
            <a:ext cx="870155" cy="238463"/>
          </a:xfrm>
          <a:custGeom>
            <a:avLst/>
            <a:gdLst>
              <a:gd name="connsiteX0" fmla="*/ 0 w 870155"/>
              <a:gd name="connsiteY0" fmla="*/ 135224 h 238463"/>
              <a:gd name="connsiteX1" fmla="*/ 265471 w 870155"/>
              <a:gd name="connsiteY1" fmla="*/ 2489 h 238463"/>
              <a:gd name="connsiteX2" fmla="*/ 870155 w 870155"/>
              <a:gd name="connsiteY2" fmla="*/ 238463 h 23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155" h="238463">
                <a:moveTo>
                  <a:pt x="0" y="135224"/>
                </a:moveTo>
                <a:cubicBezTo>
                  <a:pt x="60222" y="60253"/>
                  <a:pt x="120445" y="-14717"/>
                  <a:pt x="265471" y="2489"/>
                </a:cubicBezTo>
                <a:cubicBezTo>
                  <a:pt x="410497" y="19695"/>
                  <a:pt x="640326" y="129079"/>
                  <a:pt x="870155" y="238463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54DDBB-792B-4D7E-9A03-069FE7B11C63}"/>
              </a:ext>
            </a:extLst>
          </p:cNvPr>
          <p:cNvCxnSpPr/>
          <p:nvPr/>
        </p:nvCxnSpPr>
        <p:spPr>
          <a:xfrm>
            <a:off x="4629431" y="2003292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D7AF0F-E07C-4B62-A779-1443AD4DB4CD}"/>
              </a:ext>
            </a:extLst>
          </p:cNvPr>
          <p:cNvCxnSpPr/>
          <p:nvPr/>
        </p:nvCxnSpPr>
        <p:spPr>
          <a:xfrm flipH="1">
            <a:off x="4629431" y="2354580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56FB0-D8FF-4DAB-BA33-10AE15657E91}"/>
              </a:ext>
            </a:extLst>
          </p:cNvPr>
          <p:cNvCxnSpPr/>
          <p:nvPr/>
        </p:nvCxnSpPr>
        <p:spPr>
          <a:xfrm>
            <a:off x="5909984" y="2003108"/>
            <a:ext cx="311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69FE4D-8946-4C37-BFCA-2BA2E9312373}"/>
              </a:ext>
            </a:extLst>
          </p:cNvPr>
          <p:cNvCxnSpPr/>
          <p:nvPr/>
        </p:nvCxnSpPr>
        <p:spPr>
          <a:xfrm flipH="1">
            <a:off x="5909984" y="2354580"/>
            <a:ext cx="311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6AB085B-9067-4D2E-B127-1C32ECE5C626}"/>
              </a:ext>
            </a:extLst>
          </p:cNvPr>
          <p:cNvCxnSpPr/>
          <p:nvPr/>
        </p:nvCxnSpPr>
        <p:spPr>
          <a:xfrm>
            <a:off x="7143502" y="2003108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7EFEE6F-58DD-4B26-851C-5A3B56474E78}"/>
              </a:ext>
            </a:extLst>
          </p:cNvPr>
          <p:cNvCxnSpPr/>
          <p:nvPr/>
        </p:nvCxnSpPr>
        <p:spPr>
          <a:xfrm flipH="1">
            <a:off x="7143502" y="2354580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E82DC30-28BC-4C2C-9797-529D5CC0DC3C}"/>
              </a:ext>
            </a:extLst>
          </p:cNvPr>
          <p:cNvCxnSpPr/>
          <p:nvPr/>
        </p:nvCxnSpPr>
        <p:spPr>
          <a:xfrm flipV="1">
            <a:off x="6492240" y="1455035"/>
            <a:ext cx="0" cy="30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A269D87-B6A6-4582-AD50-B9AB80600105}"/>
              </a:ext>
            </a:extLst>
          </p:cNvPr>
          <p:cNvCxnSpPr/>
          <p:nvPr/>
        </p:nvCxnSpPr>
        <p:spPr>
          <a:xfrm>
            <a:off x="6894342" y="1455035"/>
            <a:ext cx="0" cy="30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59763EC-8EBE-4F46-958A-F5C07B810D44}"/>
              </a:ext>
            </a:extLst>
          </p:cNvPr>
          <p:cNvSpPr txBox="1"/>
          <p:nvPr/>
        </p:nvSpPr>
        <p:spPr>
          <a:xfrm>
            <a:off x="1956098" y="1782043"/>
            <a:ext cx="71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SMT BGA</a:t>
            </a:r>
          </a:p>
          <a:p>
            <a:endParaRPr lang="en-US" sz="12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354DDBB-792B-4D7E-9A03-069FE7B11C63}"/>
              </a:ext>
            </a:extLst>
          </p:cNvPr>
          <p:cNvCxnSpPr/>
          <p:nvPr/>
        </p:nvCxnSpPr>
        <p:spPr>
          <a:xfrm>
            <a:off x="3294780" y="2003292"/>
            <a:ext cx="412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3D7AF0F-E07C-4B62-A779-1443AD4DB4CD}"/>
              </a:ext>
            </a:extLst>
          </p:cNvPr>
          <p:cNvCxnSpPr/>
          <p:nvPr/>
        </p:nvCxnSpPr>
        <p:spPr>
          <a:xfrm flipH="1">
            <a:off x="3294780" y="2354580"/>
            <a:ext cx="412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CE0693-3BEE-6148-8957-144FB75C635C}"/>
              </a:ext>
            </a:extLst>
          </p:cNvPr>
          <p:cNvSpPr/>
          <p:nvPr/>
        </p:nvSpPr>
        <p:spPr>
          <a:xfrm>
            <a:off x="3568108" y="1471861"/>
            <a:ext cx="2465687" cy="1765437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27431B94-0931-B949-A0F8-99AF0B67A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584773"/>
              </p:ext>
            </p:extLst>
          </p:nvPr>
        </p:nvGraphicFramePr>
        <p:xfrm>
          <a:off x="646384" y="3809364"/>
          <a:ext cx="7777671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103">
                  <a:extLst>
                    <a:ext uri="{9D8B030D-6E8A-4147-A177-3AD203B41FA5}">
                      <a16:colId xmlns:a16="http://schemas.microsoft.com/office/drawing/2014/main" val="1059082431"/>
                    </a:ext>
                  </a:extLst>
                </a:gridCol>
                <a:gridCol w="1225103">
                  <a:extLst>
                    <a:ext uri="{9D8B030D-6E8A-4147-A177-3AD203B41FA5}">
                      <a16:colId xmlns:a16="http://schemas.microsoft.com/office/drawing/2014/main" val="2227858842"/>
                    </a:ext>
                  </a:extLst>
                </a:gridCol>
                <a:gridCol w="1225103">
                  <a:extLst>
                    <a:ext uri="{9D8B030D-6E8A-4147-A177-3AD203B41FA5}">
                      <a16:colId xmlns:a16="http://schemas.microsoft.com/office/drawing/2014/main" val="2685667770"/>
                    </a:ext>
                  </a:extLst>
                </a:gridCol>
                <a:gridCol w="1225103">
                  <a:extLst>
                    <a:ext uri="{9D8B030D-6E8A-4147-A177-3AD203B41FA5}">
                      <a16:colId xmlns:a16="http://schemas.microsoft.com/office/drawing/2014/main" val="1235612242"/>
                    </a:ext>
                  </a:extLst>
                </a:gridCol>
                <a:gridCol w="1225103">
                  <a:extLst>
                    <a:ext uri="{9D8B030D-6E8A-4147-A177-3AD203B41FA5}">
                      <a16:colId xmlns:a16="http://schemas.microsoft.com/office/drawing/2014/main" val="1382262114"/>
                    </a:ext>
                  </a:extLst>
                </a:gridCol>
                <a:gridCol w="1652156">
                  <a:extLst>
                    <a:ext uri="{9D8B030D-6E8A-4147-A177-3AD203B41FA5}">
                      <a16:colId xmlns:a16="http://schemas.microsoft.com/office/drawing/2014/main" val="2875461301"/>
                    </a:ext>
                  </a:extLst>
                </a:gridCol>
              </a:tblGrid>
              <a:tr h="2803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RDO/Fiber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Det. 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pfRICH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15Gbs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LAPPD/HRPPD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398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1800Gbs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54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hpDIRC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11Gbs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LAPPD/HRPPD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44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TOF (B)</a:t>
                      </a:r>
                    </a:p>
                    <a:p>
                      <a:r>
                        <a:rPr lang="en-US" dirty="0"/>
                        <a:t>TOF (FEC)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240-500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AC-LGAD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041675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1C3F931A-E59F-FB4F-9C3F-5DCA2B4588BF}"/>
              </a:ext>
            </a:extLst>
          </p:cNvPr>
          <p:cNvGrpSpPr/>
          <p:nvPr/>
        </p:nvGrpSpPr>
        <p:grpSpPr>
          <a:xfrm>
            <a:off x="5628912" y="1244307"/>
            <a:ext cx="587041" cy="537736"/>
            <a:chOff x="5628912" y="1244307"/>
            <a:chExt cx="587041" cy="53773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318D30F-4BA1-9A46-990A-243DE970A976}"/>
                </a:ext>
              </a:extLst>
            </p:cNvPr>
            <p:cNvCxnSpPr>
              <a:cxnSpLocks/>
            </p:cNvCxnSpPr>
            <p:nvPr/>
          </p:nvCxnSpPr>
          <p:spPr>
            <a:xfrm>
              <a:off x="5628912" y="1244307"/>
              <a:ext cx="0" cy="537736"/>
            </a:xfrm>
            <a:prstGeom prst="straightConnector1">
              <a:avLst/>
            </a:prstGeom>
            <a:ln w="127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FDB7A8A-D1FB-004A-8FD4-37E913D1B8A1}"/>
                </a:ext>
              </a:extLst>
            </p:cNvPr>
            <p:cNvCxnSpPr/>
            <p:nvPr/>
          </p:nvCxnSpPr>
          <p:spPr>
            <a:xfrm>
              <a:off x="5628912" y="1244307"/>
              <a:ext cx="587041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68D8614-7583-3649-89DC-E71DB9140C60}"/>
              </a:ext>
            </a:extLst>
          </p:cNvPr>
          <p:cNvSpPr txBox="1"/>
          <p:nvPr/>
        </p:nvSpPr>
        <p:spPr>
          <a:xfrm>
            <a:off x="5570552" y="1022853"/>
            <a:ext cx="71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+mj-lt"/>
              </a:rPr>
              <a:t>optional</a:t>
            </a:r>
          </a:p>
          <a:p>
            <a:r>
              <a:rPr lang="en-US" sz="1200" dirty="0">
                <a:solidFill>
                  <a:srgbClr val="0070C0"/>
                </a:solidFill>
                <a:latin typeface="+mj-lt"/>
              </a:rPr>
              <a:t>clock</a:t>
            </a:r>
          </a:p>
        </p:txBody>
      </p:sp>
    </p:spTree>
    <p:extLst>
      <p:ext uri="{BB962C8B-B14F-4D97-AF65-F5344CB8AC3E}">
        <p14:creationId xmlns:p14="http://schemas.microsoft.com/office/powerpoint/2010/main" val="248809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F18-0E34-9349-BDD4-BC842521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3143"/>
          </a:xfrm>
        </p:spPr>
        <p:txBody>
          <a:bodyPr>
            <a:normAutofit/>
          </a:bodyPr>
          <a:lstStyle/>
          <a:p>
            <a:r>
              <a:rPr lang="en-US" sz="3200" dirty="0"/>
              <a:t>Scale of the Online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83C54-9E5F-EB4B-ADB2-3CF84A6D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D4138-5786-E743-A661-435E05819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296" y="3827709"/>
            <a:ext cx="5066650" cy="2463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C3C7F5-2455-6544-9F55-3FC3235DE425}"/>
              </a:ext>
            </a:extLst>
          </p:cNvPr>
          <p:cNvSpPr txBox="1"/>
          <p:nvPr/>
        </p:nvSpPr>
        <p:spPr>
          <a:xfrm>
            <a:off x="96252" y="653143"/>
            <a:ext cx="79792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EIC minimum bias collision rate ~500kHz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Expected real physics data from the detector &lt; 100Gbps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Background/Noise is the wild card.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Synchrotron radiation, Beam Gas, Detector/electronics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Try to keep below the level of the physics signal.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Online/DAQ processing will focus on Event ID and reducing the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Front-End (DAM Boards) - will support total bandwidth O(50Tbps)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3000+ fibers(streams) off the detector (nominally 10Gbps links)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~110 DAM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Online DAQ/Computing (over 100/400Gbps network)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~200 nodes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GPU/FPGA processing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Staged disk storage (Buffer Box)</a:t>
            </a:r>
          </a:p>
        </p:txBody>
      </p:sp>
    </p:spTree>
    <p:extLst>
      <p:ext uri="{BB962C8B-B14F-4D97-AF65-F5344CB8AC3E}">
        <p14:creationId xmlns:p14="http://schemas.microsoft.com/office/powerpoint/2010/main" val="212784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AA82-DFA9-4F40-81FF-3B64C797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Potential “Hot spots”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1A3BC-1118-AC4F-91C5-0F09C864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5" y="772160"/>
            <a:ext cx="8660523" cy="28135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/>
              <a:t>In general the high fiber counts coming to the DAM boards are not bandwidth driven, but the expected numbers of RDOs needed to instrument the </a:t>
            </a:r>
            <a:r>
              <a:rPr lang="en-US" sz="2000" dirty="0" err="1"/>
              <a:t>ePIC</a:t>
            </a:r>
            <a:r>
              <a:rPr lang="en-US" sz="2000" dirty="0"/>
              <a:t> detector can vary for different sub-systems. </a:t>
            </a:r>
          </a:p>
          <a:p>
            <a:endParaRPr lang="en-US" sz="2000" dirty="0"/>
          </a:p>
          <a:p>
            <a:r>
              <a:rPr lang="en-US" sz="2000" dirty="0"/>
              <a:t>Detectors using </a:t>
            </a:r>
            <a:r>
              <a:rPr lang="en-US" sz="2000" dirty="0" err="1"/>
              <a:t>SiPM</a:t>
            </a:r>
            <a:r>
              <a:rPr lang="en-US" sz="2000" dirty="0"/>
              <a:t> readout at thresholds sensitive to single photons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Dark current rates will increase over time due to radiation damage.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E.g. </a:t>
            </a:r>
            <a:r>
              <a:rPr lang="en-US" sz="1800" dirty="0" err="1">
                <a:solidFill>
                  <a:srgbClr val="0070C0"/>
                </a:solidFill>
              </a:rPr>
              <a:t>dRICH</a:t>
            </a:r>
            <a:r>
              <a:rPr lang="en-US" sz="1800" dirty="0">
                <a:solidFill>
                  <a:srgbClr val="0070C0"/>
                </a:solidFill>
              </a:rPr>
              <a:t> could eventually generate ~</a:t>
            </a:r>
            <a:r>
              <a:rPr lang="en-US" sz="1800" b="1" dirty="0">
                <a:solidFill>
                  <a:srgbClr val="0070C0"/>
                </a:solidFill>
              </a:rPr>
              <a:t>1800Gbps data rates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A1F1E-E72C-0043-8D81-F7B61435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7421A-E176-4D49-BA2B-763327A3A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77" y="4926545"/>
            <a:ext cx="7632614" cy="1330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EEE61-002E-EB42-B858-0B18762B8D09}"/>
              </a:ext>
            </a:extLst>
          </p:cNvPr>
          <p:cNvSpPr txBox="1"/>
          <p:nvPr/>
        </p:nvSpPr>
        <p:spPr>
          <a:xfrm>
            <a:off x="411612" y="5145703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dRICH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923EF-3C1B-394D-9BDA-AE84696A2013}"/>
              </a:ext>
            </a:extLst>
          </p:cNvPr>
          <p:cNvSpPr txBox="1"/>
          <p:nvPr/>
        </p:nvSpPr>
        <p:spPr>
          <a:xfrm>
            <a:off x="208995" y="5779895"/>
            <a:ext cx="97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Tracking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958CFF-9F75-3042-B971-8F72E57A6529}"/>
              </a:ext>
            </a:extLst>
          </p:cNvPr>
          <p:cNvCxnSpPr>
            <a:cxnSpLocks/>
          </p:cNvCxnSpPr>
          <p:nvPr/>
        </p:nvCxnSpPr>
        <p:spPr>
          <a:xfrm>
            <a:off x="665172" y="6106687"/>
            <a:ext cx="4082102" cy="1525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DE8632-160B-394D-8B4F-E324F08CAB11}"/>
              </a:ext>
            </a:extLst>
          </p:cNvPr>
          <p:cNvCxnSpPr>
            <a:cxnSpLocks/>
          </p:cNvCxnSpPr>
          <p:nvPr/>
        </p:nvCxnSpPr>
        <p:spPr>
          <a:xfrm flipV="1">
            <a:off x="4670612" y="5591647"/>
            <a:ext cx="1954306" cy="513516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D239C0-E3DC-CD4F-A48D-1204E3CDE459}"/>
              </a:ext>
            </a:extLst>
          </p:cNvPr>
          <p:cNvCxnSpPr>
            <a:cxnSpLocks/>
          </p:cNvCxnSpPr>
          <p:nvPr/>
        </p:nvCxnSpPr>
        <p:spPr>
          <a:xfrm>
            <a:off x="6544543" y="5591647"/>
            <a:ext cx="735724" cy="0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37A080-5584-2D41-B546-DF3601E3057E}"/>
              </a:ext>
            </a:extLst>
          </p:cNvPr>
          <p:cNvCxnSpPr>
            <a:cxnSpLocks/>
          </p:cNvCxnSpPr>
          <p:nvPr/>
        </p:nvCxnSpPr>
        <p:spPr>
          <a:xfrm flipH="1">
            <a:off x="3391440" y="5439405"/>
            <a:ext cx="38888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4F4A1DF-52D3-5A4B-92E3-27C170DD4127}"/>
              </a:ext>
            </a:extLst>
          </p:cNvPr>
          <p:cNvSpPr/>
          <p:nvPr/>
        </p:nvSpPr>
        <p:spPr>
          <a:xfrm>
            <a:off x="2582143" y="5142652"/>
            <a:ext cx="536028" cy="372383"/>
          </a:xfrm>
          <a:prstGeom prst="rect">
            <a:avLst/>
          </a:prstGeom>
          <a:solidFill>
            <a:srgbClr val="00B0F0">
              <a:alpha val="679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7DDDF6-D539-3043-AD88-8839D077DC56}"/>
              </a:ext>
            </a:extLst>
          </p:cNvPr>
          <p:cNvCxnSpPr>
            <a:cxnSpLocks/>
          </p:cNvCxnSpPr>
          <p:nvPr/>
        </p:nvCxnSpPr>
        <p:spPr>
          <a:xfrm>
            <a:off x="665172" y="5485721"/>
            <a:ext cx="19695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D2ACB0-C7DC-F44E-AD85-B6C3C298C94E}"/>
              </a:ext>
            </a:extLst>
          </p:cNvPr>
          <p:cNvSpPr txBox="1"/>
          <p:nvPr/>
        </p:nvSpPr>
        <p:spPr>
          <a:xfrm>
            <a:off x="4746307" y="4950939"/>
            <a:ext cx="16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Switch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A504C-1379-A343-B9E0-7FBF9E71A951}"/>
              </a:ext>
            </a:extLst>
          </p:cNvPr>
          <p:cNvSpPr txBox="1"/>
          <p:nvPr/>
        </p:nvSpPr>
        <p:spPr>
          <a:xfrm>
            <a:off x="100942" y="3386515"/>
            <a:ext cx="4569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600" b="1" dirty="0">
                <a:solidFill>
                  <a:srgbClr val="0070C0"/>
                </a:solidFill>
              </a:rPr>
              <a:t>Example:</a:t>
            </a:r>
          </a:p>
          <a:p>
            <a:r>
              <a:rPr lang="en-US" sz="1600" dirty="0"/>
              <a:t>Use some EBDC (Event Building/</a:t>
            </a:r>
            <a:r>
              <a:rPr lang="en-US" sz="1600" dirty="0" err="1"/>
              <a:t>DataCompression</a:t>
            </a:r>
            <a:r>
              <a:rPr lang="en-US" sz="1600" dirty="0"/>
              <a:t>) servers as a RAM buffer until Event ID processing can identify </a:t>
            </a:r>
            <a:r>
              <a:rPr lang="en-US" sz="1600" dirty="0">
                <a:solidFill>
                  <a:srgbClr val="0070C0"/>
                </a:solidFill>
              </a:rPr>
              <a:t>time windows</a:t>
            </a:r>
            <a:r>
              <a:rPr lang="en-US" sz="1600" dirty="0"/>
              <a:t> that are important. Then filter data from the high rate detector we should keep.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8EA16B-0500-8E48-B897-BB89DDBF3D8C}"/>
              </a:ext>
            </a:extLst>
          </p:cNvPr>
          <p:cNvGrpSpPr/>
          <p:nvPr/>
        </p:nvGrpSpPr>
        <p:grpSpPr>
          <a:xfrm>
            <a:off x="5029661" y="3429000"/>
            <a:ext cx="3029763" cy="1330203"/>
            <a:chOff x="6154673" y="2738784"/>
            <a:chExt cx="2505850" cy="17449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BD16DE-AB30-BA48-B321-20B5E9D2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4673" y="2738784"/>
              <a:ext cx="2505850" cy="9760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BEA564-4F24-2842-9632-E3D0079DD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4673" y="3503545"/>
              <a:ext cx="2505850" cy="980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941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1"/>
            <a:ext cx="7886700" cy="843280"/>
          </a:xfrm>
        </p:spPr>
        <p:txBody>
          <a:bodyPr>
            <a:normAutofit/>
          </a:bodyPr>
          <a:lstStyle/>
          <a:p>
            <a:r>
              <a:rPr lang="en-US" sz="3200" dirty="0"/>
              <a:t>EIC DAQ/Computing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28741-D3C2-5E4D-B312-675757E1C056}"/>
              </a:ext>
            </a:extLst>
          </p:cNvPr>
          <p:cNvSpPr txBox="1"/>
          <p:nvPr/>
        </p:nvSpPr>
        <p:spPr>
          <a:xfrm>
            <a:off x="201592" y="716559"/>
            <a:ext cx="8213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DAQ and computing schedule is planned to be somewhat accelerated in relation to the full detector construction.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A functional DAQ will be necessary for small scale detector testing as well as commissioning and pre-ops.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Hardware and software development early in the construction phase will provide a streaming DAQ system (</a:t>
            </a:r>
            <a:r>
              <a:rPr lang="en-US" dirty="0" err="1"/>
              <a:t>Minidaq</a:t>
            </a:r>
            <a:r>
              <a:rPr lang="en-US" dirty="0"/>
              <a:t>) well before final detector installation begins.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9C5F42-B42F-EA47-A311-8DD7F2C26CCE}"/>
              </a:ext>
            </a:extLst>
          </p:cNvPr>
          <p:cNvGrpSpPr/>
          <p:nvPr/>
        </p:nvGrpSpPr>
        <p:grpSpPr>
          <a:xfrm>
            <a:off x="2403660" y="2788920"/>
            <a:ext cx="6543292" cy="3762778"/>
            <a:chOff x="2403660" y="2788920"/>
            <a:chExt cx="6543292" cy="37627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EC3D50-068A-C34C-BBA3-A86EACFBA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3661" y="3712464"/>
              <a:ext cx="6543291" cy="28392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732BFB-74A5-5340-A23B-B59E9B24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3660" y="2788920"/>
              <a:ext cx="6533399" cy="91239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432BE36-CDB2-AF4A-ACD9-73CA68730433}"/>
              </a:ext>
            </a:extLst>
          </p:cNvPr>
          <p:cNvSpPr txBox="1"/>
          <p:nvPr/>
        </p:nvSpPr>
        <p:spPr>
          <a:xfrm>
            <a:off x="192448" y="2674058"/>
            <a:ext cx="2285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Final computing resources are purposely delayed to allow access to highest performing hardware available. </a:t>
            </a:r>
          </a:p>
        </p:txBody>
      </p:sp>
    </p:spTree>
    <p:extLst>
      <p:ext uri="{BB962C8B-B14F-4D97-AF65-F5344CB8AC3E}">
        <p14:creationId xmlns:p14="http://schemas.microsoft.com/office/powerpoint/2010/main" val="237380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C14B-2DE0-1942-BD45-69FE03A6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B9F476-502B-C640-B2FF-B316A13F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885E5-8AC3-724E-A701-B8103F884A90}"/>
              </a:ext>
            </a:extLst>
          </p:cNvPr>
          <p:cNvSpPr txBox="1"/>
          <p:nvPr/>
        </p:nvSpPr>
        <p:spPr>
          <a:xfrm>
            <a:off x="515006" y="1036588"/>
            <a:ext cx="80897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A general picture of the scope, scale and technologies we expect to need for the EIC data acquisition and online computing reasonably clear at this stage.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Most of the DAQ/Online will be COTS-based procurements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We have a viable candidate for  a Front-end interface and stream management hardware (FELIX)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Integration plans and requirements for all the detector subsystems are currently being developed. </a:t>
            </a:r>
          </a:p>
        </p:txBody>
      </p:sp>
    </p:spTree>
    <p:extLst>
      <p:ext uri="{BB962C8B-B14F-4D97-AF65-F5344CB8AC3E}">
        <p14:creationId xmlns:p14="http://schemas.microsoft.com/office/powerpoint/2010/main" val="285163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C14B-2DE0-1942-BD45-69FE03A6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B9F476-502B-C640-B2FF-B316A13F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6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73" y="303217"/>
            <a:ext cx="7886700" cy="804518"/>
          </a:xfrm>
        </p:spPr>
        <p:txBody>
          <a:bodyPr>
            <a:noAutofit/>
          </a:bodyPr>
          <a:lstStyle/>
          <a:p>
            <a:r>
              <a:rPr lang="en-US" sz="3600" dirty="0"/>
              <a:t>EIC Streaming Readout Architecture</a:t>
            </a:r>
            <a:br>
              <a:rPr lang="en-US" sz="3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4748" y="1486253"/>
            <a:ext cx="8542216" cy="4626976"/>
            <a:chOff x="-83214" y="1245126"/>
            <a:chExt cx="8710235" cy="4996827"/>
          </a:xfrm>
        </p:grpSpPr>
        <p:cxnSp>
          <p:nvCxnSpPr>
            <p:cNvPr id="6" name="Elbow Connector 117">
              <a:extLst>
                <a:ext uri="{FF2B5EF4-FFF2-40B4-BE49-F238E27FC236}">
                  <a16:creationId xmlns:a16="http://schemas.microsoft.com/office/drawing/2014/main" id="{F6CC011E-7381-4FF0-803F-7B1EF9B78608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rot="10800000" flipV="1">
              <a:off x="3723400" y="2561216"/>
              <a:ext cx="2205400" cy="1368226"/>
            </a:xfrm>
            <a:prstGeom prst="bentConnector3">
              <a:avLst>
                <a:gd name="adj1" fmla="val 80589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12726EB-27EA-450B-9CC7-78925241F28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367014" y="2519115"/>
              <a:ext cx="7307" cy="902563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31C3EF-5E50-400D-A409-0C55B02FF402}"/>
                </a:ext>
              </a:extLst>
            </p:cNvPr>
            <p:cNvSpPr/>
            <p:nvPr/>
          </p:nvSpPr>
          <p:spPr bwMode="auto">
            <a:xfrm>
              <a:off x="5928800" y="2338373"/>
              <a:ext cx="674005" cy="44568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4C2E974-E592-4AF7-843B-C416297544B2}"/>
                </a:ext>
              </a:extLst>
            </p:cNvPr>
            <p:cNvCxnSpPr>
              <a:cxnSpLocks/>
              <a:stCxn id="71" idx="3"/>
            </p:cNvCxnSpPr>
            <p:nvPr/>
          </p:nvCxnSpPr>
          <p:spPr bwMode="auto">
            <a:xfrm>
              <a:off x="2518433" y="3590893"/>
              <a:ext cx="3267773" cy="386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Elbow Connector 9"/>
            <p:cNvCxnSpPr>
              <a:stCxn id="35" idx="1"/>
              <a:endCxn id="94" idx="2"/>
            </p:cNvCxnSpPr>
            <p:nvPr/>
          </p:nvCxnSpPr>
          <p:spPr bwMode="auto">
            <a:xfrm rot="10800000">
              <a:off x="2370911" y="5103200"/>
              <a:ext cx="2710384" cy="365252"/>
            </a:xfrm>
            <a:prstGeom prst="bentConnector2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F36682-3573-4C16-BFD0-4265F201C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76" y="3331519"/>
              <a:ext cx="1845197" cy="1037154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-83214" y="5535890"/>
              <a:ext cx="2094000" cy="553998"/>
              <a:chOff x="-5676980" y="10324783"/>
              <a:chExt cx="2094000" cy="553998"/>
            </a:xfrm>
          </p:grpSpPr>
          <p:cxnSp>
            <p:nvCxnSpPr>
              <p:cNvPr id="112" name="Straight Connector 111"/>
              <p:cNvCxnSpPr/>
              <p:nvPr/>
            </p:nvCxnSpPr>
            <p:spPr bwMode="auto">
              <a:xfrm>
                <a:off x="-5676980" y="10440319"/>
                <a:ext cx="281145" cy="217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3" name="TextBox 4"/>
              <p:cNvSpPr txBox="1"/>
              <p:nvPr/>
            </p:nvSpPr>
            <p:spPr>
              <a:xfrm>
                <a:off x="-5229585" y="10324783"/>
                <a:ext cx="1646605" cy="5539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</a:p>
              <a:p>
                <a:r>
                  <a:rPr lang="en-US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Configuration &amp; Control</a:t>
                </a:r>
              </a:p>
              <a:p>
                <a:r>
                  <a:rPr lang="en-US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Power</a:t>
                </a:r>
              </a:p>
            </p:txBody>
          </p:sp>
          <p:cxnSp>
            <p:nvCxnSpPr>
              <p:cNvPr id="114" name="Straight Connector 113"/>
              <p:cNvCxnSpPr/>
              <p:nvPr/>
            </p:nvCxnSpPr>
            <p:spPr bwMode="auto">
              <a:xfrm>
                <a:off x="-5672600" y="10583685"/>
                <a:ext cx="281145" cy="217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-5676980" y="10733439"/>
                <a:ext cx="281145" cy="2176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1715689" y="4046990"/>
              <a:ext cx="396044" cy="599010"/>
              <a:chOff x="2591780" y="2613966"/>
              <a:chExt cx="396044" cy="59901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868089" y="4199390"/>
              <a:ext cx="396044" cy="599010"/>
              <a:chOff x="2591780" y="2613966"/>
              <a:chExt cx="396044" cy="599010"/>
            </a:xfrm>
          </p:grpSpPr>
          <p:sp>
            <p:nvSpPr>
              <p:cNvPr id="106" name="Rectangle 105"/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020489" y="4351790"/>
              <a:ext cx="396044" cy="599010"/>
              <a:chOff x="2591780" y="2613966"/>
              <a:chExt cx="396044" cy="599010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603979" y="3774267"/>
              <a:ext cx="603112" cy="1057931"/>
              <a:chOff x="4724972" y="2459844"/>
              <a:chExt cx="603112" cy="1057931"/>
            </a:xfrm>
          </p:grpSpPr>
          <p:sp>
            <p:nvSpPr>
              <p:cNvPr id="100" name="Rectangle 99"/>
              <p:cNvSpPr/>
              <p:nvPr/>
            </p:nvSpPr>
            <p:spPr bwMode="auto">
              <a:xfrm>
                <a:off x="4724972" y="2459844"/>
                <a:ext cx="603112" cy="105793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4862043" y="2587020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4862043" y="2893428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756379" y="3926667"/>
              <a:ext cx="603112" cy="1057931"/>
              <a:chOff x="4724972" y="2459844"/>
              <a:chExt cx="603112" cy="1057931"/>
            </a:xfrm>
          </p:grpSpPr>
          <p:sp>
            <p:nvSpPr>
              <p:cNvPr id="97" name="Rectangle 96"/>
              <p:cNvSpPr/>
              <p:nvPr/>
            </p:nvSpPr>
            <p:spPr bwMode="auto">
              <a:xfrm>
                <a:off x="4724972" y="2459844"/>
                <a:ext cx="603112" cy="105793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4862043" y="2587020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4862043" y="2893428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172889" y="4504190"/>
              <a:ext cx="396044" cy="599010"/>
              <a:chOff x="2591780" y="2613966"/>
              <a:chExt cx="396044" cy="599010"/>
            </a:xfrm>
          </p:grpSpPr>
          <p:sp>
            <p:nvSpPr>
              <p:cNvPr id="94" name="Rectangle 93"/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9" name="Flowchart: Magnetic Disk 18"/>
            <p:cNvSpPr/>
            <p:nvPr/>
          </p:nvSpPr>
          <p:spPr bwMode="auto">
            <a:xfrm>
              <a:off x="7653411" y="3288795"/>
              <a:ext cx="914400" cy="612648"/>
            </a:xfrm>
            <a:prstGeom prst="flowChartMagneticDisk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4"/>
            <p:cNvSpPr txBox="1"/>
            <p:nvPr/>
          </p:nvSpPr>
          <p:spPr>
            <a:xfrm>
              <a:off x="514636" y="1264807"/>
              <a:ext cx="806631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1330087" y="1245126"/>
              <a:ext cx="150393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(Front End Board)</a:t>
              </a:r>
            </a:p>
          </p:txBody>
        </p:sp>
        <p:sp>
          <p:nvSpPr>
            <p:cNvPr id="22" name="TextBox 4"/>
            <p:cNvSpPr txBox="1"/>
            <p:nvPr/>
          </p:nvSpPr>
          <p:spPr>
            <a:xfrm>
              <a:off x="3127288" y="1255978"/>
              <a:ext cx="1417467" cy="4985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RDO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(Readout Board)</a:t>
              </a:r>
            </a:p>
          </p:txBody>
        </p:sp>
        <p:sp>
          <p:nvSpPr>
            <p:cNvPr id="23" name="TextBox 4"/>
            <p:cNvSpPr txBox="1"/>
            <p:nvPr/>
          </p:nvSpPr>
          <p:spPr>
            <a:xfrm>
              <a:off x="5636215" y="1255978"/>
              <a:ext cx="2189686" cy="4985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 + Computing</a:t>
              </a:r>
              <a:b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(Data Aggregation Module)</a:t>
              </a:r>
            </a:p>
          </p:txBody>
        </p:sp>
        <p:sp>
          <p:nvSpPr>
            <p:cNvPr id="24" name="TextBox 4"/>
            <p:cNvSpPr txBox="1"/>
            <p:nvPr/>
          </p:nvSpPr>
          <p:spPr>
            <a:xfrm>
              <a:off x="7727063" y="3543588"/>
              <a:ext cx="756938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1003768" y="2853553"/>
              <a:ext cx="55175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ASIC</a:t>
              </a:r>
            </a:p>
          </p:txBody>
        </p:sp>
        <p:sp>
          <p:nvSpPr>
            <p:cNvPr id="26" name="TextBox 4"/>
            <p:cNvSpPr txBox="1"/>
            <p:nvPr/>
          </p:nvSpPr>
          <p:spPr>
            <a:xfrm>
              <a:off x="2894737" y="4147931"/>
              <a:ext cx="612668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FPGA</a:t>
              </a:r>
            </a:p>
          </p:txBody>
        </p:sp>
        <p:cxnSp>
          <p:nvCxnSpPr>
            <p:cNvPr id="27" name="Straight Arrow Connector 26"/>
            <p:cNvCxnSpPr>
              <a:cxnSpLocks/>
              <a:stCxn id="26" idx="3"/>
              <a:endCxn id="98" idx="1"/>
            </p:cNvCxnSpPr>
            <p:nvPr/>
          </p:nvCxnSpPr>
          <p:spPr bwMode="auto">
            <a:xfrm flipV="1">
              <a:off x="3507405" y="4181019"/>
              <a:ext cx="386045" cy="10541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Connector 27"/>
            <p:cNvCxnSpPr>
              <a:cxnSpLocks/>
            </p:cNvCxnSpPr>
            <p:nvPr/>
          </p:nvCxnSpPr>
          <p:spPr bwMode="auto">
            <a:xfrm flipH="1">
              <a:off x="2828541" y="1395683"/>
              <a:ext cx="12136" cy="3513779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/>
            </p:cNvCxnSpPr>
            <p:nvPr/>
          </p:nvCxnSpPr>
          <p:spPr bwMode="auto">
            <a:xfrm>
              <a:off x="5216856" y="1380393"/>
              <a:ext cx="30312" cy="3714579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4367246" y="4357791"/>
              <a:ext cx="1534977" cy="6569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4367246" y="4570640"/>
              <a:ext cx="1527222" cy="623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576337" y="4588905"/>
              <a:ext cx="1029324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2576337" y="4711592"/>
              <a:ext cx="1027642" cy="844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Left-Right Arrow 33"/>
            <p:cNvSpPr/>
            <p:nvPr/>
          </p:nvSpPr>
          <p:spPr bwMode="auto">
            <a:xfrm>
              <a:off x="7270449" y="3551530"/>
              <a:ext cx="382962" cy="215844"/>
            </a:xfrm>
            <a:prstGeom prst="left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081295" y="5245609"/>
              <a:ext cx="589859" cy="445686"/>
            </a:xfrm>
            <a:prstGeom prst="rect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6706851" y="5239159"/>
              <a:ext cx="179247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Supply System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(HV, LV, Bias)</a:t>
              </a: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 bwMode="auto">
            <a:xfrm flipV="1">
              <a:off x="5559720" y="4866729"/>
              <a:ext cx="0" cy="35793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Elbow Connector 37"/>
            <p:cNvCxnSpPr>
              <a:cxnSpLocks/>
              <a:endCxn id="97" idx="2"/>
            </p:cNvCxnSpPr>
            <p:nvPr/>
          </p:nvCxnSpPr>
          <p:spPr bwMode="auto">
            <a:xfrm rot="10800000">
              <a:off x="4057935" y="4984599"/>
              <a:ext cx="1578280" cy="347801"/>
            </a:xfrm>
            <a:prstGeom prst="bentConnector2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Elbow Connector 38"/>
            <p:cNvCxnSpPr>
              <a:cxnSpLocks/>
            </p:cNvCxnSpPr>
            <p:nvPr/>
          </p:nvCxnSpPr>
          <p:spPr bwMode="auto">
            <a:xfrm rot="10800000">
              <a:off x="1101873" y="4396334"/>
              <a:ext cx="4567010" cy="1202056"/>
            </a:xfrm>
            <a:prstGeom prst="bentConnector3">
              <a:avLst>
                <a:gd name="adj1" fmla="val 99832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0" name="Group 39"/>
            <p:cNvGrpSpPr/>
            <p:nvPr/>
          </p:nvGrpSpPr>
          <p:grpSpPr>
            <a:xfrm>
              <a:off x="1812850" y="4980868"/>
              <a:ext cx="325269" cy="504056"/>
              <a:chOff x="2266511" y="5013176"/>
              <a:chExt cx="325269" cy="504056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2399479" y="5084424"/>
                <a:ext cx="92870" cy="181734"/>
                <a:chOff x="2399479" y="5084424"/>
                <a:chExt cx="92870" cy="181734"/>
              </a:xfrm>
            </p:grpSpPr>
            <p:sp>
              <p:nvSpPr>
                <p:cNvPr id="92" name="Arc 91"/>
                <p:cNvSpPr>
                  <a:spLocks noChangeAspect="1"/>
                </p:cNvSpPr>
                <p:nvPr/>
              </p:nvSpPr>
              <p:spPr bwMode="auto">
                <a:xfrm>
                  <a:off x="2400909" y="5084424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3" name="Arc 92"/>
                <p:cNvSpPr>
                  <a:spLocks noChangeAspect="1"/>
                </p:cNvSpPr>
                <p:nvPr/>
              </p:nvSpPr>
              <p:spPr bwMode="auto">
                <a:xfrm rot="10800000">
                  <a:off x="2399479" y="5174718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387941" y="5265585"/>
                <a:ext cx="92870" cy="181734"/>
                <a:chOff x="2399479" y="5084424"/>
                <a:chExt cx="92870" cy="181734"/>
              </a:xfrm>
            </p:grpSpPr>
            <p:sp>
              <p:nvSpPr>
                <p:cNvPr id="90" name="Arc 89"/>
                <p:cNvSpPr>
                  <a:spLocks noChangeAspect="1"/>
                </p:cNvSpPr>
                <p:nvPr/>
              </p:nvSpPr>
              <p:spPr bwMode="auto">
                <a:xfrm>
                  <a:off x="2400909" y="5084424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Arc 90"/>
                <p:cNvSpPr>
                  <a:spLocks noChangeAspect="1"/>
                </p:cNvSpPr>
                <p:nvPr/>
              </p:nvSpPr>
              <p:spPr bwMode="auto">
                <a:xfrm rot="10800000">
                  <a:off x="2399479" y="5174718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9" name="Rectangle 88"/>
              <p:cNvSpPr/>
              <p:nvPr/>
            </p:nvSpPr>
            <p:spPr bwMode="auto">
              <a:xfrm>
                <a:off x="2266511" y="5013176"/>
                <a:ext cx="325269" cy="504056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654717" y="5032682"/>
              <a:ext cx="360475" cy="360475"/>
              <a:chOff x="4095768" y="5402593"/>
              <a:chExt cx="360475" cy="360475"/>
            </a:xfrm>
          </p:grpSpPr>
          <p:sp>
            <p:nvSpPr>
              <p:cNvPr id="83" name="Teardrop 82"/>
              <p:cNvSpPr>
                <a:spLocks noChangeAspect="1"/>
              </p:cNvSpPr>
              <p:nvPr/>
            </p:nvSpPr>
            <p:spPr bwMode="auto">
              <a:xfrm>
                <a:off x="4184566" y="5589240"/>
                <a:ext cx="91440" cy="91440"/>
              </a:xfrm>
              <a:prstGeom prst="teardrop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ardrop 83"/>
              <p:cNvSpPr>
                <a:spLocks noChangeAspect="1"/>
              </p:cNvSpPr>
              <p:nvPr/>
            </p:nvSpPr>
            <p:spPr bwMode="auto">
              <a:xfrm rot="7200000">
                <a:off x="4213098" y="5464054"/>
                <a:ext cx="91440" cy="91440"/>
              </a:xfrm>
              <a:prstGeom prst="teardrop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Teardrop 84"/>
              <p:cNvSpPr>
                <a:spLocks noChangeAspect="1"/>
              </p:cNvSpPr>
              <p:nvPr/>
            </p:nvSpPr>
            <p:spPr bwMode="auto">
              <a:xfrm rot="-7200000">
                <a:off x="4307071" y="5554970"/>
                <a:ext cx="91440" cy="91440"/>
              </a:xfrm>
              <a:prstGeom prst="teardrop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 bwMode="auto">
              <a:xfrm>
                <a:off x="4095768" y="5402593"/>
                <a:ext cx="360475" cy="360475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2" name="Elbow Connector 41"/>
            <p:cNvCxnSpPr>
              <a:cxnSpLocks/>
              <a:endCxn id="86" idx="4"/>
            </p:cNvCxnSpPr>
            <p:nvPr/>
          </p:nvCxnSpPr>
          <p:spPr bwMode="auto">
            <a:xfrm rot="10800000">
              <a:off x="3834955" y="5393157"/>
              <a:ext cx="2404270" cy="480002"/>
            </a:xfrm>
            <a:prstGeom prst="bentConnector2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Elbow Connector 42"/>
            <p:cNvCxnSpPr>
              <a:cxnSpLocks/>
              <a:endCxn id="89" idx="2"/>
            </p:cNvCxnSpPr>
            <p:nvPr/>
          </p:nvCxnSpPr>
          <p:spPr bwMode="auto">
            <a:xfrm rot="10800000">
              <a:off x="1975485" y="5484925"/>
              <a:ext cx="4263740" cy="679485"/>
            </a:xfrm>
            <a:prstGeom prst="bentConnector2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cxnSpLocks/>
            </p:cNvCxnSpPr>
            <p:nvPr/>
          </p:nvCxnSpPr>
          <p:spPr bwMode="auto">
            <a:xfrm flipH="1" flipV="1">
              <a:off x="5844838" y="4895992"/>
              <a:ext cx="7307" cy="902563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"/>
            <p:cNvSpPr txBox="1"/>
            <p:nvPr/>
          </p:nvSpPr>
          <p:spPr>
            <a:xfrm>
              <a:off x="6706586" y="5865319"/>
              <a:ext cx="1433406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Systems</a:t>
              </a:r>
            </a:p>
          </p:txBody>
        </p:sp>
        <p:sp>
          <p:nvSpPr>
            <p:cNvPr id="46" name="TextBox 4"/>
            <p:cNvSpPr txBox="1"/>
            <p:nvPr/>
          </p:nvSpPr>
          <p:spPr>
            <a:xfrm>
              <a:off x="4536512" y="4119032"/>
              <a:ext cx="56137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latin typeface="Arial" panose="020B0604020202020204" pitchFamily="34" charset="0"/>
                  <a:cs typeface="Arial" panose="020B0604020202020204" pitchFamily="34" charset="0"/>
                </a:rPr>
                <a:t>Fiber</a:t>
              </a:r>
            </a:p>
          </p:txBody>
        </p:sp>
        <p:sp>
          <p:nvSpPr>
            <p:cNvPr id="47" name="Left Brace 46"/>
            <p:cNvSpPr/>
            <p:nvPr/>
          </p:nvSpPr>
          <p:spPr bwMode="auto">
            <a:xfrm rot="16200000">
              <a:off x="3036687" y="4437903"/>
              <a:ext cx="93334" cy="1029324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TextBox 4"/>
            <p:cNvSpPr txBox="1"/>
            <p:nvPr/>
          </p:nvSpPr>
          <p:spPr>
            <a:xfrm>
              <a:off x="2551237" y="5024357"/>
              <a:ext cx="1154416" cy="44871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cs typeface="Arial"/>
                </a:rPr>
                <a:t>LVDS ~ 20-30 m*</a:t>
              </a:r>
            </a:p>
            <a:p>
              <a:r>
                <a:rPr lang="en-US" sz="1050" dirty="0">
                  <a:latin typeface="Arial"/>
                  <a:cs typeface="Arial"/>
                </a:rPr>
                <a:t>Analog ~ 20m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CCB5C5B-8139-4AF5-8660-5992D927650F}"/>
                </a:ext>
              </a:extLst>
            </p:cNvPr>
            <p:cNvGrpSpPr/>
            <p:nvPr/>
          </p:nvGrpSpPr>
          <p:grpSpPr>
            <a:xfrm>
              <a:off x="1665189" y="2834188"/>
              <a:ext cx="396044" cy="599010"/>
              <a:chOff x="2591780" y="2613966"/>
              <a:chExt cx="396044" cy="59901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C9E896D-5E3C-4FC4-AF61-E65659CAD676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2CDF526-414F-46ED-85F9-A25C11CE761D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8104E0F-1547-4F33-A3E5-4ABA06F8F3D9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49C7FD0-43C4-4521-8D35-A918261E2813}"/>
                </a:ext>
              </a:extLst>
            </p:cNvPr>
            <p:cNvGrpSpPr/>
            <p:nvPr/>
          </p:nvGrpSpPr>
          <p:grpSpPr>
            <a:xfrm>
              <a:off x="1817589" y="2986588"/>
              <a:ext cx="396044" cy="599010"/>
              <a:chOff x="2591780" y="2613966"/>
              <a:chExt cx="396044" cy="59901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3766C74-5D4F-4606-9791-70E12D059653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725D88F-D3E7-4FC9-98A6-D1EBD6D2B240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3CB88A1-FE3F-4313-B933-B800AD8EF5C1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370067F-9A9B-4F23-B167-5BD81FB57C8A}"/>
                </a:ext>
              </a:extLst>
            </p:cNvPr>
            <p:cNvGrpSpPr/>
            <p:nvPr/>
          </p:nvGrpSpPr>
          <p:grpSpPr>
            <a:xfrm>
              <a:off x="1969989" y="3138988"/>
              <a:ext cx="396044" cy="599010"/>
              <a:chOff x="2591780" y="2613966"/>
              <a:chExt cx="396044" cy="59901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CE8259C-6447-4727-A951-67578C0A120A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0A53FB2-71DC-46BF-9BD8-3046BBB059B0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9A0EB5C-1CA6-4967-814D-013DC5394800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8E73976-EA2F-4B0E-A92E-8AE5A0728231}"/>
                </a:ext>
              </a:extLst>
            </p:cNvPr>
            <p:cNvGrpSpPr/>
            <p:nvPr/>
          </p:nvGrpSpPr>
          <p:grpSpPr>
            <a:xfrm>
              <a:off x="2122389" y="3291388"/>
              <a:ext cx="396044" cy="599010"/>
              <a:chOff x="2591780" y="2613966"/>
              <a:chExt cx="396044" cy="59901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25A3A14-DAAA-411A-AE49-DC62C41503C3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F43517B-AAB0-4B47-ADA2-A50A3F31EB8C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64FEAAA-D615-46D2-B1EC-39E43C2C0E5A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14ECE2-295D-4310-BCBE-7F85AB7272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8424" y="3461129"/>
              <a:ext cx="3279912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252A497D-7E07-4920-B3CC-0A70FA8FA540}"/>
                </a:ext>
              </a:extLst>
            </p:cNvPr>
            <p:cNvSpPr txBox="1"/>
            <p:nvPr/>
          </p:nvSpPr>
          <p:spPr>
            <a:xfrm>
              <a:off x="3071899" y="3187212"/>
              <a:ext cx="1195947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latin typeface="Arial"/>
                  <a:cs typeface="Arial"/>
                </a:rPr>
                <a:t>Fiber</a:t>
              </a:r>
              <a:endParaRPr lang="en-US" sz="12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eft Brace 54">
              <a:extLst>
                <a:ext uri="{FF2B5EF4-FFF2-40B4-BE49-F238E27FC236}">
                  <a16:creationId xmlns:a16="http://schemas.microsoft.com/office/drawing/2014/main" id="{D884AE3D-F97D-4260-99E5-DABDA567B54F}"/>
                </a:ext>
              </a:extLst>
            </p:cNvPr>
            <p:cNvSpPr/>
            <p:nvPr/>
          </p:nvSpPr>
          <p:spPr bwMode="auto">
            <a:xfrm rot="5400000" flipV="1">
              <a:off x="3884319" y="1674644"/>
              <a:ext cx="182007" cy="2898045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Box 4">
              <a:extLst>
                <a:ext uri="{FF2B5EF4-FFF2-40B4-BE49-F238E27FC236}">
                  <a16:creationId xmlns:a16="http://schemas.microsoft.com/office/drawing/2014/main" id="{4B922D5C-E033-4914-8B51-BA6990830B12}"/>
                </a:ext>
              </a:extLst>
            </p:cNvPr>
            <p:cNvSpPr txBox="1"/>
            <p:nvPr/>
          </p:nvSpPr>
          <p:spPr>
            <a:xfrm>
              <a:off x="3084726" y="2585332"/>
              <a:ext cx="1067593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 ~ 100 m</a:t>
              </a:r>
            </a:p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fiber</a:t>
              </a:r>
            </a:p>
          </p:txBody>
        </p:sp>
        <p:cxnSp>
          <p:nvCxnSpPr>
            <p:cNvPr id="58" name="Elbow Connector 117">
              <a:extLst>
                <a:ext uri="{FF2B5EF4-FFF2-40B4-BE49-F238E27FC236}">
                  <a16:creationId xmlns:a16="http://schemas.microsoft.com/office/drawing/2014/main" id="{9C0C38B3-1D7C-45B6-8998-DA99D7A932E3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rot="10800000" flipV="1">
              <a:off x="5726586" y="2561215"/>
              <a:ext cx="202214" cy="818365"/>
            </a:xfrm>
            <a:prstGeom prst="bentConnector2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Flowchart: Magnetic Disk 58">
              <a:extLst>
                <a:ext uri="{FF2B5EF4-FFF2-40B4-BE49-F238E27FC236}">
                  <a16:creationId xmlns:a16="http://schemas.microsoft.com/office/drawing/2014/main" id="{8897FBCD-B2B3-4ED0-B3C8-0334C0C131F4}"/>
                </a:ext>
              </a:extLst>
            </p:cNvPr>
            <p:cNvSpPr/>
            <p:nvPr/>
          </p:nvSpPr>
          <p:spPr bwMode="auto">
            <a:xfrm>
              <a:off x="7668000" y="4308278"/>
              <a:ext cx="914400" cy="612648"/>
            </a:xfrm>
            <a:prstGeom prst="flowChartMagneticDisk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Box 4">
              <a:extLst>
                <a:ext uri="{FF2B5EF4-FFF2-40B4-BE49-F238E27FC236}">
                  <a16:creationId xmlns:a16="http://schemas.microsoft.com/office/drawing/2014/main" id="{D19C6DB3-7211-4233-8731-463F980F6EBC}"/>
                </a:ext>
              </a:extLst>
            </p:cNvPr>
            <p:cNvSpPr txBox="1"/>
            <p:nvPr/>
          </p:nvSpPr>
          <p:spPr>
            <a:xfrm>
              <a:off x="7644060" y="4530797"/>
              <a:ext cx="982961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</a:p>
          </p:txBody>
        </p:sp>
        <p:sp>
          <p:nvSpPr>
            <p:cNvPr id="61" name="Left-Right Arrow 62">
              <a:extLst>
                <a:ext uri="{FF2B5EF4-FFF2-40B4-BE49-F238E27FC236}">
                  <a16:creationId xmlns:a16="http://schemas.microsoft.com/office/drawing/2014/main" id="{B60A381E-0FC7-45F7-8894-046639897746}"/>
                </a:ext>
              </a:extLst>
            </p:cNvPr>
            <p:cNvSpPr/>
            <p:nvPr/>
          </p:nvSpPr>
          <p:spPr bwMode="auto">
            <a:xfrm>
              <a:off x="7285038" y="4504191"/>
              <a:ext cx="382962" cy="215844"/>
            </a:xfrm>
            <a:prstGeom prst="left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Arrow: Right 98">
              <a:extLst>
                <a:ext uri="{FF2B5EF4-FFF2-40B4-BE49-F238E27FC236}">
                  <a16:creationId xmlns:a16="http://schemas.microsoft.com/office/drawing/2014/main" id="{AE6E473D-95EF-4482-881D-D537C857E989}"/>
                </a:ext>
              </a:extLst>
            </p:cNvPr>
            <p:cNvSpPr/>
            <p:nvPr/>
          </p:nvSpPr>
          <p:spPr bwMode="auto">
            <a:xfrm>
              <a:off x="1984704" y="1801212"/>
              <a:ext cx="1292628" cy="410716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BW: O(</a:t>
              </a:r>
              <a:r>
                <a:rPr lang="en-US" sz="1000" dirty="0">
                  <a:solidFill>
                    <a:srgbClr val="000000"/>
                  </a:solidFill>
                </a:rPr>
                <a:t>100 Tbps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)</a:t>
              </a:r>
            </a:p>
          </p:txBody>
        </p:sp>
        <p:sp>
          <p:nvSpPr>
            <p:cNvPr id="63" name="Arrow: Right 171">
              <a:extLst>
                <a:ext uri="{FF2B5EF4-FFF2-40B4-BE49-F238E27FC236}">
                  <a16:creationId xmlns:a16="http://schemas.microsoft.com/office/drawing/2014/main" id="{C1BC3A88-8682-42E0-92B7-B6264F2E9328}"/>
                </a:ext>
              </a:extLst>
            </p:cNvPr>
            <p:cNvSpPr/>
            <p:nvPr/>
          </p:nvSpPr>
          <p:spPr bwMode="auto">
            <a:xfrm>
              <a:off x="4537432" y="1764185"/>
              <a:ext cx="1314713" cy="412004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BW: O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Arial"/>
                  <a:cs typeface="Arial"/>
                </a:rPr>
                <a:t>(</a:t>
              </a:r>
              <a:r>
                <a:rPr lang="en-US" sz="1000" dirty="0">
                  <a:solidFill>
                    <a:srgbClr val="000000"/>
                  </a:solidFill>
                  <a:latin typeface="Arial"/>
                  <a:cs typeface="Arial"/>
                </a:rPr>
                <a:t>10 </a:t>
              </a:r>
              <a:r>
                <a:rPr lang="en-US" sz="1000" dirty="0" err="1">
                  <a:solidFill>
                    <a:srgbClr val="000000"/>
                  </a:solidFill>
                  <a:latin typeface="Arial"/>
                  <a:cs typeface="Arial"/>
                </a:rPr>
                <a:t>Tbps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64" name="Arrow: Right 172">
              <a:extLst>
                <a:ext uri="{FF2B5EF4-FFF2-40B4-BE49-F238E27FC236}">
                  <a16:creationId xmlns:a16="http://schemas.microsoft.com/office/drawing/2014/main" id="{00498A6B-62E5-4B11-8D2F-6BE85FAB144E}"/>
                </a:ext>
              </a:extLst>
            </p:cNvPr>
            <p:cNvSpPr/>
            <p:nvPr/>
          </p:nvSpPr>
          <p:spPr bwMode="auto">
            <a:xfrm>
              <a:off x="7262353" y="2781446"/>
              <a:ext cx="1364668" cy="496712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Goal: O(</a:t>
              </a:r>
              <a:r>
                <a:rPr lang="en-US" sz="1000" dirty="0">
                  <a:solidFill>
                    <a:srgbClr val="FF0000"/>
                  </a:solidFill>
                  <a:latin typeface="Arial" charset="0"/>
                </a:rPr>
                <a:t>100</a:t>
              </a:r>
              <a:r>
                <a:rPr lang="en-US" sz="1000" dirty="0">
                  <a:solidFill>
                    <a:srgbClr val="FF0000"/>
                  </a:solidFill>
                </a:rPr>
                <a:t> Gbps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7D6A32-EDB0-4008-A12A-C6C98A6988AF}"/>
                </a:ext>
              </a:extLst>
            </p:cNvPr>
            <p:cNvSpPr txBox="1"/>
            <p:nvPr/>
          </p:nvSpPr>
          <p:spPr>
            <a:xfrm>
              <a:off x="2107095" y="3682066"/>
              <a:ext cx="487117" cy="2659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10BB5D1-751F-4AFA-981E-D449292B7C82}"/>
                </a:ext>
              </a:extLst>
            </p:cNvPr>
            <p:cNvSpPr txBox="1"/>
            <p:nvPr/>
          </p:nvSpPr>
          <p:spPr>
            <a:xfrm>
              <a:off x="2145322" y="4905343"/>
              <a:ext cx="606725" cy="2659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A3BA85F-F02C-4030-A296-E24B2765FD9C}"/>
                </a:ext>
              </a:extLst>
            </p:cNvPr>
            <p:cNvSpPr txBox="1"/>
            <p:nvPr/>
          </p:nvSpPr>
          <p:spPr>
            <a:xfrm>
              <a:off x="3781457" y="4714207"/>
              <a:ext cx="631286" cy="2659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000000"/>
                  </a:solidFill>
                  <a:latin typeface="Arial"/>
                  <a:cs typeface="Arial"/>
                </a:rPr>
                <a:t>RDO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68" name="Straight Arrow Connector 67"/>
            <p:cNvCxnSpPr>
              <a:cxnSpLocks/>
              <a:endCxn id="81" idx="1"/>
            </p:cNvCxnSpPr>
            <p:nvPr/>
          </p:nvCxnSpPr>
          <p:spPr bwMode="auto">
            <a:xfrm flipV="1">
              <a:off x="1496766" y="2978204"/>
              <a:ext cx="258433" cy="704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69" name="Diagram 68"/>
            <p:cNvGraphicFramePr/>
            <p:nvPr/>
          </p:nvGraphicFramePr>
          <p:xfrm>
            <a:off x="5424349" y="3204918"/>
            <a:ext cx="1846100" cy="16840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0" name="Rectangle 69"/>
            <p:cNvSpPr/>
            <p:nvPr/>
          </p:nvSpPr>
          <p:spPr bwMode="auto">
            <a:xfrm>
              <a:off x="5568665" y="5796267"/>
              <a:ext cx="674005" cy="445686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6" name="TextBox 4"/>
          <p:cNvSpPr txBox="1"/>
          <p:nvPr/>
        </p:nvSpPr>
        <p:spPr>
          <a:xfrm>
            <a:off x="707089" y="2071236"/>
            <a:ext cx="547650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118" name="TextBox 4">
            <a:extLst>
              <a:ext uri="{FF2B5EF4-FFF2-40B4-BE49-F238E27FC236}">
                <a16:creationId xmlns:a16="http://schemas.microsoft.com/office/drawing/2014/main" id="{F104565F-F5CA-4861-BEB0-4789694084D8}"/>
              </a:ext>
            </a:extLst>
          </p:cNvPr>
          <p:cNvSpPr txBox="1"/>
          <p:nvPr/>
        </p:nvSpPr>
        <p:spPr>
          <a:xfrm>
            <a:off x="277532" y="2308180"/>
            <a:ext cx="274145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Bunch Crossing ~ 10.2 ns/98.5 MHz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Event Rate ~ 2 us/500 kHz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occupancy.</a:t>
            </a:r>
          </a:p>
        </p:txBody>
      </p:sp>
      <p:sp>
        <p:nvSpPr>
          <p:cNvPr id="119" name="TextBox 4">
            <a:extLst>
              <a:ext uri="{FF2B5EF4-FFF2-40B4-BE49-F238E27FC236}">
                <a16:creationId xmlns:a16="http://schemas.microsoft.com/office/drawing/2014/main" id="{A0374680-DDAF-4377-87E5-828F913DEAAE}"/>
              </a:ext>
            </a:extLst>
          </p:cNvPr>
          <p:cNvSpPr txBox="1"/>
          <p:nvPr/>
        </p:nvSpPr>
        <p:spPr>
          <a:xfrm>
            <a:off x="6814006" y="2600683"/>
            <a:ext cx="98456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Jitter ~ 5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F49CEB2-91DF-4995-9879-430F27D67845}"/>
              </a:ext>
            </a:extLst>
          </p:cNvPr>
          <p:cNvSpPr/>
          <p:nvPr/>
        </p:nvSpPr>
        <p:spPr>
          <a:xfrm rot="16200000">
            <a:off x="3334145" y="-446955"/>
            <a:ext cx="131055" cy="370635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4">
            <a:extLst>
              <a:ext uri="{FF2B5EF4-FFF2-40B4-BE49-F238E27FC236}">
                <a16:creationId xmlns:a16="http://schemas.microsoft.com/office/drawing/2014/main" id="{D3F607E4-4842-4F05-902D-49DB8886BD25}"/>
              </a:ext>
            </a:extLst>
          </p:cNvPr>
          <p:cNvSpPr txBox="1"/>
          <p:nvPr/>
        </p:nvSpPr>
        <p:spPr>
          <a:xfrm>
            <a:off x="2588029" y="1005143"/>
            <a:ext cx="179408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Front-End Electronics</a:t>
            </a:r>
          </a:p>
        </p:txBody>
      </p:sp>
      <p:sp>
        <p:nvSpPr>
          <p:cNvPr id="121" name="Right Brace 120">
            <a:extLst>
              <a:ext uri="{FF2B5EF4-FFF2-40B4-BE49-F238E27FC236}">
                <a16:creationId xmlns:a16="http://schemas.microsoft.com/office/drawing/2014/main" id="{AF86150C-D107-47CF-97E5-F67E208EFBA6}"/>
              </a:ext>
            </a:extLst>
          </p:cNvPr>
          <p:cNvSpPr/>
          <p:nvPr/>
        </p:nvSpPr>
        <p:spPr>
          <a:xfrm rot="16200000">
            <a:off x="6705994" y="-7461"/>
            <a:ext cx="131055" cy="28356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4">
            <a:extLst>
              <a:ext uri="{FF2B5EF4-FFF2-40B4-BE49-F238E27FC236}">
                <a16:creationId xmlns:a16="http://schemas.microsoft.com/office/drawing/2014/main" id="{977CBACB-D814-4C9F-9459-04E862BB1C3A}"/>
              </a:ext>
            </a:extLst>
          </p:cNvPr>
          <p:cNvSpPr txBox="1"/>
          <p:nvPr/>
        </p:nvSpPr>
        <p:spPr>
          <a:xfrm>
            <a:off x="6462156" y="1006780"/>
            <a:ext cx="901833" cy="287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DAQ</a:t>
            </a:r>
          </a:p>
        </p:txBody>
      </p:sp>
      <p:sp>
        <p:nvSpPr>
          <p:cNvPr id="123" name="TextBox 4">
            <a:extLst>
              <a:ext uri="{FF2B5EF4-FFF2-40B4-BE49-F238E27FC236}">
                <a16:creationId xmlns:a16="http://schemas.microsoft.com/office/drawing/2014/main" id="{BB48C1BF-569A-40E5-9C3B-869B1F278B04}"/>
              </a:ext>
            </a:extLst>
          </p:cNvPr>
          <p:cNvSpPr txBox="1"/>
          <p:nvPr/>
        </p:nvSpPr>
        <p:spPr>
          <a:xfrm>
            <a:off x="6657315" y="2107588"/>
            <a:ext cx="165827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GTU</a:t>
            </a:r>
          </a:p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(Global Timing Unit)</a:t>
            </a:r>
          </a:p>
        </p:txBody>
      </p:sp>
      <p:sp>
        <p:nvSpPr>
          <p:cNvPr id="124" name="TextBox 4"/>
          <p:cNvSpPr txBox="1"/>
          <p:nvPr/>
        </p:nvSpPr>
        <p:spPr>
          <a:xfrm>
            <a:off x="2696451" y="6097920"/>
            <a:ext cx="5275454" cy="2539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cs typeface="Arial"/>
              </a:rPr>
              <a:t>*LVDS – ANSI/TIA/EIA-644A standard. Maximum cable length dependent on data rate. </a:t>
            </a:r>
          </a:p>
        </p:txBody>
      </p:sp>
    </p:spTree>
    <p:extLst>
      <p:ext uri="{BB962C8B-B14F-4D97-AF65-F5344CB8AC3E}">
        <p14:creationId xmlns:p14="http://schemas.microsoft.com/office/powerpoint/2010/main" val="59514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66A8-DC84-C049-8293-D5528C9FE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Boundary between Online and Offline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FBB603-D79C-F540-8768-A202D1BAE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227" y="2809584"/>
            <a:ext cx="7157545" cy="36431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3270-5366-1946-B7A7-0DF1A9A9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D14A4-B8F9-5D40-AA46-57DC800AD384}"/>
              </a:ext>
            </a:extLst>
          </p:cNvPr>
          <p:cNvSpPr txBox="1"/>
          <p:nvPr/>
        </p:nvSpPr>
        <p:spPr>
          <a:xfrm>
            <a:off x="158500" y="681037"/>
            <a:ext cx="8071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Full understanding of the Online processing responsibilities and physical make-up is still being hashed out.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We still require elements of the Offline Computing framework within the Online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Online Storage (Buffer Boxes) are intended as a “pause” and a decoupling with further Offline processing 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Offline buffering will allow several weeks for calibration and reconstruction.</a:t>
            </a:r>
          </a:p>
        </p:txBody>
      </p:sp>
    </p:spTree>
    <p:extLst>
      <p:ext uri="{BB962C8B-B14F-4D97-AF65-F5344CB8AC3E}">
        <p14:creationId xmlns:p14="http://schemas.microsoft.com/office/powerpoint/2010/main" val="2867305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425A-B674-E446-AFA4-D3AB730D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Slow Control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D1F5BE-0F87-F945-98A4-FB27AC11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91715-5CA8-5D45-A4EC-774EF99D4916}"/>
              </a:ext>
            </a:extLst>
          </p:cNvPr>
          <p:cNvSpPr txBox="1"/>
          <p:nvPr/>
        </p:nvSpPr>
        <p:spPr>
          <a:xfrm>
            <a:off x="227943" y="987973"/>
            <a:ext cx="85797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There will be many slow control and monitoring systems associated with the EIC collider and </a:t>
            </a:r>
            <a:r>
              <a:rPr lang="en-US" dirty="0" err="1"/>
              <a:t>ePIC</a:t>
            </a:r>
            <a:r>
              <a:rPr lang="en-US" dirty="0"/>
              <a:t> detector subsystems.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BPMs, magnets, detector biases, HV, gas flows, temps, pressures, </a:t>
            </a:r>
            <a:r>
              <a:rPr lang="en-US" dirty="0" err="1">
                <a:solidFill>
                  <a:srgbClr val="0070C0"/>
                </a:solidFill>
              </a:rPr>
              <a:t>etc</a:t>
            </a:r>
            <a:r>
              <a:rPr lang="en-US" dirty="0">
                <a:solidFill>
                  <a:srgbClr val="0070C0"/>
                </a:solidFill>
              </a:rPr>
              <a:t>…</a:t>
            </a:r>
          </a:p>
          <a:p>
            <a:pPr lvl="1"/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Design and implementation of these control systems driven primarily by the relevant subsystems.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We want to coordinate </a:t>
            </a:r>
            <a:r>
              <a:rPr lang="en-US" dirty="0" err="1">
                <a:solidFill>
                  <a:srgbClr val="0070C0"/>
                </a:solidFill>
              </a:rPr>
              <a:t>ePIC</a:t>
            </a:r>
            <a:r>
              <a:rPr lang="en-US" dirty="0">
                <a:solidFill>
                  <a:srgbClr val="0070C0"/>
                </a:solidFill>
              </a:rPr>
              <a:t> slow control as much as possible with the collider approach (still not finalized) – some SCADA type system.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err="1">
                <a:solidFill>
                  <a:srgbClr val="0070C0"/>
                </a:solidFill>
              </a:rPr>
              <a:t>sPHENIX</a:t>
            </a:r>
            <a:r>
              <a:rPr lang="en-US" dirty="0">
                <a:solidFill>
                  <a:srgbClr val="0070C0"/>
                </a:solidFill>
              </a:rPr>
              <a:t> currently supports Ignition and WinCC using UPC-UA.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DAQ/Computing has defined responsibility for SC Integration (L4 WBS 6.10.09.2)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Databases for maintaining SC data for calibrations and online/offline processing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Manage SC data readout to synchronize with the physics stream data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Maintain Software tools and libraries</a:t>
            </a:r>
          </a:p>
          <a:p>
            <a:pPr lvl="1"/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Also included is the development and implementation of a general network infrastructure in the experimental hall and counting house to support slow controls and other ancillary systems.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6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DAQ/Online Computing Overview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607" y="6480970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0C5512-A23B-D449-8B47-3AB7052BA31F}"/>
              </a:ext>
            </a:extLst>
          </p:cNvPr>
          <p:cNvSpPr txBox="1"/>
          <p:nvPr/>
        </p:nvSpPr>
        <p:spPr>
          <a:xfrm>
            <a:off x="346840" y="999109"/>
            <a:ext cx="81606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EIC Streaming Readout (SRO) Consortium was formed in 2018 with the goals of engaging the nuclear physics community in exploring the advantages, challenges and requirements to implement a 100% streaming readout architecture for the EIC detectors.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Series of ten workshops between 2018 and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 agreement in the Yellow Report, that the adoption of SRO would maximize the impact of the physics program for EIC.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Talk Outline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 DAQ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Expected technology choices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Interface with Detector Systems – PID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Relative schedule </a:t>
            </a:r>
            <a:r>
              <a:rPr lang="en-US" dirty="0" err="1"/>
              <a:t>wrt</a:t>
            </a:r>
            <a:r>
              <a:rPr lang="en-US" dirty="0"/>
              <a:t> to the EIC Detector project</a:t>
            </a:r>
          </a:p>
        </p:txBody>
      </p:sp>
    </p:spTree>
    <p:extLst>
      <p:ext uri="{BB962C8B-B14F-4D97-AF65-F5344CB8AC3E}">
        <p14:creationId xmlns:p14="http://schemas.microsoft.com/office/powerpoint/2010/main" val="3718585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914B-6456-E043-A30F-19D401F6D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ED4F2E-5888-1844-956E-CB4DBA13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A81C2-C0A2-9E46-BCFF-6D5E61BC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11" y="1784436"/>
            <a:ext cx="8558215" cy="285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3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2701F-821A-F444-B41A-2B493E47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7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Streaming Readout Community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97684D-F233-4640-8386-2C0602E23EBD}"/>
              </a:ext>
            </a:extLst>
          </p:cNvPr>
          <p:cNvSpPr txBox="1"/>
          <p:nvPr/>
        </p:nvSpPr>
        <p:spPr>
          <a:xfrm>
            <a:off x="-307645" y="2964999"/>
            <a:ext cx="86393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432FF"/>
              </a:buClr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  <a:buClr>
                <a:srgbClr val="0432FF"/>
              </a:buClr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36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BF62A-E94C-B740-9062-47900EF90D82}"/>
              </a:ext>
            </a:extLst>
          </p:cNvPr>
          <p:cNvSpPr txBox="1"/>
          <p:nvPr/>
        </p:nvSpPr>
        <p:spPr>
          <a:xfrm>
            <a:off x="325819" y="1008992"/>
            <a:ext cx="84923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ePIC</a:t>
            </a:r>
            <a:r>
              <a:rPr lang="en-US" b="1" dirty="0">
                <a:solidFill>
                  <a:srgbClr val="0070C0"/>
                </a:solidFill>
              </a:rPr>
              <a:t> Electronics/DAQ Working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J. Landgraf (BNL), F. Barbosa (</a:t>
            </a:r>
            <a:r>
              <a:rPr lang="en-US" dirty="0" err="1"/>
              <a:t>JLab</a:t>
            </a:r>
            <a:r>
              <a:rPr lang="en-US" dirty="0"/>
              <a:t>), J. Huang (BNL)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Regular meetings to focus on design and requirements specifically for the new </a:t>
            </a:r>
            <a:r>
              <a:rPr lang="en-US" dirty="0" err="1"/>
              <a:t>ePIC</a:t>
            </a:r>
            <a:r>
              <a:rPr lang="en-US" dirty="0"/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Interface to detectors, readout, DAQ, online processing, monitoring and control.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ePIC</a:t>
            </a:r>
            <a:r>
              <a:rPr lang="en-US" b="1" dirty="0">
                <a:solidFill>
                  <a:srgbClr val="0070C0"/>
                </a:solidFill>
              </a:rPr>
              <a:t> Software/Computing Working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M. </a:t>
            </a:r>
            <a:r>
              <a:rPr lang="en-US" dirty="0" err="1"/>
              <a:t>Diefenthaler</a:t>
            </a:r>
            <a:r>
              <a:rPr lang="en-US" dirty="0"/>
              <a:t> (</a:t>
            </a:r>
            <a:r>
              <a:rPr lang="en-US" dirty="0" err="1"/>
              <a:t>Jlab</a:t>
            </a:r>
            <a:r>
              <a:rPr lang="en-US" dirty="0"/>
              <a:t>), S. Joosten (ANL), T. </a:t>
            </a:r>
            <a:r>
              <a:rPr lang="en-US" dirty="0" err="1"/>
              <a:t>Wenaus</a:t>
            </a:r>
            <a:r>
              <a:rPr lang="en-US" dirty="0"/>
              <a:t> (BNL), W. </a:t>
            </a:r>
            <a:r>
              <a:rPr lang="en-US" dirty="0" err="1"/>
              <a:t>Deconinck</a:t>
            </a:r>
            <a:r>
              <a:rPr lang="en-US" dirty="0"/>
              <a:t> (UM)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Coordinating software development for EIC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Analysis Frameworks, Reconstruction, Simulation, AI &amp; ML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Online Filtering (e.g. event ID, calibration)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EIC Project L3 CAMs (DAQ/Online, Electronics)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D. Abbott (</a:t>
            </a:r>
            <a:r>
              <a:rPr lang="en-US" dirty="0" err="1"/>
              <a:t>JLab</a:t>
            </a:r>
            <a:r>
              <a:rPr lang="en-US" dirty="0"/>
              <a:t>), J. Landgraf (BNL), F. Barbosa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Project management (cost/schedule)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Coordination between relevant EIC working groups (including Detectors)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8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E03A-A87E-7441-9633-802D5851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Streaming Readout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6F7C8-27F6-8745-A79E-1B805C1C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C6153F-3344-E440-A308-566AFC2016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772160"/>
            <a:ext cx="9144000" cy="569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No hardware-based trigger (well just optional…)</a:t>
            </a:r>
            <a:endParaRPr lang="en-US" sz="1400" dirty="0">
              <a:solidFill>
                <a:srgbClr val="0070C0"/>
              </a:solidFill>
            </a:endParaRPr>
          </a:p>
          <a:p>
            <a:pPr lvl="2"/>
            <a:r>
              <a:rPr lang="en-US" sz="1800" dirty="0"/>
              <a:t>Elimination of dedicated hardware and ability to select events based upon the full detector are the main advantages.</a:t>
            </a:r>
          </a:p>
          <a:p>
            <a:pPr lvl="2"/>
            <a:r>
              <a:rPr lang="en-US" sz="1800" dirty="0"/>
              <a:t>Exposure to background and noise is the main challenge</a:t>
            </a:r>
          </a:p>
          <a:p>
            <a:pPr lvl="2"/>
            <a:r>
              <a:rPr lang="en-US" sz="1800" dirty="0"/>
              <a:t>All front-ends are free-running (or self-triggered)</a:t>
            </a:r>
          </a:p>
          <a:p>
            <a:pPr lvl="2"/>
            <a:r>
              <a:rPr lang="en-US" sz="1800" dirty="0"/>
              <a:t>Data flow (congestion) is managed at individual sources</a:t>
            </a:r>
          </a:p>
          <a:p>
            <a:pPr marL="914400" lvl="2" indent="0">
              <a:buNone/>
            </a:pPr>
            <a:endParaRPr lang="en-US" sz="1800" dirty="0"/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Streaming requires a robust and accurate distributed clock delivered and synchronized to all the front-ends</a:t>
            </a:r>
          </a:p>
          <a:p>
            <a:pPr lvl="2"/>
            <a:r>
              <a:rPr lang="en-US" sz="1800" dirty="0"/>
              <a:t>All data are characterized by detector/channel ID and a time-stamp</a:t>
            </a:r>
          </a:p>
          <a:p>
            <a:pPr marL="914400" lvl="2" indent="0">
              <a:buNone/>
            </a:pPr>
            <a:endParaRPr lang="en-US" sz="1800" dirty="0"/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Real time filtering, processing and reconstruction</a:t>
            </a:r>
          </a:p>
          <a:p>
            <a:pPr lvl="2"/>
            <a:r>
              <a:rPr lang="en-US" sz="1800" dirty="0"/>
              <a:t>Online vs Offline tasks become blurred</a:t>
            </a:r>
          </a:p>
          <a:p>
            <a:pPr lvl="2"/>
            <a:r>
              <a:rPr lang="en-US" sz="1800" dirty="0"/>
              <a:t>Adds requirements such as the need for event identification &amp; quasi-real time monitoring/calibration for filtering and physics results</a:t>
            </a:r>
          </a:p>
          <a:p>
            <a:pPr lvl="2"/>
            <a:r>
              <a:rPr lang="en-US" sz="1800" dirty="0"/>
              <a:t>This is the focus of the EIC Software and Computing Group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Streaming DAQ/Computing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59" name="Picture 258">
            <a:extLst>
              <a:ext uri="{FF2B5EF4-FFF2-40B4-BE49-F238E27FC236}">
                <a16:creationId xmlns:a16="http://schemas.microsoft.com/office/drawing/2014/main" id="{E3F11715-F98D-574A-B580-FC44502A2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1" y="1605880"/>
            <a:ext cx="8376745" cy="4072960"/>
          </a:xfrm>
          <a:prstGeom prst="rect">
            <a:avLst/>
          </a:prstGeom>
        </p:spPr>
      </p:pic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CEDBC13C-50E6-C340-9810-3356A21873A5}"/>
              </a:ext>
            </a:extLst>
          </p:cNvPr>
          <p:cNvSpPr/>
          <p:nvPr/>
        </p:nvSpPr>
        <p:spPr>
          <a:xfrm>
            <a:off x="136634" y="1968588"/>
            <a:ext cx="504497" cy="3121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53156935-547E-1041-B4FA-78A4307E33B1}"/>
              </a:ext>
            </a:extLst>
          </p:cNvPr>
          <p:cNvSpPr txBox="1"/>
          <p:nvPr/>
        </p:nvSpPr>
        <p:spPr>
          <a:xfrm rot="16200000">
            <a:off x="-699911" y="3298541"/>
            <a:ext cx="222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ePIC</a:t>
            </a:r>
            <a:r>
              <a:rPr lang="en-US" sz="2400" b="1" dirty="0"/>
              <a:t> 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A5AC6-807A-3645-A8CD-526877E96C35}"/>
              </a:ext>
            </a:extLst>
          </p:cNvPr>
          <p:cNvSpPr txBox="1"/>
          <p:nvPr/>
        </p:nvSpPr>
        <p:spPr>
          <a:xfrm>
            <a:off x="179464" y="1656429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BW O(100Tbps)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7CBA8-122B-D64E-AA28-27359D876E20}"/>
              </a:ext>
            </a:extLst>
          </p:cNvPr>
          <p:cNvSpPr txBox="1"/>
          <p:nvPr/>
        </p:nvSpPr>
        <p:spPr>
          <a:xfrm>
            <a:off x="1476361" y="3311234"/>
            <a:ext cx="99097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BW O(10Tbps)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02AFC-D59C-CA45-A3CE-39711DB6FB59}"/>
              </a:ext>
            </a:extLst>
          </p:cNvPr>
          <p:cNvSpPr txBox="1"/>
          <p:nvPr/>
        </p:nvSpPr>
        <p:spPr>
          <a:xfrm>
            <a:off x="5367909" y="4094465"/>
            <a:ext cx="1079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BW O(100Gbps)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F3B7F6-A244-A24D-8D7A-8833A2C62E96}"/>
              </a:ext>
            </a:extLst>
          </p:cNvPr>
          <p:cNvGrpSpPr/>
          <p:nvPr/>
        </p:nvGrpSpPr>
        <p:grpSpPr>
          <a:xfrm>
            <a:off x="690330" y="1933271"/>
            <a:ext cx="465192" cy="276999"/>
            <a:chOff x="2557847" y="711148"/>
            <a:chExt cx="465192" cy="276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BC761-CE74-C24F-B65D-670CD7241C02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5D665-A47E-BA42-93D0-A86DFF703AE5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228C2-6BE3-3543-8BB6-75E7C4E12AA5}"/>
              </a:ext>
            </a:extLst>
          </p:cNvPr>
          <p:cNvGrpSpPr/>
          <p:nvPr/>
        </p:nvGrpSpPr>
        <p:grpSpPr>
          <a:xfrm>
            <a:off x="690330" y="2285703"/>
            <a:ext cx="465192" cy="276999"/>
            <a:chOff x="2557847" y="711148"/>
            <a:chExt cx="465192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3CB946-5D52-434D-BD23-93E231144084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39625B-53E3-4242-B800-8E24D2D802FD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0EF675-5505-6749-8D40-BDEBECB93E23}"/>
              </a:ext>
            </a:extLst>
          </p:cNvPr>
          <p:cNvGrpSpPr/>
          <p:nvPr/>
        </p:nvGrpSpPr>
        <p:grpSpPr>
          <a:xfrm>
            <a:off x="690330" y="2653206"/>
            <a:ext cx="465192" cy="276999"/>
            <a:chOff x="2557847" y="711148"/>
            <a:chExt cx="465192" cy="276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C7B58B-8A66-0340-959B-05D9A941BAA2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173528-F173-6942-831E-B427490340CF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FB0CE6-BB6E-0245-9CB6-1367B866B09C}"/>
              </a:ext>
            </a:extLst>
          </p:cNvPr>
          <p:cNvGrpSpPr/>
          <p:nvPr/>
        </p:nvGrpSpPr>
        <p:grpSpPr>
          <a:xfrm>
            <a:off x="690330" y="3008143"/>
            <a:ext cx="465192" cy="276999"/>
            <a:chOff x="2557847" y="711148"/>
            <a:chExt cx="465192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D63B6F-E2FE-0248-ADA0-DA2C47F45031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0F0D25-CF94-6C4A-B851-1FE71789EE3E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D373D0-E1B8-AC42-A9A5-550874DCDC94}"/>
              </a:ext>
            </a:extLst>
          </p:cNvPr>
          <p:cNvGrpSpPr/>
          <p:nvPr/>
        </p:nvGrpSpPr>
        <p:grpSpPr>
          <a:xfrm>
            <a:off x="690330" y="3378017"/>
            <a:ext cx="465192" cy="276999"/>
            <a:chOff x="2557847" y="711148"/>
            <a:chExt cx="465192" cy="276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1E3F25-5F62-A642-8087-5064BB0020A1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4D2399-FFEB-3E49-BFE4-A8442DE62AE0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C07437-AF05-E847-BB50-5ADC58E52107}"/>
              </a:ext>
            </a:extLst>
          </p:cNvPr>
          <p:cNvGrpSpPr/>
          <p:nvPr/>
        </p:nvGrpSpPr>
        <p:grpSpPr>
          <a:xfrm>
            <a:off x="690330" y="3735044"/>
            <a:ext cx="465192" cy="276999"/>
            <a:chOff x="2557847" y="711148"/>
            <a:chExt cx="465192" cy="276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26CA36-2E8D-EA4D-8C03-CA4FCBCC6939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3E31E7-B26C-2B48-A83C-D01E7994FC70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927449-A6D8-0E45-965B-17D8E566B2DA}"/>
              </a:ext>
            </a:extLst>
          </p:cNvPr>
          <p:cNvGrpSpPr/>
          <p:nvPr/>
        </p:nvGrpSpPr>
        <p:grpSpPr>
          <a:xfrm>
            <a:off x="690330" y="4102547"/>
            <a:ext cx="465192" cy="276999"/>
            <a:chOff x="2557847" y="711148"/>
            <a:chExt cx="465192" cy="27699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F752B4-10CA-2D43-9383-A2F07B715B76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8BD6B5-E6EC-6646-B98B-D49B4F8A7FEF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DB07B2-A34B-1344-9AD1-F096355EA9D2}"/>
              </a:ext>
            </a:extLst>
          </p:cNvPr>
          <p:cNvGrpSpPr/>
          <p:nvPr/>
        </p:nvGrpSpPr>
        <p:grpSpPr>
          <a:xfrm>
            <a:off x="690330" y="4462517"/>
            <a:ext cx="465192" cy="276999"/>
            <a:chOff x="2557847" y="711148"/>
            <a:chExt cx="465192" cy="2769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59B32A-9950-EE42-B8B7-0E40F7A603F1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81B277-3301-A044-B835-3B4EF0E4E338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6B806A-721D-9D41-ADDB-FCDD40B17319}"/>
              </a:ext>
            </a:extLst>
          </p:cNvPr>
          <p:cNvGrpSpPr/>
          <p:nvPr/>
        </p:nvGrpSpPr>
        <p:grpSpPr>
          <a:xfrm>
            <a:off x="690330" y="4826882"/>
            <a:ext cx="465192" cy="276999"/>
            <a:chOff x="2557847" y="711148"/>
            <a:chExt cx="465192" cy="27699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9911D9-FF0A-AD4A-AAD8-0A521659288F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AE5878-6587-B943-A23A-68044A3C6A6F}"/>
                </a:ext>
              </a:extLst>
            </p:cNvPr>
            <p:cNvSpPr txBox="1"/>
            <p:nvPr/>
          </p:nvSpPr>
          <p:spPr>
            <a:xfrm>
              <a:off x="2557847" y="711148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sp>
        <p:nvSpPr>
          <p:cNvPr id="37" name="TextBox 4">
            <a:extLst>
              <a:ext uri="{FF2B5EF4-FFF2-40B4-BE49-F238E27FC236}">
                <a16:creationId xmlns:a16="http://schemas.microsoft.com/office/drawing/2014/main" id="{FFE409F3-5E7D-2A44-9ABA-00726AFE80F6}"/>
              </a:ext>
            </a:extLst>
          </p:cNvPr>
          <p:cNvSpPr txBox="1"/>
          <p:nvPr/>
        </p:nvSpPr>
        <p:spPr>
          <a:xfrm>
            <a:off x="103436" y="841546"/>
            <a:ext cx="3038011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unch Crossing ~ 10.2 ns/98.5 MHz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Interaction Rate ~ 2 us/500 kHz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occupancy.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5CE10-9BD4-A647-B3E2-BD91B331408F}"/>
              </a:ext>
            </a:extLst>
          </p:cNvPr>
          <p:cNvSpPr txBox="1"/>
          <p:nvPr/>
        </p:nvSpPr>
        <p:spPr>
          <a:xfrm>
            <a:off x="2798064" y="5599213"/>
            <a:ext cx="1411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Distributed clock</a:t>
            </a:r>
          </a:p>
          <a:p>
            <a:r>
              <a:rPr lang="en-US" sz="1400" dirty="0"/>
              <a:t>jitter ~5ps</a:t>
            </a:r>
          </a:p>
        </p:txBody>
      </p:sp>
    </p:spTree>
    <p:extLst>
      <p:ext uri="{BB962C8B-B14F-4D97-AF65-F5344CB8AC3E}">
        <p14:creationId xmlns:p14="http://schemas.microsoft.com/office/powerpoint/2010/main" val="266888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4831"/>
            <a:ext cx="7360938" cy="800092"/>
          </a:xfrm>
        </p:spPr>
        <p:txBody>
          <a:bodyPr>
            <a:normAutofit/>
          </a:bodyPr>
          <a:lstStyle/>
          <a:p>
            <a:r>
              <a:rPr lang="en-US" sz="3200" dirty="0" err="1"/>
              <a:t>ePIC</a:t>
            </a:r>
            <a:r>
              <a:rPr lang="en-US" sz="3200" dirty="0"/>
              <a:t> Readout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2E435-6186-EF49-B6BF-47FF1F8F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07F1C-0E49-42F8-A8E9-113CF88114A8}"/>
              </a:ext>
            </a:extLst>
          </p:cNvPr>
          <p:cNvSpPr txBox="1"/>
          <p:nvPr/>
        </p:nvSpPr>
        <p:spPr>
          <a:xfrm>
            <a:off x="282633" y="2766060"/>
            <a:ext cx="970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Name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Design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Function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Attributes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CFF49-81B7-4553-A704-92F9ABA5ACE1}"/>
              </a:ext>
            </a:extLst>
          </p:cNvPr>
          <p:cNvSpPr txBox="1"/>
          <p:nvPr/>
        </p:nvSpPr>
        <p:spPr>
          <a:xfrm>
            <a:off x="2383945" y="2758807"/>
            <a:ext cx="12629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Adapter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Detector Specific</a:t>
            </a:r>
          </a:p>
          <a:p>
            <a:endParaRPr lang="en-US" sz="1200" dirty="0"/>
          </a:p>
          <a:p>
            <a:r>
              <a:rPr lang="en-US" sz="1200" dirty="0"/>
              <a:t>-HV/Bias Distribution</a:t>
            </a:r>
          </a:p>
          <a:p>
            <a:r>
              <a:rPr lang="en-US" sz="1200" dirty="0"/>
              <a:t>-HV divider</a:t>
            </a:r>
          </a:p>
          <a:p>
            <a:r>
              <a:rPr lang="en-US" sz="1200" dirty="0"/>
              <a:t>-Interconnect Routing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-Sensor Specific</a:t>
            </a:r>
          </a:p>
          <a:p>
            <a:r>
              <a:rPr lang="en-US" sz="1200" dirty="0"/>
              <a:t>-Passive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05B96-26E8-4354-8AA4-7541C78763FA}"/>
              </a:ext>
            </a:extLst>
          </p:cNvPr>
          <p:cNvSpPr txBox="1"/>
          <p:nvPr/>
        </p:nvSpPr>
        <p:spPr>
          <a:xfrm>
            <a:off x="1109858" y="2758807"/>
            <a:ext cx="12629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Sensor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Detector Specific</a:t>
            </a:r>
          </a:p>
          <a:p>
            <a:endParaRPr lang="en-US" sz="1200" dirty="0"/>
          </a:p>
          <a:p>
            <a:r>
              <a:rPr lang="en-US" sz="1200" dirty="0"/>
              <a:t>-Multi-Channel Sensor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-MAPS</a:t>
            </a:r>
          </a:p>
          <a:p>
            <a:r>
              <a:rPr lang="en-US" sz="1200" dirty="0"/>
              <a:t>-AC-LGAD</a:t>
            </a:r>
          </a:p>
          <a:p>
            <a:r>
              <a:rPr lang="en-US" sz="1200" dirty="0"/>
              <a:t>-MPGD</a:t>
            </a:r>
          </a:p>
          <a:p>
            <a:r>
              <a:rPr lang="en-US" sz="1200" dirty="0"/>
              <a:t>-MCP-PMT</a:t>
            </a:r>
          </a:p>
          <a:p>
            <a:r>
              <a:rPr lang="en-US" sz="1200" dirty="0"/>
              <a:t>-</a:t>
            </a:r>
            <a:r>
              <a:rPr lang="en-US" sz="1200" dirty="0" err="1"/>
              <a:t>SiPM</a:t>
            </a:r>
            <a:endParaRPr lang="en-US" sz="1200" dirty="0"/>
          </a:p>
          <a:p>
            <a:r>
              <a:rPr lang="en-US" sz="1200" dirty="0"/>
              <a:t>-LAPPD/HRPPD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D52CD-F28C-460E-B325-6142F98FC501}"/>
              </a:ext>
            </a:extLst>
          </p:cNvPr>
          <p:cNvSpPr txBox="1"/>
          <p:nvPr/>
        </p:nvSpPr>
        <p:spPr>
          <a:xfrm>
            <a:off x="3636935" y="2758807"/>
            <a:ext cx="12740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Front End Board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(FEB)</a:t>
            </a:r>
          </a:p>
          <a:p>
            <a:endParaRPr lang="en-US" sz="1200" dirty="0"/>
          </a:p>
          <a:p>
            <a:r>
              <a:rPr lang="en-US" sz="1200" b="1" dirty="0"/>
              <a:t>Detector Specific</a:t>
            </a:r>
          </a:p>
          <a:p>
            <a:endParaRPr lang="en-US" sz="1200" dirty="0"/>
          </a:p>
          <a:p>
            <a:r>
              <a:rPr lang="en-US" sz="1200" dirty="0"/>
              <a:t>-Amplification</a:t>
            </a:r>
          </a:p>
          <a:p>
            <a:r>
              <a:rPr lang="en-US" sz="1200" dirty="0"/>
              <a:t>-Shaping</a:t>
            </a:r>
          </a:p>
          <a:p>
            <a:r>
              <a:rPr lang="en-US" sz="1200" dirty="0"/>
              <a:t>-Digitization</a:t>
            </a:r>
          </a:p>
          <a:p>
            <a:r>
              <a:rPr lang="en-US" sz="1200" dirty="0"/>
              <a:t>-Zero Suppression</a:t>
            </a:r>
          </a:p>
          <a:p>
            <a:r>
              <a:rPr lang="en-US" sz="1200" dirty="0"/>
              <a:t>-Bias Control &amp; Monitoring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-ASIC/ADC</a:t>
            </a:r>
          </a:p>
          <a:p>
            <a:r>
              <a:rPr lang="en-US" sz="1200" dirty="0"/>
              <a:t>-Discrete</a:t>
            </a:r>
          </a:p>
          <a:p>
            <a:r>
              <a:rPr lang="en-US" sz="1200" dirty="0"/>
              <a:t>-Serial Link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71446-E3AA-4433-B054-BD5259FD2A40}"/>
              </a:ext>
            </a:extLst>
          </p:cNvPr>
          <p:cNvSpPr txBox="1"/>
          <p:nvPr/>
        </p:nvSpPr>
        <p:spPr>
          <a:xfrm>
            <a:off x="4880009" y="2758807"/>
            <a:ext cx="12740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Readout Board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(RDO)</a:t>
            </a:r>
          </a:p>
          <a:p>
            <a:endParaRPr lang="en-US" sz="1200" dirty="0"/>
          </a:p>
          <a:p>
            <a:r>
              <a:rPr lang="en-US" sz="1200" b="1" dirty="0"/>
              <a:t>Few Variants</a:t>
            </a:r>
          </a:p>
          <a:p>
            <a:endParaRPr lang="en-US" sz="1200" dirty="0"/>
          </a:p>
          <a:p>
            <a:r>
              <a:rPr lang="en-US" sz="1200" dirty="0"/>
              <a:t>-Communication</a:t>
            </a:r>
          </a:p>
          <a:p>
            <a:r>
              <a:rPr lang="en-US" sz="1200" dirty="0"/>
              <a:t>-Aggregation</a:t>
            </a:r>
          </a:p>
          <a:p>
            <a:r>
              <a:rPr lang="en-US" sz="1200" dirty="0"/>
              <a:t>-Formatting</a:t>
            </a:r>
          </a:p>
          <a:p>
            <a:r>
              <a:rPr lang="en-US" sz="1200" dirty="0"/>
              <a:t>-Data Readout</a:t>
            </a:r>
          </a:p>
          <a:p>
            <a:r>
              <a:rPr lang="en-US" sz="1200" dirty="0"/>
              <a:t>-Config &amp; Control</a:t>
            </a:r>
          </a:p>
          <a:p>
            <a:r>
              <a:rPr lang="en-US" sz="1200" dirty="0"/>
              <a:t>-Clock &amp; Timing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-FPGA</a:t>
            </a:r>
          </a:p>
          <a:p>
            <a:r>
              <a:rPr lang="en-US" sz="1200" dirty="0"/>
              <a:t>-Fiber 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1DD68-A548-476A-9427-F850288C70DB}"/>
              </a:ext>
            </a:extLst>
          </p:cNvPr>
          <p:cNvSpPr txBox="1"/>
          <p:nvPr/>
        </p:nvSpPr>
        <p:spPr>
          <a:xfrm>
            <a:off x="6154096" y="2766060"/>
            <a:ext cx="12740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Data Aggregation Module (DAM)</a:t>
            </a:r>
          </a:p>
          <a:p>
            <a:endParaRPr lang="en-US" sz="1200" dirty="0"/>
          </a:p>
          <a:p>
            <a:r>
              <a:rPr lang="en-US" sz="1200" b="1" dirty="0"/>
              <a:t>Common</a:t>
            </a:r>
          </a:p>
          <a:p>
            <a:endParaRPr lang="en-US" sz="1200" dirty="0"/>
          </a:p>
          <a:p>
            <a:r>
              <a:rPr lang="en-US" sz="1200" dirty="0"/>
              <a:t>-Computing Interface</a:t>
            </a:r>
          </a:p>
          <a:p>
            <a:r>
              <a:rPr lang="en-US" sz="1200" dirty="0"/>
              <a:t>-Aggregation</a:t>
            </a:r>
          </a:p>
          <a:p>
            <a:r>
              <a:rPr lang="en-US" sz="1200" dirty="0"/>
              <a:t>-Software Trigger</a:t>
            </a:r>
          </a:p>
          <a:p>
            <a:r>
              <a:rPr lang="en-US" sz="1200" dirty="0"/>
              <a:t>-Config &amp; Control</a:t>
            </a:r>
          </a:p>
          <a:p>
            <a:r>
              <a:rPr lang="en-US" sz="1200" dirty="0"/>
              <a:t>-Clock &amp; Timing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-Large FPGA</a:t>
            </a:r>
          </a:p>
          <a:p>
            <a:r>
              <a:rPr lang="en-US" sz="1200" dirty="0"/>
              <a:t>-PCIe</a:t>
            </a:r>
          </a:p>
          <a:p>
            <a:r>
              <a:rPr lang="en-US" sz="1200" dirty="0"/>
              <a:t>-Ethernet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6E099-5CCD-43AD-B935-95291294272C}"/>
              </a:ext>
            </a:extLst>
          </p:cNvPr>
          <p:cNvSpPr txBox="1"/>
          <p:nvPr/>
        </p:nvSpPr>
        <p:spPr>
          <a:xfrm>
            <a:off x="7428183" y="2758807"/>
            <a:ext cx="1575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Computing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Common</a:t>
            </a:r>
          </a:p>
          <a:p>
            <a:endParaRPr lang="en-US" sz="1200" dirty="0"/>
          </a:p>
          <a:p>
            <a:r>
              <a:rPr lang="en-US" sz="1200" dirty="0"/>
              <a:t>-Data Buffering and Sinking</a:t>
            </a:r>
          </a:p>
          <a:p>
            <a:r>
              <a:rPr lang="en-US" sz="1200" dirty="0"/>
              <a:t>-Calibration Support</a:t>
            </a:r>
          </a:p>
          <a:p>
            <a:r>
              <a:rPr lang="en-US" sz="1200" dirty="0"/>
              <a:t>-QA/Scalers</a:t>
            </a:r>
          </a:p>
          <a:p>
            <a:r>
              <a:rPr lang="en-US" sz="1200" dirty="0"/>
              <a:t>-Collider Feedback</a:t>
            </a:r>
          </a:p>
          <a:p>
            <a:r>
              <a:rPr lang="en-US" sz="1200" dirty="0"/>
              <a:t>-Event ID/Building</a:t>
            </a:r>
          </a:p>
          <a:p>
            <a:r>
              <a:rPr lang="en-US" sz="1200" dirty="0"/>
              <a:t>-Software Trigger</a:t>
            </a:r>
          </a:p>
          <a:p>
            <a:r>
              <a:rPr lang="en-US" sz="1200" dirty="0"/>
              <a:t>-Monitoring</a:t>
            </a:r>
          </a:p>
          <a:p>
            <a:endParaRPr lang="en-US" sz="1200" dirty="0"/>
          </a:p>
          <a:p>
            <a:r>
              <a:rPr lang="en-US" sz="1200" dirty="0"/>
              <a:t>-COTS</a:t>
            </a:r>
          </a:p>
          <a:p>
            <a:r>
              <a:rPr lang="en-US" sz="1200" dirty="0"/>
              <a:t>-Ethernet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64124-1E4B-4E27-9AE6-CBF35C8F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57" y="1920056"/>
            <a:ext cx="720941" cy="6733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49153C-B100-421C-9509-F1C5F7673D14}"/>
              </a:ext>
            </a:extLst>
          </p:cNvPr>
          <p:cNvSpPr/>
          <p:nvPr/>
        </p:nvSpPr>
        <p:spPr>
          <a:xfrm>
            <a:off x="2372765" y="1759985"/>
            <a:ext cx="922015" cy="861172"/>
          </a:xfrm>
          <a:prstGeom prst="rect">
            <a:avLst/>
          </a:prstGeom>
          <a:solidFill>
            <a:srgbClr val="FFF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044D42-7787-465D-9ECD-E58559449D6A}"/>
              </a:ext>
            </a:extLst>
          </p:cNvPr>
          <p:cNvSpPr/>
          <p:nvPr/>
        </p:nvSpPr>
        <p:spPr>
          <a:xfrm>
            <a:off x="3707416" y="1759985"/>
            <a:ext cx="922015" cy="861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7CDA14-6F1A-4931-BB1A-660A2829C785}"/>
              </a:ext>
            </a:extLst>
          </p:cNvPr>
          <p:cNvSpPr/>
          <p:nvPr/>
        </p:nvSpPr>
        <p:spPr>
          <a:xfrm>
            <a:off x="4987969" y="1759985"/>
            <a:ext cx="922015" cy="8611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8DA97C-4FC9-4B84-A5A2-BCEAB2E8962D}"/>
              </a:ext>
            </a:extLst>
          </p:cNvPr>
          <p:cNvSpPr/>
          <p:nvPr/>
        </p:nvSpPr>
        <p:spPr>
          <a:xfrm>
            <a:off x="6221487" y="1759985"/>
            <a:ext cx="922015" cy="8611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F53CF3-3716-4C86-83AB-DF3AA7CD10B7}"/>
              </a:ext>
            </a:extLst>
          </p:cNvPr>
          <p:cNvSpPr/>
          <p:nvPr/>
        </p:nvSpPr>
        <p:spPr>
          <a:xfrm>
            <a:off x="7502040" y="1759985"/>
            <a:ext cx="922015" cy="8611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3D34FE-17BD-4C0E-A5B4-B62AA754A14D}"/>
              </a:ext>
            </a:extLst>
          </p:cNvPr>
          <p:cNvSpPr/>
          <p:nvPr/>
        </p:nvSpPr>
        <p:spPr>
          <a:xfrm>
            <a:off x="6221487" y="593863"/>
            <a:ext cx="922015" cy="8611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23A66-5F6A-4AB1-BA74-F042EDD5BD7F}"/>
              </a:ext>
            </a:extLst>
          </p:cNvPr>
          <p:cNvSpPr txBox="1"/>
          <p:nvPr/>
        </p:nvSpPr>
        <p:spPr>
          <a:xfrm>
            <a:off x="6128138" y="278838"/>
            <a:ext cx="2650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Global Timing Unit (GTU)</a:t>
            </a:r>
          </a:p>
          <a:p>
            <a:endParaRPr lang="en-US" sz="1200" dirty="0"/>
          </a:p>
          <a:p>
            <a:r>
              <a:rPr lang="en-US" sz="1200" dirty="0"/>
              <a:t>	    -Interfaces to Collider, 	     Run Control &amp; DAM</a:t>
            </a:r>
          </a:p>
          <a:p>
            <a:r>
              <a:rPr lang="en-US" sz="1200" dirty="0"/>
              <a:t>	    -Config &amp; Control</a:t>
            </a:r>
          </a:p>
          <a:p>
            <a:r>
              <a:rPr lang="en-US" sz="1200" dirty="0"/>
              <a:t>	    -Clock &amp; Timing</a:t>
            </a:r>
          </a:p>
          <a:p>
            <a:endParaRPr lang="en-US" sz="1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C2F7A1-2508-4811-8CF9-B832BD767178}"/>
              </a:ext>
            </a:extLst>
          </p:cNvPr>
          <p:cNvSpPr/>
          <p:nvPr/>
        </p:nvSpPr>
        <p:spPr>
          <a:xfrm>
            <a:off x="1005840" y="1607574"/>
            <a:ext cx="2468880" cy="1151233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16912-AB4A-4F3B-8D4D-C5DB1AAA320D}"/>
              </a:ext>
            </a:extLst>
          </p:cNvPr>
          <p:cNvSpPr txBox="1"/>
          <p:nvPr/>
        </p:nvSpPr>
        <p:spPr>
          <a:xfrm>
            <a:off x="1782471" y="1309349"/>
            <a:ext cx="114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On Detector</a:t>
            </a:r>
          </a:p>
          <a:p>
            <a:endParaRPr lang="en-US" sz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A19D5DC-A15A-4070-8257-5B5AFDB8C138}"/>
              </a:ext>
            </a:extLst>
          </p:cNvPr>
          <p:cNvSpPr/>
          <p:nvPr/>
        </p:nvSpPr>
        <p:spPr>
          <a:xfrm>
            <a:off x="1902542" y="2003292"/>
            <a:ext cx="870155" cy="238463"/>
          </a:xfrm>
          <a:custGeom>
            <a:avLst/>
            <a:gdLst>
              <a:gd name="connsiteX0" fmla="*/ 0 w 870155"/>
              <a:gd name="connsiteY0" fmla="*/ 135224 h 238463"/>
              <a:gd name="connsiteX1" fmla="*/ 265471 w 870155"/>
              <a:gd name="connsiteY1" fmla="*/ 2489 h 238463"/>
              <a:gd name="connsiteX2" fmla="*/ 870155 w 870155"/>
              <a:gd name="connsiteY2" fmla="*/ 238463 h 23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155" h="238463">
                <a:moveTo>
                  <a:pt x="0" y="135224"/>
                </a:moveTo>
                <a:cubicBezTo>
                  <a:pt x="60222" y="60253"/>
                  <a:pt x="120445" y="-14717"/>
                  <a:pt x="265471" y="2489"/>
                </a:cubicBezTo>
                <a:cubicBezTo>
                  <a:pt x="410497" y="19695"/>
                  <a:pt x="640326" y="129079"/>
                  <a:pt x="870155" y="238463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54DDBB-792B-4D7E-9A03-069FE7B11C63}"/>
              </a:ext>
            </a:extLst>
          </p:cNvPr>
          <p:cNvCxnSpPr/>
          <p:nvPr/>
        </p:nvCxnSpPr>
        <p:spPr>
          <a:xfrm>
            <a:off x="4629431" y="2003292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D7AF0F-E07C-4B62-A779-1443AD4DB4CD}"/>
              </a:ext>
            </a:extLst>
          </p:cNvPr>
          <p:cNvCxnSpPr/>
          <p:nvPr/>
        </p:nvCxnSpPr>
        <p:spPr>
          <a:xfrm flipH="1">
            <a:off x="4629431" y="2354580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56FB0-D8FF-4DAB-BA33-10AE15657E91}"/>
              </a:ext>
            </a:extLst>
          </p:cNvPr>
          <p:cNvCxnSpPr/>
          <p:nvPr/>
        </p:nvCxnSpPr>
        <p:spPr>
          <a:xfrm>
            <a:off x="5909984" y="2003108"/>
            <a:ext cx="311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69FE4D-8946-4C37-BFCA-2BA2E9312373}"/>
              </a:ext>
            </a:extLst>
          </p:cNvPr>
          <p:cNvCxnSpPr/>
          <p:nvPr/>
        </p:nvCxnSpPr>
        <p:spPr>
          <a:xfrm flipH="1">
            <a:off x="5909984" y="2354580"/>
            <a:ext cx="311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6AB085B-9067-4D2E-B127-1C32ECE5C626}"/>
              </a:ext>
            </a:extLst>
          </p:cNvPr>
          <p:cNvCxnSpPr/>
          <p:nvPr/>
        </p:nvCxnSpPr>
        <p:spPr>
          <a:xfrm>
            <a:off x="7143502" y="2003108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7EFEE6F-58DD-4B26-851C-5A3B56474E78}"/>
              </a:ext>
            </a:extLst>
          </p:cNvPr>
          <p:cNvCxnSpPr/>
          <p:nvPr/>
        </p:nvCxnSpPr>
        <p:spPr>
          <a:xfrm flipH="1">
            <a:off x="7143502" y="2354580"/>
            <a:ext cx="35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E82DC30-28BC-4C2C-9797-529D5CC0DC3C}"/>
              </a:ext>
            </a:extLst>
          </p:cNvPr>
          <p:cNvCxnSpPr/>
          <p:nvPr/>
        </p:nvCxnSpPr>
        <p:spPr>
          <a:xfrm flipV="1">
            <a:off x="6492240" y="1455035"/>
            <a:ext cx="0" cy="30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A269D87-B6A6-4582-AD50-B9AB80600105}"/>
              </a:ext>
            </a:extLst>
          </p:cNvPr>
          <p:cNvCxnSpPr/>
          <p:nvPr/>
        </p:nvCxnSpPr>
        <p:spPr>
          <a:xfrm>
            <a:off x="6894342" y="1455035"/>
            <a:ext cx="0" cy="30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59763EC-8EBE-4F46-958A-F5C07B810D44}"/>
              </a:ext>
            </a:extLst>
          </p:cNvPr>
          <p:cNvSpPr txBox="1"/>
          <p:nvPr/>
        </p:nvSpPr>
        <p:spPr>
          <a:xfrm>
            <a:off x="1956098" y="1782043"/>
            <a:ext cx="71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SMT BGA</a:t>
            </a:r>
          </a:p>
          <a:p>
            <a:endParaRPr lang="en-US" sz="12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354DDBB-792B-4D7E-9A03-069FE7B11C63}"/>
              </a:ext>
            </a:extLst>
          </p:cNvPr>
          <p:cNvCxnSpPr/>
          <p:nvPr/>
        </p:nvCxnSpPr>
        <p:spPr>
          <a:xfrm>
            <a:off x="3294780" y="2003292"/>
            <a:ext cx="412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3D7AF0F-E07C-4B62-A779-1443AD4DB4CD}"/>
              </a:ext>
            </a:extLst>
          </p:cNvPr>
          <p:cNvCxnSpPr/>
          <p:nvPr/>
        </p:nvCxnSpPr>
        <p:spPr>
          <a:xfrm flipH="1">
            <a:off x="3294780" y="2354580"/>
            <a:ext cx="412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9B8470-16A3-42C3-B8F6-4B93B7D27E58}"/>
              </a:ext>
            </a:extLst>
          </p:cNvPr>
          <p:cNvSpPr/>
          <p:nvPr/>
        </p:nvSpPr>
        <p:spPr>
          <a:xfrm>
            <a:off x="4760960" y="204832"/>
            <a:ext cx="4142093" cy="3048622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18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5A49-B14B-2C43-9BCE-07D06A20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DAQ Interface to the Detector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A6663C-4CB2-FF47-8E2F-51DDC689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D0782F-304D-DC44-B797-76A6742A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2160"/>
            <a:ext cx="9144000" cy="3145623"/>
          </a:xfrm>
        </p:spPr>
        <p:txBody>
          <a:bodyPr>
            <a:normAutofit/>
          </a:bodyPr>
          <a:lstStyle/>
          <a:p>
            <a:r>
              <a:rPr lang="en-US" sz="2000" dirty="0"/>
              <a:t>Managing data “streams” is ideally done in a deterministic way – e.g. FPGAs</a:t>
            </a:r>
          </a:p>
          <a:p>
            <a:r>
              <a:rPr lang="en-US" sz="2000" dirty="0"/>
              <a:t>Proprietary communication with the front-end electronics.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Bi-directional link (fiber)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Send: clock, commands, control, config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Receive: high speed data streams</a:t>
            </a:r>
          </a:p>
          <a:p>
            <a:r>
              <a:rPr lang="en-US" sz="2000" dirty="0"/>
              <a:t>System on Chip (SoC) facilitates DAQ/User applications to communicate with the Front-end.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Read</a:t>
            </a:r>
            <a:r>
              <a:rPr lang="en-US" sz="1800" b="1" dirty="0">
                <a:solidFill>
                  <a:schemeClr val="accent1"/>
                </a:solidFill>
              </a:rPr>
              <a:t>o</a:t>
            </a:r>
            <a:r>
              <a:rPr lang="en-US" sz="1800" dirty="0">
                <a:solidFill>
                  <a:schemeClr val="accent1"/>
                </a:solidFill>
              </a:rPr>
              <a:t>ut, Configuration and Control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DAM (Data Aggregation Module)</a:t>
            </a:r>
          </a:p>
          <a:p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BFE730-B9E1-C040-BC94-16B66F8F14B9}"/>
              </a:ext>
            </a:extLst>
          </p:cNvPr>
          <p:cNvGrpSpPr/>
          <p:nvPr/>
        </p:nvGrpSpPr>
        <p:grpSpPr>
          <a:xfrm>
            <a:off x="2466762" y="4141008"/>
            <a:ext cx="666601" cy="374461"/>
            <a:chOff x="2112622" y="4949453"/>
            <a:chExt cx="666601" cy="374461"/>
          </a:xfrm>
          <a:solidFill>
            <a:schemeClr val="accent5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5A266B-4856-D243-89E2-750CD573F0A3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174F3F-02A8-294A-AF42-8A44FBE63BF7}"/>
                </a:ext>
              </a:extLst>
            </p:cNvPr>
            <p:cNvSpPr txBox="1"/>
            <p:nvPr/>
          </p:nvSpPr>
          <p:spPr>
            <a:xfrm>
              <a:off x="2174570" y="4954582"/>
              <a:ext cx="60465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0CB7B-7799-9C46-ADA2-8B50F1B2BB72}"/>
              </a:ext>
            </a:extLst>
          </p:cNvPr>
          <p:cNvGrpSpPr/>
          <p:nvPr/>
        </p:nvGrpSpPr>
        <p:grpSpPr>
          <a:xfrm>
            <a:off x="2466762" y="4628997"/>
            <a:ext cx="666601" cy="374461"/>
            <a:chOff x="2112622" y="4949453"/>
            <a:chExt cx="666601" cy="374461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744283-7CDA-A44E-81D2-3C8CCB90082A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428DB4-3825-194B-B945-113328972CF7}"/>
                </a:ext>
              </a:extLst>
            </p:cNvPr>
            <p:cNvSpPr txBox="1"/>
            <p:nvPr/>
          </p:nvSpPr>
          <p:spPr>
            <a:xfrm>
              <a:off x="2174570" y="4954582"/>
              <a:ext cx="60465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2ABA61-D844-714F-B483-2F506825E705}"/>
              </a:ext>
            </a:extLst>
          </p:cNvPr>
          <p:cNvGrpSpPr/>
          <p:nvPr/>
        </p:nvGrpSpPr>
        <p:grpSpPr>
          <a:xfrm>
            <a:off x="2466762" y="5123987"/>
            <a:ext cx="666601" cy="374461"/>
            <a:chOff x="2112622" y="4949453"/>
            <a:chExt cx="666601" cy="374461"/>
          </a:xfrm>
          <a:solidFill>
            <a:srgbClr val="7030A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9A98BE-78A3-D844-9480-A0A7346BEE86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206703-E4C4-254F-B0C6-8E0A09A054AF}"/>
                </a:ext>
              </a:extLst>
            </p:cNvPr>
            <p:cNvSpPr txBox="1"/>
            <p:nvPr/>
          </p:nvSpPr>
          <p:spPr>
            <a:xfrm>
              <a:off x="2174570" y="4954582"/>
              <a:ext cx="604653" cy="36933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8A49B50-AE3D-3242-A4B6-E3A69A3F04C6}"/>
              </a:ext>
            </a:extLst>
          </p:cNvPr>
          <p:cNvSpPr/>
          <p:nvPr/>
        </p:nvSpPr>
        <p:spPr bwMode="auto">
          <a:xfrm>
            <a:off x="5225255" y="3669900"/>
            <a:ext cx="2020825" cy="1797770"/>
          </a:xfrm>
          <a:prstGeom prst="rect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5B4CEC-F8AF-5C4D-94D7-E51CC3372B59}"/>
              </a:ext>
            </a:extLst>
          </p:cNvPr>
          <p:cNvSpPr/>
          <p:nvPr/>
        </p:nvSpPr>
        <p:spPr bwMode="auto">
          <a:xfrm>
            <a:off x="5805537" y="4297028"/>
            <a:ext cx="890131" cy="86681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E86B8B3-102B-EC42-A4A1-72F66901EA3B}"/>
              </a:ext>
            </a:extLst>
          </p:cNvPr>
          <p:cNvSpPr/>
          <p:nvPr/>
        </p:nvSpPr>
        <p:spPr bwMode="auto">
          <a:xfrm>
            <a:off x="5872789" y="3761835"/>
            <a:ext cx="621759" cy="397604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E57241-42D7-9842-9409-2CA2555205FC}"/>
              </a:ext>
            </a:extLst>
          </p:cNvPr>
          <p:cNvSpPr txBox="1"/>
          <p:nvPr/>
        </p:nvSpPr>
        <p:spPr>
          <a:xfrm>
            <a:off x="5929039" y="4535336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3A48FF-DD4F-8549-BB32-813DA3273F37}"/>
              </a:ext>
            </a:extLst>
          </p:cNvPr>
          <p:cNvSpPr txBox="1"/>
          <p:nvPr/>
        </p:nvSpPr>
        <p:spPr>
          <a:xfrm>
            <a:off x="5882364" y="3786759"/>
            <a:ext cx="6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5E7D99-93B9-B24B-9E47-B60AF99862A5}"/>
              </a:ext>
            </a:extLst>
          </p:cNvPr>
          <p:cNvGrpSpPr/>
          <p:nvPr/>
        </p:nvGrpSpPr>
        <p:grpSpPr>
          <a:xfrm>
            <a:off x="7943675" y="4866387"/>
            <a:ext cx="820271" cy="338554"/>
            <a:chOff x="10528168" y="5685968"/>
            <a:chExt cx="820271" cy="3385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BB8F5E-C308-524E-80DC-3F07C445DF1C}"/>
                </a:ext>
              </a:extLst>
            </p:cNvPr>
            <p:cNvSpPr/>
            <p:nvPr/>
          </p:nvSpPr>
          <p:spPr bwMode="auto">
            <a:xfrm>
              <a:off x="10528168" y="5720775"/>
              <a:ext cx="820271" cy="268941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636449-B4B3-3248-A51A-572C881323E9}"/>
                </a:ext>
              </a:extLst>
            </p:cNvPr>
            <p:cNvSpPr txBox="1"/>
            <p:nvPr/>
          </p:nvSpPr>
          <p:spPr>
            <a:xfrm>
              <a:off x="10589598" y="5685968"/>
              <a:ext cx="721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065C6D-F280-3D4D-B903-670FC64DC147}"/>
              </a:ext>
            </a:extLst>
          </p:cNvPr>
          <p:cNvGrpSpPr/>
          <p:nvPr/>
        </p:nvGrpSpPr>
        <p:grpSpPr>
          <a:xfrm>
            <a:off x="7943674" y="4253549"/>
            <a:ext cx="820271" cy="338554"/>
            <a:chOff x="10528168" y="5685968"/>
            <a:chExt cx="820271" cy="3385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64B57C5-ED89-6E47-9EB8-3A8A8477FF28}"/>
                </a:ext>
              </a:extLst>
            </p:cNvPr>
            <p:cNvSpPr/>
            <p:nvPr/>
          </p:nvSpPr>
          <p:spPr bwMode="auto">
            <a:xfrm>
              <a:off x="10528168" y="5720775"/>
              <a:ext cx="820271" cy="268941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1EF8E0-6086-6A4B-88FD-B0CB5B2F5669}"/>
                </a:ext>
              </a:extLst>
            </p:cNvPr>
            <p:cNvSpPr txBox="1"/>
            <p:nvPr/>
          </p:nvSpPr>
          <p:spPr>
            <a:xfrm>
              <a:off x="10589598" y="5685968"/>
              <a:ext cx="721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9B6BEB-5FAA-EE4E-A280-CBAA37C8DBA4}"/>
              </a:ext>
            </a:extLst>
          </p:cNvPr>
          <p:cNvCxnSpPr>
            <a:stCxn id="9" idx="3"/>
          </p:cNvCxnSpPr>
          <p:nvPr/>
        </p:nvCxnSpPr>
        <p:spPr bwMode="auto">
          <a:xfrm flipV="1">
            <a:off x="3071880" y="4309010"/>
            <a:ext cx="2159471" cy="6405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D3923B-4E8F-1643-A7D5-AD81918B0EBC}"/>
              </a:ext>
            </a:extLst>
          </p:cNvPr>
          <p:cNvCxnSpPr>
            <a:stCxn id="15" idx="3"/>
          </p:cNvCxnSpPr>
          <p:nvPr/>
        </p:nvCxnSpPr>
        <p:spPr bwMode="auto">
          <a:xfrm>
            <a:off x="3071880" y="4803404"/>
            <a:ext cx="2159471" cy="5478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A8DFA0-0451-594C-BDFF-CABB6BC3F6B1}"/>
              </a:ext>
            </a:extLst>
          </p:cNvPr>
          <p:cNvCxnSpPr>
            <a:stCxn id="18" idx="3"/>
          </p:cNvCxnSpPr>
          <p:nvPr/>
        </p:nvCxnSpPr>
        <p:spPr bwMode="auto">
          <a:xfrm flipV="1">
            <a:off x="3071880" y="5296562"/>
            <a:ext cx="2159471" cy="1832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1953CD-8996-B248-9A4F-304BB87E8BE7}"/>
              </a:ext>
            </a:extLst>
          </p:cNvPr>
          <p:cNvCxnSpPr/>
          <p:nvPr/>
        </p:nvCxnSpPr>
        <p:spPr bwMode="auto">
          <a:xfrm flipV="1">
            <a:off x="5225255" y="5047856"/>
            <a:ext cx="580280" cy="246172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B51E35-DFCE-2C45-9FC8-34DB87DAC278}"/>
              </a:ext>
            </a:extLst>
          </p:cNvPr>
          <p:cNvCxnSpPr/>
          <p:nvPr/>
        </p:nvCxnSpPr>
        <p:spPr bwMode="auto">
          <a:xfrm>
            <a:off x="5225255" y="4300548"/>
            <a:ext cx="580280" cy="340641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EDD26F-2431-DF44-AC73-B5684D663550}"/>
              </a:ext>
            </a:extLst>
          </p:cNvPr>
          <p:cNvCxnSpPr/>
          <p:nvPr/>
        </p:nvCxnSpPr>
        <p:spPr bwMode="auto">
          <a:xfrm>
            <a:off x="5225255" y="4803403"/>
            <a:ext cx="580280" cy="6298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906858-EB96-DF49-9EBD-0EEDF9EF0F74}"/>
              </a:ext>
            </a:extLst>
          </p:cNvPr>
          <p:cNvCxnSpPr/>
          <p:nvPr/>
        </p:nvCxnSpPr>
        <p:spPr bwMode="auto">
          <a:xfrm flipV="1">
            <a:off x="6695668" y="4422826"/>
            <a:ext cx="550412" cy="218363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D02BD7-4245-B241-B565-E4E6681EB09A}"/>
              </a:ext>
            </a:extLst>
          </p:cNvPr>
          <p:cNvCxnSpPr>
            <a:stCxn id="29" idx="1"/>
          </p:cNvCxnSpPr>
          <p:nvPr/>
        </p:nvCxnSpPr>
        <p:spPr bwMode="auto">
          <a:xfrm flipH="1" flipV="1">
            <a:off x="7246080" y="4422826"/>
            <a:ext cx="697594" cy="1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4914320-9238-6E46-A120-D3E38FF3E847}"/>
              </a:ext>
            </a:extLst>
          </p:cNvPr>
          <p:cNvCxnSpPr/>
          <p:nvPr/>
        </p:nvCxnSpPr>
        <p:spPr bwMode="auto">
          <a:xfrm flipH="1" flipV="1">
            <a:off x="7240912" y="5056852"/>
            <a:ext cx="697594" cy="1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E30A2D-6828-0447-9100-A934A8FC2497}"/>
              </a:ext>
            </a:extLst>
          </p:cNvPr>
          <p:cNvCxnSpPr>
            <a:cxnSpLocks/>
          </p:cNvCxnSpPr>
          <p:nvPr/>
        </p:nvCxnSpPr>
        <p:spPr bwMode="auto">
          <a:xfrm>
            <a:off x="6700837" y="4866387"/>
            <a:ext cx="563860" cy="19537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54534E6-0DF1-024A-8602-EB0F2CE59568}"/>
              </a:ext>
            </a:extLst>
          </p:cNvPr>
          <p:cNvSpPr txBox="1"/>
          <p:nvPr/>
        </p:nvSpPr>
        <p:spPr>
          <a:xfrm>
            <a:off x="6804569" y="3619825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76FAAC-08BE-B247-9B39-E607773E0165}"/>
              </a:ext>
            </a:extLst>
          </p:cNvPr>
          <p:cNvSpPr txBox="1"/>
          <p:nvPr/>
        </p:nvSpPr>
        <p:spPr>
          <a:xfrm>
            <a:off x="7236728" y="4168683"/>
            <a:ext cx="727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Ethernet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9F12D5-1AD9-1843-BC43-053183D8924B}"/>
              </a:ext>
            </a:extLst>
          </p:cNvPr>
          <p:cNvSpPr txBox="1"/>
          <p:nvPr/>
        </p:nvSpPr>
        <p:spPr>
          <a:xfrm>
            <a:off x="7394599" y="4803171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PCIe</a:t>
            </a:r>
          </a:p>
        </p:txBody>
      </p:sp>
      <p:sp>
        <p:nvSpPr>
          <p:cNvPr id="53" name="Donut 52">
            <a:extLst>
              <a:ext uri="{FF2B5EF4-FFF2-40B4-BE49-F238E27FC236}">
                <a16:creationId xmlns:a16="http://schemas.microsoft.com/office/drawing/2014/main" id="{B41A6448-F8C7-C64F-B3A4-E4A9399B3F8B}"/>
              </a:ext>
            </a:extLst>
          </p:cNvPr>
          <p:cNvSpPr/>
          <p:nvPr/>
        </p:nvSpPr>
        <p:spPr>
          <a:xfrm>
            <a:off x="4052462" y="4108550"/>
            <a:ext cx="241013" cy="226890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Donut 53">
            <a:extLst>
              <a:ext uri="{FF2B5EF4-FFF2-40B4-BE49-F238E27FC236}">
                <a16:creationId xmlns:a16="http://schemas.microsoft.com/office/drawing/2014/main" id="{9E07E06F-D928-394F-929D-7100E5A6C6A7}"/>
              </a:ext>
            </a:extLst>
          </p:cNvPr>
          <p:cNvSpPr/>
          <p:nvPr/>
        </p:nvSpPr>
        <p:spPr>
          <a:xfrm>
            <a:off x="3968380" y="4581516"/>
            <a:ext cx="241013" cy="226890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Donut 54">
            <a:extLst>
              <a:ext uri="{FF2B5EF4-FFF2-40B4-BE49-F238E27FC236}">
                <a16:creationId xmlns:a16="http://schemas.microsoft.com/office/drawing/2014/main" id="{D8F2ED8E-D852-E44E-ADCE-256C3412DB21}"/>
              </a:ext>
            </a:extLst>
          </p:cNvPr>
          <p:cNvSpPr/>
          <p:nvPr/>
        </p:nvSpPr>
        <p:spPr>
          <a:xfrm>
            <a:off x="3879042" y="5080757"/>
            <a:ext cx="241013" cy="226890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92255D7-F4BF-4348-B17C-12991504C84C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6250603" y="5163841"/>
            <a:ext cx="0" cy="8480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9C0C61-F0E8-9949-A800-7C618DF7E492}"/>
              </a:ext>
            </a:extLst>
          </p:cNvPr>
          <p:cNvSpPr txBox="1"/>
          <p:nvPr/>
        </p:nvSpPr>
        <p:spPr>
          <a:xfrm>
            <a:off x="6129382" y="5732101"/>
            <a:ext cx="78258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timing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C8D3D67-0A2C-AC4C-9C93-44F69D9D3F5E}"/>
              </a:ext>
            </a:extLst>
          </p:cNvPr>
          <p:cNvCxnSpPr>
            <a:cxnSpLocks/>
          </p:cNvCxnSpPr>
          <p:nvPr/>
        </p:nvCxnSpPr>
        <p:spPr>
          <a:xfrm flipH="1" flipV="1">
            <a:off x="2769321" y="5897845"/>
            <a:ext cx="3372538" cy="37789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05018E-EB94-7041-965D-B2DCF9B15D67}"/>
              </a:ext>
            </a:extLst>
          </p:cNvPr>
          <p:cNvCxnSpPr>
            <a:cxnSpLocks/>
          </p:cNvCxnSpPr>
          <p:nvPr/>
        </p:nvCxnSpPr>
        <p:spPr>
          <a:xfrm flipV="1">
            <a:off x="2788240" y="5486565"/>
            <a:ext cx="0" cy="430174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971919-2496-E341-8E78-5ADEEFAEF310}"/>
              </a:ext>
            </a:extLst>
          </p:cNvPr>
          <p:cNvGrpSpPr/>
          <p:nvPr/>
        </p:nvGrpSpPr>
        <p:grpSpPr>
          <a:xfrm>
            <a:off x="1561377" y="4131828"/>
            <a:ext cx="605118" cy="374461"/>
            <a:chOff x="2112622" y="4949453"/>
            <a:chExt cx="605118" cy="374461"/>
          </a:xfrm>
          <a:solidFill>
            <a:schemeClr val="accent5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D9C9A4-0F9F-2142-A0A8-EA06A5BCC686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1A5027-9ED9-5440-B540-9446F09D9606}"/>
                </a:ext>
              </a:extLst>
            </p:cNvPr>
            <p:cNvSpPr txBox="1"/>
            <p:nvPr/>
          </p:nvSpPr>
          <p:spPr>
            <a:xfrm>
              <a:off x="2174570" y="4954582"/>
              <a:ext cx="52770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FEB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247C45D-668B-1F42-A10F-A43BE2F3DBA5}"/>
              </a:ext>
            </a:extLst>
          </p:cNvPr>
          <p:cNvGrpSpPr/>
          <p:nvPr/>
        </p:nvGrpSpPr>
        <p:grpSpPr>
          <a:xfrm>
            <a:off x="1561377" y="4619817"/>
            <a:ext cx="605118" cy="374461"/>
            <a:chOff x="2112622" y="4949453"/>
            <a:chExt cx="605118" cy="374461"/>
          </a:xfrm>
          <a:solidFill>
            <a:schemeClr val="accent6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E142D2-2478-9843-A984-D173D58B31A1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F0E90EC-5FC5-0A4B-A27E-65A831F8C41B}"/>
                </a:ext>
              </a:extLst>
            </p:cNvPr>
            <p:cNvSpPr txBox="1"/>
            <p:nvPr/>
          </p:nvSpPr>
          <p:spPr>
            <a:xfrm>
              <a:off x="2174570" y="4954582"/>
              <a:ext cx="52770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FB40A28-4EC8-F548-B9E5-1626ABD618D8}"/>
              </a:ext>
            </a:extLst>
          </p:cNvPr>
          <p:cNvGrpSpPr/>
          <p:nvPr/>
        </p:nvGrpSpPr>
        <p:grpSpPr>
          <a:xfrm>
            <a:off x="1561377" y="5114807"/>
            <a:ext cx="605118" cy="374461"/>
            <a:chOff x="2112622" y="4949453"/>
            <a:chExt cx="605118" cy="374461"/>
          </a:xfrm>
          <a:solidFill>
            <a:srgbClr val="7030A0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F8DB67B-1B52-F24C-8906-68268F0940A3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7D6A28-A72A-A641-8E94-90722858A884}"/>
                </a:ext>
              </a:extLst>
            </p:cNvPr>
            <p:cNvSpPr txBox="1"/>
            <p:nvPr/>
          </p:nvSpPr>
          <p:spPr>
            <a:xfrm>
              <a:off x="2174570" y="4954582"/>
              <a:ext cx="527709" cy="36933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FEB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F8FDF0-CE2D-C245-9336-F2750E5878C9}"/>
              </a:ext>
            </a:extLst>
          </p:cNvPr>
          <p:cNvCxnSpPr>
            <a:cxnSpLocks/>
          </p:cNvCxnSpPr>
          <p:nvPr/>
        </p:nvCxnSpPr>
        <p:spPr>
          <a:xfrm flipV="1">
            <a:off x="2142550" y="4794223"/>
            <a:ext cx="315728" cy="62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E20172-5020-0F4C-81DD-877E2BD1AA30}"/>
              </a:ext>
            </a:extLst>
          </p:cNvPr>
          <p:cNvCxnSpPr>
            <a:cxnSpLocks/>
          </p:cNvCxnSpPr>
          <p:nvPr/>
        </p:nvCxnSpPr>
        <p:spPr>
          <a:xfrm flipV="1">
            <a:off x="2142550" y="5311954"/>
            <a:ext cx="315728" cy="62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C570D1D-328F-A64D-AAFB-361563D431A8}"/>
              </a:ext>
            </a:extLst>
          </p:cNvPr>
          <p:cNvCxnSpPr>
            <a:cxnSpLocks/>
          </p:cNvCxnSpPr>
          <p:nvPr/>
        </p:nvCxnSpPr>
        <p:spPr>
          <a:xfrm flipV="1">
            <a:off x="2153413" y="4315415"/>
            <a:ext cx="315728" cy="62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54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331D-A102-B845-9D2B-F54DC392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54814" cy="681037"/>
          </a:xfrm>
        </p:spPr>
        <p:txBody>
          <a:bodyPr>
            <a:noAutofit/>
          </a:bodyPr>
          <a:lstStyle/>
          <a:p>
            <a:r>
              <a:rPr lang="en-US" sz="3200" dirty="0"/>
              <a:t>DAM Option - Front-End Link Exchange (FELIX)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1A6BE-F74E-D148-B158-621182F38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6" y="810507"/>
            <a:ext cx="7956331" cy="1597413"/>
          </a:xfrm>
        </p:spPr>
        <p:txBody>
          <a:bodyPr>
            <a:normAutofit/>
          </a:bodyPr>
          <a:lstStyle/>
          <a:p>
            <a:r>
              <a:rPr lang="en-US" sz="2000" dirty="0"/>
              <a:t>Originally developed for ATLAS at CERN</a:t>
            </a:r>
          </a:p>
          <a:p>
            <a:r>
              <a:rPr lang="en-US" sz="2000" dirty="0"/>
              <a:t>Design team is based at Brookhaven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Current version (FLX-172) in use at BNL for </a:t>
            </a:r>
            <a:r>
              <a:rPr lang="en-US" sz="1800" dirty="0" err="1">
                <a:solidFill>
                  <a:srgbClr val="0070C0"/>
                </a:solidFill>
              </a:rPr>
              <a:t>sPHENIX</a:t>
            </a:r>
            <a:endParaRPr lang="en-US" sz="1800" dirty="0">
              <a:solidFill>
                <a:srgbClr val="0070C0"/>
              </a:solidFill>
            </a:endParaRPr>
          </a:p>
          <a:p>
            <a:r>
              <a:rPr lang="en-US" sz="2000" dirty="0"/>
              <a:t>New board being prototyped now for ATLAS HL-LHC running.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F4D73-9F0B-1941-A7DD-AB7F7706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2564CC-3CF9-CE46-922D-29483D4FB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018" y="2314746"/>
            <a:ext cx="5095982" cy="2387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115C1-DADE-6147-ADF9-7F89D7971BA8}"/>
              </a:ext>
            </a:extLst>
          </p:cNvPr>
          <p:cNvSpPr txBox="1"/>
          <p:nvPr/>
        </p:nvSpPr>
        <p:spPr>
          <a:xfrm>
            <a:off x="3035818" y="5412245"/>
            <a:ext cx="6773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Notes: </a:t>
            </a:r>
            <a:r>
              <a:rPr lang="en-US" dirty="0"/>
              <a:t>The Xilinx Versal Prime is a </a:t>
            </a:r>
            <a:r>
              <a:rPr lang="en-US" dirty="0" err="1"/>
              <a:t>SoC.</a:t>
            </a:r>
            <a:r>
              <a:rPr lang="en-US" dirty="0"/>
              <a:t>- Dual Core ARM Cortex</a:t>
            </a:r>
          </a:p>
          <a:p>
            <a:r>
              <a:rPr lang="en-US" dirty="0"/>
              <a:t>             Power usage ~133W. No power through PCIe.</a:t>
            </a:r>
          </a:p>
          <a:p>
            <a:r>
              <a:rPr lang="en-US" dirty="0"/>
              <a:t>             Can be implemented as a stand alone device (no Server)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09450-2E46-EE40-B581-1758BA677E4B}"/>
              </a:ext>
            </a:extLst>
          </p:cNvPr>
          <p:cNvSpPr txBox="1"/>
          <p:nvPr/>
        </p:nvSpPr>
        <p:spPr>
          <a:xfrm>
            <a:off x="5209654" y="4872389"/>
            <a:ext cx="35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Block Diagram of FLX-182 Prototype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C3938-35C2-F84E-96E4-61AE30850C1B}"/>
              </a:ext>
            </a:extLst>
          </p:cNvPr>
          <p:cNvSpPr txBox="1"/>
          <p:nvPr/>
        </p:nvSpPr>
        <p:spPr>
          <a:xfrm>
            <a:off x="199696" y="2537390"/>
            <a:ext cx="361034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FPGA: Xilinx Versal Prime XCVM1802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PCIe Gen4 x16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24 Firefly links with 3 config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24 links @ 25Gbs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24 links @ 10Gbs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12 @ 25Gbs + 12 @ 10Gbs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 additional Firefly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Front Panel: Fiber I/O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Additional 3 Inputs, 3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DDR4 Mini-UDIMM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USB-JTAG/USB-UART</a:t>
            </a:r>
          </a:p>
        </p:txBody>
      </p:sp>
    </p:spTree>
    <p:extLst>
      <p:ext uri="{BB962C8B-B14F-4D97-AF65-F5344CB8AC3E}">
        <p14:creationId xmlns:p14="http://schemas.microsoft.com/office/powerpoint/2010/main" val="58911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F2B-4624-456A-A33E-769E2B89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63"/>
            <a:ext cx="7886700" cy="644967"/>
          </a:xfrm>
        </p:spPr>
        <p:txBody>
          <a:bodyPr>
            <a:normAutofit/>
          </a:bodyPr>
          <a:lstStyle/>
          <a:p>
            <a:r>
              <a:rPr lang="en-US" sz="3600" dirty="0"/>
              <a:t>FELIX timelines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1CE-4C9D-4CA7-9F20-252FD7FB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96C00-F87A-C441-AA22-2D024E4F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9" y="4050168"/>
            <a:ext cx="6730059" cy="1717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2ADCEB-ECCE-C34E-8947-E33633763CE8}"/>
              </a:ext>
            </a:extLst>
          </p:cNvPr>
          <p:cNvSpPr txBox="1"/>
          <p:nvPr/>
        </p:nvSpPr>
        <p:spPr>
          <a:xfrm>
            <a:off x="220719" y="853666"/>
            <a:ext cx="20731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boards were produced in early 2023. </a:t>
            </a:r>
          </a:p>
          <a:p>
            <a:endParaRPr lang="en-US" dirty="0"/>
          </a:p>
          <a:p>
            <a:r>
              <a:rPr lang="en-US" dirty="0"/>
              <a:t>DAQ Working Group has recently acquired one of these boards for 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E46AC-B515-1046-81D2-A2E5B5B8666F}"/>
              </a:ext>
            </a:extLst>
          </p:cNvPr>
          <p:cNvSpPr txBox="1"/>
          <p:nvPr/>
        </p:nvSpPr>
        <p:spPr>
          <a:xfrm>
            <a:off x="5712431" y="3055889"/>
            <a:ext cx="332646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General technical support for the FELIX Hardware should be available through the end of HL-LHC operation. </a:t>
            </a:r>
          </a:p>
          <a:p>
            <a:r>
              <a:rPr lang="en-US" dirty="0"/>
              <a:t>(i.e. into the late 2030s for Run 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CFEC8-9E45-0342-944F-D6FD4498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57" y="726070"/>
            <a:ext cx="5956663" cy="2239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CECFF-19EC-244F-A8CA-EABC54CC2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19" y="726070"/>
            <a:ext cx="658838" cy="24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58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320" id="{C38FA3BC-D5E8-45AA-9958-C7D74A2F1A4E}" vid="{67C37C4C-5F29-447A-9403-234B2450ED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996275CF5D748A3961CAAB8096D43" ma:contentTypeVersion="8" ma:contentTypeDescription="Create a new document." ma:contentTypeScope="" ma:versionID="99fe8c0f465042c998a28cce58b9bb41">
  <xsd:schema xmlns:xsd="http://www.w3.org/2001/XMLSchema" xmlns:xs="http://www.w3.org/2001/XMLSchema" xmlns:p="http://schemas.microsoft.com/office/2006/metadata/properties" xmlns:ns2="7a474486-ef64-4966-bb4e-3c194cf05e06" targetNamespace="http://schemas.microsoft.com/office/2006/metadata/properties" ma:root="true" ma:fieldsID="ba943696dbccdeeecd5db16b6ecf3982" ns2:_="">
    <xsd:import namespace="7a474486-ef64-4966-bb4e-3c194cf05e06"/>
    <xsd:element name="properties">
      <xsd:complexType>
        <xsd:sequence>
          <xsd:element name="documentManagement">
            <xsd:complexType>
              <xsd:all>
                <xsd:element ref="ns2:_x0023_" minOccurs="0"/>
                <xsd:element ref="ns2:Speaker_x0028_s_x0029_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74486-ef64-4966-bb4e-3c194cf05e06" elementFormDefault="qualified">
    <xsd:import namespace="http://schemas.microsoft.com/office/2006/documentManagement/types"/>
    <xsd:import namespace="http://schemas.microsoft.com/office/infopath/2007/PartnerControls"/>
    <xsd:element name="_x0023_" ma:index="8" nillable="true" ma:displayName="#" ma:format="Dropdown" ma:internalName="_x0023_" ma:percentage="FALSE">
      <xsd:simpleType>
        <xsd:restriction base="dms:Number"/>
      </xsd:simpleType>
    </xsd:element>
    <xsd:element name="Speaker_x0028_s_x0029_" ma:index="9" nillable="true" ma:displayName="Speaker(s)" ma:format="Dropdown" ma:internalName="Speaker_x0028_s_x0029_">
      <xsd:simpleType>
        <xsd:restriction base="dms:Text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_x0028_s_x0029_ xmlns="7a474486-ef64-4966-bb4e-3c194cf05e06">R. Ent/E. Aschenauer</Speaker_x0028_s_x0029_>
    <_x0023_ xmlns="7a474486-ef64-4966-bb4e-3c194cf05e06">4</_x0023_>
  </documentManagement>
</p:properties>
</file>

<file path=customXml/itemProps1.xml><?xml version="1.0" encoding="utf-8"?>
<ds:datastoreItem xmlns:ds="http://schemas.openxmlformats.org/officeDocument/2006/customXml" ds:itemID="{FF7A7155-C975-4D69-8457-9A73CEE6F4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74486-ef64-4966-bb4e-3c194cf05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E1C32-E9FB-4546-8A97-5A6C142FF51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a474486-ef64-4966-bb4e-3c194cf05e0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66562</TotalTime>
  <Words>2053</Words>
  <Application>Microsoft Macintosh PowerPoint</Application>
  <PresentationFormat>On-screen Show (4:3)</PresentationFormat>
  <Paragraphs>525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ePIC DAQ System Overview  Streaming Readout</vt:lpstr>
      <vt:lpstr>ePIC DAQ/Online Computing Overview</vt:lpstr>
      <vt:lpstr>EIC Streaming Readout Community</vt:lpstr>
      <vt:lpstr>Streaming Readout Architecture</vt:lpstr>
      <vt:lpstr>ePIC Streaming DAQ/Computing Architecture</vt:lpstr>
      <vt:lpstr>ePIC Readout Chain</vt:lpstr>
      <vt:lpstr>DAQ Interface to the Detector Systems</vt:lpstr>
      <vt:lpstr>DAM Option - Front-End Link Exchange (FELIX)</vt:lpstr>
      <vt:lpstr>FELIX timelines</vt:lpstr>
      <vt:lpstr>PowerPoint Presentation</vt:lpstr>
      <vt:lpstr>PID Detector Specific Integrations</vt:lpstr>
      <vt:lpstr>Scale of the Online Task</vt:lpstr>
      <vt:lpstr>Potential “Hot spots”</vt:lpstr>
      <vt:lpstr>EIC DAQ/Computing schedule</vt:lpstr>
      <vt:lpstr>Summary</vt:lpstr>
      <vt:lpstr>BACKUP</vt:lpstr>
      <vt:lpstr>EIC Streaming Readout Architecture </vt:lpstr>
      <vt:lpstr>Boundary between Online and Offline</vt:lpstr>
      <vt:lpstr>Slow Control Integration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Bowman, Tiffany</dc:creator>
  <cp:lastModifiedBy> </cp:lastModifiedBy>
  <cp:revision>299</cp:revision>
  <dcterms:created xsi:type="dcterms:W3CDTF">2020-03-06T15:05:08Z</dcterms:created>
  <dcterms:modified xsi:type="dcterms:W3CDTF">2023-06-28T13:32:13Z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0x010100337996275CF5D748A3961CAAB8096D43</vt:lpwstr>
  </property>
</Properties>
</file>