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CC7DA-0218-4CD8-9F22-F9AC7C3DD37C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5D0C9-25BC-4B15-9E74-768AB2590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3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6F82D-BB01-B8A6-C2FF-18910BBEB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B48F14-12A9-56EE-A744-9A54A068E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F8C9D-F1A6-E647-E052-3B64D65F2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B9113-CD27-4F41-48D5-026F0A01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6B743-1051-5D93-06FC-A396E531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1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919F8-004A-908F-7BDD-DB007EB5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CAF7D2-4B05-8C0B-5818-58288F42D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012C6-5238-291F-1DF7-16E6FFFA6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00B7B-5894-2F07-EDFA-B870FE0FF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2C43D-431F-C48E-37F0-E570A05B7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7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270F7C-A40B-DDC8-E53D-07EA17B7A7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6C5B4-3A8C-58AB-DCC5-97DCBBE1F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297D3-0AB5-0CE0-5DFC-144562BF0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47363-0AC3-7913-0051-E09436964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BDA2C-49E3-7174-2823-FA4FB7526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3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26C7B-0CF9-1359-A749-5A886C92E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8D755-A9F7-FC8D-4BB0-5813E30E6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D94DC-B2FA-D8C3-49FA-CCAD90DD6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A1EB4-C213-D243-D693-5997C601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B814B-E15D-856F-9003-112E10589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6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77793-25F8-3A0F-F115-4F6692C37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DDE68-F81A-CAFD-7255-166784BFB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87777-60AB-D431-DC33-473B4649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0A7E1-4D1B-EB63-39C4-358A6C2F8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0004E-6A36-BA11-809A-D24AAE7E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3BE1-0CBD-BB7C-4762-25AB7DC38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5FBB8-C3D7-6D94-D7D8-5486836E78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00507-AE3B-704F-5491-7BBF99827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D74CB-8ABF-69CB-FC07-DA5190D6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DF7C21-BA0C-6774-52B6-A8403B7F7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476F3-F806-9545-433C-B3CD245CC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59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464F6-E00A-DB38-6359-5591E33BF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0D122-AC52-A8F9-AE57-85EB6570B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C7779C-35BA-31D9-4E13-EF69851EB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9F1677-366D-BD56-0284-AAF6CE5056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CF6BAD-D490-4AEC-3339-A587824F9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F52988-446A-34F6-B63B-FDE69D345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F2DC07-CBE7-5D6C-BF27-B34B6C9E4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9D403C-98C2-2DD8-9E2E-5302D070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8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5B07F-9143-FECF-A940-02E0253A5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61A9C9-AD2E-835B-F416-3E5B78E60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1B3106-C529-F525-43CC-0D7CB950F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FFDC9E-056A-3F7F-0958-55699452B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2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00B3B9-10E6-8269-01B2-DE542B719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0A6EB7-942E-F13C-D6C3-75329B20B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9FCB7-9745-44F8-12E5-796666FB5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B28BF-5B53-957B-0CDA-7263827F6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BE653-2102-939A-A193-2B84265DA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A673D3-16F3-6436-2994-7CAF94CE1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922A9-4D32-E889-AAD7-C33011468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714C3-15D2-9354-D1FD-B6271242B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9F64FE-8539-38EF-C051-07AF4820A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87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95540-02FB-291D-9DAB-D111BC7E4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83D965-3B33-5963-89DC-AF418A6B5B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708A5C-0D59-FCAD-88CE-F94FA3070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7B341-05E5-1355-1B61-3D4E55BA8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8822F-5973-E032-7FCE-443B0671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9DEAD-48DC-329F-28EE-3E0FBCE4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9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0E2951-D1BE-AF6B-2C4F-1B153AE44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B0F8D-3B19-82A4-B31A-4D202F6D9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AC6A2-6CF8-C1BC-A475-DD91F19C9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4/19/2023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08348-F3B2-68E7-13B8-3AB1ED680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ePIC SiPM Specs Meeting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8807C-A1C2-DA5A-A641-99559EF74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D0184-B24F-4F9C-B341-54869DDD6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7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D994A-74B8-2DA8-17AE-76BBEABB82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Barrel HCAL </a:t>
            </a:r>
            <a:r>
              <a:rPr lang="en-US" b="1" dirty="0" err="1">
                <a:solidFill>
                  <a:schemeClr val="accent1"/>
                </a:solidFill>
              </a:rPr>
              <a:t>SiPMs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B1B81-C2CD-2581-4E08-559F9EBB19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J. Lajoie, C. Hughes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8299FAE-F037-9157-4FBA-383DFA209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528" y="4246366"/>
            <a:ext cx="2828943" cy="202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75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2D76B-D8A3-56AC-087A-434D805A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962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Barrel HCAL </a:t>
            </a:r>
            <a:r>
              <a:rPr lang="en-US" b="1" dirty="0" err="1">
                <a:solidFill>
                  <a:schemeClr val="accent1"/>
                </a:solidFill>
              </a:rPr>
              <a:t>SiPM</a:t>
            </a:r>
            <a:r>
              <a:rPr lang="en-US" b="1" dirty="0">
                <a:solidFill>
                  <a:schemeClr val="accent1"/>
                </a:solidFill>
              </a:rPr>
              <a:t> Specifications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78636E-6D82-930E-3334-27DA746F7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2088"/>
            <a:ext cx="10515600" cy="48848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3 x 3 mm, 15</a:t>
            </a:r>
            <a:r>
              <a:rPr lang="en-US" dirty="0">
                <a:latin typeface="Symbol" panose="05050102010706020507" pitchFamily="18" charset="2"/>
              </a:rPr>
              <a:t>m</a:t>
            </a:r>
            <a:r>
              <a:rPr lang="en-US" dirty="0"/>
              <a:t>m pitch, 40k pixels (53% fill factor)</a:t>
            </a:r>
          </a:p>
          <a:p>
            <a:pPr lvl="1"/>
            <a:r>
              <a:rPr lang="en-US" dirty="0"/>
              <a:t>Matches existing sPHENIX </a:t>
            </a:r>
            <a:r>
              <a:rPr lang="en-US" dirty="0" err="1"/>
              <a:t>SiPM’s</a:t>
            </a:r>
            <a:endParaRPr lang="en-US" dirty="0"/>
          </a:p>
          <a:p>
            <a:pPr lvl="1"/>
            <a:r>
              <a:rPr lang="en-US" dirty="0"/>
              <a:t>Real advantage to match existing </a:t>
            </a:r>
            <a:r>
              <a:rPr lang="en-US" dirty="0" err="1"/>
              <a:t>SiPM’s</a:t>
            </a:r>
            <a:r>
              <a:rPr lang="en-US" dirty="0"/>
              <a:t>, will have a host of sPHENIX performance data to fall back on. </a:t>
            </a:r>
          </a:p>
          <a:p>
            <a:r>
              <a:rPr lang="en-US" dirty="0"/>
              <a:t>Hamamatsu S14160-3015PS is a good candidate (39960 pixels)</a:t>
            </a:r>
          </a:p>
          <a:p>
            <a:pPr lvl="1"/>
            <a:r>
              <a:rPr lang="en-US" dirty="0"/>
              <a:t>Ten samples ordered by ORNL</a:t>
            </a:r>
          </a:p>
          <a:p>
            <a:r>
              <a:rPr lang="en-US" dirty="0" err="1"/>
              <a:t>V</a:t>
            </a:r>
            <a:r>
              <a:rPr lang="en-US" baseline="-25000" dirty="0" err="1"/>
              <a:t>op</a:t>
            </a:r>
            <a:r>
              <a:rPr lang="en-US" dirty="0"/>
              <a:t> Selection: </a:t>
            </a:r>
          </a:p>
          <a:p>
            <a:pPr lvl="1"/>
            <a:r>
              <a:rPr lang="en-US" dirty="0"/>
              <a:t>Groups with same </a:t>
            </a:r>
            <a:r>
              <a:rPr lang="en-US" dirty="0" err="1"/>
              <a:t>V</a:t>
            </a:r>
            <a:r>
              <a:rPr lang="en-US" baseline="-25000" dirty="0" err="1"/>
              <a:t>op</a:t>
            </a:r>
            <a:r>
              <a:rPr lang="en-US" dirty="0"/>
              <a:t> selection +/- 0.06%  (sPHENIX </a:t>
            </a:r>
            <a:r>
              <a:rPr lang="en-US" dirty="0" err="1"/>
              <a:t>V</a:t>
            </a:r>
            <a:r>
              <a:rPr lang="en-US" baseline="-25000" dirty="0" err="1"/>
              <a:t>op</a:t>
            </a:r>
            <a:r>
              <a:rPr lang="en-US" dirty="0"/>
              <a:t> 67V +/- 0.04V)</a:t>
            </a:r>
          </a:p>
          <a:p>
            <a:pPr lvl="1"/>
            <a:r>
              <a:rPr lang="en-US" dirty="0"/>
              <a:t>HGCROC allows individual channel voltage trim for </a:t>
            </a:r>
            <a:r>
              <a:rPr lang="en-US"/>
              <a:t>gain adjustment</a:t>
            </a:r>
            <a:endParaRPr lang="en-US" dirty="0"/>
          </a:p>
          <a:p>
            <a:r>
              <a:rPr lang="en-US" dirty="0"/>
              <a:t>Ongoing work:</a:t>
            </a:r>
          </a:p>
          <a:p>
            <a:pPr lvl="1"/>
            <a:r>
              <a:rPr lang="en-US" dirty="0"/>
              <a:t>Test signal as a function of length of </a:t>
            </a:r>
            <a:r>
              <a:rPr lang="en-US" dirty="0" err="1">
                <a:latin typeface="Symbol" panose="05050102010706020507" pitchFamily="18" charset="2"/>
              </a:rPr>
              <a:t>m</a:t>
            </a:r>
            <a:r>
              <a:rPr lang="en-US" dirty="0" err="1"/>
              <a:t>coax</a:t>
            </a:r>
            <a:r>
              <a:rPr lang="en-US" dirty="0"/>
              <a:t> cables (w/ORNL)</a:t>
            </a:r>
          </a:p>
          <a:p>
            <a:pPr lvl="2"/>
            <a:r>
              <a:rPr lang="en-US" dirty="0"/>
              <a:t>Have sPHENIX </a:t>
            </a:r>
            <a:r>
              <a:rPr lang="en-US" dirty="0" err="1"/>
              <a:t>SiPM’s</a:t>
            </a:r>
            <a:r>
              <a:rPr lang="en-US" dirty="0"/>
              <a:t>, also test with ePIC candidate</a:t>
            </a:r>
          </a:p>
          <a:p>
            <a:pPr lvl="1"/>
            <a:r>
              <a:rPr lang="en-US" dirty="0"/>
              <a:t>Develop cable plan, HGCROC locations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CC0A5A-59FE-C1D5-07B6-A040D929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7B65E1-E38D-A8D3-9F9C-1BC4EA188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979F6E-A9F2-C3C4-6B65-82668FBB1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6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435FE5CE-15BE-8B4A-54CC-D52C7DCC0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327" y="2112150"/>
            <a:ext cx="9053345" cy="26337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834EC1-4807-4D74-AA42-27A547CB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5CB65F-FD6C-418E-A2AC-243EFFC70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BEDE5-0174-475F-A340-851F88F1D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14187-AF44-4271-AA62-1C5C376B8E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06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3AAE5-1EEF-E3FF-ED14-2B6B9B193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The Barrel HCAL Scintillating Tiles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9C785B-819E-41BD-89F3-813E73C038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1967681"/>
            <a:ext cx="4572000" cy="3276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BE3131-EF43-1F54-AE24-0E50F0897BBE}"/>
              </a:ext>
            </a:extLst>
          </p:cNvPr>
          <p:cNvSpPr txBox="1"/>
          <p:nvPr/>
        </p:nvSpPr>
        <p:spPr>
          <a:xfrm>
            <a:off x="10210800" y="2066860"/>
            <a:ext cx="1651991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Scintillating Tile</a:t>
            </a:r>
            <a:br>
              <a:rPr lang="en-US" dirty="0"/>
            </a:br>
            <a:r>
              <a:rPr lang="en-US" sz="1100" dirty="0"/>
              <a:t>(shown unwrapped)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ED0A56-4D7D-AFA4-A6E8-CC51012ACF09}"/>
              </a:ext>
            </a:extLst>
          </p:cNvPr>
          <p:cNvSpPr txBox="1"/>
          <p:nvPr/>
        </p:nvSpPr>
        <p:spPr>
          <a:xfrm>
            <a:off x="9032358" y="4654416"/>
            <a:ext cx="1361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Tile Retainer</a:t>
            </a:r>
            <a:br>
              <a:rPr lang="en-US" dirty="0"/>
            </a:br>
            <a:r>
              <a:rPr lang="en-US" dirty="0"/>
              <a:t>Clip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33668A-9236-6FBF-26E5-1BD3E8D484F2}"/>
              </a:ext>
            </a:extLst>
          </p:cNvPr>
          <p:cNvSpPr txBox="1"/>
          <p:nvPr/>
        </p:nvSpPr>
        <p:spPr>
          <a:xfrm>
            <a:off x="9242494" y="256098"/>
            <a:ext cx="212131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Light block, </a:t>
            </a:r>
            <a:r>
              <a:rPr lang="en-US" dirty="0" err="1"/>
              <a:t>SiPM</a:t>
            </a:r>
            <a:r>
              <a:rPr lang="en-US" dirty="0"/>
              <a:t> mount and </a:t>
            </a:r>
            <a:r>
              <a:rPr lang="en-US" dirty="0" err="1"/>
              <a:t>SiPM</a:t>
            </a:r>
            <a:endParaRPr lang="en-US" dirty="0"/>
          </a:p>
          <a:p>
            <a:r>
              <a:rPr lang="en-US" dirty="0"/>
              <a:t>(S12572-015P-02)</a:t>
            </a:r>
          </a:p>
          <a:p>
            <a:r>
              <a:rPr lang="en-US" dirty="0"/>
              <a:t>7680 total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B5D91B-1067-4254-6D1E-ACBEAD7C72B4}"/>
              </a:ext>
            </a:extLst>
          </p:cNvPr>
          <p:cNvSpPr txBox="1"/>
          <p:nvPr/>
        </p:nvSpPr>
        <p:spPr>
          <a:xfrm>
            <a:off x="10761941" y="4077791"/>
            <a:ext cx="1203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Calibration</a:t>
            </a:r>
            <a:br>
              <a:rPr lang="en-US" dirty="0"/>
            </a:br>
            <a:r>
              <a:rPr lang="en-US" dirty="0"/>
              <a:t>Fiber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222B4AC-BBB9-EC37-C89E-48D1F374F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A9C60A4-C46A-B001-A23F-839E7D21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7E5F52C-0ECD-1DB5-108D-9E0253E67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4</a:t>
            </a:fld>
            <a:endParaRPr lang="en-US"/>
          </a:p>
        </p:txBody>
      </p:sp>
      <p:pic>
        <p:nvPicPr>
          <p:cNvPr id="18" name="Picture 17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E6CB0FA6-BD84-8B32-124A-D24BD4454D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32" y="1690688"/>
            <a:ext cx="6961048" cy="2387103"/>
          </a:xfrm>
          <a:prstGeom prst="rect">
            <a:avLst/>
          </a:prstGeom>
        </p:spPr>
      </p:pic>
      <p:pic>
        <p:nvPicPr>
          <p:cNvPr id="20" name="Picture 19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B67DB39-E806-0534-4F35-DE6F066A73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32" y="4201148"/>
            <a:ext cx="8240275" cy="2086266"/>
          </a:xfrm>
          <a:prstGeom prst="rect">
            <a:avLst/>
          </a:prstGeom>
        </p:spPr>
      </p:pic>
      <p:sp>
        <p:nvSpPr>
          <p:cNvPr id="21" name="Oval 20">
            <a:extLst>
              <a:ext uri="{FF2B5EF4-FFF2-40B4-BE49-F238E27FC236}">
                <a16:creationId xmlns:a16="http://schemas.microsoft.com/office/drawing/2014/main" id="{75C64E3B-5AA5-4955-3D3C-5CF994793611}"/>
              </a:ext>
            </a:extLst>
          </p:cNvPr>
          <p:cNvSpPr/>
          <p:nvPr/>
        </p:nvSpPr>
        <p:spPr>
          <a:xfrm>
            <a:off x="5397910" y="4532671"/>
            <a:ext cx="2438400" cy="166165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E02C479-4DBE-EA87-FE3D-E49876238C6C}"/>
              </a:ext>
            </a:extLst>
          </p:cNvPr>
          <p:cNvSpPr/>
          <p:nvPr/>
        </p:nvSpPr>
        <p:spPr>
          <a:xfrm>
            <a:off x="8572502" y="3546423"/>
            <a:ext cx="653449" cy="64633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C960E16-653D-714E-5820-73B488AE39FE}"/>
              </a:ext>
            </a:extLst>
          </p:cNvPr>
          <p:cNvCxnSpPr/>
          <p:nvPr/>
        </p:nvCxnSpPr>
        <p:spPr>
          <a:xfrm flipH="1">
            <a:off x="9124335" y="1456427"/>
            <a:ext cx="857865" cy="2085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2869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F074BD4-9CEE-98D0-F9DC-3D5D138A0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Questions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773137A-97A6-78B2-E676-8770ABF42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4" y="1540285"/>
            <a:ext cx="6943725" cy="474145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What is the dynamic range one needs to cover?</a:t>
            </a:r>
          </a:p>
          <a:p>
            <a:pPr lvl="1"/>
            <a:r>
              <a:rPr lang="en-US" dirty="0"/>
              <a:t>sPHENIX planned on 25 MeV – 50 GeV per tower (5 scintillator tiles) @200 GeV</a:t>
            </a:r>
          </a:p>
          <a:p>
            <a:pPr lvl="2"/>
            <a:r>
              <a:rPr lang="en-US" dirty="0"/>
              <a:t>5 MeV – 10 GeV per tile, or 1 – 2000 (2.5 – 5000) pixels @ 200 (500) PE/GeV </a:t>
            </a:r>
          </a:p>
          <a:p>
            <a:pPr lvl="2"/>
            <a:r>
              <a:rPr lang="en-US" dirty="0"/>
              <a:t>Should look at 18x275 GeV jets at </a:t>
            </a:r>
            <a:r>
              <a:rPr lang="en-US" dirty="0">
                <a:latin typeface="Symbol" panose="05050102010706020507" pitchFamily="18" charset="2"/>
              </a:rPr>
              <a:t>h</a:t>
            </a:r>
            <a:r>
              <a:rPr lang="en-US" dirty="0"/>
              <a:t> ~ 1 to verify range, suspect OK</a:t>
            </a:r>
          </a:p>
          <a:p>
            <a:r>
              <a:rPr lang="en-US" dirty="0"/>
              <a:t>What is the impact of radiation damage of the </a:t>
            </a:r>
            <a:r>
              <a:rPr lang="en-US" dirty="0" err="1"/>
              <a:t>SiPMs</a:t>
            </a:r>
            <a:r>
              <a:rPr lang="en-US" dirty="0"/>
              <a:t> on your system?</a:t>
            </a:r>
          </a:p>
          <a:p>
            <a:pPr lvl="1"/>
            <a:r>
              <a:rPr lang="en-US" dirty="0"/>
              <a:t>Expected to be negligible, at outer radius of detector. No degradation anticipated in 3 (5) years of sPHENIX operation (HI).</a:t>
            </a:r>
          </a:p>
          <a:p>
            <a:pPr lvl="1"/>
            <a:r>
              <a:rPr lang="en-US" dirty="0"/>
              <a:t>Is there a standard “per N years of operation” to estimate dose? </a:t>
            </a:r>
          </a:p>
          <a:p>
            <a:r>
              <a:rPr lang="en-US" dirty="0"/>
              <a:t>What specs have you already determined and how? What needs still be determined</a:t>
            </a:r>
          </a:p>
          <a:p>
            <a:pPr lvl="1"/>
            <a:r>
              <a:rPr lang="en-US" dirty="0"/>
              <a:t>Based on existing design, we have a fixed physical package (3x3mm)</a:t>
            </a:r>
          </a:p>
          <a:p>
            <a:pPr lvl="1"/>
            <a:r>
              <a:rPr lang="en-US" dirty="0"/>
              <a:t>Designed for 40000 pixels @ 15</a:t>
            </a:r>
            <a:r>
              <a:rPr lang="en-US" dirty="0">
                <a:latin typeface="Symbol" panose="05050102010706020507" pitchFamily="18" charset="2"/>
              </a:rPr>
              <a:t>m</a:t>
            </a:r>
            <a:r>
              <a:rPr lang="en-US" dirty="0"/>
              <a:t>m. Reduced pixel count might work but needs study</a:t>
            </a:r>
          </a:p>
          <a:p>
            <a:r>
              <a:rPr lang="en-US" dirty="0"/>
              <a:t>How do your </a:t>
            </a:r>
            <a:r>
              <a:rPr lang="en-US" dirty="0" err="1"/>
              <a:t>SiPM</a:t>
            </a:r>
            <a:r>
              <a:rPr lang="en-US" dirty="0"/>
              <a:t> specs impact the readout electronics, especially the FEEs. </a:t>
            </a:r>
          </a:p>
          <a:p>
            <a:pPr lvl="1"/>
            <a:r>
              <a:rPr lang="en-US" dirty="0"/>
              <a:t>Plan to use HGCROC, piggy-back on ORNL HGCROC development for LFHCAL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E57C35-E5EE-13F1-A2F9-B20652742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4/19/2023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46796-9E0C-4CD7-0B55-B865DFE29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ePIC SiPM Specs Meeting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CDFD48-8A41-FBF4-8F29-7DEBB8BEB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D0184-B24F-4F9C-B341-54869DDD6D21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F58BC04-48D7-C6FD-A829-C06755D9C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4656" y="1296739"/>
            <a:ext cx="4830630" cy="32204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0E6E1F4-38BA-24B1-9BA2-7FA287BE8EC4}"/>
              </a:ext>
            </a:extLst>
          </p:cNvPr>
          <p:cNvSpPr txBox="1"/>
          <p:nvPr/>
        </p:nvSpPr>
        <p:spPr>
          <a:xfrm>
            <a:off x="8710612" y="4485482"/>
            <a:ext cx="2790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 sPHENIX TDR</a:t>
            </a:r>
          </a:p>
        </p:txBody>
      </p:sp>
    </p:spTree>
    <p:extLst>
      <p:ext uri="{BB962C8B-B14F-4D97-AF65-F5344CB8AC3E}">
        <p14:creationId xmlns:p14="http://schemas.microsoft.com/office/powerpoint/2010/main" val="1678368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382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Theme</vt:lpstr>
      <vt:lpstr>Barrel HCAL SiPMs</vt:lpstr>
      <vt:lpstr>Barrel HCAL SiPM Specifications</vt:lpstr>
      <vt:lpstr>PowerPoint Presentation</vt:lpstr>
      <vt:lpstr>The Barrel HCAL Scintillating Tiles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Barrel HCAL SiPMs</dc:title>
  <dc:creator>Lajoie, John G [PHYSA]</dc:creator>
  <cp:lastModifiedBy>Lajoie, John G [PHYSA]</cp:lastModifiedBy>
  <cp:revision>46</cp:revision>
  <dcterms:created xsi:type="dcterms:W3CDTF">2023-04-18T21:34:06Z</dcterms:created>
  <dcterms:modified xsi:type="dcterms:W3CDTF">2023-06-14T13:23:04Z</dcterms:modified>
</cp:coreProperties>
</file>