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5758" r:id="rId5"/>
    <p:sldId id="5759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37FF"/>
    <a:srgbClr val="0432FF"/>
    <a:srgbClr val="FF40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1" autoAdjust="0"/>
    <p:restoredTop sz="93447" autoAdjust="0"/>
  </p:normalViewPr>
  <p:slideViewPr>
    <p:cSldViewPr snapToGrid="0">
      <p:cViewPr varScale="1">
        <p:scale>
          <a:sx n="208" d="100"/>
          <a:sy n="208" d="100"/>
        </p:scale>
        <p:origin x="1328" y="184"/>
      </p:cViewPr>
      <p:guideLst>
        <p:guide orient="horz" pos="151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6/22/23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39090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3188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117" y="64400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03188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3188" y="64400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7212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7777-AAFD-B043-9F53-48B7CDF6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09364"/>
          </a:xfrm>
        </p:spPr>
        <p:txBody>
          <a:bodyPr>
            <a:normAutofit/>
          </a:bodyPr>
          <a:lstStyle/>
          <a:p>
            <a:r>
              <a:rPr lang="en-US" sz="3600" dirty="0"/>
              <a:t>Integration of optimized tracking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ED974-71EF-0F4F-A494-C30D33FB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48DA7-2981-4145-97CF-DBA9EFB2DB76}"/>
              </a:ext>
            </a:extLst>
          </p:cNvPr>
          <p:cNvSpPr txBox="1"/>
          <p:nvPr/>
        </p:nvSpPr>
        <p:spPr>
          <a:xfrm>
            <a:off x="0" y="642257"/>
            <a:ext cx="85540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details on the why </a:t>
            </a:r>
            <a:r>
              <a:rPr lang="en-US"/>
              <a:t>see Ernst’s </a:t>
            </a:r>
            <a:r>
              <a:rPr lang="en-US" dirty="0"/>
              <a:t>and Matt’s talk 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indico.bnl.gov</a:t>
            </a:r>
            <a:r>
              <a:rPr lang="en-US" sz="1200" dirty="0"/>
              <a:t>/event/19854/contributions/77603/attachments/48017/81517/20230615%20-%20ePIC%20Tracking%20WG.pdf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4F7FC-968E-6742-BBA8-39594339C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2" y="1331711"/>
            <a:ext cx="7934488" cy="3877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8C06D9-3701-8E42-BF3B-49FBE866A1B2}"/>
              </a:ext>
            </a:extLst>
          </p:cNvPr>
          <p:cNvSpPr txBox="1"/>
          <p:nvPr/>
        </p:nvSpPr>
        <p:spPr>
          <a:xfrm>
            <a:off x="6130776" y="2030968"/>
            <a:ext cx="50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ToF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27DC2-DFC6-E044-8325-43EB5EEB3866}"/>
              </a:ext>
            </a:extLst>
          </p:cNvPr>
          <p:cNvSpPr txBox="1"/>
          <p:nvPr/>
        </p:nvSpPr>
        <p:spPr>
          <a:xfrm>
            <a:off x="1876872" y="227756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9A312B-B093-154E-AF74-EB9B1C87F13E}"/>
              </a:ext>
            </a:extLst>
          </p:cNvPr>
          <p:cNvCxnSpPr>
            <a:cxnSpLocks/>
          </p:cNvCxnSpPr>
          <p:nvPr/>
        </p:nvCxnSpPr>
        <p:spPr>
          <a:xfrm flipV="1">
            <a:off x="2516135" y="2043592"/>
            <a:ext cx="613691" cy="356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7A4834-7E43-B044-99F6-68AD3E5BE431}"/>
              </a:ext>
            </a:extLst>
          </p:cNvPr>
          <p:cNvCxnSpPr>
            <a:cxnSpLocks/>
          </p:cNvCxnSpPr>
          <p:nvPr/>
        </p:nvCxnSpPr>
        <p:spPr>
          <a:xfrm>
            <a:off x="2576482" y="2430729"/>
            <a:ext cx="7865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7F5548-C954-9A40-8364-09273BBD3325}"/>
              </a:ext>
            </a:extLst>
          </p:cNvPr>
          <p:cNvCxnSpPr>
            <a:cxnSpLocks/>
          </p:cNvCxnSpPr>
          <p:nvPr/>
        </p:nvCxnSpPr>
        <p:spPr>
          <a:xfrm>
            <a:off x="2569321" y="2471897"/>
            <a:ext cx="419355" cy="1424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5981A4-4206-ED4F-9CAD-49A764636EB6}"/>
              </a:ext>
            </a:extLst>
          </p:cNvPr>
          <p:cNvCxnSpPr>
            <a:cxnSpLocks/>
          </p:cNvCxnSpPr>
          <p:nvPr/>
        </p:nvCxnSpPr>
        <p:spPr>
          <a:xfrm>
            <a:off x="2556024" y="2507695"/>
            <a:ext cx="260819" cy="3152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5172CF3-1CFE-754D-9617-D00AD24A0566}"/>
              </a:ext>
            </a:extLst>
          </p:cNvPr>
          <p:cNvSpPr txBox="1"/>
          <p:nvPr/>
        </p:nvSpPr>
        <p:spPr>
          <a:xfrm>
            <a:off x="0" y="5320704"/>
            <a:ext cx="902105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700" dirty="0"/>
              <a:t>Outer-MPGD Barrel extended to cover active region of DIRC </a:t>
            </a:r>
            <a:r>
              <a:rPr lang="en-US" sz="1700" dirty="0">
                <a:sym typeface="Wingdings" pitchFamily="2" charset="2"/>
              </a:rPr>
              <a:t> will be </a:t>
            </a:r>
            <a:r>
              <a:rPr lang="en-US" sz="1700" dirty="0"/>
              <a:t>integrated in DIRC support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700" dirty="0"/>
              <a:t>Outer MPGD barrel is composed from flat detectors following the DIRC segmentation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700" dirty="0"/>
              <a:t>Inner MPGD Barrel and </a:t>
            </a:r>
            <a:r>
              <a:rPr lang="en-US" sz="1700" dirty="0" err="1"/>
              <a:t>ToF</a:t>
            </a:r>
            <a:r>
              <a:rPr lang="en-US" sz="1700" dirty="0"/>
              <a:t> will have one support also supporting all Discs and MAPS barrels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A81E53-D927-734C-9F60-FA406E83B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2" t="5464" r="30873"/>
          <a:stretch/>
        </p:blipFill>
        <p:spPr>
          <a:xfrm>
            <a:off x="7860009" y="1325574"/>
            <a:ext cx="1234895" cy="24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0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455E-1522-944E-9EBC-987DF1D1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515350" cy="742566"/>
          </a:xfrm>
        </p:spPr>
        <p:txBody>
          <a:bodyPr/>
          <a:lstStyle/>
          <a:p>
            <a:r>
              <a:rPr lang="en-US" dirty="0"/>
              <a:t>Integration of optimized tracking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0139E-0E40-B542-8D46-7A4F4AC2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49D0F-9206-104D-85D2-207C476C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573"/>
            <a:ext cx="9144000" cy="41370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0396F6-EAFD-004C-B1B0-B3F08F8832C4}"/>
              </a:ext>
            </a:extLst>
          </p:cNvPr>
          <p:cNvCxnSpPr/>
          <p:nvPr/>
        </p:nvCxnSpPr>
        <p:spPr>
          <a:xfrm flipV="1">
            <a:off x="5013858" y="3007087"/>
            <a:ext cx="0" cy="239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EFA33D-2DB7-6245-AC7F-1EC968087FAB}"/>
              </a:ext>
            </a:extLst>
          </p:cNvPr>
          <p:cNvCxnSpPr/>
          <p:nvPr/>
        </p:nvCxnSpPr>
        <p:spPr>
          <a:xfrm flipV="1">
            <a:off x="5026132" y="2000634"/>
            <a:ext cx="994179" cy="1006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5F8145-9FB9-D14D-BD3F-1B60AF1093FE}"/>
              </a:ext>
            </a:extLst>
          </p:cNvPr>
          <p:cNvCxnSpPr/>
          <p:nvPr/>
        </p:nvCxnSpPr>
        <p:spPr>
          <a:xfrm>
            <a:off x="6081681" y="2025181"/>
            <a:ext cx="30623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851E48-8725-7A48-87DE-FF9469C926F3}"/>
              </a:ext>
            </a:extLst>
          </p:cNvPr>
          <p:cNvCxnSpPr>
            <a:cxnSpLocks/>
          </p:cNvCxnSpPr>
          <p:nvPr/>
        </p:nvCxnSpPr>
        <p:spPr>
          <a:xfrm>
            <a:off x="6413074" y="2282932"/>
            <a:ext cx="16569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DEA117-9D7F-504C-8855-FCE758BABEBC}"/>
              </a:ext>
            </a:extLst>
          </p:cNvPr>
          <p:cNvCxnSpPr/>
          <p:nvPr/>
        </p:nvCxnSpPr>
        <p:spPr>
          <a:xfrm flipV="1">
            <a:off x="8094588" y="2043592"/>
            <a:ext cx="165697" cy="208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A0DE1C-F82F-AF4A-BC15-FA363D205C24}"/>
              </a:ext>
            </a:extLst>
          </p:cNvPr>
          <p:cNvCxnSpPr>
            <a:cxnSpLocks/>
          </p:cNvCxnSpPr>
          <p:nvPr/>
        </p:nvCxnSpPr>
        <p:spPr>
          <a:xfrm flipV="1">
            <a:off x="8346201" y="2011885"/>
            <a:ext cx="170812" cy="12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6109B4-8894-3947-A88E-C07C1B00F3C1}"/>
              </a:ext>
            </a:extLst>
          </p:cNvPr>
          <p:cNvCxnSpPr>
            <a:cxnSpLocks/>
          </p:cNvCxnSpPr>
          <p:nvPr/>
        </p:nvCxnSpPr>
        <p:spPr>
          <a:xfrm flipV="1">
            <a:off x="8633613" y="2010862"/>
            <a:ext cx="170812" cy="12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337AE8-B68A-714F-89E2-309E4587B2C2}"/>
              </a:ext>
            </a:extLst>
          </p:cNvPr>
          <p:cNvCxnSpPr>
            <a:cxnSpLocks/>
          </p:cNvCxnSpPr>
          <p:nvPr/>
        </p:nvCxnSpPr>
        <p:spPr>
          <a:xfrm flipV="1">
            <a:off x="8908751" y="2015976"/>
            <a:ext cx="170812" cy="12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3AFE98-B302-8141-A992-A0A0E08801ED}"/>
              </a:ext>
            </a:extLst>
          </p:cNvPr>
          <p:cNvCxnSpPr>
            <a:cxnSpLocks/>
          </p:cNvCxnSpPr>
          <p:nvPr/>
        </p:nvCxnSpPr>
        <p:spPr>
          <a:xfrm flipV="1">
            <a:off x="8996716" y="1632419"/>
            <a:ext cx="147284" cy="257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17A141-EF6E-1647-80C1-7245B1461C0D}"/>
              </a:ext>
            </a:extLst>
          </p:cNvPr>
          <p:cNvCxnSpPr>
            <a:cxnSpLocks/>
          </p:cNvCxnSpPr>
          <p:nvPr/>
        </p:nvCxnSpPr>
        <p:spPr>
          <a:xfrm flipV="1">
            <a:off x="8996716" y="1385920"/>
            <a:ext cx="147284" cy="257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AC8F45-5B93-8A43-9812-6A67E635340D}"/>
              </a:ext>
            </a:extLst>
          </p:cNvPr>
          <p:cNvCxnSpPr>
            <a:cxnSpLocks/>
          </p:cNvCxnSpPr>
          <p:nvPr/>
        </p:nvCxnSpPr>
        <p:spPr>
          <a:xfrm flipV="1">
            <a:off x="8007650" y="2019044"/>
            <a:ext cx="166718" cy="108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D6F0DD-B549-C54E-A09E-22F73E21BBB9}"/>
              </a:ext>
            </a:extLst>
          </p:cNvPr>
          <p:cNvCxnSpPr/>
          <p:nvPr/>
        </p:nvCxnSpPr>
        <p:spPr>
          <a:xfrm flipV="1">
            <a:off x="4319364" y="3036749"/>
            <a:ext cx="0" cy="239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8A07D4-8828-6641-94EA-F1F43115BE25}"/>
              </a:ext>
            </a:extLst>
          </p:cNvPr>
          <p:cNvCxnSpPr/>
          <p:nvPr/>
        </p:nvCxnSpPr>
        <p:spPr>
          <a:xfrm flipH="1" flipV="1">
            <a:off x="3338481" y="1994497"/>
            <a:ext cx="1000316" cy="1061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138C96-C73D-E141-9091-245FF55A0A60}"/>
              </a:ext>
            </a:extLst>
          </p:cNvPr>
          <p:cNvCxnSpPr/>
          <p:nvPr/>
        </p:nvCxnSpPr>
        <p:spPr>
          <a:xfrm flipH="1">
            <a:off x="1264204" y="2012907"/>
            <a:ext cx="20742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2EFC16-A696-6046-9E42-E17E4CC10A88}"/>
              </a:ext>
            </a:extLst>
          </p:cNvPr>
          <p:cNvCxnSpPr>
            <a:cxnSpLocks/>
          </p:cNvCxnSpPr>
          <p:nvPr/>
        </p:nvCxnSpPr>
        <p:spPr>
          <a:xfrm flipH="1" flipV="1">
            <a:off x="1730609" y="2019044"/>
            <a:ext cx="189222" cy="121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82ED1B-026C-2048-9E53-303C2D4B8B60}"/>
              </a:ext>
            </a:extLst>
          </p:cNvPr>
          <p:cNvCxnSpPr>
            <a:cxnSpLocks/>
          </p:cNvCxnSpPr>
          <p:nvPr/>
        </p:nvCxnSpPr>
        <p:spPr>
          <a:xfrm flipH="1" flipV="1">
            <a:off x="1453425" y="1993473"/>
            <a:ext cx="189222" cy="121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D62FCF0-299E-D845-95D0-BD3EAF7D8638}"/>
              </a:ext>
            </a:extLst>
          </p:cNvPr>
          <p:cNvCxnSpPr>
            <a:cxnSpLocks/>
          </p:cNvCxnSpPr>
          <p:nvPr/>
        </p:nvCxnSpPr>
        <p:spPr>
          <a:xfrm flipH="1" flipV="1">
            <a:off x="1988360" y="2006770"/>
            <a:ext cx="59323" cy="77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5637B6-E4F6-E845-B4E8-2B362485E8CE}"/>
              </a:ext>
            </a:extLst>
          </p:cNvPr>
          <p:cNvCxnSpPr/>
          <p:nvPr/>
        </p:nvCxnSpPr>
        <p:spPr>
          <a:xfrm flipH="1">
            <a:off x="2062003" y="2295205"/>
            <a:ext cx="101872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32E7DC-EA6D-FA45-ADEE-6DEB427471BC}"/>
              </a:ext>
            </a:extLst>
          </p:cNvPr>
          <p:cNvCxnSpPr/>
          <p:nvPr/>
        </p:nvCxnSpPr>
        <p:spPr>
          <a:xfrm flipH="1" flipV="1">
            <a:off x="1896306" y="2000634"/>
            <a:ext cx="184107" cy="294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050D37-B998-D948-945E-FE2F09FFFD99}"/>
              </a:ext>
            </a:extLst>
          </p:cNvPr>
          <p:cNvCxnSpPr>
            <a:cxnSpLocks/>
          </p:cNvCxnSpPr>
          <p:nvPr/>
        </p:nvCxnSpPr>
        <p:spPr>
          <a:xfrm flipH="1" flipV="1">
            <a:off x="349804" y="1856417"/>
            <a:ext cx="1500475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B834E3-9D89-9B43-877F-C357F00B19EB}"/>
              </a:ext>
            </a:extLst>
          </p:cNvPr>
          <p:cNvCxnSpPr>
            <a:cxnSpLocks/>
          </p:cNvCxnSpPr>
          <p:nvPr/>
        </p:nvCxnSpPr>
        <p:spPr>
          <a:xfrm flipH="1" flipV="1">
            <a:off x="110464" y="1631396"/>
            <a:ext cx="428562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6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ec2b3955-b7cd-48fd-80d5-fd3efbb6f44b" xsi:nil="true"/>
    <Presenter_x0028_s_x0029_ xmlns="ec2b3955-b7cd-48fd-80d5-fd3efbb6f44b">R. Ent / E. Aschenauer</Presenter_x0028_s_x0029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BEAD70EAE274A9CB120AA87B60764" ma:contentTypeVersion="8" ma:contentTypeDescription="Create a new document." ma:contentTypeScope="" ma:versionID="33a7afeecd0e21aeec922d0810b20a29">
  <xsd:schema xmlns:xsd="http://www.w3.org/2001/XMLSchema" xmlns:xs="http://www.w3.org/2001/XMLSchema" xmlns:p="http://schemas.microsoft.com/office/2006/metadata/properties" xmlns:ns2="ec2b3955-b7cd-48fd-80d5-fd3efbb6f44b" targetNamespace="http://schemas.microsoft.com/office/2006/metadata/properties" ma:root="true" ma:fieldsID="bdca1b9efceb95fc3541d3a5727325f3" ns2:_="">
    <xsd:import namespace="ec2b3955-b7cd-48fd-80d5-fd3efbb6f44b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Presenter_x0028_s_x0029_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b3955-b7cd-48fd-80d5-fd3efbb6f44b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internalName="_x0023_">
      <xsd:simpleType>
        <xsd:restriction base="dms:Text">
          <xsd:maxLength value="255"/>
        </xsd:restriction>
      </xsd:simpleType>
    </xsd:element>
    <xsd:element name="Presenter_x0028_s_x0029_" ma:index="9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98C05-5760-4FD2-B85E-2A9CB1A90B2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c2b3955-b7cd-48fd-80d5-fd3efbb6f44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C5E899-D38C-4BB2-B3F7-952490902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2b3955-b7cd-48fd-80d5-fd3efbb6f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10393</TotalTime>
  <Words>93</Words>
  <Application>Microsoft Macintosh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Integration of optimized tracking </vt:lpstr>
      <vt:lpstr>Integration of optimized tracking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for EIC Project Support Division</dc:title>
  <dc:creator>Hatton, Diane</dc:creator>
  <cp:lastModifiedBy>Elke-Caroline Aschenauer</cp:lastModifiedBy>
  <cp:revision>398</cp:revision>
  <dcterms:created xsi:type="dcterms:W3CDTF">2020-09-28T13:10:10Z</dcterms:created>
  <dcterms:modified xsi:type="dcterms:W3CDTF">2023-06-22T15:50:41Z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0x0101009BDBEAD70EAE274A9CB120AA87B60764</vt:lpwstr>
  </property>
  <property fmtid="{D5CDD505-2E9C-101B-9397-08002B2CF9AE}" pid="3" name="MediaServiceImageTags">
    <vt:lpwstr/>
  </property>
</Properties>
</file>