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57" r:id="rId2"/>
    <p:sldId id="271" r:id="rId3"/>
    <p:sldId id="318" r:id="rId4"/>
    <p:sldId id="358" r:id="rId5"/>
    <p:sldId id="354" r:id="rId6"/>
    <p:sldId id="371" r:id="rId7"/>
    <p:sldId id="372" r:id="rId8"/>
    <p:sldId id="373" r:id="rId9"/>
    <p:sldId id="374" r:id="rId10"/>
    <p:sldId id="355" r:id="rId11"/>
    <p:sldId id="375" r:id="rId12"/>
    <p:sldId id="361" r:id="rId13"/>
    <p:sldId id="288" r:id="rId14"/>
    <p:sldId id="363" r:id="rId15"/>
    <p:sldId id="365" r:id="rId16"/>
    <p:sldId id="366" r:id="rId17"/>
    <p:sldId id="367" r:id="rId18"/>
  </p:sldIdLst>
  <p:sldSz cx="12192000" cy="6858000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191" kern="1200">
        <a:solidFill>
          <a:schemeClr val="tx1"/>
        </a:solidFill>
        <a:latin typeface="Lucida Sans" charset="0"/>
        <a:ea typeface="+mn-ea"/>
        <a:cs typeface="+mn-cs"/>
      </a:defRPr>
    </a:lvl1pPr>
    <a:lvl2pPr marL="340355" algn="l" rtl="0" eaLnBrk="0" fontAlgn="base" hangingPunct="0">
      <a:spcBef>
        <a:spcPct val="0"/>
      </a:spcBef>
      <a:spcAft>
        <a:spcPct val="0"/>
      </a:spcAft>
      <a:defRPr sz="1191" kern="1200">
        <a:solidFill>
          <a:schemeClr val="tx1"/>
        </a:solidFill>
        <a:latin typeface="Lucida Sans" charset="0"/>
        <a:ea typeface="+mn-ea"/>
        <a:cs typeface="+mn-cs"/>
      </a:defRPr>
    </a:lvl2pPr>
    <a:lvl3pPr marL="680713" algn="l" rtl="0" eaLnBrk="0" fontAlgn="base" hangingPunct="0">
      <a:spcBef>
        <a:spcPct val="0"/>
      </a:spcBef>
      <a:spcAft>
        <a:spcPct val="0"/>
      </a:spcAft>
      <a:defRPr sz="1191" kern="1200">
        <a:solidFill>
          <a:schemeClr val="tx1"/>
        </a:solidFill>
        <a:latin typeface="Lucida Sans" charset="0"/>
        <a:ea typeface="+mn-ea"/>
        <a:cs typeface="+mn-cs"/>
      </a:defRPr>
    </a:lvl3pPr>
    <a:lvl4pPr marL="1021068" algn="l" rtl="0" eaLnBrk="0" fontAlgn="base" hangingPunct="0">
      <a:spcBef>
        <a:spcPct val="0"/>
      </a:spcBef>
      <a:spcAft>
        <a:spcPct val="0"/>
      </a:spcAft>
      <a:defRPr sz="1191" kern="1200">
        <a:solidFill>
          <a:schemeClr val="tx1"/>
        </a:solidFill>
        <a:latin typeface="Lucida Sans" charset="0"/>
        <a:ea typeface="+mn-ea"/>
        <a:cs typeface="+mn-cs"/>
      </a:defRPr>
    </a:lvl4pPr>
    <a:lvl5pPr marL="1361424" algn="l" rtl="0" eaLnBrk="0" fontAlgn="base" hangingPunct="0">
      <a:spcBef>
        <a:spcPct val="0"/>
      </a:spcBef>
      <a:spcAft>
        <a:spcPct val="0"/>
      </a:spcAft>
      <a:defRPr sz="1191" kern="1200">
        <a:solidFill>
          <a:schemeClr val="tx1"/>
        </a:solidFill>
        <a:latin typeface="Lucida Sans" charset="0"/>
        <a:ea typeface="+mn-ea"/>
        <a:cs typeface="+mn-cs"/>
      </a:defRPr>
    </a:lvl5pPr>
    <a:lvl6pPr marL="1701779" algn="l" defTabSz="340355" rtl="0" eaLnBrk="1" latinLnBrk="0" hangingPunct="1">
      <a:defRPr sz="1191" kern="1200">
        <a:solidFill>
          <a:schemeClr val="tx1"/>
        </a:solidFill>
        <a:latin typeface="Lucida Sans" charset="0"/>
        <a:ea typeface="+mn-ea"/>
        <a:cs typeface="+mn-cs"/>
      </a:defRPr>
    </a:lvl6pPr>
    <a:lvl7pPr marL="2042136" algn="l" defTabSz="340355" rtl="0" eaLnBrk="1" latinLnBrk="0" hangingPunct="1">
      <a:defRPr sz="1191" kern="1200">
        <a:solidFill>
          <a:schemeClr val="tx1"/>
        </a:solidFill>
        <a:latin typeface="Lucida Sans" charset="0"/>
        <a:ea typeface="+mn-ea"/>
        <a:cs typeface="+mn-cs"/>
      </a:defRPr>
    </a:lvl7pPr>
    <a:lvl8pPr marL="2382491" algn="l" defTabSz="340355" rtl="0" eaLnBrk="1" latinLnBrk="0" hangingPunct="1">
      <a:defRPr sz="1191" kern="1200">
        <a:solidFill>
          <a:schemeClr val="tx1"/>
        </a:solidFill>
        <a:latin typeface="Lucida Sans" charset="0"/>
        <a:ea typeface="+mn-ea"/>
        <a:cs typeface="+mn-cs"/>
      </a:defRPr>
    </a:lvl8pPr>
    <a:lvl9pPr marL="2722846" algn="l" defTabSz="340355" rtl="0" eaLnBrk="1" latinLnBrk="0" hangingPunct="1">
      <a:defRPr sz="1191" kern="1200">
        <a:solidFill>
          <a:schemeClr val="tx1"/>
        </a:solidFill>
        <a:latin typeface="Lucida San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A5FF"/>
    <a:srgbClr val="FFC000"/>
    <a:srgbClr val="92D050"/>
    <a:srgbClr val="00FA00"/>
    <a:srgbClr val="151617"/>
    <a:srgbClr val="F87F83"/>
    <a:srgbClr val="FF9900"/>
    <a:srgbClr val="1D1C20"/>
    <a:srgbClr val="141616"/>
    <a:srgbClr val="C170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268" autoAdjust="0"/>
    <p:restoredTop sz="93990" autoAdjust="0"/>
  </p:normalViewPr>
  <p:slideViewPr>
    <p:cSldViewPr snapToObjects="1">
      <p:cViewPr varScale="1">
        <p:scale>
          <a:sx n="88" d="100"/>
          <a:sy n="88" d="100"/>
        </p:scale>
        <p:origin x="184" y="2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125" d="100"/>
          <a:sy n="125" d="100"/>
        </p:scale>
        <p:origin x="1792" y="176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fld id="{20324E44-C053-754B-9AD1-CEBEA64FBFA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538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727200" y="285750"/>
            <a:ext cx="5487988" cy="3087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12800" y="354330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21853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894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1pPr>
    <a:lvl2pPr marL="340355" algn="l" rtl="0" eaLnBrk="0" fontAlgn="base" hangingPunct="0">
      <a:spcBef>
        <a:spcPct val="30000"/>
      </a:spcBef>
      <a:spcAft>
        <a:spcPct val="0"/>
      </a:spcAft>
      <a:defRPr sz="894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680713" algn="l" rtl="0" eaLnBrk="0" fontAlgn="base" hangingPunct="0">
      <a:spcBef>
        <a:spcPct val="30000"/>
      </a:spcBef>
      <a:spcAft>
        <a:spcPct val="0"/>
      </a:spcAft>
      <a:defRPr sz="894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021068" algn="l" rtl="0" eaLnBrk="0" fontAlgn="base" hangingPunct="0">
      <a:spcBef>
        <a:spcPct val="30000"/>
      </a:spcBef>
      <a:spcAft>
        <a:spcPct val="0"/>
      </a:spcAft>
      <a:defRPr sz="894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361424" algn="l" rtl="0" eaLnBrk="0" fontAlgn="base" hangingPunct="0">
      <a:spcBef>
        <a:spcPct val="30000"/>
      </a:spcBef>
      <a:spcAft>
        <a:spcPct val="0"/>
      </a:spcAft>
      <a:defRPr sz="894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1701779" algn="l" defTabSz="340355" rtl="0" eaLnBrk="1" latinLnBrk="0" hangingPunct="1">
      <a:defRPr sz="894" kern="1200">
        <a:solidFill>
          <a:schemeClr val="tx1"/>
        </a:solidFill>
        <a:latin typeface="+mn-lt"/>
        <a:ea typeface="+mn-ea"/>
        <a:cs typeface="+mn-cs"/>
      </a:defRPr>
    </a:lvl6pPr>
    <a:lvl7pPr marL="2042136" algn="l" defTabSz="340355" rtl="0" eaLnBrk="1" latinLnBrk="0" hangingPunct="1">
      <a:defRPr sz="894" kern="1200">
        <a:solidFill>
          <a:schemeClr val="tx1"/>
        </a:solidFill>
        <a:latin typeface="+mn-lt"/>
        <a:ea typeface="+mn-ea"/>
        <a:cs typeface="+mn-cs"/>
      </a:defRPr>
    </a:lvl7pPr>
    <a:lvl8pPr marL="2382491" algn="l" defTabSz="340355" rtl="0" eaLnBrk="1" latinLnBrk="0" hangingPunct="1">
      <a:defRPr sz="894" kern="1200">
        <a:solidFill>
          <a:schemeClr val="tx1"/>
        </a:solidFill>
        <a:latin typeface="+mn-lt"/>
        <a:ea typeface="+mn-ea"/>
        <a:cs typeface="+mn-cs"/>
      </a:defRPr>
    </a:lvl8pPr>
    <a:lvl9pPr marL="2722846" algn="l" defTabSz="340355" rtl="0" eaLnBrk="1" latinLnBrk="0" hangingPunct="1">
      <a:defRPr sz="89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27200" y="285750"/>
            <a:ext cx="5487988" cy="3087688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786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27200" y="285750"/>
            <a:ext cx="5487988" cy="3087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0860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27200" y="285750"/>
            <a:ext cx="5487988" cy="3087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9828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27200" y="285750"/>
            <a:ext cx="5487988" cy="3087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497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27200" y="285750"/>
            <a:ext cx="5487988" cy="3087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04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27200" y="285750"/>
            <a:ext cx="5487988" cy="3087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753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27200" y="285750"/>
            <a:ext cx="5487988" cy="3087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1903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752600"/>
            <a:ext cx="10363200" cy="1143000"/>
          </a:xfrm>
          <a:prstGeom prst="rect">
            <a:avLst/>
          </a:prstGeom>
          <a:noFill/>
        </p:spPr>
        <p:txBody>
          <a:bodyPr/>
          <a:lstStyle>
            <a:lvl1pPr>
              <a:defRPr sz="2167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sz="1264"/>
            </a:lvl1pPr>
          </a:lstStyle>
          <a:p>
            <a:r>
              <a:rPr lang="en-GB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76200"/>
            <a:ext cx="11785600" cy="6096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76213"/>
            <a:ext cx="2946400" cy="6507163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11" y="76213"/>
            <a:ext cx="8651631" cy="650716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76200"/>
            <a:ext cx="11785600" cy="6096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14146" indent="-114146">
              <a:buFont typeface="Wingdings" pitchFamily="2" charset="2"/>
              <a:buChar char="§"/>
              <a:defRPr sz="1800"/>
            </a:lvl1pPr>
            <a:lvl2pPr marL="223455" indent="0">
              <a:tabLst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247" y="4406903"/>
            <a:ext cx="10363200" cy="1362074"/>
          </a:xfrm>
          <a:prstGeom prst="rect">
            <a:avLst/>
          </a:prstGeom>
        </p:spPr>
        <p:txBody>
          <a:bodyPr anchor="t"/>
          <a:lstStyle>
            <a:lvl1pPr algn="l">
              <a:defRPr sz="2437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</p:spPr>
        <p:txBody>
          <a:bodyPr anchor="b"/>
          <a:lstStyle>
            <a:lvl1pPr marL="0" indent="0">
              <a:buNone/>
              <a:defRPr sz="1218"/>
            </a:lvl1pPr>
            <a:lvl2pPr marL="278592" indent="0">
              <a:buNone/>
              <a:defRPr sz="1097"/>
            </a:lvl2pPr>
            <a:lvl3pPr marL="557183" indent="0">
              <a:buNone/>
              <a:defRPr sz="975"/>
            </a:lvl3pPr>
            <a:lvl4pPr marL="835776" indent="0">
              <a:buNone/>
              <a:defRPr sz="853"/>
            </a:lvl4pPr>
            <a:lvl5pPr marL="1114368" indent="0">
              <a:buNone/>
              <a:defRPr sz="853"/>
            </a:lvl5pPr>
            <a:lvl6pPr marL="1392959" indent="0">
              <a:buNone/>
              <a:defRPr sz="853"/>
            </a:lvl6pPr>
            <a:lvl7pPr marL="1671551" indent="0">
              <a:buNone/>
              <a:defRPr sz="853"/>
            </a:lvl7pPr>
            <a:lvl8pPr marL="1950143" indent="0">
              <a:buNone/>
              <a:defRPr sz="853"/>
            </a:lvl8pPr>
            <a:lvl9pPr marL="2228735" indent="0">
              <a:buNone/>
              <a:defRPr sz="853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76200"/>
            <a:ext cx="11785600" cy="6096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838213"/>
            <a:ext cx="5799018" cy="5745163"/>
          </a:xfrm>
        </p:spPr>
        <p:txBody>
          <a:bodyPr/>
          <a:lstStyle>
            <a:lvl1pPr marL="114146" indent="-114146">
              <a:buFont typeface="Wingdings" pitchFamily="2" charset="2"/>
              <a:buChar char="§"/>
              <a:defRPr sz="1800"/>
            </a:lvl1pPr>
            <a:lvl2pPr marL="137361" indent="0">
              <a:tabLst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097"/>
            </a:lvl6pPr>
            <a:lvl7pPr>
              <a:defRPr sz="1097"/>
            </a:lvl7pPr>
            <a:lvl8pPr>
              <a:defRPr sz="1097"/>
            </a:lvl8pPr>
            <a:lvl9pPr>
              <a:defRPr sz="1097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9788" y="838213"/>
            <a:ext cx="5799018" cy="5745163"/>
          </a:xfrm>
        </p:spPr>
        <p:txBody>
          <a:bodyPr/>
          <a:lstStyle>
            <a:lvl1pPr marL="137361" indent="-130590">
              <a:buFont typeface="Wingdings" pitchFamily="2" charset="2"/>
              <a:buChar char="§"/>
              <a:tabLst/>
              <a:defRPr sz="1800"/>
            </a:lvl1pPr>
            <a:lvl2pPr marL="137361" indent="0">
              <a:tabLst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097"/>
            </a:lvl6pPr>
            <a:lvl7pPr>
              <a:defRPr sz="1097"/>
            </a:lvl7pPr>
            <a:lvl8pPr>
              <a:defRPr sz="1097"/>
            </a:lvl8pPr>
            <a:lvl9pPr>
              <a:defRPr sz="1097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7"/>
            <a:ext cx="5386754" cy="639763"/>
          </a:xfrm>
        </p:spPr>
        <p:txBody>
          <a:bodyPr anchor="b"/>
          <a:lstStyle>
            <a:lvl1pPr marL="0" indent="0">
              <a:buNone/>
              <a:defRPr sz="1462" b="1"/>
            </a:lvl1pPr>
            <a:lvl2pPr marL="278592" indent="0">
              <a:buNone/>
              <a:defRPr sz="1218" b="1"/>
            </a:lvl2pPr>
            <a:lvl3pPr marL="557183" indent="0">
              <a:buNone/>
              <a:defRPr sz="1097" b="1"/>
            </a:lvl3pPr>
            <a:lvl4pPr marL="835776" indent="0">
              <a:buNone/>
              <a:defRPr sz="975" b="1"/>
            </a:lvl4pPr>
            <a:lvl5pPr marL="1114368" indent="0">
              <a:buNone/>
              <a:defRPr sz="975" b="1"/>
            </a:lvl5pPr>
            <a:lvl6pPr marL="1392959" indent="0">
              <a:buNone/>
              <a:defRPr sz="975" b="1"/>
            </a:lvl6pPr>
            <a:lvl7pPr marL="1671551" indent="0">
              <a:buNone/>
              <a:defRPr sz="975" b="1"/>
            </a:lvl7pPr>
            <a:lvl8pPr marL="1950143" indent="0">
              <a:buNone/>
              <a:defRPr sz="975" b="1"/>
            </a:lvl8pPr>
            <a:lvl9pPr marL="2228735" indent="0">
              <a:buNone/>
              <a:defRPr sz="975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754" cy="3951288"/>
          </a:xfrm>
        </p:spPr>
        <p:txBody>
          <a:bodyPr/>
          <a:lstStyle>
            <a:lvl1pPr>
              <a:defRPr sz="1462"/>
            </a:lvl1pPr>
            <a:lvl2pPr>
              <a:defRPr sz="1218"/>
            </a:lvl2pPr>
            <a:lvl3pPr>
              <a:defRPr sz="1097"/>
            </a:lvl3pPr>
            <a:lvl4pPr>
              <a:defRPr sz="975"/>
            </a:lvl4pPr>
            <a:lvl5pPr>
              <a:defRPr sz="975"/>
            </a:lvl5pPr>
            <a:lvl6pPr>
              <a:defRPr sz="975"/>
            </a:lvl6pPr>
            <a:lvl7pPr>
              <a:defRPr sz="975"/>
            </a:lvl7pPr>
            <a:lvl8pPr>
              <a:defRPr sz="975"/>
            </a:lvl8pPr>
            <a:lvl9pPr>
              <a:defRPr sz="975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705" y="1535117"/>
            <a:ext cx="5388708" cy="639763"/>
          </a:xfrm>
        </p:spPr>
        <p:txBody>
          <a:bodyPr anchor="b"/>
          <a:lstStyle>
            <a:lvl1pPr marL="0" indent="0">
              <a:buNone/>
              <a:defRPr sz="1462" b="1"/>
            </a:lvl1pPr>
            <a:lvl2pPr marL="278592" indent="0">
              <a:buNone/>
              <a:defRPr sz="1218" b="1"/>
            </a:lvl2pPr>
            <a:lvl3pPr marL="557183" indent="0">
              <a:buNone/>
              <a:defRPr sz="1097" b="1"/>
            </a:lvl3pPr>
            <a:lvl4pPr marL="835776" indent="0">
              <a:buNone/>
              <a:defRPr sz="975" b="1"/>
            </a:lvl4pPr>
            <a:lvl5pPr marL="1114368" indent="0">
              <a:buNone/>
              <a:defRPr sz="975" b="1"/>
            </a:lvl5pPr>
            <a:lvl6pPr marL="1392959" indent="0">
              <a:buNone/>
              <a:defRPr sz="975" b="1"/>
            </a:lvl6pPr>
            <a:lvl7pPr marL="1671551" indent="0">
              <a:buNone/>
              <a:defRPr sz="975" b="1"/>
            </a:lvl7pPr>
            <a:lvl8pPr marL="1950143" indent="0">
              <a:buNone/>
              <a:defRPr sz="975" b="1"/>
            </a:lvl8pPr>
            <a:lvl9pPr marL="2228735" indent="0">
              <a:buNone/>
              <a:defRPr sz="975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705" y="2174875"/>
            <a:ext cx="5388708" cy="3951288"/>
          </a:xfrm>
        </p:spPr>
        <p:txBody>
          <a:bodyPr/>
          <a:lstStyle>
            <a:lvl1pPr>
              <a:defRPr sz="1462"/>
            </a:lvl1pPr>
            <a:lvl2pPr>
              <a:defRPr sz="1218"/>
            </a:lvl2pPr>
            <a:lvl3pPr>
              <a:defRPr sz="1097"/>
            </a:lvl3pPr>
            <a:lvl4pPr>
              <a:defRPr sz="975"/>
            </a:lvl4pPr>
            <a:lvl5pPr>
              <a:defRPr sz="975"/>
            </a:lvl5pPr>
            <a:lvl6pPr>
              <a:defRPr sz="975"/>
            </a:lvl6pPr>
            <a:lvl7pPr>
              <a:defRPr sz="975"/>
            </a:lvl7pPr>
            <a:lvl8pPr>
              <a:defRPr sz="975"/>
            </a:lvl8pPr>
            <a:lvl9pPr>
              <a:defRPr sz="975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76200"/>
            <a:ext cx="11785600" cy="6096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1" y="273057"/>
            <a:ext cx="4011247" cy="1162051"/>
          </a:xfrm>
          <a:prstGeom prst="rect">
            <a:avLst/>
          </a:prstGeom>
        </p:spPr>
        <p:txBody>
          <a:bodyPr anchor="b"/>
          <a:lstStyle>
            <a:lvl1pPr algn="l">
              <a:defRPr sz="1218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388" y="273063"/>
            <a:ext cx="6815018" cy="5853113"/>
          </a:xfrm>
        </p:spPr>
        <p:txBody>
          <a:bodyPr/>
          <a:lstStyle>
            <a:lvl1pPr>
              <a:defRPr sz="1950"/>
            </a:lvl1pPr>
            <a:lvl2pPr>
              <a:defRPr sz="1706"/>
            </a:lvl2pPr>
            <a:lvl3pPr>
              <a:defRPr sz="1462"/>
            </a:lvl3pPr>
            <a:lvl4pPr>
              <a:defRPr sz="1218"/>
            </a:lvl4pPr>
            <a:lvl5pPr>
              <a:defRPr sz="1218"/>
            </a:lvl5pPr>
            <a:lvl6pPr>
              <a:defRPr sz="1218"/>
            </a:lvl6pPr>
            <a:lvl7pPr>
              <a:defRPr sz="1218"/>
            </a:lvl7pPr>
            <a:lvl8pPr>
              <a:defRPr sz="1218"/>
            </a:lvl8pPr>
            <a:lvl9pPr>
              <a:defRPr sz="1218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1" y="1435104"/>
            <a:ext cx="4011247" cy="4691063"/>
          </a:xfrm>
        </p:spPr>
        <p:txBody>
          <a:bodyPr/>
          <a:lstStyle>
            <a:lvl1pPr marL="0" indent="0">
              <a:buNone/>
              <a:defRPr sz="853"/>
            </a:lvl1pPr>
            <a:lvl2pPr marL="278592" indent="0">
              <a:buNone/>
              <a:defRPr sz="731"/>
            </a:lvl2pPr>
            <a:lvl3pPr marL="557183" indent="0">
              <a:buNone/>
              <a:defRPr sz="609"/>
            </a:lvl3pPr>
            <a:lvl4pPr marL="835776" indent="0">
              <a:buNone/>
              <a:defRPr sz="549"/>
            </a:lvl4pPr>
            <a:lvl5pPr marL="1114368" indent="0">
              <a:buNone/>
              <a:defRPr sz="549"/>
            </a:lvl5pPr>
            <a:lvl6pPr marL="1392959" indent="0">
              <a:buNone/>
              <a:defRPr sz="549"/>
            </a:lvl6pPr>
            <a:lvl7pPr marL="1671551" indent="0">
              <a:buNone/>
              <a:defRPr sz="549"/>
            </a:lvl7pPr>
            <a:lvl8pPr marL="1950143" indent="0">
              <a:buNone/>
              <a:defRPr sz="549"/>
            </a:lvl8pPr>
            <a:lvl9pPr marL="2228735" indent="0">
              <a:buNone/>
              <a:defRPr sz="54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554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1218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554" y="612775"/>
            <a:ext cx="7315200" cy="4114800"/>
          </a:xfrm>
        </p:spPr>
        <p:txBody>
          <a:bodyPr/>
          <a:lstStyle>
            <a:lvl1pPr marL="0" indent="0">
              <a:buNone/>
              <a:defRPr sz="1950"/>
            </a:lvl1pPr>
            <a:lvl2pPr marL="278592" indent="0">
              <a:buNone/>
              <a:defRPr sz="1706"/>
            </a:lvl2pPr>
            <a:lvl3pPr marL="557183" indent="0">
              <a:buNone/>
              <a:defRPr sz="1462"/>
            </a:lvl3pPr>
            <a:lvl4pPr marL="835776" indent="0">
              <a:buNone/>
              <a:defRPr sz="1218"/>
            </a:lvl4pPr>
            <a:lvl5pPr marL="1114368" indent="0">
              <a:buNone/>
              <a:defRPr sz="1218"/>
            </a:lvl5pPr>
            <a:lvl6pPr marL="1392959" indent="0">
              <a:buNone/>
              <a:defRPr sz="1218"/>
            </a:lvl6pPr>
            <a:lvl7pPr marL="1671551" indent="0">
              <a:buNone/>
              <a:defRPr sz="1218"/>
            </a:lvl7pPr>
            <a:lvl8pPr marL="1950143" indent="0">
              <a:buNone/>
              <a:defRPr sz="1218"/>
            </a:lvl8pPr>
            <a:lvl9pPr marL="2228735" indent="0">
              <a:buNone/>
              <a:defRPr sz="1218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554" y="5367352"/>
            <a:ext cx="7315200" cy="804863"/>
          </a:xfrm>
        </p:spPr>
        <p:txBody>
          <a:bodyPr/>
          <a:lstStyle>
            <a:lvl1pPr marL="0" indent="0">
              <a:buNone/>
              <a:defRPr sz="853"/>
            </a:lvl1pPr>
            <a:lvl2pPr marL="278592" indent="0">
              <a:buNone/>
              <a:defRPr sz="731"/>
            </a:lvl2pPr>
            <a:lvl3pPr marL="557183" indent="0">
              <a:buNone/>
              <a:defRPr sz="609"/>
            </a:lvl3pPr>
            <a:lvl4pPr marL="835776" indent="0">
              <a:buNone/>
              <a:defRPr sz="549"/>
            </a:lvl4pPr>
            <a:lvl5pPr marL="1114368" indent="0">
              <a:buNone/>
              <a:defRPr sz="549"/>
            </a:lvl5pPr>
            <a:lvl6pPr marL="1392959" indent="0">
              <a:buNone/>
              <a:defRPr sz="549"/>
            </a:lvl6pPr>
            <a:lvl7pPr marL="1671551" indent="0">
              <a:buNone/>
              <a:defRPr sz="549"/>
            </a:lvl7pPr>
            <a:lvl8pPr marL="1950143" indent="0">
              <a:buNone/>
              <a:defRPr sz="549"/>
            </a:lvl8pPr>
            <a:lvl9pPr marL="2228735" indent="0">
              <a:buNone/>
              <a:defRPr sz="54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838208"/>
            <a:ext cx="11785600" cy="574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9" name="Text Box 15"/>
          <p:cNvSpPr txBox="1">
            <a:spLocks noChangeArrowheads="1"/>
          </p:cNvSpPr>
          <p:nvPr userDrawn="1"/>
        </p:nvSpPr>
        <p:spPr bwMode="auto">
          <a:xfrm>
            <a:off x="203200" y="6598354"/>
            <a:ext cx="733296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en-GB" sz="1000" dirty="0">
                <a:solidFill>
                  <a:schemeClr val="bg1">
                    <a:lumMod val="65000"/>
                  </a:schemeClr>
                </a:solidFill>
              </a:rPr>
              <a:t>Electron-Ion Collider Project | WP1 – MAPS Meeting 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| 28 June 2023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Helvetica" charset="0"/>
            </a:endParaRPr>
          </a:p>
        </p:txBody>
      </p:sp>
      <p:sp>
        <p:nvSpPr>
          <p:cNvPr id="1041" name="Text Box 17"/>
          <p:cNvSpPr txBox="1">
            <a:spLocks noChangeArrowheads="1"/>
          </p:cNvSpPr>
          <p:nvPr userDrawn="1"/>
        </p:nvSpPr>
        <p:spPr bwMode="auto">
          <a:xfrm>
            <a:off x="11590766" y="6580193"/>
            <a:ext cx="35298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3DEE9498-3658-864A-8F2B-4CEB5B3DA934}" type="slidenum">
              <a:rPr lang="en-US" sz="1000" smtClean="0">
                <a:solidFill>
                  <a:schemeClr val="bg1">
                    <a:lumMod val="65000"/>
                  </a:schemeClr>
                </a:solidFill>
              </a:rPr>
              <a:pPr>
                <a:defRPr/>
              </a:pPr>
              <a:t>‹#›</a:t>
            </a:fld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76200"/>
            <a:ext cx="9349184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cxnSp>
        <p:nvCxnSpPr>
          <p:cNvPr id="9" name="Straight Connector 8"/>
          <p:cNvCxnSpPr>
            <a:cxnSpLocks/>
            <a:endCxn id="3" idx="1"/>
          </p:cNvCxnSpPr>
          <p:nvPr userDrawn="1"/>
        </p:nvCxnSpPr>
        <p:spPr bwMode="auto">
          <a:xfrm>
            <a:off x="203200" y="685800"/>
            <a:ext cx="9349184" cy="0"/>
          </a:xfrm>
          <a:prstGeom prst="line">
            <a:avLst/>
          </a:prstGeom>
          <a:ln cap="rnd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3DC081C2-CB50-A28E-3021-3A318E4DCA1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552384" y="-132816"/>
            <a:ext cx="2683004" cy="16372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950">
          <a:solidFill>
            <a:schemeClr val="bg1"/>
          </a:solidFill>
          <a:latin typeface="Lucida Sans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950">
          <a:solidFill>
            <a:schemeClr val="bg1"/>
          </a:solidFill>
          <a:latin typeface="Lucida Sans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950">
          <a:solidFill>
            <a:schemeClr val="bg1"/>
          </a:solidFill>
          <a:latin typeface="Lucida Sans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950">
          <a:solidFill>
            <a:schemeClr val="bg1"/>
          </a:solidFill>
          <a:latin typeface="Lucida Sans" charset="0"/>
          <a:ea typeface="ＭＳ Ｐゴシック" charset="-128"/>
          <a:cs typeface="ＭＳ Ｐゴシック" charset="-128"/>
        </a:defRPr>
      </a:lvl5pPr>
      <a:lvl6pPr marL="278592" algn="ctr" rtl="0" eaLnBrk="0" fontAlgn="base" hangingPunct="0">
        <a:spcBef>
          <a:spcPct val="0"/>
        </a:spcBef>
        <a:spcAft>
          <a:spcPct val="0"/>
        </a:spcAft>
        <a:defRPr sz="1950">
          <a:solidFill>
            <a:schemeClr val="bg1"/>
          </a:solidFill>
          <a:latin typeface="Lucida Sans" charset="0"/>
        </a:defRPr>
      </a:lvl6pPr>
      <a:lvl7pPr marL="557183" algn="ctr" rtl="0" eaLnBrk="0" fontAlgn="base" hangingPunct="0">
        <a:spcBef>
          <a:spcPct val="0"/>
        </a:spcBef>
        <a:spcAft>
          <a:spcPct val="0"/>
        </a:spcAft>
        <a:defRPr sz="1950">
          <a:solidFill>
            <a:schemeClr val="bg1"/>
          </a:solidFill>
          <a:latin typeface="Lucida Sans" charset="0"/>
        </a:defRPr>
      </a:lvl7pPr>
      <a:lvl8pPr marL="835776" algn="ctr" rtl="0" eaLnBrk="0" fontAlgn="base" hangingPunct="0">
        <a:spcBef>
          <a:spcPct val="0"/>
        </a:spcBef>
        <a:spcAft>
          <a:spcPct val="0"/>
        </a:spcAft>
        <a:defRPr sz="1950">
          <a:solidFill>
            <a:schemeClr val="bg1"/>
          </a:solidFill>
          <a:latin typeface="Lucida Sans" charset="0"/>
        </a:defRPr>
      </a:lvl8pPr>
      <a:lvl9pPr marL="1114368" algn="ctr" rtl="0" eaLnBrk="0" fontAlgn="base" hangingPunct="0">
        <a:spcBef>
          <a:spcPct val="0"/>
        </a:spcBef>
        <a:spcAft>
          <a:spcPct val="0"/>
        </a:spcAft>
        <a:defRPr sz="1950">
          <a:solidFill>
            <a:schemeClr val="bg1"/>
          </a:solidFill>
          <a:latin typeface="Lucida Sans" charset="0"/>
        </a:defRPr>
      </a:lvl9pPr>
    </p:titleStyle>
    <p:bodyStyle>
      <a:lvl1pPr marL="114146" indent="-114146" algn="l" rtl="0" eaLnBrk="0" fontAlgn="base" hangingPunct="0">
        <a:lnSpc>
          <a:spcPct val="100000"/>
        </a:lnSpc>
        <a:spcBef>
          <a:spcPct val="60000"/>
        </a:spcBef>
        <a:spcAft>
          <a:spcPct val="0"/>
        </a:spcAft>
        <a:buFont typeface="Wingdings" pitchFamily="2" charset="2"/>
        <a:buChar char="§"/>
        <a:defRPr sz="1600">
          <a:solidFill>
            <a:schemeClr val="bg2"/>
          </a:solidFill>
          <a:latin typeface="+mn-lt"/>
          <a:ea typeface="ＭＳ Ｐゴシック" charset="-128"/>
          <a:cs typeface="ＭＳ Ｐゴシック" charset="-128"/>
        </a:defRPr>
      </a:lvl1pPr>
      <a:lvl2pPr marL="230225" indent="0" algn="l" rtl="0" eaLnBrk="0" fontAlgn="base" hangingPunct="0">
        <a:lnSpc>
          <a:spcPct val="100000"/>
        </a:lnSpc>
        <a:spcBef>
          <a:spcPct val="60000"/>
        </a:spcBef>
        <a:spcAft>
          <a:spcPct val="0"/>
        </a:spcAft>
        <a:buFontTx/>
        <a:buNone/>
        <a:defRPr sz="1400">
          <a:solidFill>
            <a:srgbClr val="000066"/>
          </a:solidFill>
          <a:latin typeface="+mn-lt"/>
          <a:ea typeface="ＭＳ Ｐゴシック" charset="-128"/>
        </a:defRPr>
      </a:lvl2pPr>
      <a:lvl3pPr marL="346305" indent="0" algn="l" rtl="0" eaLnBrk="0" fontAlgn="base" hangingPunct="0">
        <a:lnSpc>
          <a:spcPct val="100000"/>
        </a:lnSpc>
        <a:spcBef>
          <a:spcPct val="60000"/>
        </a:spcBef>
        <a:spcAft>
          <a:spcPct val="0"/>
        </a:spcAft>
        <a:buFontTx/>
        <a:buNone/>
        <a:defRPr sz="1400">
          <a:solidFill>
            <a:schemeClr val="hlink"/>
          </a:solidFill>
          <a:latin typeface="+mn-lt"/>
          <a:ea typeface="ＭＳ Ｐゴシック" charset="-128"/>
        </a:defRPr>
      </a:lvl3pPr>
      <a:lvl4pPr marL="439170" indent="0" algn="l" rtl="0" eaLnBrk="0" fontAlgn="base" hangingPunct="0">
        <a:lnSpc>
          <a:spcPct val="100000"/>
        </a:lnSpc>
        <a:spcBef>
          <a:spcPct val="60000"/>
        </a:spcBef>
        <a:spcAft>
          <a:spcPct val="0"/>
        </a:spcAft>
        <a:buFontTx/>
        <a:buNone/>
        <a:defRPr sz="1400">
          <a:solidFill>
            <a:srgbClr val="000066"/>
          </a:solidFill>
          <a:latin typeface="+mn-lt"/>
          <a:ea typeface="ＭＳ Ｐゴシック" charset="-128"/>
        </a:defRPr>
      </a:lvl4pPr>
      <a:lvl5pPr marL="543641" indent="0" algn="l" rtl="0" eaLnBrk="0" fontAlgn="base" hangingPunct="0">
        <a:lnSpc>
          <a:spcPct val="100000"/>
        </a:lnSpc>
        <a:spcBef>
          <a:spcPct val="60000"/>
        </a:spcBef>
        <a:spcAft>
          <a:spcPct val="0"/>
        </a:spcAft>
        <a:buFontTx/>
        <a:buNone/>
        <a:defRPr sz="1400">
          <a:solidFill>
            <a:srgbClr val="000066"/>
          </a:solidFill>
          <a:latin typeface="+mn-lt"/>
          <a:ea typeface="ＭＳ Ｐゴシック" charset="-128"/>
        </a:defRPr>
      </a:lvl5pPr>
      <a:lvl6pPr marL="858993" indent="3870" algn="l" rtl="0" eaLnBrk="0" fontAlgn="base" hangingPunct="0">
        <a:lnSpc>
          <a:spcPct val="85000"/>
        </a:lnSpc>
        <a:spcBef>
          <a:spcPct val="60000"/>
        </a:spcBef>
        <a:spcAft>
          <a:spcPct val="0"/>
        </a:spcAft>
        <a:defRPr>
          <a:solidFill>
            <a:srgbClr val="000066"/>
          </a:solidFill>
          <a:latin typeface="+mn-lt"/>
          <a:ea typeface="ＭＳ Ｐゴシック" charset="-128"/>
        </a:defRPr>
      </a:lvl6pPr>
      <a:lvl7pPr marL="1137585" indent="3870" algn="l" rtl="0" eaLnBrk="0" fontAlgn="base" hangingPunct="0">
        <a:lnSpc>
          <a:spcPct val="85000"/>
        </a:lnSpc>
        <a:spcBef>
          <a:spcPct val="60000"/>
        </a:spcBef>
        <a:spcAft>
          <a:spcPct val="0"/>
        </a:spcAft>
        <a:defRPr>
          <a:solidFill>
            <a:srgbClr val="000066"/>
          </a:solidFill>
          <a:latin typeface="+mn-lt"/>
          <a:ea typeface="ＭＳ Ｐゴシック" charset="-128"/>
        </a:defRPr>
      </a:lvl7pPr>
      <a:lvl8pPr marL="1416176" indent="3870" algn="l" rtl="0" eaLnBrk="0" fontAlgn="base" hangingPunct="0">
        <a:lnSpc>
          <a:spcPct val="85000"/>
        </a:lnSpc>
        <a:spcBef>
          <a:spcPct val="60000"/>
        </a:spcBef>
        <a:spcAft>
          <a:spcPct val="0"/>
        </a:spcAft>
        <a:defRPr>
          <a:solidFill>
            <a:srgbClr val="000066"/>
          </a:solidFill>
          <a:latin typeface="+mn-lt"/>
          <a:ea typeface="ＭＳ Ｐゴシック" charset="-128"/>
        </a:defRPr>
      </a:lvl8pPr>
      <a:lvl9pPr marL="1694769" indent="3870" algn="l" rtl="0" eaLnBrk="0" fontAlgn="base" hangingPunct="0">
        <a:lnSpc>
          <a:spcPct val="85000"/>
        </a:lnSpc>
        <a:spcBef>
          <a:spcPct val="60000"/>
        </a:spcBef>
        <a:spcAft>
          <a:spcPct val="0"/>
        </a:spcAft>
        <a:defRPr>
          <a:solidFill>
            <a:srgbClr val="00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278592" rtl="0" eaLnBrk="1" latinLnBrk="0" hangingPunct="1">
        <a:defRPr sz="1097" kern="1200">
          <a:solidFill>
            <a:schemeClr val="tx1"/>
          </a:solidFill>
          <a:latin typeface="+mn-lt"/>
          <a:ea typeface="+mn-ea"/>
          <a:cs typeface="+mn-cs"/>
        </a:defRPr>
      </a:lvl1pPr>
      <a:lvl2pPr marL="278592" algn="l" defTabSz="278592" rtl="0" eaLnBrk="1" latinLnBrk="0" hangingPunct="1">
        <a:defRPr sz="1097" kern="1200">
          <a:solidFill>
            <a:schemeClr val="tx1"/>
          </a:solidFill>
          <a:latin typeface="+mn-lt"/>
          <a:ea typeface="+mn-ea"/>
          <a:cs typeface="+mn-cs"/>
        </a:defRPr>
      </a:lvl2pPr>
      <a:lvl3pPr marL="557183" algn="l" defTabSz="278592" rtl="0" eaLnBrk="1" latinLnBrk="0" hangingPunct="1">
        <a:defRPr sz="1097" kern="1200">
          <a:solidFill>
            <a:schemeClr val="tx1"/>
          </a:solidFill>
          <a:latin typeface="+mn-lt"/>
          <a:ea typeface="+mn-ea"/>
          <a:cs typeface="+mn-cs"/>
        </a:defRPr>
      </a:lvl3pPr>
      <a:lvl4pPr marL="835776" algn="l" defTabSz="278592" rtl="0" eaLnBrk="1" latinLnBrk="0" hangingPunct="1">
        <a:defRPr sz="1097" kern="1200">
          <a:solidFill>
            <a:schemeClr val="tx1"/>
          </a:solidFill>
          <a:latin typeface="+mn-lt"/>
          <a:ea typeface="+mn-ea"/>
          <a:cs typeface="+mn-cs"/>
        </a:defRPr>
      </a:lvl4pPr>
      <a:lvl5pPr marL="1114368" algn="l" defTabSz="278592" rtl="0" eaLnBrk="1" latinLnBrk="0" hangingPunct="1">
        <a:defRPr sz="1097" kern="1200">
          <a:solidFill>
            <a:schemeClr val="tx1"/>
          </a:solidFill>
          <a:latin typeface="+mn-lt"/>
          <a:ea typeface="+mn-ea"/>
          <a:cs typeface="+mn-cs"/>
        </a:defRPr>
      </a:lvl5pPr>
      <a:lvl6pPr marL="1392959" algn="l" defTabSz="278592" rtl="0" eaLnBrk="1" latinLnBrk="0" hangingPunct="1">
        <a:defRPr sz="1097" kern="1200">
          <a:solidFill>
            <a:schemeClr val="tx1"/>
          </a:solidFill>
          <a:latin typeface="+mn-lt"/>
          <a:ea typeface="+mn-ea"/>
          <a:cs typeface="+mn-cs"/>
        </a:defRPr>
      </a:lvl6pPr>
      <a:lvl7pPr marL="1671551" algn="l" defTabSz="278592" rtl="0" eaLnBrk="1" latinLnBrk="0" hangingPunct="1">
        <a:defRPr sz="1097" kern="1200">
          <a:solidFill>
            <a:schemeClr val="tx1"/>
          </a:solidFill>
          <a:latin typeface="+mn-lt"/>
          <a:ea typeface="+mn-ea"/>
          <a:cs typeface="+mn-cs"/>
        </a:defRPr>
      </a:lvl7pPr>
      <a:lvl8pPr marL="1950143" algn="l" defTabSz="278592" rtl="0" eaLnBrk="1" latinLnBrk="0" hangingPunct="1">
        <a:defRPr sz="1097" kern="1200">
          <a:solidFill>
            <a:schemeClr val="tx1"/>
          </a:solidFill>
          <a:latin typeface="+mn-lt"/>
          <a:ea typeface="+mn-ea"/>
          <a:cs typeface="+mn-cs"/>
        </a:defRPr>
      </a:lvl8pPr>
      <a:lvl9pPr marL="2228735" algn="l" defTabSz="278592" rtl="0" eaLnBrk="1" latinLnBrk="0" hangingPunct="1">
        <a:defRPr sz="10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1.em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3472" y="1124746"/>
            <a:ext cx="5417269" cy="1083453"/>
          </a:xfrm>
          <a:noFill/>
          <a:effectLst/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/>
              <a:t>Electron-Ion Collider Project</a:t>
            </a:r>
            <a:br>
              <a:rPr lang="en-US" sz="2400" dirty="0"/>
            </a:br>
            <a:r>
              <a:rPr lang="en-US" sz="2400" dirty="0"/>
              <a:t>Overview and Proposal Status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3472" y="2780003"/>
            <a:ext cx="5417269" cy="793015"/>
          </a:xfrm>
        </p:spPr>
        <p:txBody>
          <a:bodyPr/>
          <a:lstStyle/>
          <a:p>
            <a:pPr algn="l"/>
            <a:r>
              <a:rPr lang="en-GB" sz="1800" dirty="0"/>
              <a:t>Peter Jones,</a:t>
            </a:r>
            <a:r>
              <a:rPr lang="en-GB" sz="1800" b="1" dirty="0"/>
              <a:t> </a:t>
            </a:r>
            <a:r>
              <a:rPr lang="en-GB" sz="1800" dirty="0"/>
              <a:t>University of Birmingham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981495" y="6279124"/>
            <a:ext cx="422904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000" dirty="0"/>
              <a:t>Electron-Ion Collider Project | WP1– MAPS Meeting </a:t>
            </a:r>
            <a:r>
              <a:rPr lang="en-US" sz="1000" dirty="0"/>
              <a:t>| 28 June 2023</a:t>
            </a:r>
            <a:endParaRPr lang="en-US" sz="1000" dirty="0">
              <a:latin typeface="Helvetica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E51D36-6AD4-9842-9017-AD4BC00E5A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083777" y="1117634"/>
            <a:ext cx="3627845" cy="3011111"/>
          </a:xfrm>
          <a:prstGeom prst="rect">
            <a:avLst/>
          </a:prstGeom>
        </p:spPr>
      </p:pic>
      <p:pic>
        <p:nvPicPr>
          <p:cNvPr id="1028" name="Picture 4" descr="Brunel University London Icons PNG - Free PNG and Icons Downloads">
            <a:extLst>
              <a:ext uri="{FF2B5EF4-FFF2-40B4-BE49-F238E27FC236}">
                <a16:creationId xmlns:a16="http://schemas.microsoft.com/office/drawing/2014/main" id="{45B58E63-A378-A847-99BE-CD0D2AC9E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7590" y="4988957"/>
            <a:ext cx="1149355" cy="45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iversity of Birmingham - A leading global university">
            <a:extLst>
              <a:ext uri="{FF2B5EF4-FFF2-40B4-BE49-F238E27FC236}">
                <a16:creationId xmlns:a16="http://schemas.microsoft.com/office/drawing/2014/main" id="{D8C40540-82ED-134C-B447-C9154AECE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5464" y="5085224"/>
            <a:ext cx="1438448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DBC3C15D-DF9B-FE4F-A43E-0AB9DB265B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26591" y="4941168"/>
            <a:ext cx="1124148" cy="60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he University of Liverpool">
            <a:extLst>
              <a:ext uri="{FF2B5EF4-FFF2-40B4-BE49-F238E27FC236}">
                <a16:creationId xmlns:a16="http://schemas.microsoft.com/office/drawing/2014/main" id="{922BD4B5-43B9-864F-BAC5-172AFEE8A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0309" y="5096091"/>
            <a:ext cx="1187979" cy="301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STFC Logo new — FREYA">
            <a:extLst>
              <a:ext uri="{FF2B5EF4-FFF2-40B4-BE49-F238E27FC236}">
                <a16:creationId xmlns:a16="http://schemas.microsoft.com/office/drawing/2014/main" id="{78EB8A4F-D40C-944E-94E3-534DE155B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1055" y="5436986"/>
            <a:ext cx="1638509" cy="42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129518-F22D-31FF-7D71-EC837DB9D9CF}"/>
              </a:ext>
            </a:extLst>
          </p:cNvPr>
          <p:cNvSpPr txBox="1"/>
          <p:nvPr/>
        </p:nvSpPr>
        <p:spPr>
          <a:xfrm>
            <a:off x="6733525" y="5470520"/>
            <a:ext cx="21707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Daresbury Laboratory</a:t>
            </a:r>
          </a:p>
          <a:p>
            <a:r>
              <a:rPr lang="en-US" sz="1000" dirty="0"/>
              <a:t>Rutherford Appleton Laboratory</a:t>
            </a:r>
          </a:p>
        </p:txBody>
      </p:sp>
      <p:pic>
        <p:nvPicPr>
          <p:cNvPr id="15" name="Picture 4" descr="University Of Oxford Logo Text transparent PNG - StickPNG">
            <a:extLst>
              <a:ext uri="{FF2B5EF4-FFF2-40B4-BE49-F238E27FC236}">
                <a16:creationId xmlns:a16="http://schemas.microsoft.com/office/drawing/2014/main" id="{05B2C024-7450-5017-89F2-830A34FBF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2528" y="5388216"/>
            <a:ext cx="1580915" cy="52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82387E9-C4E3-3DEF-B9A1-B1A096279EED}"/>
              </a:ext>
            </a:extLst>
          </p:cNvPr>
          <p:cNvSpPr txBox="1"/>
          <p:nvPr/>
        </p:nvSpPr>
        <p:spPr>
          <a:xfrm>
            <a:off x="4772608" y="4509120"/>
            <a:ext cx="2643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WP1 – MAPS Institutes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15770A-4CF8-712C-838E-8A2A2AC7774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44844" y="3266025"/>
            <a:ext cx="2683004" cy="163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4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DD9E30F-5625-25F7-01C1-336C2B81C5A0}"/>
              </a:ext>
            </a:extLst>
          </p:cNvPr>
          <p:cNvSpPr/>
          <p:nvPr/>
        </p:nvSpPr>
        <p:spPr>
          <a:xfrm>
            <a:off x="8477720" y="3429002"/>
            <a:ext cx="471827" cy="2167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A8152DC-E7E3-21B6-0DFD-91AD2FB9C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sz="6000" dirty="0"/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3045224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A5E45-6780-9BD7-3E97-03D50609F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Infrastructure In-kind Contribution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79E5F-6483-571A-D261-3C29FC2B1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Detector partnerships ~30% in-kind (project detector)</a:t>
            </a:r>
          </a:p>
          <a:p>
            <a:pPr lvl="1"/>
            <a:r>
              <a:rPr lang="en-GB" dirty="0"/>
              <a:t>GPD estimated cost = $300m</a:t>
            </a:r>
          </a:p>
          <a:p>
            <a:pPr lvl="1">
              <a:spcBef>
                <a:spcPts val="0"/>
              </a:spcBef>
            </a:pPr>
            <a:r>
              <a:rPr lang="en-GB" dirty="0"/>
              <a:t>Project cost = $200m; </a:t>
            </a:r>
            <a:r>
              <a:rPr lang="en-GB" dirty="0">
                <a:solidFill>
                  <a:srgbClr val="30A5FF"/>
                </a:solidFill>
              </a:rPr>
              <a:t>in-kind contribution = $100m</a:t>
            </a:r>
          </a:p>
          <a:p>
            <a:pPr>
              <a:spcBef>
                <a:spcPts val="1008"/>
              </a:spcBef>
            </a:pPr>
            <a:r>
              <a:rPr lang="en-GB" dirty="0">
                <a:solidFill>
                  <a:srgbClr val="002060"/>
                </a:solidFill>
              </a:rPr>
              <a:t>ATHENA costing</a:t>
            </a:r>
          </a:p>
          <a:p>
            <a:pPr lvl="1">
              <a:spcBef>
                <a:spcPts val="1008"/>
              </a:spcBef>
            </a:pPr>
            <a:r>
              <a:rPr lang="en-GB" dirty="0">
                <a:solidFill>
                  <a:srgbClr val="002060"/>
                </a:solidFill>
              </a:rPr>
              <a:t>$7.3m material, $13.7m staff effort = $21m total (with indexation </a:t>
            </a:r>
            <a:r>
              <a:rPr lang="en-GB" dirty="0">
                <a:solidFill>
                  <a:srgbClr val="00B0F0"/>
                </a:solidFill>
              </a:rPr>
              <a:t>$9.1m + $17.1m = $26.2m</a:t>
            </a:r>
            <a:r>
              <a:rPr lang="en-GB" dirty="0">
                <a:solidFill>
                  <a:srgbClr val="002060"/>
                </a:solidFill>
              </a:rPr>
              <a:t>)</a:t>
            </a:r>
          </a:p>
          <a:p>
            <a:pPr lvl="1">
              <a:spcBef>
                <a:spcPts val="1008"/>
              </a:spcBef>
            </a:pPr>
            <a:r>
              <a:rPr lang="en-GB" dirty="0">
                <a:solidFill>
                  <a:srgbClr val="002060"/>
                </a:solidFill>
              </a:rPr>
              <a:t>At todays exchange rate ($1 = £0.78), ATHENA indexed cost is </a:t>
            </a:r>
            <a:r>
              <a:rPr lang="en-GB" dirty="0">
                <a:solidFill>
                  <a:srgbClr val="00B0F0"/>
                </a:solidFill>
              </a:rPr>
              <a:t>£7.1m + £13.3m = £20.4m</a:t>
            </a:r>
          </a:p>
          <a:p>
            <a:pPr lvl="1">
              <a:spcBef>
                <a:spcPts val="1008"/>
              </a:spcBef>
            </a:pPr>
            <a:r>
              <a:rPr lang="en-GB" dirty="0">
                <a:solidFill>
                  <a:srgbClr val="002060"/>
                </a:solidFill>
              </a:rPr>
              <a:t>UK bid appears high by comparison: </a:t>
            </a:r>
            <a:r>
              <a:rPr lang="en-GB" dirty="0">
                <a:solidFill>
                  <a:srgbClr val="00B0F0"/>
                </a:solidFill>
              </a:rPr>
              <a:t>£9.5m + £18.4 = £27.9m </a:t>
            </a:r>
            <a:r>
              <a:rPr lang="en-GB" dirty="0">
                <a:solidFill>
                  <a:srgbClr val="002060"/>
                </a:solidFill>
              </a:rPr>
              <a:t>plus contingency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010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D1023-ABF6-DE5C-2577-5FBAB5D60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Delivery (Academics and Senior Research Fellows)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54DC64-D978-970C-2A88-7F6063B9F8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3432" y="838212"/>
            <a:ext cx="3168000" cy="5745163"/>
          </a:xfrm>
        </p:spPr>
        <p:txBody>
          <a:bodyPr/>
          <a:lstStyle/>
          <a:p>
            <a:r>
              <a:rPr lang="en-US" dirty="0"/>
              <a:t>Birmingham (</a:t>
            </a:r>
            <a:r>
              <a:rPr lang="en-US" dirty="0">
                <a:solidFill>
                  <a:srgbClr val="FF0000"/>
                </a:solidFill>
              </a:rPr>
              <a:t>NP</a:t>
            </a:r>
            <a:r>
              <a:rPr lang="en-US" dirty="0"/>
              <a:t>/</a:t>
            </a:r>
            <a:r>
              <a:rPr lang="en-US" dirty="0">
                <a:solidFill>
                  <a:srgbClr val="00B050"/>
                </a:solidFill>
              </a:rPr>
              <a:t>PP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Peter Jones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(co-PI, WP1)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00B050"/>
                </a:solidFill>
              </a:rPr>
              <a:t>Paul Newman (WP1)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00B050"/>
                </a:solidFill>
              </a:rPr>
              <a:t>Laura </a:t>
            </a:r>
            <a:r>
              <a:rPr lang="en-US" dirty="0" err="1">
                <a:solidFill>
                  <a:srgbClr val="00B050"/>
                </a:solidFill>
              </a:rPr>
              <a:t>Gonella</a:t>
            </a:r>
            <a:r>
              <a:rPr lang="en-US" dirty="0">
                <a:solidFill>
                  <a:srgbClr val="00B050"/>
                </a:solidFill>
              </a:rPr>
              <a:t> (WP1)</a:t>
            </a:r>
          </a:p>
          <a:p>
            <a:r>
              <a:rPr lang="en-US" dirty="0"/>
              <a:t>Brunel (</a:t>
            </a:r>
            <a:r>
              <a:rPr lang="en-US" dirty="0">
                <a:solidFill>
                  <a:srgbClr val="00B050"/>
                </a:solidFill>
              </a:rPr>
              <a:t>PP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Liliana Teodorescu (WP1)</a:t>
            </a:r>
          </a:p>
          <a:p>
            <a:r>
              <a:rPr lang="en-US" dirty="0"/>
              <a:t>Glasgow (</a:t>
            </a:r>
            <a:r>
              <a:rPr lang="en-US" dirty="0">
                <a:solidFill>
                  <a:srgbClr val="FF0000"/>
                </a:solidFill>
              </a:rPr>
              <a:t>NP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Daria </a:t>
            </a:r>
            <a:r>
              <a:rPr lang="en-US" dirty="0" err="1">
                <a:solidFill>
                  <a:srgbClr val="FF0000"/>
                </a:solidFill>
              </a:rPr>
              <a:t>Sokhan</a:t>
            </a:r>
            <a:r>
              <a:rPr lang="en-US" dirty="0">
                <a:solidFill>
                  <a:srgbClr val="FF0000"/>
                </a:solidFill>
              </a:rPr>
              <a:t> (co-PI, WP2)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</a:rPr>
              <a:t>Ken Livingston (WP2 leader)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</a:rPr>
              <a:t>Derek Glazier (WP2)</a:t>
            </a:r>
          </a:p>
          <a:p>
            <a:r>
              <a:rPr lang="en-US" dirty="0"/>
              <a:t>Lancaster (</a:t>
            </a:r>
            <a:r>
              <a:rPr lang="en-US" dirty="0">
                <a:solidFill>
                  <a:srgbClr val="00B050"/>
                </a:solidFill>
              </a:rPr>
              <a:t>PP</a:t>
            </a:r>
            <a:r>
              <a:rPr lang="en-US" dirty="0"/>
              <a:t>/</a:t>
            </a:r>
            <a:r>
              <a:rPr lang="en-US" dirty="0">
                <a:solidFill>
                  <a:srgbClr val="00B0F0"/>
                </a:solidFill>
              </a:rPr>
              <a:t>AP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Harald Fox (WP1)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00B0F0"/>
                </a:solidFill>
              </a:rPr>
              <a:t>Graeme Burt (WP4 leader)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00B0F0"/>
                </a:solidFill>
              </a:rPr>
              <a:t>Robert </a:t>
            </a:r>
            <a:r>
              <a:rPr lang="en-US" dirty="0" err="1">
                <a:solidFill>
                  <a:srgbClr val="00B0F0"/>
                </a:solidFill>
              </a:rPr>
              <a:t>Apsimon</a:t>
            </a:r>
            <a:r>
              <a:rPr lang="en-US" dirty="0">
                <a:solidFill>
                  <a:srgbClr val="00B0F0"/>
                </a:solidFill>
              </a:rPr>
              <a:t> (WP2)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5FC7AFA-3739-6EBA-AC38-1C2EC51319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95449" y="838211"/>
            <a:ext cx="3384727" cy="5745163"/>
          </a:xfrm>
        </p:spPr>
        <p:txBody>
          <a:bodyPr/>
          <a:lstStyle/>
          <a:p>
            <a:r>
              <a:rPr lang="en-US" dirty="0"/>
              <a:t>Liverpool (</a:t>
            </a:r>
            <a:r>
              <a:rPr lang="en-US" dirty="0">
                <a:solidFill>
                  <a:srgbClr val="FF0000"/>
                </a:solidFill>
              </a:rPr>
              <a:t>NP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Marielle </a:t>
            </a:r>
            <a:r>
              <a:rPr lang="en-US" dirty="0" err="1">
                <a:solidFill>
                  <a:srgbClr val="FF0000"/>
                </a:solidFill>
              </a:rPr>
              <a:t>Chartier</a:t>
            </a:r>
            <a:r>
              <a:rPr lang="en-US" dirty="0">
                <a:solidFill>
                  <a:srgbClr val="FF0000"/>
                </a:solidFill>
              </a:rPr>
              <a:t> (WP1)</a:t>
            </a:r>
          </a:p>
          <a:p>
            <a:r>
              <a:rPr lang="en-US" dirty="0"/>
              <a:t>Oxford (</a:t>
            </a:r>
            <a:r>
              <a:rPr lang="en-US" dirty="0">
                <a:solidFill>
                  <a:srgbClr val="00B050"/>
                </a:solidFill>
              </a:rPr>
              <a:t>PP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Georg </a:t>
            </a:r>
            <a:r>
              <a:rPr lang="en-US" dirty="0" err="1">
                <a:solidFill>
                  <a:srgbClr val="00B050"/>
                </a:solidFill>
              </a:rPr>
              <a:t>Viehhauser</a:t>
            </a:r>
            <a:r>
              <a:rPr lang="en-US" dirty="0">
                <a:solidFill>
                  <a:srgbClr val="00B050"/>
                </a:solidFill>
              </a:rPr>
              <a:t> (WP1 leader)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00B050"/>
                </a:solidFill>
              </a:rPr>
              <a:t>Todd Huffman (WP1)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00B050"/>
                </a:solidFill>
              </a:rPr>
              <a:t>Claire </a:t>
            </a:r>
            <a:r>
              <a:rPr lang="en-US" dirty="0" err="1">
                <a:solidFill>
                  <a:srgbClr val="00B050"/>
                </a:solidFill>
              </a:rPr>
              <a:t>Gwenlan</a:t>
            </a:r>
            <a:r>
              <a:rPr lang="en-US" dirty="0">
                <a:solidFill>
                  <a:srgbClr val="00B050"/>
                </a:solidFill>
              </a:rPr>
              <a:t> (WP1)</a:t>
            </a:r>
          </a:p>
          <a:p>
            <a:r>
              <a:rPr lang="en-US" dirty="0"/>
              <a:t>York (</a:t>
            </a:r>
            <a:r>
              <a:rPr lang="en-US" dirty="0">
                <a:solidFill>
                  <a:srgbClr val="FF0000"/>
                </a:solidFill>
              </a:rPr>
              <a:t>NP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Dan Watts (WP3 leader)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</a:rPr>
              <a:t>Nick </a:t>
            </a:r>
            <a:r>
              <a:rPr lang="en-US" dirty="0" err="1">
                <a:solidFill>
                  <a:srgbClr val="FF0000"/>
                </a:solidFill>
              </a:rPr>
              <a:t>Zachariou</a:t>
            </a:r>
            <a:r>
              <a:rPr lang="en-US" dirty="0">
                <a:solidFill>
                  <a:srgbClr val="FF0000"/>
                </a:solidFill>
              </a:rPr>
              <a:t> (WP3)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</a:rPr>
              <a:t>Mikhail </a:t>
            </a:r>
            <a:r>
              <a:rPr lang="en-US" dirty="0" err="1">
                <a:solidFill>
                  <a:srgbClr val="FF0000"/>
                </a:solidFill>
              </a:rPr>
              <a:t>Bashkanov</a:t>
            </a:r>
            <a:r>
              <a:rPr lang="en-US" dirty="0">
                <a:solidFill>
                  <a:srgbClr val="FF0000"/>
                </a:solidFill>
              </a:rPr>
              <a:t> (WP3)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63BD082B-B4AD-98AC-5D0A-3B37A5A4F70A}"/>
              </a:ext>
            </a:extLst>
          </p:cNvPr>
          <p:cNvSpPr txBox="1">
            <a:spLocks/>
          </p:cNvSpPr>
          <p:nvPr/>
        </p:nvSpPr>
        <p:spPr bwMode="auto">
          <a:xfrm>
            <a:off x="7968560" y="838209"/>
            <a:ext cx="3168000" cy="574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37358" indent="-130587" algn="l" rtl="0" eaLnBrk="0" fontAlgn="base" hangingPunct="0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Font typeface="Wingdings" pitchFamily="2" charset="2"/>
              <a:buChar char="§"/>
              <a:tabLst/>
              <a:defRPr sz="1800">
                <a:solidFill>
                  <a:schemeClr val="bg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137358" indent="0" algn="l" rtl="0" eaLnBrk="0" fontAlgn="base" hangingPunct="0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FontTx/>
              <a:buNone/>
              <a:tabLst/>
              <a:defRPr sz="1600">
                <a:solidFill>
                  <a:srgbClr val="000066"/>
                </a:solidFill>
                <a:latin typeface="+mn-lt"/>
                <a:ea typeface="ＭＳ Ｐゴシック" charset="-128"/>
              </a:defRPr>
            </a:lvl2pPr>
            <a:lvl3pPr marL="346297" indent="0" algn="l" rtl="0" eaLnBrk="0" fontAlgn="base" hangingPunct="0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FontTx/>
              <a:buNone/>
              <a:defRPr sz="1600">
                <a:solidFill>
                  <a:schemeClr val="hlink"/>
                </a:solidFill>
                <a:latin typeface="+mn-lt"/>
                <a:ea typeface="ＭＳ Ｐゴシック" charset="-128"/>
              </a:defRPr>
            </a:lvl3pPr>
            <a:lvl4pPr marL="439159" indent="0" algn="l" rtl="0" eaLnBrk="0" fontAlgn="base" hangingPunct="0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FontTx/>
              <a:buNone/>
              <a:defRPr sz="1600">
                <a:solidFill>
                  <a:srgbClr val="000066"/>
                </a:solidFill>
                <a:latin typeface="+mn-lt"/>
                <a:ea typeface="ＭＳ Ｐゴシック" charset="-128"/>
              </a:defRPr>
            </a:lvl4pPr>
            <a:lvl5pPr marL="543628" indent="0" algn="l" rtl="0" eaLnBrk="0" fontAlgn="base" hangingPunct="0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FontTx/>
              <a:buNone/>
              <a:defRPr sz="1600">
                <a:solidFill>
                  <a:srgbClr val="000066"/>
                </a:solidFill>
                <a:latin typeface="+mn-lt"/>
                <a:ea typeface="ＭＳ Ｐゴシック" charset="-128"/>
              </a:defRPr>
            </a:lvl5pPr>
            <a:lvl6pPr marL="858971" indent="3870" algn="l" rtl="0" eaLnBrk="0" fontAlgn="base" hangingPunct="0">
              <a:lnSpc>
                <a:spcPct val="85000"/>
              </a:lnSpc>
              <a:spcBef>
                <a:spcPct val="60000"/>
              </a:spcBef>
              <a:spcAft>
                <a:spcPct val="0"/>
              </a:spcAft>
              <a:defRPr sz="1097">
                <a:solidFill>
                  <a:srgbClr val="000066"/>
                </a:solidFill>
                <a:latin typeface="+mn-lt"/>
                <a:ea typeface="ＭＳ Ｐゴシック" charset="-128"/>
              </a:defRPr>
            </a:lvl6pPr>
            <a:lvl7pPr marL="1137556" indent="3870" algn="l" rtl="0" eaLnBrk="0" fontAlgn="base" hangingPunct="0">
              <a:lnSpc>
                <a:spcPct val="85000"/>
              </a:lnSpc>
              <a:spcBef>
                <a:spcPct val="60000"/>
              </a:spcBef>
              <a:spcAft>
                <a:spcPct val="0"/>
              </a:spcAft>
              <a:defRPr sz="1097">
                <a:solidFill>
                  <a:srgbClr val="000066"/>
                </a:solidFill>
                <a:latin typeface="+mn-lt"/>
                <a:ea typeface="ＭＳ Ｐゴシック" charset="-128"/>
              </a:defRPr>
            </a:lvl7pPr>
            <a:lvl8pPr marL="1416141" indent="3870" algn="l" rtl="0" eaLnBrk="0" fontAlgn="base" hangingPunct="0">
              <a:lnSpc>
                <a:spcPct val="85000"/>
              </a:lnSpc>
              <a:spcBef>
                <a:spcPct val="60000"/>
              </a:spcBef>
              <a:spcAft>
                <a:spcPct val="0"/>
              </a:spcAft>
              <a:defRPr sz="1097">
                <a:solidFill>
                  <a:srgbClr val="000066"/>
                </a:solidFill>
                <a:latin typeface="+mn-lt"/>
                <a:ea typeface="ＭＳ Ｐゴシック" charset="-128"/>
              </a:defRPr>
            </a:lvl8pPr>
            <a:lvl9pPr marL="1694726" indent="3870" algn="l" rtl="0" eaLnBrk="0" fontAlgn="base" hangingPunct="0">
              <a:lnSpc>
                <a:spcPct val="85000"/>
              </a:lnSpc>
              <a:spcBef>
                <a:spcPct val="60000"/>
              </a:spcBef>
              <a:spcAft>
                <a:spcPct val="0"/>
              </a:spcAft>
              <a:defRPr sz="1097">
                <a:solidFill>
                  <a:srgbClr val="000066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kern="0" dirty="0"/>
              <a:t>STFC RAL (</a:t>
            </a:r>
            <a:r>
              <a:rPr lang="en-US" kern="0" dirty="0">
                <a:solidFill>
                  <a:srgbClr val="00B050"/>
                </a:solidFill>
              </a:rPr>
              <a:t>PP</a:t>
            </a:r>
            <a:r>
              <a:rPr lang="en-US" kern="0" dirty="0"/>
              <a:t>)</a:t>
            </a:r>
          </a:p>
          <a:p>
            <a:pPr lvl="1"/>
            <a:r>
              <a:rPr lang="en-US" kern="0" dirty="0">
                <a:solidFill>
                  <a:srgbClr val="00B050"/>
                </a:solidFill>
              </a:rPr>
              <a:t>Ian Sedgwick (WP1)</a:t>
            </a:r>
          </a:p>
          <a:p>
            <a:pPr lvl="1">
              <a:spcBef>
                <a:spcPts val="0"/>
              </a:spcBef>
            </a:pPr>
            <a:r>
              <a:rPr lang="en-US" kern="0" dirty="0">
                <a:solidFill>
                  <a:srgbClr val="00B050"/>
                </a:solidFill>
              </a:rPr>
              <a:t>Fergus Wilson (WP1)</a:t>
            </a:r>
          </a:p>
          <a:p>
            <a:r>
              <a:rPr lang="en-US" kern="0" dirty="0"/>
              <a:t>STFC DL (</a:t>
            </a:r>
            <a:r>
              <a:rPr lang="en-US" kern="0" dirty="0">
                <a:solidFill>
                  <a:srgbClr val="FF0000"/>
                </a:solidFill>
              </a:rPr>
              <a:t>NP</a:t>
            </a:r>
            <a:r>
              <a:rPr lang="en-US" kern="0" dirty="0"/>
              <a:t>/</a:t>
            </a:r>
            <a:r>
              <a:rPr lang="en-US" kern="0" dirty="0">
                <a:solidFill>
                  <a:srgbClr val="00B0F0"/>
                </a:solidFill>
              </a:rPr>
              <a:t>AP</a:t>
            </a:r>
            <a:r>
              <a:rPr lang="en-US" kern="0" dirty="0"/>
              <a:t>)</a:t>
            </a:r>
          </a:p>
          <a:p>
            <a:pPr lvl="1"/>
            <a:r>
              <a:rPr lang="en-US" kern="0" dirty="0">
                <a:solidFill>
                  <a:srgbClr val="FF0000"/>
                </a:solidFill>
              </a:rPr>
              <a:t>Roy Lemmon (WP1)</a:t>
            </a:r>
          </a:p>
          <a:p>
            <a:pPr lvl="1">
              <a:spcBef>
                <a:spcPts val="0"/>
              </a:spcBef>
            </a:pPr>
            <a:r>
              <a:rPr lang="en-US" kern="0" dirty="0">
                <a:solidFill>
                  <a:srgbClr val="FF0000"/>
                </a:solidFill>
              </a:rPr>
              <a:t>Marcello </a:t>
            </a:r>
            <a:r>
              <a:rPr lang="en-US" kern="0" dirty="0" err="1">
                <a:solidFill>
                  <a:srgbClr val="FF0000"/>
                </a:solidFill>
              </a:rPr>
              <a:t>Borri</a:t>
            </a:r>
            <a:r>
              <a:rPr lang="en-US" kern="0" dirty="0">
                <a:solidFill>
                  <a:srgbClr val="FF0000"/>
                </a:solidFill>
              </a:rPr>
              <a:t> (WP1)</a:t>
            </a:r>
          </a:p>
          <a:p>
            <a:pPr lvl="1">
              <a:spcBef>
                <a:spcPts val="0"/>
              </a:spcBef>
            </a:pPr>
            <a:r>
              <a:rPr lang="en-US" kern="0" dirty="0">
                <a:solidFill>
                  <a:srgbClr val="002060"/>
                </a:solidFill>
              </a:rPr>
              <a:t>Richard Smith (PM)</a:t>
            </a:r>
          </a:p>
          <a:p>
            <a:pPr lvl="1">
              <a:spcBef>
                <a:spcPts val="0"/>
              </a:spcBef>
            </a:pPr>
            <a:r>
              <a:rPr lang="en-US" kern="0" dirty="0" err="1">
                <a:solidFill>
                  <a:srgbClr val="00B0F0"/>
                </a:solidFill>
              </a:rPr>
              <a:t>Niklas</a:t>
            </a:r>
            <a:r>
              <a:rPr lang="en-US" kern="0" dirty="0">
                <a:solidFill>
                  <a:srgbClr val="00B0F0"/>
                </a:solidFill>
              </a:rPr>
              <a:t> Templeton (WP4)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7928C4-D621-6CFB-94F3-F33E7CACBFEF}"/>
              </a:ext>
            </a:extLst>
          </p:cNvPr>
          <p:cNvSpPr txBox="1"/>
          <p:nvPr/>
        </p:nvSpPr>
        <p:spPr>
          <a:xfrm>
            <a:off x="8114247" y="4365106"/>
            <a:ext cx="230223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Key</a:t>
            </a:r>
          </a:p>
          <a:p>
            <a:r>
              <a:rPr lang="en-US" sz="1400" dirty="0">
                <a:solidFill>
                  <a:srgbClr val="FF0000"/>
                </a:solidFill>
              </a:rPr>
              <a:t>NP = Nuclear Physics</a:t>
            </a:r>
          </a:p>
          <a:p>
            <a:r>
              <a:rPr lang="en-US" sz="1400" dirty="0">
                <a:solidFill>
                  <a:srgbClr val="00B050"/>
                </a:solidFill>
              </a:rPr>
              <a:t>PP = Particle Physics</a:t>
            </a:r>
          </a:p>
          <a:p>
            <a:r>
              <a:rPr lang="en-US" sz="1400" dirty="0">
                <a:solidFill>
                  <a:srgbClr val="00B0F0"/>
                </a:solidFill>
              </a:rPr>
              <a:t>AP = Accelerator Physics</a:t>
            </a:r>
          </a:p>
          <a:p>
            <a:r>
              <a:rPr lang="en-US" sz="1400" dirty="0"/>
              <a:t>PM = Project Manager</a:t>
            </a:r>
          </a:p>
        </p:txBody>
      </p:sp>
    </p:spTree>
    <p:extLst>
      <p:ext uri="{BB962C8B-B14F-4D97-AF65-F5344CB8AC3E}">
        <p14:creationId xmlns:p14="http://schemas.microsoft.com/office/powerpoint/2010/main" val="1289610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DECAE-61BA-6043-AAA1-D3965C0B6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WP1– Silicon Tracker </a:t>
            </a:r>
            <a:r>
              <a:rPr lang="en-GB" sz="1800" dirty="0"/>
              <a:t>(BHM, BRU, LAN, LIV, OXF, STFC DL, STFC RAL)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6A20B-B9D2-1F43-A51C-B2C82592017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Central tracking and vertexing</a:t>
            </a:r>
          </a:p>
          <a:p>
            <a:pPr lvl="1"/>
            <a:r>
              <a:rPr lang="en-GB" dirty="0"/>
              <a:t>Approximately 10 m</a:t>
            </a:r>
            <a:r>
              <a:rPr lang="en-GB" baseline="30000" dirty="0"/>
              <a:t>2</a:t>
            </a:r>
            <a:r>
              <a:rPr lang="en-GB" dirty="0"/>
              <a:t> detector comprising </a:t>
            </a:r>
            <a:r>
              <a:rPr lang="en-GB" dirty="0">
                <a:solidFill>
                  <a:srgbClr val="00B0F0"/>
                </a:solidFill>
              </a:rPr>
              <a:t>vertex</a:t>
            </a:r>
            <a:r>
              <a:rPr lang="en-GB" dirty="0"/>
              <a:t> layers, </a:t>
            </a:r>
            <a:r>
              <a:rPr lang="en-GB" dirty="0">
                <a:solidFill>
                  <a:srgbClr val="00B0F0"/>
                </a:solidFill>
              </a:rPr>
              <a:t>barrel</a:t>
            </a:r>
            <a:r>
              <a:rPr lang="en-GB" dirty="0"/>
              <a:t> layers and </a:t>
            </a:r>
            <a:r>
              <a:rPr lang="en-GB" dirty="0">
                <a:solidFill>
                  <a:srgbClr val="00B0F0"/>
                </a:solidFill>
              </a:rPr>
              <a:t>disks</a:t>
            </a:r>
            <a:endParaRPr lang="en-GB" dirty="0"/>
          </a:p>
          <a:p>
            <a:pPr lvl="1"/>
            <a:r>
              <a:rPr lang="en-GB" dirty="0">
                <a:solidFill>
                  <a:srgbClr val="30A5FF"/>
                </a:solidFill>
              </a:rPr>
              <a:t>65 nm MAPS </a:t>
            </a:r>
            <a:r>
              <a:rPr lang="en-GB" dirty="0"/>
              <a:t>technology driven by physics requirements and validated with simulations</a:t>
            </a:r>
          </a:p>
          <a:p>
            <a:pPr marL="164840" lvl="1"/>
            <a:r>
              <a:rPr lang="en-GB" dirty="0">
                <a:solidFill>
                  <a:srgbClr val="002060"/>
                </a:solidFill>
              </a:rPr>
              <a:t>Proposed</a:t>
            </a:r>
            <a:r>
              <a:rPr lang="en-GB" dirty="0">
                <a:solidFill>
                  <a:srgbClr val="30A5FF"/>
                </a:solidFill>
              </a:rPr>
              <a:t> </a:t>
            </a:r>
            <a:r>
              <a:rPr lang="en-GB" dirty="0">
                <a:solidFill>
                  <a:srgbClr val="00B0F0"/>
                </a:solidFill>
              </a:rPr>
              <a:t>ITS3 sensor </a:t>
            </a:r>
            <a:r>
              <a:rPr lang="en-GB" dirty="0">
                <a:solidFill>
                  <a:srgbClr val="002060"/>
                </a:solidFill>
              </a:rPr>
              <a:t>meets EIC needs</a:t>
            </a:r>
          </a:p>
          <a:p>
            <a:pPr marL="450597" lvl="1" indent="-285757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B0F0"/>
                </a:solidFill>
              </a:rPr>
              <a:t>Partnership with CERN minimises risk</a:t>
            </a:r>
          </a:p>
          <a:p>
            <a:pPr marL="164840" lvl="1"/>
            <a:r>
              <a:rPr lang="en-GB" dirty="0">
                <a:solidFill>
                  <a:srgbClr val="002060"/>
                </a:solidFill>
              </a:rPr>
              <a:t>EIC will use same concept for </a:t>
            </a:r>
            <a:r>
              <a:rPr lang="en-GB" dirty="0">
                <a:solidFill>
                  <a:srgbClr val="00B0F0"/>
                </a:solidFill>
              </a:rPr>
              <a:t>vertex layers</a:t>
            </a:r>
            <a:r>
              <a:rPr lang="en-GB" dirty="0">
                <a:solidFill>
                  <a:srgbClr val="002060"/>
                </a:solidFill>
              </a:rPr>
              <a:t>: </a:t>
            </a:r>
          </a:p>
          <a:p>
            <a:pPr marL="450597" lvl="1" indent="-285757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B0F0"/>
                </a:solidFill>
              </a:rPr>
              <a:t>Wafer-scale, stitched sensors, thinned and bent around the beam pipe</a:t>
            </a:r>
          </a:p>
          <a:p>
            <a:pPr lvl="1"/>
            <a:r>
              <a:rPr lang="en-GB" dirty="0">
                <a:solidFill>
                  <a:srgbClr val="002060"/>
                </a:solidFill>
              </a:rPr>
              <a:t>EIC specific development needed for the </a:t>
            </a:r>
            <a:r>
              <a:rPr lang="en-GB" dirty="0">
                <a:solidFill>
                  <a:srgbClr val="00B0F0"/>
                </a:solidFill>
              </a:rPr>
              <a:t>barrel layers </a:t>
            </a:r>
            <a:r>
              <a:rPr lang="en-GB" dirty="0">
                <a:solidFill>
                  <a:srgbClr val="002060"/>
                </a:solidFill>
              </a:rPr>
              <a:t>and </a:t>
            </a:r>
            <a:r>
              <a:rPr lang="en-GB" dirty="0">
                <a:solidFill>
                  <a:srgbClr val="00B0F0"/>
                </a:solidFill>
              </a:rPr>
              <a:t>disks</a:t>
            </a:r>
            <a:r>
              <a:rPr lang="en-GB" dirty="0">
                <a:solidFill>
                  <a:srgbClr val="002060"/>
                </a:solidFill>
              </a:rPr>
              <a:t>: </a:t>
            </a:r>
          </a:p>
          <a:p>
            <a:pPr marL="423118" lvl="1" indent="-285757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B0F0"/>
                </a:solidFill>
              </a:rPr>
              <a:t>large area stitched sensor </a:t>
            </a:r>
            <a:r>
              <a:rPr lang="en-GB" dirty="0">
                <a:solidFill>
                  <a:srgbClr val="002060"/>
                </a:solidFill>
              </a:rPr>
              <a:t>(not wafer scale), </a:t>
            </a:r>
            <a:r>
              <a:rPr lang="en-GB" dirty="0">
                <a:solidFill>
                  <a:srgbClr val="00B0F0"/>
                </a:solidFill>
              </a:rPr>
              <a:t>and “conventional” low mass support structures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57149D5-4767-D61E-8CB0-ACEBFD8D7596}"/>
              </a:ext>
            </a:extLst>
          </p:cNvPr>
          <p:cNvGrpSpPr/>
          <p:nvPr/>
        </p:nvGrpSpPr>
        <p:grpSpPr>
          <a:xfrm>
            <a:off x="7077044" y="764706"/>
            <a:ext cx="2907388" cy="2826822"/>
            <a:chOff x="5876878" y="3557275"/>
            <a:chExt cx="2907388" cy="282682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53855AE-0F6D-FB4E-9D11-8494AE287B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76878" y="3557275"/>
              <a:ext cx="2907388" cy="2381822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1D6EBA1-AA66-FD41-8EFE-7B387518ECD9}"/>
                </a:ext>
              </a:extLst>
            </p:cNvPr>
            <p:cNvSpPr/>
            <p:nvPr/>
          </p:nvSpPr>
          <p:spPr>
            <a:xfrm>
              <a:off x="6266820" y="6093248"/>
              <a:ext cx="2127505" cy="2908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290" dirty="0"/>
                <a:t>ALICE-ITS3 development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923E53AA-9E73-EFA4-3B14-C35E134C219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324"/>
          <a:stretch/>
        </p:blipFill>
        <p:spPr>
          <a:xfrm>
            <a:off x="5772597" y="3717034"/>
            <a:ext cx="2917631" cy="26065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4D21728-F861-22A3-EDE6-35E47E44C3D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358" b="11149"/>
          <a:stretch/>
        </p:blipFill>
        <p:spPr>
          <a:xfrm>
            <a:off x="8669705" y="3429002"/>
            <a:ext cx="2250832" cy="278651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8B12D97-F87A-7FCD-D049-7591C60922FB}"/>
              </a:ext>
            </a:extLst>
          </p:cNvPr>
          <p:cNvSpPr/>
          <p:nvPr/>
        </p:nvSpPr>
        <p:spPr>
          <a:xfrm>
            <a:off x="5808587" y="6314234"/>
            <a:ext cx="2845651" cy="2908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90" dirty="0" err="1"/>
              <a:t>ePIC</a:t>
            </a:r>
            <a:r>
              <a:rPr lang="en-GB" sz="1290" dirty="0"/>
              <a:t>-SVT Vertex and Barrel layers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23DEA8-97B3-41D0-AF37-687E6BB28622}"/>
              </a:ext>
            </a:extLst>
          </p:cNvPr>
          <p:cNvSpPr/>
          <p:nvPr/>
        </p:nvSpPr>
        <p:spPr>
          <a:xfrm>
            <a:off x="8795714" y="6314234"/>
            <a:ext cx="1981632" cy="2908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90" dirty="0" err="1"/>
              <a:t>ePIC</a:t>
            </a:r>
            <a:r>
              <a:rPr lang="en-GB" sz="1290" dirty="0"/>
              <a:t>-SVT Vertex layers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D4DE633-BB38-CE3D-045C-A89B12D7D433}"/>
              </a:ext>
            </a:extLst>
          </p:cNvPr>
          <p:cNvCxnSpPr>
            <a:cxnSpLocks/>
          </p:cNvCxnSpPr>
          <p:nvPr/>
        </p:nvCxnSpPr>
        <p:spPr bwMode="auto">
          <a:xfrm flipV="1">
            <a:off x="7248129" y="3933148"/>
            <a:ext cx="1944216" cy="6479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DE749F6-DC47-0546-9009-B490E1B17855}"/>
              </a:ext>
            </a:extLst>
          </p:cNvPr>
          <p:cNvCxnSpPr>
            <a:cxnSpLocks/>
          </p:cNvCxnSpPr>
          <p:nvPr/>
        </p:nvCxnSpPr>
        <p:spPr bwMode="auto">
          <a:xfrm>
            <a:off x="7248129" y="5253048"/>
            <a:ext cx="1944216" cy="63637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505336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9C4A1-ECD9-41C3-8D75-73423FF84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Delivery (Project </a:t>
            </a:r>
            <a:r>
              <a:rPr lang="en-US" dirty="0" err="1"/>
              <a:t>Organisation</a:t>
            </a:r>
            <a:r>
              <a:rPr lang="en-US" dirty="0"/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4B5700-FA81-4106-0768-AB6963AFD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1" y="908720"/>
            <a:ext cx="7772400" cy="555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171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82402-F12C-8411-B57D-D7DD47FBF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Estimation – WP1 – Definition of Tasks/Responsibilities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C69E38-DA6C-4116-C2FC-03C0BEEA3A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01" b="25450"/>
          <a:stretch/>
        </p:blipFill>
        <p:spPr>
          <a:xfrm>
            <a:off x="3143673" y="685801"/>
            <a:ext cx="5904656" cy="587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49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6BC80-F6DD-3C15-0FF1-0643B88AF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Estimation – WP1 – Schedule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FA2F70-C172-398D-35CF-0FDCA6BFD3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32" t="6555" b="20026"/>
          <a:stretch/>
        </p:blipFill>
        <p:spPr>
          <a:xfrm>
            <a:off x="1487488" y="908719"/>
            <a:ext cx="9575800" cy="519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490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4473B-CE87-8C53-5D1E-A31C0CD26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Gantt Chart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68232B-232E-B1AA-1321-F05AA4847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792" y="836713"/>
            <a:ext cx="8176419" cy="562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562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BACA5-DB5A-8644-BDC8-A177EA50C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Electron-Ion Collider (EIC)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99E37EB-BF2E-3B33-56D4-31F828F020D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Overview of the facility</a:t>
            </a:r>
          </a:p>
          <a:p>
            <a:pPr lvl="1">
              <a:spcBef>
                <a:spcPts val="696"/>
              </a:spcBef>
            </a:pPr>
            <a:r>
              <a:rPr lang="en-GB" dirty="0"/>
              <a:t>The EIC is to be built at the </a:t>
            </a:r>
            <a:r>
              <a:rPr lang="en-GB" dirty="0">
                <a:solidFill>
                  <a:srgbClr val="00B0F0"/>
                </a:solidFill>
              </a:rPr>
              <a:t>Brookhaven National Laboratory</a:t>
            </a:r>
            <a:r>
              <a:rPr lang="en-GB" dirty="0"/>
              <a:t> (BNL)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9F6D23-4791-BB40-AE96-D48B17C174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9784" y="838213"/>
            <a:ext cx="5666856" cy="5745163"/>
          </a:xfrm>
        </p:spPr>
        <p:txBody>
          <a:bodyPr/>
          <a:lstStyle/>
          <a:p>
            <a:r>
              <a:rPr lang="en-GB" dirty="0"/>
              <a:t>Uniqueness</a:t>
            </a:r>
          </a:p>
          <a:p>
            <a:pPr lvl="1">
              <a:spcBef>
                <a:spcPts val="696"/>
              </a:spcBef>
            </a:pPr>
            <a:r>
              <a:rPr lang="en-GB" dirty="0"/>
              <a:t>World’s first </a:t>
            </a:r>
            <a:r>
              <a:rPr lang="en-GB" dirty="0">
                <a:solidFill>
                  <a:srgbClr val="30A5FF"/>
                </a:solidFill>
              </a:rPr>
              <a:t>polarised electron</a:t>
            </a:r>
            <a:r>
              <a:rPr lang="en-GB" dirty="0"/>
              <a:t>, </a:t>
            </a:r>
          </a:p>
          <a:p>
            <a:pPr lvl="1">
              <a:spcBef>
                <a:spcPts val="0"/>
              </a:spcBef>
            </a:pPr>
            <a:r>
              <a:rPr lang="en-GB" dirty="0">
                <a:solidFill>
                  <a:srgbClr val="30A5FF"/>
                </a:solidFill>
              </a:rPr>
              <a:t>polarised proton/light-ion</a:t>
            </a:r>
            <a:r>
              <a:rPr lang="en-GB" dirty="0"/>
              <a:t> collider</a:t>
            </a:r>
          </a:p>
          <a:p>
            <a:pPr lvl="1">
              <a:spcBef>
                <a:spcPts val="552"/>
              </a:spcBef>
            </a:pPr>
            <a:r>
              <a:rPr lang="en-GB" dirty="0"/>
              <a:t>World’s first </a:t>
            </a:r>
            <a:r>
              <a:rPr lang="en-GB" dirty="0">
                <a:solidFill>
                  <a:srgbClr val="30A5FF"/>
                </a:solidFill>
              </a:rPr>
              <a:t>polarised electron</a:t>
            </a:r>
            <a:r>
              <a:rPr lang="en-GB" dirty="0"/>
              <a:t>, </a:t>
            </a:r>
          </a:p>
          <a:p>
            <a:pPr lvl="1">
              <a:spcBef>
                <a:spcPts val="0"/>
              </a:spcBef>
            </a:pPr>
            <a:r>
              <a:rPr lang="en-GB" dirty="0">
                <a:solidFill>
                  <a:srgbClr val="30A5FF"/>
                </a:solidFill>
              </a:rPr>
              <a:t>heavy-ion </a:t>
            </a:r>
            <a:r>
              <a:rPr lang="en-GB" dirty="0"/>
              <a:t>collider</a:t>
            </a:r>
          </a:p>
          <a:p>
            <a:r>
              <a:rPr lang="en-GB" dirty="0"/>
              <a:t>Overarching science questions</a:t>
            </a:r>
          </a:p>
          <a:p>
            <a:pPr lvl="1">
              <a:spcBef>
                <a:spcPts val="696"/>
              </a:spcBef>
            </a:pPr>
            <a:r>
              <a:rPr lang="en-GB" dirty="0"/>
              <a:t>How does the </a:t>
            </a:r>
            <a:r>
              <a:rPr lang="en-GB" dirty="0">
                <a:solidFill>
                  <a:srgbClr val="30A5FF"/>
                </a:solidFill>
              </a:rPr>
              <a:t>mass</a:t>
            </a:r>
            <a:r>
              <a:rPr lang="en-GB" dirty="0"/>
              <a:t> and </a:t>
            </a:r>
            <a:r>
              <a:rPr lang="en-GB" dirty="0">
                <a:solidFill>
                  <a:srgbClr val="30A5FF"/>
                </a:solidFill>
              </a:rPr>
              <a:t>spin</a:t>
            </a:r>
            <a:r>
              <a:rPr lang="en-GB" dirty="0"/>
              <a:t> of the nucleon </a:t>
            </a:r>
          </a:p>
          <a:p>
            <a:pPr lvl="1">
              <a:spcBef>
                <a:spcPts val="0"/>
              </a:spcBef>
            </a:pPr>
            <a:r>
              <a:rPr lang="en-GB" dirty="0"/>
              <a:t>arise from its constituents?</a:t>
            </a:r>
          </a:p>
          <a:p>
            <a:pPr lvl="1">
              <a:spcBef>
                <a:spcPts val="552"/>
              </a:spcBef>
            </a:pPr>
            <a:r>
              <a:rPr lang="en-GB" dirty="0"/>
              <a:t>What are the emergent properties of </a:t>
            </a:r>
          </a:p>
          <a:p>
            <a:pPr lvl="1">
              <a:spcBef>
                <a:spcPts val="0"/>
              </a:spcBef>
            </a:pPr>
            <a:r>
              <a:rPr lang="en-GB" dirty="0">
                <a:solidFill>
                  <a:srgbClr val="30A5FF"/>
                </a:solidFill>
              </a:rPr>
              <a:t>dense systems of gluons</a:t>
            </a:r>
            <a:r>
              <a:rPr lang="en-GB" dirty="0"/>
              <a:t>?</a:t>
            </a:r>
          </a:p>
          <a:p>
            <a:r>
              <a:rPr lang="en-GB" dirty="0"/>
              <a:t>Key features</a:t>
            </a:r>
          </a:p>
          <a:p>
            <a:pPr lvl="1">
              <a:spcBef>
                <a:spcPts val="696"/>
              </a:spcBef>
            </a:pPr>
            <a:r>
              <a:rPr lang="en-GB" dirty="0"/>
              <a:t>High Luminosity: </a:t>
            </a:r>
            <a:r>
              <a:rPr lang="en-GB" dirty="0">
                <a:solidFill>
                  <a:srgbClr val="30A5FF"/>
                </a:solidFill>
              </a:rPr>
              <a:t>10</a:t>
            </a:r>
            <a:r>
              <a:rPr lang="en-GB" baseline="30000" dirty="0">
                <a:solidFill>
                  <a:srgbClr val="30A5FF"/>
                </a:solidFill>
              </a:rPr>
              <a:t>33</a:t>
            </a:r>
            <a:r>
              <a:rPr lang="en-GB" dirty="0">
                <a:solidFill>
                  <a:srgbClr val="30A5FF"/>
                </a:solidFill>
              </a:rPr>
              <a:t>–10</a:t>
            </a:r>
            <a:r>
              <a:rPr lang="en-GB" baseline="30000" dirty="0">
                <a:solidFill>
                  <a:srgbClr val="30A5FF"/>
                </a:solidFill>
              </a:rPr>
              <a:t>34</a:t>
            </a:r>
            <a:r>
              <a:rPr lang="en-GB" dirty="0">
                <a:solidFill>
                  <a:srgbClr val="30A5FF"/>
                </a:solidFill>
              </a:rPr>
              <a:t> cm</a:t>
            </a:r>
            <a:r>
              <a:rPr lang="en-GB" baseline="30000" dirty="0">
                <a:solidFill>
                  <a:srgbClr val="30A5FF"/>
                </a:solidFill>
              </a:rPr>
              <a:t>-2</a:t>
            </a:r>
            <a:r>
              <a:rPr lang="en-GB" dirty="0">
                <a:solidFill>
                  <a:srgbClr val="30A5FF"/>
                </a:solidFill>
              </a:rPr>
              <a:t>s</a:t>
            </a:r>
            <a:r>
              <a:rPr lang="en-GB" baseline="30000" dirty="0">
                <a:solidFill>
                  <a:srgbClr val="30A5FF"/>
                </a:solidFill>
              </a:rPr>
              <a:t>-1</a:t>
            </a:r>
            <a:endParaRPr lang="en-GB" dirty="0">
              <a:solidFill>
                <a:srgbClr val="30A5FF"/>
              </a:solidFill>
            </a:endParaRPr>
          </a:p>
          <a:p>
            <a:pPr lvl="1">
              <a:spcBef>
                <a:spcPts val="0"/>
              </a:spcBef>
            </a:pPr>
            <a:r>
              <a:rPr lang="en-GB" dirty="0"/>
              <a:t>Highly polarised beams: </a:t>
            </a:r>
            <a:r>
              <a:rPr lang="en-GB" dirty="0">
                <a:solidFill>
                  <a:srgbClr val="30A5FF"/>
                </a:solidFill>
              </a:rPr>
              <a:t>70%</a:t>
            </a:r>
          </a:p>
          <a:p>
            <a:pPr lvl="1">
              <a:spcBef>
                <a:spcPts val="0"/>
              </a:spcBef>
            </a:pPr>
            <a:r>
              <a:rPr lang="en-GB" dirty="0"/>
              <a:t>Wide range of energy: </a:t>
            </a:r>
            <a:r>
              <a:rPr lang="en-GB" dirty="0">
                <a:solidFill>
                  <a:srgbClr val="30A5FF"/>
                </a:solidFill>
              </a:rPr>
              <a:t>20-140 GeV</a:t>
            </a:r>
          </a:p>
          <a:p>
            <a:pPr lvl="1">
              <a:spcBef>
                <a:spcPts val="0"/>
              </a:spcBef>
            </a:pPr>
            <a:r>
              <a:rPr lang="en-GB" dirty="0"/>
              <a:t>Wide range of ion species: </a:t>
            </a:r>
            <a:r>
              <a:rPr lang="en-GB" dirty="0">
                <a:solidFill>
                  <a:srgbClr val="30A5FF"/>
                </a:solidFill>
              </a:rPr>
              <a:t>p-U</a:t>
            </a:r>
          </a:p>
          <a:p>
            <a:pPr>
              <a:spcBef>
                <a:spcPts val="1296"/>
              </a:spcBef>
            </a:pPr>
            <a:r>
              <a:rPr lang="en-GB" dirty="0">
                <a:solidFill>
                  <a:schemeClr val="tx1"/>
                </a:solidFill>
              </a:rPr>
              <a:t>US DOE Project Overview</a:t>
            </a:r>
          </a:p>
          <a:p>
            <a:pPr lvl="1">
              <a:spcBef>
                <a:spcPts val="696"/>
              </a:spcBef>
            </a:pPr>
            <a:r>
              <a:rPr lang="en-GB" dirty="0">
                <a:solidFill>
                  <a:schemeClr val="tx1"/>
                </a:solidFill>
              </a:rPr>
              <a:t>Total Project Cost = </a:t>
            </a:r>
            <a:r>
              <a:rPr lang="en-GB" dirty="0">
                <a:solidFill>
                  <a:srgbClr val="00B0F0"/>
                </a:solidFill>
              </a:rPr>
              <a:t>$2.4B</a:t>
            </a:r>
          </a:p>
          <a:p>
            <a:pPr lvl="1">
              <a:spcBef>
                <a:spcPts val="0"/>
              </a:spcBef>
            </a:pPr>
            <a:r>
              <a:rPr lang="en-GB" dirty="0">
                <a:solidFill>
                  <a:schemeClr val="tx1"/>
                </a:solidFill>
              </a:rPr>
              <a:t>Expected start of Construction in </a:t>
            </a:r>
            <a:r>
              <a:rPr lang="en-GB" dirty="0">
                <a:solidFill>
                  <a:srgbClr val="30A5FF"/>
                </a:solidFill>
              </a:rPr>
              <a:t>2025</a:t>
            </a:r>
          </a:p>
          <a:p>
            <a:pPr lvl="1">
              <a:spcBef>
                <a:spcPts val="0"/>
              </a:spcBef>
            </a:pPr>
            <a:r>
              <a:rPr lang="en-GB" dirty="0">
                <a:solidFill>
                  <a:schemeClr val="tx1"/>
                </a:solidFill>
              </a:rPr>
              <a:t>Expected start of Operations in </a:t>
            </a:r>
            <a:r>
              <a:rPr lang="en-GB" dirty="0">
                <a:solidFill>
                  <a:srgbClr val="00B0F0"/>
                </a:solidFill>
              </a:rPr>
              <a:t>2032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129D7C-D0D8-1B4F-A64A-6A6D4B17B7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51359" y="2260822"/>
            <a:ext cx="4424587" cy="36724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4F6BFD-6CFC-9AB0-4552-1629F1104777}"/>
              </a:ext>
            </a:extLst>
          </p:cNvPr>
          <p:cNvSpPr txBox="1"/>
          <p:nvPr/>
        </p:nvSpPr>
        <p:spPr>
          <a:xfrm>
            <a:off x="2279576" y="3794345"/>
            <a:ext cx="864096" cy="458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Project Detector</a:t>
            </a:r>
          </a:p>
        </p:txBody>
      </p:sp>
      <p:sp>
        <p:nvSpPr>
          <p:cNvPr id="4" name="Doughnut 3">
            <a:extLst>
              <a:ext uri="{FF2B5EF4-FFF2-40B4-BE49-F238E27FC236}">
                <a16:creationId xmlns:a16="http://schemas.microsoft.com/office/drawing/2014/main" id="{B61A6B15-D909-DAE4-2E83-2EB678E3FB5E}"/>
              </a:ext>
            </a:extLst>
          </p:cNvPr>
          <p:cNvSpPr/>
          <p:nvPr/>
        </p:nvSpPr>
        <p:spPr bwMode="auto">
          <a:xfrm>
            <a:off x="2368852" y="4253188"/>
            <a:ext cx="720079" cy="720080"/>
          </a:xfrm>
          <a:prstGeom prst="donut">
            <a:avLst>
              <a:gd name="adj" fmla="val 7363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23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202007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75DDE-8EA6-C54F-AC05-1A8AF9E89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EIC Project Scope: Detector Work Packages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52BFD-4794-1240-859B-BDB0F2CBBD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ePIC</a:t>
            </a:r>
            <a:r>
              <a:rPr lang="en-GB" dirty="0"/>
              <a:t> Central Detector and Ancillary Detectors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6C4CF03-3FE0-194D-A623-B22FD9E83CD7}"/>
              </a:ext>
            </a:extLst>
          </p:cNvPr>
          <p:cNvSpPr txBox="1"/>
          <p:nvPr/>
        </p:nvSpPr>
        <p:spPr>
          <a:xfrm>
            <a:off x="6790188" y="1589448"/>
            <a:ext cx="20569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</a:rPr>
              <a:t>WP3: Luminosity monitor</a:t>
            </a:r>
          </a:p>
        </p:txBody>
      </p:sp>
      <p:pic>
        <p:nvPicPr>
          <p:cNvPr id="31" name="Content Placeholder 13">
            <a:extLst>
              <a:ext uri="{FF2B5EF4-FFF2-40B4-BE49-F238E27FC236}">
                <a16:creationId xmlns:a16="http://schemas.microsoft.com/office/drawing/2014/main" id="{0301E07D-97DA-F545-88AA-B8598F39D4A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556583" y="2068440"/>
            <a:ext cx="4160235" cy="2991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C62CD87F-6C3E-7A4C-A93E-2C20AF7B345C}"/>
              </a:ext>
            </a:extLst>
          </p:cNvPr>
          <p:cNvSpPr/>
          <p:nvPr/>
        </p:nvSpPr>
        <p:spPr bwMode="auto">
          <a:xfrm>
            <a:off x="7271866" y="1982718"/>
            <a:ext cx="1093623" cy="1658112"/>
          </a:xfrm>
          <a:prstGeom prst="rect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endParaRPr lang="en-GB" sz="1333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4877639-CE1A-1C4B-9185-D91EF8392971}"/>
              </a:ext>
            </a:extLst>
          </p:cNvPr>
          <p:cNvSpPr/>
          <p:nvPr/>
        </p:nvSpPr>
        <p:spPr bwMode="auto">
          <a:xfrm>
            <a:off x="7283689" y="3717032"/>
            <a:ext cx="1093624" cy="1342859"/>
          </a:xfrm>
          <a:prstGeom prst="rect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endParaRPr lang="en-GB" sz="1333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058B5DA-E7D5-C441-A395-940CFBEF28DA}"/>
              </a:ext>
            </a:extLst>
          </p:cNvPr>
          <p:cNvSpPr txBox="1"/>
          <p:nvPr/>
        </p:nvSpPr>
        <p:spPr>
          <a:xfrm>
            <a:off x="7102117" y="5145613"/>
            <a:ext cx="14542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/>
              <a:t>Far-backward region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315739F-5415-E743-8F21-461E77484470}"/>
              </a:ext>
            </a:extLst>
          </p:cNvPr>
          <p:cNvSpPr txBox="1"/>
          <p:nvPr/>
        </p:nvSpPr>
        <p:spPr>
          <a:xfrm>
            <a:off x="9172102" y="5145613"/>
            <a:ext cx="13404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Far-forward region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B9467B0-36FA-CB48-8633-06834FDBB433}"/>
              </a:ext>
            </a:extLst>
          </p:cNvPr>
          <p:cNvSpPr txBox="1"/>
          <p:nvPr/>
        </p:nvSpPr>
        <p:spPr>
          <a:xfrm>
            <a:off x="6941670" y="5477556"/>
            <a:ext cx="177513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</a:rPr>
              <a:t>WP2: Electron tagger </a:t>
            </a:r>
            <a:endParaRPr lang="en-GB" sz="12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191AEB0-2951-704A-F17A-94ABCC028CD8}"/>
              </a:ext>
            </a:extLst>
          </p:cNvPr>
          <p:cNvGrpSpPr>
            <a:grpSpLocks noChangeAspect="1"/>
          </p:cNvGrpSpPr>
          <p:nvPr/>
        </p:nvGrpSpPr>
        <p:grpSpPr>
          <a:xfrm>
            <a:off x="1827861" y="2464642"/>
            <a:ext cx="4019216" cy="2853253"/>
            <a:chOff x="2353429" y="3038833"/>
            <a:chExt cx="4333865" cy="307662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8290A7A-35BA-E037-6198-1F3AA5BA6C54}"/>
                </a:ext>
              </a:extLst>
            </p:cNvPr>
            <p:cNvPicPr/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53429" y="3038833"/>
              <a:ext cx="4333865" cy="3076623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991569C-A1E4-BF62-F57D-EE304E60BF18}"/>
                </a:ext>
              </a:extLst>
            </p:cNvPr>
            <p:cNvSpPr/>
            <p:nvPr/>
          </p:nvSpPr>
          <p:spPr>
            <a:xfrm>
              <a:off x="4365744" y="3038833"/>
              <a:ext cx="508764" cy="2337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1F7E214A-149E-1F7B-791D-A83531FE087B}"/>
              </a:ext>
            </a:extLst>
          </p:cNvPr>
          <p:cNvSpPr txBox="1"/>
          <p:nvPr/>
        </p:nvSpPr>
        <p:spPr>
          <a:xfrm>
            <a:off x="1631506" y="1880133"/>
            <a:ext cx="1861407" cy="276999"/>
          </a:xfrm>
          <a:prstGeom prst="rect">
            <a:avLst/>
          </a:prstGeom>
          <a:solidFill>
            <a:srgbClr val="FFFF00">
              <a:alpha val="80000"/>
            </a:srgbClr>
          </a:solidFill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1E1C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MPGD &amp; 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MAPS</a:t>
            </a:r>
            <a:r>
              <a:rPr lang="en-US" sz="1200" dirty="0">
                <a:solidFill>
                  <a:srgbClr val="1E1C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trackers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AEA53E8-22FF-A24E-866A-5C9CC3F2F89C}"/>
              </a:ext>
            </a:extLst>
          </p:cNvPr>
          <p:cNvGrpSpPr/>
          <p:nvPr/>
        </p:nvGrpSpPr>
        <p:grpSpPr>
          <a:xfrm>
            <a:off x="2384175" y="5575732"/>
            <a:ext cx="3111771" cy="933160"/>
            <a:chOff x="1841905" y="1628800"/>
            <a:chExt cx="3111771" cy="93315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B0CE56C-B108-EE51-7527-1B3D894CC5FA}"/>
                </a:ext>
              </a:extLst>
            </p:cNvPr>
            <p:cNvSpPr txBox="1"/>
            <p:nvPr/>
          </p:nvSpPr>
          <p:spPr>
            <a:xfrm>
              <a:off x="1841905" y="1628800"/>
              <a:ext cx="1803400" cy="276999"/>
            </a:xfrm>
            <a:prstGeom prst="rect">
              <a:avLst/>
            </a:prstGeom>
            <a:solidFill>
              <a:srgbClr val="0432FF"/>
            </a:solidFill>
            <a:ln w="952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hadronic</a:t>
              </a:r>
              <a:r>
                <a:rPr lang="en-US" sz="12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calorimeters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0CB1F9C-F06E-86E8-FCE9-92A1B2748803}"/>
                </a:ext>
              </a:extLst>
            </p:cNvPr>
            <p:cNvSpPr txBox="1"/>
            <p:nvPr/>
          </p:nvSpPr>
          <p:spPr>
            <a:xfrm>
              <a:off x="2019705" y="2284960"/>
              <a:ext cx="1447800" cy="27699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e/m calorimeters         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AD44B38-C9CA-E84E-1334-A2028791FB90}"/>
                </a:ext>
              </a:extLst>
            </p:cNvPr>
            <p:cNvSpPr txBox="1"/>
            <p:nvPr/>
          </p:nvSpPr>
          <p:spPr>
            <a:xfrm>
              <a:off x="3727483" y="1827544"/>
              <a:ext cx="1226193" cy="461665"/>
            </a:xfrm>
            <a:prstGeom prst="rect">
              <a:avLst/>
            </a:prstGeom>
            <a:solidFill>
              <a:srgbClr val="00FA00">
                <a:alpha val="80000"/>
              </a:srgbClr>
            </a:solidFill>
            <a:ln w="952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ToF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, DIRC,  </a:t>
              </a:r>
            </a:p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RICH detectors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6D88FA4-A6C8-28D0-4A2D-6512BD38E05C}"/>
                </a:ext>
              </a:extLst>
            </p:cNvPr>
            <p:cNvSpPr txBox="1"/>
            <p:nvPr/>
          </p:nvSpPr>
          <p:spPr>
            <a:xfrm>
              <a:off x="2192012" y="1956880"/>
              <a:ext cx="1103187" cy="276999"/>
            </a:xfrm>
            <a:prstGeom prst="rect">
              <a:avLst/>
            </a:prstGeom>
            <a:solidFill>
              <a:srgbClr val="FF40FF"/>
            </a:solidFill>
            <a:ln w="9525">
              <a:solidFill>
                <a:schemeClr val="bg2">
                  <a:lumMod val="10000"/>
                  <a:alpha val="63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solenoid coils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641A0483-7378-7502-8C13-4619EFC7376F}"/>
              </a:ext>
            </a:extLst>
          </p:cNvPr>
          <p:cNvSpPr txBox="1"/>
          <p:nvPr/>
        </p:nvSpPr>
        <p:spPr>
          <a:xfrm>
            <a:off x="4007768" y="1268762"/>
            <a:ext cx="17419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</a:rPr>
              <a:t>WP1: Silicon Tracker </a:t>
            </a:r>
            <a:endParaRPr lang="en-GB" sz="1200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1E250B4-74A8-C756-04EE-AF800463FA8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26324" y="1572623"/>
            <a:ext cx="2513048" cy="1729046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7D0245-DE01-8B92-931F-757D6316DB00}"/>
              </a:ext>
            </a:extLst>
          </p:cNvPr>
          <p:cNvSpPr txBox="1"/>
          <p:nvPr/>
        </p:nvSpPr>
        <p:spPr>
          <a:xfrm>
            <a:off x="3792090" y="2534755"/>
            <a:ext cx="827471" cy="2755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Disks x5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4CC8FD-27DD-A5EB-F36B-DD864CAACFC4}"/>
              </a:ext>
            </a:extLst>
          </p:cNvPr>
          <p:cNvSpPr txBox="1"/>
          <p:nvPr/>
        </p:nvSpPr>
        <p:spPr>
          <a:xfrm>
            <a:off x="5048462" y="1867731"/>
            <a:ext cx="827471" cy="2755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Disks x5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84E443-869D-68DD-DA05-88B6C71A5410}"/>
              </a:ext>
            </a:extLst>
          </p:cNvPr>
          <p:cNvSpPr txBox="1"/>
          <p:nvPr/>
        </p:nvSpPr>
        <p:spPr>
          <a:xfrm>
            <a:off x="3636927" y="1729938"/>
            <a:ext cx="1388522" cy="2755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Vertex layers x3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321FBD-3466-D3F5-B17E-34F29D45C792}"/>
              </a:ext>
            </a:extLst>
          </p:cNvPr>
          <p:cNvSpPr txBox="1"/>
          <p:nvPr/>
        </p:nvSpPr>
        <p:spPr>
          <a:xfrm>
            <a:off x="4823188" y="2797614"/>
            <a:ext cx="1334020" cy="2755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Barrel layers x2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984AA6B-3332-976D-B99C-B97ECBFD6968}"/>
              </a:ext>
            </a:extLst>
          </p:cNvPr>
          <p:cNvCxnSpPr/>
          <p:nvPr/>
        </p:nvCxnSpPr>
        <p:spPr bwMode="auto">
          <a:xfrm>
            <a:off x="4357007" y="2018631"/>
            <a:ext cx="360040" cy="27492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F156600-558B-4FCD-7FF9-2D745886E8B5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979033" y="2545524"/>
            <a:ext cx="350705" cy="22639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3B957C2-F4EE-7C5B-385A-A21581F7CF88}"/>
              </a:ext>
            </a:extLst>
          </p:cNvPr>
          <p:cNvSpPr txBox="1"/>
          <p:nvPr/>
        </p:nvSpPr>
        <p:spPr>
          <a:xfrm>
            <a:off x="6744072" y="5950275"/>
            <a:ext cx="4953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00B0F0"/>
                </a:solidFill>
              </a:rPr>
              <a:t>UK-led Detector R&amp;D </a:t>
            </a:r>
            <a:r>
              <a:rPr lang="en-GB" sz="1600" dirty="0">
                <a:solidFill>
                  <a:srgbClr val="002060"/>
                </a:solidFill>
              </a:rPr>
              <a:t>(stems from current UKRI Infrastructure Preliminary Activity)</a:t>
            </a:r>
            <a:endParaRPr lang="en-US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5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35694-4245-AC41-B1C9-AC01349DC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International Project Schedule and Full Infrastructure Project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48634EA-2761-8276-BB97-66C55A9A7849}"/>
              </a:ext>
            </a:extLst>
          </p:cNvPr>
          <p:cNvSpPr txBox="1"/>
          <p:nvPr/>
        </p:nvSpPr>
        <p:spPr>
          <a:xfrm>
            <a:off x="3737738" y="1221170"/>
            <a:ext cx="2348720" cy="227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77" dirty="0"/>
              <a:t>NOTE: US Financial Years (FY) = Oct-Sep</a:t>
            </a:r>
          </a:p>
        </p:txBody>
      </p:sp>
      <p:pic>
        <p:nvPicPr>
          <p:cNvPr id="24" name="Picture 23" descr="Timeline&#10;&#10;Description automatically generated">
            <a:extLst>
              <a:ext uri="{FF2B5EF4-FFF2-40B4-BE49-F238E27FC236}">
                <a16:creationId xmlns:a16="http://schemas.microsoft.com/office/drawing/2014/main" id="{9A8E02DC-343B-7578-2683-70104B1D8CF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3530" y="1318217"/>
            <a:ext cx="6422910" cy="4702328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2980D5F-7082-D259-86FB-1D7205C3AA26}"/>
              </a:ext>
            </a:extLst>
          </p:cNvPr>
          <p:cNvCxnSpPr>
            <a:cxnSpLocks/>
          </p:cNvCxnSpPr>
          <p:nvPr/>
        </p:nvCxnSpPr>
        <p:spPr>
          <a:xfrm>
            <a:off x="5807968" y="1645774"/>
            <a:ext cx="0" cy="396747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D398176-1054-A496-70B2-F5DB283D40A3}"/>
              </a:ext>
            </a:extLst>
          </p:cNvPr>
          <p:cNvGrpSpPr/>
          <p:nvPr/>
        </p:nvGrpSpPr>
        <p:grpSpPr>
          <a:xfrm>
            <a:off x="6000411" y="836712"/>
            <a:ext cx="3875570" cy="5652098"/>
            <a:chOff x="4095326" y="836712"/>
            <a:chExt cx="3875570" cy="565209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AC66563-AF54-F5A5-71DD-9298056508D7}"/>
                </a:ext>
              </a:extLst>
            </p:cNvPr>
            <p:cNvGrpSpPr/>
            <p:nvPr/>
          </p:nvGrpSpPr>
          <p:grpSpPr>
            <a:xfrm>
              <a:off x="4535998" y="1645419"/>
              <a:ext cx="3434898" cy="4843391"/>
              <a:chOff x="4535998" y="1645772"/>
              <a:chExt cx="3434898" cy="4845503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0D4BF87-B0AF-39DF-C97F-ED33903636CE}"/>
                  </a:ext>
                </a:extLst>
              </p:cNvPr>
              <p:cNvSpPr/>
              <p:nvPr/>
            </p:nvSpPr>
            <p:spPr bwMode="auto">
              <a:xfrm>
                <a:off x="4535998" y="1645772"/>
                <a:ext cx="2466000" cy="3151200"/>
              </a:xfrm>
              <a:prstGeom prst="rect">
                <a:avLst/>
              </a:prstGeom>
              <a:solidFill>
                <a:srgbClr val="FF0000">
                  <a:alpha val="50196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6866" tIns="33433" rIns="66866" bIns="33433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GB" sz="877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3A290E0-121E-CC59-3603-D0EF4C5DFE91}"/>
                  </a:ext>
                </a:extLst>
              </p:cNvPr>
              <p:cNvSpPr txBox="1"/>
              <p:nvPr/>
            </p:nvSpPr>
            <p:spPr>
              <a:xfrm rot="16200000">
                <a:off x="4588361" y="3075947"/>
                <a:ext cx="2378612" cy="2908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290" b="1" dirty="0">
                    <a:solidFill>
                      <a:schemeClr val="bg1"/>
                    </a:solidFill>
                  </a:rPr>
                  <a:t>Full Infrastructure Project</a:t>
                </a: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3B8A75F-A210-329C-F3D7-5002CA3FD0C7}"/>
                  </a:ext>
                </a:extLst>
              </p:cNvPr>
              <p:cNvSpPr/>
              <p:nvPr/>
            </p:nvSpPr>
            <p:spPr bwMode="auto">
              <a:xfrm>
                <a:off x="5529064" y="6294699"/>
                <a:ext cx="274820" cy="164756"/>
              </a:xfrm>
              <a:prstGeom prst="rect">
                <a:avLst/>
              </a:prstGeom>
              <a:solidFill>
                <a:srgbClr val="FF0000">
                  <a:alpha val="50196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6866" tIns="33433" rIns="66866" bIns="33433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GB" sz="877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89E4D21-10D7-4B0F-C204-9570BD39294A}"/>
                  </a:ext>
                </a:extLst>
              </p:cNvPr>
              <p:cNvSpPr txBox="1"/>
              <p:nvPr/>
            </p:nvSpPr>
            <p:spPr>
              <a:xfrm>
                <a:off x="5774461" y="6263870"/>
                <a:ext cx="2196435" cy="2274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877"/>
                  <a:t>UK-EIC Detector Construction Project</a:t>
                </a:r>
              </a:p>
            </p:txBody>
          </p:sp>
        </p:grp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D831316E-BCBB-B2CA-85E2-CF4568067F2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20952" y="1174053"/>
              <a:ext cx="2481046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4F8450F-E176-F5D2-9590-0FBCF05D7D81}"/>
                </a:ext>
              </a:extLst>
            </p:cNvPr>
            <p:cNvSpPr txBox="1"/>
            <p:nvPr/>
          </p:nvSpPr>
          <p:spPr>
            <a:xfrm>
              <a:off x="5488185" y="836712"/>
              <a:ext cx="5645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7+1 y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09E7E509-CDD1-561F-DA52-DAFC939ADF8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160912" y="1174053"/>
              <a:ext cx="384091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A024787-0B2E-668B-9A2D-4B0E85622B2E}"/>
                </a:ext>
              </a:extLst>
            </p:cNvPr>
            <p:cNvSpPr txBox="1"/>
            <p:nvPr/>
          </p:nvSpPr>
          <p:spPr>
            <a:xfrm>
              <a:off x="4095326" y="836712"/>
              <a:ext cx="5261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15 m</a:t>
              </a:r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BB93970-B4A7-B548-DED3-8B7176B49667}"/>
              </a:ext>
            </a:extLst>
          </p:cNvPr>
          <p:cNvCxnSpPr/>
          <p:nvPr/>
        </p:nvCxnSpPr>
        <p:spPr bwMode="auto">
          <a:xfrm>
            <a:off x="5993989" y="1746000"/>
            <a:ext cx="308936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E9419E2-6960-0EA3-13FB-D8E03781B0DB}"/>
              </a:ext>
            </a:extLst>
          </p:cNvPr>
          <p:cNvGrpSpPr/>
          <p:nvPr/>
        </p:nvGrpSpPr>
        <p:grpSpPr>
          <a:xfrm>
            <a:off x="5297917" y="836713"/>
            <a:ext cx="4106782" cy="5390591"/>
            <a:chOff x="3392831" y="836712"/>
            <a:chExt cx="4106782" cy="539059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EB86ED7-378E-484A-9F8C-D59AC0EAEDF9}"/>
                </a:ext>
              </a:extLst>
            </p:cNvPr>
            <p:cNvSpPr/>
            <p:nvPr/>
          </p:nvSpPr>
          <p:spPr bwMode="auto">
            <a:xfrm>
              <a:off x="5529064" y="6030813"/>
              <a:ext cx="274820" cy="164684"/>
            </a:xfrm>
            <a:prstGeom prst="rect">
              <a:avLst/>
            </a:prstGeom>
            <a:solidFill>
              <a:srgbClr val="92D050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6866" tIns="33433" rIns="66866" bIns="33433" numCol="1" rtlCol="0" anchor="t" anchorCtr="0" compatLnSpc="1">
              <a:prstTxWarp prst="textNoShape">
                <a:avLst/>
              </a:prstTxWarp>
            </a:bodyPr>
            <a:lstStyle/>
            <a:p>
              <a:endParaRPr lang="en-GB" sz="877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EC17342-E745-0646-84FF-EE3657A24A9E}"/>
                </a:ext>
              </a:extLst>
            </p:cNvPr>
            <p:cNvSpPr txBox="1"/>
            <p:nvPr/>
          </p:nvSpPr>
          <p:spPr>
            <a:xfrm>
              <a:off x="5774461" y="5999997"/>
              <a:ext cx="1725152" cy="2273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77"/>
                <a:t>UK-EIC Detector R&amp;D Project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363EB81-820F-1843-89E8-010CE48722E3}"/>
                </a:ext>
              </a:extLst>
            </p:cNvPr>
            <p:cNvSpPr/>
            <p:nvPr/>
          </p:nvSpPr>
          <p:spPr bwMode="auto">
            <a:xfrm>
              <a:off x="3392831" y="1645896"/>
              <a:ext cx="780086" cy="3149827"/>
            </a:xfrm>
            <a:prstGeom prst="rect">
              <a:avLst/>
            </a:prstGeom>
            <a:solidFill>
              <a:srgbClr val="92D050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6866" tIns="33433" rIns="66866" bIns="33433" numCol="1" rtlCol="0" anchor="t" anchorCtr="0" compatLnSpc="1">
              <a:prstTxWarp prst="textNoShape">
                <a:avLst/>
              </a:prstTxWarp>
            </a:bodyPr>
            <a:lstStyle/>
            <a:p>
              <a:endParaRPr lang="en-GB" sz="877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6D751AC-D8DD-E644-B1E2-0A6CCB65A9CD}"/>
                </a:ext>
              </a:extLst>
            </p:cNvPr>
            <p:cNvSpPr txBox="1"/>
            <p:nvPr/>
          </p:nvSpPr>
          <p:spPr>
            <a:xfrm rot="16200000">
              <a:off x="2852968" y="3102066"/>
              <a:ext cx="1859805" cy="2908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90" b="1" dirty="0">
                  <a:solidFill>
                    <a:schemeClr val="bg1"/>
                  </a:solidFill>
                </a:rPr>
                <a:t>Preliminary Activity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BF14EF86-8E97-9537-D5F8-3AA734E9BED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392831" y="1174200"/>
              <a:ext cx="788542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40E8E4F-F949-ACC8-DB2E-987168CDF5C0}"/>
                </a:ext>
              </a:extLst>
            </p:cNvPr>
            <p:cNvSpPr txBox="1"/>
            <p:nvPr/>
          </p:nvSpPr>
          <p:spPr>
            <a:xfrm>
              <a:off x="3533924" y="836712"/>
              <a:ext cx="5180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2.5 y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76D16FA9-B133-3F91-DCBD-C31EDE32C2A3}"/>
              </a:ext>
            </a:extLst>
          </p:cNvPr>
          <p:cNvSpPr txBox="1"/>
          <p:nvPr/>
        </p:nvSpPr>
        <p:spPr>
          <a:xfrm>
            <a:off x="1271464" y="2951948"/>
            <a:ext cx="242085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Critical Decision (CD) Milestones</a:t>
            </a:r>
          </a:p>
          <a:p>
            <a:r>
              <a:rPr lang="en-US" sz="1000" dirty="0">
                <a:solidFill>
                  <a:srgbClr val="00B050"/>
                </a:solidFill>
              </a:rPr>
              <a:t>CD-0 Approve Mission Need</a:t>
            </a:r>
          </a:p>
          <a:p>
            <a:r>
              <a:rPr lang="en-US" sz="1000" dirty="0">
                <a:solidFill>
                  <a:srgbClr val="00B050"/>
                </a:solidFill>
              </a:rPr>
              <a:t>CD-1 Approve Cost Range</a:t>
            </a:r>
          </a:p>
          <a:p>
            <a:r>
              <a:rPr lang="en-US" sz="1000" dirty="0"/>
              <a:t>CD-2 Approve Baseline Performance</a:t>
            </a:r>
          </a:p>
          <a:p>
            <a:r>
              <a:rPr lang="en-US" sz="1000" dirty="0"/>
              <a:t>CD-3 Approve Start Construction</a:t>
            </a:r>
          </a:p>
          <a:p>
            <a:r>
              <a:rPr lang="en-US" sz="1000" dirty="0"/>
              <a:t>CD-4A Approve Start of Operations</a:t>
            </a:r>
          </a:p>
          <a:p>
            <a:r>
              <a:rPr lang="en-US" sz="1000" dirty="0"/>
              <a:t>CD–4 Approve Project Completion </a:t>
            </a:r>
          </a:p>
        </p:txBody>
      </p:sp>
    </p:spTree>
    <p:extLst>
      <p:ext uri="{BB962C8B-B14F-4D97-AF65-F5344CB8AC3E}">
        <p14:creationId xmlns:p14="http://schemas.microsoft.com/office/powerpoint/2010/main" val="235844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9CF3A-1579-6F98-8D88-8E510C114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EIC Full Infrastructure Project – Deliverables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09C91-57D0-FBFB-BF9B-96FF47950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838208"/>
            <a:ext cx="11077376" cy="5745163"/>
          </a:xfrm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WP1 – Silicon Tracker</a:t>
            </a:r>
            <a:r>
              <a:rPr lang="en-US" dirty="0"/>
              <a:t>: Precision tracking and vertexing in the central detector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Novel 65 nm stitched (wafer-scale) monolithic active pixel sensors; developed in partnership with CERN/ALICE-ITS3.  </a:t>
            </a:r>
            <a:r>
              <a:rPr lang="en-US" dirty="0">
                <a:solidFill>
                  <a:srgbClr val="00B0F0"/>
                </a:solidFill>
              </a:rPr>
              <a:t>Deliverable:</a:t>
            </a:r>
            <a:r>
              <a:rPr lang="en-US" dirty="0"/>
              <a:t> Build </a:t>
            </a:r>
            <a:r>
              <a:rPr lang="en-US" dirty="0">
                <a:solidFill>
                  <a:schemeClr val="tx1"/>
                </a:solidFill>
              </a:rPr>
              <a:t>~33% o</a:t>
            </a:r>
            <a:r>
              <a:rPr lang="en-US" dirty="0"/>
              <a:t>f central silicon tracker – 2 x barrel layers.</a:t>
            </a:r>
            <a:endParaRPr lang="en-US" dirty="0">
              <a:solidFill>
                <a:srgbClr val="30A5FF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rgbClr val="002060"/>
                </a:solidFill>
              </a:rPr>
              <a:t>Institutes: </a:t>
            </a:r>
            <a:r>
              <a:rPr lang="en-US" dirty="0">
                <a:solidFill>
                  <a:srgbClr val="00B0F0"/>
                </a:solidFill>
              </a:rPr>
              <a:t>Birmingham, Brunel, Lancaster, Liverpool, </a:t>
            </a:r>
            <a:r>
              <a:rPr lang="en-US" dirty="0">
                <a:solidFill>
                  <a:srgbClr val="30A5FF"/>
                </a:solidFill>
              </a:rPr>
              <a:t>Oxford, </a:t>
            </a:r>
            <a:r>
              <a:rPr lang="en-US" dirty="0">
                <a:solidFill>
                  <a:srgbClr val="00B0F0"/>
                </a:solidFill>
              </a:rPr>
              <a:t>STFC RAL, STFC DL</a:t>
            </a:r>
            <a:endParaRPr lang="en-US" dirty="0">
              <a:solidFill>
                <a:srgbClr val="30A5FF"/>
              </a:solidFill>
            </a:endParaRPr>
          </a:p>
          <a:p>
            <a:pPr>
              <a:spcBef>
                <a:spcPts val="1000"/>
              </a:spcBef>
            </a:pPr>
            <a:r>
              <a:rPr lang="en-US" dirty="0">
                <a:solidFill>
                  <a:srgbClr val="00B0F0"/>
                </a:solidFill>
              </a:rPr>
              <a:t>WP2 – Electron Tagger</a:t>
            </a:r>
            <a:r>
              <a:rPr lang="en-US" dirty="0"/>
              <a:t>: Precision tracking of low-Q</a:t>
            </a:r>
            <a:r>
              <a:rPr lang="en-US" baseline="30000" dirty="0"/>
              <a:t>2</a:t>
            </a:r>
            <a:r>
              <a:rPr lang="en-US" dirty="0"/>
              <a:t> scattered electrons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Low-Q</a:t>
            </a:r>
            <a:r>
              <a:rPr lang="en-US" baseline="30000" dirty="0"/>
              <a:t>2</a:t>
            </a:r>
            <a:r>
              <a:rPr lang="en-US" dirty="0"/>
              <a:t> tagger using pixel sensors. </a:t>
            </a:r>
            <a:r>
              <a:rPr lang="en-US" dirty="0">
                <a:solidFill>
                  <a:srgbClr val="00B0F0"/>
                </a:solidFill>
              </a:rPr>
              <a:t>Deliverable:</a:t>
            </a:r>
            <a:r>
              <a:rPr lang="en-US" dirty="0"/>
              <a:t> Build two tracking stations in the far backward region. Timepix4 is the baseline technology.  </a:t>
            </a:r>
            <a:endParaRPr lang="en-US" dirty="0">
              <a:solidFill>
                <a:srgbClr val="30A5FF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rgbClr val="002060"/>
                </a:solidFill>
              </a:rPr>
              <a:t>Institutes: </a:t>
            </a:r>
            <a:r>
              <a:rPr lang="en-US" dirty="0">
                <a:solidFill>
                  <a:srgbClr val="00B0F0"/>
                </a:solidFill>
              </a:rPr>
              <a:t>Glasgow, STFC DL + Lancaster (beam impedance studies)</a:t>
            </a:r>
          </a:p>
          <a:p>
            <a:pPr>
              <a:spcBef>
                <a:spcPts val="1000"/>
              </a:spcBef>
            </a:pPr>
            <a:r>
              <a:rPr lang="en-US" dirty="0">
                <a:solidFill>
                  <a:srgbClr val="00B0F0"/>
                </a:solidFill>
              </a:rPr>
              <a:t>WP3 – Luminosity Monitor</a:t>
            </a:r>
            <a:r>
              <a:rPr lang="en-US" dirty="0"/>
              <a:t>: Bunch-by-bunch measurement of collision luminosity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Design of the luminosity monitor comprising a pair spectrometer (PS) and photon detector (PD). </a:t>
            </a:r>
            <a:r>
              <a:rPr lang="en-US" dirty="0">
                <a:solidFill>
                  <a:srgbClr val="00B0F0"/>
                </a:solidFill>
              </a:rPr>
              <a:t>Deliverables:</a:t>
            </a:r>
            <a:r>
              <a:rPr lang="en-US" dirty="0"/>
              <a:t> Build the two calorimeters needed for the PS and half the modules needed for the PD.</a:t>
            </a:r>
            <a:r>
              <a:rPr lang="en-US" dirty="0">
                <a:solidFill>
                  <a:srgbClr val="30A5FF"/>
                </a:solidFill>
              </a:rPr>
              <a:t>  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rgbClr val="002060"/>
                </a:solidFill>
              </a:rPr>
              <a:t>Institutes: </a:t>
            </a:r>
            <a:r>
              <a:rPr lang="en-US" dirty="0">
                <a:solidFill>
                  <a:srgbClr val="00B0F0"/>
                </a:solidFill>
              </a:rPr>
              <a:t>York</a:t>
            </a:r>
          </a:p>
          <a:p>
            <a:pPr>
              <a:spcBef>
                <a:spcPts val="1000"/>
              </a:spcBef>
            </a:pPr>
            <a:r>
              <a:rPr lang="en-US" dirty="0">
                <a:solidFill>
                  <a:srgbClr val="00B0F0"/>
                </a:solidFill>
              </a:rPr>
              <a:t>WP4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B0F0"/>
                </a:solidFill>
              </a:rPr>
              <a:t>– Accelerator Deliverables: 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rgbClr val="002060"/>
                </a:solidFill>
              </a:rPr>
              <a:t>WP4.1 Cavity design and cryomodules for the ERL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</a:rPr>
              <a:t>WP4.2 Design of crab cavity LLRF feedback system 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</a:rPr>
              <a:t>WP4.3 Design and delivery of EO-BPM instrumentation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</a:rPr>
              <a:t>WP4.4 ERL simulation and design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rgbClr val="002060"/>
                </a:solidFill>
              </a:rPr>
              <a:t>Institutes: </a:t>
            </a:r>
            <a:r>
              <a:rPr lang="en-US" dirty="0">
                <a:solidFill>
                  <a:srgbClr val="00B0F0"/>
                </a:solidFill>
              </a:rPr>
              <a:t>Cockcroft Institute (Lancaster, </a:t>
            </a:r>
            <a:r>
              <a:rPr lang="en-US" dirty="0">
                <a:solidFill>
                  <a:srgbClr val="FF0000"/>
                </a:solidFill>
              </a:rPr>
              <a:t>Liverpool</a:t>
            </a:r>
            <a:r>
              <a:rPr lang="en-US" dirty="0">
                <a:solidFill>
                  <a:srgbClr val="00B0F0"/>
                </a:solidFill>
              </a:rPr>
              <a:t>, </a:t>
            </a:r>
            <a:r>
              <a:rPr lang="en-US" dirty="0" err="1">
                <a:solidFill>
                  <a:srgbClr val="00B0F0"/>
                </a:solidFill>
              </a:rPr>
              <a:t>ASTeC</a:t>
            </a:r>
            <a:r>
              <a:rPr lang="en-US" dirty="0">
                <a:solidFill>
                  <a:srgbClr val="00B0F0"/>
                </a:solidFill>
              </a:rPr>
              <a:t>), </a:t>
            </a:r>
            <a:r>
              <a:rPr lang="en-US" dirty="0">
                <a:solidFill>
                  <a:srgbClr val="FF0000"/>
                </a:solidFill>
              </a:rPr>
              <a:t>John Adams Institute (Oxford, Royal Holloway) </a:t>
            </a:r>
            <a:r>
              <a:rPr lang="en-US" dirty="0">
                <a:solidFill>
                  <a:srgbClr val="00B0F0"/>
                </a:solidFill>
              </a:rPr>
              <a:t>and STFC DL</a:t>
            </a:r>
          </a:p>
        </p:txBody>
      </p:sp>
    </p:spTree>
    <p:extLst>
      <p:ext uri="{BB962C8B-B14F-4D97-AF65-F5344CB8AC3E}">
        <p14:creationId xmlns:p14="http://schemas.microsoft.com/office/powerpoint/2010/main" val="169862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5DBAB-343B-B842-D9C3-8E30736D1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EIC Full Infrastructure Proposal – 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35334-EE0D-73BE-7D71-27B0C4F21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Peer Review</a:t>
            </a:r>
          </a:p>
          <a:p>
            <a:pPr lvl="1"/>
            <a:r>
              <a:rPr lang="en-US" dirty="0"/>
              <a:t>Submitted standard proposal and cost justification – submitted </a:t>
            </a:r>
            <a:r>
              <a:rPr lang="en-US" dirty="0">
                <a:solidFill>
                  <a:srgbClr val="00B0F0"/>
                </a:solidFill>
              </a:rPr>
              <a:t>10</a:t>
            </a:r>
            <a:r>
              <a:rPr lang="en-US" baseline="30000" dirty="0">
                <a:solidFill>
                  <a:srgbClr val="00B0F0"/>
                </a:solidFill>
              </a:rPr>
              <a:t>th</a:t>
            </a:r>
            <a:r>
              <a:rPr lang="en-US" dirty="0">
                <a:solidFill>
                  <a:srgbClr val="00B0F0"/>
                </a:solidFill>
              </a:rPr>
              <a:t> February</a:t>
            </a:r>
          </a:p>
          <a:p>
            <a:pPr lvl="1"/>
            <a:r>
              <a:rPr lang="en-US" dirty="0"/>
              <a:t>Peer Review Meeting – </a:t>
            </a:r>
            <a:r>
              <a:rPr lang="en-US" dirty="0">
                <a:solidFill>
                  <a:srgbClr val="00B0F0"/>
                </a:solidFill>
              </a:rPr>
              <a:t>22</a:t>
            </a:r>
            <a:r>
              <a:rPr lang="en-US" baseline="30000" dirty="0">
                <a:solidFill>
                  <a:srgbClr val="00B0F0"/>
                </a:solidFill>
              </a:rPr>
              <a:t>nd</a:t>
            </a:r>
            <a:r>
              <a:rPr lang="en-US" dirty="0">
                <a:solidFill>
                  <a:srgbClr val="00B0F0"/>
                </a:solidFill>
              </a:rPr>
              <a:t> March</a:t>
            </a:r>
          </a:p>
          <a:p>
            <a:pPr lvl="1"/>
            <a:r>
              <a:rPr lang="en-US" dirty="0"/>
              <a:t>Feedback received – </a:t>
            </a:r>
            <a:r>
              <a:rPr lang="en-US" dirty="0">
                <a:solidFill>
                  <a:srgbClr val="00B0F0"/>
                </a:solidFill>
              </a:rPr>
              <a:t>31</a:t>
            </a:r>
            <a:r>
              <a:rPr lang="en-US" baseline="30000" dirty="0">
                <a:solidFill>
                  <a:srgbClr val="00B0F0"/>
                </a:solidFill>
              </a:rPr>
              <a:t>st</a:t>
            </a:r>
            <a:r>
              <a:rPr lang="en-US" dirty="0">
                <a:solidFill>
                  <a:srgbClr val="00B0F0"/>
                </a:solidFill>
              </a:rPr>
              <a:t> March</a:t>
            </a:r>
          </a:p>
          <a:p>
            <a:r>
              <a:rPr lang="en-US" dirty="0">
                <a:solidFill>
                  <a:srgbClr val="00B0F0"/>
                </a:solidFill>
              </a:rPr>
              <a:t>STFC </a:t>
            </a:r>
            <a:r>
              <a:rPr lang="en-US" dirty="0" err="1">
                <a:solidFill>
                  <a:srgbClr val="00B0F0"/>
                </a:solidFill>
              </a:rPr>
              <a:t>Prioritisation</a:t>
            </a:r>
            <a:endParaRPr lang="en-US" dirty="0">
              <a:solidFill>
                <a:srgbClr val="00B0F0"/>
              </a:solidFill>
            </a:endParaRPr>
          </a:p>
          <a:p>
            <a:pPr lvl="1"/>
            <a:r>
              <a:rPr lang="en-US" dirty="0"/>
              <a:t>UKRI Proforma application (last year’s version) – submitted </a:t>
            </a:r>
            <a:r>
              <a:rPr lang="en-US" dirty="0">
                <a:solidFill>
                  <a:srgbClr val="00B0F0"/>
                </a:solidFill>
              </a:rPr>
              <a:t>19</a:t>
            </a:r>
            <a:r>
              <a:rPr lang="en-US" baseline="30000" dirty="0">
                <a:solidFill>
                  <a:srgbClr val="00B0F0"/>
                </a:solidFill>
              </a:rPr>
              <a:t>th</a:t>
            </a:r>
            <a:r>
              <a:rPr lang="en-US" dirty="0">
                <a:solidFill>
                  <a:srgbClr val="00B0F0"/>
                </a:solidFill>
              </a:rPr>
              <a:t> April</a:t>
            </a:r>
          </a:p>
          <a:p>
            <a:pPr lvl="1"/>
            <a:r>
              <a:rPr lang="en-US" dirty="0"/>
              <a:t>Internal Review by STFC departments (Estates, Digital Research Infrastructure, Finance, Impact, Sustainability)</a:t>
            </a:r>
          </a:p>
          <a:p>
            <a:pPr lvl="1"/>
            <a:r>
              <a:rPr lang="en-US" dirty="0"/>
              <a:t>Review by SB/TAAB followed by STFC Council and STFC Executive Board</a:t>
            </a:r>
          </a:p>
          <a:p>
            <a:pPr lvl="1"/>
            <a:r>
              <a:rPr lang="en-US" dirty="0"/>
              <a:t>Feedback received – </a:t>
            </a:r>
            <a:r>
              <a:rPr lang="en-US" dirty="0">
                <a:solidFill>
                  <a:srgbClr val="00B0F0"/>
                </a:solidFill>
              </a:rPr>
              <a:t>1</a:t>
            </a:r>
            <a:r>
              <a:rPr lang="en-US" baseline="30000" dirty="0">
                <a:solidFill>
                  <a:srgbClr val="00B0F0"/>
                </a:solidFill>
              </a:rPr>
              <a:t>st</a:t>
            </a:r>
            <a:r>
              <a:rPr lang="en-US" dirty="0">
                <a:solidFill>
                  <a:srgbClr val="00B0F0"/>
                </a:solidFill>
              </a:rPr>
              <a:t> June</a:t>
            </a:r>
          </a:p>
          <a:p>
            <a:r>
              <a:rPr lang="en-US" dirty="0">
                <a:solidFill>
                  <a:srgbClr val="00B0F0"/>
                </a:solidFill>
              </a:rPr>
              <a:t>UKRI Infrastructure Process</a:t>
            </a:r>
          </a:p>
          <a:p>
            <a:pPr lvl="1"/>
            <a:r>
              <a:rPr lang="en-US" dirty="0"/>
              <a:t>Preparation of final proposal using this year’s UKRI Proforma</a:t>
            </a:r>
          </a:p>
          <a:p>
            <a:pPr lvl="1"/>
            <a:r>
              <a:rPr lang="en-US" dirty="0"/>
              <a:t>Submission to STFC EB – </a:t>
            </a:r>
            <a:r>
              <a:rPr lang="en-US" dirty="0">
                <a:solidFill>
                  <a:srgbClr val="00B0F0"/>
                </a:solidFill>
              </a:rPr>
              <a:t>30</a:t>
            </a:r>
            <a:r>
              <a:rPr lang="en-US" baseline="30000" dirty="0">
                <a:solidFill>
                  <a:srgbClr val="00B0F0"/>
                </a:solidFill>
              </a:rPr>
              <a:t>th</a:t>
            </a:r>
            <a:r>
              <a:rPr lang="en-US" dirty="0">
                <a:solidFill>
                  <a:srgbClr val="00B0F0"/>
                </a:solidFill>
              </a:rPr>
              <a:t> June</a:t>
            </a:r>
          </a:p>
          <a:p>
            <a:pPr lvl="1"/>
            <a:r>
              <a:rPr lang="en-US" dirty="0"/>
              <a:t>Submission to UKRI IF – </a:t>
            </a:r>
            <a:r>
              <a:rPr lang="en-US" dirty="0">
                <a:solidFill>
                  <a:srgbClr val="00B0F0"/>
                </a:solidFill>
              </a:rPr>
              <a:t>24</a:t>
            </a:r>
            <a:r>
              <a:rPr lang="en-US" baseline="30000" dirty="0">
                <a:solidFill>
                  <a:srgbClr val="00B0F0"/>
                </a:solidFill>
              </a:rPr>
              <a:t>th</a:t>
            </a:r>
            <a:r>
              <a:rPr lang="en-US" dirty="0">
                <a:solidFill>
                  <a:srgbClr val="00B0F0"/>
                </a:solidFill>
              </a:rPr>
              <a:t> July</a:t>
            </a:r>
          </a:p>
          <a:p>
            <a:pPr lvl="1"/>
            <a:r>
              <a:rPr lang="en-US" dirty="0"/>
              <a:t>Decision from UKRI IAC expected – </a:t>
            </a:r>
            <a:r>
              <a:rPr lang="en-US" dirty="0">
                <a:solidFill>
                  <a:srgbClr val="00B0F0"/>
                </a:solidFill>
              </a:rPr>
              <a:t>November 2023</a:t>
            </a:r>
          </a:p>
        </p:txBody>
      </p:sp>
    </p:spTree>
    <p:extLst>
      <p:ext uri="{BB962C8B-B14F-4D97-AF65-F5344CB8AC3E}">
        <p14:creationId xmlns:p14="http://schemas.microsoft.com/office/powerpoint/2010/main" val="2166331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07567-4DE6-8D67-E6C9-FEB9CE783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EIC Full Infrastructure Project – 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2AF86-251D-61D7-458B-8A83BEBBC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Peer Review</a:t>
            </a:r>
          </a:p>
          <a:p>
            <a:pPr lvl="1"/>
            <a:r>
              <a:rPr lang="en-US" dirty="0"/>
              <a:t>Criteria: 1– Community Support and Demand; 2 – Research and Innovation Excellence; 3 – Impact Potential; 4 –Capability to Deliver; 5– Added Value; 6 – Budget Justification</a:t>
            </a:r>
          </a:p>
          <a:p>
            <a:pPr lvl="1"/>
            <a:r>
              <a:rPr lang="en-US" dirty="0"/>
              <a:t>Rated very highly against criteria: 2 – Research and Innovation Excellence; 3 – Impact Potential; 5– Added Value</a:t>
            </a:r>
          </a:p>
          <a:p>
            <a:pPr lvl="1"/>
            <a:r>
              <a:rPr lang="en-US" dirty="0"/>
              <a:t>Against criteria 1 –  Community Support and Demand, panel commented on small community but recognized potential to grow.</a:t>
            </a:r>
          </a:p>
          <a:p>
            <a:pPr lvl="1"/>
            <a:r>
              <a:rPr lang="en-US" dirty="0"/>
              <a:t>Main concerns fell within criteria 4 – Capability to Deliver and 6 – Budget Justification, largely due to the UK committing funding at a very early stage in the project. </a:t>
            </a:r>
          </a:p>
          <a:p>
            <a:pPr lvl="1"/>
            <a:r>
              <a:rPr lang="en-US" dirty="0"/>
              <a:t>Main points: concern over level of contingency, uncertainty around future governance (e.g., subscription costs) and access arrangements affecting ability of new groups to join.</a:t>
            </a:r>
          </a:p>
          <a:p>
            <a:r>
              <a:rPr lang="en-US" dirty="0">
                <a:solidFill>
                  <a:srgbClr val="00B0F0"/>
                </a:solidFill>
              </a:rPr>
              <a:t>STFC </a:t>
            </a:r>
            <a:r>
              <a:rPr lang="en-US" dirty="0" err="1">
                <a:solidFill>
                  <a:srgbClr val="00B0F0"/>
                </a:solidFill>
              </a:rPr>
              <a:t>Prioritisation</a:t>
            </a:r>
            <a:endParaRPr lang="en-US" dirty="0">
              <a:solidFill>
                <a:srgbClr val="002060"/>
              </a:solidFill>
            </a:endParaRPr>
          </a:p>
          <a:p>
            <a:pPr lvl="1"/>
            <a:r>
              <a:rPr lang="en-US" dirty="0">
                <a:solidFill>
                  <a:srgbClr val="002060"/>
                </a:solidFill>
              </a:rPr>
              <a:t>Descope accelerator work package to </a:t>
            </a:r>
            <a:r>
              <a:rPr lang="en-US" dirty="0" err="1">
                <a:solidFill>
                  <a:srgbClr val="002060"/>
                </a:solidFill>
              </a:rPr>
              <a:t>maximise</a:t>
            </a:r>
            <a:r>
              <a:rPr lang="en-US" dirty="0">
                <a:solidFill>
                  <a:srgbClr val="002060"/>
                </a:solidFill>
              </a:rPr>
              <a:t> fit to scope of Infrastructure Fund.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Ensure sufficient provision for open access data and other computing requirements is costed into the proposal.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Increase level of contingency to mitigate the risk of slippage in the international project schedule.</a:t>
            </a: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pPr lvl="1"/>
            <a:endParaRPr lang="en-US" dirty="0">
              <a:solidFill>
                <a:srgbClr val="002060"/>
              </a:solidFill>
            </a:endParaRPr>
          </a:p>
          <a:p>
            <a:pPr lvl="1"/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22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E9185-A95A-9935-2673-493F60B4B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EIC Full Infrastructure Project – Costs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10CDD-70FD-82F7-A24F-3A0AF1F078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Updated Costing Model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STFC Overheads now appear under </a:t>
            </a:r>
            <a:r>
              <a:rPr lang="en-US" dirty="0">
                <a:solidFill>
                  <a:srgbClr val="00B0F0"/>
                </a:solidFill>
              </a:rPr>
              <a:t>Other UKRI Funding </a:t>
            </a:r>
            <a:r>
              <a:rPr lang="en-US" dirty="0">
                <a:solidFill>
                  <a:srgbClr val="002060"/>
                </a:solidFill>
              </a:rPr>
              <a:t>and is </a:t>
            </a:r>
            <a:r>
              <a:rPr lang="en-US" u="sng" dirty="0">
                <a:solidFill>
                  <a:srgbClr val="002060"/>
                </a:solidFill>
              </a:rPr>
              <a:t>not</a:t>
            </a:r>
            <a:r>
              <a:rPr lang="en-US" dirty="0">
                <a:solidFill>
                  <a:srgbClr val="002060"/>
                </a:solidFill>
              </a:rPr>
              <a:t> a cost to the UKRI IF</a:t>
            </a:r>
          </a:p>
          <a:p>
            <a:pPr lvl="1"/>
            <a:r>
              <a:rPr lang="en-US" dirty="0"/>
              <a:t>HEIs will be funded at </a:t>
            </a:r>
            <a:r>
              <a:rPr lang="en-US" dirty="0">
                <a:solidFill>
                  <a:srgbClr val="00B0F0"/>
                </a:solidFill>
              </a:rPr>
              <a:t>100% FEC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After descoping WP4, total project cost has gone down from </a:t>
            </a:r>
            <a:r>
              <a:rPr lang="en-US" dirty="0">
                <a:solidFill>
                  <a:srgbClr val="00B0F0"/>
                </a:solidFill>
              </a:rPr>
              <a:t>£59.6m </a:t>
            </a:r>
            <a:r>
              <a:rPr lang="en-US" dirty="0">
                <a:solidFill>
                  <a:srgbClr val="002060"/>
                </a:solidFill>
              </a:rPr>
              <a:t>to </a:t>
            </a:r>
            <a:r>
              <a:rPr lang="en-US" dirty="0">
                <a:solidFill>
                  <a:srgbClr val="00B0F0"/>
                </a:solidFill>
              </a:rPr>
              <a:t>£51.8m 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For WP1, the cost has gone down from </a:t>
            </a:r>
            <a:r>
              <a:rPr lang="en-US" dirty="0">
                <a:solidFill>
                  <a:srgbClr val="00B0F0"/>
                </a:solidFill>
              </a:rPr>
              <a:t>£30.3m </a:t>
            </a:r>
            <a:r>
              <a:rPr lang="en-US" dirty="0">
                <a:solidFill>
                  <a:srgbClr val="002060"/>
                </a:solidFill>
              </a:rPr>
              <a:t>to </a:t>
            </a:r>
            <a:r>
              <a:rPr lang="en-US" dirty="0">
                <a:solidFill>
                  <a:srgbClr val="00B0F0"/>
                </a:solidFill>
              </a:rPr>
              <a:t>£27.9m </a:t>
            </a:r>
            <a:r>
              <a:rPr lang="en-US" dirty="0">
                <a:solidFill>
                  <a:srgbClr val="002060"/>
                </a:solidFill>
              </a:rPr>
              <a:t>(Note that institute costs have gone up!)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DA8743-1F69-83FA-CF67-9ED19003E6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996952"/>
            <a:ext cx="7772400" cy="21388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4ADF15-3596-79A3-CCEE-FC30182E1F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5359649"/>
            <a:ext cx="7772400" cy="102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451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C3016-DD17-DBF4-EDED-F29D1B5DD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EIC Full Infrastructure Project – Contingency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0C0AF-6B63-17B8-04DA-72FC46D7FF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Contingency is work-in-progress</a:t>
            </a:r>
          </a:p>
          <a:p>
            <a:pPr lvl="1"/>
            <a:r>
              <a:rPr lang="en-US" dirty="0"/>
              <a:t>Currently, contingency includes: 1 – Extra year of staff effort; 2 – Indexation on the extra effort; 3 – Flat rate of 20% on Equipment and Consumables; 4 – 50% on silicon wafer costs; 5 – An extra percentage point on inflation</a:t>
            </a:r>
          </a:p>
          <a:p>
            <a:pPr lvl="1"/>
            <a:r>
              <a:rPr lang="en-US" dirty="0"/>
              <a:t>The US Project carries about 35% as contingency</a:t>
            </a:r>
          </a:p>
          <a:p>
            <a:pPr lvl="1"/>
            <a:r>
              <a:rPr lang="en-US" dirty="0"/>
              <a:t>UKRI will award </a:t>
            </a:r>
            <a:r>
              <a:rPr lang="en-US" u="sng" dirty="0"/>
              <a:t>half</a:t>
            </a:r>
            <a:r>
              <a:rPr lang="en-US" dirty="0"/>
              <a:t> of the contingency as WA; half will be held by STFC</a:t>
            </a:r>
          </a:p>
          <a:p>
            <a:pPr lvl="1"/>
            <a:r>
              <a:rPr lang="en-US" dirty="0"/>
              <a:t>Profiling contingency is important: needs to appear where needed</a:t>
            </a:r>
          </a:p>
          <a:p>
            <a:pPr lvl="1"/>
            <a:r>
              <a:rPr lang="en-US" dirty="0"/>
              <a:t>Note: </a:t>
            </a:r>
            <a:r>
              <a:rPr lang="en-US" dirty="0">
                <a:solidFill>
                  <a:srgbClr val="002060"/>
                </a:solidFill>
              </a:rPr>
              <a:t>early CD-4A is </a:t>
            </a:r>
            <a:r>
              <a:rPr lang="en-US" dirty="0">
                <a:solidFill>
                  <a:srgbClr val="00B0F0"/>
                </a:solidFill>
              </a:rPr>
              <a:t>April 2031</a:t>
            </a:r>
            <a:r>
              <a:rPr lang="en-US" dirty="0"/>
              <a:t>, </a:t>
            </a:r>
            <a:r>
              <a:rPr lang="en-US" dirty="0">
                <a:solidFill>
                  <a:srgbClr val="002060"/>
                </a:solidFill>
              </a:rPr>
              <a:t>CD-4A is </a:t>
            </a:r>
            <a:r>
              <a:rPr lang="en-US" dirty="0">
                <a:solidFill>
                  <a:srgbClr val="00B0F0"/>
                </a:solidFill>
              </a:rPr>
              <a:t>April 2032</a:t>
            </a:r>
            <a:r>
              <a:rPr lang="en-US" dirty="0"/>
              <a:t>; project ends </a:t>
            </a:r>
            <a:r>
              <a:rPr lang="en-US" dirty="0">
                <a:solidFill>
                  <a:srgbClr val="00B0F0"/>
                </a:solidFill>
              </a:rPr>
              <a:t>July 2032</a:t>
            </a:r>
            <a:r>
              <a:rPr lang="en-US" dirty="0"/>
              <a:t>; with contingency </a:t>
            </a:r>
            <a:r>
              <a:rPr lang="en-US" dirty="0">
                <a:solidFill>
                  <a:srgbClr val="00B0F0"/>
                </a:solidFill>
              </a:rPr>
              <a:t>July 2033</a:t>
            </a:r>
          </a:p>
          <a:p>
            <a:pPr lvl="1"/>
            <a:r>
              <a:rPr lang="en-US" dirty="0"/>
              <a:t>Adding an additional 6 months contingency, grants end in March 2034 (CD-4 + 2 years)</a:t>
            </a:r>
          </a:p>
          <a:p>
            <a:pPr lvl="1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7F7A13-47D8-9DAC-F5D7-FB160032B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968920"/>
            <a:ext cx="7772400" cy="241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15134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9900"/>
      </a:accent1>
      <a:accent2>
        <a:srgbClr val="00FFFF"/>
      </a:accent2>
      <a:accent3>
        <a:srgbClr val="FFFFFF"/>
      </a:accent3>
      <a:accent4>
        <a:srgbClr val="000000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Blank Presentation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0000"/>
        </a:dk1>
        <a:lt1>
          <a:srgbClr val="FFCC00"/>
        </a:lt1>
        <a:dk2>
          <a:srgbClr val="000099"/>
        </a:dk2>
        <a:lt2>
          <a:srgbClr val="FFCC00"/>
        </a:lt2>
        <a:accent1>
          <a:srgbClr val="FF9900"/>
        </a:accent1>
        <a:accent2>
          <a:srgbClr val="00FFFF"/>
        </a:accent2>
        <a:accent3>
          <a:srgbClr val="AAAACA"/>
        </a:accent3>
        <a:accent4>
          <a:srgbClr val="DAAE00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HD:Microsoft Office 98:Templates:Blank Presentation</Template>
  <TotalTime>124213</TotalTime>
  <Words>1474</Words>
  <Application>Microsoft Macintosh PowerPoint</Application>
  <PresentationFormat>Widescreen</PresentationFormat>
  <Paragraphs>184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Helvetica</vt:lpstr>
      <vt:lpstr>Lucida Sans</vt:lpstr>
      <vt:lpstr>Times</vt:lpstr>
      <vt:lpstr>Wingdings</vt:lpstr>
      <vt:lpstr>Blank Presentation</vt:lpstr>
      <vt:lpstr>Electron-Ion Collider Project Overview and Proposal Status</vt:lpstr>
      <vt:lpstr>Electron-Ion Collider (EIC)</vt:lpstr>
      <vt:lpstr>EIC Project Scope: Detector Work Packages</vt:lpstr>
      <vt:lpstr>International Project Schedule and Full Infrastructure Project</vt:lpstr>
      <vt:lpstr>EIC Full Infrastructure Project – Deliverables</vt:lpstr>
      <vt:lpstr>EIC Full Infrastructure Proposal – Timeline</vt:lpstr>
      <vt:lpstr>EIC Full Infrastructure Project – Feedback</vt:lpstr>
      <vt:lpstr>EIC Full Infrastructure Project – Costs</vt:lpstr>
      <vt:lpstr>EIC Full Infrastructure Project – Contingency</vt:lpstr>
      <vt:lpstr>PowerPoint Presentation</vt:lpstr>
      <vt:lpstr>Full Infrastructure In-kind Contribution</vt:lpstr>
      <vt:lpstr>Project Delivery (Academics and Senior Research Fellows)</vt:lpstr>
      <vt:lpstr>WP1– Silicon Tracker (BHM, BRU, LAN, LIV, OXF, STFC DL, STFC RAL)</vt:lpstr>
      <vt:lpstr>Project Delivery (Project Organisation)</vt:lpstr>
      <vt:lpstr>Cost Estimation – WP1 – Definition of Tasks/Responsibilities</vt:lpstr>
      <vt:lpstr>Cost Estimation – WP1 – Schedule</vt:lpstr>
      <vt:lpstr>Gantt Chart</vt:lpstr>
    </vt:vector>
  </TitlesOfParts>
  <Company>University of Birmingham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Jets in Relativistic Heavy Ion Collisions</dc:title>
  <dc:creator>Peter Jones</dc:creator>
  <cp:lastModifiedBy>Peter Jones (Physics and Astronomy)</cp:lastModifiedBy>
  <cp:revision>3994</cp:revision>
  <cp:lastPrinted>2023-06-28T08:50:21Z</cp:lastPrinted>
  <dcterms:created xsi:type="dcterms:W3CDTF">2011-04-04T20:44:13Z</dcterms:created>
  <dcterms:modified xsi:type="dcterms:W3CDTF">2023-06-28T08:52:06Z</dcterms:modified>
</cp:coreProperties>
</file>