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12192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770">
          <p15:clr>
            <a:srgbClr val="A4A3A4"/>
          </p15:clr>
        </p15:guide>
        <p15:guide id="2" orient="horz" pos="20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76" y="860"/>
      </p:cViewPr>
      <p:guideLst>
        <p:guide pos="3770"/>
        <p:guide orient="horz" pos="20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CC385-DD69-4DDF-BDCE-D6B58FA77AE3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58611-A936-4423-B6BF-15B37B0ADD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665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cap="none" spc="0" dirty="0" err="1">
                <a:solidFill>
                  <a:srgbClr val="000000"/>
                </a:solidFill>
                <a:latin typeface="Arial"/>
                <a:cs typeface="Arial"/>
              </a:rPr>
              <a:t>Brycecanyon</a:t>
            </a:r>
            <a:r>
              <a:rPr lang="en-GB" sz="1200" b="0" i="0" u="none" strike="noStrike" cap="none" spc="0" dirty="0">
                <a:solidFill>
                  <a:srgbClr val="000000"/>
                </a:solidFill>
                <a:latin typeface="Arial"/>
                <a:cs typeface="Arial"/>
              </a:rPr>
              <a:t> 22.11.2 (juggler).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58611-A936-4423-B6BF-15B37B0ADDB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462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Fun4all</a:t>
            </a:r>
          </a:p>
          <a:p>
            <a:r>
              <a:rPr lang="en-GB"/>
              <a:t>Degradation </a:t>
            </a:r>
            <a:r>
              <a:rPr lang="en-GB" dirty="0"/>
              <a:t>is minimal but best to keep 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58611-A936-4423-B6BF-15B37B0ADDB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735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58611-A936-4423-B6BF-15B37B0ADDB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051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t>EIC-UK WP1: Face-to-face (@Liverpool)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83F0D549-B64E-4EAC-A066-1002F749DDE4}" type="slidenum">
              <a:r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r>
              <a:t>28 June 2023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 bwMode="auto"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 bwMode="auto"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 bwMode="auto"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t>EIC-UK WP1: Face-to-face (@Liverpool)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842A4C2B-43DF-45F6-A06F-399DB0D6CAFA}" type="slidenum">
              <a:r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r>
              <a:t>28 June 2023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 bwMode="auto"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 bwMode="auto"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 bwMode="auto"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 bwMode="auto"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 bwMode="auto"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t>EIC-UK WP1: Face-to-face (@Liverpool)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37206285-9B1E-4836-A6D8-E15E54BC071D}" type="slidenum">
              <a:r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r>
              <a:t>28 June 2023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 bwMode="auto"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 bwMode="auto"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 bwMode="auto"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 bwMode="auto"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 bwMode="auto"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 bwMode="auto"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 bwMode="auto"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t>EIC-UK WP1: Face-to-face (@Liverpool)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EB13A10C-FDF4-4F7A-8D6A-EF1CE7369D10}" type="slidenum">
              <a:r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r>
              <a:t>28 June 2023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 bwMode="auto"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 bwMode="auto"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  <a:defRPr/>
            </a:pPr>
            <a:endParaRPr lang="en-GB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t>EIC-UK WP1: Face-to-face (@Liverpool)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A55B8FD5-E3AC-4859-9A15-EBB063647BE4}" type="slidenum">
              <a:r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r>
              <a:t>28 June 2023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 bwMode="auto"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 bwMode="auto"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t>EIC-UK WP1: Face-to-face (@Liverpool)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7CC13C13-1042-49AB-9C4E-CD3932AEAC97}" type="slidenum">
              <a:r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r>
              <a:t>28 June 2023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 bwMode="auto"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 bwMode="auto"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 bwMode="auto"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t>EIC-UK WP1: Face-to-face (@Liverpool)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BC1BA56E-3BD8-41DF-A419-6D2B4D86A501}" type="slidenum">
              <a:r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r>
              <a:t>28 June 2023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 bwMode="auto"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t>EIC-UK WP1: Face-to-face (@Liverpool)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11252220-A573-449B-B367-9C6122990F16}" type="slidenum">
              <a:r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r>
              <a:t>28 June 2023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 bwMode="auto"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  <a:defRPr/>
            </a:pPr>
            <a:endParaRPr lang="en-GB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t>EIC-UK WP1: Face-to-face (@Liverpool)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F36D11E8-0DE3-47DA-84A2-6B86F3767C51}" type="slidenum">
              <a:r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r>
              <a:t>28 June 2023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 bwMode="auto"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 bwMode="auto"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 bwMode="auto"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 bwMode="auto"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t>EIC-UK WP1: Face-to-face (@Liverpool)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9F36D0B3-32AB-4461-9F8C-1DE65CCA7013}" type="slidenum">
              <a:r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r>
              <a:t>28 June 2023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 bwMode="auto"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 bwMode="auto"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 bwMode="auto"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 bwMode="auto"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t>EIC-UK WP1: Face-to-face (@Liverpool)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452CA076-FCD5-4737-8002-847BA540C4C0}" type="slidenum">
              <a:r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r>
              <a:t>28 June 2023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 bwMode="auto"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 bwMode="auto"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 bwMode="auto"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 bwMode="auto"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 bwMode="auto"/>
        <p:txBody>
          <a:bodyPr/>
          <a:lstStyle/>
          <a:p>
            <a:pPr>
              <a:defRPr/>
            </a:pPr>
            <a:r>
              <a:t>EIC-UK WP1: Face-to-face (@Liverpool)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>
              <a:defRPr/>
            </a:pPr>
            <a:fld id="{77FAE5BF-6DAE-479F-BCFA-57248F5CE7EA}" type="slidenum">
              <a:r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r>
              <a:t>28 June 2023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 bwMode="auto"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Arial"/>
              </a:rPr>
              <a:t>Click to edit Master title style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Arial"/>
              </a:rPr>
              <a:t>Click to edit Master text styles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Arial"/>
              </a:rPr>
              <a:t>Second level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Third level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Fourth level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Fifth level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 bwMode="auto"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GB" sz="1200" b="0" strike="noStrike" spc="-1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>
              <a:defRPr/>
            </a:pPr>
            <a:r>
              <a:t>28 June 2023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 bwMode="auto"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>
              <a:defRPr/>
            </a:pPr>
            <a:r>
              <a:t>EIC-UK WP1: Face-to-face (@Liverpool)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 bwMode="auto"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defRPr lang="en-GB" sz="2400" b="0" strike="noStrike" spc="-1">
                <a:latin typeface="Times New Roman"/>
              </a:defRPr>
            </a:lvl1pPr>
          </a:lstStyle>
          <a:p>
            <a:pPr>
              <a:defRPr/>
            </a:pPr>
            <a:endParaRPr lang="en-GB" sz="2400" b="0" strike="noStrike" spc="-1">
              <a:latin typeface="Times New Roman"/>
            </a:endParaRPr>
          </a:p>
        </p:txBody>
      </p:sp>
      <p:pic>
        <p:nvPicPr>
          <p:cNvPr id="5" name="Picture 1839674380"/>
          <p:cNvPicPr/>
          <p:nvPr/>
        </p:nvPicPr>
        <p:blipFill>
          <a:blip r:embed="rId14"/>
          <a:stretch/>
        </p:blipFill>
        <p:spPr bwMode="auto">
          <a:xfrm>
            <a:off x="92520" y="92520"/>
            <a:ext cx="3681000" cy="861120"/>
          </a:xfrm>
          <a:prstGeom prst="rect">
            <a:avLst/>
          </a:prstGeom>
          <a:ln w="0">
            <a:noFill/>
          </a:ln>
        </p:spPr>
      </p:pic>
      <p:pic>
        <p:nvPicPr>
          <p:cNvPr id="6" name="Picture 1579344108"/>
          <p:cNvPicPr/>
          <p:nvPr/>
        </p:nvPicPr>
        <p:blipFill>
          <a:blip r:embed="rId15"/>
          <a:stretch/>
        </p:blipFill>
        <p:spPr bwMode="auto">
          <a:xfrm>
            <a:off x="4998600" y="62640"/>
            <a:ext cx="3994560" cy="983879"/>
          </a:xfrm>
          <a:prstGeom prst="rect">
            <a:avLst/>
          </a:prstGeom>
          <a:ln w="0">
            <a:noFill/>
          </a:ln>
        </p:spPr>
      </p:pic>
      <p:pic>
        <p:nvPicPr>
          <p:cNvPr id="7" name="Picture 6"/>
          <p:cNvPicPr/>
          <p:nvPr/>
        </p:nvPicPr>
        <p:blipFill>
          <a:blip r:embed="rId16"/>
          <a:stretch/>
        </p:blipFill>
        <p:spPr bwMode="auto">
          <a:xfrm>
            <a:off x="10008000" y="0"/>
            <a:ext cx="1932120" cy="139104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12582/contributions/5100772/attachments/2539940/4373579/22-11-03-Glover_BhamUpdate_RAL-IP-block_EIC-UK-WP1.pdf" TargetMode="External"/><Relationship Id="rId2" Type="http://schemas.openxmlformats.org/officeDocument/2006/relationships/hyperlink" Target="https://indico.cern.ch/event/1212582/contributions/5100773/attachments/2540747/4374198/APTS_test_Bham_031122.pdf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 bwMode="auto">
          <a:xfrm>
            <a:off x="838380" y="1363860"/>
            <a:ext cx="10515240" cy="61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 fontScale="90000"/>
          </a:bodyPr>
          <a:lstStyle/>
          <a:p>
            <a:pPr algn="ctr">
              <a:lnSpc>
                <a:spcPct val="90000"/>
              </a:lnSpc>
              <a:buNone/>
              <a:defRPr/>
            </a:pPr>
            <a:r>
              <a:rPr lang="en-US" sz="4400" b="0" strike="noStrike" spc="-1">
                <a:solidFill>
                  <a:srgbClr val="0070C0"/>
                </a:solidFill>
                <a:latin typeface="Arial"/>
                <a:ea typeface="Arial"/>
              </a:rPr>
              <a:t>EIC-UK WP1 Face-to-face Meeting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 bwMode="auto">
          <a:xfrm>
            <a:off x="2388000" y="2284200"/>
            <a:ext cx="7416000" cy="2413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  <a:defRPr/>
            </a:pPr>
            <a:endParaRPr lang="en-US" sz="2800" b="0" strike="noStrike" spc="0">
              <a:solidFill>
                <a:srgbClr val="000000"/>
              </a:solidFill>
              <a:latin typeface="Arial"/>
              <a:ea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/>
            </a:pPr>
            <a:r>
              <a:rPr lang="en-US" sz="2800" b="1" strike="noStrike" spc="-1">
                <a:solidFill>
                  <a:srgbClr val="000000"/>
                </a:solidFill>
                <a:latin typeface="Arial"/>
                <a:ea typeface="Arial"/>
              </a:rPr>
              <a:t>James Glover</a:t>
            </a: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Arial"/>
              </a:rPr>
              <a:t>, Laura Gonella,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800" b="0" strike="noStrike" spc="0">
                <a:solidFill>
                  <a:srgbClr val="000000"/>
                </a:solidFill>
                <a:latin typeface="Arial"/>
                <a:ea typeface="Arial"/>
              </a:rPr>
              <a:t>Peter Jones, Stephen Maple, Li Long, Eve Tse</a:t>
            </a:r>
            <a:endParaRPr lang="en-US" sz="28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Content Placeholder 2"/>
          <p:cNvSpPr/>
          <p:nvPr/>
        </p:nvSpPr>
        <p:spPr bwMode="auto">
          <a:xfrm>
            <a:off x="2537040" y="5502240"/>
            <a:ext cx="7117920" cy="8690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998"/>
              </a:spcBef>
              <a:buNone/>
              <a:tabLst>
                <a:tab pos="0" algn="l"/>
              </a:tabLst>
              <a:defRPr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Arial"/>
              </a:rPr>
              <a:t>Wednesday, 28th June 2023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 idx="5"/>
          </p:nvPr>
        </p:nvSpPr>
        <p:spPr bwMode="auto"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Arial"/>
              </a:rPr>
              <a:t>EIC-UK WP1: Face-to</a:t>
            </a:r>
            <a:r>
              <a:rPr lang="en-US" sz="1200" b="0" strike="noStrike" spc="0">
                <a:solidFill>
                  <a:srgbClr val="8B8B8B"/>
                </a:solidFill>
                <a:latin typeface="Arial"/>
                <a:ea typeface="Arial"/>
              </a:rPr>
              <a:t>-face (@Liverpool)</a:t>
            </a:r>
            <a:endParaRPr lang="en-GB" sz="1200" b="0" strike="noStrike" spc="-1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dt" idx="6"/>
          </p:nvPr>
        </p:nvSpPr>
        <p:spPr bwMode="auto"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GB" sz="1200" b="0" strike="noStrike" spc="-1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>
              <a:defRPr/>
            </a:pPr>
            <a:r>
              <a:t>28 June 2023</a:t>
            </a:r>
          </a:p>
        </p:txBody>
      </p:sp>
      <p:sp>
        <p:nvSpPr>
          <p:cNvPr id="530320826" name="PlaceHolder 2"/>
          <p:cNvSpPr>
            <a:spLocks noGrp="1"/>
          </p:cNvSpPr>
          <p:nvPr>
            <p:ph type="sldNum" idx="3"/>
          </p:nvPr>
        </p:nvSpPr>
        <p:spPr bwMode="auto"/>
        <p:txBody>
          <a:bodyPr/>
          <a:lstStyle/>
          <a:p>
            <a:pPr algn="r">
              <a:defRPr/>
            </a:pPr>
            <a:fld id="{1DE886BF-D3AF-3032-7CEC-8F03E116769C}" type="slidenum">
              <a:rPr sz="1200" b="0" i="0" u="none" strike="noStrike" cap="none" spc="0">
                <a:solidFill>
                  <a:srgbClr val="8B8B8B"/>
                </a:solidFill>
                <a:latin typeface="Arial"/>
                <a:cs typeface="Arial"/>
              </a:rPr>
              <a:t>1</a:t>
            </a:fld>
            <a:endParaRPr sz="1200" b="0" i="0" u="none" strike="noStrike" cap="none" spc="0">
              <a:solidFill>
                <a:srgbClr val="8B8B8B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222992" name="PlaceHolder 2"/>
          <p:cNvSpPr>
            <a:spLocks noGrp="1"/>
          </p:cNvSpPr>
          <p:nvPr>
            <p:ph type="ftr" idx="8"/>
          </p:nvPr>
        </p:nvSpPr>
        <p:spPr bwMode="auto">
          <a:xfrm>
            <a:off x="4038480" y="640260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lang="en-US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en-US" sz="1200" b="0" strike="noStrike" spc="0">
                <a:solidFill>
                  <a:srgbClr val="8B8B8B"/>
                </a:solidFill>
                <a:latin typeface="Arial"/>
                <a:ea typeface="Arial"/>
              </a:rPr>
              <a:t>EIC-UK WP1: Face-to-face (@Liverpool)</a:t>
            </a:r>
            <a:endParaRPr lang="en-GB" sz="1200" b="0" strike="noStrike" spc="0">
              <a:latin typeface="Times New Roman"/>
            </a:endParaRPr>
          </a:p>
        </p:txBody>
      </p:sp>
      <p:sp>
        <p:nvSpPr>
          <p:cNvPr id="862725021" name="PlaceHolder 3"/>
          <p:cNvSpPr>
            <a:spLocks noGrp="1"/>
          </p:cNvSpPr>
          <p:nvPr>
            <p:ph type="dt" idx="9"/>
          </p:nvPr>
        </p:nvSpPr>
        <p:spPr bwMode="auto">
          <a:xfrm>
            <a:off x="838080" y="64026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GB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>
              <a:defRPr/>
            </a:pPr>
            <a:r>
              <a:t>28 June 2023</a:t>
            </a:r>
          </a:p>
        </p:txBody>
      </p:sp>
      <p:sp>
        <p:nvSpPr>
          <p:cNvPr id="275264573" name="PlaceHolder 4"/>
          <p:cNvSpPr>
            <a:spLocks noGrp="1"/>
          </p:cNvSpPr>
          <p:nvPr>
            <p:ph type="title"/>
          </p:nvPr>
        </p:nvSpPr>
        <p:spPr bwMode="auto">
          <a:xfrm>
            <a:off x="838080" y="1307160"/>
            <a:ext cx="10515239" cy="61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 fontScale="9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sz="4400" b="0" strike="noStrike" spc="0">
                <a:solidFill>
                  <a:srgbClr val="0070C0"/>
                </a:solidFill>
                <a:latin typeface="Arial"/>
                <a:ea typeface="Arial"/>
              </a:rPr>
              <a:t>Detector layout simulations - 4</a:t>
            </a:r>
            <a:endParaRPr lang="en-US" sz="4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8427036" name="TextBox 1124060763"/>
          <p:cNvSpPr/>
          <p:nvPr/>
        </p:nvSpPr>
        <p:spPr bwMode="auto">
          <a:xfrm>
            <a:off x="491040" y="1997640"/>
            <a:ext cx="1133712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86789953" name="TextBox 1931855929"/>
          <p:cNvSpPr/>
          <p:nvPr/>
        </p:nvSpPr>
        <p:spPr bwMode="auto">
          <a:xfrm>
            <a:off x="99001" y="1951199"/>
            <a:ext cx="11973663" cy="1477328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vertOverflow="overflow" horzOverflow="overflow" wrap="square" numCol="1" spcCol="0" anchor="t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Study of barrel MPGD layer contribution to tracking.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Different combinations of active silicon, MPGD and Time of Flight (TOF) layers.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Momentum and vertex resolution fully defined by SVT, with small improvement by TOF layer; no recovery in performance with the MPGD layer active in case of failure of one silicon layer; barrel MPGD layer contribution in pattern recognition only.</a:t>
            </a:r>
            <a:endParaRPr/>
          </a:p>
        </p:txBody>
      </p:sp>
      <p:sp>
        <p:nvSpPr>
          <p:cNvPr id="1237670579" name="PlaceHolder 2"/>
          <p:cNvSpPr>
            <a:spLocks noGrp="1"/>
          </p:cNvSpPr>
          <p:nvPr/>
        </p:nvSpPr>
        <p:spPr bwMode="auto">
          <a:xfrm>
            <a:off x="8762879" y="6508919"/>
            <a:ext cx="2742840" cy="364680"/>
          </a:xfrm>
        </p:spPr>
        <p:txBody>
          <a:bodyPr anchor="ctr">
            <a:noAutofit/>
          </a:bodyPr>
          <a:lstStyle>
            <a:lvl1pPr>
              <a:defRPr lang="en-GB" sz="2400" b="0" strike="noStrike" spc="0">
                <a:latin typeface="Times New Roman"/>
              </a:defRPr>
            </a:lvl1pPr>
          </a:lstStyle>
          <a:p>
            <a:pPr algn="r">
              <a:defRPr/>
            </a:pPr>
            <a:fld id="{8A15AF7B-5770-E202-0976-97102A211897}" type="slidenum">
              <a:rPr sz="1200" b="0" i="0" u="none" strike="noStrike" cap="none" spc="0">
                <a:solidFill>
                  <a:srgbClr val="8B8B8B"/>
                </a:solidFill>
                <a:latin typeface="Arial"/>
                <a:cs typeface="Arial"/>
              </a:rPr>
              <a:t>10</a:t>
            </a:fld>
            <a:endParaRPr sz="1200" b="0" i="0" u="none" strike="noStrike" cap="none" spc="0">
              <a:solidFill>
                <a:srgbClr val="8B8B8B"/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 bwMode="auto">
          <a:xfrm>
            <a:off x="1143000" y="3637454"/>
            <a:ext cx="9906000" cy="2239818"/>
            <a:chOff x="0" y="3414226"/>
            <a:chExt cx="9906000" cy="22398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0" y="3425771"/>
              <a:ext cx="3209636" cy="221672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3319317" y="3425771"/>
              <a:ext cx="3198091" cy="221672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6627091" y="3414226"/>
              <a:ext cx="3278909" cy="22398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8123582" name="PlaceHolder 2"/>
          <p:cNvSpPr>
            <a:spLocks noGrp="1"/>
          </p:cNvSpPr>
          <p:nvPr>
            <p:ph type="ftr" idx="8"/>
          </p:nvPr>
        </p:nvSpPr>
        <p:spPr bwMode="auto">
          <a:xfrm>
            <a:off x="4038480" y="640260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lang="en-US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en-US" sz="1200" b="0" strike="noStrike" spc="0">
                <a:solidFill>
                  <a:srgbClr val="8B8B8B"/>
                </a:solidFill>
                <a:latin typeface="Arial"/>
                <a:ea typeface="Arial"/>
              </a:rPr>
              <a:t>EIC-UK WP1: Face-to-face (@Liverpool)</a:t>
            </a:r>
            <a:endParaRPr lang="en-GB" sz="1200" b="0" strike="noStrike" spc="0">
              <a:latin typeface="Times New Roman"/>
            </a:endParaRPr>
          </a:p>
        </p:txBody>
      </p:sp>
      <p:sp>
        <p:nvSpPr>
          <p:cNvPr id="181310051" name="PlaceHolder 3"/>
          <p:cNvSpPr>
            <a:spLocks noGrp="1"/>
          </p:cNvSpPr>
          <p:nvPr>
            <p:ph type="dt" idx="9"/>
          </p:nvPr>
        </p:nvSpPr>
        <p:spPr bwMode="auto">
          <a:xfrm>
            <a:off x="838080" y="64026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GB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>
              <a:defRPr/>
            </a:pPr>
            <a:r>
              <a:t>28 June 2023</a:t>
            </a:r>
          </a:p>
        </p:txBody>
      </p:sp>
      <p:sp>
        <p:nvSpPr>
          <p:cNvPr id="61898344" name="PlaceHolder 4"/>
          <p:cNvSpPr>
            <a:spLocks noGrp="1"/>
          </p:cNvSpPr>
          <p:nvPr>
            <p:ph type="title"/>
          </p:nvPr>
        </p:nvSpPr>
        <p:spPr bwMode="auto">
          <a:xfrm>
            <a:off x="838080" y="1307160"/>
            <a:ext cx="10515239" cy="61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 fontScale="9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sz="4400" b="0" strike="noStrike" spc="0">
                <a:solidFill>
                  <a:srgbClr val="0070C0"/>
                </a:solidFill>
                <a:latin typeface="Arial"/>
                <a:ea typeface="Arial"/>
              </a:rPr>
              <a:t>Going forward – short term plan</a:t>
            </a:r>
            <a:endParaRPr lang="en-US" sz="4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8430539" name="TextBox 1124060763"/>
          <p:cNvSpPr/>
          <p:nvPr/>
        </p:nvSpPr>
        <p:spPr bwMode="auto">
          <a:xfrm>
            <a:off x="491040" y="1997640"/>
            <a:ext cx="1133712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638971422" name="TextBox 1931855929"/>
          <p:cNvSpPr/>
          <p:nvPr/>
        </p:nvSpPr>
        <p:spPr bwMode="auto">
          <a:xfrm>
            <a:off x="99000" y="1951198"/>
            <a:ext cx="11975103" cy="3749399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vertOverflow="overflow" horzOverflow="overflow" wrap="square" numCol="1" spcCol="0" anchor="t">
            <a:spAutoFit/>
          </a:bodyPr>
          <a:lstStyle/>
          <a:p>
            <a:pPr marL="283879" indent="-283879"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Continue with MLR1 APTS-SF comparisons.</a:t>
            </a:r>
            <a:endParaRPr/>
          </a:p>
          <a:p>
            <a:pPr marL="683929" lvl="1" indent="-283879"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Look at leakage current comparisons (already started).</a:t>
            </a:r>
            <a:endParaRPr/>
          </a:p>
          <a:p>
            <a:pPr marL="683929" lvl="1" indent="-283879">
              <a:buFont typeface="Arial"/>
              <a:buChar char="•"/>
              <a:defRPr/>
            </a:pPr>
            <a:endParaRPr lang="en-US" sz="800"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  <a:p>
            <a:pPr marL="283879" indent="-283879"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Await ER1 chips.</a:t>
            </a:r>
            <a:endParaRPr/>
          </a:p>
          <a:p>
            <a:pPr marL="683929" lvl="1" indent="-283879"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Offer to help with chip mounting/wire-bonding again.</a:t>
            </a:r>
            <a:endParaRPr/>
          </a:p>
          <a:p>
            <a:pPr marL="683929" lvl="1" indent="-283879"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Commission ER1 DAQ set-up.</a:t>
            </a:r>
            <a:endParaRPr/>
          </a:p>
          <a:p>
            <a:pPr marL="283879" indent="-283879"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Await ER1 RAL LVDS/CML test structures.</a:t>
            </a:r>
            <a:endParaRPr/>
          </a:p>
          <a:p>
            <a:pPr marL="683929" lvl="1" indent="-283879"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Again, happy to help mounting, bonding and testing.</a:t>
            </a:r>
            <a:endParaRPr/>
          </a:p>
          <a:p>
            <a:pPr marL="1083979" lvl="2" indent="-283879"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Is KCU105 still to be used as the PRBS generator?</a:t>
            </a:r>
            <a:endParaRPr/>
          </a:p>
          <a:p>
            <a:pPr marL="1083979" lvl="2" indent="-283879">
              <a:buFont typeface="Arial"/>
              <a:buChar char="•"/>
              <a:defRPr/>
            </a:pPr>
            <a:endParaRPr lang="en-US" sz="800"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  <a:p>
            <a:pPr marL="283879" indent="-283879"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Continue with conceptualisation of serial powering scheme.</a:t>
            </a:r>
            <a:endParaRPr/>
          </a:p>
          <a:p>
            <a:pPr marL="683929" lvl="1" indent="-283879"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Focus on Outer Barrel Layers (UK focus) but will also consider options for the disks.</a:t>
            </a:r>
            <a:endParaRPr sz="1800"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  <a:p>
            <a:pPr marL="683929" lvl="1" indent="-283879">
              <a:buFont typeface="Arial"/>
              <a:buChar char="•"/>
              <a:defRPr/>
            </a:pPr>
            <a:r>
              <a:rPr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Added complexity with the ER2 design confirmation of power required on both left and right endcaps.</a:t>
            </a:r>
            <a:endParaRPr lang="en-GB" sz="1800"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  <a:p>
            <a:pPr marL="683929" lvl="1" indent="-283879">
              <a:buFont typeface="Arial"/>
              <a:buChar char="•"/>
              <a:defRPr/>
            </a:pPr>
            <a:endParaRPr lang="en-GB" sz="800"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  <a:p>
            <a:pPr marL="226729" indent="-283879">
              <a:buFont typeface="Arial"/>
              <a:buChar char="•"/>
              <a:defRPr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Detector layout simulations to continue/develop.</a:t>
            </a:r>
            <a:endParaRPr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70488259" name="PlaceHolder 2"/>
          <p:cNvSpPr>
            <a:spLocks noGrp="1"/>
          </p:cNvSpPr>
          <p:nvPr/>
        </p:nvSpPr>
        <p:spPr bwMode="auto">
          <a:xfrm>
            <a:off x="8762879" y="6508919"/>
            <a:ext cx="2742840" cy="364680"/>
          </a:xfrm>
        </p:spPr>
        <p:txBody>
          <a:bodyPr anchor="ctr">
            <a:noAutofit/>
          </a:bodyPr>
          <a:lstStyle>
            <a:lvl1pPr>
              <a:defRPr lang="en-GB" sz="2400" b="0" strike="noStrike" spc="0">
                <a:latin typeface="Times New Roman"/>
              </a:defRPr>
            </a:lvl1pPr>
          </a:lstStyle>
          <a:p>
            <a:pPr algn="r">
              <a:defRPr/>
            </a:pPr>
            <a:fld id="{76C4F6A9-A0B2-4365-5C17-8741B1079DFD}" type="slidenum">
              <a:rPr sz="1200" b="0" i="0" u="none" strike="noStrike" cap="none" spc="0">
                <a:solidFill>
                  <a:srgbClr val="8B8B8B"/>
                </a:solidFill>
                <a:latin typeface="Arial"/>
                <a:cs typeface="Arial"/>
              </a:rPr>
              <a:t>11</a:t>
            </a:fld>
            <a:endParaRPr sz="1200" b="0" i="0" u="none" strike="noStrike" cap="none" spc="0">
              <a:solidFill>
                <a:srgbClr val="8B8B8B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8123582" name="PlaceHolder 2"/>
          <p:cNvSpPr>
            <a:spLocks noGrp="1"/>
          </p:cNvSpPr>
          <p:nvPr>
            <p:ph type="ftr" idx="8"/>
          </p:nvPr>
        </p:nvSpPr>
        <p:spPr bwMode="auto">
          <a:xfrm>
            <a:off x="4038480" y="640260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lang="en-US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en-US" sz="1200" b="0" strike="noStrike" spc="0">
                <a:solidFill>
                  <a:srgbClr val="8B8B8B"/>
                </a:solidFill>
                <a:latin typeface="Arial"/>
                <a:ea typeface="Arial"/>
              </a:rPr>
              <a:t>EIC-UK WP1: Face-to-face (@Liverpool)</a:t>
            </a:r>
            <a:endParaRPr lang="en-GB" sz="1200" b="0" strike="noStrike" spc="0">
              <a:latin typeface="Times New Roman"/>
            </a:endParaRPr>
          </a:p>
        </p:txBody>
      </p:sp>
      <p:sp>
        <p:nvSpPr>
          <p:cNvPr id="181310051" name="PlaceHolder 3"/>
          <p:cNvSpPr>
            <a:spLocks noGrp="1"/>
          </p:cNvSpPr>
          <p:nvPr>
            <p:ph type="dt" idx="9"/>
          </p:nvPr>
        </p:nvSpPr>
        <p:spPr bwMode="auto">
          <a:xfrm>
            <a:off x="838080" y="64026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GB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>
              <a:defRPr/>
            </a:pPr>
            <a:r>
              <a:t>28 June 2023</a:t>
            </a:r>
          </a:p>
        </p:txBody>
      </p:sp>
      <p:sp>
        <p:nvSpPr>
          <p:cNvPr id="61898344" name="PlaceHolder 4"/>
          <p:cNvSpPr>
            <a:spLocks noGrp="1"/>
          </p:cNvSpPr>
          <p:nvPr>
            <p:ph type="title"/>
          </p:nvPr>
        </p:nvSpPr>
        <p:spPr bwMode="auto">
          <a:xfrm>
            <a:off x="838080" y="1307160"/>
            <a:ext cx="10515239" cy="61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 fontScale="9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sz="4400" b="0" strike="noStrike" spc="0">
                <a:solidFill>
                  <a:srgbClr val="0070C0"/>
                </a:solidFill>
                <a:latin typeface="Arial"/>
                <a:ea typeface="Arial"/>
              </a:rPr>
              <a:t>Going forward – </a:t>
            </a:r>
            <a:r>
              <a:rPr lang="en-US">
                <a:solidFill>
                  <a:srgbClr val="0070C0"/>
                </a:solidFill>
                <a:latin typeface="Arial"/>
                <a:ea typeface="Arial"/>
              </a:rPr>
              <a:t>final R&amp;D and </a:t>
            </a:r>
            <a:r>
              <a:rPr lang="en-US" sz="4400" b="0" strike="noStrike" spc="0">
                <a:solidFill>
                  <a:srgbClr val="0070C0"/>
                </a:solidFill>
                <a:latin typeface="Arial"/>
                <a:ea typeface="Arial"/>
              </a:rPr>
              <a:t>construction</a:t>
            </a:r>
            <a:endParaRPr lang="en-US" sz="4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8430539" name="TextBox 1124060763"/>
          <p:cNvSpPr/>
          <p:nvPr/>
        </p:nvSpPr>
        <p:spPr bwMode="auto">
          <a:xfrm>
            <a:off x="491040" y="1997640"/>
            <a:ext cx="1133712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638971422" name="TextBox 1931855929"/>
          <p:cNvSpPr/>
          <p:nvPr/>
        </p:nvSpPr>
        <p:spPr bwMode="auto">
          <a:xfrm>
            <a:off x="99000" y="1951198"/>
            <a:ext cx="7309702" cy="3932279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vertOverflow="overflow" horzOverflow="overflow" wrap="square" numCol="1" spcCol="0" anchor="t">
            <a:spAutoFit/>
          </a:bodyPr>
          <a:lstStyle/>
          <a:p>
            <a:pPr algn="r">
              <a:defRPr/>
            </a:pPr>
            <a:r>
              <a:rPr lang="en-GB" sz="20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Areas where B’ham wants to contribute:</a:t>
            </a:r>
            <a:endParaRPr/>
          </a:p>
          <a:p>
            <a:pPr marL="283878" indent="-283878">
              <a:buFont typeface="Arial"/>
              <a:buChar char="•"/>
              <a:defRPr/>
            </a:pPr>
            <a:endParaRPr/>
          </a:p>
          <a:p>
            <a:pPr marL="283878" indent="-283878">
              <a:buFont typeface="Arial"/>
              <a:buChar char="•"/>
              <a:defRPr/>
            </a:pPr>
            <a:endParaRPr/>
          </a:p>
          <a:p>
            <a:pPr marL="283879" indent="-283879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Sensor characterisation: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GB"/>
              <a:t>ITS3 ER2 and ER3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en-GB"/>
              <a:t>EIC LAS v1 and v2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en-GB"/>
              <a:t>Production testing QC/QA (incl. wafer probing)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endParaRPr lang="en-GB" sz="800"/>
          </a:p>
          <a:p>
            <a:pPr marL="285750" indent="-285750">
              <a:buFont typeface="Arial"/>
              <a:buChar char="•"/>
              <a:defRPr/>
            </a:pPr>
            <a:r>
              <a:rPr lang="en-GB"/>
              <a:t>Modules (an assembly of sensors on an FPC):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en-GB"/>
              <a:t>Prototypes: assembly &amp; testing</a:t>
            </a:r>
            <a:endParaRPr/>
          </a:p>
          <a:p>
            <a:pPr marL="741079" lvl="1" indent="-283879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Pre-Production: assembly &amp; testing</a:t>
            </a:r>
            <a:endParaRPr/>
          </a:p>
          <a:p>
            <a:pPr marL="741079" lvl="1" indent="-283879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Production: assembly &amp; testing (QC/QA)</a:t>
            </a:r>
            <a:endParaRPr/>
          </a:p>
          <a:p>
            <a:pPr marL="741079" lvl="1" indent="-283879">
              <a:buFont typeface="Arial"/>
              <a:buChar char="•"/>
              <a:defRPr/>
            </a:pPr>
            <a:endParaRPr lang="en-GB" sz="800"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  <a:p>
            <a:pPr marL="283879" indent="-283879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Tooling:</a:t>
            </a:r>
            <a:endParaRPr/>
          </a:p>
          <a:p>
            <a:pPr marL="741079" lvl="1" indent="-283879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Module assembly tooling: prototypes, pre-prod, prod</a:t>
            </a:r>
            <a:endParaRPr/>
          </a:p>
        </p:txBody>
      </p:sp>
      <p:sp>
        <p:nvSpPr>
          <p:cNvPr id="1670488259" name="PlaceHolder 2"/>
          <p:cNvSpPr>
            <a:spLocks noGrp="1"/>
          </p:cNvSpPr>
          <p:nvPr/>
        </p:nvSpPr>
        <p:spPr bwMode="auto">
          <a:xfrm>
            <a:off x="8762879" y="6508919"/>
            <a:ext cx="2742840" cy="364680"/>
          </a:xfrm>
        </p:spPr>
        <p:txBody>
          <a:bodyPr anchor="ctr">
            <a:noAutofit/>
          </a:bodyPr>
          <a:lstStyle>
            <a:lvl1pPr>
              <a:defRPr lang="en-GB" sz="2400" b="0" strike="noStrike" spc="0">
                <a:latin typeface="Times New Roman"/>
              </a:defRPr>
            </a:lvl1pPr>
          </a:lstStyle>
          <a:p>
            <a:pPr algn="r">
              <a:defRPr/>
            </a:pPr>
            <a:fld id="{76C4F6A9-A0B2-4365-5C17-8741B1079DFD}" type="slidenum">
              <a:rPr sz="1200" b="0" i="0" u="none" strike="noStrike" cap="none" spc="0">
                <a:solidFill>
                  <a:srgbClr val="8B8B8B"/>
                </a:solidFill>
                <a:latin typeface="Arial"/>
                <a:cs typeface="Arial"/>
              </a:rPr>
              <a:t>12</a:t>
            </a:fld>
            <a:endParaRPr sz="1200" b="0" i="0" u="none" strike="noStrike" cap="none" spc="0">
              <a:solidFill>
                <a:srgbClr val="8B8B8B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6312024" y="2255960"/>
            <a:ext cx="5781693" cy="3901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3878" indent="-283878">
              <a:buFont typeface="Arial"/>
              <a:buChar char="•"/>
              <a:defRPr/>
            </a:pPr>
            <a:endParaRPr sz="800"/>
          </a:p>
          <a:p>
            <a:pPr marL="283879" indent="-283879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Powering (SP = Serial Powering):</a:t>
            </a:r>
          </a:p>
          <a:p>
            <a:pPr marL="741079" lvl="1" indent="-283879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Regulator characterisation</a:t>
            </a:r>
            <a:endParaRPr/>
          </a:p>
          <a:p>
            <a:pPr marL="741079" lvl="1" indent="-283879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Data and grounding schemes development</a:t>
            </a:r>
            <a:endParaRPr/>
          </a:p>
          <a:p>
            <a:pPr marL="741079" lvl="1" indent="-283879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Current source development and testing</a:t>
            </a:r>
            <a:endParaRPr/>
          </a:p>
          <a:p>
            <a:pPr marL="741079" lvl="1" indent="-283879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Prototypes SP chain testing</a:t>
            </a:r>
            <a:endParaRPr/>
          </a:p>
          <a:p>
            <a:pPr marL="741079" lvl="1" indent="-283879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Pre-production  SP chain testing</a:t>
            </a:r>
            <a:endParaRPr/>
          </a:p>
          <a:p>
            <a:pPr marL="741079" lvl="1" indent="-283879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Production SP chain validation</a:t>
            </a:r>
            <a:endParaRPr/>
          </a:p>
          <a:p>
            <a:pPr marL="741079" lvl="1" indent="-283879">
              <a:buFont typeface="Arial"/>
              <a:buChar char="•"/>
              <a:defRPr/>
            </a:pPr>
            <a:endParaRPr lang="en-GB" sz="800"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  <a:p>
            <a:pPr marL="283879" indent="-283879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DAQ (SW/FW/HW needed for testing of various objects) – in connection to SP:</a:t>
            </a:r>
            <a:endParaRPr/>
          </a:p>
          <a:p>
            <a:pPr marL="741079" lvl="1" indent="-283879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Electrical staves: prototype testing</a:t>
            </a:r>
            <a:endParaRPr/>
          </a:p>
          <a:p>
            <a:pPr marL="741079" lvl="1" indent="-283879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Electrical staves: pre-production testing</a:t>
            </a:r>
            <a:endParaRPr/>
          </a:p>
          <a:p>
            <a:pPr marL="741079" lvl="1" indent="-283879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Electrical staves: production testing</a:t>
            </a:r>
            <a:endParaRPr/>
          </a:p>
          <a:p>
            <a:pPr marL="741079" lvl="1" indent="-283879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L3 and L4 testing (after integration)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 bwMode="auto">
          <a:xfrm>
            <a:off x="838080" y="3429000"/>
            <a:ext cx="10515240" cy="61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 fontScale="90000"/>
          </a:bodyPr>
          <a:lstStyle/>
          <a:p>
            <a:pPr algn="ctr">
              <a:lnSpc>
                <a:spcPct val="90000"/>
              </a:lnSpc>
              <a:buNone/>
              <a:defRPr/>
            </a:pPr>
            <a:r>
              <a:rPr lang="en-GB" sz="4400" b="0" strike="noStrike" spc="-1">
                <a:solidFill>
                  <a:srgbClr val="0070C0"/>
                </a:solidFill>
                <a:latin typeface="Arial"/>
                <a:ea typeface="Arial"/>
              </a:rPr>
              <a:t>Additional slides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ftr" idx="11"/>
          </p:nvPr>
        </p:nvSpPr>
        <p:spPr bwMode="auto"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Arial"/>
              </a:rPr>
              <a:t>EIC-UK WP1: Face-to-face (@Liverpool)</a:t>
            </a:r>
            <a:endParaRPr lang="en-GB" sz="1200" b="0" strike="noStrike" spc="-1">
              <a:latin typeface="Times New Roman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dt" idx="12"/>
          </p:nvPr>
        </p:nvSpPr>
        <p:spPr bwMode="auto"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GB" sz="1200" b="0" strike="noStrike" spc="-1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>
              <a:defRPr/>
            </a:pPr>
            <a:r>
              <a:t>28 June 2023</a:t>
            </a:r>
          </a:p>
        </p:txBody>
      </p:sp>
      <p:sp>
        <p:nvSpPr>
          <p:cNvPr id="2014008184" name="PlaceHolder 2"/>
          <p:cNvSpPr>
            <a:spLocks noGrp="1"/>
          </p:cNvSpPr>
          <p:nvPr/>
        </p:nvSpPr>
        <p:spPr bwMode="auto">
          <a:xfrm>
            <a:off x="8957079" y="6356520"/>
            <a:ext cx="2742840" cy="364680"/>
          </a:xfrm>
        </p:spPr>
        <p:txBody>
          <a:bodyPr anchor="ctr">
            <a:noAutofit/>
          </a:bodyPr>
          <a:lstStyle>
            <a:lvl1pPr>
              <a:defRPr lang="en-GB" sz="2400" b="0" strike="noStrike" spc="0">
                <a:latin typeface="Times New Roman"/>
              </a:defRPr>
            </a:lvl1pPr>
          </a:lstStyle>
          <a:p>
            <a:pPr algn="r">
              <a:defRPr/>
            </a:pPr>
            <a:fld id="{1F3A658F-AB6E-D2D0-1D9A-BFFA444F8658}" type="slidenum">
              <a:rPr sz="1200" b="0" i="0" u="none" strike="noStrike" cap="none" spc="0">
                <a:solidFill>
                  <a:srgbClr val="8B8B8B"/>
                </a:solidFill>
                <a:latin typeface="Arial"/>
                <a:cs typeface="Arial"/>
              </a:rPr>
              <a:t>13</a:t>
            </a:fld>
            <a:endParaRPr sz="1200" b="0" i="0" u="none" strike="noStrike" cap="none" spc="0">
              <a:solidFill>
                <a:srgbClr val="8B8B8B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" name="PlaceHolder 2"/>
          <p:cNvSpPr>
            <a:spLocks noGrp="1"/>
          </p:cNvSpPr>
          <p:nvPr>
            <p:ph type="ftr" idx="8"/>
          </p:nvPr>
        </p:nvSpPr>
        <p:spPr bwMode="auto">
          <a:xfrm>
            <a:off x="4038480" y="640260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Arial"/>
              </a:rPr>
              <a:t>EIC-UK WP1: Face-to-face (@Liverpool)</a:t>
            </a:r>
            <a:endParaRPr lang="en-GB" sz="1200" b="0" strike="noStrike" spc="-1">
              <a:latin typeface="Times New Roman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dt" idx="9"/>
          </p:nvPr>
        </p:nvSpPr>
        <p:spPr bwMode="auto">
          <a:xfrm>
            <a:off x="838080" y="64026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GB" sz="1200" b="0" strike="noStrike" spc="-1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>
              <a:defRPr/>
            </a:pPr>
            <a:r>
              <a:t>28 June 2023</a:t>
            </a:r>
          </a:p>
        </p:txBody>
      </p:sp>
      <p:sp>
        <p:nvSpPr>
          <p:cNvPr id="53" name="PlaceHolder 4"/>
          <p:cNvSpPr>
            <a:spLocks noGrp="1"/>
          </p:cNvSpPr>
          <p:nvPr>
            <p:ph type="title"/>
          </p:nvPr>
        </p:nvSpPr>
        <p:spPr bwMode="auto">
          <a:xfrm>
            <a:off x="838080" y="1307160"/>
            <a:ext cx="10515240" cy="61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 fontScale="9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sz="4400" b="0" strike="noStrike" spc="-1">
                <a:solidFill>
                  <a:srgbClr val="0070C0"/>
                </a:solidFill>
                <a:latin typeface="Arial"/>
                <a:ea typeface="Arial"/>
              </a:rPr>
              <a:t>Recap: The last F2F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TextBox 1124060763"/>
          <p:cNvSpPr/>
          <p:nvPr/>
        </p:nvSpPr>
        <p:spPr bwMode="auto">
          <a:xfrm>
            <a:off x="491040" y="1997640"/>
            <a:ext cx="1133712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55" name="TextBox 1931855929"/>
          <p:cNvSpPr/>
          <p:nvPr/>
        </p:nvSpPr>
        <p:spPr bwMode="auto">
          <a:xfrm>
            <a:off x="99000" y="1951200"/>
            <a:ext cx="8188559" cy="2308324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 marL="283879" indent="-283879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MLR1 APTS-SF DAQ system obtained &amp; commissioned. – </a:t>
            </a:r>
            <a:r>
              <a:rPr lang="en-GB" sz="1800" b="0" i="0" u="sng" strike="noStrike" cap="none" spc="0">
                <a:solidFill>
                  <a:srgbClr val="FF0000"/>
                </a:solidFill>
                <a:latin typeface="Arial"/>
                <a:cs typeface="Arial"/>
                <a:hlinkClick r:id="rId2" tooltip="https://indico.cern.ch/event/1212582/contributions/5100773/attachments/2540747/4374198/APTS_test_Bham_031122.pdf"/>
              </a:rPr>
              <a:t>link (old EIC-UK WP1 indico area, not public)</a:t>
            </a:r>
            <a:r>
              <a:rPr lang="en-GB" sz="1800" b="0" i="0" u="none" strike="noStrike" cap="none" spc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GB" sz="1800"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  <a:p>
            <a:pPr marL="283879" indent="-283879">
              <a:buFont typeface="Arial"/>
              <a:buChar char="•"/>
              <a:defRPr/>
            </a:pPr>
            <a:endParaRPr lang="en-GB" sz="1800"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  <a:p>
            <a:pPr marL="283879" indent="-283879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MLR1 LVDS/CML test structures obtained, DAQ system commissioned (via Xilinx's Vivado suite). – </a:t>
            </a:r>
            <a:r>
              <a:rPr lang="en-GB" sz="1800" b="0" i="0" u="sng" strike="noStrike" cap="none" spc="0">
                <a:solidFill>
                  <a:srgbClr val="FF0000"/>
                </a:solidFill>
                <a:latin typeface="Arial"/>
                <a:cs typeface="Arial"/>
                <a:hlinkClick r:id="rId3" tooltip="https://indico.cern.ch/event/1212582/contributions/5100772/attachments/2539940/4373579/22-11-03-Glover_BhamUpdate_RAL-IP-block_EIC-UK-WP1.pdf"/>
              </a:rPr>
              <a:t>link (old EIC-UK WP1 indico area, not public)</a:t>
            </a:r>
            <a:r>
              <a:rPr lang="en-GB" sz="1800" b="0" i="0" u="none" strike="noStrike" cap="none" spc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GB" sz="1800"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  <a:p>
            <a:pPr marL="283879" indent="-283879">
              <a:buFont typeface="Arial"/>
              <a:buChar char="•"/>
              <a:defRPr/>
            </a:pPr>
            <a:endParaRPr lang="en-GB" sz="1800"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  <a:p>
            <a:pPr marL="283879" indent="-283879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Mounting and wire bonding procedures set up</a:t>
            </a:r>
            <a:endParaRPr/>
          </a:p>
          <a:p>
            <a:pPr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    for both the above structures.</a:t>
            </a:r>
            <a:endParaRPr/>
          </a:p>
        </p:txBody>
      </p:sp>
      <p:sp>
        <p:nvSpPr>
          <p:cNvPr id="81654726" name="PlaceHolder 2"/>
          <p:cNvSpPr>
            <a:spLocks noGrp="1"/>
          </p:cNvSpPr>
          <p:nvPr/>
        </p:nvSpPr>
        <p:spPr bwMode="auto">
          <a:xfrm>
            <a:off x="8762879" y="6508919"/>
            <a:ext cx="2742840" cy="364680"/>
          </a:xfrm>
        </p:spPr>
        <p:txBody>
          <a:bodyPr anchor="ctr">
            <a:noAutofit/>
          </a:bodyPr>
          <a:lstStyle>
            <a:lvl1pPr>
              <a:defRPr lang="en-GB" sz="2400" b="0" strike="noStrike" spc="0">
                <a:latin typeface="Times New Roman"/>
              </a:defRPr>
            </a:lvl1pPr>
          </a:lstStyle>
          <a:p>
            <a:pPr algn="r">
              <a:defRPr/>
            </a:pPr>
            <a:fld id="{EDD34AAC-07F2-FE66-9B25-D5CBED8FF089}" type="slidenum">
              <a:rPr sz="1200" b="0" i="0" u="none" strike="noStrike" cap="none" spc="0">
                <a:solidFill>
                  <a:srgbClr val="8B8B8B"/>
                </a:solidFill>
                <a:latin typeface="Arial"/>
                <a:cs typeface="Arial"/>
              </a:rPr>
              <a:t>2</a:t>
            </a:fld>
            <a:endParaRPr sz="1200" b="0" i="0" u="none" strike="noStrike" cap="none" spc="0">
              <a:solidFill>
                <a:srgbClr val="8B8B8B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 l="18455" t="2751" r="23402" b="5090"/>
          <a:stretch/>
        </p:blipFill>
        <p:spPr bwMode="auto">
          <a:xfrm>
            <a:off x="8877994" y="1641211"/>
            <a:ext cx="3132646" cy="4812124"/>
          </a:xfrm>
          <a:prstGeom prst="rect">
            <a:avLst/>
          </a:prstGeom>
        </p:spPr>
      </p:pic>
      <p:pic>
        <p:nvPicPr>
          <p:cNvPr id="4" name="Picture 3" descr="A close up of a computer chip&#10;&#10;Description automatically generated with low confidence"/>
          <p:cNvPicPr>
            <a:picLocks noChangeAspect="1"/>
          </p:cNvPicPr>
          <p:nvPr/>
        </p:nvPicPr>
        <p:blipFill>
          <a:blip r:embed="rId5"/>
          <a:srcRect l="13775" t="3981" r="14563" b="2750"/>
          <a:stretch/>
        </p:blipFill>
        <p:spPr bwMode="auto">
          <a:xfrm>
            <a:off x="5325254" y="3395714"/>
            <a:ext cx="3132646" cy="30578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222992" name="PlaceHolder 2"/>
          <p:cNvSpPr>
            <a:spLocks noGrp="1"/>
          </p:cNvSpPr>
          <p:nvPr>
            <p:ph type="ftr" idx="8"/>
          </p:nvPr>
        </p:nvSpPr>
        <p:spPr bwMode="auto">
          <a:xfrm>
            <a:off x="4038480" y="640260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lang="en-US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en-US" sz="1200" b="0" strike="noStrike" spc="0">
                <a:solidFill>
                  <a:srgbClr val="8B8B8B"/>
                </a:solidFill>
                <a:latin typeface="Arial"/>
                <a:ea typeface="Arial"/>
              </a:rPr>
              <a:t>EIC-UK WP1: Face-to-face (@Liverpool)</a:t>
            </a:r>
            <a:endParaRPr lang="en-GB" sz="1200" b="0" strike="noStrike" spc="0">
              <a:latin typeface="Times New Roman"/>
            </a:endParaRPr>
          </a:p>
        </p:txBody>
      </p:sp>
      <p:sp>
        <p:nvSpPr>
          <p:cNvPr id="862725021" name="PlaceHolder 3"/>
          <p:cNvSpPr>
            <a:spLocks noGrp="1"/>
          </p:cNvSpPr>
          <p:nvPr>
            <p:ph type="dt" idx="9"/>
          </p:nvPr>
        </p:nvSpPr>
        <p:spPr bwMode="auto">
          <a:xfrm>
            <a:off x="838080" y="64026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GB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>
              <a:defRPr/>
            </a:pPr>
            <a:r>
              <a:t>28 June 2023</a:t>
            </a:r>
          </a:p>
        </p:txBody>
      </p:sp>
      <p:sp>
        <p:nvSpPr>
          <p:cNvPr id="275264573" name="PlaceHolder 4"/>
          <p:cNvSpPr>
            <a:spLocks noGrp="1"/>
          </p:cNvSpPr>
          <p:nvPr>
            <p:ph type="title"/>
          </p:nvPr>
        </p:nvSpPr>
        <p:spPr bwMode="auto">
          <a:xfrm>
            <a:off x="838080" y="1307160"/>
            <a:ext cx="10515239" cy="61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 fontScale="9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sz="4400" b="0" strike="noStrike" spc="0">
                <a:solidFill>
                  <a:srgbClr val="0070C0"/>
                </a:solidFill>
                <a:latin typeface="Arial"/>
                <a:ea typeface="Arial"/>
              </a:rPr>
              <a:t>Since the last F2F</a:t>
            </a:r>
            <a:endParaRPr lang="en-US" sz="4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8427036" name="TextBox 1124060763"/>
          <p:cNvSpPr/>
          <p:nvPr/>
        </p:nvSpPr>
        <p:spPr bwMode="auto">
          <a:xfrm>
            <a:off x="491040" y="1997640"/>
            <a:ext cx="1133712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86789953" name="TextBox 1931855929"/>
          <p:cNvSpPr/>
          <p:nvPr/>
        </p:nvSpPr>
        <p:spPr bwMode="auto">
          <a:xfrm>
            <a:off x="99000" y="1951198"/>
            <a:ext cx="11994902" cy="3932279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vertOverflow="overflow" horzOverflow="overflow" wrap="square" numCol="1" spcCol="0" anchor="t">
            <a:spAutoFit/>
          </a:bodyPr>
          <a:lstStyle/>
          <a:p>
            <a:pPr marL="283879" indent="-283879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Birmingham has been 1 of 4 APTS-SF chip mounting/bonding sites (others being CERN, Strasbourg &amp; Liverpool).</a:t>
            </a:r>
            <a:endParaRPr/>
          </a:p>
          <a:p>
            <a:pPr marL="283879" indent="-283879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Characterising chips prior to mounting (resistance measurements, probed chips in GelPak).</a:t>
            </a:r>
            <a:endParaRPr/>
          </a:p>
          <a:p>
            <a:pPr marL="683929" lvl="1" indent="-283879">
              <a:buFont typeface="Arial"/>
              <a:buChar char="•"/>
              <a:defRPr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inimises chip failures post-bonding.</a:t>
            </a:r>
            <a:endParaRPr/>
          </a:p>
          <a:p>
            <a:pPr marL="283879" indent="-283879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Non-conductive chip mounting options (to reduce radiation length of test structures) have been explored in collaboration with CERN colleagues.</a:t>
            </a:r>
          </a:p>
          <a:p>
            <a:pPr marL="283878" indent="-283878">
              <a:buFont typeface="Arial"/>
              <a:buChar char="•"/>
              <a:defRPr/>
            </a:pPr>
            <a:endParaRPr lang="en-GB" sz="1800"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  <a:p>
            <a:pPr marL="283878" indent="-283878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Test site for APTS-SF split 2 &amp; 3 devices.</a:t>
            </a:r>
            <a:endParaRPr sz="1800"/>
          </a:p>
          <a:p>
            <a:pPr marL="683928" lvl="1" indent="-283878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Pulsing tests performed at B’ham, majority of Fe-55 testing performed at L’pool.</a:t>
            </a:r>
            <a:endParaRPr sz="1800"/>
          </a:p>
          <a:p>
            <a:pPr marL="283878" indent="-283878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Contributed split 1, 2, 3 &amp; 4 comparison plots to the pool of plots approved for publication by ITS3.</a:t>
            </a:r>
            <a:endParaRPr sz="1800" b="0" i="0" u="none" strike="noStrike" cap="none" spc="0">
              <a:solidFill>
                <a:srgbClr val="FF0000"/>
              </a:solidFill>
              <a:latin typeface="Arial"/>
              <a:cs typeface="Arial"/>
            </a:endParaRPr>
          </a:p>
          <a:p>
            <a:pPr marL="283878" indent="-283878">
              <a:buFont typeface="Arial"/>
              <a:buChar char="•"/>
              <a:defRPr/>
            </a:pPr>
            <a:endParaRPr sz="1800"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  <a:p>
            <a:pPr marL="283878" indent="-283878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Options for serial powering scheme for the EIC-LAS.</a:t>
            </a:r>
            <a:endParaRPr sz="1800"/>
          </a:p>
          <a:p>
            <a:pPr marL="283878" indent="-283878">
              <a:buFont typeface="Arial"/>
              <a:buChar char="•"/>
              <a:defRPr/>
            </a:pPr>
            <a:endParaRPr sz="1800"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  <a:p>
            <a:pPr marL="283878" indent="-283878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Detector layout simulations.</a:t>
            </a:r>
            <a:endParaRPr sz="1800" b="0" i="0" u="none" strike="noStrike" cap="none" spc="0">
              <a:latin typeface="Arial"/>
              <a:cs typeface="Arial"/>
            </a:endParaRPr>
          </a:p>
          <a:p>
            <a:pPr marL="283878" indent="-283878">
              <a:buFont typeface="Arial"/>
              <a:buChar char="•"/>
              <a:defRPr/>
            </a:pPr>
            <a:endParaRPr/>
          </a:p>
        </p:txBody>
      </p:sp>
      <p:sp>
        <p:nvSpPr>
          <p:cNvPr id="1237670579" name="PlaceHolder 2"/>
          <p:cNvSpPr>
            <a:spLocks noGrp="1"/>
          </p:cNvSpPr>
          <p:nvPr/>
        </p:nvSpPr>
        <p:spPr bwMode="auto">
          <a:xfrm>
            <a:off x="8762879" y="6508919"/>
            <a:ext cx="2742840" cy="364680"/>
          </a:xfrm>
        </p:spPr>
        <p:txBody>
          <a:bodyPr anchor="ctr">
            <a:noAutofit/>
          </a:bodyPr>
          <a:lstStyle>
            <a:lvl1pPr>
              <a:defRPr lang="en-GB" sz="2400" b="0" strike="noStrike" spc="0">
                <a:latin typeface="Times New Roman"/>
              </a:defRPr>
            </a:lvl1pPr>
          </a:lstStyle>
          <a:p>
            <a:pPr algn="r">
              <a:defRPr/>
            </a:pPr>
            <a:fld id="{8A15AF7B-5770-E202-0976-97102A211897}" type="slidenum">
              <a:rPr sz="1200" b="0" i="0" u="none" strike="noStrike" cap="none" spc="0">
                <a:solidFill>
                  <a:srgbClr val="8B8B8B"/>
                </a:solidFill>
                <a:latin typeface="Arial"/>
                <a:cs typeface="Arial"/>
              </a:rPr>
              <a:t>3</a:t>
            </a:fld>
            <a:endParaRPr sz="1200" b="0" i="0" u="none" strike="noStrike" cap="none" spc="0">
              <a:solidFill>
                <a:srgbClr val="8B8B8B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r="742"/>
          <a:stretch/>
        </p:blipFill>
        <p:spPr bwMode="auto">
          <a:xfrm>
            <a:off x="6868912" y="1556792"/>
            <a:ext cx="5323087" cy="1656184"/>
          </a:xfrm>
          <a:prstGeom prst="rect">
            <a:avLst/>
          </a:prstGeom>
        </p:spPr>
      </p:pic>
      <p:sp>
        <p:nvSpPr>
          <p:cNvPr id="87222992" name="PlaceHolder 2"/>
          <p:cNvSpPr>
            <a:spLocks noGrp="1"/>
          </p:cNvSpPr>
          <p:nvPr>
            <p:ph type="ftr" idx="8"/>
          </p:nvPr>
        </p:nvSpPr>
        <p:spPr bwMode="auto">
          <a:xfrm>
            <a:off x="4038480" y="640260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lang="en-US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en-US" sz="1200" b="0" strike="noStrike" spc="0">
                <a:solidFill>
                  <a:srgbClr val="8B8B8B"/>
                </a:solidFill>
                <a:latin typeface="Arial"/>
                <a:ea typeface="Arial"/>
              </a:rPr>
              <a:t>EIC-UK WP1: Face-to-face (@Liverpool)</a:t>
            </a:r>
            <a:endParaRPr lang="en-GB" sz="1200" b="0" strike="noStrike" spc="0">
              <a:latin typeface="Times New Roman"/>
            </a:endParaRPr>
          </a:p>
        </p:txBody>
      </p:sp>
      <p:sp>
        <p:nvSpPr>
          <p:cNvPr id="862725021" name="PlaceHolder 3"/>
          <p:cNvSpPr>
            <a:spLocks noGrp="1"/>
          </p:cNvSpPr>
          <p:nvPr>
            <p:ph type="dt" idx="9"/>
          </p:nvPr>
        </p:nvSpPr>
        <p:spPr bwMode="auto">
          <a:xfrm>
            <a:off x="838080" y="64026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GB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>
              <a:defRPr/>
            </a:pPr>
            <a:r>
              <a:t>28 June 2023</a:t>
            </a:r>
          </a:p>
        </p:txBody>
      </p:sp>
      <p:sp>
        <p:nvSpPr>
          <p:cNvPr id="275264573" name="PlaceHolder 4"/>
          <p:cNvSpPr>
            <a:spLocks noGrp="1"/>
          </p:cNvSpPr>
          <p:nvPr>
            <p:ph type="title"/>
          </p:nvPr>
        </p:nvSpPr>
        <p:spPr bwMode="auto">
          <a:xfrm>
            <a:off x="838080" y="1307160"/>
            <a:ext cx="10515239" cy="61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 fontScale="9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sz="4400" b="0" strike="noStrike" spc="0" dirty="0" err="1">
                <a:solidFill>
                  <a:srgbClr val="0070C0"/>
                </a:solidFill>
                <a:latin typeface="Arial"/>
                <a:ea typeface="Arial"/>
              </a:rPr>
              <a:t>Characterisations</a:t>
            </a:r>
            <a:r>
              <a:rPr lang="en-US" sz="4400" b="0" strike="noStrike" spc="0" dirty="0">
                <a:solidFill>
                  <a:srgbClr val="0070C0"/>
                </a:solidFill>
                <a:latin typeface="Arial"/>
                <a:ea typeface="Arial"/>
              </a:rPr>
              <a:t> of APTS - 1</a:t>
            </a:r>
            <a:endParaRPr lang="en-US" sz="4400" b="0" strike="noStrike" spc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8427036" name="TextBox 1124060763"/>
          <p:cNvSpPr/>
          <p:nvPr/>
        </p:nvSpPr>
        <p:spPr bwMode="auto">
          <a:xfrm>
            <a:off x="491040" y="1997640"/>
            <a:ext cx="1133712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86789953" name="TextBox 1931855929"/>
          <p:cNvSpPr/>
          <p:nvPr/>
        </p:nvSpPr>
        <p:spPr bwMode="auto">
          <a:xfrm>
            <a:off x="99001" y="1951198"/>
            <a:ext cx="11255756" cy="2530199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vertOverflow="overflow" horzOverflow="overflow" wrap="square" numCol="1" spcCol="0" anchor="t">
            <a:spAutoFit/>
          </a:bodyPr>
          <a:lstStyle/>
          <a:p>
            <a:pPr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MAPS constructed in 65nm CMOS technology.</a:t>
            </a:r>
            <a:endParaRPr/>
          </a:p>
          <a:p>
            <a:pPr marL="283879" indent="-283879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3 APTS structures: F</a:t>
            </a:r>
            <a:r>
              <a:rPr lang="en-GB" sz="12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 (source follower)</a:t>
            </a: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, A</a:t>
            </a:r>
            <a:r>
              <a:rPr lang="en-GB" sz="12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 (in-pixel amp)</a:t>
            </a: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 &amp; O</a:t>
            </a:r>
            <a:r>
              <a:rPr lang="en-GB" sz="12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 (OpAmp)</a:t>
            </a: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283879" indent="-283879">
              <a:buFont typeface="Arial"/>
              <a:buChar char="•"/>
              <a:defRPr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4 pixel pitches (in 4×4 pixel array).</a:t>
            </a:r>
            <a:endParaRPr/>
          </a:p>
          <a:p>
            <a:pPr marL="283879" indent="-283879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Both DC and AC coupled versions.</a:t>
            </a:r>
            <a:endParaRPr/>
          </a:p>
          <a:p>
            <a:pPr marL="283879" indent="-283879">
              <a:buFont typeface="Arial"/>
              <a:buChar char="•"/>
              <a:defRPr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3 “flavors” of deep implant: None, B &amp; P.</a:t>
            </a:r>
            <a:endParaRPr/>
          </a:p>
          <a:p>
            <a:pPr marL="283879" indent="-283879">
              <a:buFont typeface="Arial"/>
              <a:buChar char="•"/>
              <a:defRPr/>
            </a:pPr>
            <a:endParaRPr lang="en-GB" sz="800"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  <a:p>
            <a:pPr marL="283879" indent="-283879">
              <a:buFont typeface="Arial"/>
              <a:buChar char="•"/>
              <a:defRPr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Additionally, there have been 4 different wafers (“splits”) with small variations to the doping of the P-well and N-implant.</a:t>
            </a:r>
            <a:endParaRPr lang="en-GB" sz="1200" b="0" i="0" u="none" strike="noStrike" cap="none" spc="0">
              <a:solidFill>
                <a:srgbClr val="000000"/>
              </a:solidFill>
              <a:latin typeface="Arial"/>
              <a:cs typeface="Arial"/>
            </a:endParaRPr>
          </a:p>
          <a:p>
            <a:pPr marL="283878" indent="-283878">
              <a:buFont typeface="Arial"/>
              <a:buChar char="•"/>
              <a:defRPr/>
            </a:pPr>
            <a:endParaRPr sz="800"/>
          </a:p>
          <a:p>
            <a:pPr>
              <a:defRPr/>
            </a:pPr>
            <a:r>
              <a:rPr lang="en-GB">
                <a:solidFill>
                  <a:srgbClr val="0070C0"/>
                </a:solidFill>
                <a:latin typeface="Arial"/>
                <a:cs typeface="+mj-cs"/>
              </a:rPr>
              <a:t>APTS flavours:</a:t>
            </a:r>
            <a:endParaRPr/>
          </a:p>
        </p:txBody>
      </p:sp>
      <p:sp>
        <p:nvSpPr>
          <p:cNvPr id="1237670579" name="PlaceHolder 2"/>
          <p:cNvSpPr>
            <a:spLocks noGrp="1"/>
          </p:cNvSpPr>
          <p:nvPr/>
        </p:nvSpPr>
        <p:spPr bwMode="auto">
          <a:xfrm>
            <a:off x="8762879" y="6508919"/>
            <a:ext cx="2742840" cy="364680"/>
          </a:xfrm>
        </p:spPr>
        <p:txBody>
          <a:bodyPr anchor="ctr">
            <a:noAutofit/>
          </a:bodyPr>
          <a:lstStyle>
            <a:lvl1pPr>
              <a:defRPr lang="en-GB" sz="2400" b="0" strike="noStrike" spc="0">
                <a:latin typeface="Times New Roman"/>
              </a:defRPr>
            </a:lvl1pPr>
          </a:lstStyle>
          <a:p>
            <a:pPr algn="r">
              <a:defRPr/>
            </a:pPr>
            <a:fld id="{8A15AF7B-5770-E202-0976-97102A211897}" type="slidenum">
              <a:rPr sz="1200" b="0" i="0" u="none" strike="noStrike" cap="none" spc="0">
                <a:solidFill>
                  <a:srgbClr val="8B8B8B"/>
                </a:solidFill>
                <a:latin typeface="Arial"/>
                <a:cs typeface="Arial"/>
              </a:rPr>
              <a:t>4</a:t>
            </a:fld>
            <a:endParaRPr sz="1200" b="0" i="0" u="none" strike="noStrike" cap="none" spc="0">
              <a:solidFill>
                <a:srgbClr val="8B8B8B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 bwMode="auto">
          <a:xfrm>
            <a:off x="1915013" y="4097335"/>
            <a:ext cx="8379612" cy="2404531"/>
            <a:chOff x="0" y="0"/>
            <a:chExt cx="8379612" cy="2404531"/>
          </a:xfrm>
        </p:grpSpPr>
        <p:grpSp>
          <p:nvGrpSpPr>
            <p:cNvPr id="14" name="Group 13"/>
            <p:cNvGrpSpPr/>
            <p:nvPr/>
          </p:nvGrpSpPr>
          <p:grpSpPr bwMode="auto">
            <a:xfrm>
              <a:off x="606632" y="0"/>
              <a:ext cx="7772978" cy="2188359"/>
              <a:chOff x="0" y="0"/>
              <a:chExt cx="7772978" cy="2188359"/>
            </a:xfrm>
          </p:grpSpPr>
          <p:grpSp>
            <p:nvGrpSpPr>
              <p:cNvPr id="13" name="Group 12"/>
              <p:cNvGrpSpPr/>
              <p:nvPr/>
            </p:nvGrpSpPr>
            <p:grpSpPr bwMode="auto">
              <a:xfrm>
                <a:off x="5087817" y="62586"/>
                <a:ext cx="2685160" cy="2125773"/>
                <a:chOff x="0" y="0"/>
                <a:chExt cx="2685160" cy="2125773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3"/>
                <a:srcRect r="37425"/>
                <a:stretch/>
              </p:blipFill>
              <p:spPr bwMode="auto">
                <a:xfrm>
                  <a:off x="0" y="0"/>
                  <a:ext cx="2658478" cy="2125773"/>
                </a:xfrm>
                <a:prstGeom prst="rect">
                  <a:avLst/>
                </a:prstGeom>
              </p:spPr>
            </p:pic>
            <p:pic>
              <p:nvPicPr>
                <p:cNvPr id="3" name="Ink 2"/>
                <p:cNvPicPr/>
                <p:nvPr/>
              </p:nvPicPr>
              <p:blipFill>
                <a:blip r:embed="rId4"/>
                <a:stretch/>
              </p:blipFill>
              <p:spPr bwMode="auto">
                <a:xfrm>
                  <a:off x="2514880" y="419193"/>
                  <a:ext cx="159840" cy="36000"/>
                </a:xfrm>
                <a:prstGeom prst="rect">
                  <a:avLst/>
                </a:prstGeom>
              </p:spPr>
            </p:pic>
            <p:pic>
              <p:nvPicPr>
                <p:cNvPr id="4" name="Ink 3"/>
                <p:cNvPicPr/>
                <p:nvPr/>
              </p:nvPicPr>
              <p:blipFill>
                <a:blip r:embed="rId5"/>
                <a:stretch/>
              </p:blipFill>
              <p:spPr bwMode="auto">
                <a:xfrm>
                  <a:off x="2536480" y="557073"/>
                  <a:ext cx="136080" cy="41400"/>
                </a:xfrm>
                <a:prstGeom prst="rect">
                  <a:avLst/>
                </a:prstGeom>
              </p:spPr>
            </p:pic>
            <p:pic>
              <p:nvPicPr>
                <p:cNvPr id="8" name="Ink 7"/>
                <p:cNvPicPr/>
                <p:nvPr/>
              </p:nvPicPr>
              <p:blipFill>
                <a:blip r:embed="rId6"/>
                <a:stretch/>
              </p:blipFill>
              <p:spPr bwMode="auto">
                <a:xfrm>
                  <a:off x="2488600" y="670113"/>
                  <a:ext cx="196560" cy="96840"/>
                </a:xfrm>
                <a:prstGeom prst="rect">
                  <a:avLst/>
                </a:prstGeom>
              </p:spPr>
            </p:pic>
            <p:pic>
              <p:nvPicPr>
                <p:cNvPr id="9" name="Ink 8"/>
                <p:cNvPicPr/>
                <p:nvPr/>
              </p:nvPicPr>
              <p:blipFill>
                <a:blip r:embed="rId7"/>
                <a:stretch/>
              </p:blipFill>
              <p:spPr bwMode="auto">
                <a:xfrm>
                  <a:off x="2584000" y="881073"/>
                  <a:ext cx="90720" cy="40679"/>
                </a:xfrm>
                <a:prstGeom prst="rect">
                  <a:avLst/>
                </a:prstGeom>
              </p:spPr>
            </p:pic>
            <p:pic>
              <p:nvPicPr>
                <p:cNvPr id="10" name="Ink 9"/>
                <p:cNvPicPr/>
                <p:nvPr/>
              </p:nvPicPr>
              <p:blipFill>
                <a:blip r:embed="rId8"/>
                <a:stretch/>
              </p:blipFill>
              <p:spPr bwMode="auto">
                <a:xfrm>
                  <a:off x="2636200" y="1081233"/>
                  <a:ext cx="36000" cy="36000"/>
                </a:xfrm>
                <a:prstGeom prst="rect">
                  <a:avLst/>
                </a:prstGeom>
              </p:spPr>
            </p:pic>
          </p:grpSp>
          <p:grpSp>
            <p:nvGrpSpPr>
              <p:cNvPr id="22" name="Group 21"/>
              <p:cNvGrpSpPr/>
              <p:nvPr/>
            </p:nvGrpSpPr>
            <p:grpSpPr bwMode="auto">
              <a:xfrm>
                <a:off x="2518016" y="181604"/>
                <a:ext cx="2497792" cy="2006754"/>
                <a:chOff x="0" y="0"/>
                <a:chExt cx="2497792" cy="2006754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/>
                <a:stretch/>
              </p:blipFill>
              <p:spPr bwMode="auto">
                <a:xfrm>
                  <a:off x="0" y="0"/>
                  <a:ext cx="2467473" cy="2006754"/>
                </a:xfrm>
                <a:prstGeom prst="rect">
                  <a:avLst/>
                </a:prstGeom>
              </p:spPr>
            </p:pic>
            <p:sp>
              <p:nvSpPr>
                <p:cNvPr id="21" name="Rectangle 20"/>
                <p:cNvSpPr/>
                <p:nvPr/>
              </p:nvSpPr>
              <p:spPr bwMode="auto">
                <a:xfrm>
                  <a:off x="1262472" y="1199026"/>
                  <a:ext cx="1235319" cy="70527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10"/>
              <a:stretch/>
            </p:blipFill>
            <p:spPr bwMode="auto">
              <a:xfrm>
                <a:off x="0" y="0"/>
                <a:ext cx="2427533" cy="2111432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 bwMode="auto">
            <a:xfrm>
              <a:off x="0" y="2038411"/>
              <a:ext cx="7482186" cy="3661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rgbClr val="0070C0"/>
                  </a:solidFill>
                  <a:latin typeface="Arial"/>
                  <a:cs typeface="+mj-cs"/>
                </a:rPr>
                <a:t>None </a:t>
              </a:r>
              <a:r>
                <a:rPr lang="en-GB" sz="1200">
                  <a:solidFill>
                    <a:srgbClr val="0070C0"/>
                  </a:solidFill>
                  <a:latin typeface="Arial"/>
                  <a:cs typeface="+mj-cs"/>
                </a:rPr>
                <a:t>(standard type, no implant)</a:t>
              </a:r>
              <a:r>
                <a:rPr lang="en-GB">
                  <a:solidFill>
                    <a:srgbClr val="0070C0"/>
                  </a:solidFill>
                  <a:latin typeface="Arial"/>
                  <a:cs typeface="+mj-cs"/>
                </a:rPr>
                <a:t>	     B </a:t>
              </a:r>
              <a:r>
                <a:rPr lang="en-GB" sz="1200">
                  <a:solidFill>
                    <a:srgbClr val="0070C0"/>
                  </a:solidFill>
                  <a:latin typeface="Arial"/>
                  <a:cs typeface="+mj-cs"/>
                </a:rPr>
                <a:t>(blanket implant) </a:t>
              </a:r>
              <a:r>
                <a:rPr lang="en-GB">
                  <a:solidFill>
                    <a:srgbClr val="0070C0"/>
                  </a:solidFill>
                  <a:latin typeface="Arial"/>
                  <a:cs typeface="+mj-cs"/>
                </a:rPr>
                <a:t>		   P </a:t>
              </a:r>
              <a:r>
                <a:rPr lang="en-GB" sz="1200">
                  <a:solidFill>
                    <a:srgbClr val="0070C0"/>
                  </a:solidFill>
                  <a:latin typeface="Arial"/>
                  <a:cs typeface="+mj-cs"/>
                </a:rPr>
                <a:t>(patterned implant)</a:t>
              </a:r>
              <a:endParaRPr lang="en-GB">
                <a:solidFill>
                  <a:srgbClr val="0070C0"/>
                </a:solidFill>
                <a:latin typeface="Arial"/>
                <a:cs typeface="+mj-cs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8131873" name="PlaceHolder 2"/>
          <p:cNvSpPr>
            <a:spLocks noGrp="1"/>
          </p:cNvSpPr>
          <p:nvPr>
            <p:ph type="ftr" idx="8"/>
          </p:nvPr>
        </p:nvSpPr>
        <p:spPr bwMode="auto">
          <a:xfrm>
            <a:off x="4038480" y="640260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lang="en-US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en-US" sz="1200" b="0" strike="noStrike" spc="0">
                <a:solidFill>
                  <a:srgbClr val="8B8B8B"/>
                </a:solidFill>
                <a:latin typeface="Arial"/>
                <a:ea typeface="Arial"/>
              </a:rPr>
              <a:t>EIC-UK WP1: Face-to-face (@Liverpool)</a:t>
            </a:r>
            <a:endParaRPr lang="en-GB" sz="1200" b="0" strike="noStrike" spc="0">
              <a:latin typeface="Times New Roman"/>
            </a:endParaRPr>
          </a:p>
        </p:txBody>
      </p:sp>
      <p:sp>
        <p:nvSpPr>
          <p:cNvPr id="543355302" name="PlaceHolder 3"/>
          <p:cNvSpPr>
            <a:spLocks noGrp="1"/>
          </p:cNvSpPr>
          <p:nvPr>
            <p:ph type="dt" idx="9"/>
          </p:nvPr>
        </p:nvSpPr>
        <p:spPr bwMode="auto">
          <a:xfrm>
            <a:off x="838080" y="64026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GB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>
              <a:defRPr/>
            </a:pPr>
            <a:r>
              <a:t>28 June 2023</a:t>
            </a:r>
          </a:p>
        </p:txBody>
      </p:sp>
      <p:sp>
        <p:nvSpPr>
          <p:cNvPr id="1390894927" name="PlaceHolder 4"/>
          <p:cNvSpPr>
            <a:spLocks noGrp="1"/>
          </p:cNvSpPr>
          <p:nvPr>
            <p:ph type="title"/>
          </p:nvPr>
        </p:nvSpPr>
        <p:spPr bwMode="auto">
          <a:xfrm>
            <a:off x="838080" y="1307160"/>
            <a:ext cx="10515238" cy="61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 fontScale="9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sz="4400" b="0" strike="noStrike" spc="0" dirty="0" err="1">
                <a:solidFill>
                  <a:srgbClr val="0070C0"/>
                </a:solidFill>
                <a:latin typeface="Arial"/>
                <a:ea typeface="Arial"/>
              </a:rPr>
              <a:t>Characterisations</a:t>
            </a:r>
            <a:r>
              <a:rPr lang="en-US" sz="4400" b="0" strike="noStrike" spc="0" dirty="0">
                <a:solidFill>
                  <a:srgbClr val="0070C0"/>
                </a:solidFill>
                <a:latin typeface="Arial"/>
                <a:ea typeface="Arial"/>
              </a:rPr>
              <a:t> of APTS - 2</a:t>
            </a:r>
            <a:endParaRPr lang="en-US" sz="4400" b="0" strike="noStrike" spc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5344265" name="TextBox 1124060763"/>
          <p:cNvSpPr/>
          <p:nvPr/>
        </p:nvSpPr>
        <p:spPr bwMode="auto">
          <a:xfrm>
            <a:off x="491040" y="1997640"/>
            <a:ext cx="1133712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672579559" name="TextBox 1931855929"/>
          <p:cNvSpPr/>
          <p:nvPr/>
        </p:nvSpPr>
        <p:spPr bwMode="auto">
          <a:xfrm>
            <a:off x="99001" y="1951198"/>
            <a:ext cx="11265476" cy="6404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vertOverflow="overflow" horzOverflow="overflow" wrap="square" numCol="1" spcCol="0" anchor="t">
            <a:spAutoFit/>
          </a:bodyPr>
          <a:lstStyle/>
          <a:p>
            <a:pPr marL="283879" indent="-283879"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cs typeface="Arial"/>
              </a:rPr>
              <a:t>Birmingham has investigated pitch, flavour and split variations of DC-coupled, source follower structures.</a:t>
            </a:r>
          </a:p>
          <a:p>
            <a:pPr marL="283879" indent="-283879"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cs typeface="Arial"/>
              </a:rPr>
              <a:t>Plots approved for publication during ITS3 June ‘23 approval session.</a:t>
            </a:r>
            <a:endParaRPr/>
          </a:p>
        </p:txBody>
      </p:sp>
      <p:sp>
        <p:nvSpPr>
          <p:cNvPr id="1048070641" name="PlaceHolder 2"/>
          <p:cNvSpPr>
            <a:spLocks noGrp="1"/>
          </p:cNvSpPr>
          <p:nvPr/>
        </p:nvSpPr>
        <p:spPr bwMode="auto">
          <a:xfrm>
            <a:off x="8762878" y="6508918"/>
            <a:ext cx="2742840" cy="364680"/>
          </a:xfrm>
        </p:spPr>
        <p:txBody>
          <a:bodyPr anchor="ctr">
            <a:noAutofit/>
          </a:bodyPr>
          <a:lstStyle>
            <a:lvl1pPr>
              <a:defRPr lang="en-GB" sz="2400" b="0" strike="noStrike" spc="0">
                <a:latin typeface="Times New Roman"/>
              </a:defRPr>
            </a:lvl1pPr>
          </a:lstStyle>
          <a:p>
            <a:pPr algn="r">
              <a:defRPr/>
            </a:pPr>
            <a:fld id="{D3F3B2B8-7B6B-2CB3-6BB6-7D8E7B95DB25}" type="slidenum">
              <a:rPr sz="1200" b="0" i="0" u="none" strike="noStrike" cap="none" spc="0">
                <a:solidFill>
                  <a:srgbClr val="8B8B8B"/>
                </a:solidFill>
                <a:latin typeface="Arial"/>
                <a:cs typeface="Arial"/>
              </a:rPr>
              <a:t>5</a:t>
            </a:fld>
            <a:endParaRPr sz="1200" b="0" i="0" u="none" strike="noStrike" cap="none" spc="0">
              <a:solidFill>
                <a:srgbClr val="8B8B8B"/>
              </a:solidFill>
              <a:latin typeface="Arial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A9A93B-5D04-ABD2-A0A1-CECAE8FADF24}"/>
              </a:ext>
            </a:extLst>
          </p:cNvPr>
          <p:cNvGrpSpPr/>
          <p:nvPr/>
        </p:nvGrpSpPr>
        <p:grpSpPr>
          <a:xfrm>
            <a:off x="0" y="3001154"/>
            <a:ext cx="12191999" cy="3144678"/>
            <a:chOff x="1" y="3001154"/>
            <a:chExt cx="12191999" cy="314467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4A2A216-360D-2DE8-2F30-39CE102462A8}"/>
                </a:ext>
              </a:extLst>
            </p:cNvPr>
            <p:cNvGrpSpPr/>
            <p:nvPr/>
          </p:nvGrpSpPr>
          <p:grpSpPr>
            <a:xfrm>
              <a:off x="1" y="3001154"/>
              <a:ext cx="12191999" cy="2799817"/>
              <a:chOff x="0" y="3001154"/>
              <a:chExt cx="12191999" cy="2799817"/>
            </a:xfrm>
          </p:grpSpPr>
          <p:pic>
            <p:nvPicPr>
              <p:cNvPr id="1329608990" name="Picture 1329608989"/>
              <p:cNvPicPr>
                <a:picLocks noChangeAspect="1"/>
              </p:cNvPicPr>
              <p:nvPr/>
            </p:nvPicPr>
            <p:blipFill>
              <a:blip r:embed="rId2"/>
              <a:stretch/>
            </p:blipFill>
            <p:spPr bwMode="auto">
              <a:xfrm>
                <a:off x="0" y="3001154"/>
                <a:ext cx="6159600" cy="2799817"/>
              </a:xfrm>
              <a:prstGeom prst="rect">
                <a:avLst/>
              </a:prstGeom>
            </p:spPr>
          </p:pic>
          <p:pic>
            <p:nvPicPr>
              <p:cNvPr id="326932695" name="Picture 326932694"/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6125935" y="3022412"/>
                <a:ext cx="6066064" cy="2757301"/>
              </a:xfrm>
              <a:prstGeom prst="rect">
                <a:avLst/>
              </a:prstGeom>
            </p:spPr>
          </p:pic>
        </p:grpSp>
        <p:sp>
          <p:nvSpPr>
            <p:cNvPr id="1064804043" name="TextBox 24"/>
            <p:cNvSpPr txBox="1"/>
            <p:nvPr/>
          </p:nvSpPr>
          <p:spPr bwMode="auto">
            <a:xfrm>
              <a:off x="1286849" y="5779713"/>
              <a:ext cx="9367754" cy="3661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en-GB" dirty="0">
                  <a:solidFill>
                    <a:srgbClr val="0070C0"/>
                  </a:solidFill>
                  <a:latin typeface="Arial"/>
                  <a:cs typeface="DejaVu Sans"/>
                </a:rPr>
                <a:t>AF15B (split comparison)				          AF15P </a:t>
              </a:r>
              <a:r>
                <a:rPr lang="en-GB" sz="1800" b="0" i="0" u="none" strike="noStrike" cap="none" spc="0" dirty="0">
                  <a:solidFill>
                    <a:srgbClr val="0070C0"/>
                  </a:solidFill>
                  <a:latin typeface="Arial"/>
                  <a:ea typeface="Arial"/>
                  <a:cs typeface="DejaVu Sans"/>
                </a:rPr>
                <a:t>(split comparison)</a:t>
              </a:r>
              <a:endParaRPr lang="en-GB" dirty="0">
                <a:solidFill>
                  <a:srgbClr val="0070C0"/>
                </a:solidFill>
                <a:latin typeface="Arial"/>
                <a:cs typeface="DejaVu Sans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222992" name="PlaceHolder 2"/>
          <p:cNvSpPr>
            <a:spLocks noGrp="1"/>
          </p:cNvSpPr>
          <p:nvPr>
            <p:ph type="ftr" idx="8"/>
          </p:nvPr>
        </p:nvSpPr>
        <p:spPr bwMode="auto">
          <a:xfrm>
            <a:off x="4038480" y="640260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lang="en-US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en-US" sz="1200" b="0" strike="noStrike" spc="0">
                <a:solidFill>
                  <a:srgbClr val="8B8B8B"/>
                </a:solidFill>
                <a:latin typeface="Arial"/>
                <a:ea typeface="Arial"/>
              </a:rPr>
              <a:t>EIC-UK WP1: Face-to-face (@Liverpool)</a:t>
            </a:r>
            <a:endParaRPr lang="en-GB" sz="1200" b="0" strike="noStrike" spc="0">
              <a:latin typeface="Times New Roman"/>
            </a:endParaRPr>
          </a:p>
        </p:txBody>
      </p:sp>
      <p:sp>
        <p:nvSpPr>
          <p:cNvPr id="862725021" name="PlaceHolder 3"/>
          <p:cNvSpPr>
            <a:spLocks noGrp="1"/>
          </p:cNvSpPr>
          <p:nvPr>
            <p:ph type="dt" idx="9"/>
          </p:nvPr>
        </p:nvSpPr>
        <p:spPr bwMode="auto">
          <a:xfrm>
            <a:off x="838080" y="64026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GB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>
              <a:defRPr/>
            </a:pPr>
            <a:r>
              <a:t>28 June 2023</a:t>
            </a:r>
          </a:p>
        </p:txBody>
      </p:sp>
      <p:sp>
        <p:nvSpPr>
          <p:cNvPr id="275264573" name="PlaceHolder 4"/>
          <p:cNvSpPr>
            <a:spLocks noGrp="1"/>
          </p:cNvSpPr>
          <p:nvPr>
            <p:ph type="title"/>
          </p:nvPr>
        </p:nvSpPr>
        <p:spPr bwMode="auto">
          <a:xfrm>
            <a:off x="838080" y="1307160"/>
            <a:ext cx="10515239" cy="61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 fontScale="9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sz="4400" b="0" strike="noStrike" spc="0">
                <a:solidFill>
                  <a:srgbClr val="0070C0"/>
                </a:solidFill>
                <a:latin typeface="Arial"/>
                <a:ea typeface="Arial"/>
              </a:rPr>
              <a:t>Serial powering</a:t>
            </a:r>
            <a:endParaRPr lang="en-US" sz="4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8427036" name="TextBox 1124060763"/>
          <p:cNvSpPr/>
          <p:nvPr/>
        </p:nvSpPr>
        <p:spPr bwMode="auto">
          <a:xfrm>
            <a:off x="491040" y="1997640"/>
            <a:ext cx="1133712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86789953" name="TextBox 1931855929"/>
          <p:cNvSpPr/>
          <p:nvPr/>
        </p:nvSpPr>
        <p:spPr bwMode="auto">
          <a:xfrm>
            <a:off x="99001" y="1951199"/>
            <a:ext cx="11973663" cy="452431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vertOverflow="overflow" horzOverflow="overflow" wrap="square" numCol="1" spcCol="0" anchor="t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GB"/>
              <a:t>Serial powering scheme chosen as baseline for the ePIC SVT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en-GB"/>
              <a:t>Provides lowest material option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en-GB"/>
              <a:t>Shunt-LDO placement on a dedicated powering chip outside the sensor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en-GB"/>
              <a:t>Allows re-using of ITS3 sensor on-chip power distribution; Does not require modification of sensor periphery; Can be prototyped and fabricated in cheaper technology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en-GB"/>
              <a:t>Serial powering scheme drafted for sagitta layers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en-GB"/>
              <a:t>Current flowing between sensor segments on each side of the stave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en-GB"/>
              <a:t>Factor 4 current reduction for L4, factor 2 current reduction for L3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endParaRPr lang="en-GB"/>
          </a:p>
          <a:p>
            <a:pPr marL="285750" indent="-285750">
              <a:buFont typeface="Arial"/>
              <a:buChar char="•"/>
              <a:defRPr/>
            </a:pPr>
            <a:endParaRPr lang="en-GB"/>
          </a:p>
          <a:p>
            <a:pPr marL="285750" indent="-285750">
              <a:buFont typeface="Arial"/>
              <a:buChar char="•"/>
              <a:defRPr/>
            </a:pPr>
            <a:endParaRPr lang="en-GB"/>
          </a:p>
          <a:p>
            <a:pPr marL="285750" indent="-285750">
              <a:buFont typeface="Arial"/>
              <a:buChar char="•"/>
              <a:defRPr/>
            </a:pPr>
            <a:endParaRPr lang="en-GB"/>
          </a:p>
          <a:p>
            <a:pPr marL="285750" indent="-285750">
              <a:buFont typeface="Arial"/>
              <a:buChar char="•"/>
              <a:defRPr/>
            </a:pPr>
            <a:endParaRPr lang="en-GB"/>
          </a:p>
          <a:p>
            <a:pPr marL="285750" indent="-285750">
              <a:buFont typeface="Arial"/>
              <a:buChar char="•"/>
              <a:defRPr/>
            </a:pPr>
            <a:endParaRPr lang="en-GB"/>
          </a:p>
          <a:p>
            <a:pPr marL="285750" indent="-285750">
              <a:buFont typeface="Arial"/>
              <a:buChar char="•"/>
              <a:defRPr/>
            </a:pPr>
            <a:r>
              <a:rPr lang="en-GB"/>
              <a:t>Number of sensor low voltage and bias cables estimated and provided to EIC project engineers for integration exercise</a:t>
            </a:r>
            <a:endParaRPr/>
          </a:p>
        </p:txBody>
      </p:sp>
      <p:sp>
        <p:nvSpPr>
          <p:cNvPr id="1237670579" name="PlaceHolder 2"/>
          <p:cNvSpPr>
            <a:spLocks noGrp="1"/>
          </p:cNvSpPr>
          <p:nvPr/>
        </p:nvSpPr>
        <p:spPr bwMode="auto">
          <a:xfrm>
            <a:off x="8762879" y="6508919"/>
            <a:ext cx="2742840" cy="364680"/>
          </a:xfrm>
        </p:spPr>
        <p:txBody>
          <a:bodyPr anchor="ctr">
            <a:noAutofit/>
          </a:bodyPr>
          <a:lstStyle>
            <a:lvl1pPr>
              <a:defRPr lang="en-GB" sz="2400" b="0" strike="noStrike" spc="0">
                <a:latin typeface="Times New Roman"/>
              </a:defRPr>
            </a:lvl1pPr>
          </a:lstStyle>
          <a:p>
            <a:pPr algn="r">
              <a:defRPr/>
            </a:pPr>
            <a:fld id="{8A15AF7B-5770-E202-0976-97102A211897}" type="slidenum">
              <a:rPr sz="1200" b="0" i="0" u="none" strike="noStrike" cap="none" spc="0">
                <a:solidFill>
                  <a:srgbClr val="8B8B8B"/>
                </a:solidFill>
                <a:latin typeface="Arial"/>
                <a:cs typeface="Arial"/>
              </a:rPr>
              <a:t>6</a:t>
            </a:fld>
            <a:endParaRPr sz="1200" b="0" i="0" u="none" strike="noStrike" cap="none" spc="0">
              <a:solidFill>
                <a:srgbClr val="8B8B8B"/>
              </a:solidFill>
              <a:latin typeface="Arial"/>
              <a:cs typeface="Arial"/>
            </a:endParaRPr>
          </a:p>
        </p:txBody>
      </p:sp>
      <p:pic>
        <p:nvPicPr>
          <p:cNvPr id="862725024" name="Picture 86272502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495600" y="4293096"/>
            <a:ext cx="6986622" cy="154242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 bwMode="auto">
          <a:xfrm>
            <a:off x="1554301" y="2204864"/>
            <a:ext cx="9083399" cy="4210336"/>
            <a:chOff x="142491" y="1772816"/>
            <a:chExt cx="9704802" cy="4498368"/>
          </a:xfrm>
        </p:grpSpPr>
        <p:pic>
          <p:nvPicPr>
            <p:cNvPr id="3" name="Picture 2"/>
            <p:cNvPicPr/>
            <p:nvPr/>
          </p:nvPicPr>
          <p:blipFill>
            <a:blip r:embed="rId3"/>
            <a:stretch/>
          </p:blipFill>
          <p:spPr bwMode="auto">
            <a:xfrm>
              <a:off x="165100" y="1772816"/>
              <a:ext cx="3196800" cy="21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/>
            <p:cNvPicPr/>
            <p:nvPr/>
          </p:nvPicPr>
          <p:blipFill>
            <a:blip r:embed="rId4"/>
            <a:stretch/>
          </p:blipFill>
          <p:spPr bwMode="auto">
            <a:xfrm>
              <a:off x="3343702" y="1772816"/>
              <a:ext cx="3200400" cy="21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/>
            <p:cNvPicPr/>
            <p:nvPr/>
          </p:nvPicPr>
          <p:blipFill>
            <a:blip r:embed="rId5"/>
            <a:stretch/>
          </p:blipFill>
          <p:spPr bwMode="auto">
            <a:xfrm>
              <a:off x="6540502" y="1798778"/>
              <a:ext cx="3200400" cy="21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/>
            <p:cNvPicPr/>
            <p:nvPr/>
          </p:nvPicPr>
          <p:blipFill>
            <a:blip r:embed="rId6"/>
            <a:stretch/>
          </p:blipFill>
          <p:spPr bwMode="auto">
            <a:xfrm>
              <a:off x="142491" y="4085221"/>
              <a:ext cx="3200400" cy="21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/>
            <p:cNvPicPr/>
            <p:nvPr/>
          </p:nvPicPr>
          <p:blipFill>
            <a:blip r:embed="rId7"/>
            <a:stretch/>
          </p:blipFill>
          <p:spPr bwMode="auto">
            <a:xfrm>
              <a:off x="3394692" y="4085221"/>
              <a:ext cx="3200400" cy="21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/>
            <p:cNvPicPr/>
            <p:nvPr/>
          </p:nvPicPr>
          <p:blipFill>
            <a:blip r:embed="rId8"/>
            <a:stretch/>
          </p:blipFill>
          <p:spPr bwMode="auto">
            <a:xfrm>
              <a:off x="6646893" y="4111184"/>
              <a:ext cx="3200400" cy="216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7222992" name="PlaceHolder 2"/>
          <p:cNvSpPr>
            <a:spLocks noGrp="1"/>
          </p:cNvSpPr>
          <p:nvPr>
            <p:ph type="ftr" idx="8"/>
          </p:nvPr>
        </p:nvSpPr>
        <p:spPr bwMode="auto">
          <a:xfrm>
            <a:off x="4038480" y="640260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lang="en-US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en-US" sz="1200" b="0" strike="noStrike" spc="0">
                <a:solidFill>
                  <a:srgbClr val="8B8B8B"/>
                </a:solidFill>
                <a:latin typeface="Arial"/>
                <a:ea typeface="Arial"/>
              </a:rPr>
              <a:t>EIC-UK WP1: Face-to-face (@Liverpool)</a:t>
            </a:r>
            <a:endParaRPr lang="en-GB" sz="1200" b="0" strike="noStrike" spc="0">
              <a:latin typeface="Times New Roman"/>
            </a:endParaRPr>
          </a:p>
        </p:txBody>
      </p:sp>
      <p:sp>
        <p:nvSpPr>
          <p:cNvPr id="862725021" name="PlaceHolder 3"/>
          <p:cNvSpPr>
            <a:spLocks noGrp="1"/>
          </p:cNvSpPr>
          <p:nvPr>
            <p:ph type="dt" idx="9"/>
          </p:nvPr>
        </p:nvSpPr>
        <p:spPr bwMode="auto">
          <a:xfrm>
            <a:off x="838080" y="64026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GB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>
              <a:defRPr/>
            </a:pPr>
            <a:r>
              <a:t>28 June 2023</a:t>
            </a:r>
          </a:p>
        </p:txBody>
      </p:sp>
      <p:sp>
        <p:nvSpPr>
          <p:cNvPr id="275264573" name="PlaceHolder 4"/>
          <p:cNvSpPr>
            <a:spLocks noGrp="1"/>
          </p:cNvSpPr>
          <p:nvPr>
            <p:ph type="title"/>
          </p:nvPr>
        </p:nvSpPr>
        <p:spPr bwMode="auto">
          <a:xfrm>
            <a:off x="838080" y="1307160"/>
            <a:ext cx="10515239" cy="61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 fontScale="9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sz="4400" b="0" strike="noStrike" spc="0" dirty="0">
                <a:solidFill>
                  <a:srgbClr val="0070C0"/>
                </a:solidFill>
                <a:latin typeface="Arial"/>
                <a:ea typeface="Arial"/>
              </a:rPr>
              <a:t>Detector layout simulations - 1</a:t>
            </a:r>
            <a:endParaRPr lang="en-US" sz="4400" b="0" strike="noStrike" spc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8427036" name="TextBox 1124060763"/>
          <p:cNvSpPr/>
          <p:nvPr/>
        </p:nvSpPr>
        <p:spPr bwMode="auto">
          <a:xfrm>
            <a:off x="491040" y="1997640"/>
            <a:ext cx="1133712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86789953" name="TextBox 1931855929"/>
          <p:cNvSpPr/>
          <p:nvPr/>
        </p:nvSpPr>
        <p:spPr bwMode="auto">
          <a:xfrm>
            <a:off x="99001" y="1951199"/>
            <a:ext cx="11973663" cy="369332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vertOverflow="overflow" horzOverflow="overflow" wrap="square" numCol="1" spcCol="0" anchor="t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GB" sz="1800" b="0" i="0" u="none" strike="noStrike" cap="none" spc="0" dirty="0">
                <a:solidFill>
                  <a:srgbClr val="000000"/>
                </a:solidFill>
                <a:latin typeface="Arial"/>
                <a:cs typeface="Arial"/>
              </a:rPr>
              <a:t>Parametrised momentum and vertex resolutions with </a:t>
            </a:r>
            <a:r>
              <a:rPr lang="en-GB" sz="1800" b="0" i="0" u="none" strike="noStrike" cap="none" spc="0" dirty="0" err="1">
                <a:solidFill>
                  <a:srgbClr val="000000"/>
                </a:solidFill>
                <a:latin typeface="Arial"/>
                <a:cs typeface="Arial"/>
              </a:rPr>
              <a:t>ePIC</a:t>
            </a:r>
            <a:r>
              <a:rPr lang="en-GB" sz="1800" b="0" i="0" u="none" strike="noStrike" cap="none" spc="0" dirty="0">
                <a:solidFill>
                  <a:srgbClr val="000000"/>
                </a:solidFill>
                <a:latin typeface="Arial"/>
                <a:cs typeface="Arial"/>
              </a:rPr>
              <a:t> tracker configuration*.</a:t>
            </a:r>
            <a:endParaRPr dirty="0"/>
          </a:p>
        </p:txBody>
      </p:sp>
      <p:sp>
        <p:nvSpPr>
          <p:cNvPr id="1237670579" name="PlaceHolder 2"/>
          <p:cNvSpPr>
            <a:spLocks noGrp="1"/>
          </p:cNvSpPr>
          <p:nvPr/>
        </p:nvSpPr>
        <p:spPr bwMode="auto">
          <a:xfrm>
            <a:off x="8762879" y="6508919"/>
            <a:ext cx="2742840" cy="364680"/>
          </a:xfrm>
        </p:spPr>
        <p:txBody>
          <a:bodyPr anchor="ctr">
            <a:noAutofit/>
          </a:bodyPr>
          <a:lstStyle>
            <a:lvl1pPr>
              <a:defRPr lang="en-GB" sz="2400" b="0" strike="noStrike" spc="0">
                <a:latin typeface="Times New Roman"/>
              </a:defRPr>
            </a:lvl1pPr>
          </a:lstStyle>
          <a:p>
            <a:pPr algn="r">
              <a:defRPr/>
            </a:pPr>
            <a:fld id="{8A15AF7B-5770-E202-0976-97102A211897}" type="slidenum">
              <a:rPr sz="1200" b="0" i="0" u="none" strike="noStrike" cap="none" spc="0">
                <a:solidFill>
                  <a:srgbClr val="8B8B8B"/>
                </a:solidFill>
                <a:latin typeface="Arial"/>
                <a:cs typeface="Arial"/>
              </a:rPr>
              <a:t>7</a:t>
            </a:fld>
            <a:endParaRPr sz="1200" b="0" i="0" u="none" strike="noStrike" cap="none" spc="0">
              <a:solidFill>
                <a:srgbClr val="8B8B8B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23FC90-9FFB-C009-180E-88FA715CA557}"/>
              </a:ext>
            </a:extLst>
          </p:cNvPr>
          <p:cNvSpPr txBox="1"/>
          <p:nvPr/>
        </p:nvSpPr>
        <p:spPr>
          <a:xfrm>
            <a:off x="9918681" y="6381328"/>
            <a:ext cx="2273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GB" dirty="0">
                <a:solidFill>
                  <a:srgbClr val="0070C0"/>
                </a:solidFill>
                <a:latin typeface="Arial"/>
                <a:cs typeface="+mj-cs"/>
              </a:rPr>
              <a:t>*</a:t>
            </a:r>
            <a:r>
              <a:rPr lang="en-GB" dirty="0" err="1">
                <a:solidFill>
                  <a:srgbClr val="0070C0"/>
                </a:solidFill>
                <a:latin typeface="Arial"/>
                <a:cs typeface="+mj-cs"/>
              </a:rPr>
              <a:t>Brycecanyon</a:t>
            </a:r>
            <a:r>
              <a:rPr lang="en-GB" dirty="0">
                <a:solidFill>
                  <a:srgbClr val="0070C0"/>
                </a:solidFill>
                <a:latin typeface="Arial"/>
                <a:cs typeface="+mj-cs"/>
              </a:rPr>
              <a:t> 22.11.2 (juggler)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72223" y="2636912"/>
            <a:ext cx="6847554" cy="2016224"/>
          </a:xfrm>
          <a:prstGeom prst="rect">
            <a:avLst/>
          </a:prstGeom>
        </p:spPr>
      </p:pic>
      <p:sp>
        <p:nvSpPr>
          <p:cNvPr id="87222992" name="PlaceHolder 2"/>
          <p:cNvSpPr>
            <a:spLocks noGrp="1"/>
          </p:cNvSpPr>
          <p:nvPr>
            <p:ph type="ftr" idx="8"/>
          </p:nvPr>
        </p:nvSpPr>
        <p:spPr bwMode="auto">
          <a:xfrm>
            <a:off x="4038480" y="640260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lang="en-US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en-US" sz="1200" b="0" strike="noStrike" spc="0">
                <a:solidFill>
                  <a:srgbClr val="8B8B8B"/>
                </a:solidFill>
                <a:latin typeface="Arial"/>
                <a:ea typeface="Arial"/>
              </a:rPr>
              <a:t>EIC-UK WP1: Face-to-face (@Liverpool)</a:t>
            </a:r>
            <a:endParaRPr lang="en-GB" sz="1200" b="0" strike="noStrike" spc="0">
              <a:latin typeface="Times New Roman"/>
            </a:endParaRPr>
          </a:p>
        </p:txBody>
      </p:sp>
      <p:sp>
        <p:nvSpPr>
          <p:cNvPr id="862725021" name="PlaceHolder 3"/>
          <p:cNvSpPr>
            <a:spLocks noGrp="1"/>
          </p:cNvSpPr>
          <p:nvPr>
            <p:ph type="dt" idx="9"/>
          </p:nvPr>
        </p:nvSpPr>
        <p:spPr bwMode="auto">
          <a:xfrm>
            <a:off x="838080" y="64026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GB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>
              <a:defRPr/>
            </a:pPr>
            <a:r>
              <a:t>28 June 2023</a:t>
            </a:r>
          </a:p>
        </p:txBody>
      </p:sp>
      <p:sp>
        <p:nvSpPr>
          <p:cNvPr id="275264573" name="PlaceHolder 4"/>
          <p:cNvSpPr>
            <a:spLocks noGrp="1"/>
          </p:cNvSpPr>
          <p:nvPr>
            <p:ph type="title"/>
          </p:nvPr>
        </p:nvSpPr>
        <p:spPr bwMode="auto">
          <a:xfrm>
            <a:off x="838080" y="1307160"/>
            <a:ext cx="10515239" cy="61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 fontScale="9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sz="4400" b="0" strike="noStrike" spc="0">
                <a:solidFill>
                  <a:srgbClr val="0070C0"/>
                </a:solidFill>
                <a:latin typeface="Arial"/>
                <a:ea typeface="Arial"/>
              </a:rPr>
              <a:t>Detector layout simulations - 2</a:t>
            </a:r>
            <a:endParaRPr lang="en-US" sz="4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8427036" name="TextBox 1124060763"/>
          <p:cNvSpPr/>
          <p:nvPr/>
        </p:nvSpPr>
        <p:spPr bwMode="auto">
          <a:xfrm>
            <a:off x="491040" y="1997640"/>
            <a:ext cx="1133712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86789953" name="TextBox 1931855929"/>
          <p:cNvSpPr/>
          <p:nvPr/>
        </p:nvSpPr>
        <p:spPr bwMode="auto">
          <a:xfrm>
            <a:off x="99001" y="1951199"/>
            <a:ext cx="11973663" cy="92333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vertOverflow="overflow" horzOverflow="overflow" wrap="square" numCol="1" spcCol="0" anchor="t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Study of beam spot effect on the tracking performance .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en-GB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Minimal degradation of momentum resolution in specific pseudorapidity intervals where particles traverse support material; no effect on the vertex resolution. </a:t>
            </a:r>
            <a:endParaRPr/>
          </a:p>
        </p:txBody>
      </p:sp>
      <p:sp>
        <p:nvSpPr>
          <p:cNvPr id="1237670579" name="PlaceHolder 2"/>
          <p:cNvSpPr>
            <a:spLocks noGrp="1"/>
          </p:cNvSpPr>
          <p:nvPr/>
        </p:nvSpPr>
        <p:spPr bwMode="auto">
          <a:xfrm>
            <a:off x="8762879" y="6508919"/>
            <a:ext cx="2742840" cy="364680"/>
          </a:xfrm>
        </p:spPr>
        <p:txBody>
          <a:bodyPr anchor="ctr">
            <a:noAutofit/>
          </a:bodyPr>
          <a:lstStyle>
            <a:lvl1pPr>
              <a:defRPr lang="en-GB" sz="2400" b="0" strike="noStrike" spc="0">
                <a:latin typeface="Times New Roman"/>
              </a:defRPr>
            </a:lvl1pPr>
          </a:lstStyle>
          <a:p>
            <a:pPr algn="r">
              <a:defRPr/>
            </a:pPr>
            <a:fld id="{8A15AF7B-5770-E202-0976-97102A211897}" type="slidenum">
              <a:rPr sz="1200" b="0" i="0" u="none" strike="noStrike" cap="none" spc="0">
                <a:solidFill>
                  <a:srgbClr val="8B8B8B"/>
                </a:solidFill>
                <a:latin typeface="Arial"/>
                <a:cs typeface="Arial"/>
              </a:rPr>
              <a:t>8</a:t>
            </a:fld>
            <a:endParaRPr sz="1200" b="0" i="0" u="none" strike="noStrike" cap="none" spc="0">
              <a:solidFill>
                <a:srgbClr val="8B8B8B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rcRect t="4054" b="754"/>
          <a:stretch/>
        </p:blipFill>
        <p:spPr bwMode="auto">
          <a:xfrm>
            <a:off x="1270598" y="4437112"/>
            <a:ext cx="9650804" cy="20718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222992" name="PlaceHolder 2"/>
          <p:cNvSpPr>
            <a:spLocks noGrp="1"/>
          </p:cNvSpPr>
          <p:nvPr>
            <p:ph type="ftr" idx="8"/>
          </p:nvPr>
        </p:nvSpPr>
        <p:spPr bwMode="auto">
          <a:xfrm>
            <a:off x="4038480" y="640260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lang="en-US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 algn="ctr">
              <a:lnSpc>
                <a:spcPct val="100000"/>
              </a:lnSpc>
              <a:buNone/>
              <a:defRPr/>
            </a:pPr>
            <a:r>
              <a:rPr lang="en-US" sz="1200" b="0" strike="noStrike" spc="0">
                <a:solidFill>
                  <a:srgbClr val="8B8B8B"/>
                </a:solidFill>
                <a:latin typeface="Arial"/>
                <a:ea typeface="Arial"/>
              </a:rPr>
              <a:t>EIC-UK WP1: Face-to-face (@Liverpool)</a:t>
            </a:r>
            <a:endParaRPr lang="en-GB" sz="1200" b="0" strike="noStrike" spc="0">
              <a:latin typeface="Times New Roman"/>
            </a:endParaRPr>
          </a:p>
        </p:txBody>
      </p:sp>
      <p:sp>
        <p:nvSpPr>
          <p:cNvPr id="862725021" name="PlaceHolder 3"/>
          <p:cNvSpPr>
            <a:spLocks noGrp="1"/>
          </p:cNvSpPr>
          <p:nvPr>
            <p:ph type="dt" idx="9"/>
          </p:nvPr>
        </p:nvSpPr>
        <p:spPr bwMode="auto">
          <a:xfrm>
            <a:off x="838080" y="64026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GB" sz="1200" b="0" strike="noStrike" spc="0">
                <a:solidFill>
                  <a:srgbClr val="8B8B8B"/>
                </a:solidFill>
                <a:latin typeface="Arial"/>
                <a:ea typeface="Arial"/>
              </a:defRPr>
            </a:lvl1pPr>
          </a:lstStyle>
          <a:p>
            <a:pPr>
              <a:defRPr/>
            </a:pPr>
            <a:r>
              <a:t>28 June 2023</a:t>
            </a:r>
          </a:p>
        </p:txBody>
      </p:sp>
      <p:sp>
        <p:nvSpPr>
          <p:cNvPr id="275264573" name="PlaceHolder 4"/>
          <p:cNvSpPr>
            <a:spLocks noGrp="1"/>
          </p:cNvSpPr>
          <p:nvPr>
            <p:ph type="title"/>
          </p:nvPr>
        </p:nvSpPr>
        <p:spPr bwMode="auto">
          <a:xfrm>
            <a:off x="838080" y="1307160"/>
            <a:ext cx="10515239" cy="61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 fontScale="9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sz="4400" b="0" strike="noStrike" spc="0">
                <a:solidFill>
                  <a:srgbClr val="0070C0"/>
                </a:solidFill>
                <a:latin typeface="Arial"/>
                <a:ea typeface="Arial"/>
              </a:rPr>
              <a:t>Detector layout simulations - 3</a:t>
            </a:r>
            <a:endParaRPr lang="en-US" sz="44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8427036" name="TextBox 1124060763"/>
          <p:cNvSpPr/>
          <p:nvPr/>
        </p:nvSpPr>
        <p:spPr bwMode="auto">
          <a:xfrm>
            <a:off x="491040" y="1997640"/>
            <a:ext cx="1133712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86789953" name="TextBox 1931855929"/>
          <p:cNvSpPr/>
          <p:nvPr/>
        </p:nvSpPr>
        <p:spPr bwMode="auto">
          <a:xfrm>
            <a:off x="99001" y="1951199"/>
            <a:ext cx="7653183" cy="1200329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vertOverflow="overflow" horzOverflow="overflow" wrap="square" numCol="1" spcCol="0" anchor="t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Study of acceptance at large eta.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Realistic disk design implemented in simulation.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Higher x lower Q</a:t>
            </a:r>
            <a:r>
              <a:rPr lang="en-GB" sz="1800" b="0" i="0" u="none" strike="noStrike" cap="none" spc="0" baseline="3000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 bins lose acceptance.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Acceptance &gt; ~80% for all bins Q</a:t>
            </a:r>
            <a:r>
              <a:rPr lang="en-GB" sz="1800" b="0" i="0" u="none" strike="noStrike" cap="none" spc="0" baseline="3000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 &gt; 1GeV</a:t>
            </a:r>
            <a:r>
              <a:rPr lang="en-GB" sz="1800" b="0" i="0" u="none" strike="noStrike" cap="none" spc="0" baseline="3000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GB" sz="1800" b="0" i="0" u="none" strike="noStrike" cap="none" spc="0">
                <a:solidFill>
                  <a:srgbClr val="000000"/>
                </a:solidFill>
                <a:latin typeface="Arial"/>
                <a:cs typeface="Arial"/>
              </a:rPr>
              <a:t> for 100% efficient disks.</a:t>
            </a:r>
            <a:endParaRPr/>
          </a:p>
        </p:txBody>
      </p:sp>
      <p:sp>
        <p:nvSpPr>
          <p:cNvPr id="1237670579" name="PlaceHolder 2"/>
          <p:cNvSpPr>
            <a:spLocks noGrp="1"/>
          </p:cNvSpPr>
          <p:nvPr/>
        </p:nvSpPr>
        <p:spPr bwMode="auto">
          <a:xfrm>
            <a:off x="8762879" y="6508919"/>
            <a:ext cx="2742840" cy="364680"/>
          </a:xfrm>
        </p:spPr>
        <p:txBody>
          <a:bodyPr anchor="ctr">
            <a:noAutofit/>
          </a:bodyPr>
          <a:lstStyle>
            <a:lvl1pPr>
              <a:defRPr lang="en-GB" sz="2400" b="0" strike="noStrike" spc="0">
                <a:latin typeface="Times New Roman"/>
              </a:defRPr>
            </a:lvl1pPr>
          </a:lstStyle>
          <a:p>
            <a:pPr algn="r">
              <a:defRPr/>
            </a:pPr>
            <a:fld id="{8A15AF7B-5770-E202-0976-97102A211897}" type="slidenum">
              <a:rPr sz="1200" b="0" i="0" u="none" strike="noStrike" cap="none" spc="0">
                <a:solidFill>
                  <a:srgbClr val="8B8B8B"/>
                </a:solidFill>
                <a:latin typeface="Arial"/>
                <a:cs typeface="Arial"/>
              </a:rPr>
              <a:t>9</a:t>
            </a:fld>
            <a:endParaRPr sz="1200" b="0" i="0" u="none" strike="noStrike" cap="none" spc="0">
              <a:solidFill>
                <a:srgbClr val="8B8B8B"/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 bwMode="auto">
          <a:xfrm>
            <a:off x="8616280" y="1196752"/>
            <a:ext cx="2659035" cy="5328591"/>
            <a:chOff x="6858504" y="759504"/>
            <a:chExt cx="2906182" cy="5823864"/>
          </a:xfrm>
        </p:grpSpPr>
        <p:pic>
          <p:nvPicPr>
            <p:cNvPr id="10" name="Picture 9"/>
            <p:cNvPicPr/>
            <p:nvPr/>
          </p:nvPicPr>
          <p:blipFill>
            <a:blip r:embed="rId3"/>
            <a:stretch/>
          </p:blipFill>
          <p:spPr bwMode="auto">
            <a:xfrm>
              <a:off x="6858504" y="759504"/>
              <a:ext cx="2906182" cy="196036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>
            <a:blip r:embed="rId4"/>
            <a:stretch/>
          </p:blipFill>
          <p:spPr bwMode="auto">
            <a:xfrm>
              <a:off x="6858504" y="2730603"/>
              <a:ext cx="2906182" cy="1960364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2" name="Group 11"/>
            <p:cNvGrpSpPr/>
            <p:nvPr/>
          </p:nvGrpSpPr>
          <p:grpSpPr bwMode="auto">
            <a:xfrm>
              <a:off x="6858504" y="4623004"/>
              <a:ext cx="2906182" cy="1960364"/>
              <a:chOff x="6858504" y="4623004"/>
              <a:chExt cx="2906182" cy="1960364"/>
            </a:xfrm>
          </p:grpSpPr>
          <p:pic>
            <p:nvPicPr>
              <p:cNvPr id="13" name="Picture 12"/>
              <p:cNvPicPr/>
              <p:nvPr/>
            </p:nvPicPr>
            <p:blipFill>
              <a:blip r:embed="rId5"/>
              <a:stretch/>
            </p:blipFill>
            <p:spPr bwMode="auto">
              <a:xfrm>
                <a:off x="6858504" y="4623004"/>
                <a:ext cx="2906182" cy="196036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4" name="CustomShape 12"/>
              <p:cNvSpPr/>
              <p:nvPr/>
            </p:nvSpPr>
            <p:spPr bwMode="auto">
              <a:xfrm>
                <a:off x="7409409" y="4930650"/>
                <a:ext cx="2012400" cy="3347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 algn="r">
                  <a:lnSpc>
                    <a:spcPct val="100000"/>
                  </a:lnSpc>
                  <a:defRPr/>
                </a:pPr>
                <a:r>
                  <a:rPr lang="en-GB" sz="14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100% efficient disks</a:t>
                </a:r>
                <a:endParaRPr lang="en-GB" sz="1400" b="0" strike="noStrike" spc="-1">
                  <a:latin typeface="Arial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 bwMode="auto">
          <a:xfrm>
            <a:off x="1180188" y="3234911"/>
            <a:ext cx="4987820" cy="3088940"/>
            <a:chOff x="165100" y="3286740"/>
            <a:chExt cx="4987820" cy="3088940"/>
          </a:xfrm>
        </p:grpSpPr>
        <p:pic>
          <p:nvPicPr>
            <p:cNvPr id="18" name="Picture 17"/>
            <p:cNvPicPr/>
            <p:nvPr/>
          </p:nvPicPr>
          <p:blipFill>
            <a:blip r:embed="rId6"/>
            <a:stretch/>
          </p:blipFill>
          <p:spPr bwMode="auto">
            <a:xfrm>
              <a:off x="165100" y="4149079"/>
              <a:ext cx="2302920" cy="2226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/>
            <p:cNvPicPr/>
            <p:nvPr/>
          </p:nvPicPr>
          <p:blipFill>
            <a:blip r:embed="rId7"/>
            <a:stretch/>
          </p:blipFill>
          <p:spPr bwMode="auto">
            <a:xfrm>
              <a:off x="2792760" y="4257800"/>
              <a:ext cx="2360160" cy="2009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TextBox 19"/>
            <p:cNvSpPr txBox="1"/>
            <p:nvPr/>
          </p:nvSpPr>
          <p:spPr bwMode="auto">
            <a:xfrm>
              <a:off x="271111" y="3286740"/>
              <a:ext cx="22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/>
                <a:t>Example of disk configuration in tiling study</a:t>
              </a:r>
              <a:endParaRPr/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2663478" y="3567817"/>
              <a:ext cx="2289522" cy="458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/>
                <a:t>Disk implementation in simulation</a:t>
              </a:r>
              <a:endParaRPr/>
            </a:p>
          </p:txBody>
        </p:sp>
      </p:grpSp>
      <p:sp>
        <p:nvSpPr>
          <p:cNvPr id="22" name="CustomShape 12"/>
          <p:cNvSpPr/>
          <p:nvPr/>
        </p:nvSpPr>
        <p:spPr bwMode="auto">
          <a:xfrm>
            <a:off x="9120336" y="3284984"/>
            <a:ext cx="1841262" cy="306323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  <a:defRPr/>
            </a:pPr>
            <a:r>
              <a:rPr lang="en-GB" sz="1400" b="0" strike="noStrike" spc="-1">
                <a:solidFill>
                  <a:srgbClr val="FF0000"/>
                </a:solidFill>
                <a:latin typeface="Arial"/>
                <a:ea typeface="DejaVu Sans"/>
              </a:rPr>
              <a:t>95% efficient disks</a:t>
            </a:r>
            <a:endParaRPr lang="en-GB" sz="14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</TotalTime>
  <Words>1109</Words>
  <Application>Microsoft Office PowerPoint</Application>
  <DocSecurity>0</DocSecurity>
  <PresentationFormat>Widescreen</PresentationFormat>
  <Paragraphs>165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EIC-UK WP1 Face-to-face Meeting</vt:lpstr>
      <vt:lpstr>Recap: The last F2F</vt:lpstr>
      <vt:lpstr>Since the last F2F</vt:lpstr>
      <vt:lpstr>Characterisations of APTS - 1</vt:lpstr>
      <vt:lpstr>Characterisations of APTS - 2</vt:lpstr>
      <vt:lpstr>Serial powering</vt:lpstr>
      <vt:lpstr>Detector layout simulations - 1</vt:lpstr>
      <vt:lpstr>Detector layout simulations - 2</vt:lpstr>
      <vt:lpstr>Detector layout simulations - 3</vt:lpstr>
      <vt:lpstr>Detector layout simulations - 4</vt:lpstr>
      <vt:lpstr>Going forward – short term plan</vt:lpstr>
      <vt:lpstr>Going forward – final R&amp;D and construction</vt:lpstr>
      <vt:lpstr>Additional slides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EIC-UK WP1 Face-to-face Meeting</dc:title>
  <dc:subject/>
  <dc:creator/>
  <cp:keywords/>
  <dc:description/>
  <cp:lastModifiedBy>James Glover (College of Engineering and Physical Sciences)</cp:lastModifiedBy>
  <cp:revision>83</cp:revision>
  <dcterms:created xsi:type="dcterms:W3CDTF">2012-12-03T06:56:55Z</dcterms:created>
  <dcterms:modified xsi:type="dcterms:W3CDTF">2024-01-12T15:02:55Z</dcterms:modified>
  <cp:category/>
  <dc:identifier/>
  <cp:contentStatus/>
  <dc:language>en-GB</dc:language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3</vt:i4>
  </property>
  <property fmtid="{D5CDD505-2E9C-101B-9397-08002B2CF9AE}" pid="4" name="PresentationFormat">
    <vt:lpwstr>Widescreen</vt:lpwstr>
  </property>
  <property fmtid="{D5CDD505-2E9C-101B-9397-08002B2CF9AE}" pid="5" name="Slides">
    <vt:i4>3</vt:i4>
  </property>
</Properties>
</file>