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4">
  <p:sldMasterIdLst>
    <p:sldMasterId id="2147483648" r:id="rId1"/>
  </p:sldMasterIdLst>
  <p:notesMasterIdLst>
    <p:notesMasterId r:id="rId13"/>
  </p:notes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1B3"/>
    <a:srgbClr val="0202FF"/>
    <a:srgbClr val="AAE8FC"/>
    <a:srgbClr val="000000"/>
    <a:srgbClr val="ABABAB"/>
    <a:srgbClr val="FF9933"/>
    <a:srgbClr val="FFFFFF"/>
    <a:srgbClr val="EAEFF7"/>
    <a:srgbClr val="22027C"/>
    <a:srgbClr val="2803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67809" autoAdjust="0"/>
  </p:normalViewPr>
  <p:slideViewPr>
    <p:cSldViewPr snapToGrid="0">
      <p:cViewPr varScale="1">
        <p:scale>
          <a:sx n="66" d="100"/>
          <a:sy n="66" d="100"/>
        </p:scale>
        <p:origin x="5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48294-1B3F-46C7-8501-273AD7D79B4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2F4C-E58C-4CCD-AFD6-611CFE2E2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7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F2F4C-E58C-4CCD-AFD6-611CFE2E222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96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F2F4C-E58C-4CCD-AFD6-611CFE2E222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812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F2F4C-E58C-4CCD-AFD6-611CFE2E222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647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F2F4C-E58C-4CCD-AFD6-611CFE2E222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957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556" y="1508257"/>
            <a:ext cx="9144000" cy="2387600"/>
          </a:xfrm>
        </p:spPr>
        <p:txBody>
          <a:bodyPr anchor="b"/>
          <a:lstStyle>
            <a:lvl1pPr algn="ctr">
              <a:defRPr sz="6000"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556" y="3987932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56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11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83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3504"/>
          </a:xfrm>
        </p:spPr>
        <p:txBody>
          <a:bodyPr/>
          <a:lstStyle>
            <a:lvl1pPr algn="ctr">
              <a:defRPr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445"/>
            <a:ext cx="10515600" cy="473651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540391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21453" y="1237683"/>
            <a:ext cx="10754686" cy="0"/>
          </a:xfrm>
          <a:prstGeom prst="line">
            <a:avLst/>
          </a:prstGeom>
          <a:ln w="38100">
            <a:solidFill>
              <a:srgbClr val="2803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721453" y="1313897"/>
            <a:ext cx="10754686" cy="0"/>
          </a:xfrm>
          <a:prstGeom prst="line">
            <a:avLst/>
          </a:prstGeom>
          <a:ln w="38100">
            <a:solidFill>
              <a:srgbClr val="AAE8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72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71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20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8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10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59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67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88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3F4EC-465F-4772-B1FC-040AFE193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Oxford </a:t>
            </a:r>
            <a:r>
              <a:rPr lang="en-GB" dirty="0" err="1"/>
              <a:t>ePIC</a:t>
            </a:r>
            <a:r>
              <a:rPr lang="en-GB" dirty="0"/>
              <a:t>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F1315-72E3-47B2-B212-26F8E9F09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92163" y="1656000"/>
            <a:ext cx="14303364" cy="473651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Babak Abi, </a:t>
            </a:r>
            <a:br>
              <a:rPr lang="en-GB" dirty="0"/>
            </a:br>
            <a:r>
              <a:rPr lang="en-GB" dirty="0"/>
              <a:t>Claire Gwenlan (</a:t>
            </a:r>
            <a:r>
              <a:rPr lang="en-GB" i="1" dirty="0"/>
              <a:t>EIC inclusive physics working group convenor</a:t>
            </a:r>
            <a:r>
              <a:rPr lang="en-GB" dirty="0"/>
              <a:t>), </a:t>
            </a:r>
            <a:br>
              <a:rPr lang="en-GB" dirty="0"/>
            </a:br>
            <a:r>
              <a:rPr lang="en-GB" dirty="0"/>
              <a:t>Sam Henry, </a:t>
            </a:r>
            <a:br>
              <a:rPr lang="en-GB" dirty="0"/>
            </a:br>
            <a:r>
              <a:rPr lang="en-GB" dirty="0"/>
              <a:t>Todd Huffman, </a:t>
            </a:r>
            <a:br>
              <a:rPr lang="en-GB" dirty="0"/>
            </a:br>
            <a:r>
              <a:rPr lang="en-GB" dirty="0"/>
              <a:t>Georg Viehhauser </a:t>
            </a:r>
            <a:r>
              <a:rPr lang="en-GB" i="1" dirty="0"/>
              <a:t>(WP1 coordinator),</a:t>
            </a:r>
            <a:br>
              <a:rPr lang="en-GB" i="1" dirty="0"/>
            </a:br>
            <a:r>
              <a:rPr lang="en-GB" dirty="0"/>
              <a:t>Roy Wastie,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E0DC6F-7982-458B-94A7-3386EC744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42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272" y="1440445"/>
            <a:ext cx="7387988" cy="52810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8DA5CE-1EF6-43C5-8688-71D3F7317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Background simulations -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44FD8-6CF4-4C37-A8DE-53A95F2B4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Preliminary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1090D-5DAC-41C2-900A-3F7D6842A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9FA68B-945D-4EB0-BA0A-30DD453B744C}"/>
              </a:ext>
            </a:extLst>
          </p:cNvPr>
          <p:cNvSpPr txBox="1"/>
          <p:nvPr/>
        </p:nvSpPr>
        <p:spPr>
          <a:xfrm>
            <a:off x="5067923" y="2108737"/>
            <a:ext cx="1853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R=123 mm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71227" y="4302038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202FF"/>
                </a:solidFill>
              </a:rPr>
              <a:t>Pythia 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64800" y="2607303"/>
            <a:ext cx="923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4141B3"/>
                </a:solidFill>
              </a:rPr>
              <a:t>Geant</a:t>
            </a:r>
            <a:r>
              <a:rPr lang="en-GB" dirty="0">
                <a:solidFill>
                  <a:srgbClr val="4141B3"/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1672566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38F3C-3F81-4F1D-B3FE-42A7B9452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Background simulations –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2B853-544D-4286-B1F7-4869C8618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Include beam gas interactions</a:t>
            </a:r>
          </a:p>
          <a:p>
            <a:pPr lvl="1"/>
            <a:r>
              <a:rPr lang="en-GB" dirty="0"/>
              <a:t>Use input files from collaboration? </a:t>
            </a:r>
          </a:p>
          <a:p>
            <a:r>
              <a:rPr lang="en-GB" dirty="0"/>
              <a:t>Synchrotron radiation simulations</a:t>
            </a:r>
          </a:p>
          <a:p>
            <a:pPr lvl="1"/>
            <a:r>
              <a:rPr lang="en-GB" dirty="0" err="1"/>
              <a:t>Synrad</a:t>
            </a:r>
            <a:r>
              <a:rPr lang="en-GB" dirty="0"/>
              <a:t>+  ?</a:t>
            </a:r>
          </a:p>
          <a:p>
            <a:r>
              <a:rPr lang="en-GB" dirty="0"/>
              <a:t>What other parameters are useful? </a:t>
            </a:r>
          </a:p>
          <a:p>
            <a:pPr lvl="1"/>
            <a:r>
              <a:rPr lang="en-GB" dirty="0"/>
              <a:t>Neutron flux? Radiation dose?</a:t>
            </a:r>
          </a:p>
          <a:p>
            <a:r>
              <a:rPr lang="en-GB" dirty="0"/>
              <a:t>Understand uncertainty on key parameters </a:t>
            </a:r>
          </a:p>
          <a:p>
            <a:pPr lvl="1"/>
            <a:r>
              <a:rPr lang="en-GB" dirty="0"/>
              <a:t>Total </a:t>
            </a:r>
            <a:r>
              <a:rPr lang="en-GB" dirty="0" err="1"/>
              <a:t>e+p</a:t>
            </a:r>
            <a:r>
              <a:rPr lang="en-GB" dirty="0"/>
              <a:t> cross section</a:t>
            </a:r>
          </a:p>
          <a:p>
            <a:endParaRPr lang="en-GB" dirty="0"/>
          </a:p>
          <a:p>
            <a:r>
              <a:rPr lang="en-GB" dirty="0"/>
              <a:t>Summer student starting 3 July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2B508-DBE5-4A80-9CDE-4DDC7DBDF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96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4A175-A882-4BB7-BC4F-39608295F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Oxford Funding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47226-D6F4-4414-995D-0E4C7C77B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445"/>
            <a:ext cx="10515600" cy="519889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Oxford not on current UKRI Preliminary Infrastructure Fund</a:t>
            </a:r>
          </a:p>
          <a:p>
            <a:pPr lvl="1"/>
            <a:r>
              <a:rPr lang="en-US" dirty="0"/>
              <a:t>But we will be granted access the bridging funds from middle ‘24</a:t>
            </a:r>
          </a:p>
          <a:p>
            <a:r>
              <a:rPr lang="en-US" dirty="0"/>
              <a:t>We need to get funding from now until next year</a:t>
            </a:r>
          </a:p>
          <a:p>
            <a:r>
              <a:rPr lang="en-US" dirty="0"/>
              <a:t>We have applied for 50k£ from the Oxford-internal John Fell Fund</a:t>
            </a:r>
          </a:p>
          <a:p>
            <a:pPr lvl="1"/>
            <a:r>
              <a:rPr lang="en-US" dirty="0"/>
              <a:t>Funding for engineering effort, no equipment/material</a:t>
            </a:r>
          </a:p>
          <a:p>
            <a:pPr lvl="1"/>
            <a:r>
              <a:rPr lang="en-US" dirty="0"/>
              <a:t>Decision should be published within the next two weeks </a:t>
            </a:r>
          </a:p>
          <a:p>
            <a:r>
              <a:rPr lang="en-US" dirty="0"/>
              <a:t>We will also ask for about 50k$ from </a:t>
            </a:r>
            <a:r>
              <a:rPr lang="en-US" dirty="0" err="1"/>
              <a:t>ePIC</a:t>
            </a:r>
            <a:r>
              <a:rPr lang="en-US" dirty="0"/>
              <a:t> </a:t>
            </a:r>
            <a:r>
              <a:rPr lang="en-US" dirty="0" err="1"/>
              <a:t>eRD</a:t>
            </a:r>
            <a:r>
              <a:rPr lang="en-US" dirty="0"/>
              <a:t>/PED proposals</a:t>
            </a:r>
          </a:p>
          <a:p>
            <a:pPr lvl="1"/>
            <a:r>
              <a:rPr lang="en-US" dirty="0"/>
              <a:t>UK has been part of these for a few years, but so far contributions have been in-kind, first time we ask for money</a:t>
            </a:r>
          </a:p>
          <a:p>
            <a:pPr lvl="1"/>
            <a:r>
              <a:rPr lang="en-US" dirty="0"/>
              <a:t>We are in the process of writing this</a:t>
            </a:r>
          </a:p>
          <a:p>
            <a:r>
              <a:rPr lang="en-US" dirty="0"/>
              <a:t>Once this is on the way we will try to also obtain funding through one of the Oxford colleges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A600F-E14D-4610-9B01-38C96E828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631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ABD40-DB49-414E-B709-54260A731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Planned work on mechanics/integration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553DD-25E6-4CC9-B494-83EAA2F0E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next step is clarifying system requirements/specifications</a:t>
            </a:r>
          </a:p>
          <a:p>
            <a:r>
              <a:rPr lang="en-US" dirty="0"/>
              <a:t>Once this is done we would like to start developing a concept for the local supports of the outer tracker (L3 and L4) </a:t>
            </a:r>
          </a:p>
          <a:p>
            <a:pPr lvl="1"/>
            <a:r>
              <a:rPr lang="en-US" dirty="0"/>
              <a:t>Too early to discuss a specific design, but we want to explore beyond an ALICE-type truss structure</a:t>
            </a:r>
          </a:p>
          <a:p>
            <a:pPr lvl="2"/>
            <a:r>
              <a:rPr lang="en-US" dirty="0"/>
              <a:t>Allow for gas cooling</a:t>
            </a:r>
          </a:p>
          <a:p>
            <a:pPr lvl="2"/>
            <a:r>
              <a:rPr lang="en-US" dirty="0"/>
              <a:t>Compatibility with service connections on both ends of a sensor and more than one sensor along the length of one L4 local support</a:t>
            </a:r>
          </a:p>
          <a:p>
            <a:pPr lvl="1"/>
            <a:r>
              <a:rPr lang="en-US" dirty="0"/>
              <a:t>Not likely to be workable, but still want to think a bit about the potential use of inclined (in </a:t>
            </a:r>
            <a:r>
              <a:rPr lang="el-GR" dirty="0"/>
              <a:t>η</a:t>
            </a:r>
            <a:r>
              <a:rPr lang="en-US" dirty="0"/>
              <a:t>) modules</a:t>
            </a:r>
          </a:p>
          <a:p>
            <a:pPr lvl="1"/>
            <a:r>
              <a:rPr lang="en-US" dirty="0"/>
              <a:t>Then think about the global support for the outer tracker </a:t>
            </a:r>
          </a:p>
          <a:p>
            <a:pPr lvl="2"/>
            <a:r>
              <a:rPr lang="en-US" dirty="0"/>
              <a:t>This should achieve a compact system that allows for transport of the outer tracker to BNL</a:t>
            </a:r>
          </a:p>
          <a:p>
            <a:pPr lvl="1"/>
            <a:r>
              <a:rPr lang="en-US" dirty="0"/>
              <a:t>All that will include service management (including DSBs)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F5BC84-1831-44C3-92FA-9D0822724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997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ABD40-DB49-414E-B709-54260A731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Planned work on Serial Powering/DAQ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553DD-25E6-4CC9-B494-83EAA2F0E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445"/>
            <a:ext cx="10515600" cy="52810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Potential projects of interest</a:t>
            </a:r>
          </a:p>
          <a:p>
            <a:r>
              <a:rPr lang="en-US" dirty="0"/>
              <a:t>Serial powering</a:t>
            </a:r>
          </a:p>
          <a:p>
            <a:r>
              <a:rPr lang="en-US" dirty="0"/>
              <a:t>Al bus/signal tapes</a:t>
            </a:r>
          </a:p>
          <a:p>
            <a:pPr lvl="1"/>
            <a:r>
              <a:rPr lang="en-US" dirty="0"/>
              <a:t>Will multi-drop Command, Clock, and Control be needed? </a:t>
            </a:r>
          </a:p>
          <a:p>
            <a:r>
              <a:rPr lang="en-US" dirty="0" err="1"/>
              <a:t>VTRx</a:t>
            </a:r>
            <a:r>
              <a:rPr lang="en-US" dirty="0"/>
              <a:t> or other optical systems</a:t>
            </a:r>
          </a:p>
          <a:p>
            <a:pPr lvl="1"/>
            <a:r>
              <a:rPr lang="en-US" dirty="0"/>
              <a:t>Huffman, Weidberg part of original development team</a:t>
            </a:r>
          </a:p>
          <a:p>
            <a:r>
              <a:rPr lang="en-US" dirty="0"/>
              <a:t>Radiation qualification –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(If needed)</a:t>
            </a:r>
          </a:p>
          <a:p>
            <a:r>
              <a:rPr lang="en-US" dirty="0"/>
              <a:t>System tests in concert with services and supports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F5BC84-1831-44C3-92FA-9D0822724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842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ABD40-DB49-414E-B709-54260A731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Planned work on Serial Powering/DAQ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553DD-25E6-4CC9-B494-83EAA2F0E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127" y="1440445"/>
            <a:ext cx="11517746" cy="5281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Understand current design thinking and requirements documentation</a:t>
            </a:r>
          </a:p>
          <a:p>
            <a:pPr lvl="1"/>
            <a:r>
              <a:rPr lang="en-US" dirty="0"/>
              <a:t>Lab Bench is being prepared</a:t>
            </a:r>
          </a:p>
          <a:p>
            <a:pPr lvl="1"/>
            <a:r>
              <a:rPr lang="en-US" dirty="0"/>
              <a:t>Electron beam (Oxford)</a:t>
            </a:r>
          </a:p>
          <a:p>
            <a:pPr lvl="1"/>
            <a:r>
              <a:rPr lang="en-US" dirty="0"/>
              <a:t>Bus tape qualification robot </a:t>
            </a:r>
          </a:p>
          <a:p>
            <a:pPr lvl="1"/>
            <a:r>
              <a:rPr lang="en-US" dirty="0"/>
              <a:t>Engineers (P. Hastings, R. Wastie) and Post-doc (Babak Abi) already interested.</a:t>
            </a:r>
          </a:p>
          <a:p>
            <a:pPr lvl="2"/>
            <a:r>
              <a:rPr lang="en-US" dirty="0"/>
              <a:t>Department supported for the moment</a:t>
            </a:r>
          </a:p>
          <a:p>
            <a:r>
              <a:rPr lang="en-US" dirty="0"/>
              <a:t>What we would like short term:</a:t>
            </a:r>
          </a:p>
          <a:p>
            <a:pPr lvl="1"/>
            <a:r>
              <a:rPr lang="en-US" dirty="0"/>
              <a:t>Something to start working with</a:t>
            </a:r>
          </a:p>
          <a:p>
            <a:pPr lvl="2"/>
            <a:r>
              <a:rPr lang="en-US" dirty="0"/>
              <a:t>LDO shunt regulators to test</a:t>
            </a:r>
          </a:p>
          <a:p>
            <a:pPr lvl="2"/>
            <a:r>
              <a:rPr lang="en-US" dirty="0"/>
              <a:t>Sensor signal systems (if makes sense)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F5BC84-1831-44C3-92FA-9D0822724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E7D57B-91A9-4DF7-8D06-11EA5579779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75026" y="3655680"/>
            <a:ext cx="5178257" cy="300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449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56902-7950-4D9D-BCCD-DB98C7010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simulation -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79700-49BF-41BC-AA82-FB999BE56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Estimate radiation fluence in silicon detector to assess radiation hardness requirements</a:t>
            </a:r>
          </a:p>
          <a:p>
            <a:r>
              <a:rPr lang="en-GB" dirty="0"/>
              <a:t>Set up software to allow radiation simulations to guide further detector work</a:t>
            </a:r>
          </a:p>
          <a:p>
            <a:r>
              <a:rPr lang="en-GB" dirty="0"/>
              <a:t>Build expertise in running simulation code Oxford to provide student projects and further contributions to </a:t>
            </a:r>
            <a:r>
              <a:rPr lang="en-GB" dirty="0" err="1"/>
              <a:t>ePIC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0200C-68CB-4C5A-BB4E-6B450F3F8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45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1ADB0-18D3-461E-BC9C-DCC882538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simulations -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435F2-0C62-464F-8194-17843BB34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Simulate particle production from e + p collisions using Pythia 6 (Pythia 8 not complete for e + p)</a:t>
            </a:r>
          </a:p>
          <a:p>
            <a:r>
              <a:rPr lang="en-GB" dirty="0"/>
              <a:t>Simulate further interactions and particle production in </a:t>
            </a:r>
            <a:r>
              <a:rPr lang="en-GB" dirty="0" err="1"/>
              <a:t>ePIC</a:t>
            </a:r>
            <a:r>
              <a:rPr lang="en-GB" dirty="0"/>
              <a:t> detector using </a:t>
            </a:r>
            <a:r>
              <a:rPr lang="en-GB" dirty="0" err="1"/>
              <a:t>geant</a:t>
            </a:r>
            <a:r>
              <a:rPr lang="en-GB" dirty="0"/>
              <a:t> 4</a:t>
            </a:r>
          </a:p>
          <a:p>
            <a:r>
              <a:rPr lang="en-GB" dirty="0"/>
              <a:t>All possible using EIC software available through singularity shell with documented tutorials</a:t>
            </a:r>
          </a:p>
          <a:p>
            <a:r>
              <a:rPr lang="en-GB" dirty="0"/>
              <a:t>Further contributions to background:</a:t>
            </a:r>
          </a:p>
          <a:p>
            <a:pPr lvl="1"/>
            <a:r>
              <a:rPr lang="en-GB" dirty="0"/>
              <a:t>Beam gas interactions</a:t>
            </a:r>
          </a:p>
          <a:p>
            <a:pPr lvl="1"/>
            <a:r>
              <a:rPr lang="en-GB" dirty="0"/>
              <a:t>Synchrotron radiation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1E9A7-7FD4-4B9B-964C-30242A29A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63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DA5CE-1EF6-43C5-8688-71D3F7317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Background simulations -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44FD8-6CF4-4C37-A8DE-53A95F2B4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Preliminary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1090D-5DAC-41C2-900A-3F7D6842A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5ED322-5AA5-45D7-9AEC-AA981CF55A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5436" y="1520842"/>
            <a:ext cx="7385310" cy="5337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512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DA5CE-1EF6-43C5-8688-71D3F7317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Background simulations -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44FD8-6CF4-4C37-A8DE-53A95F2B4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Preliminary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1090D-5DAC-41C2-900A-3F7D6842A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2C23FB-E737-4553-8BF4-D7721F83C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511" y="1596789"/>
            <a:ext cx="7578472" cy="52612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9FA68B-945D-4EB0-BA0A-30DD453B744C}"/>
              </a:ext>
            </a:extLst>
          </p:cNvPr>
          <p:cNvSpPr txBox="1"/>
          <p:nvPr/>
        </p:nvSpPr>
        <p:spPr>
          <a:xfrm>
            <a:off x="5169373" y="2163328"/>
            <a:ext cx="1853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R=57mm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71227" y="4042729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202FF"/>
                </a:solidFill>
              </a:rPr>
              <a:t>Pythia 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64800" y="2347994"/>
            <a:ext cx="923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4141B3"/>
                </a:solidFill>
              </a:rPr>
              <a:t>Geant</a:t>
            </a:r>
            <a:r>
              <a:rPr lang="en-GB" dirty="0">
                <a:solidFill>
                  <a:srgbClr val="4141B3"/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526507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640</Words>
  <Application>Microsoft Office PowerPoint</Application>
  <PresentationFormat>Widescreen</PresentationFormat>
  <Paragraphs>93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Palatino Linotype</vt:lpstr>
      <vt:lpstr>Verdana</vt:lpstr>
      <vt:lpstr>Office Theme</vt:lpstr>
      <vt:lpstr>Oxford ePIC Activities</vt:lpstr>
      <vt:lpstr>Oxford Funding</vt:lpstr>
      <vt:lpstr>Planned work on mechanics/integration</vt:lpstr>
      <vt:lpstr>Planned work on Serial Powering/DAQ</vt:lpstr>
      <vt:lpstr>Planned work on Serial Powering/DAQ</vt:lpstr>
      <vt:lpstr>Background simulation - aims</vt:lpstr>
      <vt:lpstr>Background simulations - strategy</vt:lpstr>
      <vt:lpstr>Background simulations - results</vt:lpstr>
      <vt:lpstr>Background simulations - results</vt:lpstr>
      <vt:lpstr>Background simulations - results</vt:lpstr>
      <vt:lpstr>Background simulations –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2023-06-27T21:51:35Z</dcterms:created>
  <dcterms:modified xsi:type="dcterms:W3CDTF">2023-06-27T21:53:49Z</dcterms:modified>
</cp:coreProperties>
</file>