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5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0FCD745-659F-4412-B4D8-4A3EE07ECE79}">
          <p14:sldIdLst>
            <p14:sldId id="256"/>
            <p14:sldId id="25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699BFF"/>
    <a:srgbClr val="ABABAB"/>
    <a:srgbClr val="000000"/>
    <a:srgbClr val="FF9933"/>
    <a:srgbClr val="EAEFF7"/>
    <a:srgbClr val="AAE8FC"/>
    <a:srgbClr val="22027C"/>
    <a:srgbClr val="28038F"/>
    <a:srgbClr val="3D05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78" autoAdjust="0"/>
    <p:restoredTop sz="94660"/>
  </p:normalViewPr>
  <p:slideViewPr>
    <p:cSldViewPr snapToGrid="0">
      <p:cViewPr varScale="1">
        <p:scale>
          <a:sx n="64" d="100"/>
          <a:sy n="64" d="100"/>
        </p:scale>
        <p:origin x="64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A48294-1B3F-46C7-8501-273AD7D79B4F}" type="datetimeFigureOut">
              <a:rPr lang="en-GB" smtClean="0"/>
              <a:t>27/06/2023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3F2F4C-E58C-4CCD-AFD6-611CFE2E22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4071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57556" y="1508257"/>
            <a:ext cx="9144000" cy="2387600"/>
          </a:xfrm>
        </p:spPr>
        <p:txBody>
          <a:bodyPr anchor="b"/>
          <a:lstStyle>
            <a:lvl1pPr algn="ctr">
              <a:defRPr sz="6000" b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57556" y="3987932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206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AFBF77B-003A-4E1A-898E-FBE7F15C7ACD}"/>
              </a:ext>
            </a:extLst>
          </p:cNvPr>
          <p:cNvGrpSpPr/>
          <p:nvPr userDrawn="1"/>
        </p:nvGrpSpPr>
        <p:grpSpPr>
          <a:xfrm>
            <a:off x="-109438" y="5643694"/>
            <a:ext cx="2515109" cy="1440000"/>
            <a:chOff x="-109438" y="5643694"/>
            <a:chExt cx="2515109" cy="1440000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F30356C3-1559-4CEC-9ADF-910395CF29D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09438" y="5643694"/>
              <a:ext cx="1839581" cy="1440000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690A1CDC-2BBF-4AD9-B5B5-2E07FBF48821}"/>
                </a:ext>
              </a:extLst>
            </p:cNvPr>
            <p:cNvSpPr txBox="1"/>
            <p:nvPr/>
          </p:nvSpPr>
          <p:spPr>
            <a:xfrm>
              <a:off x="1441946" y="6014987"/>
              <a:ext cx="963725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200" b="1" dirty="0">
                  <a:latin typeface="Arial" panose="020B0604020202020204" pitchFamily="34" charset="0"/>
                  <a:cs typeface="Arial" panose="020B0604020202020204" pitchFamily="34" charset="0"/>
                </a:rPr>
                <a:t>UK</a:t>
              </a:r>
              <a:endParaRPr lang="en-GB" sz="4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7F12490-59CD-452F-B02D-F2D799164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13408" y="6356350"/>
            <a:ext cx="662731" cy="296695"/>
          </a:xfrm>
        </p:spPr>
        <p:txBody>
          <a:bodyPr/>
          <a:lstStyle>
            <a:lvl1pPr>
              <a:defRPr sz="2400">
                <a:solidFill>
                  <a:srgbClr val="002060"/>
                </a:solidFill>
              </a:defRPr>
            </a:lvl1pPr>
          </a:lstStyle>
          <a:p>
            <a:fld id="{1CA36EEA-5A28-4A70-BCAC-0B68DA8D366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9567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3504"/>
          </a:xfrm>
        </p:spPr>
        <p:txBody>
          <a:bodyPr/>
          <a:lstStyle>
            <a:lvl1pPr algn="ctr">
              <a:defRPr b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0445"/>
            <a:ext cx="10515600" cy="4736518"/>
          </a:xfrm>
        </p:spPr>
        <p:txBody>
          <a:bodyPr/>
          <a:lstStyle>
            <a:lvl1pPr>
              <a:defRPr>
                <a:solidFill>
                  <a:srgbClr val="002060"/>
                </a:solidFill>
                <a:latin typeface="Palatino Linotype" panose="02040502050505030304" pitchFamily="18" charset="0"/>
              </a:defRPr>
            </a:lvl1pPr>
            <a:lvl2pPr>
              <a:defRPr>
                <a:solidFill>
                  <a:srgbClr val="002060"/>
                </a:solidFill>
                <a:latin typeface="Palatino Linotype" panose="02040502050505030304" pitchFamily="18" charset="0"/>
              </a:defRPr>
            </a:lvl2pPr>
            <a:lvl3pPr>
              <a:defRPr>
                <a:solidFill>
                  <a:srgbClr val="002060"/>
                </a:solidFill>
                <a:latin typeface="Palatino Linotype" panose="02040502050505030304" pitchFamily="18" charset="0"/>
              </a:defRPr>
            </a:lvl3pPr>
            <a:lvl4pPr>
              <a:defRPr>
                <a:solidFill>
                  <a:srgbClr val="002060"/>
                </a:solidFill>
                <a:latin typeface="Palatino Linotype" panose="02040502050505030304" pitchFamily="18" charset="0"/>
              </a:defRPr>
            </a:lvl4pPr>
            <a:lvl5pPr>
              <a:defRPr>
                <a:solidFill>
                  <a:srgbClr val="002060"/>
                </a:solidFill>
                <a:latin typeface="Palatino Linotype" panose="02040502050505030304" pitchFamily="18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13408" y="6356350"/>
            <a:ext cx="662731" cy="296695"/>
          </a:xfrm>
        </p:spPr>
        <p:txBody>
          <a:bodyPr/>
          <a:lstStyle>
            <a:lvl1pPr>
              <a:defRPr sz="2400">
                <a:solidFill>
                  <a:srgbClr val="002060"/>
                </a:solidFill>
              </a:defRPr>
            </a:lvl1pPr>
          </a:lstStyle>
          <a:p>
            <a:fld id="{1CA36EEA-5A28-4A70-BCAC-0B68DA8D366C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721453" y="1237683"/>
            <a:ext cx="10754686" cy="0"/>
          </a:xfrm>
          <a:prstGeom prst="line">
            <a:avLst/>
          </a:prstGeom>
          <a:ln w="38100">
            <a:solidFill>
              <a:srgbClr val="2803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721453" y="1313897"/>
            <a:ext cx="10754686" cy="0"/>
          </a:xfrm>
          <a:prstGeom prst="line">
            <a:avLst/>
          </a:prstGeom>
          <a:ln w="38100">
            <a:solidFill>
              <a:srgbClr val="AAE8F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>
            <a:extLst>
              <a:ext uri="{FF2B5EF4-FFF2-40B4-BE49-F238E27FC236}">
                <a16:creationId xmlns:a16="http://schemas.microsoft.com/office/drawing/2014/main" id="{8E649DFF-E639-4E02-86CC-A533CCEFA814}"/>
              </a:ext>
            </a:extLst>
          </p:cNvPr>
          <p:cNvGrpSpPr/>
          <p:nvPr userDrawn="1"/>
        </p:nvGrpSpPr>
        <p:grpSpPr>
          <a:xfrm>
            <a:off x="-109438" y="5643694"/>
            <a:ext cx="2515109" cy="1440000"/>
            <a:chOff x="-109438" y="5643694"/>
            <a:chExt cx="2515109" cy="1440000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A636AF2B-5CDB-4DCA-B86E-19B10986285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09438" y="5643694"/>
              <a:ext cx="1839581" cy="1440000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9A6F51D6-9453-4ECC-9762-441C75CAD0A1}"/>
                </a:ext>
              </a:extLst>
            </p:cNvPr>
            <p:cNvSpPr txBox="1"/>
            <p:nvPr/>
          </p:nvSpPr>
          <p:spPr>
            <a:xfrm>
              <a:off x="1441946" y="6014987"/>
              <a:ext cx="963725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200" b="1" dirty="0">
                  <a:latin typeface="Arial" panose="020B0604020202020204" pitchFamily="34" charset="0"/>
                  <a:cs typeface="Arial" panose="020B0604020202020204" pitchFamily="34" charset="0"/>
                </a:rPr>
                <a:t>UK</a:t>
              </a:r>
              <a:endParaRPr lang="en-GB" sz="4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68728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3000">
              <a:srgbClr val="FFFFFF"/>
            </a:gs>
            <a:gs pos="0">
              <a:schemeClr val="accent1">
                <a:lumMod val="20000"/>
                <a:lumOff val="80000"/>
              </a:schemeClr>
            </a:gs>
            <a:gs pos="81000">
              <a:srgbClr val="FFFFFF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36EEA-5A28-4A70-BCAC-0B68DA8D36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587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8DCB5D-406B-4252-9B81-CC33655B38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17191" y="2164236"/>
            <a:ext cx="9144000" cy="1749950"/>
          </a:xfrm>
        </p:spPr>
        <p:txBody>
          <a:bodyPr/>
          <a:lstStyle/>
          <a:p>
            <a:r>
              <a:rPr lang="en-US" dirty="0"/>
              <a:t>Requirements and specifications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1071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5E879-18A7-4D2B-A087-9EF358EB5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94CEDA-1610-4145-80D0-63D4B7CBC1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Repository of information, which collects all aspects of the project</a:t>
            </a:r>
          </a:p>
          <a:p>
            <a:pPr lvl="1"/>
            <a:r>
              <a:rPr lang="en-US" dirty="0"/>
              <a:t>Needed by engineers (but probably by everybody)</a:t>
            </a:r>
          </a:p>
          <a:p>
            <a:r>
              <a:rPr lang="en-US" dirty="0"/>
              <a:t>Achieve consistency throughout the project</a:t>
            </a:r>
          </a:p>
          <a:p>
            <a:r>
              <a:rPr lang="en-US" dirty="0"/>
              <a:t>Closely related: Interface Control Documents (ICD)</a:t>
            </a:r>
          </a:p>
          <a:p>
            <a:pPr lvl="1"/>
            <a:r>
              <a:rPr lang="en-US" dirty="0"/>
              <a:t>To specify interfaces in a transparent and controlled way</a:t>
            </a:r>
          </a:p>
          <a:p>
            <a:r>
              <a:rPr lang="en-US" dirty="0"/>
              <a:t>I have made a start on this (attached)</a:t>
            </a:r>
          </a:p>
          <a:p>
            <a:pPr lvl="1"/>
            <a:r>
              <a:rPr lang="en-US" dirty="0"/>
              <a:t>Any feedback and input very much welcome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Questions:</a:t>
            </a:r>
          </a:p>
          <a:p>
            <a:pPr lvl="1"/>
            <a:r>
              <a:rPr lang="en-US" dirty="0"/>
              <a:t>Is there already a WBS for the project? The R&amp;S should follow this structure</a:t>
            </a:r>
          </a:p>
          <a:p>
            <a:pPr lvl="1"/>
            <a:r>
              <a:rPr lang="en-US" dirty="0"/>
              <a:t>Is there an EDMS-like area for the project, to keep the R&amp;S, but also drawings and other supporting documents?</a:t>
            </a:r>
          </a:p>
          <a:p>
            <a:pPr lvl="1"/>
            <a:r>
              <a:rPr lang="en-US" dirty="0"/>
              <a:t>What is the right format to keep this? A wiki-page? A word or excel spreadsheet? </a:t>
            </a:r>
          </a:p>
          <a:p>
            <a:pPr lvl="1"/>
            <a:r>
              <a:rPr lang="en-US" dirty="0"/>
              <a:t>How can we involve more people in this process? How can we get this rubber-stamped?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52A22D-BF24-4198-AA7B-579EC7A35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36EEA-5A28-4A70-BCAC-0B68DA8D366C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83685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28392</TotalTime>
  <Words>143</Words>
  <Application>Microsoft Office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Palatino Linotype</vt:lpstr>
      <vt:lpstr>Verdana</vt:lpstr>
      <vt:lpstr>Office Theme</vt:lpstr>
      <vt:lpstr>Requirements and specifications</vt:lpstr>
      <vt:lpstr>Introduction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 Viehhauser</dc:creator>
  <cp:lastModifiedBy>Georg Viehhauser</cp:lastModifiedBy>
  <cp:revision>985</cp:revision>
  <dcterms:created xsi:type="dcterms:W3CDTF">2018-10-16T11:54:38Z</dcterms:created>
  <dcterms:modified xsi:type="dcterms:W3CDTF">2023-06-27T14:03:25Z</dcterms:modified>
</cp:coreProperties>
</file>