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70" r:id="rId5"/>
    <p:sldId id="271" r:id="rId6"/>
    <p:sldId id="272" r:id="rId7"/>
    <p:sldId id="276" r:id="rId8"/>
    <p:sldId id="275" r:id="rId9"/>
    <p:sldId id="277" r:id="rId10"/>
    <p:sldId id="274" r:id="rId11"/>
    <p:sldId id="273" r:id="rId12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70">
          <p15:clr>
            <a:srgbClr val="A4A3A4"/>
          </p15:clr>
        </p15:guide>
        <p15:guide id="2" orient="horz" pos="20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pos="3770"/>
        <p:guide orient="horz" pos="20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CC385-DD69-4DDF-BDCE-D6B58FA77AE3}" type="datetimeFigureOut">
              <a:rPr lang="en-GB" smtClean="0"/>
              <a:t>19/07/2023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58611-A936-4423-B6BF-15B37B0ADD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6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83F0D549-B64E-4EAC-A066-1002F749DDE4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8147BBF9-9649-44EA-B374-499FC9EB3BBB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842A4C2B-43DF-45F6-A06F-399DB0D6CAFA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244B62CC-F265-4212-82A6-E8103D6E655C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37206285-9B1E-4836-A6D8-E15E54BC071D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68AC4D91-F17F-4310-9F07-E957DEE9BF83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 bwMode="auto"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 bwMode="auto"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 bwMode="auto"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 bwMode="auto"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EB13A10C-FDF4-4F7A-8D6A-EF1CE7369D10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9D187FA4-342C-454F-8E56-2CBE3B00E1C9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>
            <a:lvl1pPr marL="0" algn="r" defTabSz="914400">
              <a:lnSpc>
                <a:spcPct val="100000"/>
              </a:lnSpc>
              <a:buNone/>
              <a:defRPr lang="en-GB" sz="1200" b="0" strike="noStrike" spc="-1" smtClean="0">
                <a:solidFill>
                  <a:srgbClr val="8B8B8B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fld id="{A55B8FD5-E3AC-4859-9A15-EBB063647B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FD2803A9-0804-4DB8-B86E-34AE91414ABC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CC13C13-1042-49AB-9C4E-CD3932AEAC97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A9F1F3B4-4C98-4A4A-A9E7-EDA81F219F32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BC1BA56E-3BD8-41DF-A419-6D2B4D86A501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612A98FE-9DF6-4FA4-B022-F90106CC68F7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11252220-A573-449B-B367-9C6122990F16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1EC3F1C2-E205-458E-8822-63F32D7309D7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 bwMode="auto"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en-GB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F36D11E8-0DE3-47DA-84A2-6B86F3767C51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71533977-7004-4150-A3FB-F5E1662AC7E2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9F36D0B3-32AB-4461-9F8C-1DE65CCA7013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51CD668D-DE2E-4947-874E-1BF5D5ED3E18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 bwMode="auto"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452CA076-FCD5-4737-8002-847BA540C4C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7E15E7AB-4E32-4DE7-9ECF-57E8C84109D5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 bwMode="auto"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 bwMode="auto"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 bwMode="auto"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EIC-UK WP1 – James Glover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>
              <a:defRPr/>
            </a:pPr>
            <a:fld id="{77FAE5BF-6DAE-479F-BCFA-57248F5CE7EA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 bwMode="auto"/>
        <p:txBody>
          <a:bodyPr/>
          <a:lstStyle/>
          <a:p>
            <a:pPr>
              <a:defRPr/>
            </a:pPr>
            <a:fld id="{D534CA47-EAEE-403D-8A18-C3707DB52519}" type="datetime2">
              <a:rPr lang="en-US" smtClean="0"/>
              <a:t>Wednesday, July 19, 2023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636794"/>
            <a:ext cx="10515240" cy="1053405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 bwMode="auto"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04707FF1-01CA-47C2-BC1D-79826BD6DC01}" type="datetime2">
              <a:rPr lang="en-US" smtClean="0"/>
              <a:t>Wednesday, July 19, 2023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r>
              <a:rPr lang="en-GB"/>
              <a:t>EIC-UK WP1 – James Glover</a:t>
            </a:r>
            <a:endParaRPr dirty="0"/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 bwMode="auto"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defRPr lang="en-GB" sz="1200" b="0" strike="noStrike" spc="-1" dirty="0">
                <a:solidFill>
                  <a:srgbClr val="8B8B8B"/>
                </a:solidFill>
                <a:latin typeface="Arial"/>
                <a:ea typeface="Arial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pic>
        <p:nvPicPr>
          <p:cNvPr id="5" name="Picture 1839674380"/>
          <p:cNvPicPr/>
          <p:nvPr/>
        </p:nvPicPr>
        <p:blipFill>
          <a:blip r:embed="rId14"/>
          <a:stretch/>
        </p:blipFill>
        <p:spPr bwMode="auto">
          <a:xfrm>
            <a:off x="92520" y="92520"/>
            <a:ext cx="2331072" cy="545323"/>
          </a:xfrm>
          <a:prstGeom prst="rect">
            <a:avLst/>
          </a:prstGeom>
          <a:ln w="0">
            <a:noFill/>
          </a:ln>
        </p:spPr>
      </p:pic>
      <p:pic>
        <p:nvPicPr>
          <p:cNvPr id="6" name="Picture 1579344108"/>
          <p:cNvPicPr/>
          <p:nvPr/>
        </p:nvPicPr>
        <p:blipFill>
          <a:blip r:embed="rId15"/>
          <a:stretch/>
        </p:blipFill>
        <p:spPr bwMode="auto">
          <a:xfrm>
            <a:off x="4998600" y="62641"/>
            <a:ext cx="2331072" cy="574154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/>
          <p:cNvPicPr/>
          <p:nvPr/>
        </p:nvPicPr>
        <p:blipFill>
          <a:blip r:embed="rId16"/>
          <a:stretch/>
        </p:blipFill>
        <p:spPr bwMode="auto">
          <a:xfrm>
            <a:off x="10776520" y="0"/>
            <a:ext cx="1163600" cy="8377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cern.ch/event/1298672/contributions/5460852/attachments/2676382/4641778/20230630-WP2-Report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8202/contributions/72542/attachments/45762/77268/ePIC-SVT-SP.pdf" TargetMode="External"/><Relationship Id="rId2" Type="http://schemas.openxmlformats.org/officeDocument/2006/relationships/hyperlink" Target="https://indico.bnl.gov/event/19899/contributions/77798/attachments/48246/82015/23-06-28_Bham_Summary_JGlover_V2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75612/contributions/4937503/attachments/2473677/4244285/20220630-ITS3-WP2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bnl.gov/event/18202/contributions/72542/attachments/45762/77268/ePIC-SVT-SP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dico.cern.ch/event/1229741/contributions/5174852/attachments/2568629/4428896/20221216-ITS3-WP2.pd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cern.ch/event/1298672/contributions/5460852/attachments/2676382/4641778/20230630-WP2-Report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838380" y="1363860"/>
            <a:ext cx="10515240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400" b="0" strike="noStrike" spc="-1" dirty="0">
                <a:solidFill>
                  <a:srgbClr val="0070C0"/>
                </a:solidFill>
                <a:latin typeface="Arial"/>
                <a:ea typeface="Arial"/>
              </a:rPr>
              <a:t>EIC-UK WP1 Serial Powering Thoughts 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 bwMode="auto">
          <a:xfrm>
            <a:off x="2387700" y="2429685"/>
            <a:ext cx="7416000" cy="2413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0" algn="l"/>
              </a:tabLst>
              <a:defRPr/>
            </a:pPr>
            <a:endParaRPr lang="en-US" sz="2800" b="0" strike="noStrike" spc="0" dirty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James Glover</a:t>
            </a:r>
            <a:endParaRPr lang="en-US" sz="28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Content Placeholder 2"/>
          <p:cNvSpPr/>
          <p:nvPr/>
        </p:nvSpPr>
        <p:spPr bwMode="auto">
          <a:xfrm>
            <a:off x="2537040" y="5502240"/>
            <a:ext cx="7117920" cy="8690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998"/>
              </a:spcBef>
              <a:buNone/>
              <a:tabLst>
                <a:tab pos="0" algn="l"/>
              </a:tabLst>
              <a:defRPr/>
            </a:pPr>
            <a:r>
              <a:rPr lang="en-US" sz="28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Wednesday, 19th July 2023</a:t>
            </a:r>
            <a:endParaRPr lang="en-GB" sz="2800" b="0" strike="noStrike" spc="-1" dirty="0"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-1" dirty="0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 idx="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A02F5C5D-24E3-48F3-AEC8-7B23BDF4C4DC}" type="datetime2">
              <a:rPr lang="en-US" smtClean="0"/>
              <a:t>Wednesday, July 19, 2023</a:t>
            </a:fld>
            <a:endParaRPr dirty="0"/>
          </a:p>
        </p:txBody>
      </p:sp>
      <p:sp>
        <p:nvSpPr>
          <p:cNvPr id="530320826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 algn="r">
              <a:defRPr/>
            </a:pPr>
            <a:fld id="{1DE886BF-D3AF-3032-7CEC-8F03E116769C}" type="slidenum">
              <a:rPr sz="1200" b="0" i="0" u="none" strike="noStrike" cap="none" spc="0">
                <a:solidFill>
                  <a:srgbClr val="8B8B8B"/>
                </a:solidFill>
                <a:latin typeface="Arial"/>
                <a:cs typeface="Arial"/>
              </a:rPr>
              <a:t>1</a:t>
            </a:fld>
            <a:endParaRPr sz="1200" b="0" i="0" u="none" strike="noStrike" cap="none" spc="0">
              <a:solidFill>
                <a:srgbClr val="8B8B8B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429000"/>
            <a:ext cx="10515240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GB" sz="4400" b="0" strike="noStrike" spc="-1">
                <a:solidFill>
                  <a:srgbClr val="0070C0"/>
                </a:solidFill>
                <a:latin typeface="Arial"/>
                <a:ea typeface="Arial"/>
              </a:rPr>
              <a:t>Additional slides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ftr" idx="11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-1" dirty="0"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12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1694594C-4196-4ABC-9164-C984956A9613}" type="datetime2">
              <a:rPr lang="en-US" smtClean="0"/>
              <a:t>Wednesday, July 19, 2023</a:t>
            </a:fld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BBB584-A515-8DFE-436C-64C9570C701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11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0" dirty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D3B1C639-B582-448A-9377-1C7700195AD3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Lots of extra info 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</a:rPr>
              <a:t>from the 30</a:t>
            </a:r>
            <a:r>
              <a:rPr lang="en-US" baseline="30000" dirty="0">
                <a:solidFill>
                  <a:srgbClr val="0070C0"/>
                </a:solidFill>
                <a:latin typeface="Arial"/>
                <a:ea typeface="Arial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</a:rPr>
              <a:t> June plenary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1606728"/>
            <a:ext cx="11994902" cy="258532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dirty="0"/>
              <a:t>Many things relating to the current state of the ER2 design will have an effect of the EIC-LAS design.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Not just relating to serial powering!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It is highly recommended that people have a look through Gianluca’s slides:</a:t>
            </a:r>
          </a:p>
          <a:p>
            <a:pPr>
              <a:defRPr/>
            </a:pPr>
            <a:r>
              <a:rPr lang="en-GB" dirty="0">
                <a:hlinkClick r:id="rId2"/>
              </a:rPr>
              <a:t>https://indico.cern.ch/event/1298672/contributions/5460852/attachments/2676382/4641778/20230630-WP2-Report.pdf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sz="1800" b="0" i="0" u="none" strike="noStrike" cap="none" spc="0" dirty="0">
              <a:latin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EA8B0-7CF7-C678-AE7A-A079F67EE3F4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99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61A2046F-35C7-432F-9896-B8DF1A4E73FA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Previous </a:t>
            </a:r>
            <a:r>
              <a:rPr lang="en-US" dirty="0">
                <a:solidFill>
                  <a:srgbClr val="0070C0"/>
                </a:solidFill>
                <a:latin typeface="Arial"/>
                <a:ea typeface="Arial"/>
              </a:rPr>
              <a:t>s</a:t>
            </a: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erial powering thoughts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1606728"/>
            <a:ext cx="11994902" cy="326243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>
              <a:defRPr/>
            </a:pPr>
            <a:r>
              <a:rPr lang="en-GB" sz="1800" b="0" i="0" u="none" strike="noStrike" cap="none" spc="0" dirty="0">
                <a:solidFill>
                  <a:srgbClr val="000000"/>
                </a:solidFill>
                <a:latin typeface="Arial"/>
                <a:cs typeface="Arial"/>
              </a:rPr>
              <a:t>As mentioned at the </a:t>
            </a:r>
            <a:r>
              <a:rPr lang="en-GB" sz="1800" b="0" i="0" u="none" strike="noStrike" cap="none" spc="0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Liverpool F2F</a:t>
            </a:r>
            <a:r>
              <a:rPr lang="en-GB" sz="1800" b="0" i="0" u="none" strike="noStrike" cap="none" spc="0" dirty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GB" sz="1800" b="0" i="0" u="none" strike="noStrike" cap="none" spc="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previous </a:t>
            </a:r>
            <a:r>
              <a:rPr lang="en-GB" sz="1800" b="0" i="0" u="none" strike="noStrike" cap="none" spc="0" dirty="0" err="1">
                <a:solidFill>
                  <a:srgbClr val="000000"/>
                </a:solidFill>
                <a:latin typeface="Arial"/>
                <a:cs typeface="Arial"/>
                <a:hlinkClick r:id="rId3"/>
              </a:rPr>
              <a:t>ePIC</a:t>
            </a:r>
            <a:r>
              <a:rPr lang="en-GB" sz="1800" b="0" i="0" u="none" strike="noStrike" cap="none" spc="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 SC</a:t>
            </a:r>
            <a:r>
              <a:rPr lang="en-GB" sz="1800" b="0" i="0" u="none" strike="noStrike" cap="none" spc="0" dirty="0">
                <a:solidFill>
                  <a:srgbClr val="000000"/>
                </a:solidFill>
                <a:latin typeface="Arial"/>
                <a:cs typeface="Arial"/>
              </a:rPr>
              <a:t> meetings:</a:t>
            </a:r>
          </a:p>
          <a:p>
            <a:pPr>
              <a:defRPr/>
            </a:pPr>
            <a:endParaRPr lang="en-GB" sz="800" b="0" i="0" u="none" strike="noStrike" cap="none" spc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Serial powering scheme chosen as baseline for the </a:t>
            </a:r>
            <a:r>
              <a:rPr lang="en-GB" dirty="0" err="1"/>
              <a:t>ePIC</a:t>
            </a:r>
            <a:r>
              <a:rPr lang="en-GB" dirty="0"/>
              <a:t> SVT.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Provides lowest material option.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Shunt-LDO placement on a dedicated powering chip outside the sensor.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Allows re-using of ITS3 sensor on-chip power distribution; Does not require modification of sensor periphery; Can be prototyped and fabricated in cheaper technology.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Serial powering scheme drafted for sagitta layers (prior to ITS3’s ER1 delivery).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Current flowing between sensor segments on each side of the stave.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Factor 4 current reduction for L4, factor 2 current reduction for L3.</a:t>
            </a:r>
          </a:p>
          <a:p>
            <a:pPr>
              <a:defRPr/>
            </a:pPr>
            <a:endParaRPr sz="1800" b="0" i="0" u="none" strike="noStrike" cap="none" spc="0" dirty="0">
              <a:latin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5AB5B-CDEF-3408-D7C6-0D4DB01EC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02689" y="4509120"/>
            <a:ext cx="6986622" cy="15424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D3AEF-A6DE-2514-69F1-2F029CED1090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B09FDB87-EB53-4C0D-A21D-5AD837434106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ER1 made things more complicated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1606728"/>
            <a:ext cx="11994902" cy="203132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dirty="0"/>
              <a:t>It was previously assumed that a wafer-scale, stitched sensor would have a single periphery (endcap) for all power and data connections.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This turned out not to be the case; IR-drop across wafer diameter is too great.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A 2</a:t>
            </a:r>
            <a:r>
              <a:rPr lang="en-GB" baseline="30000" dirty="0"/>
              <a:t>nd</a:t>
            </a:r>
            <a:r>
              <a:rPr lang="en-GB" dirty="0"/>
              <a:t> endcap is needed to power repeated sensor units (RSUs) from both ends (only account for IR-drop across half the RSUs). Data still be read from 1 endcap.</a:t>
            </a:r>
          </a:p>
          <a:p>
            <a:pPr>
              <a:defRPr/>
            </a:pPr>
            <a:endParaRPr sz="1800" b="0" i="0" u="none" strike="noStrike" cap="none" spc="0" dirty="0">
              <a:latin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655AB-48DC-095F-3462-9F191B2D5EB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3</a:t>
            </a:fld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0AB1FA1-3269-C79C-62A8-20DBB56D08CF}"/>
              </a:ext>
            </a:extLst>
          </p:cNvPr>
          <p:cNvGrpSpPr/>
          <p:nvPr/>
        </p:nvGrpSpPr>
        <p:grpSpPr>
          <a:xfrm>
            <a:off x="2019540" y="3257332"/>
            <a:ext cx="8152920" cy="2691948"/>
            <a:chOff x="2019540" y="3257332"/>
            <a:chExt cx="8152920" cy="26919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12262A-A7CE-6E15-AA5E-F2955270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9540" y="3257332"/>
              <a:ext cx="8152920" cy="24759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82372D-E7EF-43C7-CD17-9E7FC9F94810}"/>
                </a:ext>
              </a:extLst>
            </p:cNvPr>
            <p:cNvSpPr txBox="1"/>
            <p:nvPr/>
          </p:nvSpPr>
          <p:spPr>
            <a:xfrm>
              <a:off x="6960096" y="5641503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hlinkClick r:id="rId3"/>
                </a:rPr>
                <a:t>From Gianluca’s ITS3 Upgrade slides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063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083034D-576D-2EB6-1F65-FCBDEA921551}"/>
              </a:ext>
            </a:extLst>
          </p:cNvPr>
          <p:cNvGrpSpPr/>
          <p:nvPr/>
        </p:nvGrpSpPr>
        <p:grpSpPr>
          <a:xfrm>
            <a:off x="10260398" y="1772816"/>
            <a:ext cx="1956282" cy="4712633"/>
            <a:chOff x="10260398" y="1884719"/>
            <a:chExt cx="1956282" cy="47126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F8935C-4328-70FB-9BD3-B1AD65AE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0398" y="1884719"/>
              <a:ext cx="1956282" cy="43194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D508BC-E9E0-A972-AFFF-2EFC450B1785}"/>
                </a:ext>
              </a:extLst>
            </p:cNvPr>
            <p:cNvSpPr txBox="1"/>
            <p:nvPr/>
          </p:nvSpPr>
          <p:spPr bwMode="auto">
            <a:xfrm>
              <a:off x="10496952" y="6074132"/>
              <a:ext cx="1483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hlinkClick r:id="rId3"/>
                </a:rPr>
                <a:t>From Laura’s EIC SC slides</a:t>
              </a:r>
              <a:endParaRPr lang="en-GB" sz="1400" dirty="0"/>
            </a:p>
          </p:txBody>
        </p:sp>
      </p:grpSp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87247C3B-C75B-4A90-A4B7-AFEBE33E7F66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Things to remember.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3219941"/>
            <a:ext cx="10397952" cy="258532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dirty="0"/>
              <a:t>Serial powering (SP) requires all modules in the SP chain to have a different ground reference to the other modules in the chain (GND of </a:t>
            </a:r>
            <a:r>
              <a:rPr lang="en-GB" dirty="0" err="1"/>
              <a:t>Mod</a:t>
            </a:r>
            <a:r>
              <a:rPr lang="en-GB" baseline="-25000" dirty="0" err="1"/>
              <a:t>N</a:t>
            </a:r>
            <a:r>
              <a:rPr lang="en-GB" dirty="0"/>
              <a:t> becomes V</a:t>
            </a:r>
            <a:r>
              <a:rPr lang="en-GB" baseline="-25000" dirty="0"/>
              <a:t>in</a:t>
            </a:r>
            <a:r>
              <a:rPr lang="en-GB" dirty="0"/>
              <a:t> of Mod</a:t>
            </a:r>
            <a:r>
              <a:rPr lang="en-GB" baseline="-25000" dirty="0"/>
              <a:t>N+1</a:t>
            </a:r>
            <a:r>
              <a:rPr lang="en-GB" dirty="0"/>
              <a:t>), with only the final module in reference to the power supply ground.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Each RSU in the MOSS is not electrically isolated, therefore the whole MOSS must have the same GND reference.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>
                <a:sym typeface="Symbol" panose="05050102010706020507" pitchFamily="18" charset="2"/>
              </a:rPr>
              <a:t> The 2 endcaps cannot be in series to each other!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>
                <a:sym typeface="Symbol" panose="05050102010706020507" pitchFamily="18" charset="2"/>
              </a:rPr>
              <a:t>How do you get power to both endcaps (in a SP scheme)?</a:t>
            </a:r>
            <a:endParaRPr lang="en-GB" dirty="0"/>
          </a:p>
          <a:p>
            <a:pPr>
              <a:defRPr/>
            </a:pPr>
            <a:endParaRPr sz="1800" b="0" i="0" u="none" strike="noStrike" cap="none" spc="0" dirty="0">
              <a:latin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655AB-48DC-095F-3462-9F191B2D5EB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4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92969-2A58-8CF6-EE5D-F12333D40A09}"/>
              </a:ext>
            </a:extLst>
          </p:cNvPr>
          <p:cNvGrpSpPr/>
          <p:nvPr/>
        </p:nvGrpSpPr>
        <p:grpSpPr>
          <a:xfrm>
            <a:off x="0" y="1389687"/>
            <a:ext cx="10704512" cy="1607265"/>
            <a:chOff x="0" y="1268760"/>
            <a:chExt cx="10704512" cy="1607265"/>
          </a:xfrm>
        </p:grpSpPr>
        <p:pic>
          <p:nvPicPr>
            <p:cNvPr id="15" name="Picture 14" descr="A green and yellow rectangular object with blue and white stripes&#10;&#10;Description automatically generated">
              <a:extLst>
                <a:ext uri="{FF2B5EF4-FFF2-40B4-BE49-F238E27FC236}">
                  <a16:creationId xmlns:a16="http://schemas.microsoft.com/office/drawing/2014/main" id="{D4719F35-B0DC-79C3-2EE7-C6909A38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68760"/>
              <a:ext cx="10704512" cy="16072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C1A240-FB05-DC6C-51A7-1B884BBF8FB6}"/>
                </a:ext>
              </a:extLst>
            </p:cNvPr>
            <p:cNvSpPr txBox="1"/>
            <p:nvPr/>
          </p:nvSpPr>
          <p:spPr>
            <a:xfrm>
              <a:off x="7464152" y="2564904"/>
              <a:ext cx="31683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hlinkClick r:id="rId5"/>
                </a:rPr>
                <a:t>From Gianluca’s ITS3 Upgrade slides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423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4032A5C4-F391-416E-8870-168796B4F6CE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What may be easiest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1606728"/>
            <a:ext cx="11994902" cy="3416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dirty="0"/>
              <a:t>Including half the RSUs per stitched sensor segment would remove the need for 2 endcaps.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GB" dirty="0"/>
              <a:t>May need to include more segments in a single SP loop to keep material low.</a:t>
            </a:r>
          </a:p>
          <a:p>
            <a:pPr marL="285750" indent="-285750">
              <a:buFont typeface="Arial"/>
              <a:buChar char="•"/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However: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Segments are not long enough for current layout plans.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L0, L1 &amp; L2 would require 2 of these segments; L3 needs 4 segments; L4 needs 8 segments.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This doubles the data connections as fewer RSUs are read-out as one segment.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The </a:t>
            </a:r>
            <a:r>
              <a:rPr lang="en-GB" dirty="0" err="1"/>
              <a:t>power+data</a:t>
            </a:r>
            <a:r>
              <a:rPr lang="en-GB" dirty="0"/>
              <a:t> endcap is bigger the only power endcap.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ym typeface="Symbol" panose="05050102010706020507" pitchFamily="18" charset="2"/>
              </a:rPr>
              <a:t> 2 “half” segments are longer then 1 “full” segment. Is the wafer real-estate big enough the keep the at least as many RSUs on one wafer?  </a:t>
            </a:r>
            <a:endParaRPr lang="en-GB" dirty="0"/>
          </a:p>
          <a:p>
            <a:pPr>
              <a:defRPr/>
            </a:pPr>
            <a:endParaRPr sz="1800" b="0" i="0" u="none" strike="noStrike" cap="none" spc="0" dirty="0">
              <a:latin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E0B785-48D1-50BC-120F-1D24B567E357}"/>
              </a:ext>
            </a:extLst>
          </p:cNvPr>
          <p:cNvGrpSpPr/>
          <p:nvPr/>
        </p:nvGrpSpPr>
        <p:grpSpPr>
          <a:xfrm>
            <a:off x="0" y="4702055"/>
            <a:ext cx="10776520" cy="1607265"/>
            <a:chOff x="0" y="4702055"/>
            <a:chExt cx="10776520" cy="16072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639AB30-4E68-44B0-4E51-5BC46A086F24}"/>
                </a:ext>
              </a:extLst>
            </p:cNvPr>
            <p:cNvGrpSpPr/>
            <p:nvPr/>
          </p:nvGrpSpPr>
          <p:grpSpPr>
            <a:xfrm>
              <a:off x="0" y="4702055"/>
              <a:ext cx="10776520" cy="1607265"/>
              <a:chOff x="0" y="4702055"/>
              <a:chExt cx="10776520" cy="160726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246669D-2633-8B4F-3B4B-CC6C1AC8725C}"/>
                  </a:ext>
                </a:extLst>
              </p:cNvPr>
              <p:cNvGrpSpPr/>
              <p:nvPr/>
            </p:nvGrpSpPr>
            <p:grpSpPr>
              <a:xfrm>
                <a:off x="0" y="4702055"/>
                <a:ext cx="10776520" cy="1607265"/>
                <a:chOff x="0" y="4702055"/>
                <a:chExt cx="10776520" cy="1607265"/>
              </a:xfrm>
            </p:grpSpPr>
            <p:pic>
              <p:nvPicPr>
                <p:cNvPr id="4" name="Picture 3" descr="A green and yellow rectangular object with blue and white stripes&#10;&#10;Description automatically generated">
                  <a:extLst>
                    <a:ext uri="{FF2B5EF4-FFF2-40B4-BE49-F238E27FC236}">
                      <a16:creationId xmlns:a16="http://schemas.microsoft.com/office/drawing/2014/main" id="{486A4B18-9F66-E624-AED0-285FDCEB3B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-673"/>
                <a:stretch/>
              </p:blipFill>
              <p:spPr>
                <a:xfrm>
                  <a:off x="0" y="4702055"/>
                  <a:ext cx="10776520" cy="1607265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12B4D9D-EEC4-7008-2598-94C9A04D9D73}"/>
                    </a:ext>
                  </a:extLst>
                </p:cNvPr>
                <p:cNvSpPr/>
                <p:nvPr/>
              </p:nvSpPr>
              <p:spPr>
                <a:xfrm>
                  <a:off x="5447928" y="4941168"/>
                  <a:ext cx="5112568" cy="1152128"/>
                </a:xfrm>
                <a:prstGeom prst="rect">
                  <a:avLst/>
                </a:prstGeom>
                <a:solidFill>
                  <a:schemeClr val="bg1">
                    <a:alpha val="85000"/>
                  </a:schemeClr>
                </a:solidFill>
                <a:ln w="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FAFD628E-C189-86F6-7B8C-7EEB092C96E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5447928" y="4873608"/>
                  <a:ext cx="0" cy="1075672"/>
                </a:xfrm>
                <a:prstGeom prst="line">
                  <a:avLst/>
                </a:prstGeom>
                <a:ln w="412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5DC8E6E-134B-38C8-96D5-1622BF67DCD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5231905" y="6165304"/>
                  <a:ext cx="576063" cy="72008"/>
                </a:xfrm>
                <a:prstGeom prst="line">
                  <a:avLst/>
                </a:prstGeom>
                <a:ln w="412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AB3E9C-1CAC-5D23-28AF-C506EA0878F6}"/>
                  </a:ext>
                </a:extLst>
              </p:cNvPr>
              <p:cNvSpPr txBox="1"/>
              <p:nvPr/>
            </p:nvSpPr>
            <p:spPr>
              <a:xfrm>
                <a:off x="2639616" y="5975661"/>
                <a:ext cx="7920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~14 cm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EB6D0EE-1117-31D5-4351-7BCDCF00485E}"/>
                </a:ext>
              </a:extLst>
            </p:cNvPr>
            <p:cNvCxnSpPr>
              <a:cxnSpLocks/>
            </p:cNvCxnSpPr>
            <p:nvPr/>
          </p:nvCxnSpPr>
          <p:spPr>
            <a:xfrm>
              <a:off x="263352" y="6021288"/>
              <a:ext cx="518457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6BFE1-BBE8-BF5D-3588-CB2716EE93C2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43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>
                <a:solidFill>
                  <a:srgbClr val="8B8B8B"/>
                </a:solidFill>
                <a:latin typeface="Arial"/>
                <a:ea typeface="Arial"/>
              </a:rPr>
              <a:t>EIC-UK WP1 – James Glover</a:t>
            </a:r>
            <a:endParaRPr lang="en-GB" sz="1200" b="0" strike="noStrike" spc="0" dirty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1FE0D0B0-0A0A-429A-A444-1FF0673EA8C3}" type="datetime2">
              <a:rPr lang="en-US" smtClean="0"/>
              <a:t>Wednesday, July 19, 2023</a:t>
            </a:fld>
            <a:endParaRPr dirty="0"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Additional considerations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2348880"/>
            <a:ext cx="4044010" cy="397031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buFont typeface="Arial"/>
              <a:buChar char="•"/>
              <a:defRPr/>
            </a:pPr>
            <a:r>
              <a:rPr lang="en-GB" dirty="0"/>
              <a:t>The design for ER2 keeps changing. As of last </a:t>
            </a:r>
            <a:r>
              <a:rPr lang="en-GB" dirty="0">
                <a:hlinkClick r:id="rId2"/>
              </a:rPr>
              <a:t>ITS3 plenary (30/06/2023)</a:t>
            </a:r>
            <a:r>
              <a:rPr lang="en-GB" dirty="0"/>
              <a:t>: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Number and dimensions of RSUs; now 12 RSUs of 19.564×21.666 mm.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Endcap depth also changes; Left endcap now 4.5 mm and Right endcap is 1.5 mm.</a:t>
            </a:r>
          </a:p>
          <a:p>
            <a:pPr marL="742950" lvl="1" indent="-285750">
              <a:buFont typeface="Arial"/>
              <a:buChar char="•"/>
              <a:defRPr/>
            </a:pPr>
            <a:r>
              <a:rPr lang="en-GB" dirty="0"/>
              <a:t>May require extra fat metal traces to reduce IR-drop further (extra, nonuniform material within the segment, not such a SP issue).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9655AB-48DC-095F-3462-9F191B2D5EB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6</a:t>
            </a:fld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15923A-3ECC-BC90-6901-05614CD389CB}"/>
              </a:ext>
            </a:extLst>
          </p:cNvPr>
          <p:cNvGrpSpPr/>
          <p:nvPr/>
        </p:nvGrpSpPr>
        <p:grpSpPr>
          <a:xfrm>
            <a:off x="19230" y="1484784"/>
            <a:ext cx="12153541" cy="814111"/>
            <a:chOff x="19230" y="4631113"/>
            <a:chExt cx="12153541" cy="81411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9C5454-8F83-C166-CC60-C32D1BFF182C}"/>
                </a:ext>
              </a:extLst>
            </p:cNvPr>
            <p:cNvGrpSpPr/>
            <p:nvPr/>
          </p:nvGrpSpPr>
          <p:grpSpPr>
            <a:xfrm>
              <a:off x="19230" y="4650878"/>
              <a:ext cx="12153541" cy="752557"/>
              <a:chOff x="-59639" y="4908690"/>
              <a:chExt cx="12153541" cy="75255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0A09246-A2CC-BB98-297D-1BEAC3A84CD1}"/>
                  </a:ext>
                </a:extLst>
              </p:cNvPr>
              <p:cNvGrpSpPr/>
              <p:nvPr/>
            </p:nvGrpSpPr>
            <p:grpSpPr>
              <a:xfrm>
                <a:off x="1689167" y="4941168"/>
                <a:ext cx="9231369" cy="720079"/>
                <a:chOff x="983432" y="4886890"/>
                <a:chExt cx="9927222" cy="774358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BCE8209F-EFC7-94F1-21C2-2B708970C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39813" b="39814"/>
                <a:stretch/>
              </p:blipFill>
              <p:spPr>
                <a:xfrm>
                  <a:off x="983432" y="4932971"/>
                  <a:ext cx="9912424" cy="702533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CB872E0-90B7-872A-8AD3-28BC05D4C0FD}"/>
                    </a:ext>
                  </a:extLst>
                </p:cNvPr>
                <p:cNvSpPr/>
                <p:nvPr/>
              </p:nvSpPr>
              <p:spPr>
                <a:xfrm>
                  <a:off x="983432" y="4886890"/>
                  <a:ext cx="216024" cy="774358"/>
                </a:xfrm>
                <a:prstGeom prst="rect">
                  <a:avLst/>
                </a:prstGeom>
                <a:noFill/>
                <a:ln>
                  <a:solidFill>
                    <a:srgbClr val="FF0000">
                      <a:alpha val="90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F390CE0-EDC3-7BC5-6D8D-C33555C204B8}"/>
                    </a:ext>
                  </a:extLst>
                </p:cNvPr>
                <p:cNvSpPr/>
                <p:nvPr/>
              </p:nvSpPr>
              <p:spPr bwMode="auto">
                <a:xfrm>
                  <a:off x="3537430" y="4886890"/>
                  <a:ext cx="902386" cy="774358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alpha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dirty="0">
                      <a:solidFill>
                        <a:schemeClr val="tx1"/>
                      </a:solidFill>
                    </a:rPr>
                    <a:t>RSU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7C10BA4-B666-CC35-51FA-4B6B91E04ACB}"/>
                    </a:ext>
                  </a:extLst>
                </p:cNvPr>
                <p:cNvSpPr/>
                <p:nvPr/>
              </p:nvSpPr>
              <p:spPr bwMode="auto">
                <a:xfrm>
                  <a:off x="10776520" y="4886890"/>
                  <a:ext cx="134134" cy="774358"/>
                </a:xfrm>
                <a:prstGeom prst="rect">
                  <a:avLst/>
                </a:prstGeom>
                <a:noFill/>
                <a:ln>
                  <a:solidFill>
                    <a:schemeClr val="accent5">
                      <a:alpha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2A65EFB-F98E-8F63-56F2-C6BE72A1FFC2}"/>
                  </a:ext>
                </a:extLst>
              </p:cNvPr>
              <p:cNvGrpSpPr/>
              <p:nvPr/>
            </p:nvGrpSpPr>
            <p:grpSpPr>
              <a:xfrm>
                <a:off x="10992544" y="5065439"/>
                <a:ext cx="1101358" cy="307777"/>
                <a:chOff x="10992544" y="5065439"/>
                <a:chExt cx="1101358" cy="307777"/>
              </a:xfrm>
            </p:grpSpPr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27B727EC-82B0-17FA-98F0-6E6E1D994377}"/>
                    </a:ext>
                  </a:extLst>
                </p:cNvPr>
                <p:cNvCxnSpPr/>
                <p:nvPr/>
              </p:nvCxnSpPr>
              <p:spPr>
                <a:xfrm flipH="1">
                  <a:off x="10992544" y="5373216"/>
                  <a:ext cx="83561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90813ED-FD8C-3BBF-B55B-F54850F00A02}"/>
                    </a:ext>
                  </a:extLst>
                </p:cNvPr>
                <p:cNvSpPr txBox="1"/>
                <p:nvPr/>
              </p:nvSpPr>
              <p:spPr>
                <a:xfrm>
                  <a:off x="10992544" y="5065439"/>
                  <a:ext cx="11013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5"/>
                      </a:solidFill>
                    </a:rPr>
                    <a:t>SUPPLIES</a:t>
                  </a: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54CDB6C-66E2-4EB0-BA70-1B1CE81504E5}"/>
                  </a:ext>
                </a:extLst>
              </p:cNvPr>
              <p:cNvGrpSpPr/>
              <p:nvPr/>
            </p:nvGrpSpPr>
            <p:grpSpPr>
              <a:xfrm>
                <a:off x="-59639" y="4908690"/>
                <a:ext cx="1691143" cy="608542"/>
                <a:chOff x="-59639" y="4908690"/>
                <a:chExt cx="1691143" cy="608542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0137863D-809A-FD8E-1B95-A3B81F4ADF9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888" y="5157192"/>
                  <a:ext cx="83561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B6941FCB-9544-04D4-A7FF-6EE0821B5A4E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95888" y="5445224"/>
                  <a:ext cx="835616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875285A-4DDF-8A53-3ADE-2D0B7461277E}"/>
                    </a:ext>
                  </a:extLst>
                </p:cNvPr>
                <p:cNvSpPr txBox="1"/>
                <p:nvPr/>
              </p:nvSpPr>
              <p:spPr bwMode="auto">
                <a:xfrm>
                  <a:off x="-59639" y="4908690"/>
                  <a:ext cx="110135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>
                      <a:solidFill>
                        <a:schemeClr val="accent5"/>
                      </a:solidFill>
                    </a:rPr>
                    <a:t>SUPPLIES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1344DE0-EC70-7C41-707B-1E42685FCCB3}"/>
                    </a:ext>
                  </a:extLst>
                </p:cNvPr>
                <p:cNvSpPr txBox="1"/>
                <p:nvPr/>
              </p:nvSpPr>
              <p:spPr bwMode="auto">
                <a:xfrm>
                  <a:off x="241062" y="5209455"/>
                  <a:ext cx="8356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>
                      <a:solidFill>
                        <a:schemeClr val="accent5"/>
                      </a:solidFill>
                    </a:rPr>
                    <a:t>I/</a:t>
                  </a:r>
                  <a:r>
                    <a:rPr lang="en-GB" sz="1400" dirty="0" err="1">
                      <a:solidFill>
                        <a:schemeClr val="accent5"/>
                      </a:solidFill>
                    </a:rPr>
                    <a:t>Os</a:t>
                  </a:r>
                  <a:endParaRPr lang="en-GB" sz="1400" dirty="0">
                    <a:solidFill>
                      <a:schemeClr val="accent5"/>
                    </a:solidFill>
                  </a:endParaRPr>
                </a:p>
              </p:txBody>
            </p:sp>
          </p:grp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20D43C7-6B0F-F528-9E90-1EA34A1D636A}"/>
                </a:ext>
              </a:extLst>
            </p:cNvPr>
            <p:cNvSpPr/>
            <p:nvPr/>
          </p:nvSpPr>
          <p:spPr bwMode="auto">
            <a:xfrm>
              <a:off x="1754275" y="4631113"/>
              <a:ext cx="9289031" cy="81411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SEGMENT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F9122F-D671-65B9-0C91-A0EA72A38F29}"/>
              </a:ext>
            </a:extLst>
          </p:cNvPr>
          <p:cNvGrpSpPr/>
          <p:nvPr/>
        </p:nvGrpSpPr>
        <p:grpSpPr>
          <a:xfrm>
            <a:off x="3983732" y="2465731"/>
            <a:ext cx="8160940" cy="3806995"/>
            <a:chOff x="3983732" y="2465731"/>
            <a:chExt cx="8160940" cy="380699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70E581E-2320-4FDD-72BC-B3CECF2AC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"/>
            <a:stretch/>
          </p:blipFill>
          <p:spPr>
            <a:xfrm>
              <a:off x="3983732" y="2465731"/>
              <a:ext cx="8140816" cy="380699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4DBC29-5219-F4CD-CFDD-281F35B4C92A}"/>
                </a:ext>
              </a:extLst>
            </p:cNvPr>
            <p:cNvSpPr txBox="1"/>
            <p:nvPr/>
          </p:nvSpPr>
          <p:spPr bwMode="auto">
            <a:xfrm>
              <a:off x="9048051" y="3913311"/>
              <a:ext cx="30966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hlinkClick r:id="rId2"/>
                </a:rPr>
                <a:t>From Gianluca’s ITS3 Plenary slides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17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 bwMode="auto">
          <a:xfrm>
            <a:off x="838380" y="1363860"/>
            <a:ext cx="10515240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GB" sz="4400" b="0" strike="noStrike" spc="-1" dirty="0" err="1">
                <a:solidFill>
                  <a:srgbClr val="0070C0"/>
                </a:solidFill>
                <a:latin typeface="Arial"/>
                <a:ea typeface="Arial"/>
              </a:rPr>
              <a:t>ePIC</a:t>
            </a:r>
            <a:r>
              <a:rPr lang="en-GB" sz="4400" b="0" strike="noStrike" spc="-1" dirty="0">
                <a:solidFill>
                  <a:srgbClr val="0070C0"/>
                </a:solidFill>
                <a:latin typeface="Arial"/>
                <a:ea typeface="Arial"/>
              </a:rPr>
              <a:t> – Oxford Serial Powering update</a:t>
            </a:r>
            <a:endParaRPr lang="en-US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 bwMode="auto">
          <a:xfrm>
            <a:off x="2387700" y="2429685"/>
            <a:ext cx="7416000" cy="2413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None/>
              <a:tabLst>
                <a:tab pos="0" algn="l"/>
              </a:tabLst>
              <a:defRPr/>
            </a:pPr>
            <a:endParaRPr lang="en-US" sz="2800" b="0" strike="noStrike" spc="0" dirty="0">
              <a:solidFill>
                <a:srgbClr val="000000"/>
              </a:solidFill>
              <a:latin typeface="Arial"/>
              <a:ea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  <a:defRPr/>
            </a:pPr>
            <a:r>
              <a:rPr lang="en-US" sz="2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B. Todd Huffman</a:t>
            </a:r>
            <a:endParaRPr lang="en-US" sz="28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 idx="5"/>
          </p:nvPr>
        </p:nvSpPr>
        <p:spPr bwMode="auto"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Arial"/>
              </a:rPr>
              <a:t>EIC-UK WP1 – B. Todd Huffman</a:t>
            </a:r>
            <a:endParaRPr lang="en-GB" sz="1200" b="0" strike="noStrike" spc="-1" dirty="0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dt" idx="6"/>
          </p:nvPr>
        </p:nvSpPr>
        <p:spPr bwMode="auto"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2A6F1BDB-F3D0-4828-B3B1-EBB86DC9A500}" type="datetime2">
              <a:rPr lang="en-US" smtClean="0"/>
              <a:t>Wednesday, July 19, 2023</a:t>
            </a:fld>
            <a:endParaRPr dirty="0"/>
          </a:p>
        </p:txBody>
      </p:sp>
      <p:sp>
        <p:nvSpPr>
          <p:cNvPr id="530320826" name="PlaceHolder 2"/>
          <p:cNvSpPr>
            <a:spLocks noGrp="1"/>
          </p:cNvSpPr>
          <p:nvPr>
            <p:ph type="sldNum" idx="3"/>
          </p:nvPr>
        </p:nvSpPr>
        <p:spPr bwMode="auto"/>
        <p:txBody>
          <a:bodyPr/>
          <a:lstStyle/>
          <a:p>
            <a:pPr algn="r">
              <a:defRPr/>
            </a:pPr>
            <a:fld id="{1DE886BF-D3AF-3032-7CEC-8F03E116769C}" type="slidenum">
              <a:rPr sz="1200" b="0" i="0" u="none" strike="noStrike" cap="none" spc="0">
                <a:solidFill>
                  <a:srgbClr val="8B8B8B"/>
                </a:solidFill>
                <a:latin typeface="Arial"/>
                <a:cs typeface="Arial"/>
              </a:rPr>
              <a:t>7</a:t>
            </a:fld>
            <a:endParaRPr sz="1200" b="0" i="0" u="none" strike="noStrike" cap="none" spc="0">
              <a:solidFill>
                <a:srgbClr val="8B8B8B"/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4015C9-AD70-EA34-18D0-9F94BFBC1192}"/>
              </a:ext>
            </a:extLst>
          </p:cNvPr>
          <p:cNvSpPr/>
          <p:nvPr/>
        </p:nvSpPr>
        <p:spPr>
          <a:xfrm>
            <a:off x="0" y="0"/>
            <a:ext cx="815292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51682C30-2906-E960-A15B-5729C4D48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287688" cy="1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 dirty="0">
                <a:solidFill>
                  <a:srgbClr val="8B8B8B"/>
                </a:solidFill>
                <a:latin typeface="Arial"/>
                <a:ea typeface="Arial"/>
              </a:rPr>
              <a:t>EIC-UK WP1 – </a:t>
            </a: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Arial"/>
              </a:rPr>
              <a:t>B. Todd Huffman</a:t>
            </a:r>
            <a:endParaRPr lang="en-GB" sz="1200" b="0" strike="noStrike" spc="0" dirty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3E389A69-3AC8-4CC3-A3A2-E97D4177303A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36712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Serial powering test lab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1606728"/>
            <a:ext cx="4916880" cy="419031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Lab is close to ready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Not a clean room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Bench and rack and power supplies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Some items to be removed (and moved … next week)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New Computer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Test controls of power supplies (three weeks?)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EA8B0-7CF7-C678-AE7A-A079F67EE3F4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8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1F510-6AB6-ECEE-BF60-044A8C054651}"/>
              </a:ext>
            </a:extLst>
          </p:cNvPr>
          <p:cNvSpPr/>
          <p:nvPr/>
        </p:nvSpPr>
        <p:spPr bwMode="auto">
          <a:xfrm>
            <a:off x="0" y="0"/>
            <a:ext cx="815292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57A93997-DB2E-46C4-9B6C-B4D9AD8E0A3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r="27111"/>
          <a:stretch/>
        </p:blipFill>
        <p:spPr bwMode="auto">
          <a:xfrm>
            <a:off x="5519936" y="1513925"/>
            <a:ext cx="6462049" cy="449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FE24D2A8-DC8A-35BB-C129-697116B106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3287688" cy="1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4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7222992" name="PlaceHolder 2"/>
          <p:cNvSpPr>
            <a:spLocks noGrp="1"/>
          </p:cNvSpPr>
          <p:nvPr>
            <p:ph type="ftr" idx="8"/>
          </p:nvPr>
        </p:nvSpPr>
        <p:spPr bwMode="auto">
          <a:xfrm>
            <a:off x="4038480" y="640260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en-US" sz="1200" b="0" strike="noStrike" spc="0" dirty="0">
                <a:solidFill>
                  <a:srgbClr val="8B8B8B"/>
                </a:solidFill>
                <a:latin typeface="Arial"/>
                <a:ea typeface="Arial"/>
              </a:rPr>
              <a:t>EIC-UK WP1 – </a:t>
            </a:r>
            <a:r>
              <a:rPr lang="en-US" sz="1200" b="0" strike="noStrike" spc="-1" dirty="0">
                <a:solidFill>
                  <a:srgbClr val="8B8B8B"/>
                </a:solidFill>
                <a:latin typeface="Arial"/>
                <a:ea typeface="Arial"/>
              </a:rPr>
              <a:t>B. Todd Huffman</a:t>
            </a:r>
            <a:endParaRPr lang="en-GB" sz="1200" b="0" strike="noStrike" spc="0" dirty="0">
              <a:latin typeface="Times New Roman"/>
            </a:endParaRPr>
          </a:p>
        </p:txBody>
      </p:sp>
      <p:sp>
        <p:nvSpPr>
          <p:cNvPr id="862725021" name="PlaceHolder 3"/>
          <p:cNvSpPr>
            <a:spLocks noGrp="1"/>
          </p:cNvSpPr>
          <p:nvPr>
            <p:ph type="dt" idx="9"/>
          </p:nvPr>
        </p:nvSpPr>
        <p:spPr bwMode="auto">
          <a:xfrm>
            <a:off x="838080" y="640260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lang="en-GB" sz="1200" b="0" strike="noStrike" spc="0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>
              <a:defRPr/>
            </a:pPr>
            <a:fld id="{FF68B3FF-88BF-41C2-855C-A9900F298005}" type="datetime2">
              <a:rPr lang="en-US" smtClean="0"/>
              <a:t>Wednesday, July 19, 2023</a:t>
            </a:fld>
            <a:endParaRPr/>
          </a:p>
        </p:txBody>
      </p:sp>
      <p:sp>
        <p:nvSpPr>
          <p:cNvPr id="275264573" name="PlaceHolder 4"/>
          <p:cNvSpPr>
            <a:spLocks noGrp="1"/>
          </p:cNvSpPr>
          <p:nvPr>
            <p:ph type="title"/>
          </p:nvPr>
        </p:nvSpPr>
        <p:spPr bwMode="auto">
          <a:xfrm>
            <a:off x="838080" y="864144"/>
            <a:ext cx="10515239" cy="6159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rmAutofit fontScale="9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4400" b="0" strike="noStrike" spc="0" dirty="0">
                <a:solidFill>
                  <a:srgbClr val="0070C0"/>
                </a:solidFill>
                <a:latin typeface="Arial"/>
                <a:ea typeface="Arial"/>
              </a:rPr>
              <a:t>Other items</a:t>
            </a:r>
            <a:endParaRPr lang="en-US" sz="4400" b="0" strike="noStrike" spc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8427036" name="TextBox 1124060763"/>
          <p:cNvSpPr/>
          <p:nvPr/>
        </p:nvSpPr>
        <p:spPr bwMode="auto">
          <a:xfrm>
            <a:off x="491040" y="1997640"/>
            <a:ext cx="11337120" cy="36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86789953" name="TextBox 1931855929"/>
          <p:cNvSpPr/>
          <p:nvPr/>
        </p:nvSpPr>
        <p:spPr bwMode="auto">
          <a:xfrm>
            <a:off x="99000" y="1606728"/>
            <a:ext cx="11829648" cy="424731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400" dirty="0"/>
              <a:t>Babak and I to meet with Soniya Matthews at RAL 9 August 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Purpose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Get lessons on Shunt-LDO regulator design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Understand schedule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Establish test plan that makes sense and fits with the project. 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Get work for our Engineers that we can fire up the moment we obtain some funding!!!</a:t>
            </a:r>
          </a:p>
          <a:p>
            <a:pPr marL="1200150" lvl="2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en-GB" sz="2000" dirty="0"/>
              <a:t>Beg for anything we can get!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sz="1800" b="0" i="0" u="none" strike="noStrike" cap="none" spc="0" dirty="0">
              <a:latin typeface="Arial"/>
              <a:cs typeface="Arial"/>
            </a:endParaRPr>
          </a:p>
          <a:p>
            <a:pPr marL="283878" indent="-283878">
              <a:buFont typeface="Arial"/>
              <a:buChar char="•"/>
              <a:defRPr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7EA8B0-7CF7-C678-AE7A-A079F67EE3F4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>
              <a:defRPr/>
            </a:pPr>
            <a:fld id="{83F0D549-B64E-4EAC-A066-1002F749DDE4}" type="slidenum">
              <a:rPr lang="en-GB" smtClean="0"/>
              <a:t>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91F510-6AB6-ECEE-BF60-044A8C054651}"/>
              </a:ext>
            </a:extLst>
          </p:cNvPr>
          <p:cNvSpPr/>
          <p:nvPr/>
        </p:nvSpPr>
        <p:spPr bwMode="auto">
          <a:xfrm>
            <a:off x="0" y="0"/>
            <a:ext cx="815292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background with grey text&#10;&#10;Description automatically generated">
            <a:extLst>
              <a:ext uri="{FF2B5EF4-FFF2-40B4-BE49-F238E27FC236}">
                <a16:creationId xmlns:a16="http://schemas.microsoft.com/office/drawing/2014/main" id="{6F3B0EAE-006D-043F-35B5-C8C09DCCEE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7688" cy="109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7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799</Words>
  <Application>Microsoft Office PowerPoint</Application>
  <DocSecurity>0</DocSecurity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EIC-UK WP1 Serial Powering Thoughts </vt:lpstr>
      <vt:lpstr>Previous serial powering thoughts</vt:lpstr>
      <vt:lpstr>ER1 made things more complicated</vt:lpstr>
      <vt:lpstr>Things to remember.</vt:lpstr>
      <vt:lpstr>What may be easiest</vt:lpstr>
      <vt:lpstr>Additional considerations</vt:lpstr>
      <vt:lpstr>ePIC – Oxford Serial Powering update</vt:lpstr>
      <vt:lpstr>Serial powering test lab</vt:lpstr>
      <vt:lpstr>Other items</vt:lpstr>
      <vt:lpstr>Additional slides</vt:lpstr>
      <vt:lpstr>Lots of extra info from the 30th June plenary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EIC-UK WP1 Serial Powering Thoughts </dc:title>
  <dc:subject/>
  <dc:creator/>
  <cp:keywords/>
  <dc:description/>
  <cp:lastModifiedBy>James Glover (College of Engineering and Physical Sciences)</cp:lastModifiedBy>
  <cp:revision>102</cp:revision>
  <dcterms:created xsi:type="dcterms:W3CDTF">2012-12-03T06:56:55Z</dcterms:created>
  <dcterms:modified xsi:type="dcterms:W3CDTF">2023-07-19T15:03:00Z</dcterms:modified>
  <cp:category/>
  <dc:identifier/>
  <cp:contentStatus/>
  <dc:language>en-GB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3</vt:i4>
  </property>
  <property fmtid="{D5CDD505-2E9C-101B-9397-08002B2CF9AE}" pid="4" name="PresentationFormat">
    <vt:lpwstr>Widescreen</vt:lpwstr>
  </property>
  <property fmtid="{D5CDD505-2E9C-101B-9397-08002B2CF9AE}" pid="5" name="Slides">
    <vt:i4>3</vt:i4>
  </property>
</Properties>
</file>