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1111" r:id="rId2"/>
    <p:sldId id="5692" r:id="rId3"/>
    <p:sldId id="5695" r:id="rId4"/>
    <p:sldId id="5696" r:id="rId5"/>
    <p:sldId id="3908" r:id="rId6"/>
    <p:sldId id="5689" r:id="rId7"/>
    <p:sldId id="5669" r:id="rId8"/>
    <p:sldId id="5700" r:id="rId9"/>
    <p:sldId id="3955" r:id="rId10"/>
    <p:sldId id="3799" r:id="rId11"/>
    <p:sldId id="4744" r:id="rId12"/>
    <p:sldId id="5687" r:id="rId13"/>
    <p:sldId id="5688" r:id="rId14"/>
    <p:sldId id="4728" r:id="rId15"/>
    <p:sldId id="5693" r:id="rId16"/>
    <p:sldId id="4742" r:id="rId17"/>
    <p:sldId id="4746" r:id="rId18"/>
    <p:sldId id="3823" r:id="rId19"/>
    <p:sldId id="5690" r:id="rId20"/>
    <p:sldId id="4730" r:id="rId21"/>
    <p:sldId id="3755" r:id="rId22"/>
    <p:sldId id="3836" r:id="rId23"/>
    <p:sldId id="268" r:id="rId24"/>
    <p:sldId id="3750" r:id="rId25"/>
    <p:sldId id="5694" r:id="rId26"/>
    <p:sldId id="3911" r:id="rId27"/>
    <p:sldId id="3967" r:id="rId28"/>
    <p:sldId id="459" r:id="rId29"/>
    <p:sldId id="5697" r:id="rId30"/>
    <p:sldId id="5698" r:id="rId31"/>
    <p:sldId id="569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1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2600"/>
    <a:srgbClr val="1200B4"/>
    <a:srgbClr val="0000DB"/>
    <a:srgbClr val="0432FF"/>
    <a:srgbClr val="945200"/>
    <a:srgbClr val="941100"/>
    <a:srgbClr val="FF9300"/>
    <a:srgbClr val="008F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4"/>
    <p:restoredTop sz="96327"/>
  </p:normalViewPr>
  <p:slideViewPr>
    <p:cSldViewPr snapToGrid="0" snapToObjects="1">
      <p:cViewPr varScale="1">
        <p:scale>
          <a:sx n="119" d="100"/>
          <a:sy n="119" d="100"/>
        </p:scale>
        <p:origin x="1592" y="192"/>
      </p:cViewPr>
      <p:guideLst>
        <p:guide orient="horz" pos="384"/>
        <p:guide pos="1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6/26/23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6/26/23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9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6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78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7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73624"/>
            <a:ext cx="2057400" cy="282094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73624"/>
            <a:ext cx="3086100" cy="282094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73624"/>
            <a:ext cx="2057400" cy="282094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30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580224"/>
            <a:ext cx="2057400" cy="282094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4"/>
            <a:ext cx="3086100" cy="282094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4"/>
            <a:ext cx="2057400" cy="282094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669"/>
          </a:xfrm>
        </p:spPr>
        <p:txBody>
          <a:bodyPr>
            <a:normAutofit/>
          </a:bodyPr>
          <a:lstStyle>
            <a:lvl1pPr algn="r">
              <a:defRPr sz="30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584295"/>
            <a:ext cx="2057400" cy="27370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273705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4295"/>
            <a:ext cx="2057400" cy="273705"/>
          </a:xfrm>
        </p:spPr>
        <p:txBody>
          <a:bodyPr/>
          <a:lstStyle>
            <a:lvl1pPr algn="l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10" Type="http://schemas.openxmlformats.org/officeDocument/2006/relationships/image" Target="../media/image45.emf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8.png"/><Relationship Id="rId7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500.pn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indico.cern.ch/event/1063927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iki.bnl.gov/conferences/index.php/ProjectRandDFY2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wmf"/><Relationship Id="rId7" Type="http://schemas.openxmlformats.org/officeDocument/2006/relationships/image" Target="../media/image76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10" Type="http://schemas.openxmlformats.org/officeDocument/2006/relationships/image" Target="../media/image79.emf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nl.gov/eic/CFC.php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0" Type="http://schemas.openxmlformats.org/officeDocument/2006/relationships/image" Target="../media/image16.tif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jlab.org/Geometry/" TargetMode="Externa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ABDE55-EEAC-324A-93F3-7DB08F0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0" y="1771257"/>
            <a:ext cx="9118359" cy="11243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/>
              </a:rPr>
              <a:t>EIC Project Detector – Welcome and Overview</a:t>
            </a:r>
            <a:endParaRPr lang="en-US" sz="40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524F23-F0C2-EB46-A2B7-B22FC1120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2586" y="3135627"/>
            <a:ext cx="5008880" cy="2638449"/>
          </a:xfrm>
        </p:spPr>
        <p:txBody>
          <a:bodyPr>
            <a:noAutofit/>
          </a:bodyPr>
          <a:lstStyle/>
          <a:p>
            <a:r>
              <a:rPr lang="en-US" dirty="0">
                <a:effectLst/>
              </a:rPr>
              <a:t>Elke-Caroline </a:t>
            </a:r>
            <a:r>
              <a:rPr lang="en-US" dirty="0" err="1">
                <a:effectLst/>
              </a:rPr>
              <a:t>Aschenauer</a:t>
            </a:r>
            <a:r>
              <a:rPr lang="en-US" dirty="0">
                <a:effectLst/>
              </a:rPr>
              <a:t> (BNL) Rolf Ent (</a:t>
            </a:r>
            <a:r>
              <a:rPr lang="en-US" dirty="0" err="1">
                <a:effectLst/>
              </a:rPr>
              <a:t>JLab</a:t>
            </a:r>
            <a:r>
              <a:rPr lang="en-US" dirty="0">
                <a:effectLst/>
              </a:rPr>
              <a:t>)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Co-Associate Directors for the Experimental Program</a:t>
            </a:r>
          </a:p>
          <a:p>
            <a:r>
              <a:rPr lang="en-US" dirty="0">
                <a:effectLst/>
              </a:rPr>
              <a:t>5</a:t>
            </a:r>
            <a:r>
              <a:rPr lang="en-US" baseline="30000" dirty="0">
                <a:effectLst/>
              </a:rPr>
              <a:t>th</a:t>
            </a:r>
            <a:r>
              <a:rPr lang="en-US" dirty="0">
                <a:effectLst/>
              </a:rPr>
              <a:t> &amp; 6</a:t>
            </a:r>
            <a:r>
              <a:rPr lang="en-US" baseline="30000" dirty="0">
                <a:effectLst/>
              </a:rPr>
              <a:t>th</a:t>
            </a:r>
            <a:r>
              <a:rPr lang="en-US" dirty="0">
                <a:effectLst/>
              </a:rPr>
              <a:t> of July 2023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CF095-FBCC-454C-B2D8-B8BEE2C2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4"/>
          <a:stretch/>
        </p:blipFill>
        <p:spPr>
          <a:xfrm>
            <a:off x="5524299" y="6010384"/>
            <a:ext cx="355648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FA533-5335-4038-99A9-F257F5C3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7D1FD-E817-4437-B00C-F4C1DA42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MARCO Magnet Design Details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A295C-83DF-415F-9ADF-F45E1410AC37}"/>
              </a:ext>
            </a:extLst>
          </p:cNvPr>
          <p:cNvSpPr txBox="1"/>
          <p:nvPr/>
        </p:nvSpPr>
        <p:spPr>
          <a:xfrm>
            <a:off x="151914" y="2855632"/>
            <a:ext cx="3027872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Coil is divided in 3 modules with 557 Turns each. This is done mainly to accommodate possible conductor length.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Flux return steel layout fully defined to minimize forces and fringe fields (~10G)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F9BCFBF-B824-4B47-8EBA-C03F3CDB5B5B}"/>
              </a:ext>
            </a:extLst>
          </p:cNvPr>
          <p:cNvGrpSpPr/>
          <p:nvPr/>
        </p:nvGrpSpPr>
        <p:grpSpPr>
          <a:xfrm>
            <a:off x="3897568" y="2437880"/>
            <a:ext cx="2974608" cy="2125229"/>
            <a:chOff x="5114193" y="1428913"/>
            <a:chExt cx="2974608" cy="2125229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B784FF55-080D-493F-8C63-804B5F0CC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9006" y="1428913"/>
              <a:ext cx="2869795" cy="1586214"/>
            </a:xfrm>
            <a:prstGeom prst="rect">
              <a:avLst/>
            </a:prstGeom>
          </p:spPr>
        </p:pic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A5A1DD23-22CF-4DD3-96E7-8082FC330333}"/>
                </a:ext>
              </a:extLst>
            </p:cNvPr>
            <p:cNvCxnSpPr/>
            <p:nvPr/>
          </p:nvCxnSpPr>
          <p:spPr>
            <a:xfrm flipV="1">
              <a:off x="5864500" y="2907957"/>
              <a:ext cx="99695" cy="3954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1E6D142-2A62-4111-A6A1-852C5AC7608D}"/>
                </a:ext>
              </a:extLst>
            </p:cNvPr>
            <p:cNvCxnSpPr/>
            <p:nvPr/>
          </p:nvCxnSpPr>
          <p:spPr>
            <a:xfrm flipV="1">
              <a:off x="5914347" y="2817420"/>
              <a:ext cx="1726248" cy="4786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52A6DDB-AF7B-4FD8-BE8D-2C1906672064}"/>
                </a:ext>
              </a:extLst>
            </p:cNvPr>
            <p:cNvSpPr txBox="1"/>
            <p:nvPr/>
          </p:nvSpPr>
          <p:spPr>
            <a:xfrm>
              <a:off x="5114193" y="3277143"/>
              <a:ext cx="1250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Conductor exits</a:t>
              </a:r>
              <a:endParaRPr lang="en-US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46069B14-7A93-4685-AEFC-9C300849D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" y="4200526"/>
            <a:ext cx="2669059" cy="2356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AC9C3-AD32-41CD-90B2-068B33F64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015" y="520163"/>
            <a:ext cx="3711160" cy="2145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C154AF-E750-434B-B62C-B387F1399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965" y="4932600"/>
            <a:ext cx="4234878" cy="1347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CF35A-5BEE-414F-A909-A48D804DC795}"/>
              </a:ext>
            </a:extLst>
          </p:cNvPr>
          <p:cNvSpPr txBox="1"/>
          <p:nvPr/>
        </p:nvSpPr>
        <p:spPr>
          <a:xfrm>
            <a:off x="6535347" y="4073055"/>
            <a:ext cx="2381263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The two most important design parameters are conservative: large temperature margin and large critical current margin</a:t>
            </a:r>
            <a:endParaRPr lang="en-US" sz="12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5BF816-4146-4E10-8ADC-2CB005F7BD1F}"/>
              </a:ext>
            </a:extLst>
          </p:cNvPr>
          <p:cNvCxnSpPr>
            <a:cxnSpLocks/>
          </p:cNvCxnSpPr>
          <p:nvPr/>
        </p:nvCxnSpPr>
        <p:spPr>
          <a:xfrm flipH="1">
            <a:off x="7658100" y="4928151"/>
            <a:ext cx="461966" cy="82046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1E2184-7044-4AEC-890A-485F9BC0B825}"/>
              </a:ext>
            </a:extLst>
          </p:cNvPr>
          <p:cNvCxnSpPr>
            <a:cxnSpLocks/>
          </p:cNvCxnSpPr>
          <p:nvPr/>
        </p:nvCxnSpPr>
        <p:spPr>
          <a:xfrm flipH="1">
            <a:off x="7637929" y="4907981"/>
            <a:ext cx="717461" cy="127094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761846-1C06-9E84-5855-72CC33D964C4}"/>
              </a:ext>
            </a:extLst>
          </p:cNvPr>
          <p:cNvSpPr txBox="1"/>
          <p:nvPr/>
        </p:nvSpPr>
        <p:spPr>
          <a:xfrm>
            <a:off x="2386928" y="6071250"/>
            <a:ext cx="1877133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Mechanical analysis undergoing final checks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01067-C81F-E5F1-6594-49CB1EAB2C94}"/>
              </a:ext>
            </a:extLst>
          </p:cNvPr>
          <p:cNvSpPr txBox="1"/>
          <p:nvPr/>
        </p:nvSpPr>
        <p:spPr>
          <a:xfrm>
            <a:off x="3637661" y="911636"/>
            <a:ext cx="1837874" cy="138499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Conductor is based on CEA-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experience as used for previous magnets.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Contract for conductor test samples in place with viable vendor.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3DC1BE-CB2F-0A4A-B290-A76A9419E99A}"/>
              </a:ext>
            </a:extLst>
          </p:cNvPr>
          <p:cNvGrpSpPr/>
          <p:nvPr/>
        </p:nvGrpSpPr>
        <p:grpSpPr>
          <a:xfrm>
            <a:off x="121025" y="685800"/>
            <a:ext cx="3039034" cy="2115654"/>
            <a:chOff x="0" y="920535"/>
            <a:chExt cx="8325506" cy="56797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D0A58C7-5AEB-ED4A-AE97-4C0B6CC61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20535"/>
              <a:ext cx="7993961" cy="567971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7AAAF7-7E08-2543-BF21-67B730FB6AA7}"/>
                </a:ext>
              </a:extLst>
            </p:cNvPr>
            <p:cNvSpPr txBox="1"/>
            <p:nvPr/>
          </p:nvSpPr>
          <p:spPr>
            <a:xfrm>
              <a:off x="7057331" y="1451866"/>
              <a:ext cx="1268175" cy="66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Steel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2EC277-DB98-F747-AA8F-6523BC33EAC2}"/>
                </a:ext>
              </a:extLst>
            </p:cNvPr>
            <p:cNvSpPr/>
            <p:nvPr/>
          </p:nvSpPr>
          <p:spPr>
            <a:xfrm>
              <a:off x="7695689" y="1177276"/>
              <a:ext cx="247426" cy="236668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1A481E3-438C-304B-BD3F-78F33BA4FFD0}"/>
                </a:ext>
              </a:extLst>
            </p:cNvPr>
            <p:cNvSpPr/>
            <p:nvPr/>
          </p:nvSpPr>
          <p:spPr>
            <a:xfrm>
              <a:off x="7363995" y="1179069"/>
              <a:ext cx="247426" cy="236668"/>
            </a:xfrm>
            <a:prstGeom prst="rect">
              <a:avLst/>
            </a:prstGeom>
            <a:solidFill>
              <a:srgbClr val="943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6826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51DB2-21B6-5248-AA16-1605B1540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8" t="3676" r="4411"/>
          <a:stretch/>
        </p:blipFill>
        <p:spPr>
          <a:xfrm>
            <a:off x="2911288" y="1243854"/>
            <a:ext cx="3403390" cy="20260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7C553-F1C7-D241-ABE4-DE30B4BD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AA0EC9C-4ADD-7C4A-ABC0-29BF6D8A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Tracking Detectors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EEF71-3D07-1142-9DAF-4848EB060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88" t="36771" r="45578" b="13998"/>
          <a:stretch/>
        </p:blipFill>
        <p:spPr>
          <a:xfrm>
            <a:off x="18326" y="3412179"/>
            <a:ext cx="2502471" cy="2481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9484C-5DA5-1141-9EB2-B4586CD06383}"/>
              </a:ext>
            </a:extLst>
          </p:cNvPr>
          <p:cNvSpPr txBox="1"/>
          <p:nvPr/>
        </p:nvSpPr>
        <p:spPr>
          <a:xfrm>
            <a:off x="56402" y="571667"/>
            <a:ext cx="401694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M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onolithic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A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ctive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P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ixel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S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ilicon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Tracker: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effectLst/>
                <a:latin typeface="+mj-lt"/>
              </a:rPr>
              <a:t>1 single technology: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 65-nm MAPS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small pixels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(10 </a:t>
            </a:r>
            <a:r>
              <a:rPr lang="en-US" sz="1400" b="0" dirty="0">
                <a:solidFill>
                  <a:schemeClr val="tx1"/>
                </a:solidFill>
                <a:effectLst/>
                <a:latin typeface="Symbol" pitchFamily="2" charset="2"/>
              </a:rPr>
              <a:t>m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m) and power 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consumption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 (&lt;20 </a:t>
            </a:r>
            <a:r>
              <a:rPr lang="en-US" sz="1400" b="0" dirty="0" err="1">
                <a:solidFill>
                  <a:schemeClr val="tx1"/>
                </a:solidFill>
                <a:effectLst/>
                <a:latin typeface="+mj-lt"/>
              </a:rPr>
              <a:t>mW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/cm</a:t>
            </a:r>
            <a:r>
              <a:rPr lang="en-US" sz="1400" b="0" baseline="30000" dirty="0">
                <a:solidFill>
                  <a:schemeClr val="tx1"/>
                </a:solidFill>
                <a:effectLst/>
                <a:latin typeface="+mj-lt"/>
              </a:rPr>
              <a:t>2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)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low material budget 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(0.05% to 0.55% X/X</a:t>
            </a:r>
            <a:r>
              <a:rPr lang="en-US" sz="1400" baseline="-25000" dirty="0">
                <a:latin typeface="+mj-lt"/>
              </a:rPr>
              <a:t>0</a:t>
            </a:r>
            <a:r>
              <a:rPr lang="en-US" sz="1400" dirty="0">
                <a:latin typeface="+mj-lt"/>
              </a:rPr>
              <a:t> / layer)</a:t>
            </a:r>
            <a:endParaRPr lang="en-US" sz="1400" b="0" dirty="0">
              <a:solidFill>
                <a:schemeClr val="tx1"/>
              </a:solidFill>
              <a:effectLst/>
              <a:latin typeface="+mj-lt"/>
            </a:endParaRP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based on ALICE ITS3 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development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MAPS Vertex layers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MAPS Barrel, forward and 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 backward 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disks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tx1"/>
              </a:solidFill>
              <a:effectLst/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AC9C69-A6F5-5048-BE9C-E74AAFE1053A}"/>
              </a:ext>
            </a:extLst>
          </p:cNvPr>
          <p:cNvCxnSpPr>
            <a:cxnSpLocks/>
          </p:cNvCxnSpPr>
          <p:nvPr/>
        </p:nvCxnSpPr>
        <p:spPr>
          <a:xfrm flipV="1">
            <a:off x="2588559" y="2353236"/>
            <a:ext cx="1492623" cy="1425388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CDDE5C-0BED-224F-85DC-FFB08338CB2E}"/>
              </a:ext>
            </a:extLst>
          </p:cNvPr>
          <p:cNvCxnSpPr>
            <a:cxnSpLocks/>
          </p:cNvCxnSpPr>
          <p:nvPr/>
        </p:nvCxnSpPr>
        <p:spPr>
          <a:xfrm flipH="1" flipV="1">
            <a:off x="4888398" y="2325683"/>
            <a:ext cx="1451890" cy="1446217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9040697-D6C4-BE42-89FD-2BD6D4DB6D4A}"/>
              </a:ext>
            </a:extLst>
          </p:cNvPr>
          <p:cNvSpPr txBox="1"/>
          <p:nvPr/>
        </p:nvSpPr>
        <p:spPr>
          <a:xfrm>
            <a:off x="6221633" y="656701"/>
            <a:ext cx="292918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DB"/>
                </a:solidFill>
              </a:rPr>
              <a:t>M</a:t>
            </a:r>
            <a:r>
              <a:rPr lang="en-US" sz="1000" b="1" dirty="0">
                <a:solidFill>
                  <a:srgbClr val="0000DB"/>
                </a:solidFill>
              </a:rPr>
              <a:t>ulti</a:t>
            </a:r>
            <a:r>
              <a:rPr lang="en-US" sz="1600" b="1" dirty="0">
                <a:solidFill>
                  <a:srgbClr val="0000DB"/>
                </a:solidFill>
              </a:rPr>
              <a:t> P</a:t>
            </a:r>
            <a:r>
              <a:rPr lang="en-US" sz="1000" b="1" dirty="0">
                <a:solidFill>
                  <a:srgbClr val="0000DB"/>
                </a:solidFill>
              </a:rPr>
              <a:t>attern</a:t>
            </a:r>
            <a:r>
              <a:rPr lang="en-US" sz="1600" b="1" dirty="0">
                <a:solidFill>
                  <a:srgbClr val="0000DB"/>
                </a:solidFill>
              </a:rPr>
              <a:t> G</a:t>
            </a:r>
            <a:r>
              <a:rPr lang="en-US" sz="1000" b="1" dirty="0">
                <a:solidFill>
                  <a:srgbClr val="0000DB"/>
                </a:solidFill>
              </a:rPr>
              <a:t>as</a:t>
            </a:r>
            <a:r>
              <a:rPr lang="en-US" sz="1600" b="1" dirty="0">
                <a:solidFill>
                  <a:srgbClr val="0000DB"/>
                </a:solidFill>
              </a:rPr>
              <a:t> D</a:t>
            </a:r>
            <a:r>
              <a:rPr lang="en-US" sz="1000" b="1" dirty="0">
                <a:solidFill>
                  <a:srgbClr val="0000DB"/>
                </a:solidFill>
              </a:rPr>
              <a:t>etector</a:t>
            </a:r>
            <a:r>
              <a:rPr lang="en-US" sz="1600" b="1" dirty="0">
                <a:solidFill>
                  <a:srgbClr val="0000DB"/>
                </a:solidFill>
              </a:rPr>
              <a:t>s:</a:t>
            </a:r>
            <a:endParaRPr lang="en-US" sz="1600" b="0" dirty="0">
              <a:solidFill>
                <a:schemeClr val="tx1"/>
              </a:solidFill>
              <a:effectLst/>
              <a:latin typeface="+mj-lt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additional space points at large radii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Cylindrical </a:t>
            </a:r>
            <a:r>
              <a:rPr lang="en-US" sz="1400" b="0" dirty="0" err="1">
                <a:solidFill>
                  <a:schemeClr val="tx1"/>
                </a:solidFill>
                <a:effectLst/>
                <a:latin typeface="+mj-lt"/>
              </a:rPr>
              <a:t>microMEGAS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</a:rPr>
              <a:t>Additional space point for     </a:t>
            </a:r>
          </a:p>
          <a:p>
            <a:r>
              <a:rPr lang="en-US" sz="1200" dirty="0">
                <a:latin typeface="+mj-lt"/>
              </a:rPr>
              <a:t>         pattern recognition / redundancy</a:t>
            </a:r>
          </a:p>
          <a:p>
            <a:r>
              <a:rPr lang="en-US" sz="1200" dirty="0">
                <a:latin typeface="+mj-lt"/>
              </a:rPr>
              <a:t> 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Ongoing geometry </a:t>
            </a:r>
          </a:p>
          <a:p>
            <a:r>
              <a:rPr lang="en-US" sz="1200" dirty="0">
                <a:latin typeface="+mj-lt"/>
                <a:sym typeface="Wingdings" pitchFamily="2" charset="2"/>
              </a:rPr>
              <a:t>          optimization</a:t>
            </a:r>
            <a:r>
              <a:rPr lang="en-US" sz="1200" dirty="0">
                <a:latin typeface="+mj-lt"/>
              </a:rPr>
              <a:t> </a:t>
            </a:r>
          </a:p>
          <a:p>
            <a:endParaRPr lang="en-US" sz="800" b="0" dirty="0">
              <a:solidFill>
                <a:schemeClr val="tx1"/>
              </a:solidFill>
              <a:effectLst/>
              <a:latin typeface="+mj-lt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l-GR" sz="1400" dirty="0">
                <a:latin typeface="+mj-lt"/>
              </a:rPr>
              <a:t>μ</a:t>
            </a:r>
            <a:r>
              <a:rPr lang="en-US" sz="1400" dirty="0">
                <a:latin typeface="+mj-lt"/>
              </a:rPr>
              <a:t>RWELL planar layer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latin typeface="+mj-lt"/>
              </a:rPr>
              <a:t>      just before </a:t>
            </a:r>
            <a:r>
              <a:rPr lang="en-US" sz="1400" dirty="0" err="1">
                <a:latin typeface="+mj-lt"/>
              </a:rPr>
              <a:t>hpDIRC</a:t>
            </a:r>
            <a:r>
              <a:rPr lang="en-US" sz="1400" dirty="0">
                <a:latin typeface="+mj-lt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</a:rPr>
              <a:t>Impact point and direction for the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   ring seeding of </a:t>
            </a:r>
            <a:r>
              <a:rPr lang="en-US" sz="1200" dirty="0" err="1">
                <a:latin typeface="+mj-lt"/>
              </a:rPr>
              <a:t>hpDIRC</a:t>
            </a:r>
            <a:r>
              <a:rPr lang="en-US" sz="1200" dirty="0">
                <a:latin typeface="+mj-lt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</a:rPr>
              <a:t>Additional space point for pattern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  recognition / redundancy 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+mj-lt"/>
            </a:endParaRPr>
          </a:p>
          <a:p>
            <a:pPr marL="171450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Two MPGD disks each beyond Si disks in forward and backward direction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1200" dirty="0">
                <a:latin typeface="+mj-lt"/>
                <a:sym typeface="Wingdings" panose="05000000000000000000" pitchFamily="2" charset="2"/>
              </a:rPr>
              <a:t> To provide sufficient hits under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  <a:sym typeface="Wingdings" panose="05000000000000000000" pitchFamily="2" charset="2"/>
              </a:rPr>
              <a:t>        large backgrounds to compensate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  <a:sym typeface="Wingdings" panose="05000000000000000000" pitchFamily="2" charset="2"/>
              </a:rPr>
              <a:t>        for large Si time integration frame</a:t>
            </a:r>
            <a:endParaRPr lang="en-US" sz="1200" dirty="0">
              <a:latin typeface="+mj-lt"/>
            </a:endParaRPr>
          </a:p>
          <a:p>
            <a:pPr marL="171450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808BD0CD-68CE-DB4C-90FC-368F3438D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2" r="50000" b="15966"/>
          <a:stretch/>
        </p:blipFill>
        <p:spPr>
          <a:xfrm>
            <a:off x="6898310" y="5254014"/>
            <a:ext cx="1685896" cy="12792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653A1F5-8B12-9443-A4F1-BF46868BA6EB}"/>
              </a:ext>
            </a:extLst>
          </p:cNvPr>
          <p:cNvGrpSpPr/>
          <p:nvPr/>
        </p:nvGrpSpPr>
        <p:grpSpPr>
          <a:xfrm>
            <a:off x="1833250" y="2871040"/>
            <a:ext cx="949747" cy="461665"/>
            <a:chOff x="4215786" y="840980"/>
            <a:chExt cx="949747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6669AB-8BEF-F149-B187-F7E6C26BF445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F97FC7A-6F1A-3943-9D39-53D7A328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E4DD9A-F675-BA46-80A8-4530EC10E35F}"/>
              </a:ext>
            </a:extLst>
          </p:cNvPr>
          <p:cNvGrpSpPr/>
          <p:nvPr/>
        </p:nvGrpSpPr>
        <p:grpSpPr>
          <a:xfrm>
            <a:off x="8086676" y="2029904"/>
            <a:ext cx="949747" cy="461665"/>
            <a:chOff x="4215786" y="840980"/>
            <a:chExt cx="949747" cy="4616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1038F2-534C-4845-BF88-43B938EA792E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24" name="Picture 2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5EE77192-D4A9-3045-A986-8FC1B5D11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8EA762E-B34D-1F44-9791-9A6BED0C37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0" t="5767" r="2604" b="2842"/>
          <a:stretch/>
        </p:blipFill>
        <p:spPr>
          <a:xfrm>
            <a:off x="2528047" y="3798794"/>
            <a:ext cx="3878625" cy="18825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3EAA31C-723D-7749-957F-E8A63B570F1E}"/>
              </a:ext>
            </a:extLst>
          </p:cNvPr>
          <p:cNvSpPr/>
          <p:nvPr/>
        </p:nvSpPr>
        <p:spPr>
          <a:xfrm>
            <a:off x="2803712" y="5842747"/>
            <a:ext cx="107576" cy="10085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90E9E5-508B-3141-AD71-57A293F0BC32}"/>
              </a:ext>
            </a:extLst>
          </p:cNvPr>
          <p:cNvSpPr txBox="1"/>
          <p:nvPr/>
        </p:nvSpPr>
        <p:spPr>
          <a:xfrm>
            <a:off x="2891118" y="5735170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MAPS Barrel + Disks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EA6229-0B3F-6142-BEC2-72295ECEC1C6}"/>
              </a:ext>
            </a:extLst>
          </p:cNvPr>
          <p:cNvSpPr/>
          <p:nvPr/>
        </p:nvSpPr>
        <p:spPr>
          <a:xfrm>
            <a:off x="2794747" y="6102723"/>
            <a:ext cx="107576" cy="1008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CE72C2-1EFB-E241-84A9-73E7C22930E7}"/>
              </a:ext>
            </a:extLst>
          </p:cNvPr>
          <p:cNvSpPr txBox="1"/>
          <p:nvPr/>
        </p:nvSpPr>
        <p:spPr>
          <a:xfrm>
            <a:off x="2882153" y="5995146"/>
            <a:ext cx="1983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MPGD Barrels + Disks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69CB3D-FF6F-E040-B0DA-E909BF33520E}"/>
              </a:ext>
            </a:extLst>
          </p:cNvPr>
          <p:cNvSpPr/>
          <p:nvPr/>
        </p:nvSpPr>
        <p:spPr>
          <a:xfrm>
            <a:off x="2785783" y="6369423"/>
            <a:ext cx="107576" cy="1008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FE9F11-14F7-B345-B570-34BF78510A60}"/>
              </a:ext>
            </a:extLst>
          </p:cNvPr>
          <p:cNvSpPr txBox="1"/>
          <p:nvPr/>
        </p:nvSpPr>
        <p:spPr>
          <a:xfrm>
            <a:off x="2873189" y="6261846"/>
            <a:ext cx="186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AC-LGAD based </a:t>
            </a:r>
            <a:r>
              <a:rPr lang="en-US" sz="1400" dirty="0" err="1">
                <a:latin typeface="+mj-lt"/>
              </a:rPr>
              <a:t>ToF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8577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7B7C3-6568-24DA-D548-7A7B0F4A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5DEDE4-498F-8C83-B599-D37B5C79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46907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err="1"/>
              <a:t>ePIC</a:t>
            </a:r>
            <a:r>
              <a:rPr lang="en-US" dirty="0"/>
              <a:t> Calorimetry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57262B-3AE5-E09E-80FB-376AA8579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9267" y="1470855"/>
            <a:ext cx="3455551" cy="1958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8D147C-C711-BC82-2B2C-4053264C4C51}"/>
              </a:ext>
            </a:extLst>
          </p:cNvPr>
          <p:cNvCxnSpPr>
            <a:cxnSpLocks/>
          </p:cNvCxnSpPr>
          <p:nvPr/>
        </p:nvCxnSpPr>
        <p:spPr>
          <a:xfrm flipV="1">
            <a:off x="1928191" y="2401620"/>
            <a:ext cx="1267616" cy="447597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9F67C2-4F6E-737D-B71A-C88FDB813992}"/>
              </a:ext>
            </a:extLst>
          </p:cNvPr>
          <p:cNvSpPr txBox="1"/>
          <p:nvPr/>
        </p:nvSpPr>
        <p:spPr>
          <a:xfrm>
            <a:off x="0" y="4622407"/>
            <a:ext cx="1915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Backward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High-precision, PbWO4</a:t>
            </a: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photonsensor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CC659E-CFE6-BA70-058F-C9C12587A0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94937" y="506654"/>
            <a:ext cx="2184410" cy="196850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2D96B9-3AC0-98E6-F66E-1ABC5F0110F3}"/>
              </a:ext>
            </a:extLst>
          </p:cNvPr>
          <p:cNvCxnSpPr>
            <a:cxnSpLocks/>
          </p:cNvCxnSpPr>
          <p:nvPr/>
        </p:nvCxnSpPr>
        <p:spPr>
          <a:xfrm flipV="1">
            <a:off x="4863548" y="504265"/>
            <a:ext cx="1732234" cy="1549822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15D955-E6EA-199B-2883-66367DB8478B}"/>
              </a:ext>
            </a:extLst>
          </p:cNvPr>
          <p:cNvCxnSpPr>
            <a:cxnSpLocks/>
          </p:cNvCxnSpPr>
          <p:nvPr/>
        </p:nvCxnSpPr>
        <p:spPr>
          <a:xfrm flipV="1">
            <a:off x="5331759" y="2433918"/>
            <a:ext cx="1183341" cy="542377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A86623-251F-7173-89EE-3C35A196F491}"/>
              </a:ext>
            </a:extLst>
          </p:cNvPr>
          <p:cNvSpPr txBox="1"/>
          <p:nvPr/>
        </p:nvSpPr>
        <p:spPr>
          <a:xfrm>
            <a:off x="6147862" y="2444029"/>
            <a:ext cx="28987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granularity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Tungsten/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matrix</a:t>
            </a: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photonsensors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ForwardHCAL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Longitudinally separated Steel/Sc &amp; W/Sc sandwich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embedded in Scintillator</a:t>
            </a:r>
          </a:p>
        </p:txBody>
      </p:sp>
      <p:pic>
        <p:nvPicPr>
          <p:cNvPr id="42" name="Picture 41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1CDB34D-41D8-5FFD-A790-6F0546F0F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702" y="3973154"/>
            <a:ext cx="2079263" cy="168777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5B90444-A64F-EF72-39DA-75771CB12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4" y="2434177"/>
            <a:ext cx="1965542" cy="21990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8856513-960E-6BDB-F06A-8D0A3754C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464" y="414539"/>
            <a:ext cx="1139224" cy="1128773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55F7100-BAD3-203A-42C2-805C08319982}"/>
              </a:ext>
            </a:extLst>
          </p:cNvPr>
          <p:cNvCxnSpPr>
            <a:cxnSpLocks/>
          </p:cNvCxnSpPr>
          <p:nvPr/>
        </p:nvCxnSpPr>
        <p:spPr>
          <a:xfrm flipV="1">
            <a:off x="2900363" y="1385047"/>
            <a:ext cx="488296" cy="44860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943E031-436C-84B5-18B8-A3AF00589FAA}"/>
              </a:ext>
            </a:extLst>
          </p:cNvPr>
          <p:cNvCxnSpPr>
            <a:cxnSpLocks/>
          </p:cNvCxnSpPr>
          <p:nvPr/>
        </p:nvCxnSpPr>
        <p:spPr>
          <a:xfrm flipH="1" flipV="1">
            <a:off x="4444253" y="1411942"/>
            <a:ext cx="306651" cy="44998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5DEECEB-EF23-05E1-0B7F-C3EE936B5D7B}"/>
              </a:ext>
            </a:extLst>
          </p:cNvPr>
          <p:cNvSpPr txBox="1"/>
          <p:nvPr/>
        </p:nvSpPr>
        <p:spPr>
          <a:xfrm>
            <a:off x="4471244" y="349618"/>
            <a:ext cx="152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Barrel HCAL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(re-used from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573E0DA-D157-7649-B464-C101E82529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38" t="34141" r="65510" b="2870"/>
          <a:stretch/>
        </p:blipFill>
        <p:spPr>
          <a:xfrm>
            <a:off x="600006" y="362859"/>
            <a:ext cx="840105" cy="184649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8A8076-1A4F-544B-A61C-CC93A344888C}"/>
              </a:ext>
            </a:extLst>
          </p:cNvPr>
          <p:cNvCxnSpPr>
            <a:cxnSpLocks/>
          </p:cNvCxnSpPr>
          <p:nvPr/>
        </p:nvCxnSpPr>
        <p:spPr>
          <a:xfrm>
            <a:off x="1359682" y="497278"/>
            <a:ext cx="1237744" cy="1417661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210FED-CB4C-2340-9F65-4F392F4D351C}"/>
              </a:ext>
            </a:extLst>
          </p:cNvPr>
          <p:cNvCxnSpPr>
            <a:cxnSpLocks/>
          </p:cNvCxnSpPr>
          <p:nvPr/>
        </p:nvCxnSpPr>
        <p:spPr>
          <a:xfrm>
            <a:off x="1468889" y="2168609"/>
            <a:ext cx="1128537" cy="872765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710EBA5-656E-E44F-B75D-3B75E6941374}"/>
              </a:ext>
            </a:extLst>
          </p:cNvPr>
          <p:cNvSpPr txBox="1"/>
          <p:nvPr/>
        </p:nvSpPr>
        <p:spPr>
          <a:xfrm>
            <a:off x="1333674" y="318646"/>
            <a:ext cx="1724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Backwards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Steel/Sc Sandwich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tail catcher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FFBDED-79F2-BA79-95C3-6D292A782248}"/>
              </a:ext>
            </a:extLst>
          </p:cNvPr>
          <p:cNvCxnSpPr>
            <a:cxnSpLocks/>
          </p:cNvCxnSpPr>
          <p:nvPr/>
        </p:nvCxnSpPr>
        <p:spPr>
          <a:xfrm flipV="1">
            <a:off x="2009010" y="2577548"/>
            <a:ext cx="1257651" cy="1834265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C2481A-947D-6E44-B9CE-E36578AC4CAA}"/>
              </a:ext>
            </a:extLst>
          </p:cNvPr>
          <p:cNvGrpSpPr/>
          <p:nvPr/>
        </p:nvGrpSpPr>
        <p:grpSpPr>
          <a:xfrm>
            <a:off x="4143959" y="4094631"/>
            <a:ext cx="1476908" cy="1202093"/>
            <a:chOff x="8376185" y="4021989"/>
            <a:chExt cx="2040792" cy="15874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C7C5826-DD1B-834A-A78A-90A59058A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8433" t="55837" r="18817" b="4847"/>
            <a:stretch/>
          </p:blipFill>
          <p:spPr>
            <a:xfrm>
              <a:off x="8530990" y="4021989"/>
              <a:ext cx="1885987" cy="1367376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FA90C42-2164-2C44-BEF8-F1CF97D44792}"/>
                </a:ext>
              </a:extLst>
            </p:cNvPr>
            <p:cNvSpPr txBox="1"/>
            <p:nvPr/>
          </p:nvSpPr>
          <p:spPr>
            <a:xfrm>
              <a:off x="8376185" y="5224779"/>
              <a:ext cx="1161118" cy="384686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93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Pb/</a:t>
              </a:r>
              <a:r>
                <a:rPr lang="en-US" sz="1293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SciFi</a:t>
              </a:r>
              <a:endParaRPr lang="en-US" sz="1293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6D98793-F2C6-3D4D-953D-A32900CEAF4A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 flipV="1">
              <a:off x="9537306" y="5026859"/>
              <a:ext cx="604694" cy="390264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05815E3-0865-D546-A3DF-DD0DBFC21D57}"/>
              </a:ext>
            </a:extLst>
          </p:cNvPr>
          <p:cNvSpPr txBox="1"/>
          <p:nvPr/>
        </p:nvSpPr>
        <p:spPr>
          <a:xfrm>
            <a:off x="2421049" y="5647434"/>
            <a:ext cx="3135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Pb/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hybrid imaging part (using 6 layers of ASTROPIX)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Recent Technology Choice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Review 03/14/23,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Decision 04/21/23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291211A-C375-C014-00C4-D07D21C27E6D}"/>
              </a:ext>
            </a:extLst>
          </p:cNvPr>
          <p:cNvCxnSpPr>
            <a:cxnSpLocks/>
          </p:cNvCxnSpPr>
          <p:nvPr/>
        </p:nvCxnSpPr>
        <p:spPr>
          <a:xfrm flipH="1" flipV="1">
            <a:off x="3684437" y="2693843"/>
            <a:ext cx="174869" cy="1320104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83DEBF5-A009-7840-A30E-2BB42263C0A5}"/>
              </a:ext>
            </a:extLst>
          </p:cNvPr>
          <p:cNvGrpSpPr/>
          <p:nvPr/>
        </p:nvGrpSpPr>
        <p:grpSpPr>
          <a:xfrm>
            <a:off x="99958" y="5249173"/>
            <a:ext cx="949747" cy="461665"/>
            <a:chOff x="4215786" y="840980"/>
            <a:chExt cx="949747" cy="46166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3282311-4E24-724A-B75F-6342C0340587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34" name="Picture 3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2A0AF83B-63FE-C94B-B157-4CD1C49A5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0A4BE9-0902-DC4F-8A38-F59CF6D86588}"/>
              </a:ext>
            </a:extLst>
          </p:cNvPr>
          <p:cNvGrpSpPr/>
          <p:nvPr/>
        </p:nvGrpSpPr>
        <p:grpSpPr>
          <a:xfrm>
            <a:off x="8078546" y="4110653"/>
            <a:ext cx="949747" cy="461665"/>
            <a:chOff x="4215786" y="840980"/>
            <a:chExt cx="949747" cy="46166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83BCA7A-6136-C943-A36A-C6070ECB0F67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40" name="Picture 3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24DAF731-49FF-3644-B570-A50E95DAE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1743725-FB05-9A41-9892-17885950B8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263"/>
          <a:stretch/>
        </p:blipFill>
        <p:spPr>
          <a:xfrm>
            <a:off x="5410797" y="5123329"/>
            <a:ext cx="3254173" cy="167258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AEE24E4-0D55-6A48-834E-3786EFC6A422}"/>
              </a:ext>
            </a:extLst>
          </p:cNvPr>
          <p:cNvGrpSpPr/>
          <p:nvPr/>
        </p:nvGrpSpPr>
        <p:grpSpPr>
          <a:xfrm>
            <a:off x="4723505" y="3707244"/>
            <a:ext cx="949747" cy="461665"/>
            <a:chOff x="4215786" y="840980"/>
            <a:chExt cx="949747" cy="46166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3D1189D-B108-204F-824E-0AF95A767E9B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48" name="Picture 4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70963072-83C2-AB41-B56B-62DED2F9A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081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3EA0E9-2016-5648-91A4-4768C841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A95F4-4E11-1E4D-A002-1C447DBE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378161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Electronics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FB6748-808E-D965-19AF-00184943752E}"/>
              </a:ext>
            </a:extLst>
          </p:cNvPr>
          <p:cNvGrpSpPr/>
          <p:nvPr/>
        </p:nvGrpSpPr>
        <p:grpSpPr>
          <a:xfrm>
            <a:off x="652538" y="1400787"/>
            <a:ext cx="7772900" cy="3035411"/>
            <a:chOff x="948409" y="681690"/>
            <a:chExt cx="7772900" cy="30354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91D3FF-DFEF-D4CB-F96F-4DEC3A7BC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5726" y="2322908"/>
              <a:ext cx="720941" cy="6733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CC8ED3-A5EC-045C-A9C8-F00F6E39EE8F}"/>
                </a:ext>
              </a:extLst>
            </p:cNvPr>
            <p:cNvSpPr/>
            <p:nvPr/>
          </p:nvSpPr>
          <p:spPr>
            <a:xfrm>
              <a:off x="2315334" y="2162837"/>
              <a:ext cx="922015" cy="861172"/>
            </a:xfrm>
            <a:prstGeom prst="rect">
              <a:avLst/>
            </a:prstGeom>
            <a:solidFill>
              <a:srgbClr val="FFFBD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842AF4-D85E-A896-3A97-9066498F2B4F}"/>
                </a:ext>
              </a:extLst>
            </p:cNvPr>
            <p:cNvSpPr/>
            <p:nvPr/>
          </p:nvSpPr>
          <p:spPr>
            <a:xfrm>
              <a:off x="3649985" y="2162837"/>
              <a:ext cx="922015" cy="8611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8136A3-E402-1BB8-1273-902ACC8FE75A}"/>
                </a:ext>
              </a:extLst>
            </p:cNvPr>
            <p:cNvSpPr/>
            <p:nvPr/>
          </p:nvSpPr>
          <p:spPr>
            <a:xfrm>
              <a:off x="4930538" y="2162837"/>
              <a:ext cx="922015" cy="86117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DE4952-9C99-3EFF-D2E1-1A9F38356DAD}"/>
                </a:ext>
              </a:extLst>
            </p:cNvPr>
            <p:cNvSpPr/>
            <p:nvPr/>
          </p:nvSpPr>
          <p:spPr>
            <a:xfrm>
              <a:off x="6164056" y="2162837"/>
              <a:ext cx="922015" cy="8611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830C5F-645C-0C57-41B4-6E9A6AADF99F}"/>
                </a:ext>
              </a:extLst>
            </p:cNvPr>
            <p:cNvSpPr/>
            <p:nvPr/>
          </p:nvSpPr>
          <p:spPr>
            <a:xfrm>
              <a:off x="7444609" y="2162837"/>
              <a:ext cx="922015" cy="86117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16D366-E886-DCB1-0FCD-AA61D9EE7430}"/>
                </a:ext>
              </a:extLst>
            </p:cNvPr>
            <p:cNvSpPr/>
            <p:nvPr/>
          </p:nvSpPr>
          <p:spPr>
            <a:xfrm>
              <a:off x="6164056" y="996715"/>
              <a:ext cx="922015" cy="8611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F2C961-4160-030A-8E3C-2AFBE5FB0615}"/>
                </a:ext>
              </a:extLst>
            </p:cNvPr>
            <p:cNvSpPr txBox="1"/>
            <p:nvPr/>
          </p:nvSpPr>
          <p:spPr>
            <a:xfrm>
              <a:off x="6070707" y="681690"/>
              <a:ext cx="26506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Timing Unit (GTU)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-Interfaces to    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    Collider 	     Run Control &amp; DAM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-Config &amp; Control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-Clock &amp; Timing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E0D5B10-28C0-41F8-0A9D-2A62FCD7FDF5}"/>
                </a:ext>
              </a:extLst>
            </p:cNvPr>
            <p:cNvSpPr/>
            <p:nvPr/>
          </p:nvSpPr>
          <p:spPr>
            <a:xfrm>
              <a:off x="948409" y="2010426"/>
              <a:ext cx="2468880" cy="1151233"/>
            </a:xfrm>
            <a:prstGeom prst="roundRect">
              <a:avLst/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A38195-3E5C-2CE2-1F97-3C675EACA968}"/>
                </a:ext>
              </a:extLst>
            </p:cNvPr>
            <p:cNvSpPr txBox="1"/>
            <p:nvPr/>
          </p:nvSpPr>
          <p:spPr>
            <a:xfrm>
              <a:off x="1725040" y="1712201"/>
              <a:ext cx="1140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On Detector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766A56-8922-600C-78FC-FE07FCEF040B}"/>
                </a:ext>
              </a:extLst>
            </p:cNvPr>
            <p:cNvSpPr/>
            <p:nvPr/>
          </p:nvSpPr>
          <p:spPr>
            <a:xfrm>
              <a:off x="1845111" y="2406144"/>
              <a:ext cx="870155" cy="238463"/>
            </a:xfrm>
            <a:custGeom>
              <a:avLst/>
              <a:gdLst>
                <a:gd name="connsiteX0" fmla="*/ 0 w 870155"/>
                <a:gd name="connsiteY0" fmla="*/ 135224 h 238463"/>
                <a:gd name="connsiteX1" fmla="*/ 265471 w 870155"/>
                <a:gd name="connsiteY1" fmla="*/ 2489 h 238463"/>
                <a:gd name="connsiteX2" fmla="*/ 870155 w 870155"/>
                <a:gd name="connsiteY2" fmla="*/ 238463 h 2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0155" h="238463">
                  <a:moveTo>
                    <a:pt x="0" y="135224"/>
                  </a:moveTo>
                  <a:cubicBezTo>
                    <a:pt x="60222" y="60253"/>
                    <a:pt x="120445" y="-14717"/>
                    <a:pt x="265471" y="2489"/>
                  </a:cubicBezTo>
                  <a:cubicBezTo>
                    <a:pt x="410497" y="19695"/>
                    <a:pt x="640326" y="129079"/>
                    <a:pt x="870155" y="238463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E38248F-6540-6FE1-A0BD-A339E1552528}"/>
                </a:ext>
              </a:extLst>
            </p:cNvPr>
            <p:cNvCxnSpPr/>
            <p:nvPr/>
          </p:nvCxnSpPr>
          <p:spPr>
            <a:xfrm>
              <a:off x="4572000" y="2406144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FEC0454-4AC0-C1CA-445C-C9D9A0D90828}"/>
                </a:ext>
              </a:extLst>
            </p:cNvPr>
            <p:cNvCxnSpPr/>
            <p:nvPr/>
          </p:nvCxnSpPr>
          <p:spPr>
            <a:xfrm flipH="1">
              <a:off x="4572000" y="2757432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455E835-5262-C529-531F-4904543EE11F}"/>
                </a:ext>
              </a:extLst>
            </p:cNvPr>
            <p:cNvCxnSpPr/>
            <p:nvPr/>
          </p:nvCxnSpPr>
          <p:spPr>
            <a:xfrm>
              <a:off x="5852553" y="2405960"/>
              <a:ext cx="3115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049D455-9C62-9D8A-A917-58000BAD30EA}"/>
                </a:ext>
              </a:extLst>
            </p:cNvPr>
            <p:cNvCxnSpPr/>
            <p:nvPr/>
          </p:nvCxnSpPr>
          <p:spPr>
            <a:xfrm flipH="1">
              <a:off x="5852553" y="2757432"/>
              <a:ext cx="3115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8964457-D9F5-6F06-70FB-C1FC08EF4160}"/>
                </a:ext>
              </a:extLst>
            </p:cNvPr>
            <p:cNvCxnSpPr/>
            <p:nvPr/>
          </p:nvCxnSpPr>
          <p:spPr>
            <a:xfrm>
              <a:off x="7086071" y="2405960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AD3341-C039-A4A5-86E0-318EBF825BF5}"/>
                </a:ext>
              </a:extLst>
            </p:cNvPr>
            <p:cNvCxnSpPr/>
            <p:nvPr/>
          </p:nvCxnSpPr>
          <p:spPr>
            <a:xfrm flipH="1">
              <a:off x="7086071" y="2757432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D035B5F-D0C7-5237-B1BF-8D72AD5F6F3C}"/>
                </a:ext>
              </a:extLst>
            </p:cNvPr>
            <p:cNvCxnSpPr/>
            <p:nvPr/>
          </p:nvCxnSpPr>
          <p:spPr>
            <a:xfrm flipV="1">
              <a:off x="6434809" y="1857887"/>
              <a:ext cx="0" cy="3049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06543E-15EC-B1C6-63D5-5E2A0FA78851}"/>
                </a:ext>
              </a:extLst>
            </p:cNvPr>
            <p:cNvCxnSpPr/>
            <p:nvPr/>
          </p:nvCxnSpPr>
          <p:spPr>
            <a:xfrm>
              <a:off x="6836911" y="1857887"/>
              <a:ext cx="0" cy="3049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54909E-5400-89FE-EBD9-2C35FC6E79C5}"/>
                </a:ext>
              </a:extLst>
            </p:cNvPr>
            <p:cNvSpPr txBox="1"/>
            <p:nvPr/>
          </p:nvSpPr>
          <p:spPr>
            <a:xfrm>
              <a:off x="1898667" y="2184895"/>
              <a:ext cx="718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SMT BGA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7FE5CB2-ACE6-84C2-1572-25F34CA5169B}"/>
                </a:ext>
              </a:extLst>
            </p:cNvPr>
            <p:cNvCxnSpPr/>
            <p:nvPr/>
          </p:nvCxnSpPr>
          <p:spPr>
            <a:xfrm>
              <a:off x="3237349" y="2406144"/>
              <a:ext cx="4126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215870C-0AB0-FEC5-E25A-60747CA9AC5F}"/>
                </a:ext>
              </a:extLst>
            </p:cNvPr>
            <p:cNvCxnSpPr/>
            <p:nvPr/>
          </p:nvCxnSpPr>
          <p:spPr>
            <a:xfrm flipH="1">
              <a:off x="3237349" y="2757432"/>
              <a:ext cx="4126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B3262B-D106-C476-FD0B-E4ABB2818314}"/>
                </a:ext>
              </a:extLst>
            </p:cNvPr>
            <p:cNvSpPr txBox="1"/>
            <p:nvPr/>
          </p:nvSpPr>
          <p:spPr>
            <a:xfrm>
              <a:off x="1655817" y="1076293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j-lt"/>
                </a:rPr>
                <a:t>Electronics Readout Chain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36812A-8885-51A5-141B-BD5750CB7D2D}"/>
                </a:ext>
              </a:extLst>
            </p:cNvPr>
            <p:cNvSpPr txBox="1"/>
            <p:nvPr/>
          </p:nvSpPr>
          <p:spPr>
            <a:xfrm>
              <a:off x="1195726" y="3255437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Sensor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72DA85-B6A3-0804-0CA8-F6295ADEF4C7}"/>
                </a:ext>
              </a:extLst>
            </p:cNvPr>
            <p:cNvSpPr txBox="1"/>
            <p:nvPr/>
          </p:nvSpPr>
          <p:spPr>
            <a:xfrm>
              <a:off x="2380078" y="3269337"/>
              <a:ext cx="72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Adapter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B80DEC-4E47-E139-92EB-A7ADE785FE33}"/>
                </a:ext>
              </a:extLst>
            </p:cNvPr>
            <p:cNvSpPr txBox="1"/>
            <p:nvPr/>
          </p:nvSpPr>
          <p:spPr>
            <a:xfrm>
              <a:off x="3615726" y="3255436"/>
              <a:ext cx="109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Front End Board (FEB)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70F492B-6BBD-BBCE-768C-150FE386C5F1}"/>
                </a:ext>
              </a:extLst>
            </p:cNvPr>
            <p:cNvSpPr txBox="1"/>
            <p:nvPr/>
          </p:nvSpPr>
          <p:spPr>
            <a:xfrm>
              <a:off x="4930111" y="3255436"/>
              <a:ext cx="109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Readout Board (RDO)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FB8C66-110C-97B6-B1BB-C5FB739BFB25}"/>
                </a:ext>
              </a:extLst>
            </p:cNvPr>
            <p:cNvSpPr txBox="1"/>
            <p:nvPr/>
          </p:nvSpPr>
          <p:spPr>
            <a:xfrm>
              <a:off x="6062650" y="3255436"/>
              <a:ext cx="1409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Data Aggregation Module (DAM)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2E256F-38D2-F33E-7BBF-CF323B074430}"/>
                </a:ext>
              </a:extLst>
            </p:cNvPr>
            <p:cNvSpPr txBox="1"/>
            <p:nvPr/>
          </p:nvSpPr>
          <p:spPr>
            <a:xfrm>
              <a:off x="7441371" y="3255437"/>
              <a:ext cx="925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Computing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DF3EDB0-EBE1-F7F6-4799-FF4B77A5FE64}"/>
              </a:ext>
            </a:extLst>
          </p:cNvPr>
          <p:cNvSpPr txBox="1"/>
          <p:nvPr/>
        </p:nvSpPr>
        <p:spPr>
          <a:xfrm>
            <a:off x="0" y="33575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We have 23 different detector technologies in the </a:t>
            </a:r>
            <a:r>
              <a:rPr lang="en-US" dirty="0" err="1">
                <a:latin typeface="+mj-lt"/>
              </a:rPr>
              <a:t>ePIC</a:t>
            </a:r>
            <a:r>
              <a:rPr lang="en-US" dirty="0">
                <a:latin typeface="+mj-lt"/>
              </a:rPr>
              <a:t> detector</a:t>
            </a:r>
          </a:p>
          <a:p>
            <a:pPr marL="285750" indent="-285750" algn="l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It would be intractable if all have different readout electronics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 </a:t>
            </a:r>
          </a:p>
          <a:p>
            <a:pPr algn="l">
              <a:buClr>
                <a:srgbClr val="0000FF"/>
              </a:buClr>
            </a:pPr>
            <a:r>
              <a:rPr lang="en-US" dirty="0">
                <a:latin typeface="+mj-lt"/>
                <a:sym typeface="Wingdings" panose="05000000000000000000" pitchFamily="2" charset="2"/>
              </a:rPr>
              <a:t>    </a:t>
            </a:r>
            <a:r>
              <a:rPr lang="en-US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the goal is to minimize the number of different ASICs and use common readout solutions</a:t>
            </a:r>
            <a:endParaRPr lang="en-US" sz="1600" dirty="0">
              <a:latin typeface="+mj-lt"/>
            </a:endParaRPr>
          </a:p>
        </p:txBody>
      </p:sp>
      <p:graphicFrame>
        <p:nvGraphicFramePr>
          <p:cNvPr id="38" name="Table 2">
            <a:extLst>
              <a:ext uri="{FF2B5EF4-FFF2-40B4-BE49-F238E27FC236}">
                <a16:creationId xmlns:a16="http://schemas.microsoft.com/office/drawing/2014/main" id="{BE9C9EB0-DB89-D0CA-4B14-C4F5A95F3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755801"/>
              </p:ext>
            </p:extLst>
          </p:nvPr>
        </p:nvGraphicFramePr>
        <p:xfrm>
          <a:off x="729517" y="4540147"/>
          <a:ext cx="6216128" cy="2194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32">
                  <a:extLst>
                    <a:ext uri="{9D8B030D-6E8A-4147-A177-3AD203B41FA5}">
                      <a16:colId xmlns:a16="http://schemas.microsoft.com/office/drawing/2014/main" val="3108014019"/>
                    </a:ext>
                  </a:extLst>
                </a:gridCol>
                <a:gridCol w="1149337">
                  <a:extLst>
                    <a:ext uri="{9D8B030D-6E8A-4147-A177-3AD203B41FA5}">
                      <a16:colId xmlns:a16="http://schemas.microsoft.com/office/drawing/2014/main" val="2568056412"/>
                    </a:ext>
                  </a:extLst>
                </a:gridCol>
                <a:gridCol w="1247984">
                  <a:extLst>
                    <a:ext uri="{9D8B030D-6E8A-4147-A177-3AD203B41FA5}">
                      <a16:colId xmlns:a16="http://schemas.microsoft.com/office/drawing/2014/main" val="1054917339"/>
                    </a:ext>
                  </a:extLst>
                </a:gridCol>
                <a:gridCol w="1522889">
                  <a:extLst>
                    <a:ext uri="{9D8B030D-6E8A-4147-A177-3AD203B41FA5}">
                      <a16:colId xmlns:a16="http://schemas.microsoft.com/office/drawing/2014/main" val="271365912"/>
                    </a:ext>
                  </a:extLst>
                </a:gridCol>
                <a:gridCol w="989686">
                  <a:extLst>
                    <a:ext uri="{9D8B030D-6E8A-4147-A177-3AD203B41FA5}">
                      <a16:colId xmlns:a16="http://schemas.microsoft.com/office/drawing/2014/main" val="59122336"/>
                    </a:ext>
                  </a:extLst>
                </a:gridCol>
              </a:tblGrid>
              <a:tr h="215091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Channels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AC-LGAD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 err="1"/>
                        <a:t>SiPM</a:t>
                      </a:r>
                      <a:r>
                        <a:rPr lang="en-US" dirty="0"/>
                        <a:t>/PMT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MPGD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277805"/>
                  </a:ext>
                </a:extLst>
              </a:tr>
              <a:tr h="3656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AC/DC-LGAD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SiPM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/PMT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MPGD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43537"/>
                  </a:ext>
                </a:extLst>
              </a:tr>
              <a:tr h="21509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B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7.1M-54M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593221"/>
                  </a:ext>
                </a:extLst>
              </a:tr>
              <a:tr h="215091"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039484"/>
                  </a:ext>
                </a:extLst>
              </a:tr>
              <a:tr h="81734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ITS-3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EICROC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FCFD</a:t>
                      </a:r>
                    </a:p>
                    <a:p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HPsOC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ASROC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Discrete/COTS</a:t>
                      </a: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HGCROC3</a:t>
                      </a: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ALCOR-EIC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SALSA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20022"/>
                  </a:ext>
                </a:extLst>
              </a:tr>
            </a:tbl>
          </a:graphicData>
        </a:graphic>
      </p:graphicFrame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E33ED98-3099-F138-05CC-386D5B6673F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886978" y="3880756"/>
            <a:ext cx="0" cy="659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AA42128-FBAC-EC49-D295-FE70D921DD1D}"/>
              </a:ext>
            </a:extLst>
          </p:cNvPr>
          <p:cNvSpPr txBox="1"/>
          <p:nvPr/>
        </p:nvSpPr>
        <p:spPr>
          <a:xfrm>
            <a:off x="6935582" y="4519248"/>
            <a:ext cx="214319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We expect to need ITS-3, </a:t>
            </a:r>
            <a:r>
              <a:rPr lang="en-US" sz="1400" dirty="0" err="1">
                <a:latin typeface="+mj-lt"/>
              </a:rPr>
              <a:t>Astropix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Timepix</a:t>
            </a:r>
            <a:r>
              <a:rPr lang="en-US" sz="1400" dirty="0">
                <a:latin typeface="+mj-lt"/>
              </a:rPr>
              <a:t>, and 4 different </a:t>
            </a:r>
            <a:r>
              <a:rPr lang="en-US" sz="1400" b="1" dirty="0">
                <a:latin typeface="+mj-lt"/>
              </a:rPr>
              <a:t>ASICs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Based on existing ASICs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reduce cost &amp; time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Much synergy with international efforts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9686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Streaming Readout Architecture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latin typeface="+mj-lt"/>
              </a:rPr>
              <a:pPr/>
              <a:t>14</a:t>
            </a:fld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E0710-BC8B-5E02-D252-0313D6ECA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882" y="1830979"/>
            <a:ext cx="8900636" cy="3810402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1DE341F-9622-213F-8907-EB85141D2CE8}"/>
              </a:ext>
            </a:extLst>
          </p:cNvPr>
          <p:cNvSpPr txBox="1">
            <a:spLocks/>
          </p:cNvSpPr>
          <p:nvPr/>
        </p:nvSpPr>
        <p:spPr>
          <a:xfrm>
            <a:off x="114883" y="599774"/>
            <a:ext cx="8900635" cy="12302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err="1"/>
              <a:t>Triggerless</a:t>
            </a:r>
            <a:r>
              <a:rPr lang="en-US" sz="2000" dirty="0"/>
              <a:t> streaming architecture gives much more flexibility to do physics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Rates quoted are at output of each stage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Integrate AI/ML as close as possible to subdetectors </a:t>
            </a:r>
            <a:r>
              <a:rPr lang="en-US" sz="2000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cognizant Detector</a:t>
            </a:r>
            <a:endParaRPr lang="en-US" sz="2000" dirty="0"/>
          </a:p>
          <a:p>
            <a:pPr marL="0" indent="0">
              <a:buClr>
                <a:srgbClr val="0432FF"/>
              </a:buClr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0902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7FD314-50F8-4B4E-9481-D80A068E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12F4E5-1490-FB4E-A685-DABCEDBF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Region Layout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4F67262-95BC-BD4B-A27D-30AD89951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5" b="3391"/>
          <a:stretch/>
        </p:blipFill>
        <p:spPr>
          <a:xfrm>
            <a:off x="0" y="1091327"/>
            <a:ext cx="9080056" cy="4001573"/>
          </a:xfrm>
          <a:prstGeom prst="rect">
            <a:avLst/>
          </a:prstGeom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8A9FE936-7AAF-084E-8660-DE51C28628F1}"/>
              </a:ext>
            </a:extLst>
          </p:cNvPr>
          <p:cNvSpPr/>
          <p:nvPr/>
        </p:nvSpPr>
        <p:spPr bwMode="auto">
          <a:xfrm>
            <a:off x="89224" y="5840853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400B0-48C4-CD4D-A789-E0E1A4D1DF7A}"/>
              </a:ext>
            </a:extLst>
          </p:cNvPr>
          <p:cNvSpPr txBox="1"/>
          <p:nvPr/>
        </p:nvSpPr>
        <p:spPr>
          <a:xfrm>
            <a:off x="581917" y="5885805"/>
            <a:ext cx="852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+mj-lt"/>
              </a:rPr>
              <a:t>every cm counts </a:t>
            </a:r>
            <a:r>
              <a:rPr lang="en-US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 integration and communication with accelerator team is crucial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6F0BE-B5FF-5D40-80ED-10739C9AA48A}"/>
              </a:ext>
            </a:extLst>
          </p:cNvPr>
          <p:cNvSpPr txBox="1"/>
          <p:nvPr/>
        </p:nvSpPr>
        <p:spPr>
          <a:xfrm>
            <a:off x="3885644" y="4676708"/>
            <a:ext cx="1150784" cy="55399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RCS</a:t>
            </a:r>
          </a:p>
          <a:p>
            <a:r>
              <a:rPr lang="en-US" sz="900" i="1" dirty="0"/>
              <a:t>With Detector Bypass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BF6BDF-E658-1C45-8E58-3C172EF6E917}"/>
              </a:ext>
            </a:extLst>
          </p:cNvPr>
          <p:cNvCxnSpPr>
            <a:cxnSpLocks/>
          </p:cNvCxnSpPr>
          <p:nvPr/>
        </p:nvCxnSpPr>
        <p:spPr>
          <a:xfrm flipH="1" flipV="1">
            <a:off x="3393668" y="4031948"/>
            <a:ext cx="532497" cy="6295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AFD7ED-C55C-9E47-A170-C40FA06BF58B}"/>
              </a:ext>
            </a:extLst>
          </p:cNvPr>
          <p:cNvSpPr txBox="1"/>
          <p:nvPr/>
        </p:nvSpPr>
        <p:spPr>
          <a:xfrm>
            <a:off x="7414284" y="1958314"/>
            <a:ext cx="980679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Injection Line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AE8BB7-1C76-5949-9EA5-4537381F7EB4}"/>
              </a:ext>
            </a:extLst>
          </p:cNvPr>
          <p:cNvCxnSpPr>
            <a:cxnSpLocks/>
          </p:cNvCxnSpPr>
          <p:nvPr/>
        </p:nvCxnSpPr>
        <p:spPr>
          <a:xfrm flipH="1" flipV="1">
            <a:off x="1286395" y="4812443"/>
            <a:ext cx="248262" cy="4693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E9056F-EFA3-E049-ADF5-184F35A6D9A1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152112" y="1049513"/>
            <a:ext cx="242601" cy="4601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4DFAA4-FA23-D84D-A95C-4951145538A1}"/>
              </a:ext>
            </a:extLst>
          </p:cNvPr>
          <p:cNvSpPr txBox="1"/>
          <p:nvPr/>
        </p:nvSpPr>
        <p:spPr>
          <a:xfrm>
            <a:off x="5742533" y="911013"/>
            <a:ext cx="1409579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ESR Forward 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C8EFE-1BF9-234B-957F-C4B2D1146ED4}"/>
              </a:ext>
            </a:extLst>
          </p:cNvPr>
          <p:cNvSpPr txBox="1"/>
          <p:nvPr/>
        </p:nvSpPr>
        <p:spPr>
          <a:xfrm>
            <a:off x="6794895" y="2871496"/>
            <a:ext cx="1551764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Forward Side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366254-B33F-144E-84BF-D33724D2424D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299381" y="2226880"/>
            <a:ext cx="495514" cy="7831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1156E5-CB8D-8C44-A667-60E9CE0237DB}"/>
              </a:ext>
            </a:extLst>
          </p:cNvPr>
          <p:cNvCxnSpPr>
            <a:cxnSpLocks/>
          </p:cNvCxnSpPr>
          <p:nvPr/>
        </p:nvCxnSpPr>
        <p:spPr>
          <a:xfrm flipV="1">
            <a:off x="8383066" y="1220977"/>
            <a:ext cx="193792" cy="7421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C0AC50-996A-9844-9F9D-7726268CA07C}"/>
              </a:ext>
            </a:extLst>
          </p:cNvPr>
          <p:cNvSpPr txBox="1"/>
          <p:nvPr/>
        </p:nvSpPr>
        <p:spPr>
          <a:xfrm>
            <a:off x="3127700" y="1549349"/>
            <a:ext cx="1506089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Forward Side</a:t>
            </a:r>
          </a:p>
          <a:p>
            <a:r>
              <a:rPr lang="en-US" sz="1200" dirty="0"/>
              <a:t>SC Magnet Cryostat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5354DD-1EDA-9A4C-B654-DA895632911D}"/>
              </a:ext>
            </a:extLst>
          </p:cNvPr>
          <p:cNvCxnSpPr>
            <a:cxnSpLocks/>
          </p:cNvCxnSpPr>
          <p:nvPr/>
        </p:nvCxnSpPr>
        <p:spPr>
          <a:xfrm>
            <a:off x="4642338" y="1969477"/>
            <a:ext cx="334201" cy="7966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5AE691-C347-494E-A311-47025EC11E60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598113" y="2983684"/>
            <a:ext cx="688611" cy="6419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B5B822-03C0-0E49-A571-0FA477A4F35D}"/>
              </a:ext>
            </a:extLst>
          </p:cNvPr>
          <p:cNvSpPr txBox="1"/>
          <p:nvPr/>
        </p:nvSpPr>
        <p:spPr>
          <a:xfrm>
            <a:off x="1023105" y="2750982"/>
            <a:ext cx="1575008" cy="46540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Rear Side</a:t>
            </a:r>
          </a:p>
          <a:p>
            <a:r>
              <a:rPr lang="en-US" sz="1200" dirty="0"/>
              <a:t>SC Magnet Cryostat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F55696-F703-DE4F-A65F-6CEC6CCDB10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3556383" y="2305844"/>
            <a:ext cx="266207" cy="6333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2B2CFE-9983-CA4F-A678-D4D1468A033F}"/>
              </a:ext>
            </a:extLst>
          </p:cNvPr>
          <p:cNvSpPr txBox="1"/>
          <p:nvPr/>
        </p:nvSpPr>
        <p:spPr>
          <a:xfrm>
            <a:off x="2316259" y="2167344"/>
            <a:ext cx="1240124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Central Detector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E1B89F-55A3-4440-B337-5A6B0CDF04FA}"/>
              </a:ext>
            </a:extLst>
          </p:cNvPr>
          <p:cNvSpPr txBox="1"/>
          <p:nvPr/>
        </p:nvSpPr>
        <p:spPr>
          <a:xfrm>
            <a:off x="1427854" y="5282791"/>
            <a:ext cx="971842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ESR Rear side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ABFC5-6C31-1449-B2EB-598F1F778C5C}"/>
              </a:ext>
            </a:extLst>
          </p:cNvPr>
          <p:cNvSpPr txBox="1"/>
          <p:nvPr/>
        </p:nvSpPr>
        <p:spPr>
          <a:xfrm>
            <a:off x="174678" y="3897350"/>
            <a:ext cx="1010110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</a:t>
            </a:r>
          </a:p>
          <a:p>
            <a:r>
              <a:rPr lang="en-US" sz="1200" dirty="0"/>
              <a:t>Rear Side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A7A334-21B7-7940-933D-09059498F87A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184788" y="4128183"/>
            <a:ext cx="380543" cy="3577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BE16A58-5F3D-C849-923E-310CBFAD0E82}"/>
              </a:ext>
            </a:extLst>
          </p:cNvPr>
          <p:cNvSpPr txBox="1"/>
          <p:nvPr/>
        </p:nvSpPr>
        <p:spPr>
          <a:xfrm>
            <a:off x="6711636" y="3754534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HSR: Hadron Storage Ring</a:t>
            </a:r>
          </a:p>
          <a:p>
            <a:pPr algn="l"/>
            <a:r>
              <a:rPr lang="en-US" sz="1200" dirty="0">
                <a:latin typeface="+mj-lt"/>
              </a:rPr>
              <a:t>ESR: Electron Storage Ring</a:t>
            </a:r>
          </a:p>
          <a:p>
            <a:pPr algn="l"/>
            <a:r>
              <a:rPr lang="en-US" sz="1200" dirty="0">
                <a:latin typeface="+mj-lt"/>
              </a:rPr>
              <a:t>RCS: Rapid Cycling Synchrotron</a:t>
            </a:r>
          </a:p>
          <a:p>
            <a:pPr algn="l"/>
            <a:r>
              <a:rPr lang="en-US" sz="1200" dirty="0">
                <a:latin typeface="+mj-lt"/>
              </a:rPr>
              <a:t>  SC: Superconducting</a:t>
            </a:r>
          </a:p>
        </p:txBody>
      </p:sp>
    </p:spTree>
    <p:extLst>
      <p:ext uri="{BB962C8B-B14F-4D97-AF65-F5344CB8AC3E}">
        <p14:creationId xmlns:p14="http://schemas.microsoft.com/office/powerpoint/2010/main" val="161892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2C746-0152-0D47-8F0A-F8465C92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38CA93-3612-CB47-9FFC-F4DD7951C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Far-Forward Ancillary Detector Integration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01D8C6-C03D-6C4B-A0DC-3AF80A7BEB25}"/>
              </a:ext>
            </a:extLst>
          </p:cNvPr>
          <p:cNvGrpSpPr/>
          <p:nvPr/>
        </p:nvGrpSpPr>
        <p:grpSpPr>
          <a:xfrm>
            <a:off x="789707" y="533066"/>
            <a:ext cx="8263332" cy="4138592"/>
            <a:chOff x="0" y="727694"/>
            <a:chExt cx="8263332" cy="4138592"/>
          </a:xfrm>
        </p:grpSpPr>
        <p:pic>
          <p:nvPicPr>
            <p:cNvPr id="5" name="Picture 1" descr="page26image257687664">
              <a:extLst>
                <a:ext uri="{FF2B5EF4-FFF2-40B4-BE49-F238E27FC236}">
                  <a16:creationId xmlns:a16="http://schemas.microsoft.com/office/drawing/2014/main" id="{2515AD9D-A052-AE42-B664-10F66226C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2" y="727694"/>
              <a:ext cx="8178310" cy="413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271FCB-0BE6-054D-94E4-1EDF7371497B}"/>
                </a:ext>
              </a:extLst>
            </p:cNvPr>
            <p:cNvSpPr/>
            <p:nvPr/>
          </p:nvSpPr>
          <p:spPr>
            <a:xfrm>
              <a:off x="1995055" y="4358244"/>
              <a:ext cx="2131620" cy="231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01C5E7-8084-DE4C-A3EB-9082FF5C613C}"/>
                </a:ext>
              </a:extLst>
            </p:cNvPr>
            <p:cNvSpPr/>
            <p:nvPr/>
          </p:nvSpPr>
          <p:spPr>
            <a:xfrm>
              <a:off x="0" y="3675413"/>
              <a:ext cx="1015343" cy="991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4316339-1200-7443-AED3-36AFFE04C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97631"/>
            <a:ext cx="2348307" cy="177390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B1400F0-2B69-E548-A61D-07965B6C07D8}"/>
              </a:ext>
            </a:extLst>
          </p:cNvPr>
          <p:cNvSpPr/>
          <p:nvPr/>
        </p:nvSpPr>
        <p:spPr>
          <a:xfrm rot="1985510">
            <a:off x="1263066" y="1379695"/>
            <a:ext cx="1314665" cy="444479"/>
          </a:xfrm>
          <a:prstGeom prst="ellipse">
            <a:avLst/>
          </a:prstGeom>
          <a:noFill/>
          <a:ln w="127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45E18-F752-A64E-845D-440E921C1829}"/>
              </a:ext>
            </a:extLst>
          </p:cNvPr>
          <p:cNvSpPr txBox="1"/>
          <p:nvPr/>
        </p:nvSpPr>
        <p:spPr>
          <a:xfrm>
            <a:off x="4185155" y="3480785"/>
            <a:ext cx="4896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IP magnets &amp; ancillary detectors fully simulated in GEANT including all beam effects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DD808-8A40-8F44-893E-C10169FDFA7E}"/>
              </a:ext>
            </a:extLst>
          </p:cNvPr>
          <p:cNvSpPr txBox="1"/>
          <p:nvPr/>
        </p:nvSpPr>
        <p:spPr>
          <a:xfrm>
            <a:off x="-45822" y="4331775"/>
            <a:ext cx="323043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 defined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Silicon: AC-LGAD &amp; MAPS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Zero Degree Calorimeter: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ECAL (PbWO4)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HCAL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PbSi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PbScint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2048EB7A-E56F-8B46-A8C5-D70B089969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8161160"/>
                  </p:ext>
                </p:extLst>
              </p:nvPr>
            </p:nvGraphicFramePr>
            <p:xfrm>
              <a:off x="4700303" y="4262495"/>
              <a:ext cx="4439496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832">
                      <a:extLst>
                        <a:ext uri="{9D8B030D-6E8A-4147-A177-3AD203B41FA5}">
                          <a16:colId xmlns:a16="http://schemas.microsoft.com/office/drawing/2014/main" val="693560367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844769298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101872643"/>
                        </a:ext>
                      </a:extLst>
                    </a:gridCol>
                  </a:tblGrid>
                  <a:tr h="191314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Detector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Angular accept. [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aseline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coverage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864356"/>
                      </a:ext>
                    </a:extLst>
                  </a:tr>
                  <a:tr h="260727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ZDC @ ~30m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/>
                            <a:t>&lt;5.5 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&lt;1.3 GeV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0846356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Roman Pots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0*&lt;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/>
                            <a:t>&lt;5.0 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*Low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 cutoff (beam optics)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7168202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Off-Momentum Detectors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ea typeface="Cambria Math" panose="02040503050406030204" pitchFamily="18" charset="0"/>
                            </a:rPr>
                            <a:t>0.&lt;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 dirty="0"/>
                            <a:t> &lt; 5.0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1200" dirty="0"/>
                            <a:t>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+mj-lt"/>
                            </a:rPr>
                            <a:t>Low-rigidity particles from nuclear breakups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9399168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B0 forward 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5.5&lt;</m:t>
                                </m:r>
                                <m:r>
                                  <a:rPr lang="en-US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&lt;20.0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r>
                            <a:rPr lang="en-US" sz="1200" dirty="0"/>
                            <a:t>(4.6&lt;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&lt;5.9)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High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948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2048EB7A-E56F-8B46-A8C5-D70B089969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8161160"/>
                  </p:ext>
                </p:extLst>
              </p:nvPr>
            </p:nvGraphicFramePr>
            <p:xfrm>
              <a:off x="4700303" y="4262495"/>
              <a:ext cx="4439496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832">
                      <a:extLst>
                        <a:ext uri="{9D8B030D-6E8A-4147-A177-3AD203B41FA5}">
                          <a16:colId xmlns:a16="http://schemas.microsoft.com/office/drawing/2014/main" val="693560367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844769298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10187264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Detector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Angular accept. [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aseline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coverage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86435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ZDC @ ~30m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63636" r="-101724" b="-5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&lt;1.3 GeV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084635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Roman Pots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61111" r="-101724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*Low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 cutoff (beam optics)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716820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Off-Momentum Detectors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84314" r="-101724" b="-7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+mj-lt"/>
                            </a:rPr>
                            <a:t>Low-rigidity particles from nuclear breakups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939916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B0 forward 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402778" r="-101724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High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94871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EF9F7472-7CBA-B047-B5E7-8F41F0623E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5" t="8020" r="17896" b="7290"/>
          <a:stretch/>
        </p:blipFill>
        <p:spPr>
          <a:xfrm rot="1044315">
            <a:off x="2991903" y="4942072"/>
            <a:ext cx="1362771" cy="16616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CDFEE7-2B1F-D844-B266-EF319F1670F0}"/>
              </a:ext>
            </a:extLst>
          </p:cNvPr>
          <p:cNvSpPr txBox="1"/>
          <p:nvPr/>
        </p:nvSpPr>
        <p:spPr>
          <a:xfrm>
            <a:off x="2960318" y="5522648"/>
            <a:ext cx="59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ECAL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PbW0</a:t>
            </a:r>
            <a:r>
              <a:rPr lang="en-US" sz="1000" baseline="-25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7AFE6D-7DAA-D240-8BDD-60747D1BEB74}"/>
              </a:ext>
            </a:extLst>
          </p:cNvPr>
          <p:cNvSpPr txBox="1"/>
          <p:nvPr/>
        </p:nvSpPr>
        <p:spPr>
          <a:xfrm rot="19619599">
            <a:off x="3386890" y="5485688"/>
            <a:ext cx="851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</a:rPr>
              <a:t>PbSi</a:t>
            </a:r>
            <a:r>
              <a:rPr lang="en-US" sz="1000" b="1" dirty="0">
                <a:solidFill>
                  <a:schemeClr val="bg1"/>
                </a:solidFill>
              </a:rPr>
              <a:t>    </a:t>
            </a:r>
            <a:r>
              <a:rPr lang="en-US" sz="1000" b="1" dirty="0" err="1">
                <a:solidFill>
                  <a:schemeClr val="bg1"/>
                </a:solidFill>
              </a:rPr>
              <a:t>PbSc</a:t>
            </a:r>
            <a:r>
              <a:rPr lang="en-US" sz="1000" b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2F95E5-8A4D-3D40-8984-8E6FB25BB1B8}"/>
              </a:ext>
            </a:extLst>
          </p:cNvPr>
          <p:cNvSpPr txBox="1"/>
          <p:nvPr/>
        </p:nvSpPr>
        <p:spPr>
          <a:xfrm>
            <a:off x="5023940" y="1495722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+mj-lt"/>
              </a:rPr>
              <a:t>Roman Pots</a:t>
            </a:r>
          </a:p>
        </p:txBody>
      </p:sp>
      <p:pic>
        <p:nvPicPr>
          <p:cNvPr id="27" name="Screen Shot 2022-08-17 at 10.14.23 AM.png" descr="Screen Shot 2022-08-17 at 10.14.23 AM.png">
            <a:extLst>
              <a:ext uri="{FF2B5EF4-FFF2-40B4-BE49-F238E27FC236}">
                <a16:creationId xmlns:a16="http://schemas.microsoft.com/office/drawing/2014/main" id="{B4E89E4F-9FCA-0845-837C-AE91CA77E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6590" y="1978852"/>
            <a:ext cx="1765900" cy="146175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1E6B9AC-9E6C-6E4B-890C-325CCF5AFB37}"/>
              </a:ext>
            </a:extLst>
          </p:cNvPr>
          <p:cNvSpPr txBox="1"/>
          <p:nvPr/>
        </p:nvSpPr>
        <p:spPr>
          <a:xfrm>
            <a:off x="6312824" y="285833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Off-momentum</a:t>
            </a:r>
          </a:p>
          <a:p>
            <a:pPr algn="ctr"/>
            <a:r>
              <a:rPr lang="en-US" sz="1200" b="1" dirty="0">
                <a:latin typeface="+mj-lt"/>
              </a:rPr>
              <a:t>detectors</a:t>
            </a:r>
          </a:p>
        </p:txBody>
      </p:sp>
      <p:pic>
        <p:nvPicPr>
          <p:cNvPr id="12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C775C710-A955-4FBC-1083-782C7E199E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60"/>
          <a:stretch/>
        </p:blipFill>
        <p:spPr>
          <a:xfrm>
            <a:off x="172658" y="2193135"/>
            <a:ext cx="2819415" cy="1116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up">
            <a:extLst>
              <a:ext uri="{FF2B5EF4-FFF2-40B4-BE49-F238E27FC236}">
                <a16:creationId xmlns:a16="http://schemas.microsoft.com/office/drawing/2014/main" id="{AB4FE2A4-E14D-C3BA-C533-DDDDDE37C60E}"/>
              </a:ext>
            </a:extLst>
          </p:cNvPr>
          <p:cNvGrpSpPr>
            <a:grpSpLocks noChangeAspect="1"/>
          </p:cNvGrpSpPr>
          <p:nvPr/>
        </p:nvGrpSpPr>
        <p:grpSpPr>
          <a:xfrm>
            <a:off x="4354860" y="461788"/>
            <a:ext cx="2601730" cy="1311003"/>
            <a:chOff x="0" y="-498041"/>
            <a:chExt cx="9312627" cy="4692608"/>
          </a:xfrm>
        </p:grpSpPr>
        <p:pic>
          <p:nvPicPr>
            <p:cNvPr id="14" name="Screenshot 2023-02-28 at 10.46.21 AM.png" descr="Screenshot 2023-02-28 at 10.46.21 AM.png">
              <a:extLst>
                <a:ext uri="{FF2B5EF4-FFF2-40B4-BE49-F238E27FC236}">
                  <a16:creationId xmlns:a16="http://schemas.microsoft.com/office/drawing/2014/main" id="{840ECDE9-683D-7D95-1F08-47DDE101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354488"/>
              <a:ext cx="6255826" cy="3825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RP-Front-image004.jpg" descr="RP-Front-image004.jpg">
              <a:extLst>
                <a:ext uri="{FF2B5EF4-FFF2-40B4-BE49-F238E27FC236}">
                  <a16:creationId xmlns:a16="http://schemas.microsoft.com/office/drawing/2014/main" id="{50A572C0-C2D0-FC84-1A3A-C229D778E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73721" y="0"/>
              <a:ext cx="3638906" cy="4194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RomanPots integration">
              <a:extLst>
                <a:ext uri="{FF2B5EF4-FFF2-40B4-BE49-F238E27FC236}">
                  <a16:creationId xmlns:a16="http://schemas.microsoft.com/office/drawing/2014/main" id="{2937AECA-6D23-4B31-720B-D38FDE0B7D3D}"/>
                </a:ext>
              </a:extLst>
            </p:cNvPr>
            <p:cNvSpPr/>
            <p:nvPr/>
          </p:nvSpPr>
          <p:spPr>
            <a:xfrm>
              <a:off x="157225" y="-498041"/>
              <a:ext cx="6098596" cy="121182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E1D1D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l" defTabSz="914400">
                <a:defRPr sz="1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200" dirty="0"/>
                <a:t>Roman</a:t>
              </a:r>
              <a:r>
                <a:rPr lang="en-US" sz="1200" dirty="0"/>
                <a:t> </a:t>
              </a:r>
              <a:r>
                <a:rPr sz="1200" dirty="0"/>
                <a:t>Pots</a:t>
              </a:r>
              <a:r>
                <a:rPr lang="en-US" sz="1200" dirty="0"/>
                <a:t> </a:t>
              </a:r>
              <a:r>
                <a:rPr sz="1200" dirty="0"/>
                <a:t>integration</a:t>
              </a:r>
              <a:r>
                <a:rPr lang="en-US" sz="1200" dirty="0"/>
                <a:t> </a:t>
              </a:r>
              <a:endParaRPr sz="1200" dirty="0"/>
            </a:p>
          </p:txBody>
        </p:sp>
      </p:grpSp>
      <p:pic>
        <p:nvPicPr>
          <p:cNvPr id="17" name="Screenshot 2023-06-21 at 9.00.56 AM.png" descr="Screenshot 2023-06-21 at 9.00.56 AM.png">
            <a:extLst>
              <a:ext uri="{FF2B5EF4-FFF2-40B4-BE49-F238E27FC236}">
                <a16:creationId xmlns:a16="http://schemas.microsoft.com/office/drawing/2014/main" id="{E2634A9D-0883-7F54-EA06-DF27CD6E63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4554" y="598183"/>
            <a:ext cx="1301953" cy="15727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5098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2A57-9A6C-1244-B980-4338CE038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" y="0"/>
            <a:ext cx="9081247" cy="571499"/>
          </a:xfrm>
        </p:spPr>
        <p:txBody>
          <a:bodyPr>
            <a:noAutofit/>
          </a:bodyPr>
          <a:lstStyle/>
          <a:p>
            <a:r>
              <a:rPr lang="en-US" dirty="0"/>
              <a:t>Far-Backward Detectors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7F2816-5746-D949-B2AC-45135A4B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41716F-C391-0B4B-95FB-6B6F093DB94B}"/>
              </a:ext>
            </a:extLst>
          </p:cNvPr>
          <p:cNvSpPr txBox="1"/>
          <p:nvPr/>
        </p:nvSpPr>
        <p:spPr>
          <a:xfrm>
            <a:off x="0" y="472227"/>
            <a:ext cx="502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+mj-lt"/>
              </a:rPr>
              <a:t>Luminosity Detector and Low Q</a:t>
            </a:r>
            <a:r>
              <a:rPr lang="en-US" sz="2000" b="1" baseline="30000" dirty="0">
                <a:solidFill>
                  <a:srgbClr val="0432FF"/>
                </a:solidFill>
                <a:latin typeface="+mj-lt"/>
              </a:rPr>
              <a:t>2 </a:t>
            </a:r>
            <a:r>
              <a:rPr lang="en-US" sz="2000" b="1" dirty="0">
                <a:solidFill>
                  <a:srgbClr val="0432FF"/>
                </a:solidFill>
                <a:latin typeface="+mj-lt"/>
              </a:rPr>
              <a:t>Tagger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E9E528-4757-9A4F-A829-1C60C90B7644}"/>
              </a:ext>
            </a:extLst>
          </p:cNvPr>
          <p:cNvSpPr txBox="1"/>
          <p:nvPr/>
        </p:nvSpPr>
        <p:spPr>
          <a:xfrm>
            <a:off x="6669482" y="2378483"/>
            <a:ext cx="26680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IP magnets, </a:t>
            </a:r>
            <a:r>
              <a:rPr lang="en-US" sz="1100" dirty="0" err="1">
                <a:latin typeface="+mj-lt"/>
              </a:rPr>
              <a:t>Lumi</a:t>
            </a:r>
            <a:r>
              <a:rPr lang="en-US" sz="1100" dirty="0">
                <a:latin typeface="+mj-lt"/>
              </a:rPr>
              <a:t> &amp; low-Q</a:t>
            </a:r>
            <a:r>
              <a:rPr lang="en-US" sz="1100" baseline="30000" dirty="0">
                <a:latin typeface="+mj-lt"/>
              </a:rPr>
              <a:t>2</a:t>
            </a:r>
            <a:r>
              <a:rPr lang="en-US" sz="1100" dirty="0">
                <a:latin typeface="+mj-lt"/>
              </a:rPr>
              <a:t> detectors fully simulated in GEANT including all beam effects and CAD layout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4B23AE-A71E-9B4C-83BB-716A1094AC43}"/>
              </a:ext>
            </a:extLst>
          </p:cNvPr>
          <p:cNvSpPr txBox="1">
            <a:spLocks/>
          </p:cNvSpPr>
          <p:nvPr/>
        </p:nvSpPr>
        <p:spPr>
          <a:xfrm>
            <a:off x="0" y="2212128"/>
            <a:ext cx="4331720" cy="1238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Luminosity Detector Concept: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Use Bremsstrahlung </a:t>
            </a:r>
            <a:r>
              <a:rPr lang="en-US" sz="1200" dirty="0">
                <a:solidFill>
                  <a:srgbClr val="FF00FF"/>
                </a:solidFill>
                <a:latin typeface="+mj-lt"/>
                <a:cs typeface="Comic Sans MS"/>
              </a:rPr>
              <a:t>ep </a:t>
            </a:r>
            <a:r>
              <a:rPr lang="en-US" sz="1200" dirty="0">
                <a:solidFill>
                  <a:srgbClr val="FF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en-US" sz="1200" dirty="0" err="1">
                <a:solidFill>
                  <a:srgbClr val="FF00FF"/>
                </a:solidFill>
                <a:latin typeface="+mj-lt"/>
                <a:cs typeface="Comic Sans MS"/>
                <a:sym typeface="Wingdings"/>
              </a:rPr>
              <a:t>ep</a:t>
            </a:r>
            <a:r>
              <a:rPr lang="en-US" sz="1200" dirty="0" err="1">
                <a:solidFill>
                  <a:srgbClr val="FF00FF"/>
                </a:solidFill>
                <a:latin typeface="Symbol" pitchFamily="2" charset="2"/>
                <a:cs typeface="Symbol" charset="2"/>
                <a:sym typeface="Wingdings"/>
              </a:rPr>
              <a:t>g</a:t>
            </a:r>
            <a:r>
              <a:rPr lang="en-US" sz="1200" dirty="0">
                <a:latin typeface="+mj-lt"/>
                <a:cs typeface="Comic Sans MS"/>
                <a:sym typeface="Wingdings"/>
              </a:rPr>
              <a:t> as reference cross section</a:t>
            </a:r>
            <a:endParaRPr lang="en-US" sz="1200" dirty="0">
              <a:latin typeface="+mj-lt"/>
              <a:cs typeface="Comic Sans M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</a:rPr>
              <a:t>Goals for Luminosity Measurement: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+mj-lt"/>
              </a:rPr>
              <a:t>Integrated luminosity with precision </a:t>
            </a:r>
            <a:r>
              <a:rPr lang="en-US" sz="1200" dirty="0" err="1">
                <a:latin typeface="+mj-lt"/>
              </a:rPr>
              <a:t>δL</a:t>
            </a:r>
            <a:r>
              <a:rPr lang="en-US" sz="1200" dirty="0">
                <a:latin typeface="+mj-lt"/>
              </a:rPr>
              <a:t>/L&lt; 1%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+mj-lt"/>
              </a:rPr>
              <a:t>Measurement of relative luminosity: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</a:rPr>
              <a:t>     physics-asymmetry/10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/>
              </a:rPr>
              <a:t> ~10</a:t>
            </a:r>
            <a:r>
              <a:rPr lang="en-US" sz="1200" baseline="30000" dirty="0">
                <a:solidFill>
                  <a:srgbClr val="0000FF"/>
                </a:solidFill>
                <a:latin typeface="+mj-lt"/>
                <a:sym typeface="Wingdings"/>
              </a:rPr>
              <a:t>-4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/>
              </a:rPr>
              <a:t>– 10</a:t>
            </a:r>
            <a:r>
              <a:rPr lang="en-US" sz="1200" baseline="30000" dirty="0">
                <a:solidFill>
                  <a:srgbClr val="0000FF"/>
                </a:solidFill>
                <a:latin typeface="+mj-lt"/>
                <a:sym typeface="Wingdings"/>
              </a:rPr>
              <a:t>-5</a:t>
            </a:r>
          </a:p>
        </p:txBody>
      </p:sp>
      <p:pic>
        <p:nvPicPr>
          <p:cNvPr id="17" name="Picture 16" descr="bubu.png">
            <a:extLst>
              <a:ext uri="{FF2B5EF4-FFF2-40B4-BE49-F238E27FC236}">
                <a16:creationId xmlns:a16="http://schemas.microsoft.com/office/drawing/2014/main" id="{87FD18F3-A9AE-A94B-A1C8-93249EC0D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0610"/>
            <a:ext cx="4143022" cy="1873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B21B3D-1D28-7142-878C-8B60A2FA80C8}"/>
              </a:ext>
            </a:extLst>
          </p:cNvPr>
          <p:cNvSpPr txBox="1"/>
          <p:nvPr/>
        </p:nvSpPr>
        <p:spPr>
          <a:xfrm>
            <a:off x="28902" y="4807206"/>
            <a:ext cx="32482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Combine</a:t>
            </a:r>
            <a:r>
              <a:rPr lang="en-US" sz="1200" b="1" dirty="0">
                <a:latin typeface="+mj-lt"/>
                <a:cs typeface="Comic Sans MS"/>
                <a:sym typeface="Wingdings"/>
              </a:rPr>
              <a:t> </a:t>
            </a:r>
          </a:p>
          <a:p>
            <a:r>
              <a:rPr lang="en-US" sz="1200" dirty="0">
                <a:latin typeface="+mj-lt"/>
                <a:cs typeface="Comic Sans MS"/>
                <a:sym typeface="Wingdings"/>
              </a:rPr>
              <a:t>pair spectrometer </a:t>
            </a: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cs typeface="Comic Sans MS"/>
                <a:sym typeface="Wingdings" pitchFamily="2" charset="2"/>
              </a:rPr>
              <a:t> high precision</a:t>
            </a:r>
          </a:p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with</a:t>
            </a:r>
          </a:p>
          <a:p>
            <a:r>
              <a:rPr lang="en-US" sz="1200" dirty="0">
                <a:latin typeface="+mj-lt"/>
                <a:cs typeface="Comic Sans MS"/>
              </a:rPr>
              <a:t>zero degree photon calorimeter</a:t>
            </a:r>
          </a:p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cs typeface="Comic Sans MS"/>
                <a:sym typeface="Wingdings" pitchFamily="2" charset="2"/>
              </a:rPr>
              <a:t> fast feedback for collider</a:t>
            </a:r>
          </a:p>
          <a:p>
            <a:endParaRPr lang="en-US" sz="800" dirty="0">
              <a:latin typeface="+mj-lt"/>
              <a:cs typeface="Comic Sans MS"/>
              <a:sym typeface="Wingdings" pitchFamily="2" charset="2"/>
            </a:endParaRPr>
          </a:p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Technology:</a:t>
            </a:r>
          </a:p>
          <a:p>
            <a:r>
              <a:rPr lang="en-US" sz="1200" dirty="0">
                <a:latin typeface="+mj-lt"/>
                <a:cs typeface="Comic Sans MS"/>
                <a:sym typeface="Wingdings" pitchFamily="2" charset="2"/>
              </a:rPr>
              <a:t>Electromagnetic calorimetry with Si-tracking</a:t>
            </a:r>
            <a:endParaRPr lang="en-US" sz="1200" dirty="0">
              <a:latin typeface="+mj-lt"/>
              <a:cs typeface="Comic Sans MS"/>
              <a:sym typeface="Wingding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6FEB56-B8CE-3244-912C-B611AD464F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76139" y="629828"/>
            <a:ext cx="2348307" cy="177390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8724D5A-4FB1-9E40-9EA2-385E7ADED47E}"/>
              </a:ext>
            </a:extLst>
          </p:cNvPr>
          <p:cNvSpPr/>
          <p:nvPr/>
        </p:nvSpPr>
        <p:spPr>
          <a:xfrm rot="9043402">
            <a:off x="6863758" y="1417623"/>
            <a:ext cx="1177860" cy="559657"/>
          </a:xfrm>
          <a:prstGeom prst="ellipse">
            <a:avLst/>
          </a:prstGeom>
          <a:noFill/>
          <a:ln w="127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F00"/>
              </a:solidFill>
            </a:endParaRPr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9B264835-5C65-C747-AAD8-A8C665321E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6" t="27600" r="1022" b="37843"/>
          <a:stretch/>
        </p:blipFill>
        <p:spPr>
          <a:xfrm>
            <a:off x="0" y="981143"/>
            <a:ext cx="6641080" cy="934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0EF32-7C44-7C44-B0E8-F4B622AAAAFE}"/>
              </a:ext>
            </a:extLst>
          </p:cNvPr>
          <p:cNvSpPr txBox="1"/>
          <p:nvPr/>
        </p:nvSpPr>
        <p:spPr>
          <a:xfrm>
            <a:off x="2883363" y="1808777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low Q</a:t>
            </a:r>
            <a:r>
              <a:rPr lang="en-US" sz="1200" baseline="30000" dirty="0">
                <a:latin typeface="+mj-lt"/>
              </a:rPr>
              <a:t>2</a:t>
            </a:r>
            <a:r>
              <a:rPr lang="en-US" sz="1200" dirty="0">
                <a:latin typeface="+mj-lt"/>
              </a:rPr>
              <a:t>-tagger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EEE25B-28E8-014B-84E7-2DF60FF59D01}"/>
              </a:ext>
            </a:extLst>
          </p:cNvPr>
          <p:cNvCxnSpPr/>
          <p:nvPr/>
        </p:nvCxnSpPr>
        <p:spPr>
          <a:xfrm>
            <a:off x="2816619" y="1575171"/>
            <a:ext cx="240281" cy="340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4440DC-B921-CF47-9E50-D384798ACAC8}"/>
              </a:ext>
            </a:extLst>
          </p:cNvPr>
          <p:cNvCxnSpPr>
            <a:cxnSpLocks/>
          </p:cNvCxnSpPr>
          <p:nvPr/>
        </p:nvCxnSpPr>
        <p:spPr>
          <a:xfrm>
            <a:off x="3883418" y="1527338"/>
            <a:ext cx="0" cy="4015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6980CCF-A04A-4C47-9968-2FD39633C7E7}"/>
              </a:ext>
            </a:extLst>
          </p:cNvPr>
          <p:cNvSpPr txBox="1"/>
          <p:nvPr/>
        </p:nvSpPr>
        <p:spPr>
          <a:xfrm>
            <a:off x="2795802" y="819846"/>
            <a:ext cx="1061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local hadron </a:t>
            </a:r>
          </a:p>
          <a:p>
            <a:pPr algn="ctr"/>
            <a:r>
              <a:rPr lang="en-US" sz="1200" dirty="0">
                <a:latin typeface="+mj-lt"/>
              </a:rPr>
              <a:t>polarimeter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837DA5-6EA5-E44B-A736-CA02F044BD7C}"/>
              </a:ext>
            </a:extLst>
          </p:cNvPr>
          <p:cNvSpPr/>
          <p:nvPr/>
        </p:nvSpPr>
        <p:spPr>
          <a:xfrm rot="21540000">
            <a:off x="-46721" y="1381612"/>
            <a:ext cx="4545302" cy="73418"/>
          </a:xfrm>
          <a:prstGeom prst="ellipse">
            <a:avLst/>
          </a:prstGeom>
          <a:noFill/>
          <a:ln w="6350"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17655D-3CF8-F44A-A7A4-CAF6A5EA5FA3}"/>
              </a:ext>
            </a:extLst>
          </p:cNvPr>
          <p:cNvSpPr txBox="1"/>
          <p:nvPr/>
        </p:nvSpPr>
        <p:spPr>
          <a:xfrm>
            <a:off x="579564" y="1734246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luminosity detector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423F66-1CBA-E446-9A80-1BBE7C3E502B}"/>
              </a:ext>
            </a:extLst>
          </p:cNvPr>
          <p:cNvCxnSpPr/>
          <p:nvPr/>
        </p:nvCxnSpPr>
        <p:spPr>
          <a:xfrm>
            <a:off x="726403" y="1467268"/>
            <a:ext cx="240281" cy="340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987F56D-C9F4-2149-B378-6701B412F3DD}"/>
              </a:ext>
            </a:extLst>
          </p:cNvPr>
          <p:cNvSpPr txBox="1">
            <a:spLocks/>
          </p:cNvSpPr>
          <p:nvPr/>
        </p:nvSpPr>
        <p:spPr>
          <a:xfrm>
            <a:off x="4498876" y="2739631"/>
            <a:ext cx="4331720" cy="1238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Low Q</a:t>
            </a:r>
            <a:r>
              <a:rPr lang="en-US" sz="1200" baseline="30000" dirty="0">
                <a:solidFill>
                  <a:srgbClr val="0000FF"/>
                </a:solidFill>
                <a:latin typeface="+mj-lt"/>
                <a:cs typeface="Comic Sans MS"/>
              </a:rPr>
              <a:t>2-</a:t>
            </a: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Tagger: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Purpose: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Detection of scatter electron for Q</a:t>
            </a:r>
            <a:r>
              <a:rPr lang="en-US" sz="1200" baseline="30000" dirty="0">
                <a:latin typeface="+mj-lt"/>
                <a:cs typeface="Comic Sans MS"/>
              </a:rPr>
              <a:t>2</a:t>
            </a:r>
            <a:r>
              <a:rPr lang="en-US" sz="1200" dirty="0">
                <a:latin typeface="+mj-lt"/>
                <a:cs typeface="Comic Sans MS"/>
              </a:rPr>
              <a:t> &lt; 0.1 GeV</a:t>
            </a:r>
            <a:r>
              <a:rPr lang="en-US" sz="1200" baseline="30000" dirty="0">
                <a:latin typeface="+mj-lt"/>
                <a:cs typeface="Comic Sans MS"/>
              </a:rPr>
              <a:t>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Critical for calibration of </a:t>
            </a:r>
            <a:r>
              <a:rPr lang="en-US" sz="1200" dirty="0" err="1">
                <a:latin typeface="+mj-lt"/>
                <a:cs typeface="Comic Sans MS"/>
              </a:rPr>
              <a:t>Lumi</a:t>
            </a:r>
            <a:r>
              <a:rPr lang="en-US" sz="1200" dirty="0">
                <a:latin typeface="+mj-lt"/>
                <a:cs typeface="Comic Sans MS"/>
              </a:rPr>
              <a:t>-detector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Beam divergence and energy spread impact performance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Technology: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cs typeface="Comic Sans MS"/>
                <a:sym typeface="Wingdings" pitchFamily="2" charset="2"/>
              </a:rPr>
              <a:t>Electromagnetic calorimetry with Si-tracking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FF"/>
                </a:solidFill>
                <a:cs typeface="Comic Sans MS"/>
                <a:sym typeface="Wingdings" pitchFamily="2" charset="2"/>
              </a:rPr>
              <a:t></a:t>
            </a:r>
            <a:r>
              <a:rPr lang="en-US" sz="1200" dirty="0">
                <a:cs typeface="Comic Sans MS"/>
                <a:sym typeface="Wingdings" pitchFamily="2" charset="2"/>
              </a:rPr>
              <a:t> strong synergy with luminosity detector</a:t>
            </a:r>
            <a:endParaRPr lang="en-US" sz="1200" dirty="0">
              <a:cs typeface="Comic Sans MS"/>
              <a:sym typeface="Wingding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>
              <a:solidFill>
                <a:srgbClr val="0000FF"/>
              </a:solidFill>
              <a:latin typeface="+mj-lt"/>
              <a:sym typeface="Wingdings"/>
            </a:endParaRPr>
          </a:p>
        </p:txBody>
      </p:sp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BEE7B11B-FD5D-024E-A54A-39281194A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540" y="4736573"/>
            <a:ext cx="2045177" cy="1992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097817-5350-98FE-4B80-BF1D82021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921" y="4322429"/>
            <a:ext cx="3822524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3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A6F3AE37-0824-6B45-B958-13859274C4CA}"/>
              </a:ext>
            </a:extLst>
          </p:cNvPr>
          <p:cNvSpPr txBox="1">
            <a:spLocks/>
          </p:cNvSpPr>
          <p:nvPr/>
        </p:nvSpPr>
        <p:spPr>
          <a:xfrm>
            <a:off x="0" y="4602699"/>
            <a:ext cx="8904288" cy="2068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FF"/>
                </a:solidFill>
              </a:rPr>
              <a:t>Strong synergies with CERN </a:t>
            </a:r>
            <a:endParaRPr lang="en-US" sz="1600" dirty="0">
              <a:solidFill>
                <a:srgbClr val="0000FF"/>
              </a:solidFill>
              <a:sym typeface="Wingdings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Arial" panose="020B0604020202020204" pitchFamily="34" charset="0"/>
              <a:buNone/>
            </a:pPr>
            <a:r>
              <a:rPr lang="en-US" sz="1600" dirty="0">
                <a:sym typeface="Wingdings" pitchFamily="2" charset="2"/>
              </a:rPr>
              <a:t>CERN – EIC R&amp;D Day November 2021     </a:t>
            </a:r>
            <a:r>
              <a:rPr lang="en-US" sz="1600" dirty="0">
                <a:sym typeface="Wingdings" pitchFamily="2" charset="2"/>
                <a:hlinkClick r:id="rId2"/>
              </a:rPr>
              <a:t>https://indico.cern.ch/event/1063927/</a:t>
            </a:r>
            <a:r>
              <a:rPr lang="en-US" sz="1600" dirty="0">
                <a:sym typeface="Wingdings" pitchFamily="2" charset="2"/>
              </a:rPr>
              <a:t> 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MAPS: </a:t>
            </a:r>
            <a:r>
              <a:rPr lang="en-US" sz="1600" dirty="0"/>
              <a:t>ALICE-3 – ITS-3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PID:</a:t>
            </a:r>
            <a:r>
              <a:rPr lang="en-US" sz="1600" dirty="0"/>
              <a:t> LHC-b and ALICE-3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Photon-sensors: </a:t>
            </a:r>
            <a:r>
              <a:rPr lang="en-US" sz="1600" dirty="0"/>
              <a:t>LAPPDs with LHC-b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MPGD:</a:t>
            </a:r>
            <a:r>
              <a:rPr lang="en-US" sz="1600" dirty="0"/>
              <a:t> long-term CERN R&amp;D program RD51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DAQ: </a:t>
            </a:r>
            <a:r>
              <a:rPr lang="en-US" sz="1600" dirty="0"/>
              <a:t>strong developments on streaming DAQs for all LHC experiments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AI/ML and high-performance distributed computing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1" y="0"/>
            <a:ext cx="9063444" cy="571675"/>
          </a:xfrm>
        </p:spPr>
        <p:txBody>
          <a:bodyPr>
            <a:normAutofit/>
          </a:bodyPr>
          <a:lstStyle/>
          <a:p>
            <a:r>
              <a:rPr lang="en-US" dirty="0"/>
              <a:t>EIC Project Detector R&amp;D Program &amp; In-Kind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7A067-AA1B-674D-A2D9-3B02B2433892}"/>
              </a:ext>
            </a:extLst>
          </p:cNvPr>
          <p:cNvSpPr txBox="1"/>
          <p:nvPr/>
        </p:nvSpPr>
        <p:spPr>
          <a:xfrm>
            <a:off x="2204506" y="3736517"/>
            <a:ext cx="166379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Birmingham, Brunel, RAL, INFN-Bari, INFN-Trieste, IMP, CCNU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2D51E-B06A-2840-875F-CC194853B45E}"/>
              </a:ext>
            </a:extLst>
          </p:cNvPr>
          <p:cNvSpPr txBox="1"/>
          <p:nvPr/>
        </p:nvSpPr>
        <p:spPr>
          <a:xfrm>
            <a:off x="7529124" y="3827444"/>
            <a:ext cx="156569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Birmingham, Brunel, RAL, INFN-Bari, INFN-Trieste, IMP, CCNU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7526A8-FA3F-924E-AB95-FB1BE562ABF6}"/>
              </a:ext>
            </a:extLst>
          </p:cNvPr>
          <p:cNvSpPr txBox="1"/>
          <p:nvPr/>
        </p:nvSpPr>
        <p:spPr>
          <a:xfrm>
            <a:off x="3160008" y="3211926"/>
            <a:ext cx="1064509" cy="5539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IJCLab-Orsay, INFN-Genova, AANL/Armenia 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64FEC5-7874-AA44-AF10-57B7FCB593E3}"/>
              </a:ext>
            </a:extLst>
          </p:cNvPr>
          <p:cNvSpPr txBox="1"/>
          <p:nvPr/>
        </p:nvSpPr>
        <p:spPr>
          <a:xfrm>
            <a:off x="6156378" y="3858257"/>
            <a:ext cx="126658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Nurnberg, GSI, INFN-Bologna, Cosenza, Ferrara, Genova, Trieste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3A48C-B03A-714E-BF10-2BE8D4A0571C}"/>
              </a:ext>
            </a:extLst>
          </p:cNvPr>
          <p:cNvSpPr txBox="1"/>
          <p:nvPr/>
        </p:nvSpPr>
        <p:spPr>
          <a:xfrm>
            <a:off x="7684731" y="3231841"/>
            <a:ext cx="68236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IJCLAB/Omega/</a:t>
            </a:r>
          </a:p>
          <a:p>
            <a:pPr>
              <a:buClr>
                <a:srgbClr val="0000FF"/>
              </a:buClr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/NCKU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EF8AC7-8895-554A-B27C-C026E73E9661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3026395" y="3152858"/>
            <a:ext cx="10009" cy="583659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997B54-BEE4-F049-B1FE-48A8ACBBAF25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6789669" y="3219485"/>
            <a:ext cx="7028" cy="63877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4BEF9CF-1D78-4945-8C95-D1F435C5D259}"/>
              </a:ext>
            </a:extLst>
          </p:cNvPr>
          <p:cNvSpPr txBox="1"/>
          <p:nvPr/>
        </p:nvSpPr>
        <p:spPr>
          <a:xfrm>
            <a:off x="478905" y="3214255"/>
            <a:ext cx="79451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INFN-Ferrara, Glasgow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0A38F7-D40E-7D42-97A3-C1F91EFE600C}"/>
              </a:ext>
            </a:extLst>
          </p:cNvPr>
          <p:cNvSpPr txBox="1"/>
          <p:nvPr/>
        </p:nvSpPr>
        <p:spPr>
          <a:xfrm>
            <a:off x="1247046" y="3228526"/>
            <a:ext cx="1050644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INFN-Roma1, INFN-Ferrara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64A999-B961-F648-A625-8964FAC54981}"/>
              </a:ext>
            </a:extLst>
          </p:cNvPr>
          <p:cNvSpPr txBox="1"/>
          <p:nvPr/>
        </p:nvSpPr>
        <p:spPr>
          <a:xfrm>
            <a:off x="3655404" y="3999672"/>
            <a:ext cx="106450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Chinese EMCal </a:t>
            </a:r>
          </a:p>
          <a:p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98EDF3-6560-0345-9E94-C70601D221C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4187659" y="3202180"/>
            <a:ext cx="0" cy="79749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10E11E5-88F9-034B-9DB7-88267CAEF4CD}"/>
              </a:ext>
            </a:extLst>
          </p:cNvPr>
          <p:cNvSpPr txBox="1"/>
          <p:nvPr/>
        </p:nvSpPr>
        <p:spPr>
          <a:xfrm>
            <a:off x="5012051" y="3908949"/>
            <a:ext cx="60277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CEA Saclay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498F1A-1A56-B645-B1EE-6B9B2996D38D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5313440" y="3211926"/>
            <a:ext cx="0" cy="697023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C0AEA42-E59A-C003-C824-8EE152536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949"/>
            <a:ext cx="9144000" cy="2625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4739B0-4C72-A839-5B3F-CC132A6350D9}"/>
              </a:ext>
            </a:extLst>
          </p:cNvPr>
          <p:cNvSpPr txBox="1"/>
          <p:nvPr/>
        </p:nvSpPr>
        <p:spPr>
          <a:xfrm>
            <a:off x="2287785" y="3227273"/>
            <a:ext cx="47070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GSI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51983-052D-DE4C-A601-EBEDF0944E31}"/>
              </a:ext>
            </a:extLst>
          </p:cNvPr>
          <p:cNvSpPr txBox="1"/>
          <p:nvPr/>
        </p:nvSpPr>
        <p:spPr>
          <a:xfrm>
            <a:off x="5466390" y="560658"/>
            <a:ext cx="3677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https://wiki.bnl.gov/conferences/index.php/ProjectRandDFY23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541840-C904-6637-8121-AEF79C747E9E}"/>
              </a:ext>
            </a:extLst>
          </p:cNvPr>
          <p:cNvSpPr txBox="1"/>
          <p:nvPr/>
        </p:nvSpPr>
        <p:spPr>
          <a:xfrm>
            <a:off x="4344662" y="3177625"/>
            <a:ext cx="10506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Valparaiso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4FACA9-C533-61EB-3735-EA0B068D93FA}"/>
              </a:ext>
            </a:extLst>
          </p:cNvPr>
          <p:cNvSpPr txBox="1"/>
          <p:nvPr/>
        </p:nvSpPr>
        <p:spPr>
          <a:xfrm>
            <a:off x="5517664" y="3138774"/>
            <a:ext cx="105064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IJCLab-Orsay, CEA Saclay, INFN-Torino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02F184B-34D5-B2DC-F01C-02D38C5D6CDB}"/>
              </a:ext>
            </a:extLst>
          </p:cNvPr>
          <p:cNvCxnSpPr>
            <a:cxnSpLocks/>
          </p:cNvCxnSpPr>
          <p:nvPr/>
        </p:nvCxnSpPr>
        <p:spPr>
          <a:xfrm>
            <a:off x="8625497" y="3219485"/>
            <a:ext cx="0" cy="60360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9F0456C5-CFE0-0C63-3378-E7E48ED70E54}"/>
              </a:ext>
            </a:extLst>
          </p:cNvPr>
          <p:cNvCxnSpPr>
            <a:cxnSpLocks/>
            <a:endCxn id="11" idx="1"/>
          </p:cNvCxnSpPr>
          <p:nvPr/>
        </p:nvCxnSpPr>
        <p:spPr>
          <a:xfrm rot="5400000">
            <a:off x="7064604" y="3642145"/>
            <a:ext cx="972985" cy="43944"/>
          </a:xfrm>
          <a:prstGeom prst="bentConnector4">
            <a:avLst>
              <a:gd name="adj1" fmla="val 33393"/>
              <a:gd name="adj2" fmla="val 620208"/>
            </a:avLst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237A4C-10DA-9345-B506-FA5B1B8F6C7D}"/>
              </a:ext>
            </a:extLst>
          </p:cNvPr>
          <p:cNvSpPr txBox="1"/>
          <p:nvPr/>
        </p:nvSpPr>
        <p:spPr>
          <a:xfrm rot="16200000">
            <a:off x="-406403" y="3510761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International 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410154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90A1F-1238-AE43-80E5-4FA95188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261D1-3520-6C4D-BF84-579B19C8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Installation Schedule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3425D6D-33A5-984D-8619-65421FE6BDEA}"/>
              </a:ext>
            </a:extLst>
          </p:cNvPr>
          <p:cNvSpPr/>
          <p:nvPr/>
        </p:nvSpPr>
        <p:spPr>
          <a:xfrm>
            <a:off x="213359" y="1469136"/>
            <a:ext cx="8936729" cy="481584"/>
          </a:xfrm>
          <a:prstGeom prst="rightArrow">
            <a:avLst/>
          </a:prstGeom>
          <a:gradFill flip="none" rotWithShape="1">
            <a:gsLst>
              <a:gs pos="0">
                <a:srgbClr val="0432FF"/>
              </a:gs>
              <a:gs pos="54000">
                <a:srgbClr val="0096FF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AAAFFB-0F79-0B46-8133-1591B49C1171}"/>
              </a:ext>
            </a:extLst>
          </p:cNvPr>
          <p:cNvCxnSpPr>
            <a:cxnSpLocks/>
          </p:cNvCxnSpPr>
          <p:nvPr/>
        </p:nvCxnSpPr>
        <p:spPr>
          <a:xfrm>
            <a:off x="636445" y="1260783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051594C-A547-AB40-81EF-8B36AEBCD69C}"/>
              </a:ext>
            </a:extLst>
          </p:cNvPr>
          <p:cNvSpPr txBox="1"/>
          <p:nvPr/>
        </p:nvSpPr>
        <p:spPr>
          <a:xfrm>
            <a:off x="274860" y="812677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CD-3</a:t>
            </a:r>
          </a:p>
          <a:p>
            <a:pPr algn="ctr"/>
            <a:r>
              <a:rPr lang="en-US" sz="1200" dirty="0">
                <a:latin typeface="+mj-lt"/>
              </a:rPr>
              <a:t>04/2025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A91625-F067-8A43-A38B-D55602887406}"/>
              </a:ext>
            </a:extLst>
          </p:cNvPr>
          <p:cNvCxnSpPr>
            <a:cxnSpLocks/>
          </p:cNvCxnSpPr>
          <p:nvPr/>
        </p:nvCxnSpPr>
        <p:spPr>
          <a:xfrm>
            <a:off x="6632509" y="1275795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A643BE1-BBBD-F644-B236-048599E96F19}"/>
              </a:ext>
            </a:extLst>
          </p:cNvPr>
          <p:cNvSpPr txBox="1"/>
          <p:nvPr/>
        </p:nvSpPr>
        <p:spPr>
          <a:xfrm>
            <a:off x="6258734" y="632617"/>
            <a:ext cx="73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early</a:t>
            </a:r>
          </a:p>
          <a:p>
            <a:pPr algn="ctr"/>
            <a:r>
              <a:rPr lang="en-US" sz="1200" dirty="0">
                <a:latin typeface="+mj-lt"/>
              </a:rPr>
              <a:t>CD-4A</a:t>
            </a:r>
          </a:p>
          <a:p>
            <a:pPr algn="ctr"/>
            <a:r>
              <a:rPr lang="en-US" sz="1200" dirty="0">
                <a:latin typeface="+mj-lt"/>
              </a:rPr>
              <a:t>04/2031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F0D8B2-DCE6-594B-9CCF-D8A09B547AB7}"/>
              </a:ext>
            </a:extLst>
          </p:cNvPr>
          <p:cNvCxnSpPr>
            <a:cxnSpLocks/>
          </p:cNvCxnSpPr>
          <p:nvPr/>
        </p:nvCxnSpPr>
        <p:spPr>
          <a:xfrm>
            <a:off x="7545958" y="1253401"/>
            <a:ext cx="0" cy="648551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46EF7A-36C7-EE4C-835B-EA706B15908A}"/>
              </a:ext>
            </a:extLst>
          </p:cNvPr>
          <p:cNvSpPr txBox="1"/>
          <p:nvPr/>
        </p:nvSpPr>
        <p:spPr>
          <a:xfrm>
            <a:off x="7094607" y="634607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early CD-4</a:t>
            </a:r>
          </a:p>
          <a:p>
            <a:pPr algn="ctr"/>
            <a:r>
              <a:rPr lang="en-US" sz="1200" dirty="0">
                <a:latin typeface="+mj-lt"/>
              </a:rPr>
              <a:t>CD-4A</a:t>
            </a:r>
          </a:p>
          <a:p>
            <a:pPr algn="ctr"/>
            <a:r>
              <a:rPr lang="en-US" sz="1200" dirty="0">
                <a:latin typeface="+mj-lt"/>
              </a:rPr>
              <a:t>04/2032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C31412-4391-3948-A62F-8E36A83C4EFD}"/>
              </a:ext>
            </a:extLst>
          </p:cNvPr>
          <p:cNvCxnSpPr>
            <a:cxnSpLocks/>
          </p:cNvCxnSpPr>
          <p:nvPr/>
        </p:nvCxnSpPr>
        <p:spPr>
          <a:xfrm>
            <a:off x="8721535" y="1272975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AD0184-F103-F84B-B925-60CBB8CAC7A9}"/>
              </a:ext>
            </a:extLst>
          </p:cNvPr>
          <p:cNvSpPr txBox="1"/>
          <p:nvPr/>
        </p:nvSpPr>
        <p:spPr>
          <a:xfrm>
            <a:off x="8359952" y="812677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CD-4</a:t>
            </a:r>
          </a:p>
          <a:p>
            <a:pPr algn="ctr"/>
            <a:r>
              <a:rPr lang="en-US" sz="1200" dirty="0">
                <a:latin typeface="+mj-lt"/>
              </a:rPr>
              <a:t>04/2034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3FEDD-9DB2-664C-AAE3-78ADAD75CE2A}"/>
              </a:ext>
            </a:extLst>
          </p:cNvPr>
          <p:cNvSpPr txBox="1"/>
          <p:nvPr/>
        </p:nvSpPr>
        <p:spPr>
          <a:xfrm>
            <a:off x="6116101" y="2346481"/>
            <a:ext cx="102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Transition into </a:t>
            </a:r>
          </a:p>
          <a:p>
            <a:pPr algn="ctr"/>
            <a:r>
              <a:rPr lang="en-US" sz="1000" dirty="0">
                <a:latin typeface="+mj-lt"/>
              </a:rPr>
              <a:t>Operations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50785-C612-6843-A6B4-90BCEEF1CEAF}"/>
              </a:ext>
            </a:extLst>
          </p:cNvPr>
          <p:cNvSpPr txBox="1"/>
          <p:nvPr/>
        </p:nvSpPr>
        <p:spPr>
          <a:xfrm>
            <a:off x="8324685" y="2316184"/>
            <a:ext cx="808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Start of</a:t>
            </a:r>
          </a:p>
          <a:p>
            <a:pPr algn="ctr"/>
            <a:r>
              <a:rPr lang="en-US" sz="1000" dirty="0">
                <a:latin typeface="+mj-lt"/>
              </a:rPr>
              <a:t>Operations</a:t>
            </a:r>
          </a:p>
          <a:p>
            <a:pPr algn="ctr"/>
            <a:r>
              <a:rPr lang="en-US" sz="1000" dirty="0">
                <a:latin typeface="+mj-lt"/>
              </a:rPr>
              <a:t>&amp;</a:t>
            </a:r>
          </a:p>
          <a:p>
            <a:pPr algn="ctr"/>
            <a:r>
              <a:rPr lang="en-US" sz="1000" dirty="0">
                <a:latin typeface="+mj-lt"/>
              </a:rPr>
              <a:t>Science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AAA165-BBF4-D54D-8E49-6397E8B758B0}"/>
              </a:ext>
            </a:extLst>
          </p:cNvPr>
          <p:cNvCxnSpPr>
            <a:cxnSpLocks/>
          </p:cNvCxnSpPr>
          <p:nvPr/>
        </p:nvCxnSpPr>
        <p:spPr>
          <a:xfrm>
            <a:off x="721648" y="1969671"/>
            <a:ext cx="2094704" cy="0"/>
          </a:xfrm>
          <a:prstGeom prst="straightConnector1">
            <a:avLst/>
          </a:prstGeom>
          <a:ln w="19050">
            <a:solidFill>
              <a:srgbClr val="FF40FF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60753D-8BA1-8E4A-97D9-BF92BF2E70B1}"/>
              </a:ext>
            </a:extLst>
          </p:cNvPr>
          <p:cNvSpPr txBox="1"/>
          <p:nvPr/>
        </p:nvSpPr>
        <p:spPr>
          <a:xfrm>
            <a:off x="1206622" y="2016220"/>
            <a:ext cx="976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F40FF"/>
                </a:solidFill>
                <a:latin typeface="+mj-lt"/>
              </a:rPr>
              <a:t>Construction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2CD726-38F8-524B-862D-390468958082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846894" y="850023"/>
            <a:ext cx="7816" cy="1492572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BE8D9D-ECF5-B34C-879F-EEED8EF00DC0}"/>
              </a:ext>
            </a:extLst>
          </p:cNvPr>
          <p:cNvSpPr txBox="1"/>
          <p:nvPr/>
        </p:nvSpPr>
        <p:spPr>
          <a:xfrm>
            <a:off x="2450592" y="573024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Oct 2028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9513F7-DA79-3942-A93A-36ACD4FDDA56}"/>
              </a:ext>
            </a:extLst>
          </p:cNvPr>
          <p:cNvSpPr txBox="1"/>
          <p:nvPr/>
        </p:nvSpPr>
        <p:spPr>
          <a:xfrm>
            <a:off x="2206752" y="2258080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IR-6 ready </a:t>
            </a:r>
          </a:p>
          <a:p>
            <a:pPr algn="ctr"/>
            <a:r>
              <a:rPr lang="en-US" sz="1400" dirty="0">
                <a:latin typeface="+mj-lt"/>
              </a:rPr>
              <a:t>for installation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B036C5-24EE-D14D-867B-D163D742D8A6}"/>
              </a:ext>
            </a:extLst>
          </p:cNvPr>
          <p:cNvCxnSpPr>
            <a:cxnSpLocks/>
            <a:stCxn id="30" idx="1"/>
          </p:cNvCxnSpPr>
          <p:nvPr/>
        </p:nvCxnSpPr>
        <p:spPr>
          <a:xfrm>
            <a:off x="3413760" y="979748"/>
            <a:ext cx="12253" cy="1801552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6929F12-896A-C842-B25C-4F8D9AFC8AC2}"/>
              </a:ext>
            </a:extLst>
          </p:cNvPr>
          <p:cNvSpPr txBox="1"/>
          <p:nvPr/>
        </p:nvSpPr>
        <p:spPr>
          <a:xfrm>
            <a:off x="3054096" y="688848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Jan 2029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1C21D1-6B49-2A41-BE41-D21A562F4849}"/>
              </a:ext>
            </a:extLst>
          </p:cNvPr>
          <p:cNvSpPr txBox="1"/>
          <p:nvPr/>
        </p:nvSpPr>
        <p:spPr>
          <a:xfrm>
            <a:off x="2807760" y="2800624"/>
            <a:ext cx="105028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lower half </a:t>
            </a:r>
          </a:p>
          <a:p>
            <a:pPr algn="ctr"/>
            <a:r>
              <a:rPr lang="en-US" sz="1400" dirty="0">
                <a:latin typeface="+mj-lt"/>
              </a:rPr>
              <a:t>barrel </a:t>
            </a:r>
            <a:r>
              <a:rPr lang="en-US" sz="1400" dirty="0" err="1">
                <a:latin typeface="+mj-lt"/>
              </a:rPr>
              <a:t>Hcal</a:t>
            </a:r>
            <a:endParaRPr lang="en-US" sz="14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installed</a:t>
            </a:r>
          </a:p>
          <a:p>
            <a:pPr algn="ctr"/>
            <a:r>
              <a:rPr lang="en-US" sz="1400" dirty="0">
                <a:latin typeface="+mj-lt"/>
              </a:rPr>
              <a:t>Solenoid </a:t>
            </a:r>
          </a:p>
          <a:p>
            <a:pPr algn="ctr"/>
            <a:r>
              <a:rPr lang="en-US" sz="1400" dirty="0">
                <a:latin typeface="+mj-lt"/>
              </a:rPr>
              <a:t>delivered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082C10-3DC5-8A43-8B9D-062B685491E8}"/>
              </a:ext>
            </a:extLst>
          </p:cNvPr>
          <p:cNvCxnSpPr>
            <a:cxnSpLocks/>
          </p:cNvCxnSpPr>
          <p:nvPr/>
        </p:nvCxnSpPr>
        <p:spPr>
          <a:xfrm>
            <a:off x="3810061" y="1060704"/>
            <a:ext cx="0" cy="356006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2F24C9E-8C9A-584F-A08E-360731FF4DF3}"/>
              </a:ext>
            </a:extLst>
          </p:cNvPr>
          <p:cNvSpPr txBox="1"/>
          <p:nvPr/>
        </p:nvSpPr>
        <p:spPr>
          <a:xfrm>
            <a:off x="3028811" y="4562368"/>
            <a:ext cx="14494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 Barrel </a:t>
            </a:r>
            <a:r>
              <a:rPr lang="en-US" sz="1400" dirty="0" err="1">
                <a:latin typeface="+mj-lt"/>
              </a:rPr>
              <a:t>Hcal</a:t>
            </a:r>
            <a:endParaRPr lang="en-US" sz="14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&amp; Solenoid </a:t>
            </a:r>
          </a:p>
          <a:p>
            <a:pPr algn="ctr"/>
            <a:r>
              <a:rPr lang="en-US" sz="1400" dirty="0">
                <a:latin typeface="+mj-lt"/>
              </a:rPr>
              <a:t>installed</a:t>
            </a:r>
          </a:p>
          <a:p>
            <a:pPr algn="ctr"/>
            <a:r>
              <a:rPr lang="en-US" sz="1400" dirty="0">
                <a:latin typeface="+mj-lt"/>
              </a:rPr>
              <a:t>followed by low </a:t>
            </a:r>
          </a:p>
          <a:p>
            <a:pPr algn="ctr"/>
            <a:r>
              <a:rPr lang="en-US" sz="1400" dirty="0">
                <a:latin typeface="+mj-lt"/>
              </a:rPr>
              <a:t>power test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A594E2-5C61-2544-BD4C-8942E9705682}"/>
              </a:ext>
            </a:extLst>
          </p:cNvPr>
          <p:cNvSpPr txBox="1"/>
          <p:nvPr/>
        </p:nvSpPr>
        <p:spPr>
          <a:xfrm>
            <a:off x="3413760" y="841248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April 2029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8E22759-E28A-D648-9FE6-2A3C5438DD7A}"/>
              </a:ext>
            </a:extLst>
          </p:cNvPr>
          <p:cNvCxnSpPr>
            <a:cxnSpLocks/>
          </p:cNvCxnSpPr>
          <p:nvPr/>
        </p:nvCxnSpPr>
        <p:spPr>
          <a:xfrm>
            <a:off x="4498909" y="1213104"/>
            <a:ext cx="0" cy="156819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90D42CC-F4AD-F748-969C-C5F10830B934}"/>
              </a:ext>
            </a:extLst>
          </p:cNvPr>
          <p:cNvSpPr txBox="1"/>
          <p:nvPr/>
        </p:nvSpPr>
        <p:spPr>
          <a:xfrm>
            <a:off x="3837470" y="2781300"/>
            <a:ext cx="1380506" cy="95410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+mj-lt"/>
              </a:rPr>
              <a:t>Endcap </a:t>
            </a:r>
            <a:r>
              <a:rPr lang="en-US" sz="1400" dirty="0" err="1">
                <a:solidFill>
                  <a:srgbClr val="0000FF"/>
                </a:solidFill>
                <a:latin typeface="+mj-lt"/>
              </a:rPr>
              <a:t>HCals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+mj-lt"/>
              </a:rPr>
              <a:t>completed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+mj-lt"/>
              </a:rPr>
              <a:t>Solenoid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+mj-lt"/>
              </a:rPr>
              <a:t>Field mapping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40D0AC-F23C-654C-AC6B-CE2B8EB567A5}"/>
              </a:ext>
            </a:extLst>
          </p:cNvPr>
          <p:cNvSpPr txBox="1"/>
          <p:nvPr/>
        </p:nvSpPr>
        <p:spPr>
          <a:xfrm>
            <a:off x="4102608" y="932688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Dec 2029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1852A47-563E-2F40-9887-D684197C47AD}"/>
              </a:ext>
            </a:extLst>
          </p:cNvPr>
          <p:cNvCxnSpPr>
            <a:cxnSpLocks/>
          </p:cNvCxnSpPr>
          <p:nvPr/>
        </p:nvCxnSpPr>
        <p:spPr>
          <a:xfrm>
            <a:off x="5138989" y="1377696"/>
            <a:ext cx="0" cy="332841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9EF0541-07AC-6D43-856F-531DB2576B52}"/>
              </a:ext>
            </a:extLst>
          </p:cNvPr>
          <p:cNvSpPr txBox="1"/>
          <p:nvPr/>
        </p:nvSpPr>
        <p:spPr>
          <a:xfrm>
            <a:off x="3925829" y="3713988"/>
            <a:ext cx="12891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Barrel </a:t>
            </a:r>
            <a:r>
              <a:rPr lang="en-US" sz="1400" dirty="0" err="1">
                <a:latin typeface="+mj-lt"/>
              </a:rPr>
              <a:t>Ecal</a:t>
            </a:r>
            <a:endParaRPr lang="en-US" sz="14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ready</a:t>
            </a:r>
          </a:p>
          <a:p>
            <a:pPr algn="ctr"/>
            <a:r>
              <a:rPr lang="en-US" sz="1400" dirty="0">
                <a:latin typeface="+mj-lt"/>
              </a:rPr>
              <a:t>for installation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5565D0-7989-C945-96DC-C0FAB310DA6B}"/>
              </a:ext>
            </a:extLst>
          </p:cNvPr>
          <p:cNvSpPr txBox="1"/>
          <p:nvPr/>
        </p:nvSpPr>
        <p:spPr>
          <a:xfrm>
            <a:off x="4632960" y="1085088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June 2030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C90A4A-D0F5-1345-9AE5-685022C200BE}"/>
              </a:ext>
            </a:extLst>
          </p:cNvPr>
          <p:cNvSpPr txBox="1"/>
          <p:nvPr/>
        </p:nvSpPr>
        <p:spPr>
          <a:xfrm>
            <a:off x="4425696" y="4608576"/>
            <a:ext cx="1527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Barrel Detectors </a:t>
            </a:r>
          </a:p>
          <a:p>
            <a:pPr algn="ctr"/>
            <a:r>
              <a:rPr lang="en-US" sz="1400" dirty="0">
                <a:latin typeface="+mj-lt"/>
              </a:rPr>
              <a:t>installed</a:t>
            </a:r>
          </a:p>
          <a:p>
            <a:pPr algn="ctr"/>
            <a:r>
              <a:rPr lang="en-US" sz="1400" dirty="0" err="1">
                <a:latin typeface="+mj-lt"/>
              </a:rPr>
              <a:t>ECal</a:t>
            </a:r>
            <a:r>
              <a:rPr lang="en-US" sz="1400" dirty="0">
                <a:latin typeface="+mj-lt"/>
              </a:rPr>
              <a:t>, DIRC, </a:t>
            </a:r>
          </a:p>
          <a:p>
            <a:pPr algn="ctr"/>
            <a:r>
              <a:rPr lang="en-US" sz="1400" dirty="0" err="1">
                <a:latin typeface="+mj-lt"/>
              </a:rPr>
              <a:t>ToF</a:t>
            </a:r>
            <a:r>
              <a:rPr lang="en-US" sz="1400" dirty="0">
                <a:latin typeface="+mj-lt"/>
              </a:rPr>
              <a:t>, Trackers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6D58754-D7AC-6A40-A785-374FCB5C5255}"/>
              </a:ext>
            </a:extLst>
          </p:cNvPr>
          <p:cNvCxnSpPr>
            <a:cxnSpLocks/>
          </p:cNvCxnSpPr>
          <p:nvPr/>
        </p:nvCxnSpPr>
        <p:spPr>
          <a:xfrm>
            <a:off x="5705917" y="1456944"/>
            <a:ext cx="0" cy="161544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71D2829-9582-B64D-ABC3-A1A8CC1D833C}"/>
              </a:ext>
            </a:extLst>
          </p:cNvPr>
          <p:cNvSpPr txBox="1"/>
          <p:nvPr/>
        </p:nvSpPr>
        <p:spPr>
          <a:xfrm>
            <a:off x="5199888" y="1249680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Oct 2030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69F3C8-4920-A444-A7D7-29AD22C9BE8D}"/>
              </a:ext>
            </a:extLst>
          </p:cNvPr>
          <p:cNvSpPr txBox="1"/>
          <p:nvPr/>
        </p:nvSpPr>
        <p:spPr>
          <a:xfrm>
            <a:off x="5049536" y="3041904"/>
            <a:ext cx="15116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Hadron Endcap</a:t>
            </a:r>
          </a:p>
          <a:p>
            <a:pPr algn="ctr"/>
            <a:r>
              <a:rPr lang="en-US" sz="1400" dirty="0">
                <a:latin typeface="+mj-lt"/>
              </a:rPr>
              <a:t>Detectors </a:t>
            </a:r>
          </a:p>
          <a:p>
            <a:pPr algn="ctr"/>
            <a:r>
              <a:rPr lang="en-US" sz="1400" dirty="0">
                <a:latin typeface="+mj-lt"/>
              </a:rPr>
              <a:t>installed</a:t>
            </a:r>
          </a:p>
          <a:p>
            <a:pPr algn="ctr"/>
            <a:r>
              <a:rPr lang="en-US" sz="1400" dirty="0">
                <a:latin typeface="+mj-lt"/>
              </a:rPr>
              <a:t>Trackers, </a:t>
            </a:r>
            <a:r>
              <a:rPr lang="en-US" sz="1400" dirty="0" err="1">
                <a:latin typeface="+mj-lt"/>
              </a:rPr>
              <a:t>dRICH</a:t>
            </a:r>
            <a:endParaRPr lang="en-US" sz="1400" dirty="0">
              <a:latin typeface="+mj-lt"/>
            </a:endParaRPr>
          </a:p>
          <a:p>
            <a:pPr algn="ctr"/>
            <a:r>
              <a:rPr lang="en-US" sz="1400" dirty="0" err="1">
                <a:latin typeface="+mj-lt"/>
              </a:rPr>
              <a:t>ECal</a:t>
            </a:r>
            <a:endParaRPr lang="en-US" sz="1400" dirty="0">
              <a:latin typeface="+mj-lt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5E134D4-5958-8243-8C86-EC74823C99A3}"/>
              </a:ext>
            </a:extLst>
          </p:cNvPr>
          <p:cNvCxnSpPr>
            <a:cxnSpLocks/>
          </p:cNvCxnSpPr>
          <p:nvPr/>
        </p:nvCxnSpPr>
        <p:spPr>
          <a:xfrm>
            <a:off x="6297229" y="1548384"/>
            <a:ext cx="0" cy="2913888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BBC85EC-D301-D241-ADEA-E7EC1D511209}"/>
              </a:ext>
            </a:extLst>
          </p:cNvPr>
          <p:cNvSpPr txBox="1"/>
          <p:nvPr/>
        </p:nvSpPr>
        <p:spPr>
          <a:xfrm>
            <a:off x="5791200" y="1341120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Jan 2031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113558-CF23-8843-B8FD-1D847091B806}"/>
              </a:ext>
            </a:extLst>
          </p:cNvPr>
          <p:cNvSpPr txBox="1"/>
          <p:nvPr/>
        </p:nvSpPr>
        <p:spPr>
          <a:xfrm>
            <a:off x="5921264" y="4450080"/>
            <a:ext cx="15116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Lepton Endcap</a:t>
            </a:r>
          </a:p>
          <a:p>
            <a:pPr algn="ctr"/>
            <a:r>
              <a:rPr lang="en-US" sz="1400" dirty="0">
                <a:latin typeface="+mj-lt"/>
              </a:rPr>
              <a:t>Detectors </a:t>
            </a:r>
          </a:p>
          <a:p>
            <a:pPr algn="ctr"/>
            <a:r>
              <a:rPr lang="en-US" sz="1400" dirty="0">
                <a:latin typeface="+mj-lt"/>
              </a:rPr>
              <a:t>installed</a:t>
            </a:r>
          </a:p>
          <a:p>
            <a:pPr algn="ctr"/>
            <a:r>
              <a:rPr lang="en-US" sz="1400" dirty="0">
                <a:latin typeface="+mj-lt"/>
              </a:rPr>
              <a:t>Trackers, </a:t>
            </a:r>
            <a:r>
              <a:rPr lang="en-US" sz="1400" dirty="0" err="1">
                <a:latin typeface="+mj-lt"/>
              </a:rPr>
              <a:t>bRICH</a:t>
            </a:r>
            <a:endParaRPr lang="en-US" sz="1400" dirty="0">
              <a:latin typeface="+mj-lt"/>
            </a:endParaRPr>
          </a:p>
          <a:p>
            <a:pPr algn="ctr"/>
            <a:r>
              <a:rPr lang="en-US" sz="1400" dirty="0" err="1">
                <a:latin typeface="+mj-lt"/>
              </a:rPr>
              <a:t>ECal</a:t>
            </a:r>
            <a:endParaRPr lang="en-US" sz="1400" dirty="0">
              <a:latin typeface="+mj-lt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A60EA40-854D-2D48-A445-C99D9F62FBF8}"/>
              </a:ext>
            </a:extLst>
          </p:cNvPr>
          <p:cNvSpPr/>
          <p:nvPr/>
        </p:nvSpPr>
        <p:spPr>
          <a:xfrm>
            <a:off x="25400" y="3000666"/>
            <a:ext cx="414528" cy="21945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291048-C931-4B40-8B2E-ECE2ABA6B84A}"/>
              </a:ext>
            </a:extLst>
          </p:cNvPr>
          <p:cNvSpPr txBox="1"/>
          <p:nvPr/>
        </p:nvSpPr>
        <p:spPr>
          <a:xfrm>
            <a:off x="414528" y="2927514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done in beam position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D2A3610-0135-7B44-A7B2-1CF8923E8F7C}"/>
              </a:ext>
            </a:extLst>
          </p:cNvPr>
          <p:cNvSpPr/>
          <p:nvPr/>
        </p:nvSpPr>
        <p:spPr>
          <a:xfrm>
            <a:off x="12446" y="3390048"/>
            <a:ext cx="414528" cy="219456"/>
          </a:xfrm>
          <a:prstGeom prst="rect">
            <a:avLst/>
          </a:prstGeom>
          <a:solidFill>
            <a:schemeClr val="tx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C978DD-A283-8347-B266-CED169F81915}"/>
              </a:ext>
            </a:extLst>
          </p:cNvPr>
          <p:cNvSpPr txBox="1"/>
          <p:nvPr/>
        </p:nvSpPr>
        <p:spPr>
          <a:xfrm>
            <a:off x="420624" y="3335946"/>
            <a:ext cx="2326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done in IP-6 Assembly Hall</a:t>
            </a:r>
          </a:p>
        </p:txBody>
      </p:sp>
      <p:sp>
        <p:nvSpPr>
          <p:cNvPr id="44" name="Curved Right Arrow 43">
            <a:extLst>
              <a:ext uri="{FF2B5EF4-FFF2-40B4-BE49-F238E27FC236}">
                <a16:creationId xmlns:a16="http://schemas.microsoft.com/office/drawing/2014/main" id="{AE89C0DE-5864-CD46-A0AC-212D39681D76}"/>
              </a:ext>
            </a:extLst>
          </p:cNvPr>
          <p:cNvSpPr/>
          <p:nvPr/>
        </p:nvSpPr>
        <p:spPr bwMode="auto">
          <a:xfrm>
            <a:off x="59168" y="5360323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590BDB-9576-D745-89D6-D604FBDC6F52}"/>
              </a:ext>
            </a:extLst>
          </p:cNvPr>
          <p:cNvSpPr txBox="1"/>
          <p:nvPr/>
        </p:nvSpPr>
        <p:spPr>
          <a:xfrm>
            <a:off x="590550" y="5437992"/>
            <a:ext cx="796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+mj-lt"/>
              </a:rPr>
              <a:t>Take Away: 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Solenoid and Barrel </a:t>
            </a:r>
            <a:r>
              <a:rPr lang="en-US" sz="1600" dirty="0" err="1">
                <a:latin typeface="+mj-lt"/>
              </a:rPr>
              <a:t>HCal</a:t>
            </a:r>
            <a:r>
              <a:rPr lang="en-US" sz="1600" dirty="0">
                <a:latin typeface="+mj-lt"/>
              </a:rPr>
              <a:t> need to be ready by Jan 2029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all other subdetectors need to be ready between 06/29 to 06/30 depending on their location in the detector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+mj-lt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dirty="0">
                <a:latin typeface="+mj-lt"/>
                <a:sym typeface="Wingdings" pitchFamily="2" charset="2"/>
              </a:rPr>
              <a:t> 1</a:t>
            </a:r>
            <a:r>
              <a:rPr lang="en-US" sz="1600" baseline="30000" dirty="0">
                <a:latin typeface="+mj-lt"/>
                <a:sym typeface="Wingdings" pitchFamily="2" charset="2"/>
              </a:rPr>
              <a:t>st</a:t>
            </a:r>
            <a:r>
              <a:rPr lang="en-US" sz="1600" dirty="0">
                <a:latin typeface="+mj-lt"/>
                <a:sym typeface="Wingdings" pitchFamily="2" charset="2"/>
              </a:rPr>
              <a:t> DIRC &amp; barrel and disc </a:t>
            </a:r>
            <a:r>
              <a:rPr lang="en-US" sz="1600" dirty="0" err="1">
                <a:latin typeface="+mj-lt"/>
                <a:sym typeface="Wingdings" pitchFamily="2" charset="2"/>
              </a:rPr>
              <a:t>ToF</a:t>
            </a:r>
            <a:r>
              <a:rPr lang="en-US" sz="1600" dirty="0">
                <a:latin typeface="+mj-lt"/>
                <a:sym typeface="Wingdings" pitchFamily="2" charset="2"/>
              </a:rPr>
              <a:t>, 2</a:t>
            </a:r>
            <a:r>
              <a:rPr lang="en-US" sz="1600" baseline="30000" dirty="0">
                <a:latin typeface="+mj-lt"/>
                <a:sym typeface="Wingdings" pitchFamily="2" charset="2"/>
              </a:rPr>
              <a:t>nd</a:t>
            </a:r>
            <a:r>
              <a:rPr lang="en-US" sz="1600" dirty="0">
                <a:latin typeface="+mj-lt"/>
                <a:sym typeface="Wingdings" pitchFamily="2" charset="2"/>
              </a:rPr>
              <a:t> </a:t>
            </a:r>
            <a:r>
              <a:rPr lang="en-US" sz="1600" dirty="0" err="1">
                <a:latin typeface="+mj-lt"/>
                <a:sym typeface="Wingdings" pitchFamily="2" charset="2"/>
              </a:rPr>
              <a:t>dRICH</a:t>
            </a:r>
            <a:r>
              <a:rPr lang="en-US" sz="1600" dirty="0">
                <a:latin typeface="+mj-lt"/>
                <a:sym typeface="Wingdings" pitchFamily="2" charset="2"/>
              </a:rPr>
              <a:t> and 3</a:t>
            </a:r>
            <a:r>
              <a:rPr lang="en-US" sz="1600" baseline="30000" dirty="0">
                <a:latin typeface="+mj-lt"/>
                <a:sym typeface="Wingdings" pitchFamily="2" charset="2"/>
              </a:rPr>
              <a:t>rd</a:t>
            </a:r>
            <a:r>
              <a:rPr lang="en-US" sz="1600" dirty="0">
                <a:latin typeface="+mj-lt"/>
                <a:sym typeface="Wingdings" pitchFamily="2" charset="2"/>
              </a:rPr>
              <a:t> backward RICH</a:t>
            </a:r>
            <a:endParaRPr lang="en-US" sz="1600" dirty="0">
              <a:latin typeface="+mj-lt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EDBF678-538A-3E45-BE56-A0293A850547}"/>
              </a:ext>
            </a:extLst>
          </p:cNvPr>
          <p:cNvPicPr/>
          <p:nvPr/>
        </p:nvPicPr>
        <p:blipFill rotWithShape="1">
          <a:blip r:embed="rId2"/>
          <a:srcRect l="3739" t="2634" r="3894" b="2294"/>
          <a:stretch/>
        </p:blipFill>
        <p:spPr>
          <a:xfrm>
            <a:off x="7382143" y="4733365"/>
            <a:ext cx="1761857" cy="11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9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AFD10-A546-BF19-E1E7-ABE6E4C3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What is the EIC Facility?</a:t>
            </a: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0D3393D3-19A6-FA41-A9E0-B5FE8422F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105" y="895015"/>
            <a:ext cx="3888218" cy="50222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AA4C80-BC4F-E14F-9663-ADDE8D34C021}"/>
              </a:ext>
            </a:extLst>
          </p:cNvPr>
          <p:cNvSpPr txBox="1"/>
          <p:nvPr/>
        </p:nvSpPr>
        <p:spPr>
          <a:xfrm>
            <a:off x="6020646" y="2661889"/>
            <a:ext cx="619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Possible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2</a:t>
            </a:r>
            <a:r>
              <a:rPr lang="en-US" sz="600" baseline="30000" dirty="0">
                <a:solidFill>
                  <a:srgbClr val="0000FF"/>
                </a:solidFill>
                <a:latin typeface="+mj-lt"/>
              </a:rPr>
              <a:t>nd</a:t>
            </a:r>
            <a:r>
              <a:rPr lang="en-US" sz="600" dirty="0">
                <a:solidFill>
                  <a:srgbClr val="0000FF"/>
                </a:solidFill>
                <a:latin typeface="+mj-lt"/>
              </a:rPr>
              <a:t> Detector 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Location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84CDA4-0933-674C-8FB9-05CF4856DEE7}"/>
              </a:ext>
            </a:extLst>
          </p:cNvPr>
          <p:cNvSpPr txBox="1"/>
          <p:nvPr/>
        </p:nvSpPr>
        <p:spPr>
          <a:xfrm>
            <a:off x="6677950" y="3153441"/>
            <a:ext cx="49725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Project 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Detector 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Location</a:t>
            </a: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3A27C06B-1C5C-B048-A592-D6447776D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606" y="3528613"/>
            <a:ext cx="367937" cy="264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A6A4D-8686-264A-96F7-C93460E73A20}"/>
              </a:ext>
            </a:extLst>
          </p:cNvPr>
          <p:cNvSpPr txBox="1"/>
          <p:nvPr/>
        </p:nvSpPr>
        <p:spPr>
          <a:xfrm>
            <a:off x="6565156" y="3790948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IR-6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70F490-51B8-E14A-91FD-B411BC9EFEE8}"/>
              </a:ext>
            </a:extLst>
          </p:cNvPr>
          <p:cNvSpPr txBox="1"/>
          <p:nvPr/>
        </p:nvSpPr>
        <p:spPr>
          <a:xfrm>
            <a:off x="5298408" y="3109416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IR-8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36915-F580-56D5-878F-4FB63025CA31}"/>
              </a:ext>
            </a:extLst>
          </p:cNvPr>
          <p:cNvSpPr txBox="1"/>
          <p:nvPr/>
        </p:nvSpPr>
        <p:spPr>
          <a:xfrm>
            <a:off x="14163" y="802248"/>
            <a:ext cx="522694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What is the EIC:</a:t>
            </a:r>
          </a:p>
          <a:p>
            <a:pPr algn="ctr"/>
            <a:endParaRPr lang="en-US" sz="700" dirty="0">
              <a:solidFill>
                <a:srgbClr val="0000FF"/>
              </a:solidFill>
              <a:latin typeface="+mj-lt"/>
              <a:ea typeface="Comic Sans MS" charset="0"/>
              <a:cs typeface="Comic Sans MS" charset="0"/>
            </a:endParaRPr>
          </a:p>
          <a:p>
            <a:pPr algn="ctr"/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A high luminosity (10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33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 – 10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34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 cm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-2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s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-1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) polarized </a:t>
            </a:r>
            <a:r>
              <a:rPr lang="en-US" sz="16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e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lectron proton / </a:t>
            </a:r>
            <a:r>
              <a:rPr lang="en-US" sz="16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i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on </a:t>
            </a:r>
            <a:r>
              <a:rPr lang="en-US" sz="16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c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ollider with √</a:t>
            </a:r>
            <a:r>
              <a:rPr lang="en-US" sz="1600" dirty="0" err="1">
                <a:latin typeface="+mj-lt"/>
                <a:ea typeface="Comic Sans MS" charset="0"/>
                <a:cs typeface="Comic Sans MS" charset="0"/>
              </a:rPr>
              <a:t>s</a:t>
            </a:r>
            <a:r>
              <a:rPr lang="en-US" sz="1600" baseline="-25000" dirty="0" err="1">
                <a:latin typeface="+mj-lt"/>
                <a:ea typeface="Comic Sans MS" charset="0"/>
                <a:cs typeface="Comic Sans MS" charset="0"/>
              </a:rPr>
              <a:t>ep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 = 28 – 140 GeV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FE9DD-E843-773B-5890-623AAB2B9C45}"/>
              </a:ext>
            </a:extLst>
          </p:cNvPr>
          <p:cNvSpPr txBox="1"/>
          <p:nvPr/>
        </p:nvSpPr>
        <p:spPr>
          <a:xfrm>
            <a:off x="14163" y="1797128"/>
            <a:ext cx="5226942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What is special:</a:t>
            </a:r>
          </a:p>
          <a:p>
            <a:pPr algn="ctr"/>
            <a:endParaRPr lang="en-US" sz="700" dirty="0">
              <a:solidFill>
                <a:srgbClr val="0000FF"/>
              </a:solidFill>
              <a:latin typeface="+mj-lt"/>
              <a:ea typeface="Comic Sans MS" charset="0"/>
              <a:cs typeface="Comic Sans MS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EIC is the ONLY new collider in foreseeable future. Allows to remain at frontier of Accelerator S&amp;T.</a:t>
            </a:r>
          </a:p>
          <a:p>
            <a:pPr algn="ctr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factor 100 to 1000 higher luminosity as HERA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        both electrons and protons / light nuclei polarized,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nuclear beams: d to U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Fixed Target Facilities i.e.:</a:t>
            </a:r>
            <a:endParaRPr lang="en-US" sz="1600" dirty="0">
              <a:latin typeface="Arial" panose="020B0604020202020204" pitchFamily="34" charset="0"/>
              <a:ea typeface="Comic Sans MS" charset="0"/>
              <a:cs typeface="Arial" panose="020B0604020202020204" pitchFamily="34" charset="0"/>
              <a:sym typeface="Wingdings"/>
            </a:endParaRPr>
          </a:p>
          <a:p>
            <a:pPr algn="ctr"/>
            <a:r>
              <a:rPr lang="en-US" sz="16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at minimum &gt; 2 decades increase in kinematic coverage in x and Q</a:t>
            </a:r>
            <a:r>
              <a:rPr lang="en-US" sz="1600" baseline="300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0432FF"/>
                </a:solidFill>
                <a:latin typeface="Arial" panose="020B0604020202020204"/>
                <a:cs typeface="Arial" panose="020B0604020202020204" pitchFamily="34" charset="0"/>
              </a:rPr>
              <a:t>Science Program: 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An EIC can uniquely address three profound questions about nucleons — neutrons and protons — and how they are assembled to form the nuclei of atoms: </a:t>
            </a: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State of the art general purpose collider detector</a:t>
            </a:r>
          </a:p>
        </p:txBody>
      </p:sp>
    </p:spTree>
    <p:extLst>
      <p:ext uri="{BB962C8B-B14F-4D97-AF65-F5344CB8AC3E}">
        <p14:creationId xmlns:p14="http://schemas.microsoft.com/office/powerpoint/2010/main" val="2854394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Requirements: Beam Background at 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391" y="480577"/>
            <a:ext cx="4673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electron beam: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</a:pPr>
            <a:endParaRPr lang="en-US" sz="80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Synchrotron radiation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+mj-lt"/>
                <a:cs typeface="Comic Sans MS"/>
              </a:rPr>
              <a:t>Backscattering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+mj-lt"/>
                <a:cs typeface="Comic Sans MS"/>
              </a:rPr>
              <a:t>Photo desorption</a:t>
            </a:r>
          </a:p>
          <a:p>
            <a:pPr lvl="1">
              <a:buClr>
                <a:srgbClr val="0000FF"/>
              </a:buClr>
            </a:pPr>
            <a:r>
              <a:rPr lang="en-US" b="0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</a:t>
            </a:r>
            <a:r>
              <a:rPr lang="en-US" b="0" dirty="0">
                <a:latin typeface="+mj-lt"/>
                <a:cs typeface="Comic Sans MS"/>
                <a:sym typeface="Wingdings"/>
              </a:rPr>
              <a:t> </a:t>
            </a:r>
            <a:r>
              <a:rPr lang="en-US" b="0" dirty="0">
                <a:latin typeface="+mj-lt"/>
                <a:cs typeface="Comic Sans MS"/>
              </a:rPr>
              <a:t>degradation of vacuum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Beam gas interactions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+mj-lt"/>
                <a:cs typeface="Comic Sans MS"/>
              </a:rPr>
              <a:t>Off momentum electrons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Higher order mode losses</a:t>
            </a:r>
          </a:p>
          <a:p>
            <a:pPr marL="742950" lvl="1" indent="-285750">
              <a:buClr>
                <a:srgbClr val="0432FF"/>
              </a:buClr>
              <a:buFont typeface="Wingdings" charset="2"/>
              <a:buChar char="Ø"/>
            </a:pPr>
            <a:r>
              <a:rPr lang="en-US" sz="1600" b="0" dirty="0">
                <a:latin typeface="+mj-lt"/>
                <a:cs typeface="Comic Sans MS"/>
              </a:rPr>
              <a:t>Local heating at injection and ramp (short bunches)</a:t>
            </a:r>
          </a:p>
          <a:p>
            <a:pPr marL="742950" lvl="1" indent="-285750">
              <a:buClr>
                <a:srgbClr val="0432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Comic Sans MS"/>
              </a:rPr>
              <a:t>degradation of vacuum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background due to de-excitation of beam if bunches are replaced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9454" y="475402"/>
            <a:ext cx="378821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proton beam: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80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Low beam lifetime during </a:t>
            </a:r>
          </a:p>
          <a:p>
            <a:pPr>
              <a:buClr>
                <a:srgbClr val="0000FF"/>
              </a:buClr>
            </a:pPr>
            <a:r>
              <a:rPr lang="en-US" b="0" dirty="0">
                <a:latin typeface="+mj-lt"/>
                <a:cs typeface="Comic Sans MS"/>
              </a:rPr>
              <a:t>    injection and ramping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Beam gas interactions, large</a:t>
            </a:r>
          </a:p>
          <a:p>
            <a:pPr>
              <a:buClr>
                <a:srgbClr val="0000FF"/>
              </a:buClr>
            </a:pPr>
            <a:r>
              <a:rPr lang="en-US" b="0" dirty="0">
                <a:latin typeface="+mj-lt"/>
                <a:cs typeface="Comic Sans MS"/>
              </a:rPr>
              <a:t>    </a:t>
            </a:r>
            <a:r>
              <a:rPr lang="en-US" b="0" dirty="0" err="1">
                <a:latin typeface="+mj-lt"/>
                <a:cs typeface="Comic Sans MS"/>
              </a:rPr>
              <a:t>hadronic</a:t>
            </a:r>
            <a:r>
              <a:rPr lang="en-US" b="0" dirty="0">
                <a:latin typeface="+mj-lt"/>
                <a:cs typeface="Comic Sans MS"/>
              </a:rPr>
              <a:t> cross section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Comic Sans MS"/>
              </a:rPr>
              <a:t>Secondary interactions with</a:t>
            </a:r>
          </a:p>
          <a:p>
            <a:pPr lvl="1">
              <a:buClr>
                <a:srgbClr val="0000FF"/>
              </a:buClr>
            </a:pPr>
            <a:r>
              <a:rPr lang="en-US" b="0" dirty="0">
                <a:latin typeface="+mj-lt"/>
                <a:cs typeface="Comic Sans MS"/>
              </a:rPr>
              <a:t>    aperture limitations, i.e. with</a:t>
            </a:r>
          </a:p>
          <a:p>
            <a:pPr lvl="1">
              <a:buClr>
                <a:srgbClr val="0000FF"/>
              </a:buClr>
            </a:pPr>
            <a:r>
              <a:rPr lang="en-US" b="0" dirty="0">
                <a:latin typeface="+mj-lt"/>
                <a:cs typeface="Comic Sans MS"/>
              </a:rPr>
              <a:t>    magnets, beam pipe, masks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022" y="4075186"/>
            <a:ext cx="85026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Requirement: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+mj-lt"/>
                <a:cs typeface="Comic Sans MS"/>
              </a:rPr>
              <a:t>Keep beam backgrounds as low as possible</a:t>
            </a:r>
          </a:p>
          <a:p>
            <a:pPr>
              <a:buClr>
                <a:srgbClr val="0000FF"/>
              </a:buClr>
            </a:pPr>
            <a:r>
              <a:rPr lang="en-US" b="0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en-US" b="0" dirty="0">
                <a:latin typeface="+mj-lt"/>
                <a:cs typeface="Comic Sans MS"/>
              </a:rPr>
              <a:t>Careful design of interaction region, beam-pipe masks and photon beam dump</a:t>
            </a:r>
          </a:p>
          <a:p>
            <a:pPr>
              <a:buClr>
                <a:srgbClr val="0000FF"/>
              </a:buClr>
            </a:pPr>
            <a:r>
              <a:rPr lang="en-US" b="0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en-US" b="0" dirty="0">
                <a:latin typeface="+mj-lt"/>
                <a:cs typeface="Comic Sans MS"/>
              </a:rPr>
              <a:t>Excellent vacuum system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99140-73F5-584D-BE92-6A6BD2EE5739}"/>
              </a:ext>
            </a:extLst>
          </p:cNvPr>
          <p:cNvSpPr txBox="1"/>
          <p:nvPr/>
        </p:nvSpPr>
        <p:spPr>
          <a:xfrm>
            <a:off x="155022" y="5275271"/>
            <a:ext cx="890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+mj-lt"/>
              </a:rPr>
              <a:t>Important to note: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low multiplicity per event: &lt; 10 tracks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Arial" panose="020B0604020202020204" pitchFamily="34" charset="0"/>
              </a:rPr>
              <a:t>No pileup from collisions 500 kHz @10</a:t>
            </a:r>
            <a:r>
              <a:rPr lang="en-US" baseline="30000" dirty="0">
                <a:latin typeface="+mj-lt"/>
                <a:cs typeface="Arial" panose="020B0604020202020204" pitchFamily="34" charset="0"/>
              </a:rPr>
              <a:t>34</a:t>
            </a:r>
            <a:r>
              <a:rPr lang="en-US" dirty="0">
                <a:latin typeface="+mj-lt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+mj-lt"/>
                <a:cs typeface="Arial" panose="020B0604020202020204" pitchFamily="34" charset="0"/>
              </a:rPr>
              <a:t>-2</a:t>
            </a:r>
            <a:r>
              <a:rPr lang="en-US" dirty="0">
                <a:latin typeface="+mj-lt"/>
                <a:cs typeface="Arial" panose="020B0604020202020204" pitchFamily="34" charset="0"/>
              </a:rPr>
              <a:t>s</a:t>
            </a:r>
            <a:r>
              <a:rPr lang="en-US" baseline="30000" dirty="0">
                <a:latin typeface="+mj-lt"/>
                <a:cs typeface="Arial" panose="020B0604020202020204" pitchFamily="34" charset="0"/>
              </a:rPr>
              <a:t>-1 </a:t>
            </a:r>
            <a:r>
              <a:rPr lang="en-US" dirty="0">
                <a:solidFill>
                  <a:srgbClr val="0432FF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+mj-lt"/>
                <a:cs typeface="Arial" panose="020B0604020202020204" pitchFamily="34" charset="0"/>
                <a:sym typeface="Wingdings" pitchFamily="2" charset="2"/>
              </a:rPr>
              <a:t> DIS event every 200 bunches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Arial" panose="020B0604020202020204" pitchFamily="34" charset="0"/>
                <a:sym typeface="Wingdings" pitchFamily="2" charset="2"/>
              </a:rPr>
              <a:t>radiation environment much less harsh than LHC </a:t>
            </a:r>
            <a:r>
              <a:rPr lang="en-US" dirty="0">
                <a:solidFill>
                  <a:srgbClr val="0432FF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+mj-lt"/>
                <a:cs typeface="Arial" panose="020B0604020202020204" pitchFamily="34" charset="0"/>
                <a:sym typeface="Wingdings" pitchFamily="2" charset="2"/>
              </a:rPr>
              <a:t> factor 100 less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61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77449-73C0-4940-A3AD-8304704D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04ED96-F66A-3940-829C-01B6D28C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669"/>
          </a:xfrm>
        </p:spPr>
        <p:txBody>
          <a:bodyPr/>
          <a:lstStyle/>
          <a:p>
            <a:r>
              <a:rPr lang="en-US" dirty="0"/>
              <a:t>Background/Radiation Simulations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AA24A-1882-FF40-97E3-C06374F9B0AA}"/>
              </a:ext>
            </a:extLst>
          </p:cNvPr>
          <p:cNvSpPr/>
          <p:nvPr/>
        </p:nvSpPr>
        <p:spPr>
          <a:xfrm>
            <a:off x="18134" y="474234"/>
            <a:ext cx="8766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Details: https://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wiki.bnl.gov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/EPIC/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index.php?title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A025A2-3A75-F144-AA97-20E8796A7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782"/>
            <a:ext cx="3403600" cy="1549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1E1528-9AB2-7146-9193-554C68A332C0}"/>
              </a:ext>
            </a:extLst>
          </p:cNvPr>
          <p:cNvSpPr txBox="1"/>
          <p:nvPr/>
        </p:nvSpPr>
        <p:spPr>
          <a:xfrm>
            <a:off x="242052" y="813547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Synchrotron Radiation: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2A86E2-E849-2A42-B388-2A50F565F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4" y="2931460"/>
            <a:ext cx="3070678" cy="1677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B23BC7-EBDE-E847-AA7D-21D830AED859}"/>
              </a:ext>
            </a:extLst>
          </p:cNvPr>
          <p:cNvSpPr txBox="1"/>
          <p:nvPr/>
        </p:nvSpPr>
        <p:spPr>
          <a:xfrm>
            <a:off x="233085" y="2613211"/>
            <a:ext cx="2079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Electron Beam Gas: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AFD1A3-1DB4-7F4E-8345-BEE98FA229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015"/>
          <a:stretch/>
        </p:blipFill>
        <p:spPr>
          <a:xfrm>
            <a:off x="213343" y="4947173"/>
            <a:ext cx="2597091" cy="19108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BC524D-8C24-644C-B23E-6A2DCC65AA7F}"/>
              </a:ext>
            </a:extLst>
          </p:cNvPr>
          <p:cNvSpPr txBox="1"/>
          <p:nvPr/>
        </p:nvSpPr>
        <p:spPr>
          <a:xfrm>
            <a:off x="251015" y="4668370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Hadron Beam Gas: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1833E7-532F-AE47-9670-2CD64EF84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513" y="793377"/>
            <a:ext cx="2475454" cy="1962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79F102-E63E-4842-BC96-ECD7581360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7" t="8228" r="1478"/>
          <a:stretch/>
        </p:blipFill>
        <p:spPr>
          <a:xfrm>
            <a:off x="3899647" y="3290778"/>
            <a:ext cx="4363572" cy="1643172"/>
          </a:xfrm>
          <a:prstGeom prst="rect">
            <a:avLst/>
          </a:prstGeom>
        </p:spPr>
      </p:pic>
      <p:sp>
        <p:nvSpPr>
          <p:cNvPr id="22" name="AutoShape 2" descr="{\displaystyle E_{kin.}&gt;20MeV}">
            <a:extLst>
              <a:ext uri="{FF2B5EF4-FFF2-40B4-BE49-F238E27FC236}">
                <a16:creationId xmlns:a16="http://schemas.microsoft.com/office/drawing/2014/main" id="{4B8664E9-F1D2-304A-AD24-CC42C5CAF1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86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64857A-58B3-AC4A-9A41-B176382C1B02}"/>
              </a:ext>
            </a:extLst>
          </p:cNvPr>
          <p:cNvSpPr txBox="1"/>
          <p:nvPr/>
        </p:nvSpPr>
        <p:spPr>
          <a:xfrm>
            <a:off x="4074459" y="2864223"/>
            <a:ext cx="4108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Neutron &amp; proton flux </a:t>
            </a:r>
            <a:r>
              <a:rPr lang="en-US" sz="1000" dirty="0" err="1">
                <a:latin typeface="+mj-lt"/>
              </a:rPr>
              <a:t>E</a:t>
            </a:r>
            <a:r>
              <a:rPr lang="en-US" sz="1000" baseline="-25000" dirty="0" err="1">
                <a:latin typeface="+mj-lt"/>
              </a:rPr>
              <a:t>kin</a:t>
            </a:r>
            <a:r>
              <a:rPr lang="en-US" sz="1000" dirty="0">
                <a:latin typeface="+mj-lt"/>
              </a:rPr>
              <a:t>&gt;250 MeV to determine single event upsets </a:t>
            </a:r>
          </a:p>
          <a:p>
            <a:pPr algn="l"/>
            <a:r>
              <a:rPr lang="en-US" sz="1000" dirty="0">
                <a:latin typeface="+mj-lt"/>
              </a:rPr>
              <a:t>top luminosity &amp; 18 GeV x 275 GeV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85057C7-C74A-A941-BECC-D1E99D733B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156" r="25147"/>
          <a:stretch/>
        </p:blipFill>
        <p:spPr>
          <a:xfrm>
            <a:off x="3866030" y="5295778"/>
            <a:ext cx="5096435" cy="15622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163E25E-8160-A84F-A9FD-1C59A6BDEBFC}"/>
              </a:ext>
            </a:extLst>
          </p:cNvPr>
          <p:cNvSpPr txBox="1"/>
          <p:nvPr/>
        </p:nvSpPr>
        <p:spPr>
          <a:xfrm>
            <a:off x="3998259" y="4966447"/>
            <a:ext cx="3902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Radiation doses at 18 GeV x 275 GeV for top luminosity 500 kHz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305691-6483-B44A-9A17-25BF7C43DD5D}"/>
              </a:ext>
            </a:extLst>
          </p:cNvPr>
          <p:cNvSpPr txBox="1"/>
          <p:nvPr/>
        </p:nvSpPr>
        <p:spPr>
          <a:xfrm>
            <a:off x="6378388" y="1456765"/>
            <a:ext cx="1925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1 MeV Neutron fluence at top luminosity (500 kHz) for  </a:t>
            </a:r>
          </a:p>
          <a:p>
            <a:pPr algn="l"/>
            <a:r>
              <a:rPr lang="en-US" sz="1000" dirty="0">
                <a:latin typeface="+mj-lt"/>
              </a:rPr>
              <a:t>18 GeV x 275 GeV </a:t>
            </a:r>
          </a:p>
        </p:txBody>
      </p:sp>
    </p:spTree>
    <p:extLst>
      <p:ext uri="{BB962C8B-B14F-4D97-AF65-F5344CB8AC3E}">
        <p14:creationId xmlns:p14="http://schemas.microsoft.com/office/powerpoint/2010/main" val="277504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A1CF20-818B-3046-94AC-0AE8089E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307E6-F03C-C344-AAFD-0906840D0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43"/>
          <a:stretch/>
        </p:blipFill>
        <p:spPr>
          <a:xfrm>
            <a:off x="320807" y="1138065"/>
            <a:ext cx="8481002" cy="42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46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BF9D47A-E315-684D-B6A7-163D5C04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4225" y="207578"/>
            <a:ext cx="5289775" cy="2988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1D928-489C-8B4C-A8B3-B10A2F48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and Hadron Polarimetry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33FE3-0CCF-AD45-852F-4C243A4F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F3B5F3-A5AE-3245-A01B-51A9F26E91E3}"/>
              </a:ext>
            </a:extLst>
          </p:cNvPr>
          <p:cNvSpPr txBox="1"/>
          <p:nvPr/>
        </p:nvSpPr>
        <p:spPr>
          <a:xfrm>
            <a:off x="30269" y="547785"/>
            <a:ext cx="5673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Electron Polarimeter: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Method: Compton Backscattering</a:t>
            </a:r>
          </a:p>
          <a:p>
            <a:pPr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longitudinal polarization  Energy Asymmetry</a:t>
            </a:r>
          </a:p>
          <a:p>
            <a:pPr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transverse polarization  Energy dependent position asymmetry</a:t>
            </a:r>
          </a:p>
          <a:p>
            <a:pPr>
              <a:buClr>
                <a:srgbClr val="0432FF"/>
              </a:buClr>
            </a:pP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Requirement: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to measure both polarization components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 is only at IP fully longitudinal polarized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Beamline integration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Backscattered photon cone clearance through quads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Electron detector will need to be ~5 mm from electron beam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Investigating a Si in vacuum ala off-momentum </a:t>
            </a:r>
          </a:p>
          <a:p>
            <a:pPr lvl="1"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detectors can be used?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 close contact with Accelerator group for SR simulations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and beam backgrounds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5EA87-59B1-8949-AE46-DECD5D611F7D}"/>
              </a:ext>
            </a:extLst>
          </p:cNvPr>
          <p:cNvSpPr txBox="1"/>
          <p:nvPr/>
        </p:nvSpPr>
        <p:spPr>
          <a:xfrm>
            <a:off x="3365319" y="4280360"/>
            <a:ext cx="6267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Hadron Polarimeter: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Method: RHIC H-Jet and </a:t>
            </a:r>
            <a:r>
              <a:rPr lang="en-US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pC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Polarimeters</a:t>
            </a:r>
          </a:p>
          <a:p>
            <a:pPr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measure polarization through left-right asymmetries in CNI region</a:t>
            </a:r>
          </a:p>
          <a:p>
            <a:pPr>
              <a:buClr>
                <a:srgbClr val="0432FF"/>
              </a:buClr>
            </a:pP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Requirement: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to measure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absolute polarization  H-jet (slow)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to measure polarization lifetime, profile and fast feedback to collider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Beamline integration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new location at IP-4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H-Jet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fully integrated in lattice, including taggers for He-3 polarimetry</a:t>
            </a:r>
          </a:p>
          <a:p>
            <a:pPr>
              <a:buClr>
                <a:srgbClr val="0432FF"/>
              </a:buClr>
            </a:pP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Challenge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make RHIC polarimeters work for the different EIC beam conditions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622C1E2-B0F1-4549-B14E-F0DE5A0D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9" y="3225441"/>
            <a:ext cx="9144000" cy="11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08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5FFAEA-C73D-7D42-BA71-1EDFD28B5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A1DC2B-C8C8-5547-A270-AD1F05AD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Detector Costs (@January OPA Review)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6776-2616-0640-B76F-EEB091414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63" t="32196" r="16435" b="12283"/>
          <a:stretch/>
        </p:blipFill>
        <p:spPr>
          <a:xfrm>
            <a:off x="3358560" y="1793697"/>
            <a:ext cx="2426879" cy="5064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D99A1-CEA1-A449-B0B3-EBE10DC1E9DA}"/>
              </a:ext>
            </a:extLst>
          </p:cNvPr>
          <p:cNvSpPr txBox="1"/>
          <p:nvPr/>
        </p:nvSpPr>
        <p:spPr>
          <a:xfrm>
            <a:off x="72829" y="512496"/>
            <a:ext cx="9071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CD-1 cost estimates updated June 2022 folding in costs estimated as part of the proposal process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further refinements through the recent month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Status January 2023 including escalation and burdens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Cost, schedule and risks will be further refined in collaboration with </a:t>
            </a:r>
            <a:r>
              <a:rPr lang="en-US" dirty="0" err="1">
                <a:latin typeface="+mj-lt"/>
              </a:rPr>
              <a:t>ePIC</a:t>
            </a:r>
            <a:r>
              <a:rPr lang="en-US" dirty="0">
                <a:latin typeface="+mj-lt"/>
              </a:rPr>
              <a:t> for CD-3A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574A5-D734-C944-89A0-FA37D6D2C157}"/>
              </a:ext>
            </a:extLst>
          </p:cNvPr>
          <p:cNvSpPr txBox="1"/>
          <p:nvPr/>
        </p:nvSpPr>
        <p:spPr>
          <a:xfrm>
            <a:off x="5065614" y="2136297"/>
            <a:ext cx="223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Total Cost: $283.9M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3E79C-B8D6-B148-B96E-8CD3C8C44648}"/>
              </a:ext>
            </a:extLst>
          </p:cNvPr>
          <p:cNvSpPr txBox="1"/>
          <p:nvPr/>
        </p:nvSpPr>
        <p:spPr>
          <a:xfrm>
            <a:off x="1916464" y="3704803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$8.83M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F02B7-0687-6C44-A149-28C18CFD2317}"/>
              </a:ext>
            </a:extLst>
          </p:cNvPr>
          <p:cNvSpPr txBox="1"/>
          <p:nvPr/>
        </p:nvSpPr>
        <p:spPr>
          <a:xfrm>
            <a:off x="1801826" y="422134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$31.44M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F7925-2A34-2943-81B1-5D614E4B3D5C}"/>
              </a:ext>
            </a:extLst>
          </p:cNvPr>
          <p:cNvSpPr txBox="1"/>
          <p:nvPr/>
        </p:nvSpPr>
        <p:spPr>
          <a:xfrm>
            <a:off x="1800478" y="474597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$36.48M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8E438-6636-AF48-A3BE-57C6A7772346}"/>
              </a:ext>
            </a:extLst>
          </p:cNvPr>
          <p:cNvSpPr txBox="1"/>
          <p:nvPr/>
        </p:nvSpPr>
        <p:spPr>
          <a:xfrm>
            <a:off x="1807221" y="523015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$38.02M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1FB12-0158-4442-8FDB-5C9DF1C986BE}"/>
              </a:ext>
            </a:extLst>
          </p:cNvPr>
          <p:cNvSpPr txBox="1"/>
          <p:nvPr/>
        </p:nvSpPr>
        <p:spPr>
          <a:xfrm>
            <a:off x="1797780" y="577096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$36.74M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BD3CA-BC24-B641-83DC-F838A95BFF39}"/>
              </a:ext>
            </a:extLst>
          </p:cNvPr>
          <p:cNvSpPr txBox="1"/>
          <p:nvPr/>
        </p:nvSpPr>
        <p:spPr>
          <a:xfrm>
            <a:off x="1804523" y="627941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$20.71M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64D15-AF98-9649-8430-B40277DA8D68}"/>
              </a:ext>
            </a:extLst>
          </p:cNvPr>
          <p:cNvSpPr txBox="1"/>
          <p:nvPr/>
        </p:nvSpPr>
        <p:spPr>
          <a:xfrm>
            <a:off x="5671167" y="3186911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$29.72M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C4D74F-7FE2-6241-AB3D-3ECA32FC3449}"/>
              </a:ext>
            </a:extLst>
          </p:cNvPr>
          <p:cNvSpPr txBox="1"/>
          <p:nvPr/>
        </p:nvSpPr>
        <p:spPr>
          <a:xfrm>
            <a:off x="5661726" y="369536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$12.32M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86AEAD-64FB-7246-8B0D-59E74FFEFC88}"/>
              </a:ext>
            </a:extLst>
          </p:cNvPr>
          <p:cNvSpPr txBox="1"/>
          <p:nvPr/>
        </p:nvSpPr>
        <p:spPr>
          <a:xfrm>
            <a:off x="5668470" y="421999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$29.56M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CA7B38-4F7A-2549-9A77-CE6892BF152D}"/>
              </a:ext>
            </a:extLst>
          </p:cNvPr>
          <p:cNvSpPr txBox="1"/>
          <p:nvPr/>
        </p:nvSpPr>
        <p:spPr>
          <a:xfrm>
            <a:off x="5667121" y="473653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$14.73M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33634C-08FE-D746-9A02-3B8C67B3A574}"/>
              </a:ext>
            </a:extLst>
          </p:cNvPr>
          <p:cNvSpPr txBox="1"/>
          <p:nvPr/>
        </p:nvSpPr>
        <p:spPr>
          <a:xfrm>
            <a:off x="5657680" y="525307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$9.05M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610A73-6800-2947-8DB3-CC5F21D5BE9D}"/>
              </a:ext>
            </a:extLst>
          </p:cNvPr>
          <p:cNvSpPr txBox="1"/>
          <p:nvPr/>
        </p:nvSpPr>
        <p:spPr>
          <a:xfrm>
            <a:off x="5664423" y="575343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N/A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47D14-C758-A643-AECB-6B563C98B250}"/>
              </a:ext>
            </a:extLst>
          </p:cNvPr>
          <p:cNvSpPr txBox="1"/>
          <p:nvPr/>
        </p:nvSpPr>
        <p:spPr>
          <a:xfrm>
            <a:off x="5648239" y="628750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$9.74M</a:t>
            </a:r>
          </a:p>
        </p:txBody>
      </p:sp>
    </p:spTree>
    <p:extLst>
      <p:ext uri="{BB962C8B-B14F-4D97-AF65-F5344CB8AC3E}">
        <p14:creationId xmlns:p14="http://schemas.microsoft.com/office/powerpoint/2010/main" val="1335402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9" y="-18442"/>
            <a:ext cx="8308322" cy="58284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EIC Project Detector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DEC70-3BA9-5C0E-BB3C-62AD58982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63" t="32196" r="16435" b="12283"/>
          <a:stretch/>
        </p:blipFill>
        <p:spPr>
          <a:xfrm>
            <a:off x="3358560" y="587689"/>
            <a:ext cx="2426879" cy="5064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1FDDF3-D250-E834-E41F-84808E92887B}"/>
              </a:ext>
            </a:extLst>
          </p:cNvPr>
          <p:cNvSpPr txBox="1"/>
          <p:nvPr/>
        </p:nvSpPr>
        <p:spPr>
          <a:xfrm>
            <a:off x="82505" y="583584"/>
            <a:ext cx="3306965" cy="28623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MAPS-Tracker:</a:t>
            </a:r>
          </a:p>
          <a:p>
            <a:pPr marL="102870" indent="-10287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Development of a full tracking detector  solution composed of 65 nm MAPS sensors Modules from stitched sensors, barrel &amp; discs, mechanics, integration &amp; cooling</a:t>
            </a:r>
          </a:p>
          <a:p>
            <a:pPr marL="102870" indent="-102870" fontAlgn="auto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reduce the services material load</a:t>
            </a:r>
          </a:p>
          <a:p>
            <a:pPr fontAlgn="auto">
              <a:buClr>
                <a:srgbClr val="FF0000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Improved powering and readout system</a:t>
            </a:r>
          </a:p>
          <a:p>
            <a:pPr marL="171450" indent="-171450" fontAlgn="auto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Development of the EIC sensor: design &amp; characterization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buClr>
                <a:srgbClr val="FF0000"/>
              </a:buClr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MPGDs:</a:t>
            </a:r>
          </a:p>
          <a:p>
            <a:pPr marL="171450" indent="-1714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Development of prototypes of cylindrical MPGDs &amp; planar thin gap MPGDs</a:t>
            </a:r>
          </a:p>
          <a:p>
            <a:pPr>
              <a:buClr>
                <a:srgbClr val="FF0000"/>
              </a:buClr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AC-LGAD:</a:t>
            </a:r>
          </a:p>
          <a:p>
            <a:pPr marL="171450" indent="-171450" fontAlgn="auto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 system including sensors, ASIC &amp; services for auxiliary detectors and 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0013A-4FF0-C1FD-B8DB-5536D578CCDC}"/>
              </a:ext>
            </a:extLst>
          </p:cNvPr>
          <p:cNvSpPr txBox="1"/>
          <p:nvPr/>
        </p:nvSpPr>
        <p:spPr>
          <a:xfrm>
            <a:off x="67908" y="3499149"/>
            <a:ext cx="3306965" cy="161582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PID-Detectors: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DIRC: focus on Cosmic ray telescope (CRT), validation of BaBar bars reuse option, and completion of cost optimized hpDIRC design 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mRICH: optimize photonsensors + electronics; testbeam of improved prototype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dRICH: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Characterize mirror &amp; aerogel; Assessment of dRICH prototype performance with the EIC detection plane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C0BBA-848E-05D8-466A-0222DC1418AF}"/>
              </a:ext>
            </a:extLst>
          </p:cNvPr>
          <p:cNvSpPr txBox="1"/>
          <p:nvPr/>
        </p:nvSpPr>
        <p:spPr>
          <a:xfrm>
            <a:off x="111722" y="5175201"/>
            <a:ext cx="3306965" cy="12003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ECals:</a:t>
            </a:r>
          </a:p>
          <a:p>
            <a:pPr marL="102870" indent="-10287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bECAL: Full characterization of full SciGlass block designed for EIC by beam test</a:t>
            </a:r>
          </a:p>
          <a:p>
            <a:pPr marL="102870" indent="-10287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fECAL: construct 64 channel prototype to optimize light uniformity, light guides, verify performance by test beam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26BDC6-710E-0894-CDB0-825F2271008C}"/>
              </a:ext>
            </a:extLst>
          </p:cNvPr>
          <p:cNvSpPr txBox="1"/>
          <p:nvPr/>
        </p:nvSpPr>
        <p:spPr>
          <a:xfrm>
            <a:off x="5762251" y="3886878"/>
            <a:ext cx="3306965" cy="12003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HCals:</a:t>
            </a:r>
          </a:p>
          <a:p>
            <a:pPr marL="171450" indent="-17145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Prototype SC-tile production using machining &amp; injection molding &amp; detailed characterization</a:t>
            </a:r>
          </a:p>
          <a:p>
            <a:pPr marL="171450" indent="-17145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Sensor board development</a:t>
            </a:r>
          </a:p>
          <a:p>
            <a:pPr marL="171450" indent="-17145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first prototype of one full segment</a:t>
            </a:r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4FDAD-B1F0-F114-7236-E9CECD2B0BCE}"/>
              </a:ext>
            </a:extLst>
          </p:cNvPr>
          <p:cNvSpPr txBox="1"/>
          <p:nvPr/>
        </p:nvSpPr>
        <p:spPr>
          <a:xfrm>
            <a:off x="5739062" y="139816"/>
            <a:ext cx="3306965" cy="193899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WBS 6.10.04 &amp; 05 &amp; 06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Assess current state of LAPPD performance. Improve design through iterations to fulfill EIC specifications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Spatial resolution for Cherenkov imaging applications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Timing resolution in a single photon mode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Timing resolution for Time-of-Flight purposes 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Performance in a strong (inhomogeneous) magnetic field 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QE &amp; PDE spectrum optimization 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Geometric form factor optimization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E98366-F290-9797-FCA9-4225177DCE23}"/>
              </a:ext>
            </a:extLst>
          </p:cNvPr>
          <p:cNvSpPr/>
          <p:nvPr/>
        </p:nvSpPr>
        <p:spPr>
          <a:xfrm>
            <a:off x="3404937" y="2952478"/>
            <a:ext cx="1105186" cy="4765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1F5506-9E51-1E54-B908-3DE6D84A580C}"/>
              </a:ext>
            </a:extLst>
          </p:cNvPr>
          <p:cNvSpPr/>
          <p:nvPr/>
        </p:nvSpPr>
        <p:spPr>
          <a:xfrm>
            <a:off x="3404937" y="3463924"/>
            <a:ext cx="1105186" cy="47652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640D79-5344-20A6-0A09-1C60D6E976E2}"/>
              </a:ext>
            </a:extLst>
          </p:cNvPr>
          <p:cNvSpPr/>
          <p:nvPr/>
        </p:nvSpPr>
        <p:spPr>
          <a:xfrm>
            <a:off x="3418687" y="3982038"/>
            <a:ext cx="1105186" cy="47652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BB1D7-B57F-D23B-19BA-52A35FAA7148}"/>
              </a:ext>
            </a:extLst>
          </p:cNvPr>
          <p:cNvSpPr/>
          <p:nvPr/>
        </p:nvSpPr>
        <p:spPr>
          <a:xfrm>
            <a:off x="3418687" y="4500152"/>
            <a:ext cx="1105186" cy="47652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23A847-14CE-F7D9-C767-03F59B59DA55}"/>
              </a:ext>
            </a:extLst>
          </p:cNvPr>
          <p:cNvSpPr/>
          <p:nvPr/>
        </p:nvSpPr>
        <p:spPr>
          <a:xfrm>
            <a:off x="4609240" y="5014462"/>
            <a:ext cx="1105186" cy="476522"/>
          </a:xfrm>
          <a:prstGeom prst="rect">
            <a:avLst/>
          </a:prstGeom>
          <a:noFill/>
          <a:ln w="190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A96B48-9BF5-F679-A9A1-DA7A7B6B3D5E}"/>
              </a:ext>
            </a:extLst>
          </p:cNvPr>
          <p:cNvSpPr/>
          <p:nvPr/>
        </p:nvSpPr>
        <p:spPr>
          <a:xfrm>
            <a:off x="4609240" y="1916044"/>
            <a:ext cx="1105186" cy="102268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E430EF-3BBA-F72E-DF44-B949B517FF47}"/>
              </a:ext>
            </a:extLst>
          </p:cNvPr>
          <p:cNvSpPr txBox="1"/>
          <p:nvPr/>
        </p:nvSpPr>
        <p:spPr>
          <a:xfrm>
            <a:off x="5739062" y="5411023"/>
            <a:ext cx="3306965" cy="830997"/>
          </a:xfrm>
          <a:prstGeom prst="rect">
            <a:avLst/>
          </a:prstGeom>
          <a:noFill/>
          <a:ln w="1905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40FF"/>
              </a:buClr>
            </a:pPr>
            <a:r>
              <a:rPr lang="en-US" sz="120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Polarimetry:</a:t>
            </a:r>
          </a:p>
          <a:p>
            <a:pPr>
              <a:buClr>
                <a:srgbClr val="FF4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R&amp;D through Accelerator</a:t>
            </a:r>
          </a:p>
          <a:p>
            <a:pPr marL="171450" indent="-171450">
              <a:buClr>
                <a:srgbClr val="FF40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validate concepts to veto breakup of He-3</a:t>
            </a:r>
          </a:p>
          <a:p>
            <a:pPr marL="171450" indent="-171450">
              <a:buClr>
                <a:srgbClr val="FF40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new targets for pC-polarimeters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0071BD-896D-52F8-4D97-453E84BD5A17}"/>
              </a:ext>
            </a:extLst>
          </p:cNvPr>
          <p:cNvSpPr/>
          <p:nvPr/>
        </p:nvSpPr>
        <p:spPr>
          <a:xfrm>
            <a:off x="5717546" y="96534"/>
            <a:ext cx="3358561" cy="203907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7DF34E-27ED-E191-1F0A-BBDE513842D6}"/>
              </a:ext>
            </a:extLst>
          </p:cNvPr>
          <p:cNvSpPr txBox="1"/>
          <p:nvPr/>
        </p:nvSpPr>
        <p:spPr>
          <a:xfrm>
            <a:off x="5725312" y="2226411"/>
            <a:ext cx="3306965" cy="1569660"/>
          </a:xfrm>
          <a:prstGeom prst="rect">
            <a:avLst/>
          </a:prstGeom>
          <a:noFill/>
          <a:ln w="1905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12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 &amp; DAQ/Computing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Development of readout solutions for 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calorimeters with SiPMs, ASIC based &amp; ADC based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dRICH with SIPMs based on ALCOR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AC-LGAD readout chain with EICROC &amp; FCFD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MPGD readout based on SALSA-ASIC</a:t>
            </a:r>
          </a:p>
        </p:txBody>
      </p:sp>
    </p:spTree>
    <p:extLst>
      <p:ext uri="{BB962C8B-B14F-4D97-AF65-F5344CB8AC3E}">
        <p14:creationId xmlns:p14="http://schemas.microsoft.com/office/powerpoint/2010/main" val="4075442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088" y="1"/>
            <a:ext cx="9312088" cy="609600"/>
          </a:xfrm>
        </p:spPr>
        <p:txBody>
          <a:bodyPr>
            <a:no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Scientific Foundation for an EIC was Built Over Two Decades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D445C3-64F6-1D6D-DA70-41BEB9B90B5D}"/>
              </a:ext>
            </a:extLst>
          </p:cNvPr>
          <p:cNvGrpSpPr/>
          <p:nvPr/>
        </p:nvGrpSpPr>
        <p:grpSpPr>
          <a:xfrm>
            <a:off x="86780" y="1109058"/>
            <a:ext cx="1548531" cy="2512409"/>
            <a:chOff x="5715000" y="3352800"/>
            <a:chExt cx="2003425" cy="2819400"/>
          </a:xfrm>
        </p:grpSpPr>
        <p:sp>
          <p:nvSpPr>
            <p:cNvPr id="24" name="Text Box 33">
              <a:extLst>
                <a:ext uri="{FF2B5EF4-FFF2-40B4-BE49-F238E27FC236}">
                  <a16:creationId xmlns:a16="http://schemas.microsoft.com/office/drawing/2014/main" id="{797C557A-7CE8-BF33-D4EC-46C92193EB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1" y="3352800"/>
              <a:ext cx="612588" cy="30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2002</a:t>
              </a:r>
            </a:p>
          </p:txBody>
        </p:sp>
        <p:pic>
          <p:nvPicPr>
            <p:cNvPr id="25" name="Picture 35" descr="LRP2002_Cover">
              <a:extLst>
                <a:ext uri="{FF2B5EF4-FFF2-40B4-BE49-F238E27FC236}">
                  <a16:creationId xmlns:a16="http://schemas.microsoft.com/office/drawing/2014/main" id="{5EBBA62F-7268-44E2-BDED-D32435FDC6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581400"/>
              <a:ext cx="20034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7DCFAE-D28F-49B8-CE67-7FAA6A74F379}"/>
              </a:ext>
            </a:extLst>
          </p:cNvPr>
          <p:cNvGrpSpPr/>
          <p:nvPr/>
        </p:nvGrpSpPr>
        <p:grpSpPr>
          <a:xfrm>
            <a:off x="1021179" y="1415676"/>
            <a:ext cx="1659010" cy="2467702"/>
            <a:chOff x="6796088" y="4034522"/>
            <a:chExt cx="2066925" cy="2823478"/>
          </a:xfrm>
        </p:grpSpPr>
        <p:sp>
          <p:nvSpPr>
            <p:cNvPr id="27" name="Text Box 38">
              <a:extLst>
                <a:ext uri="{FF2B5EF4-FFF2-40B4-BE49-F238E27FC236}">
                  <a16:creationId xmlns:a16="http://schemas.microsoft.com/office/drawing/2014/main" id="{0F580B66-71F2-93A3-F02D-5D1850CF21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2786" y="4034522"/>
              <a:ext cx="736416" cy="306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2007</a:t>
              </a:r>
            </a:p>
          </p:txBody>
        </p:sp>
        <p:pic>
          <p:nvPicPr>
            <p:cNvPr id="28" name="Picture 39">
              <a:extLst>
                <a:ext uri="{FF2B5EF4-FFF2-40B4-BE49-F238E27FC236}">
                  <a16:creationId xmlns:a16="http://schemas.microsoft.com/office/drawing/2014/main" id="{E4865F80-7D1F-3D88-03D8-C42AB6E24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088" y="4281488"/>
              <a:ext cx="2066925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13">
            <a:extLst>
              <a:ext uri="{FF2B5EF4-FFF2-40B4-BE49-F238E27FC236}">
                <a16:creationId xmlns:a16="http://schemas.microsoft.com/office/drawing/2014/main" id="{A63D918F-3D43-0EF0-FE67-7308CFA38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14020" r="13893" b="21884"/>
          <a:stretch/>
        </p:blipFill>
        <p:spPr bwMode="auto">
          <a:xfrm>
            <a:off x="2026696" y="1896413"/>
            <a:ext cx="1772875" cy="220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 Box 38">
            <a:extLst>
              <a:ext uri="{FF2B5EF4-FFF2-40B4-BE49-F238E27FC236}">
                <a16:creationId xmlns:a16="http://schemas.microsoft.com/office/drawing/2014/main" id="{5FBE2990-89C3-A21C-7AAF-F2679F7A6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356" y="162926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2009</a:t>
            </a:r>
          </a:p>
        </p:txBody>
      </p:sp>
      <p:sp>
        <p:nvSpPr>
          <p:cNvPr id="36" name="Text Box 38">
            <a:extLst>
              <a:ext uri="{FF2B5EF4-FFF2-40B4-BE49-F238E27FC236}">
                <a16:creationId xmlns:a16="http://schemas.microsoft.com/office/drawing/2014/main" id="{D53E739D-867A-0172-8C66-C6667A795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3794" y="255861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2013</a:t>
            </a:r>
          </a:p>
        </p:txBody>
      </p:sp>
      <p:sp>
        <p:nvSpPr>
          <p:cNvPr id="37" name="Text Box 38">
            <a:extLst>
              <a:ext uri="{FF2B5EF4-FFF2-40B4-BE49-F238E27FC236}">
                <a16:creationId xmlns:a16="http://schemas.microsoft.com/office/drawing/2014/main" id="{B479A1E1-398C-7CC4-D644-3CE99D20D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4392" y="2887951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2015</a:t>
            </a:r>
          </a:p>
        </p:txBody>
      </p:sp>
      <p:sp>
        <p:nvSpPr>
          <p:cNvPr id="38" name="Text Box 38">
            <a:extLst>
              <a:ext uri="{FF2B5EF4-FFF2-40B4-BE49-F238E27FC236}">
                <a16:creationId xmlns:a16="http://schemas.microsoft.com/office/drawing/2014/main" id="{D6B3A8F9-A4B4-6679-CFD5-A6BE11CFD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535" y="3198633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C07D5E-7BF8-BCEF-FBE2-FDC17DFAB67E}"/>
              </a:ext>
            </a:extLst>
          </p:cNvPr>
          <p:cNvGrpSpPr/>
          <p:nvPr/>
        </p:nvGrpSpPr>
        <p:grpSpPr>
          <a:xfrm>
            <a:off x="3047727" y="2054998"/>
            <a:ext cx="1667303" cy="2357675"/>
            <a:chOff x="3231954" y="1960294"/>
            <a:chExt cx="1667303" cy="235767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C99C0F6-0595-4834-F588-934E77F6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54" y="2215053"/>
              <a:ext cx="1628839" cy="21029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Text Box 38">
              <a:extLst>
                <a:ext uri="{FF2B5EF4-FFF2-40B4-BE49-F238E27FC236}">
                  <a16:creationId xmlns:a16="http://schemas.microsoft.com/office/drawing/2014/main" id="{25D95485-D7C2-5AD6-44FD-EE14BC325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8605" y="1960294"/>
              <a:ext cx="591082" cy="26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2010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D174D8-D909-07E8-4226-72D5B1F569C4}"/>
                </a:ext>
              </a:extLst>
            </p:cNvPr>
            <p:cNvSpPr txBox="1"/>
            <p:nvPr/>
          </p:nvSpPr>
          <p:spPr>
            <a:xfrm>
              <a:off x="3357006" y="2215876"/>
              <a:ext cx="15422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black"/>
                  </a:solidFill>
                  <a:latin typeface="Calibri"/>
                  <a:cs typeface="+mn-cs"/>
                </a:rPr>
                <a:t>Gluons and the Quark Sea at High Energies</a:t>
              </a:r>
            </a:p>
          </p:txBody>
        </p:sp>
      </p:grpSp>
      <p:sp>
        <p:nvSpPr>
          <p:cNvPr id="44" name="Text Box 38">
            <a:extLst>
              <a:ext uri="{FF2B5EF4-FFF2-40B4-BE49-F238E27FC236}">
                <a16:creationId xmlns:a16="http://schemas.microsoft.com/office/drawing/2014/main" id="{E75D2DE1-B4C8-06E3-7BA4-58005E389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030" y="2303944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5AAA40-A182-DD7B-CB39-A04FD3A2DDB9}"/>
              </a:ext>
            </a:extLst>
          </p:cNvPr>
          <p:cNvSpPr txBox="1"/>
          <p:nvPr/>
        </p:nvSpPr>
        <p:spPr>
          <a:xfrm>
            <a:off x="86780" y="4081695"/>
            <a:ext cx="1200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“…essential accelerator and detector R&amp;D [for EIC] should be given very high priority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the short term.”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4D8178-B82F-1435-33F8-533BAC116E4A}"/>
              </a:ext>
            </a:extLst>
          </p:cNvPr>
          <p:cNvSpPr txBox="1"/>
          <p:nvPr/>
        </p:nvSpPr>
        <p:spPr>
          <a:xfrm>
            <a:off x="1264739" y="4272896"/>
            <a:ext cx="12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“We recommend the allocation of resources …to lay the foundation for a polarized Electron-Ion Collider…”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73B0A0-40EE-7D31-13CE-EF34E7B2113B}"/>
              </a:ext>
            </a:extLst>
          </p:cNvPr>
          <p:cNvSpPr txBox="1"/>
          <p:nvPr/>
        </p:nvSpPr>
        <p:spPr>
          <a:xfrm>
            <a:off x="2374219" y="4552451"/>
            <a:ext cx="1189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“..a new dedicated facility will be essential for answering some of the most central questions.”</a:t>
            </a:r>
          </a:p>
        </p:txBody>
      </p:sp>
      <p:sp>
        <p:nvSpPr>
          <p:cNvPr id="48" name="Rectangle 4">
            <a:extLst>
              <a:ext uri="{FF2B5EF4-FFF2-40B4-BE49-F238E27FC236}">
                <a16:creationId xmlns:a16="http://schemas.microsoft.com/office/drawing/2014/main" id="{790AA13D-A951-2211-E1FB-CA4895E35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347" y="565135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6CB773-D085-95A6-FE02-A4C833673B22}"/>
              </a:ext>
            </a:extLst>
          </p:cNvPr>
          <p:cNvSpPr txBox="1"/>
          <p:nvPr/>
        </p:nvSpPr>
        <p:spPr>
          <a:xfrm>
            <a:off x="5748314" y="1245559"/>
            <a:ext cx="1582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high-energy high-luminosity polarized EIC [is] the highest priority for new facility construction following the completion of FRIB.”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AC92B9-DFD8-6C0D-E3F7-F4BE3DC45335}"/>
              </a:ext>
            </a:extLst>
          </p:cNvPr>
          <p:cNvSpPr txBox="1"/>
          <p:nvPr/>
        </p:nvSpPr>
        <p:spPr>
          <a:xfrm>
            <a:off x="7280978" y="1450828"/>
            <a:ext cx="1628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uFill>
                  <a:solidFill>
                    <a:srgbClr val="413E4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science questions that an EIC will answer are central to completing an understanding of atoms as well as being integral to the agenda of nuclear physics today.”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FBF773-E716-C1A5-5592-71A1E8082FDF}"/>
              </a:ext>
            </a:extLst>
          </p:cNvPr>
          <p:cNvSpPr txBox="1"/>
          <p:nvPr/>
        </p:nvSpPr>
        <p:spPr>
          <a:xfrm>
            <a:off x="3487144" y="4816714"/>
            <a:ext cx="1582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“The quantitative study of matter in this new regime [where abundant gluons dominate] requires a new experimental facility: an Electron Ion Collider..”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5FFAE-48A8-2E88-F6C9-1FDDF4EF478F}"/>
              </a:ext>
            </a:extLst>
          </p:cNvPr>
          <p:cNvSpPr txBox="1"/>
          <p:nvPr/>
        </p:nvSpPr>
        <p:spPr>
          <a:xfrm>
            <a:off x="4552212" y="699427"/>
            <a:ext cx="1501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uFill>
                  <a:solidFill>
                    <a:srgbClr val="413E4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Electron-Ion </a:t>
            </a:r>
            <a:r>
              <a:rPr lang="en-US" sz="1200" dirty="0" err="1">
                <a:uFill>
                  <a:solidFill>
                    <a:srgbClr val="413E4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Collider..</a:t>
            </a:r>
            <a:r>
              <a:rPr lang="en-US" sz="1200" i="1" dirty="0" err="1">
                <a:uFill>
                  <a:solidFill>
                    <a:srgbClr val="E3240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absolutely</a:t>
            </a:r>
            <a:r>
              <a:rPr lang="en-US" sz="1200" i="1" dirty="0">
                <a:uFill>
                  <a:solidFill>
                    <a:srgbClr val="E3240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central</a:t>
            </a:r>
            <a:r>
              <a:rPr lang="en-US" sz="1200" i="1" dirty="0">
                <a:uFill>
                  <a:solidFill>
                    <a:srgbClr val="413E4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1200" dirty="0">
                <a:uFill>
                  <a:solidFill>
                    <a:srgbClr val="413E4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 the nuclear science program of the  next decade.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095DA0BD-C2A3-2F41-6F52-A626E6E1A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31" y="2567117"/>
            <a:ext cx="1609070" cy="21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36D705-5432-0863-6C38-3C86E31FDDEB}"/>
              </a:ext>
            </a:extLst>
          </p:cNvPr>
          <p:cNvGrpSpPr/>
          <p:nvPr/>
        </p:nvGrpSpPr>
        <p:grpSpPr>
          <a:xfrm>
            <a:off x="4768506" y="2850198"/>
            <a:ext cx="1525844" cy="1971852"/>
            <a:chOff x="5134513" y="2818820"/>
            <a:chExt cx="1525844" cy="197185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E03EAE9-F4FE-C366-C377-B6F0F7A4A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34513" y="2818820"/>
              <a:ext cx="1525844" cy="1971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F8801EB-8B73-6362-A9EF-CA08165ED3AD}"/>
                </a:ext>
              </a:extLst>
            </p:cNvPr>
            <p:cNvSpPr txBox="1"/>
            <p:nvPr/>
          </p:nvSpPr>
          <p:spPr>
            <a:xfrm>
              <a:off x="5279018" y="3067798"/>
              <a:ext cx="1206501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Calibri"/>
                  <a:cs typeface="+mn-cs"/>
                </a:rPr>
                <a:t>Major Nuclear Physics Facilities for the Next Decade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8D9F18-44B3-3FF9-4DF2-49AE7A59EC66}"/>
                </a:ext>
              </a:extLst>
            </p:cNvPr>
            <p:cNvSpPr txBox="1"/>
            <p:nvPr/>
          </p:nvSpPr>
          <p:spPr>
            <a:xfrm>
              <a:off x="5624519" y="3752531"/>
              <a:ext cx="5590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  <a:cs typeface="+mn-cs"/>
                </a:rPr>
                <a:t>NSAC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7440DAB-29E0-CD4C-868E-C0E9A4DED799}"/>
                </a:ext>
              </a:extLst>
            </p:cNvPr>
            <p:cNvSpPr txBox="1"/>
            <p:nvPr/>
          </p:nvSpPr>
          <p:spPr>
            <a:xfrm>
              <a:off x="5414151" y="4259560"/>
              <a:ext cx="10054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Calibri"/>
                  <a:cs typeface="+mn-cs"/>
                </a:rPr>
                <a:t>March 14, 2013</a:t>
              </a: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17556BDB-4721-E60E-3281-80CD7515F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48" y="3143927"/>
            <a:ext cx="1582387" cy="2042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5C2C141-6E2A-CF47-C080-B05FAB1693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49" y="3473268"/>
            <a:ext cx="1628454" cy="2326363"/>
          </a:xfrm>
          <a:prstGeom prst="rect">
            <a:avLst/>
          </a:prstGeom>
        </p:spPr>
      </p:pic>
      <p:sp>
        <p:nvSpPr>
          <p:cNvPr id="54" name="Text Box 38">
            <a:extLst>
              <a:ext uri="{FF2B5EF4-FFF2-40B4-BE49-F238E27FC236}">
                <a16:creationId xmlns:a16="http://schemas.microsoft.com/office/drawing/2014/main" id="{053C6BC2-495C-0151-F4C4-C0A4DB4EE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603" y="372619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2021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60A5F5-A8BB-6021-2C01-2732CF1745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90" y="3975728"/>
            <a:ext cx="1654810" cy="2139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567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967EAA-45C4-48B5-8BD8-90475BE17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6357">
            <a:off x="7404787" y="665648"/>
            <a:ext cx="1619250" cy="2095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398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EIC Experimental program preparation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502AD-0106-551D-8091-7E2AF308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0769AD-C469-483B-80D6-B81101D5ED6C}"/>
              </a:ext>
            </a:extLst>
          </p:cNvPr>
          <p:cNvSpPr txBox="1">
            <a:spLocks/>
          </p:cNvSpPr>
          <p:nvPr/>
        </p:nvSpPr>
        <p:spPr>
          <a:xfrm>
            <a:off x="254001" y="621845"/>
            <a:ext cx="6122852" cy="11606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Year-long EIC User Group driven EIC Yellow Report activity (December 2019 – February 2021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Science Requirements and Detector Concepts for the EIC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arXiv:2103.05419 &amp; Nucl. Phys. A 1026 (2022) 122447 – 554 citations (06/22/2023)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244B18-5252-4E41-A1FC-7715999AE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612620"/>
              </p:ext>
            </p:extLst>
          </p:nvPr>
        </p:nvGraphicFramePr>
        <p:xfrm>
          <a:off x="254001" y="1918547"/>
          <a:ext cx="7185307" cy="4821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44">
                  <a:extLst>
                    <a:ext uri="{9D8B030D-6E8A-4147-A177-3AD203B41FA5}">
                      <a16:colId xmlns:a16="http://schemas.microsoft.com/office/drawing/2014/main" val="3045809689"/>
                    </a:ext>
                  </a:extLst>
                </a:gridCol>
                <a:gridCol w="4841474">
                  <a:extLst>
                    <a:ext uri="{9D8B030D-6E8A-4147-A177-3AD203B41FA5}">
                      <a16:colId xmlns:a16="http://schemas.microsoft.com/office/drawing/2014/main" val="1957203897"/>
                    </a:ext>
                  </a:extLst>
                </a:gridCol>
                <a:gridCol w="1776389">
                  <a:extLst>
                    <a:ext uri="{9D8B030D-6E8A-4147-A177-3AD203B41FA5}">
                      <a16:colId xmlns:a16="http://schemas.microsoft.com/office/drawing/2014/main" val="862339206"/>
                    </a:ext>
                  </a:extLst>
                </a:gridCol>
              </a:tblGrid>
              <a:tr h="25402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Efforts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Towards Experimental Program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Process to Select Project Detector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63211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for Expressions of Interest (EOI)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https://www.bnl.gov/eic/EOI.php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4008569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 Responses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414576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 of EOI Responses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96475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Call for Collaboration Proposals for Detectors</a:t>
                      </a:r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https://www.bnl.gov/eic/CFC.php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4877198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BNL/TJNAF Proposal Evaluation Committee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4466170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 Proposals for Detectors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331757"/>
                  </a:ext>
                </a:extLst>
              </a:tr>
              <a:tr h="254027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Decision on Project Detector – baseline “ECCE”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4943433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to consolidate ECCE &amp; ATHENA to the EIC Project Detector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6286075"/>
                  </a:ext>
                </a:extLst>
              </a:tr>
              <a:tr h="340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Collaboration* Formed – 160 institutions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2420548"/>
                  </a:ext>
                </a:extLst>
              </a:tr>
              <a:tr h="15621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Charter ratified &amp; elected Leadership Team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701210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Resources Review Board Meeting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863059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Detector remaining technology choices made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02846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A1EBBE6-E6AC-839C-F0D1-D21B4D9D6B93}"/>
              </a:ext>
            </a:extLst>
          </p:cNvPr>
          <p:cNvSpPr txBox="1"/>
          <p:nvPr/>
        </p:nvSpPr>
        <p:spPr>
          <a:xfrm>
            <a:off x="7439308" y="2983178"/>
            <a:ext cx="170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Remains ongoing until formal agreements are in place – it originally led to confirmation that in-kind level assumed for the EIC detector was in range.</a:t>
            </a:r>
          </a:p>
        </p:txBody>
      </p:sp>
    </p:spTree>
    <p:extLst>
      <p:ext uri="{BB962C8B-B14F-4D97-AF65-F5344CB8AC3E}">
        <p14:creationId xmlns:p14="http://schemas.microsoft.com/office/powerpoint/2010/main" val="1374255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398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High-Level EIC Reference Schedule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502AD-0106-551D-8091-7E2AF308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7B150-5476-822F-C2FC-109C6A6F8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41" y="701835"/>
            <a:ext cx="8700778" cy="5818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D2B01D-0E82-2E8B-D084-7B54715DE1C9}"/>
              </a:ext>
            </a:extLst>
          </p:cNvPr>
          <p:cNvSpPr txBox="1"/>
          <p:nvPr/>
        </p:nvSpPr>
        <p:spPr>
          <a:xfrm>
            <a:off x="4312968" y="2635570"/>
            <a:ext cx="4354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thinner bars indicate that R&amp;D and design </a:t>
            </a:r>
          </a:p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continue at a small level beyond CD-2 and CD-3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0AE9E-F8C4-F08F-A593-2BFF5BD2B78F}"/>
              </a:ext>
            </a:extLst>
          </p:cNvPr>
          <p:cNvSpPr txBox="1"/>
          <p:nvPr/>
        </p:nvSpPr>
        <p:spPr>
          <a:xfrm>
            <a:off x="1414243" y="4244782"/>
            <a:ext cx="182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LLP construction </a:t>
            </a:r>
          </a:p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 at CD-3A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86495-86CC-E118-12B9-414F3F98E124}"/>
              </a:ext>
            </a:extLst>
          </p:cNvPr>
          <p:cNvSpPr txBox="1"/>
          <p:nvPr/>
        </p:nvSpPr>
        <p:spPr>
          <a:xfrm>
            <a:off x="4562369" y="578102"/>
            <a:ext cx="174759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F8277-C0E4-61F3-21D6-AF0716EEBFA5}"/>
              </a:ext>
            </a:extLst>
          </p:cNvPr>
          <p:cNvSpPr txBox="1"/>
          <p:nvPr/>
        </p:nvSpPr>
        <p:spPr>
          <a:xfrm>
            <a:off x="7673555" y="581158"/>
            <a:ext cx="13810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Phase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DC5C5F-B76D-B6CB-2871-4DD435213140}"/>
              </a:ext>
            </a:extLst>
          </p:cNvPr>
          <p:cNvSpPr txBox="1"/>
          <p:nvPr/>
        </p:nvSpPr>
        <p:spPr>
          <a:xfrm>
            <a:off x="4980277" y="1538923"/>
            <a:ext cx="1680854" cy="584775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Conclusion of RHIC Operations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0DCD37-7ABD-1474-68A3-3E23D475BEDF}"/>
              </a:ext>
            </a:extLst>
          </p:cNvPr>
          <p:cNvCxnSpPr>
            <a:cxnSpLocks/>
          </p:cNvCxnSpPr>
          <p:nvPr/>
        </p:nvCxnSpPr>
        <p:spPr>
          <a:xfrm flipH="1" flipV="1">
            <a:off x="4446403" y="1186666"/>
            <a:ext cx="533874" cy="373848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67210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AFD10-A546-BF19-E1E7-ABE6E4C3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High Level EIC Scope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E7475-B56A-49A8-8306-63A0E190D93C}"/>
              </a:ext>
            </a:extLst>
          </p:cNvPr>
          <p:cNvSpPr txBox="1"/>
          <p:nvPr/>
        </p:nvSpPr>
        <p:spPr>
          <a:xfrm>
            <a:off x="6439690" y="5982476"/>
            <a:ext cx="1553630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e: 5 GeV to 18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AF14E-A7D8-4FE0-9D9A-7FE92F3EDE04}"/>
              </a:ext>
            </a:extLst>
          </p:cNvPr>
          <p:cNvSpPr txBox="1"/>
          <p:nvPr/>
        </p:nvSpPr>
        <p:spPr>
          <a:xfrm>
            <a:off x="953847" y="5977672"/>
            <a:ext cx="2060500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p: 41 GeV, 100 to 275 GeV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3F6CC7-20BD-4AC4-A312-205C12BEB1BC}"/>
              </a:ext>
            </a:extLst>
          </p:cNvPr>
          <p:cNvGrpSpPr/>
          <p:nvPr/>
        </p:nvGrpSpPr>
        <p:grpSpPr>
          <a:xfrm>
            <a:off x="3063170" y="5764768"/>
            <a:ext cx="3319269" cy="377101"/>
            <a:chOff x="2926540" y="5649158"/>
            <a:chExt cx="3319269" cy="37710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AC3102C-2982-4573-86AD-4900F3CE7DD3}"/>
                </a:ext>
              </a:extLst>
            </p:cNvPr>
            <p:cNvCxnSpPr/>
            <p:nvPr/>
          </p:nvCxnSpPr>
          <p:spPr>
            <a:xfrm>
              <a:off x="2926540" y="6022053"/>
              <a:ext cx="1234825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2C70734-B947-4A8E-A810-CE332EFB96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8182" y="6012812"/>
              <a:ext cx="1347627" cy="13447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A2C0A-92E2-4B33-BCCC-CA048062EC3D}"/>
                </a:ext>
              </a:extLst>
            </p:cNvPr>
            <p:cNvSpPr txBox="1"/>
            <p:nvPr/>
          </p:nvSpPr>
          <p:spPr>
            <a:xfrm>
              <a:off x="2986216" y="5649158"/>
              <a:ext cx="1159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p/A beam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BF7B87-2F3C-47A0-9655-1C40EA5E407E}"/>
                </a:ext>
              </a:extLst>
            </p:cNvPr>
            <p:cNvSpPr txBox="1"/>
            <p:nvPr/>
          </p:nvSpPr>
          <p:spPr>
            <a:xfrm>
              <a:off x="4982534" y="5649158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 beam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6958C6F-BBC7-4E19-A5EE-27582C3A5926}"/>
              </a:ext>
            </a:extLst>
          </p:cNvPr>
          <p:cNvSpPr/>
          <p:nvPr/>
        </p:nvSpPr>
        <p:spPr>
          <a:xfrm>
            <a:off x="822429" y="5612284"/>
            <a:ext cx="7441059" cy="892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0D3393D3-19A6-FA41-A9E0-B5FE8422F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782" y="571471"/>
            <a:ext cx="3888218" cy="50222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AA4C80-BC4F-E14F-9663-ADDE8D34C021}"/>
              </a:ext>
            </a:extLst>
          </p:cNvPr>
          <p:cNvSpPr txBox="1"/>
          <p:nvPr/>
        </p:nvSpPr>
        <p:spPr>
          <a:xfrm>
            <a:off x="6035323" y="2338345"/>
            <a:ext cx="619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Possible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2</a:t>
            </a:r>
            <a:r>
              <a:rPr lang="en-US" sz="600" baseline="30000" dirty="0">
                <a:solidFill>
                  <a:srgbClr val="0000FF"/>
                </a:solidFill>
                <a:latin typeface="+mj-lt"/>
              </a:rPr>
              <a:t>nd</a:t>
            </a:r>
            <a:r>
              <a:rPr lang="en-US" sz="600" dirty="0">
                <a:solidFill>
                  <a:srgbClr val="0000FF"/>
                </a:solidFill>
                <a:latin typeface="+mj-lt"/>
              </a:rPr>
              <a:t> Detector 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Location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84CDA4-0933-674C-8FB9-05CF4856DEE7}"/>
              </a:ext>
            </a:extLst>
          </p:cNvPr>
          <p:cNvSpPr txBox="1"/>
          <p:nvPr/>
        </p:nvSpPr>
        <p:spPr>
          <a:xfrm>
            <a:off x="6692627" y="2829897"/>
            <a:ext cx="49725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Project 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Detector 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Location</a:t>
            </a: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3A27C06B-1C5C-B048-A592-D6447776D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283" y="3205069"/>
            <a:ext cx="367937" cy="264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A6A4D-8686-264A-96F7-C93460E73A20}"/>
              </a:ext>
            </a:extLst>
          </p:cNvPr>
          <p:cNvSpPr txBox="1"/>
          <p:nvPr/>
        </p:nvSpPr>
        <p:spPr>
          <a:xfrm>
            <a:off x="6579833" y="3467404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IR-6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70F490-51B8-E14A-91FD-B411BC9EFEE8}"/>
              </a:ext>
            </a:extLst>
          </p:cNvPr>
          <p:cNvSpPr txBox="1"/>
          <p:nvPr/>
        </p:nvSpPr>
        <p:spPr>
          <a:xfrm>
            <a:off x="5313085" y="2785872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IR-8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C3C4A-3288-324B-B03A-568D7974DBB5}"/>
              </a:ext>
            </a:extLst>
          </p:cNvPr>
          <p:cNvSpPr txBox="1"/>
          <p:nvPr/>
        </p:nvSpPr>
        <p:spPr>
          <a:xfrm>
            <a:off x="118868" y="577830"/>
            <a:ext cx="4782316" cy="5141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Project Design Goals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 Luminosity: L=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sec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, 10 – 100 fb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/year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Highly Polarized Beams:  70%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requires high precision polarimetry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Center of Mass Energy Range: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>
                <a:srgbClr val="0000FF"/>
              </a:buClr>
              <a:buSzTx/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= 29 – 140 GeV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00FF"/>
              </a:buClr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Large Detector Acceptance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Ion Species Range:  protons – Uranium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Requires forward detectors integrated in beam lattice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Good Background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Accommodate a Second Interaction Region (IR)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 IR-8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62C68B-CA65-9143-A54A-4991D7F83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12" r="18018" b="10531"/>
          <a:stretch/>
        </p:blipFill>
        <p:spPr>
          <a:xfrm flipH="1">
            <a:off x="4297735" y="5862964"/>
            <a:ext cx="703100" cy="5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78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90FF56-296D-5546-95D6-34EA3852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47"/>
            <a:ext cx="9144000" cy="584669"/>
          </a:xfrm>
        </p:spPr>
        <p:txBody>
          <a:bodyPr>
            <a:normAutofit/>
          </a:bodyPr>
          <a:lstStyle/>
          <a:p>
            <a:r>
              <a:rPr lang="en-US" dirty="0"/>
              <a:t>What is new/special for an EIC Detector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016" y="790685"/>
            <a:ext cx="6554743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Vertex detector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Identify primary and secondary vertices, </a:t>
            </a:r>
          </a:p>
          <a:p>
            <a:pPr marR="41275" lvl="1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Low material budget: 0.05% X/X</a:t>
            </a:r>
            <a:r>
              <a:rPr lang="en-US" sz="12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0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 per layer; </a:t>
            </a:r>
          </a:p>
          <a:p>
            <a:pPr marR="41275" lvl="1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High spatial resolution: 1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cs typeface="Symbol" charset="2"/>
                <a:sym typeface="Arial"/>
              </a:rPr>
              <a:t>0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 pitchFamily="2" charset="2"/>
                <a:cs typeface="Symbol" charset="2"/>
                <a:sym typeface="Arial"/>
              </a:rPr>
              <a:t>m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cs typeface="Symbol" charset="2"/>
                <a:sym typeface="Arial"/>
              </a:rPr>
              <a:t>m pitch </a:t>
            </a:r>
            <a:r>
              <a:rPr lang="en-US" sz="1200" dirty="0">
                <a:latin typeface="+mj-lt"/>
                <a:sym typeface="Arial"/>
              </a:rPr>
              <a:t>CMOS Monolithic Active Pixel Sensor </a:t>
            </a: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600" b="1" dirty="0">
              <a:solidFill>
                <a:srgbClr val="0432FF"/>
              </a:solidFill>
              <a:latin typeface="+mj-lt"/>
            </a:endParaRP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>
                <a:solidFill>
                  <a:srgbClr val="0432FF"/>
                </a:solidFill>
                <a:latin typeface="+mj-lt"/>
              </a:rPr>
              <a:t>Central tracker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Measure charged track momenta</a:t>
            </a:r>
          </a:p>
          <a:p>
            <a:pPr lvl="1"/>
            <a:r>
              <a:rPr lang="en-US" sz="1200" dirty="0">
                <a:latin typeface="+mj-lt"/>
              </a:rPr>
              <a:t>MAPS – tracking layers in combination with micro pattern gas detectors</a:t>
            </a:r>
          </a:p>
          <a:p>
            <a:pPr lvl="1"/>
            <a:r>
              <a:rPr lang="en-US" sz="1200" dirty="0">
                <a:latin typeface="+mj-lt"/>
              </a:rPr>
              <a:t>MPGD: 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>
                <a:latin typeface="+mj-lt"/>
              </a:rPr>
              <a:t>-</a:t>
            </a:r>
            <a:r>
              <a:rPr lang="en-US" sz="1200" dirty="0" err="1">
                <a:latin typeface="+mj-lt"/>
              </a:rPr>
              <a:t>RWell</a:t>
            </a:r>
            <a:r>
              <a:rPr lang="en-US" sz="1200" dirty="0">
                <a:latin typeface="+mj-lt"/>
              </a:rPr>
              <a:t> or </a:t>
            </a:r>
            <a:r>
              <a:rPr lang="en-US" sz="1200" dirty="0" err="1">
                <a:latin typeface="+mj-lt"/>
              </a:rPr>
              <a:t>MicroMegas</a:t>
            </a:r>
            <a:endParaRPr lang="en-US" sz="1200" dirty="0">
              <a:latin typeface="+mj-lt"/>
            </a:endParaRP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electron and hadron endcap tracker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Measure charged track momenta</a:t>
            </a:r>
          </a:p>
          <a:p>
            <a:pPr lvl="1"/>
            <a:r>
              <a:rPr lang="en-US" sz="1200" dirty="0">
                <a:latin typeface="+mj-lt"/>
              </a:rPr>
              <a:t>MAPS – disks in combination with micro pattern gas detectors</a:t>
            </a: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Particle Identification</a:t>
            </a:r>
            <a:r>
              <a:rPr lang="en-US" sz="1400" dirty="0">
                <a:solidFill>
                  <a:srgbClr val="0432FF"/>
                </a:solidFill>
                <a:latin typeface="+mj-lt"/>
              </a:rPr>
              <a:t>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pion, kaon, proton separation on track level</a:t>
            </a:r>
            <a:endParaRPr lang="en-US" sz="14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RICH detectors (modular and dual radiator RICH, DIRC) &amp; Time-of-Flight</a:t>
            </a:r>
          </a:p>
          <a:p>
            <a:pPr lvl="1"/>
            <a:r>
              <a:rPr lang="en-US" sz="1200" dirty="0">
                <a:latin typeface="+mj-lt"/>
              </a:rPr>
              <a:t>high resolution timing detectors (LAPPS, LGAD) 10 – 30 </a:t>
            </a:r>
            <a:r>
              <a:rPr lang="en-US" sz="1200" dirty="0" err="1">
                <a:latin typeface="+mj-lt"/>
              </a:rPr>
              <a:t>ps</a:t>
            </a:r>
            <a:endParaRPr lang="en-US" sz="12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novel photon sensors: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MCP-PMT / LAPPD 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cs typeface="Symbol" charset="2"/>
            </a:endParaRP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Electromagnetic calorimeter</a:t>
            </a:r>
            <a:r>
              <a:rPr lang="en-US" sz="1400" dirty="0">
                <a:solidFill>
                  <a:srgbClr val="0432FF"/>
                </a:solidFill>
                <a:latin typeface="+mj-lt"/>
              </a:rPr>
              <a:t>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Measure photons (E, angle), identify electrons</a:t>
            </a:r>
          </a:p>
          <a:p>
            <a:pPr lvl="1"/>
            <a:r>
              <a:rPr lang="en-US" sz="1200" dirty="0">
                <a:latin typeface="+mj-lt"/>
              </a:rPr>
              <a:t>PbWO</a:t>
            </a:r>
            <a:r>
              <a:rPr lang="en-US" sz="1200" baseline="-25000" dirty="0">
                <a:latin typeface="+mj-lt"/>
              </a:rPr>
              <a:t>4</a:t>
            </a:r>
            <a:r>
              <a:rPr lang="en-US" sz="1200" dirty="0">
                <a:latin typeface="+mj-lt"/>
              </a:rPr>
              <a:t> Crystals (backward), W/</a:t>
            </a:r>
            <a:r>
              <a:rPr lang="en-US" sz="1200" dirty="0" err="1">
                <a:latin typeface="+mj-lt"/>
              </a:rPr>
              <a:t>SciFi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Spacal</a:t>
            </a:r>
            <a:r>
              <a:rPr lang="en-US" sz="1200" dirty="0">
                <a:latin typeface="+mj-lt"/>
              </a:rPr>
              <a:t> (forward)</a:t>
            </a:r>
          </a:p>
          <a:p>
            <a:pPr lvl="1"/>
            <a:r>
              <a:rPr lang="en-US" sz="1200" dirty="0">
                <a:latin typeface="+mj-lt"/>
              </a:rPr>
              <a:t>Barrel: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Pb/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SciFi+imaging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part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lvl="1"/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Hadron calorimeter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Measure charged hadrons, neutrons and K</a:t>
            </a:r>
            <a:r>
              <a:rPr lang="en-US" sz="1200" baseline="-25000" dirty="0">
                <a:latin typeface="+mj-lt"/>
              </a:rPr>
              <a:t>L</a:t>
            </a:r>
            <a:r>
              <a:rPr lang="en-US" sz="1200" baseline="30000" dirty="0">
                <a:latin typeface="+mj-lt"/>
              </a:rPr>
              <a:t>0</a:t>
            </a:r>
          </a:p>
          <a:p>
            <a:pPr lvl="1"/>
            <a:r>
              <a:rPr lang="en-US" sz="1200" dirty="0">
                <a:latin typeface="+mj-lt"/>
              </a:rPr>
              <a:t>challenge achieve ~50%/√E + 10% for low E hadrons (&lt;E&gt; ~ 20 GeV)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Fe/Sc sandwich with longitudinal segmentation</a:t>
            </a: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DAQ &amp; Readout Electronics: </a:t>
            </a:r>
            <a:r>
              <a:rPr lang="en-US" sz="1200" dirty="0">
                <a:latin typeface="+mj-lt"/>
              </a:rPr>
              <a:t>trigger-less / streaming DAQ</a:t>
            </a:r>
          </a:p>
          <a:p>
            <a:pPr lvl="1"/>
            <a:r>
              <a:rPr lang="en-US" sz="1200" dirty="0">
                <a:latin typeface="+mj-lt"/>
              </a:rPr>
              <a:t>Integrate AI into DAQ </a:t>
            </a:r>
            <a:r>
              <a:rPr lang="en-US" sz="1200" dirty="0">
                <a:latin typeface="+mj-lt"/>
                <a:sym typeface="Wingdings" pitchFamily="2" charset="2"/>
              </a:rPr>
              <a:t> cognizant Detector</a:t>
            </a:r>
            <a:endParaRPr lang="en-US" sz="1200" dirty="0">
              <a:latin typeface="+mj-lt"/>
            </a:endParaRP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Very forward and backward detectors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  <a:sym typeface="Wingdings" pitchFamily="2" charset="2"/>
              </a:rPr>
              <a:t>scattered particles under very small angles</a:t>
            </a:r>
            <a:endParaRPr lang="en-US" sz="12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Silicon tracking layers in lepton and hadron beam vacuum</a:t>
            </a:r>
          </a:p>
          <a:p>
            <a:pPr lvl="1"/>
            <a:r>
              <a:rPr lang="en-US" sz="1200" dirty="0">
                <a:latin typeface="+mj-lt"/>
              </a:rPr>
              <a:t>Zero – degree high resolution electromagnetic and hadronic calorimeter</a:t>
            </a: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Polarimetry</a:t>
            </a:r>
          </a:p>
          <a:p>
            <a:pPr lvl="1"/>
            <a:r>
              <a:rPr lang="en-US" sz="1200" dirty="0">
                <a:solidFill>
                  <a:srgbClr val="0432FF"/>
                </a:solidFill>
                <a:latin typeface="+mj-lt"/>
              </a:rPr>
              <a:t>Lepton: </a:t>
            </a:r>
            <a:r>
              <a:rPr lang="en-US" sz="1200" dirty="0">
                <a:latin typeface="+mj-lt"/>
              </a:rPr>
              <a:t>integrated transverse and longitudinal Compton polarimeter</a:t>
            </a:r>
          </a:p>
          <a:p>
            <a:pPr lvl="1"/>
            <a:r>
              <a:rPr lang="en-US" sz="1200" dirty="0">
                <a:latin typeface="+mj-lt"/>
              </a:rPr>
              <a:t>Hadron: absolute and relative hadron polarimetry in the CNI region</a:t>
            </a:r>
          </a:p>
        </p:txBody>
      </p:sp>
      <p:sp>
        <p:nvSpPr>
          <p:cNvPr id="9" name="AutoShape 19">
            <a:extLst>
              <a:ext uri="{FF2B5EF4-FFF2-40B4-BE49-F238E27FC236}">
                <a16:creationId xmlns:a16="http://schemas.microsoft.com/office/drawing/2014/main" id="{E879901B-642F-D14C-86C9-B7170D629A76}"/>
              </a:ext>
            </a:extLst>
          </p:cNvPr>
          <p:cNvSpPr>
            <a:spLocks/>
          </p:cNvSpPr>
          <p:nvPr/>
        </p:nvSpPr>
        <p:spPr bwMode="auto">
          <a:xfrm rot="5400000">
            <a:off x="-2382921" y="3173606"/>
            <a:ext cx="5426110" cy="660269"/>
          </a:xfrm>
          <a:prstGeom prst="rightArrow">
            <a:avLst>
              <a:gd name="adj1" fmla="val 32000"/>
              <a:gd name="adj2" fmla="val 63778"/>
            </a:avLst>
          </a:prstGeom>
          <a:gradFill rotWithShape="0">
            <a:gsLst>
              <a:gs pos="0">
                <a:srgbClr val="00FF00"/>
              </a:gs>
              <a:gs pos="100000">
                <a:srgbClr val="FF0000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9DD39-363A-3C42-9C9A-23913376B3B6}"/>
              </a:ext>
            </a:extLst>
          </p:cNvPr>
          <p:cNvSpPr txBox="1"/>
          <p:nvPr/>
        </p:nvSpPr>
        <p:spPr>
          <a:xfrm>
            <a:off x="130079" y="1872468"/>
            <a:ext cx="430887" cy="230447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Radius/Distance from IP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52894C-68A3-F940-B1DC-9991B7748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971" y="3479434"/>
            <a:ext cx="1631950" cy="1911350"/>
          </a:xfrm>
          <a:prstGeom prst="rect">
            <a:avLst/>
          </a:prstGeom>
        </p:spPr>
      </p:pic>
      <p:pic>
        <p:nvPicPr>
          <p:cNvPr id="12" name="Picture 11" descr="A close-up of a ship&#10;&#10;Description automatically generated with low confidence">
            <a:extLst>
              <a:ext uri="{FF2B5EF4-FFF2-40B4-BE49-F238E27FC236}">
                <a16:creationId xmlns:a16="http://schemas.microsoft.com/office/drawing/2014/main" id="{8A473B17-25CD-614C-A985-74492D3E2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12" b="3185"/>
          <a:stretch/>
        </p:blipFill>
        <p:spPr>
          <a:xfrm>
            <a:off x="6414109" y="5542375"/>
            <a:ext cx="1561513" cy="1315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F212EC-9987-9669-8541-27D01A97C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149" b="39094"/>
          <a:stretch/>
        </p:blipFill>
        <p:spPr>
          <a:xfrm>
            <a:off x="5626122" y="566426"/>
            <a:ext cx="3511698" cy="27614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304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398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 Reference Funding Plan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502AD-0106-551D-8091-7E2AF308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3693B-D85D-99A2-80C0-339C891B6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08" y="718580"/>
            <a:ext cx="8710232" cy="3678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CE8244-B709-7D82-80D7-C2CB339191CA}"/>
              </a:ext>
            </a:extLst>
          </p:cNvPr>
          <p:cNvSpPr txBox="1"/>
          <p:nvPr/>
        </p:nvSpPr>
        <p:spPr>
          <a:xfrm>
            <a:off x="266508" y="4414463"/>
            <a:ext cx="8635439" cy="20621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 Inflation Reduction Act funding of $138M allocated in September 2022.  Actual FY2023 funding is $70M.  DOE request for FY2024 is $98M.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RHIC shut down planned for June 2025.  Significant RHIC Operations funding will be redirected to EIC construction starting in FY2025 and reaching ~$150M/year in FY2026.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Current funding supports DOE CD-3A, Long Lead Procurement Approval, in January 2024.  Long lead procurement mitigate risks:  technical, supply chain, inflation, and schedule.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In-kind contributions anticipated at 5% of accelerator and 30% of the detector, in addition to $100M from NY State (in green).</a:t>
            </a:r>
          </a:p>
        </p:txBody>
      </p:sp>
    </p:spTree>
    <p:extLst>
      <p:ext uri="{BB962C8B-B14F-4D97-AF65-F5344CB8AC3E}">
        <p14:creationId xmlns:p14="http://schemas.microsoft.com/office/powerpoint/2010/main" val="300449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19760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Science 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525ADC51-3239-5481-6FFB-80983062D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7" t="8716" r="7649"/>
          <a:stretch/>
        </p:blipFill>
        <p:spPr>
          <a:xfrm>
            <a:off x="0" y="772184"/>
            <a:ext cx="2676041" cy="1825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F2A67B-62F2-1854-7776-39170180F4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40352" y="1462768"/>
            <a:ext cx="2060740" cy="1541952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C149784E-0773-B691-0B2F-ACC410F45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350" y="1625659"/>
            <a:ext cx="2393883" cy="1441423"/>
          </a:xfrm>
          <a:prstGeom prst="rect">
            <a:avLst/>
          </a:prstGeom>
        </p:spPr>
      </p:pic>
      <p:pic>
        <p:nvPicPr>
          <p:cNvPr id="9" name="Picture 8" descr="dihadron_ratio.pdf">
            <a:extLst>
              <a:ext uri="{FF2B5EF4-FFF2-40B4-BE49-F238E27FC236}">
                <a16:creationId xmlns:a16="http://schemas.microsoft.com/office/drawing/2014/main" id="{C415F415-2C1B-B0A6-A00D-DE36B8172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81" y="3695304"/>
            <a:ext cx="2083796" cy="19219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838D-5768-23B4-8504-E7479C952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30611"/>
            <a:ext cx="2479297" cy="3145999"/>
          </a:xfrm>
          <a:prstGeom prst="rect">
            <a:avLst/>
          </a:prstGeom>
        </p:spPr>
      </p:pic>
      <p:pic>
        <p:nvPicPr>
          <p:cNvPr id="11" name="buffer.pdf">
            <a:extLst>
              <a:ext uri="{FF2B5EF4-FFF2-40B4-BE49-F238E27FC236}">
                <a16:creationId xmlns:a16="http://schemas.microsoft.com/office/drawing/2014/main" id="{633D894B-77D1-D326-B7AA-D5266BD2F63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35" y="501858"/>
            <a:ext cx="1263699" cy="112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E014BA-E518-3432-3CA6-341926E8C9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6781" y="1104798"/>
            <a:ext cx="2208035" cy="1518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469B00-E83E-F0B1-62B3-50D99B1905FD}"/>
              </a:ext>
            </a:extLst>
          </p:cNvPr>
          <p:cNvSpPr txBox="1"/>
          <p:nvPr/>
        </p:nvSpPr>
        <p:spPr>
          <a:xfrm>
            <a:off x="0" y="353397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0432FF"/>
                </a:solidFill>
                <a:latin typeface="+mj-lt"/>
              </a:rPr>
              <a:t>Proton: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B22F4-01EB-E40E-7396-FC4897730C21}"/>
              </a:ext>
            </a:extLst>
          </p:cNvPr>
          <p:cNvSpPr txBox="1"/>
          <p:nvPr/>
        </p:nvSpPr>
        <p:spPr>
          <a:xfrm>
            <a:off x="690980" y="2079855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472105-5AC2-C1D1-1FC3-238D570A4F06}"/>
              </a:ext>
            </a:extLst>
          </p:cNvPr>
          <p:cNvSpPr txBox="1"/>
          <p:nvPr/>
        </p:nvSpPr>
        <p:spPr>
          <a:xfrm>
            <a:off x="3875029" y="253705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F04E77-0FBB-0B9E-CA21-D98CA06119A9}"/>
              </a:ext>
            </a:extLst>
          </p:cNvPr>
          <p:cNvSpPr txBox="1"/>
          <p:nvPr/>
        </p:nvSpPr>
        <p:spPr>
          <a:xfrm>
            <a:off x="4850202" y="68930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</a:p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08CD45-FAEB-1A35-3180-C4692DB5820F}"/>
              </a:ext>
            </a:extLst>
          </p:cNvPr>
          <p:cNvSpPr txBox="1"/>
          <p:nvPr/>
        </p:nvSpPr>
        <p:spPr>
          <a:xfrm>
            <a:off x="8114616" y="1094139"/>
            <a:ext cx="1014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 space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E20649-24DD-C900-EDF3-D5EFD67F3CCE}"/>
              </a:ext>
            </a:extLst>
          </p:cNvPr>
          <p:cNvSpPr txBox="1"/>
          <p:nvPr/>
        </p:nvSpPr>
        <p:spPr>
          <a:xfrm>
            <a:off x="7131681" y="578809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3d-Imaging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9FB51E-AC12-FF04-C607-06DF70CCA404}"/>
              </a:ext>
            </a:extLst>
          </p:cNvPr>
          <p:cNvSpPr txBox="1"/>
          <p:nvPr/>
        </p:nvSpPr>
        <p:spPr>
          <a:xfrm>
            <a:off x="9613" y="2930501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0432FF"/>
                </a:solidFill>
                <a:latin typeface="+mj-lt"/>
              </a:rPr>
              <a:t>Nuclei: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1A1DF-F756-084F-C6EA-1DEAFBBF96B4}"/>
              </a:ext>
            </a:extLst>
          </p:cNvPr>
          <p:cNvSpPr txBox="1"/>
          <p:nvPr/>
        </p:nvSpPr>
        <p:spPr>
          <a:xfrm>
            <a:off x="2484564" y="5718952"/>
            <a:ext cx="2002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non-linear QCD effects</a:t>
            </a:r>
          </a:p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Saturation</a:t>
            </a:r>
            <a:endParaRPr lang="en-US" sz="1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1300B5-4D6B-2D2A-F4DA-775FB340952C}"/>
              </a:ext>
            </a:extLst>
          </p:cNvPr>
          <p:cNvSpPr txBox="1"/>
          <p:nvPr/>
        </p:nvSpPr>
        <p:spPr>
          <a:xfrm>
            <a:off x="4873990" y="4788315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nPDF</a:t>
            </a:r>
            <a:endParaRPr lang="en-US" sz="1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7FCB50-8BD6-D095-BA18-2FAA74731403}"/>
              </a:ext>
            </a:extLst>
          </p:cNvPr>
          <p:cNvGrpSpPr/>
          <p:nvPr/>
        </p:nvGrpSpPr>
        <p:grpSpPr>
          <a:xfrm>
            <a:off x="6727083" y="3162643"/>
            <a:ext cx="2174486" cy="1921948"/>
            <a:chOff x="6727083" y="3162643"/>
            <a:chExt cx="2174486" cy="1921948"/>
          </a:xfrm>
        </p:grpSpPr>
        <p:pic>
          <p:nvPicPr>
            <p:cNvPr id="55" name="Picture 54" descr="Histogram&#10;&#10;Description automatically generated">
              <a:extLst>
                <a:ext uri="{FF2B5EF4-FFF2-40B4-BE49-F238E27FC236}">
                  <a16:creationId xmlns:a16="http://schemas.microsoft.com/office/drawing/2014/main" id="{45541991-86F3-8F55-2B6F-100F48837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27083" y="3162643"/>
              <a:ext cx="2174486" cy="1921948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E1E3ADE-48ED-BD2D-228C-0663B145C684}"/>
                </a:ext>
              </a:extLst>
            </p:cNvPr>
            <p:cNvSpPr/>
            <p:nvPr/>
          </p:nvSpPr>
          <p:spPr>
            <a:xfrm>
              <a:off x="8434818" y="3191914"/>
              <a:ext cx="394215" cy="8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5CC3F62-5671-E6B4-F941-A74E1DC18D56}"/>
              </a:ext>
            </a:extLst>
          </p:cNvPr>
          <p:cNvSpPr txBox="1"/>
          <p:nvPr/>
        </p:nvSpPr>
        <p:spPr>
          <a:xfrm>
            <a:off x="5840798" y="3230097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3d-Imaging</a:t>
            </a:r>
          </a:p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nuclei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AF28EBF-D254-95C1-BB2A-F80AE63EF024}"/>
              </a:ext>
            </a:extLst>
          </p:cNvPr>
          <p:cNvGrpSpPr/>
          <p:nvPr/>
        </p:nvGrpSpPr>
        <p:grpSpPr>
          <a:xfrm>
            <a:off x="4889407" y="5096092"/>
            <a:ext cx="2479297" cy="1737723"/>
            <a:chOff x="4889407" y="4911868"/>
            <a:chExt cx="3019053" cy="1921947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ABC1D00-16DA-01A2-5019-E3793721C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3932"/>
            <a:stretch/>
          </p:blipFill>
          <p:spPr>
            <a:xfrm>
              <a:off x="4889407" y="4911868"/>
              <a:ext cx="3019053" cy="1921947"/>
            </a:xfrm>
            <a:prstGeom prst="rect">
              <a:avLst/>
            </a:prstGeom>
          </p:spPr>
        </p:pic>
        <p:pic>
          <p:nvPicPr>
            <p:cNvPr id="60" name="Picture 59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FADF4A02-2DAE-8F0C-5B82-F12608B3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25868" y="5946514"/>
              <a:ext cx="692110" cy="34605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85100D9-D4CA-7711-1428-E649CEEEB738}"/>
                </a:ext>
              </a:extLst>
            </p:cNvPr>
            <p:cNvSpPr txBox="1"/>
            <p:nvPr/>
          </p:nvSpPr>
          <p:spPr>
            <a:xfrm>
              <a:off x="6391545" y="5059822"/>
              <a:ext cx="11833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+mj-lt"/>
                  <a:cs typeface="Comic Sans MS"/>
                </a:rPr>
                <a:t>√s &lt; 90 </a:t>
              </a:r>
              <a:r>
                <a:rPr lang="en-US" sz="1400" dirty="0" err="1">
                  <a:solidFill>
                    <a:srgbClr val="0000FF"/>
                  </a:solidFill>
                  <a:latin typeface="+mj-lt"/>
                  <a:cs typeface="Comic Sans MS"/>
                </a:rPr>
                <a:t>GeV</a:t>
              </a:r>
              <a:endParaRPr lang="en-US" sz="1400" dirty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38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4E6998E-2838-AC5E-A77E-E91F55EE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CB664-7536-241F-50D1-1AD9E705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796" y="3584041"/>
            <a:ext cx="4183587" cy="3160264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BAD7F7-BDB9-FD28-F17D-876A4197BBCD}"/>
              </a:ext>
            </a:extLst>
          </p:cNvPr>
          <p:cNvSpPr/>
          <p:nvPr/>
        </p:nvSpPr>
        <p:spPr>
          <a:xfrm>
            <a:off x="6775995" y="3692098"/>
            <a:ext cx="351470" cy="4928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6AC947-4ED2-1B8B-6B9A-0475632818DD}"/>
              </a:ext>
            </a:extLst>
          </p:cNvPr>
          <p:cNvSpPr/>
          <p:nvPr/>
        </p:nvSpPr>
        <p:spPr>
          <a:xfrm>
            <a:off x="6541962" y="5710282"/>
            <a:ext cx="1319573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573179-2324-AB05-BD4D-4F4232E19CDE}"/>
              </a:ext>
            </a:extLst>
          </p:cNvPr>
          <p:cNvSpPr/>
          <p:nvPr/>
        </p:nvSpPr>
        <p:spPr>
          <a:xfrm rot="19397371">
            <a:off x="5462937" y="5682510"/>
            <a:ext cx="938838" cy="299273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D31888-6EC8-D606-7F15-E8B7E5BACA13}"/>
              </a:ext>
            </a:extLst>
          </p:cNvPr>
          <p:cNvSpPr/>
          <p:nvPr/>
        </p:nvSpPr>
        <p:spPr>
          <a:xfrm rot="16200000">
            <a:off x="7922215" y="5233494"/>
            <a:ext cx="798786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0EC074-4D4B-E509-9520-1D152D048E8A}"/>
              </a:ext>
            </a:extLst>
          </p:cNvPr>
          <p:cNvSpPr/>
          <p:nvPr/>
        </p:nvSpPr>
        <p:spPr>
          <a:xfrm rot="20691698">
            <a:off x="5620936" y="4931148"/>
            <a:ext cx="798786" cy="332378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2DC4C9-D09E-8559-B62E-09B9136C70EF}"/>
              </a:ext>
            </a:extLst>
          </p:cNvPr>
          <p:cNvSpPr/>
          <p:nvPr/>
        </p:nvSpPr>
        <p:spPr>
          <a:xfrm>
            <a:off x="6262910" y="5375694"/>
            <a:ext cx="852700" cy="259049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7E1B0-A870-3059-D4FA-65A08E241B14}"/>
              </a:ext>
            </a:extLst>
          </p:cNvPr>
          <p:cNvSpPr txBox="1"/>
          <p:nvPr/>
        </p:nvSpPr>
        <p:spPr>
          <a:xfrm>
            <a:off x="0" y="661787"/>
            <a:ext cx="413067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Asymmetric beam energies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 an asymmetric detector Barrel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with electron and hadron endcap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 9.5 m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Tracking, particle identification, EM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calorimetry and hadronic calorimetry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functionality in all directions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very compact detector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Integration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will be key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sz="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Imaging science program with protons and nuclei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requires specialized detectors         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integrated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the Interaction Region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over 80 m 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Science program required momentum resolution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requires a large bore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2T magnet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(1.7 T magnet operation point, stretch goal 2T)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that has same geometry as the BaBAR magnet.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Streaming readout electronics model</a:t>
            </a:r>
          </a:p>
          <a:p>
            <a:pPr lvl="1">
              <a:spcAft>
                <a:spcPts val="600"/>
              </a:spcAft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highest scientific flexibility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E1507A-6B95-7443-831B-CEF87DA01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24" t="5364" r="20441" b="3157"/>
          <a:stretch/>
        </p:blipFill>
        <p:spPr>
          <a:xfrm>
            <a:off x="4773705" y="67236"/>
            <a:ext cx="3876561" cy="294501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290034-49ED-6515-E822-A9D2214E0CC2}"/>
              </a:ext>
            </a:extLst>
          </p:cNvPr>
          <p:cNvCxnSpPr>
            <a:cxnSpLocks/>
          </p:cNvCxnSpPr>
          <p:nvPr/>
        </p:nvCxnSpPr>
        <p:spPr>
          <a:xfrm flipV="1">
            <a:off x="7115610" y="1916206"/>
            <a:ext cx="1510678" cy="1775894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B419C4-999B-B2B1-13FD-DC85D8ADBD84}"/>
              </a:ext>
            </a:extLst>
          </p:cNvPr>
          <p:cNvCxnSpPr>
            <a:cxnSpLocks/>
          </p:cNvCxnSpPr>
          <p:nvPr/>
        </p:nvCxnSpPr>
        <p:spPr>
          <a:xfrm flipH="1" flipV="1">
            <a:off x="5614147" y="3126441"/>
            <a:ext cx="1219603" cy="594536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6AA5CE-82A0-8884-0736-3E1482A8E74A}"/>
              </a:ext>
            </a:extLst>
          </p:cNvPr>
          <p:cNvCxnSpPr>
            <a:cxnSpLocks/>
          </p:cNvCxnSpPr>
          <p:nvPr/>
        </p:nvCxnSpPr>
        <p:spPr>
          <a:xfrm flipV="1">
            <a:off x="5600700" y="1842248"/>
            <a:ext cx="3018864" cy="124385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9861C7A-12FB-A026-B512-C135BACF971E}"/>
              </a:ext>
            </a:extLst>
          </p:cNvPr>
          <p:cNvSpPr txBox="1"/>
          <p:nvPr/>
        </p:nvSpPr>
        <p:spPr>
          <a:xfrm>
            <a:off x="6807407" y="253591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9.5 m</a:t>
            </a:r>
          </a:p>
        </p:txBody>
      </p:sp>
    </p:spTree>
    <p:extLst>
      <p:ext uri="{BB962C8B-B14F-4D97-AF65-F5344CB8AC3E}">
        <p14:creationId xmlns:p14="http://schemas.microsoft.com/office/powerpoint/2010/main" val="721755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05BD2-DD41-C64F-9F99-EF55AB272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63" t="32196" r="16435" b="12283"/>
          <a:stretch/>
        </p:blipFill>
        <p:spPr>
          <a:xfrm>
            <a:off x="319004" y="458357"/>
            <a:ext cx="2426879" cy="50643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C4ABBC-7DEA-2F46-896B-A4E2512D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6EECE9-90B2-4946-AE8D-BBD24FA53803}"/>
              </a:ext>
            </a:extLst>
          </p:cNvPr>
          <p:cNvSpPr txBox="1"/>
          <p:nvPr/>
        </p:nvSpPr>
        <p:spPr>
          <a:xfrm>
            <a:off x="2953346" y="988329"/>
            <a:ext cx="1803400" cy="461665"/>
          </a:xfrm>
          <a:prstGeom prst="rect">
            <a:avLst/>
          </a:prstGeom>
          <a:solidFill>
            <a:srgbClr val="0432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hadronic calorimeters (HCAL)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CC25AC-D452-BF45-8179-6A58C9AD9E54}"/>
              </a:ext>
            </a:extLst>
          </p:cNvPr>
          <p:cNvSpPr txBox="1"/>
          <p:nvPr/>
        </p:nvSpPr>
        <p:spPr>
          <a:xfrm>
            <a:off x="3127730" y="1845730"/>
            <a:ext cx="1447800" cy="461665"/>
          </a:xfrm>
          <a:prstGeom prst="rect">
            <a:avLst/>
          </a:prstGeom>
          <a:solidFill>
            <a:srgbClr val="FF0000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e/m calorimeters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C109DD-1D7A-224B-BC9C-6038CDEE7FC0}"/>
              </a:ext>
            </a:extLst>
          </p:cNvPr>
          <p:cNvSpPr txBox="1"/>
          <p:nvPr/>
        </p:nvSpPr>
        <p:spPr>
          <a:xfrm>
            <a:off x="3175235" y="2385232"/>
            <a:ext cx="1367076" cy="646331"/>
          </a:xfrm>
          <a:prstGeom prst="rect">
            <a:avLst/>
          </a:prstGeom>
          <a:solidFill>
            <a:srgbClr val="00FA00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Time.of.Flight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DIRC,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 detectors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5A9659-5304-094A-B27C-AF72DC2F5620}"/>
              </a:ext>
            </a:extLst>
          </p:cNvPr>
          <p:cNvSpPr txBox="1"/>
          <p:nvPr/>
        </p:nvSpPr>
        <p:spPr>
          <a:xfrm>
            <a:off x="3284835" y="3463337"/>
            <a:ext cx="1133645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MAPS tracker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2C3659-32B9-9C41-AECE-79CAC5E14503}"/>
              </a:ext>
            </a:extLst>
          </p:cNvPr>
          <p:cNvSpPr txBox="1"/>
          <p:nvPr/>
        </p:nvSpPr>
        <p:spPr>
          <a:xfrm>
            <a:off x="3246623" y="3111786"/>
            <a:ext cx="1236236" cy="276999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MPGD trackers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F1E7F6-45D6-2341-B7A5-50B4E12E143B}"/>
              </a:ext>
            </a:extLst>
          </p:cNvPr>
          <p:cNvSpPr txBox="1"/>
          <p:nvPr/>
        </p:nvSpPr>
        <p:spPr>
          <a:xfrm>
            <a:off x="3131565" y="1490038"/>
            <a:ext cx="1452642" cy="276999"/>
          </a:xfrm>
          <a:prstGeom prst="rect">
            <a:avLst/>
          </a:prstGeom>
          <a:solidFill>
            <a:srgbClr val="FF40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Solenoidal Magnet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50F40C-5199-6647-9FBA-9245070227F3}"/>
              </a:ext>
            </a:extLst>
          </p:cNvPr>
          <p:cNvSpPr/>
          <p:nvPr/>
        </p:nvSpPr>
        <p:spPr>
          <a:xfrm>
            <a:off x="390552" y="2855460"/>
            <a:ext cx="1057308" cy="41181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FD3D42-19D6-784A-84DE-A6D31A32E4D6}"/>
              </a:ext>
            </a:extLst>
          </p:cNvPr>
          <p:cNvSpPr/>
          <p:nvPr/>
        </p:nvSpPr>
        <p:spPr>
          <a:xfrm>
            <a:off x="389082" y="3369212"/>
            <a:ext cx="1057308" cy="411814"/>
          </a:xfrm>
          <a:prstGeom prst="rect">
            <a:avLst/>
          </a:prstGeom>
          <a:noFill/>
          <a:ln w="381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B19E08-42F8-6D47-BC75-D934A9599003}"/>
              </a:ext>
            </a:extLst>
          </p:cNvPr>
          <p:cNvSpPr/>
          <p:nvPr/>
        </p:nvSpPr>
        <p:spPr>
          <a:xfrm>
            <a:off x="395194" y="3905719"/>
            <a:ext cx="1057308" cy="4118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30D3BC-8A36-0B43-9E55-4872256EE523}"/>
              </a:ext>
            </a:extLst>
          </p:cNvPr>
          <p:cNvSpPr/>
          <p:nvPr/>
        </p:nvSpPr>
        <p:spPr>
          <a:xfrm>
            <a:off x="389082" y="4395726"/>
            <a:ext cx="1057308" cy="411814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FD7F93-393B-8340-A7D7-AB66C88C56D1}"/>
              </a:ext>
            </a:extLst>
          </p:cNvPr>
          <p:cNvSpPr/>
          <p:nvPr/>
        </p:nvSpPr>
        <p:spPr>
          <a:xfrm>
            <a:off x="403627" y="4920980"/>
            <a:ext cx="1057308" cy="411814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234AEB-7C98-AD4D-A8F8-3330E48B34C0}"/>
              </a:ext>
            </a:extLst>
          </p:cNvPr>
          <p:cNvSpPr/>
          <p:nvPr/>
        </p:nvSpPr>
        <p:spPr>
          <a:xfrm>
            <a:off x="1598435" y="3380655"/>
            <a:ext cx="1057308" cy="411814"/>
          </a:xfrm>
          <a:prstGeom prst="rect">
            <a:avLst/>
          </a:prstGeom>
          <a:noFill/>
          <a:ln w="381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E964B5EF-AFF5-764E-9543-CC8E2C92AF3E}"/>
              </a:ext>
            </a:extLst>
          </p:cNvPr>
          <p:cNvSpPr/>
          <p:nvPr/>
        </p:nvSpPr>
        <p:spPr>
          <a:xfrm>
            <a:off x="3768192" y="3755792"/>
            <a:ext cx="136834" cy="364387"/>
          </a:xfrm>
          <a:prstGeom prst="downArrow">
            <a:avLst/>
          </a:prstGeom>
          <a:solidFill>
            <a:srgbClr val="0432FF"/>
          </a:soli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B6B2A-D382-2043-8B44-B0DCCAF9FF1F}"/>
              </a:ext>
            </a:extLst>
          </p:cNvPr>
          <p:cNvSpPr txBox="1"/>
          <p:nvPr/>
        </p:nvSpPr>
        <p:spPr>
          <a:xfrm>
            <a:off x="2993316" y="4037168"/>
            <a:ext cx="16735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 Subdetectors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incl. Polarimeters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+ Data Acquisition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0A7972-0B52-FE49-8143-C5A075CFC30B}"/>
              </a:ext>
            </a:extLst>
          </p:cNvPr>
          <p:cNvCxnSpPr>
            <a:cxnSpLocks/>
          </p:cNvCxnSpPr>
          <p:nvPr/>
        </p:nvCxnSpPr>
        <p:spPr>
          <a:xfrm>
            <a:off x="2662565" y="4636165"/>
            <a:ext cx="221312" cy="345077"/>
          </a:xfrm>
          <a:prstGeom prst="straightConnector1">
            <a:avLst/>
          </a:prstGeom>
          <a:ln w="254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DC37533-7D3C-D240-9B17-A5AF82044E47}"/>
              </a:ext>
            </a:extLst>
          </p:cNvPr>
          <p:cNvSpPr txBox="1"/>
          <p:nvPr/>
        </p:nvSpPr>
        <p:spPr>
          <a:xfrm>
            <a:off x="2779407" y="4879011"/>
            <a:ext cx="2013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provides coordination 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detector remains possible</a:t>
            </a:r>
          </a:p>
        </p:txBody>
      </p:sp>
      <p:sp>
        <p:nvSpPr>
          <p:cNvPr id="37" name="Curved Right Arrow 36">
            <a:extLst>
              <a:ext uri="{FF2B5EF4-FFF2-40B4-BE49-F238E27FC236}">
                <a16:creationId xmlns:a16="http://schemas.microsoft.com/office/drawing/2014/main" id="{0E489728-ACAD-7746-A40A-984FAEF230C3}"/>
              </a:ext>
            </a:extLst>
          </p:cNvPr>
          <p:cNvSpPr/>
          <p:nvPr/>
        </p:nvSpPr>
        <p:spPr bwMode="auto">
          <a:xfrm>
            <a:off x="0" y="5460528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2DFC88-B23E-B647-AFBB-2B0863E77AB7}"/>
              </a:ext>
            </a:extLst>
          </p:cNvPr>
          <p:cNvSpPr txBox="1"/>
          <p:nvPr/>
        </p:nvSpPr>
        <p:spPr>
          <a:xfrm>
            <a:off x="501705" y="5389296"/>
            <a:ext cx="4147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Experiment Equipment fully integrated </a:t>
            </a:r>
          </a:p>
          <a:p>
            <a:pPr algn="l"/>
            <a:r>
              <a:rPr lang="en-US" dirty="0">
                <a:latin typeface="+mj-lt"/>
              </a:rPr>
              <a:t>in EIC Project (WBS 6.10)</a:t>
            </a:r>
          </a:p>
          <a:p>
            <a:pPr algn="l"/>
            <a:r>
              <a:rPr lang="en-US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  <a:sym typeface="Wingdings" pitchFamily="2" charset="2"/>
              </a:rPr>
              <a:t> schedule, risk and cost </a:t>
            </a:r>
          </a:p>
          <a:p>
            <a:pPr algn="l"/>
            <a:r>
              <a:rPr lang="en-US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  <a:sym typeface="Wingdings" pitchFamily="2" charset="2"/>
              </a:rPr>
              <a:t> current total cost: $285M </a:t>
            </a:r>
            <a:endParaRPr lang="en-US" dirty="0">
              <a:latin typeface="+mj-lt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4B11B9D-A821-FB47-B392-A60A05AB7D76}"/>
              </a:ext>
            </a:extLst>
          </p:cNvPr>
          <p:cNvPicPr/>
          <p:nvPr/>
        </p:nvPicPr>
        <p:blipFill rotWithShape="1">
          <a:blip r:embed="rId3"/>
          <a:srcRect l="3739" t="2634" r="3894" b="2294"/>
          <a:stretch/>
        </p:blipFill>
        <p:spPr>
          <a:xfrm>
            <a:off x="5049078" y="465289"/>
            <a:ext cx="3929270" cy="26305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B9C16F0-FFD7-7E45-845E-BF15301A55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92589" y="3684895"/>
            <a:ext cx="4183587" cy="3160264"/>
          </a:xfrm>
          <a:prstGeom prst="rect">
            <a:avLst/>
          </a:prstGeom>
          <a:ln>
            <a:noFill/>
          </a:ln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C270F24-C3C0-584A-9CBE-0B7AAA18198B}"/>
              </a:ext>
            </a:extLst>
          </p:cNvPr>
          <p:cNvCxnSpPr>
            <a:cxnSpLocks/>
          </p:cNvCxnSpPr>
          <p:nvPr/>
        </p:nvCxnSpPr>
        <p:spPr>
          <a:xfrm flipV="1">
            <a:off x="7185403" y="3115724"/>
            <a:ext cx="1488145" cy="677230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BA67704-4AFD-3048-A936-FE9584F2BB6C}"/>
              </a:ext>
            </a:extLst>
          </p:cNvPr>
          <p:cNvCxnSpPr>
            <a:cxnSpLocks/>
          </p:cNvCxnSpPr>
          <p:nvPr/>
        </p:nvCxnSpPr>
        <p:spPr>
          <a:xfrm flipH="1" flipV="1">
            <a:off x="5095461" y="3062715"/>
            <a:ext cx="1726367" cy="742732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FB7D5426-7F0B-8A41-A5C5-81465B8501B3}"/>
              </a:ext>
            </a:extLst>
          </p:cNvPr>
          <p:cNvSpPr/>
          <p:nvPr/>
        </p:nvSpPr>
        <p:spPr>
          <a:xfrm>
            <a:off x="6845788" y="3792952"/>
            <a:ext cx="351470" cy="4928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0775D5C-0F9A-4D44-A998-2901A21A8B66}"/>
              </a:ext>
            </a:extLst>
          </p:cNvPr>
          <p:cNvSpPr/>
          <p:nvPr/>
        </p:nvSpPr>
        <p:spPr>
          <a:xfrm>
            <a:off x="6611755" y="5811136"/>
            <a:ext cx="1319573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D806C11-4450-4E44-AC09-48EF79253678}"/>
              </a:ext>
            </a:extLst>
          </p:cNvPr>
          <p:cNvSpPr/>
          <p:nvPr/>
        </p:nvSpPr>
        <p:spPr>
          <a:xfrm rot="19397371">
            <a:off x="5532730" y="5783364"/>
            <a:ext cx="938838" cy="299273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9C054B7-7546-3E4D-B977-AF401DA53D16}"/>
              </a:ext>
            </a:extLst>
          </p:cNvPr>
          <p:cNvSpPr/>
          <p:nvPr/>
        </p:nvSpPr>
        <p:spPr>
          <a:xfrm rot="16200000">
            <a:off x="7992008" y="5334348"/>
            <a:ext cx="798786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76CE017-5DC0-C740-A463-8D5E1A4251DA}"/>
              </a:ext>
            </a:extLst>
          </p:cNvPr>
          <p:cNvSpPr/>
          <p:nvPr/>
        </p:nvSpPr>
        <p:spPr>
          <a:xfrm rot="20691698">
            <a:off x="5690729" y="5032002"/>
            <a:ext cx="798786" cy="332378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AA7D85-8C29-2642-831E-EB211D5D5BFC}"/>
              </a:ext>
            </a:extLst>
          </p:cNvPr>
          <p:cNvSpPr/>
          <p:nvPr/>
        </p:nvSpPr>
        <p:spPr>
          <a:xfrm>
            <a:off x="6332703" y="5476548"/>
            <a:ext cx="852700" cy="259049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BDE20C9-A6B1-D543-9F7D-4A4C5EAAB1E4}"/>
              </a:ext>
            </a:extLst>
          </p:cNvPr>
          <p:cNvCxnSpPr/>
          <p:nvPr/>
        </p:nvCxnSpPr>
        <p:spPr>
          <a:xfrm flipV="1">
            <a:off x="5144642" y="3124907"/>
            <a:ext cx="3455300" cy="19954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FE55632-FD7A-7E4A-ACE3-9215A5BDD844}"/>
              </a:ext>
            </a:extLst>
          </p:cNvPr>
          <p:cNvSpPr txBox="1"/>
          <p:nvPr/>
        </p:nvSpPr>
        <p:spPr>
          <a:xfrm>
            <a:off x="6584935" y="307603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+mj-lt"/>
              </a:rPr>
              <a:t>9.5m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E42BB-FAEF-024B-9CE9-16900566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9081247" cy="587828"/>
          </a:xfrm>
        </p:spPr>
        <p:txBody>
          <a:bodyPr>
            <a:normAutofit/>
          </a:bodyPr>
          <a:lstStyle/>
          <a:p>
            <a:r>
              <a:rPr lang="en-US" dirty="0"/>
              <a:t>Scope Experimental Equipment</a:t>
            </a:r>
          </a:p>
        </p:txBody>
      </p:sp>
    </p:spTree>
    <p:extLst>
      <p:ext uri="{BB962C8B-B14F-4D97-AF65-F5344CB8AC3E}">
        <p14:creationId xmlns:p14="http://schemas.microsoft.com/office/powerpoint/2010/main" val="36790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535CD-5769-D74E-AB99-B48E6773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0303EF-CFFE-FB49-94E3-99C6B65E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E1E8814C-FDD2-FF45-9EDF-73E8B1439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798"/>
            <a:ext cx="3647975" cy="2214842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58B6F72B-26CE-0143-B4DE-71E92D739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115" y="3016738"/>
            <a:ext cx="972081" cy="699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6E258-55CF-F84B-AC81-FDE8F0BC9BEC}"/>
              </a:ext>
            </a:extLst>
          </p:cNvPr>
          <p:cNvSpPr txBox="1"/>
          <p:nvPr/>
        </p:nvSpPr>
        <p:spPr>
          <a:xfrm>
            <a:off x="89528" y="3837650"/>
            <a:ext cx="3542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Detailed CAD model of central detector and extended IR region continuously refined as design progresses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843936-E120-C948-8345-2A42EB940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6" t="6118" r="13773" b="7450"/>
          <a:stretch/>
        </p:blipFill>
        <p:spPr>
          <a:xfrm>
            <a:off x="3808207" y="892884"/>
            <a:ext cx="5131398" cy="54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51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FED109-C0FC-8643-8FEB-0EF16CF1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85CF67-B662-2F48-A333-F85186CF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Detector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C7DA0-64EF-CA43-B82E-F7C68F3C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29" y="1472452"/>
            <a:ext cx="6682398" cy="5163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33452-A899-9648-B6C8-CCA6C0FED650}"/>
              </a:ext>
            </a:extLst>
          </p:cNvPr>
          <p:cNvSpPr txBox="1"/>
          <p:nvPr/>
        </p:nvSpPr>
        <p:spPr>
          <a:xfrm>
            <a:off x="154641" y="396688"/>
            <a:ext cx="70951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+mj-lt"/>
              </a:rPr>
              <a:t>Defined: 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subdetector envelops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geometry database for users and GEANT simulations: </a:t>
            </a:r>
            <a:r>
              <a:rPr lang="en-US" sz="14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https://eic.jlab.org/Geometry/</a:t>
            </a:r>
            <a:endParaRPr lang="en-US" sz="1400" dirty="0">
              <a:latin typeface="+mj-lt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Requirements and Interfaces: https://</a:t>
            </a:r>
            <a:r>
              <a:rPr lang="en-US" sz="1400" dirty="0" err="1">
                <a:latin typeface="+mj-lt"/>
              </a:rPr>
              <a:t>eic.jlab.org</a:t>
            </a:r>
            <a:r>
              <a:rPr lang="en-US" sz="1400" dirty="0">
                <a:latin typeface="+mj-lt"/>
              </a:rPr>
              <a:t>/Requirements/ </a:t>
            </a:r>
          </a:p>
        </p:txBody>
      </p:sp>
    </p:spTree>
    <p:extLst>
      <p:ext uri="{BB962C8B-B14F-4D97-AF65-F5344CB8AC3E}">
        <p14:creationId xmlns:p14="http://schemas.microsoft.com/office/powerpoint/2010/main" val="836145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102C9F-30EE-A569-FD4A-8B6097043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86" y="61056"/>
            <a:ext cx="2743438" cy="20575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13100-D152-7940-8BC6-D83B6C57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864970"/>
            <a:ext cx="1543050" cy="13406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bg1"/>
                </a:solidFill>
                <a:latin typeface="+mj-lt"/>
                <a:ea typeface="Arial" charset="0"/>
                <a:cs typeface="Comic Sans M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D91619-9E4C-7B42-B84B-D77CF864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886" y="-87956"/>
            <a:ext cx="4043668" cy="17038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EIC Detector Solenoidal Magnet - MARCO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0A649-3FFA-4D84-1CAE-249316F2D73F}"/>
              </a:ext>
            </a:extLst>
          </p:cNvPr>
          <p:cNvSpPr txBox="1"/>
          <p:nvPr/>
        </p:nvSpPr>
        <p:spPr>
          <a:xfrm>
            <a:off x="193004" y="2003133"/>
            <a:ext cx="87579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Magnet status: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CD-1 Approval						June 2021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3T Detector solenoid preliminary design report			December 2021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Incremental (30%) Design and Safety Review			February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DPAP closeout report – led to reduced field (&lt; 3 T)			March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Contract for 60% Design Review				April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60% design team formation and kick off meeting			May 3,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Mid-Project Progress meeting (@BNL, hybrid meeting) 		June 28,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Point design adjusted to stretch goal of 2 T (operation at 1.7 T)		August 10,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60% Design and safety Review				October 18,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90% Design contract in place				December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Found qualified vendor willing to make conductor			January 2023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RFI out						March 2023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Sample Conductor contract					March 2023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Progress meeting (@JLab, hybrid meeting, ~75% design point)	April 18, 2023</a:t>
            </a:r>
          </a:p>
          <a:p>
            <a:pPr marL="214313" indent="-214313">
              <a:buClr>
                <a:srgbClr val="0432FF"/>
              </a:buClr>
              <a:buFont typeface="Wingdings" panose="05000000000000000000" pitchFamily="2" charset="2"/>
              <a:buChar char="q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Magnet planning: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90% Design completion					September 2023        	(90% design completion is 100% - final design - for “Vendor Design-Build” procurement).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 Design Review (FDR)					October 5-6 2023</a:t>
            </a:r>
          </a:p>
          <a:p>
            <a:pPr algn="ctr">
              <a:buClr>
                <a:srgbClr val="0432FF"/>
              </a:buClr>
            </a:pP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Magnet is ready for procurement at CD-3A date (expected January 2024)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AF7D5F1-D505-16B4-BE23-50DC755DB90A}"/>
              </a:ext>
            </a:extLst>
          </p:cNvPr>
          <p:cNvSpPr txBox="1">
            <a:spLocks/>
          </p:cNvSpPr>
          <p:nvPr/>
        </p:nvSpPr>
        <p:spPr>
          <a:xfrm>
            <a:off x="0" y="6588684"/>
            <a:ext cx="2057400" cy="282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E9718-3276-BBBC-E32D-B29AA4D557C8}"/>
              </a:ext>
            </a:extLst>
          </p:cNvPr>
          <p:cNvSpPr txBox="1"/>
          <p:nvPr/>
        </p:nvSpPr>
        <p:spPr>
          <a:xfrm>
            <a:off x="2663533" y="1584998"/>
            <a:ext cx="366004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+mj-lt"/>
              </a:rPr>
              <a:t>Joint CEA-</a:t>
            </a:r>
            <a:r>
              <a:rPr lang="en-US" dirty="0" err="1">
                <a:solidFill>
                  <a:srgbClr val="0000FF"/>
                </a:solidFill>
                <a:latin typeface="+mj-lt"/>
              </a:rPr>
              <a:t>Saclay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-</a:t>
            </a:r>
            <a:r>
              <a:rPr lang="en-US" dirty="0" err="1">
                <a:solidFill>
                  <a:srgbClr val="0000FF"/>
                </a:solidFill>
                <a:latin typeface="+mj-lt"/>
              </a:rPr>
              <a:t>JLab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-BNL effort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37DEF-8E96-7BF3-3855-581211229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7" y="28281"/>
            <a:ext cx="2632125" cy="17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53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15747</TotalTime>
  <Words>3727</Words>
  <Application>Microsoft Macintosh PowerPoint</Application>
  <PresentationFormat>On-screen Show (4:3)</PresentationFormat>
  <Paragraphs>697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Cambria Math</vt:lpstr>
      <vt:lpstr>Comic Sans MS</vt:lpstr>
      <vt:lpstr>Courier New</vt:lpstr>
      <vt:lpstr>Symbol</vt:lpstr>
      <vt:lpstr>Times New Roman</vt:lpstr>
      <vt:lpstr>Wingdings</vt:lpstr>
      <vt:lpstr>Office Theme</vt:lpstr>
      <vt:lpstr>EIC Project Detector – Welcome and Overview</vt:lpstr>
      <vt:lpstr>What is the EIC Facility?</vt:lpstr>
      <vt:lpstr>High Level EIC Scope</vt:lpstr>
      <vt:lpstr>EIC Science Highlights</vt:lpstr>
      <vt:lpstr>ePIC Detector</vt:lpstr>
      <vt:lpstr>Scope Experimental Equipment</vt:lpstr>
      <vt:lpstr>The ePIC Detector</vt:lpstr>
      <vt:lpstr>The ePIC Detector </vt:lpstr>
      <vt:lpstr>EIC Detector Solenoidal Magnet - MARCO</vt:lpstr>
      <vt:lpstr>MARCO Magnet Design Details </vt:lpstr>
      <vt:lpstr>ePIC Tracking Detectors</vt:lpstr>
      <vt:lpstr>ePIC Calorimetry</vt:lpstr>
      <vt:lpstr>Electronics</vt:lpstr>
      <vt:lpstr>Streaming Readout Architecture</vt:lpstr>
      <vt:lpstr>Interaction Region Layout</vt:lpstr>
      <vt:lpstr>Far-Forward Ancillary Detector Integration </vt:lpstr>
      <vt:lpstr>Far-Backward Detectors</vt:lpstr>
      <vt:lpstr>EIC Project Detector R&amp;D Program &amp; In-Kind</vt:lpstr>
      <vt:lpstr>High Level Installation Schedule</vt:lpstr>
      <vt:lpstr>Requirements: Beam Background at IR</vt:lpstr>
      <vt:lpstr>Background/Radiation Simulations </vt:lpstr>
      <vt:lpstr>PowerPoint Presentation</vt:lpstr>
      <vt:lpstr>PowerPoint Presentation</vt:lpstr>
      <vt:lpstr>Electron and Hadron Polarimetry</vt:lpstr>
      <vt:lpstr>Current Detector Costs (@January OPA Review) </vt:lpstr>
      <vt:lpstr>EIC Project Detector R&amp;D</vt:lpstr>
      <vt:lpstr>The Scientific Foundation for an EIC was Built Over Two Decades</vt:lpstr>
      <vt:lpstr>EIC Experimental program preparation</vt:lpstr>
      <vt:lpstr>High-Level EIC Reference Schedule</vt:lpstr>
      <vt:lpstr>What is new/special for an EIC Detector</vt:lpstr>
      <vt:lpstr>DOE Reference Funding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EIC: A collider to map initial and final state correlations with high precision</dc:title>
  <dc:creator>Aschenauer, Elke</dc:creator>
  <cp:lastModifiedBy>Elke-Caroline Aschenauer</cp:lastModifiedBy>
  <cp:revision>1062</cp:revision>
  <dcterms:created xsi:type="dcterms:W3CDTF">2019-04-29T20:50:32Z</dcterms:created>
  <dcterms:modified xsi:type="dcterms:W3CDTF">2023-06-26T14:21:48Z</dcterms:modified>
</cp:coreProperties>
</file>