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9"/>
  </p:notesMasterIdLst>
  <p:sldIdLst>
    <p:sldId id="256" r:id="rId5"/>
    <p:sldId id="3753" r:id="rId6"/>
    <p:sldId id="3967" r:id="rId7"/>
    <p:sldId id="3973" r:id="rId8"/>
    <p:sldId id="3972" r:id="rId9"/>
    <p:sldId id="3975" r:id="rId10"/>
    <p:sldId id="3971" r:id="rId11"/>
    <p:sldId id="3757" r:id="rId12"/>
    <p:sldId id="3782" r:id="rId13"/>
    <p:sldId id="3752" r:id="rId14"/>
    <p:sldId id="3970" r:id="rId15"/>
    <p:sldId id="3836" r:id="rId16"/>
    <p:sldId id="268" r:id="rId17"/>
    <p:sldId id="374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4" autoAdjust="0"/>
    <p:restoredTop sz="94682"/>
  </p:normalViewPr>
  <p:slideViewPr>
    <p:cSldViewPr snapToGrid="0">
      <p:cViewPr varScale="1">
        <p:scale>
          <a:sx n="205" d="100"/>
          <a:sy n="205" d="100"/>
        </p:scale>
        <p:origin x="200" y="200"/>
      </p:cViewPr>
      <p:guideLst/>
    </p:cSldViewPr>
  </p:slid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2255C-AFDB-4D22-8373-2F4CFC10746D}" type="datetimeFigureOut">
              <a:rPr lang="en-US" smtClean="0"/>
              <a:t>6/25/23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E146D-72E3-4D17-8794-005420F3EB37}" type="slidenum">
              <a:rPr lang="en-US" smtClean="0"/>
              <a:t>‹#›</a:t>
            </a:fld>
            <a:endParaRPr lang="en-US"/>
          </a:p>
        </p:txBody>
      </p:sp>
    </p:spTree>
    <p:extLst>
      <p:ext uri="{BB962C8B-B14F-4D97-AF65-F5344CB8AC3E}">
        <p14:creationId xmlns:p14="http://schemas.microsoft.com/office/powerpoint/2010/main" val="95857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dirty="0"/>
          </a:p>
        </p:txBody>
      </p:sp>
    </p:spTree>
    <p:extLst>
      <p:ext uri="{BB962C8B-B14F-4D97-AF65-F5344CB8AC3E}">
        <p14:creationId xmlns:p14="http://schemas.microsoft.com/office/powerpoint/2010/main" val="662832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hasCustomPrompt="1"/>
          </p:nvPr>
        </p:nvSpPr>
        <p:spPr>
          <a:xfrm>
            <a:off x="2976664" y="2790092"/>
            <a:ext cx="5821505"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Talk Title</a:t>
            </a:r>
          </a:p>
        </p:txBody>
      </p:sp>
      <p:sp>
        <p:nvSpPr>
          <p:cNvPr id="3" name="Subtitle 2"/>
          <p:cNvSpPr>
            <a:spLocks noGrp="1"/>
          </p:cNvSpPr>
          <p:nvPr>
            <p:ph type="subTitle" idx="1" hasCustomPrompt="1"/>
          </p:nvPr>
        </p:nvSpPr>
        <p:spPr>
          <a:xfrm>
            <a:off x="3508443" y="4642339"/>
            <a:ext cx="5289726" cy="580292"/>
          </a:xfrm>
        </p:spPr>
        <p:txBody>
          <a:bodyPr/>
          <a:lstStyle>
            <a:lvl1pPr marL="0" indent="0" algn="r">
              <a:buNone/>
              <a:defRPr sz="20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,Title</a:t>
            </a:r>
          </a:p>
          <a:p>
            <a:r>
              <a:rPr lang="en-US"/>
              <a:t>Event</a:t>
            </a:r>
          </a:p>
          <a:p>
            <a:r>
              <a:rPr lang="en-US"/>
              <a:t>Dates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7886700" cy="681037"/>
          </a:xfrm>
        </p:spPr>
        <p:txBody>
          <a:bodyPr/>
          <a:lstStyle>
            <a:lvl1pPr>
              <a:defRPr>
                <a:solidFill>
                  <a:srgbClr val="30519D"/>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a:xfrm>
            <a:off x="0" y="772160"/>
            <a:ext cx="9144000" cy="5589845"/>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3543300" y="6463606"/>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3538538" y="6356351"/>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843280"/>
          </a:xfrm>
        </p:spPr>
        <p:txBody>
          <a:bodyPr/>
          <a:lstStyle/>
          <a:p>
            <a:r>
              <a:rPr lang="en-US"/>
              <a:t>Click to edit Master title style</a:t>
            </a:r>
          </a:p>
        </p:txBody>
      </p:sp>
      <p:sp>
        <p:nvSpPr>
          <p:cNvPr id="5" name="Slide Number Placeholder 4"/>
          <p:cNvSpPr>
            <a:spLocks noGrp="1"/>
          </p:cNvSpPr>
          <p:nvPr>
            <p:ph type="sldNum" sz="quarter" idx="12"/>
          </p:nvPr>
        </p:nvSpPr>
        <p:spPr>
          <a:xfrm>
            <a:off x="3543300" y="6462711"/>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543300" y="6356351"/>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C4BE9006-42DF-4C65-9314-FEB6DE8658B3}" type="datetime1">
              <a:rPr lang="en-US" smtClean="0"/>
              <a:t>6/25/23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8"/>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bnl.gov/eic/CFC.ph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2732690" y="1654052"/>
            <a:ext cx="6273085" cy="1774948"/>
          </a:xfrm>
        </p:spPr>
        <p:txBody>
          <a:bodyPr>
            <a:normAutofit fontScale="90000"/>
          </a:bodyPr>
          <a:lstStyle/>
          <a:p>
            <a:r>
              <a:rPr lang="en-US" dirty="0"/>
              <a:t>Incremental Design and Safety Review of the EIC Particle Identification Detectors</a:t>
            </a:r>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3626864" y="3429000"/>
            <a:ext cx="5230906" cy="1980560"/>
          </a:xfrm>
        </p:spPr>
        <p:txBody>
          <a:bodyPr vert="horz" lIns="91440" tIns="45720" rIns="91440" bIns="45720" rtlCol="0" anchor="t">
            <a:normAutofit/>
          </a:bodyPr>
          <a:lstStyle/>
          <a:p>
            <a:endParaRPr lang="en-US" dirty="0">
              <a:latin typeface="Arial"/>
              <a:cs typeface="Arial"/>
            </a:endParaRPr>
          </a:p>
          <a:p>
            <a:r>
              <a:rPr lang="en-US" dirty="0"/>
              <a:t>Elke </a:t>
            </a:r>
            <a:r>
              <a:rPr lang="en-US" dirty="0" err="1"/>
              <a:t>Aschenauer</a:t>
            </a:r>
            <a:r>
              <a:rPr lang="en-US" dirty="0"/>
              <a:t> and Rolf Ent</a:t>
            </a:r>
          </a:p>
          <a:p>
            <a:r>
              <a:rPr lang="en-US" dirty="0"/>
              <a:t>Co-Associate Directors for the Experimental Program</a:t>
            </a:r>
          </a:p>
          <a:p>
            <a:r>
              <a:rPr lang="en-US" sz="1400" dirty="0"/>
              <a:t>July 05 2023</a:t>
            </a:r>
          </a:p>
        </p:txBody>
      </p:sp>
    </p:spTree>
    <p:extLst>
      <p:ext uri="{BB962C8B-B14F-4D97-AF65-F5344CB8AC3E}">
        <p14:creationId xmlns:p14="http://schemas.microsoft.com/office/powerpoint/2010/main" val="109204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5"/>
            <a:ext cx="9144001" cy="984967"/>
          </a:xfrm>
        </p:spPr>
        <p:txBody>
          <a:bodyPr>
            <a:noAutofit/>
          </a:bodyPr>
          <a:lstStyle/>
          <a:p>
            <a:r>
              <a:rPr lang="en-US" sz="3200" dirty="0">
                <a:latin typeface="Arial" panose="020B0604020202020204" pitchFamily="34" charset="0"/>
                <a:cs typeface="Arial" panose="020B0604020202020204" pitchFamily="34" charset="0"/>
              </a:rPr>
              <a:t>Incremental Design and Safety Review of the EIC Particle Identification Detectors – Report</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10</a:t>
            </a:fld>
            <a:endParaRPr lang="en-US" dirty="0"/>
          </a:p>
        </p:txBody>
      </p:sp>
      <p:sp>
        <p:nvSpPr>
          <p:cNvPr id="5" name="TextBox 4">
            <a:extLst>
              <a:ext uri="{FF2B5EF4-FFF2-40B4-BE49-F238E27FC236}">
                <a16:creationId xmlns:a16="http://schemas.microsoft.com/office/drawing/2014/main" id="{9A770D87-28F9-9035-2316-3D1D52C6DA00}"/>
              </a:ext>
            </a:extLst>
          </p:cNvPr>
          <p:cNvSpPr txBox="1"/>
          <p:nvPr/>
        </p:nvSpPr>
        <p:spPr>
          <a:xfrm>
            <a:off x="273267" y="1154526"/>
            <a:ext cx="8787606" cy="5232202"/>
          </a:xfrm>
          <a:prstGeom prst="rect">
            <a:avLst/>
          </a:prstGeom>
          <a:noFill/>
        </p:spPr>
        <p:txBody>
          <a:bodyPr wrap="square" rtlCol="0">
            <a:spAutoFit/>
          </a:bodyPr>
          <a:lstStyle/>
          <a:p>
            <a:pPr marL="285750" indent="-285750">
              <a:spcAft>
                <a:spcPts val="1200"/>
              </a:spcAft>
              <a:buClr>
                <a:srgbClr val="0432FF"/>
              </a:buClr>
              <a:buFont typeface="Wingdings" panose="05000000000000000000" pitchFamily="2" charset="2"/>
              <a:buChar char="q"/>
              <a:defRPr/>
            </a:pPr>
            <a:r>
              <a:rPr lang="en-US" dirty="0">
                <a:solidFill>
                  <a:prstClr val="black"/>
                </a:solidFill>
                <a:latin typeface="Arial" panose="020B0604020202020204" pitchFamily="34" charset="0"/>
                <a:cs typeface="Arial" panose="020B0604020202020204" pitchFamily="34" charset="0"/>
              </a:rPr>
              <a:t>We will work with you to make the report of this review as easy as possible: we do not want to take up more of your time beyond this review.</a:t>
            </a:r>
          </a:p>
          <a:p>
            <a:pPr marL="285750" indent="-285750">
              <a:spcAft>
                <a:spcPts val="1200"/>
              </a:spcAft>
              <a:buClr>
                <a:srgbClr val="0432FF"/>
              </a:buClr>
              <a:buFont typeface="Wingdings" panose="05000000000000000000" pitchFamily="2" charset="2"/>
              <a:buChar char="q"/>
              <a:defRPr/>
            </a:pPr>
            <a:r>
              <a:rPr lang="en-US" dirty="0">
                <a:solidFill>
                  <a:prstClr val="black"/>
                </a:solidFill>
                <a:latin typeface="Arial" panose="020B0604020202020204" pitchFamily="34" charset="0"/>
                <a:cs typeface="Arial" panose="020B0604020202020204" pitchFamily="34" charset="0"/>
              </a:rPr>
              <a:t>Often US reviews work with findings (statements of fact, what was presented), comments (what your opinion is and possible suggestions on what things to further consider) and a set of formal recommendations (what you strongly feel the project should address) – you can follow this but </a:t>
            </a:r>
            <a:r>
              <a:rPr lang="en-US" u="sng" dirty="0">
                <a:solidFill>
                  <a:prstClr val="black"/>
                </a:solidFill>
                <a:latin typeface="Arial" panose="020B0604020202020204" pitchFamily="34" charset="0"/>
                <a:cs typeface="Arial" panose="020B0604020202020204" pitchFamily="34" charset="0"/>
              </a:rPr>
              <a:t>do not have to</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The main result of these status reviews is to collect your feedback and suggestions.</a:t>
            </a:r>
          </a:p>
          <a:p>
            <a:pPr marL="285750" indent="-285750">
              <a:spcAft>
                <a:spcPts val="1200"/>
              </a:spcAft>
              <a:buClr>
                <a:srgbClr val="0432FF"/>
              </a:buClr>
              <a:buFont typeface="Wingdings" panose="05000000000000000000" pitchFamily="2" charset="2"/>
              <a:buChar char="q"/>
              <a:defRPr/>
            </a:pPr>
            <a:r>
              <a:rPr lang="en-US" dirty="0">
                <a:solidFill>
                  <a:prstClr val="black"/>
                </a:solidFill>
                <a:latin typeface="Arial" panose="020B0604020202020204" pitchFamily="34" charset="0"/>
                <a:cs typeface="Arial" panose="020B0604020202020204" pitchFamily="34" charset="0"/>
              </a:rPr>
              <a:t>In principle, we can add a front page, the review committee listing, the charge and agenda to whatever you use at the closeout and call that the report. The minimum we need is a short answer to each of the charge elements, and what you see as suggestions for further work and as formal recommendations.</a:t>
            </a:r>
          </a:p>
          <a:p>
            <a:pPr marL="742950" lvl="1" indent="-285750">
              <a:spcAft>
                <a:spcPts val="1200"/>
              </a:spcAft>
              <a:buClr>
                <a:srgbClr val="0432FF"/>
              </a:buClr>
              <a:buFont typeface="Wingdings" panose="05000000000000000000" pitchFamily="2" charset="2"/>
              <a:buChar char="Ø"/>
              <a:defRPr/>
            </a:pPr>
            <a:r>
              <a:rPr lang="en-US" sz="1600" dirty="0">
                <a:solidFill>
                  <a:prstClr val="black"/>
                </a:solidFill>
                <a:latin typeface="Arial" panose="020B0604020202020204" pitchFamily="34" charset="0"/>
                <a:cs typeface="Arial" panose="020B0604020202020204" pitchFamily="34" charset="0"/>
              </a:rPr>
              <a:t>Three earlier status review used the summaries of the closeout, two opted for one more round of editing to this material. In either case, we need to agree with you what the formal recommendations are (they are added to a project recommendation tracker).</a:t>
            </a:r>
          </a:p>
          <a:p>
            <a:pPr marL="742950" lvl="1" indent="-285750">
              <a:spcAft>
                <a:spcPts val="1200"/>
              </a:spcAft>
              <a:buClr>
                <a:srgbClr val="0432FF"/>
              </a:buClr>
              <a:buFont typeface="Wingdings" panose="05000000000000000000" pitchFamily="2" charset="2"/>
              <a:buChar char="Ø"/>
              <a:defRPr/>
            </a:pPr>
            <a:r>
              <a:rPr lang="en-US" sz="1600" dirty="0">
                <a:solidFill>
                  <a:prstClr val="black"/>
                </a:solidFill>
                <a:latin typeface="Arial" panose="020B0604020202020204" pitchFamily="34" charset="0"/>
                <a:cs typeface="Arial" panose="020B0604020202020204" pitchFamily="34" charset="0"/>
              </a:rPr>
              <a:t>Formal recommendations are usually high level and critical. Questions and discussion during the Review and comments in the closeout and report will already be taken to heart by the EIC project CAMs and the </a:t>
            </a:r>
            <a:r>
              <a:rPr lang="en-US" sz="1600" dirty="0" err="1">
                <a:solidFill>
                  <a:prstClr val="black"/>
                </a:solidFill>
                <a:latin typeface="Arial" panose="020B0604020202020204" pitchFamily="34" charset="0"/>
                <a:cs typeface="Arial" panose="020B0604020202020204" pitchFamily="34" charset="0"/>
              </a:rPr>
              <a:t>ePIC</a:t>
            </a:r>
            <a:r>
              <a:rPr lang="en-US" sz="1600" dirty="0">
                <a:solidFill>
                  <a:prstClr val="black"/>
                </a:solidFill>
                <a:latin typeface="Arial" panose="020B0604020202020204" pitchFamily="34" charset="0"/>
                <a:cs typeface="Arial" panose="020B0604020202020204" pitchFamily="34" charset="0"/>
              </a:rPr>
              <a:t> collaboration for progress.</a:t>
            </a:r>
          </a:p>
        </p:txBody>
      </p:sp>
    </p:spTree>
    <p:extLst>
      <p:ext uri="{BB962C8B-B14F-4D97-AF65-F5344CB8AC3E}">
        <p14:creationId xmlns:p14="http://schemas.microsoft.com/office/powerpoint/2010/main" val="195908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Agenda</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11</a:t>
            </a:fld>
            <a:endParaRPr lang="en-US" dirty="0"/>
          </a:p>
        </p:txBody>
      </p:sp>
      <p:sp>
        <p:nvSpPr>
          <p:cNvPr id="3" name="TextBox 2">
            <a:extLst>
              <a:ext uri="{FF2B5EF4-FFF2-40B4-BE49-F238E27FC236}">
                <a16:creationId xmlns:a16="http://schemas.microsoft.com/office/drawing/2014/main" id="{B77D86BA-F1F3-E588-B90A-AFF1739BD3D9}"/>
              </a:ext>
            </a:extLst>
          </p:cNvPr>
          <p:cNvSpPr txBox="1"/>
          <p:nvPr/>
        </p:nvSpPr>
        <p:spPr>
          <a:xfrm>
            <a:off x="2096654" y="269419"/>
            <a:ext cx="5902037" cy="707886"/>
          </a:xfrm>
          <a:prstGeom prst="rect">
            <a:avLst/>
          </a:prstGeom>
          <a:noFill/>
        </p:spPr>
        <p:txBody>
          <a:bodyPr wrap="square" rtlCol="0">
            <a:spAutoFit/>
          </a:bodyPr>
          <a:lstStyle/>
          <a:p>
            <a:pPr>
              <a:buClr>
                <a:srgbClr val="0432FF"/>
              </a:buClr>
            </a:pPr>
            <a:r>
              <a:rPr lang="en-US" sz="2000" dirty="0">
                <a:latin typeface="Arial" panose="020B0604020202020204" pitchFamily="34" charset="0"/>
                <a:cs typeface="Arial" panose="020B0604020202020204" pitchFamily="34" charset="0"/>
              </a:rPr>
              <a:t>Timing: 2 days, each day from 8 am to 2 pm EDT. </a:t>
            </a:r>
          </a:p>
          <a:p>
            <a:pPr>
              <a:buClr>
                <a:srgbClr val="0432FF"/>
              </a:buClr>
            </a:pPr>
            <a:r>
              <a:rPr lang="en-US" sz="2000" dirty="0">
                <a:latin typeface="Arial" panose="020B0604020202020204" pitchFamily="34" charset="0"/>
                <a:cs typeface="Arial" panose="020B0604020202020204" pitchFamily="34" charset="0"/>
              </a:rPr>
              <a:t>Closeout tentative at 13:40 pm of second day.</a:t>
            </a:r>
          </a:p>
        </p:txBody>
      </p:sp>
      <p:sp>
        <p:nvSpPr>
          <p:cNvPr id="5" name="TextBox 4"/>
          <p:cNvSpPr txBox="1"/>
          <p:nvPr/>
        </p:nvSpPr>
        <p:spPr>
          <a:xfrm>
            <a:off x="290897" y="1237198"/>
            <a:ext cx="8409757" cy="5047536"/>
          </a:xfrm>
          <a:prstGeom prst="rect">
            <a:avLst/>
          </a:prstGeom>
          <a:noFill/>
        </p:spPr>
        <p:txBody>
          <a:bodyPr wrap="square" rtlCol="0">
            <a:spAutoFit/>
          </a:bodyPr>
          <a:lstStyle/>
          <a:p>
            <a:r>
              <a:rPr lang="en-US" sz="1400" i="1" dirty="0"/>
              <a:t>(Each talk time was instructed to assume more than 1/3 of time for questions and discussion)</a:t>
            </a:r>
          </a:p>
          <a:p>
            <a:r>
              <a:rPr lang="en-US" sz="1400" b="1" dirty="0"/>
              <a:t>July 5</a:t>
            </a:r>
          </a:p>
          <a:p>
            <a:r>
              <a:rPr lang="en-US" sz="1400" dirty="0"/>
              <a:t>8:00 (30 min)	Executive Session (Closed Session)</a:t>
            </a:r>
          </a:p>
          <a:p>
            <a:r>
              <a:rPr lang="en-US" sz="1400" dirty="0"/>
              <a:t>8:30 (30 min)	Welcome and Introduction (introduce the general project status) – </a:t>
            </a:r>
            <a:r>
              <a:rPr lang="en-US" sz="1400" dirty="0" err="1"/>
              <a:t>Elke</a:t>
            </a:r>
            <a:r>
              <a:rPr lang="en-US" sz="1400" dirty="0"/>
              <a:t>/Rolf</a:t>
            </a:r>
          </a:p>
          <a:p>
            <a:r>
              <a:rPr lang="en-US" sz="1400" dirty="0"/>
              <a:t>9:00 (30 min)	Particle Identification Systems Overview and Requirements – </a:t>
            </a:r>
            <a:r>
              <a:rPr lang="en-US" sz="1400" dirty="0" err="1"/>
              <a:t>Beni</a:t>
            </a:r>
            <a:r>
              <a:rPr lang="en-US" sz="1400" dirty="0"/>
              <a:t> </a:t>
            </a:r>
            <a:r>
              <a:rPr lang="en-US" sz="1400" dirty="0" err="1"/>
              <a:t>Zihlmann</a:t>
            </a:r>
            <a:r>
              <a:rPr lang="en-US" sz="1400" dirty="0"/>
              <a:t> (</a:t>
            </a:r>
            <a:r>
              <a:rPr lang="en-US" sz="1400" dirty="0" err="1"/>
              <a:t>JLab</a:t>
            </a:r>
            <a:r>
              <a:rPr lang="en-US" sz="1400" dirty="0"/>
              <a:t>)</a:t>
            </a:r>
          </a:p>
          <a:p>
            <a:r>
              <a:rPr lang="en-US" sz="1400" dirty="0"/>
              <a:t>9:30 (30 min)	Detector Integration Status and CAD Design – Alex </a:t>
            </a:r>
            <a:r>
              <a:rPr lang="en-US" sz="1400" dirty="0" err="1"/>
              <a:t>Eslinger</a:t>
            </a:r>
            <a:r>
              <a:rPr lang="en-US" sz="1400" dirty="0"/>
              <a:t> (</a:t>
            </a:r>
            <a:r>
              <a:rPr lang="en-US" sz="1400" dirty="0" err="1"/>
              <a:t>JLab</a:t>
            </a:r>
            <a:r>
              <a:rPr lang="en-US" sz="1400" dirty="0"/>
              <a:t>)</a:t>
            </a:r>
          </a:p>
          <a:p>
            <a:r>
              <a:rPr lang="en-US" sz="1400" dirty="0"/>
              <a:t>10:00 (20 min)	Flow of Requirements, Interfaces and system engineering – Walt Akers (</a:t>
            </a:r>
            <a:r>
              <a:rPr lang="en-US" sz="1400" dirty="0" err="1"/>
              <a:t>JLab</a:t>
            </a:r>
            <a:r>
              <a:rPr lang="en-US" sz="1400" dirty="0"/>
              <a:t>)</a:t>
            </a:r>
          </a:p>
          <a:p>
            <a:r>
              <a:rPr lang="en-US" sz="1400" dirty="0"/>
              <a:t>10:20 (20 min)	Break</a:t>
            </a:r>
          </a:p>
          <a:p>
            <a:r>
              <a:rPr lang="en-US" sz="1400" dirty="0"/>
              <a:t>10:40 (50 min)	Backward Region: proximity-focusing RICH – Alexander </a:t>
            </a:r>
            <a:r>
              <a:rPr lang="en-US" sz="1400" dirty="0" err="1"/>
              <a:t>Kiselev</a:t>
            </a:r>
            <a:r>
              <a:rPr lang="en-US" sz="1400" dirty="0"/>
              <a:t> (BNL)</a:t>
            </a:r>
          </a:p>
          <a:p>
            <a:r>
              <a:rPr lang="en-US" sz="1400" dirty="0"/>
              <a:t>11:30 (50 min)	Forward Region: dual RICH – Marco </a:t>
            </a:r>
            <a:r>
              <a:rPr lang="en-US" sz="1400" dirty="0" err="1"/>
              <a:t>Contalbrigo</a:t>
            </a:r>
            <a:r>
              <a:rPr lang="en-US" sz="1400" dirty="0"/>
              <a:t> (INFN Ferrara)</a:t>
            </a:r>
          </a:p>
          <a:p>
            <a:r>
              <a:rPr lang="en-US" sz="1400" dirty="0"/>
              <a:t>12:20 (50 min)	Barrel Region: high-performance DIRC – Greg </a:t>
            </a:r>
            <a:r>
              <a:rPr lang="en-US" sz="1400" dirty="0" err="1"/>
              <a:t>Kalicy</a:t>
            </a:r>
            <a:r>
              <a:rPr lang="en-US" sz="1400" dirty="0"/>
              <a:t> (CUA)</a:t>
            </a:r>
          </a:p>
          <a:p>
            <a:r>
              <a:rPr lang="en-US" sz="1400" dirty="0"/>
              <a:t>13:10 (50 min)	Executive Session – Discussion</a:t>
            </a:r>
          </a:p>
          <a:p>
            <a:endParaRPr lang="en-US" sz="1400" dirty="0"/>
          </a:p>
          <a:p>
            <a:r>
              <a:rPr lang="en-US" sz="1400" b="1" dirty="0"/>
              <a:t>July 6</a:t>
            </a:r>
          </a:p>
          <a:p>
            <a:r>
              <a:rPr lang="en-US" sz="1400" dirty="0"/>
              <a:t>8:00 (40 min)	Barrel and Forward TOF: AC-LGAD – </a:t>
            </a:r>
            <a:r>
              <a:rPr lang="en-US" sz="1400" dirty="0" err="1"/>
              <a:t>Zhenyu</a:t>
            </a:r>
            <a:r>
              <a:rPr lang="en-US" sz="1400" dirty="0"/>
              <a:t> Ye (UIC)</a:t>
            </a:r>
          </a:p>
          <a:p>
            <a:r>
              <a:rPr lang="en-US" sz="1400" dirty="0"/>
              <a:t>8:40 (20 min)	AC-LGAD readout systems – Dominique </a:t>
            </a:r>
            <a:r>
              <a:rPr lang="en-US" sz="1400" dirty="0" err="1"/>
              <a:t>Marchand</a:t>
            </a:r>
            <a:r>
              <a:rPr lang="en-US" sz="1400" dirty="0"/>
              <a:t> (</a:t>
            </a:r>
            <a:r>
              <a:rPr lang="en-US" sz="1400" dirty="0" err="1"/>
              <a:t>IJCLab</a:t>
            </a:r>
            <a:r>
              <a:rPr lang="en-US" sz="1400" dirty="0"/>
              <a:t>) &amp; </a:t>
            </a:r>
            <a:r>
              <a:rPr lang="en-US" sz="1400" dirty="0" err="1"/>
              <a:t>Tonko</a:t>
            </a:r>
            <a:r>
              <a:rPr lang="en-US" sz="1400" dirty="0"/>
              <a:t> </a:t>
            </a:r>
            <a:r>
              <a:rPr lang="en-US" sz="1400" dirty="0" err="1"/>
              <a:t>Ljubicic</a:t>
            </a:r>
            <a:r>
              <a:rPr lang="en-US" sz="1400" dirty="0"/>
              <a:t> (BNL)</a:t>
            </a:r>
          </a:p>
          <a:p>
            <a:r>
              <a:rPr lang="en-US" sz="1400" dirty="0"/>
              <a:t>9:00 (20 min)	Readout and Sensors Status  </a:t>
            </a:r>
            <a:r>
              <a:rPr lang="en-US" sz="1400" dirty="0" err="1"/>
              <a:t>SiPMs</a:t>
            </a:r>
            <a:r>
              <a:rPr lang="en-US" sz="1400" dirty="0"/>
              <a:t> – Roberto </a:t>
            </a:r>
            <a:r>
              <a:rPr lang="en-US" sz="1400" dirty="0" err="1"/>
              <a:t>Preghenella</a:t>
            </a:r>
            <a:r>
              <a:rPr lang="en-US" sz="1400" dirty="0"/>
              <a:t> (INFN Bologna)</a:t>
            </a:r>
          </a:p>
          <a:p>
            <a:r>
              <a:rPr lang="en-US" sz="1400" dirty="0"/>
              <a:t>9:20 (20min)         	Readout and Sensors Status LAPPD/HRPPD – Alexander </a:t>
            </a:r>
            <a:r>
              <a:rPr lang="en-US" sz="1400" dirty="0" err="1"/>
              <a:t>Kiselev</a:t>
            </a:r>
            <a:r>
              <a:rPr lang="en-US" sz="1400" dirty="0"/>
              <a:t> (BNL)	</a:t>
            </a:r>
          </a:p>
          <a:p>
            <a:r>
              <a:rPr lang="en-US" sz="1400" dirty="0"/>
              <a:t>9:40 (20 min)	DAQ streaming readout Overview – David Abbott (</a:t>
            </a:r>
            <a:r>
              <a:rPr lang="en-US" sz="1400" dirty="0" err="1"/>
              <a:t>JLab</a:t>
            </a:r>
            <a:r>
              <a:rPr lang="en-US" sz="1400" dirty="0"/>
              <a:t>)</a:t>
            </a:r>
          </a:p>
          <a:p>
            <a:r>
              <a:rPr lang="en-US" sz="1400" dirty="0"/>
              <a:t>10:00 (20 min)	Break</a:t>
            </a:r>
          </a:p>
          <a:p>
            <a:r>
              <a:rPr lang="en-US" sz="1400" dirty="0"/>
              <a:t>10:20 (60 min)	Discussion as needed, Follow-ups, or start of Executive Session</a:t>
            </a:r>
          </a:p>
          <a:p>
            <a:r>
              <a:rPr lang="en-US" sz="1400" dirty="0"/>
              <a:t>11:20 (140 min)	Executive Session</a:t>
            </a:r>
          </a:p>
          <a:p>
            <a:r>
              <a:rPr lang="en-US" sz="1400" dirty="0"/>
              <a:t>13:40 (20 min)	Closeout</a:t>
            </a:r>
          </a:p>
        </p:txBody>
      </p:sp>
    </p:spTree>
    <p:extLst>
      <p:ext uri="{BB962C8B-B14F-4D97-AF65-F5344CB8AC3E}">
        <p14:creationId xmlns:p14="http://schemas.microsoft.com/office/powerpoint/2010/main" val="1377446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1CF20-818B-3046-94AC-0AE8089EB790}"/>
              </a:ext>
            </a:extLst>
          </p:cNvPr>
          <p:cNvSpPr>
            <a:spLocks noGrp="1"/>
          </p:cNvSpPr>
          <p:nvPr>
            <p:ph type="sldNum" sz="quarter" idx="12"/>
          </p:nvPr>
        </p:nvSpPr>
        <p:spPr/>
        <p:txBody>
          <a:bodyPr/>
          <a:lstStyle/>
          <a:p>
            <a:fld id="{893C5830-40F3-F04E-B2E3-10E6672BA8FF}" type="slidenum">
              <a:rPr lang="en-US" smtClean="0"/>
              <a:pPr/>
              <a:t>12</a:t>
            </a:fld>
            <a:endParaRPr lang="en-US"/>
          </a:p>
        </p:txBody>
      </p:sp>
      <p:pic>
        <p:nvPicPr>
          <p:cNvPr id="5" name="Picture 4">
            <a:extLst>
              <a:ext uri="{FF2B5EF4-FFF2-40B4-BE49-F238E27FC236}">
                <a16:creationId xmlns:a16="http://schemas.microsoft.com/office/drawing/2014/main" id="{D3E307E6-F03C-C344-AAFD-0906840D02B7}"/>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155985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13</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929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571B2-32B2-4DBB-BE65-1C64CBE59188}"/>
              </a:ext>
            </a:extLst>
          </p:cNvPr>
          <p:cNvSpPr txBox="1"/>
          <p:nvPr/>
        </p:nvSpPr>
        <p:spPr>
          <a:xfrm>
            <a:off x="226031" y="944643"/>
            <a:ext cx="8784405" cy="5386859"/>
          </a:xfrm>
          <a:prstGeom prst="rect">
            <a:avLst/>
          </a:prstGeom>
          <a:noFill/>
        </p:spPr>
        <p:txBody>
          <a:bodyPr wrap="square" rtlCol="0">
            <a:spAutoFit/>
          </a:bodyPr>
          <a:lstStyle/>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CD-0 – Approve mission need</a:t>
            </a:r>
            <a:r>
              <a:rPr lang="en-US" sz="1600" dirty="0">
                <a:effectLst/>
                <a:latin typeface="Arial" panose="020B0604020202020204" pitchFamily="34" charset="0"/>
                <a:ea typeface="Calibri" panose="020F0502020204030204" pitchFamily="34" charset="0"/>
                <a:cs typeface="Arial" panose="020B0604020202020204" pitchFamily="34" charset="0"/>
              </a:rPr>
              <a:t>: this documents that a scientific goal or a new capability, requiring material investment exists.</a:t>
            </a:r>
          </a:p>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CD-1 – Approve Alternative Selection and Cost Range</a:t>
            </a:r>
            <a:r>
              <a:rPr lang="en-US" sz="1600" dirty="0">
                <a:effectLst/>
                <a:latin typeface="Arial" panose="020B0604020202020204" pitchFamily="34" charset="0"/>
                <a:ea typeface="Calibri" panose="020F0502020204030204" pitchFamily="34" charset="0"/>
                <a:cs typeface="Arial" panose="020B0604020202020204" pitchFamily="34" charset="0"/>
              </a:rPr>
              <a:t>: serves as a determination that the selected alternative and approach is optimized to meet the mission need defined at CD-0. What is perhaps most relevant is that CD-1 allows for release of Project Engineering and Design (PED) funds, which means the next phases of design of accelerator and detector can begin.</a:t>
            </a:r>
          </a:p>
          <a:p>
            <a:pPr marL="342900" marR="0" lvl="0" indent="-342900">
              <a:lnSpc>
                <a:spcPct val="107000"/>
              </a:lnSpc>
              <a:spcBef>
                <a:spcPts val="0"/>
              </a:spcBef>
              <a:spcAft>
                <a:spcPts val="600"/>
              </a:spcAft>
              <a:buFont typeface="Symbol" panose="05050102010706020507" pitchFamily="18" charset="2"/>
              <a:buChar char=""/>
            </a:pPr>
            <a:r>
              <a:rPr lang="en-US" sz="16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CD-2 – Approve Performance Baseline</a:t>
            </a:r>
            <a:r>
              <a:rPr lang="en-US"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 CD-2 is an approval of the preliminary design of the project and the baseline scope, cost, and schedule. What is most relevant is that CD-2 means there is now a definitive plan that the project will be measured against in cost, schedule and technical performance. </a:t>
            </a:r>
          </a:p>
          <a:p>
            <a:pPr marL="342900" marR="0" lvl="0" indent="-342900">
              <a:lnSpc>
                <a:spcPct val="107000"/>
              </a:lnSpc>
              <a:spcBef>
                <a:spcPts val="0"/>
              </a:spcBef>
              <a:spcAft>
                <a:spcPts val="600"/>
              </a:spcAft>
              <a:buFont typeface="Symbol" panose="05050102010706020507" pitchFamily="18" charset="2"/>
              <a:buChar char=""/>
            </a:pPr>
            <a:r>
              <a:rPr lang="en-US" sz="16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CD-3 – Approve Start of Construction</a:t>
            </a:r>
            <a:r>
              <a:rPr lang="en-US"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 CD-3 is an approval of the project’s final design and authorizes release of funds for construction. What is most relevant is that projects can now proceed with construction related procurements and activities</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highlight>
                  <a:srgbClr val="C0C0C0"/>
                </a:highlight>
                <a:latin typeface="Arial" panose="020B0604020202020204" pitchFamily="34" charset="0"/>
                <a:ea typeface="Calibri" panose="020F0502020204030204" pitchFamily="34" charset="0"/>
                <a:cs typeface="Arial" panose="020B0604020202020204" pitchFamily="34" charset="0"/>
              </a:rPr>
              <a:t>CD-3 is sometimes split in CD-3A in a tailored approach </a:t>
            </a:r>
            <a:r>
              <a:rPr lang="en-US" sz="1600" dirty="0">
                <a:highlight>
                  <a:srgbClr val="C0C0C0"/>
                </a:highlight>
                <a:latin typeface="Arial" panose="020B0604020202020204" pitchFamily="34" charset="0"/>
                <a:ea typeface="Calibri" panose="020F0502020204030204" pitchFamily="34" charset="0"/>
                <a:cs typeface="Arial" panose="020B0604020202020204" pitchFamily="34" charset="0"/>
              </a:rPr>
              <a:t>to approve start construction for long-lead procurements.</a:t>
            </a:r>
            <a:endParaRPr lang="en-US" sz="1600" dirty="0">
              <a:effectLst/>
              <a:highlight>
                <a:srgbClr val="C0C0C0"/>
              </a:highligh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CD-4 – Approve Start of Operations or Project Completion</a:t>
            </a:r>
            <a:r>
              <a:rPr lang="en-US" sz="1600" dirty="0">
                <a:effectLst/>
                <a:latin typeface="Arial" panose="020B0604020202020204" pitchFamily="34" charset="0"/>
                <a:ea typeface="Calibri" panose="020F0502020204030204" pitchFamily="34" charset="0"/>
                <a:cs typeface="Arial" panose="020B0604020202020204" pitchFamily="34" charset="0"/>
              </a:rPr>
              <a:t>: CD-4 provides recognition that the project’s objectives have been met. CD-4 is sometimes split in CD-4A that allows, after agreed-upon criteria for technical success have been met, for transition into operations, and CD-4B that provides the formal closeout of the project.</a:t>
            </a:r>
          </a:p>
        </p:txBody>
      </p:sp>
      <p:sp>
        <p:nvSpPr>
          <p:cNvPr id="3" name="Slide Number Placeholder 2">
            <a:extLst>
              <a:ext uri="{FF2B5EF4-FFF2-40B4-BE49-F238E27FC236}">
                <a16:creationId xmlns:a16="http://schemas.microsoft.com/office/drawing/2014/main" id="{78797346-3694-9202-53DC-ABB2D65BA22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14</a:t>
            </a:fld>
            <a:endParaRPr lang="en-US" dirty="0"/>
          </a:p>
        </p:txBody>
      </p:sp>
      <p:sp>
        <p:nvSpPr>
          <p:cNvPr id="4" name="Title 1">
            <a:extLst>
              <a:ext uri="{FF2B5EF4-FFF2-40B4-BE49-F238E27FC236}">
                <a16:creationId xmlns:a16="http://schemas.microsoft.com/office/drawing/2014/main" id="{84AFC31C-EE22-B25C-8E1A-18824657A381}"/>
              </a:ext>
            </a:extLst>
          </p:cNvPr>
          <p:cNvSpPr txBox="1">
            <a:spLocks/>
          </p:cNvSpPr>
          <p:nvPr/>
        </p:nvSpPr>
        <p:spPr>
          <a:xfrm>
            <a:off x="-900" y="18661"/>
            <a:ext cx="9144000" cy="793877"/>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3200" dirty="0">
                <a:latin typeface="Arial" panose="020B0604020202020204" pitchFamily="34" charset="0"/>
                <a:cs typeface="Arial" panose="020B0604020202020204" pitchFamily="34" charset="0"/>
              </a:rPr>
              <a:t>Schedule – What Do the CD Milestones Mean?</a:t>
            </a:r>
          </a:p>
        </p:txBody>
      </p:sp>
    </p:spTree>
    <p:extLst>
      <p:ext uri="{BB962C8B-B14F-4D97-AF65-F5344CB8AC3E}">
        <p14:creationId xmlns:p14="http://schemas.microsoft.com/office/powerpoint/2010/main" val="2479753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Review Committee</a:t>
            </a:r>
          </a:p>
        </p:txBody>
      </p:sp>
      <p:sp>
        <p:nvSpPr>
          <p:cNvPr id="6" name="TextBox 5">
            <a:extLst>
              <a:ext uri="{FF2B5EF4-FFF2-40B4-BE49-F238E27FC236}">
                <a16:creationId xmlns:a16="http://schemas.microsoft.com/office/drawing/2014/main" id="{5F97684D-F233-4640-8386-2C0602E23EBD}"/>
              </a:ext>
            </a:extLst>
          </p:cNvPr>
          <p:cNvSpPr txBox="1"/>
          <p:nvPr/>
        </p:nvSpPr>
        <p:spPr>
          <a:xfrm>
            <a:off x="102259" y="673744"/>
            <a:ext cx="8639393" cy="3062377"/>
          </a:xfrm>
          <a:prstGeom prst="rect">
            <a:avLst/>
          </a:prstGeom>
          <a:noFill/>
        </p:spPr>
        <p:txBody>
          <a:bodyPr wrap="square" rtlCol="0">
            <a:spAutoFit/>
          </a:bodyPr>
          <a:lstStyle/>
          <a:p>
            <a:pPr>
              <a:spcAft>
                <a:spcPts val="600"/>
              </a:spcAft>
              <a:buClr>
                <a:srgbClr val="0432FF"/>
              </a:buClr>
              <a:defRPr/>
            </a:pPr>
            <a:r>
              <a:rPr lang="en-US" sz="2800" dirty="0">
                <a:solidFill>
                  <a:prstClr val="black"/>
                </a:solidFill>
                <a:latin typeface="Arial" panose="020B0604020202020204" pitchFamily="34" charset="0"/>
                <a:cs typeface="Arial" panose="020B0604020202020204" pitchFamily="34" charset="0"/>
              </a:rPr>
              <a:t>	Peter </a:t>
            </a:r>
            <a:r>
              <a:rPr lang="en-US" sz="2800" dirty="0" err="1">
                <a:solidFill>
                  <a:prstClr val="black"/>
                </a:solidFill>
                <a:latin typeface="Arial" panose="020B0604020202020204" pitchFamily="34" charset="0"/>
                <a:cs typeface="Arial" panose="020B0604020202020204" pitchFamily="34" charset="0"/>
              </a:rPr>
              <a:t>Krizan</a:t>
            </a:r>
            <a:r>
              <a:rPr lang="en-US" sz="2800" dirty="0">
                <a:solidFill>
                  <a:prstClr val="black"/>
                </a:solidFill>
                <a:latin typeface="Arial" panose="020B0604020202020204" pitchFamily="34" charset="0"/>
                <a:cs typeface="Arial" panose="020B0604020202020204" pitchFamily="34" charset="0"/>
              </a:rPr>
              <a:t> (U Ljubljana), Chair</a:t>
            </a:r>
          </a:p>
          <a:p>
            <a:pPr>
              <a:spcAft>
                <a:spcPts val="600"/>
              </a:spcAft>
              <a:buClr>
                <a:srgbClr val="0432FF"/>
              </a:buClr>
              <a:defRPr/>
            </a:pPr>
            <a:r>
              <a:rPr lang="en-US" sz="2800" dirty="0">
                <a:solidFill>
                  <a:prstClr val="black"/>
                </a:solidFill>
                <a:latin typeface="Arial" panose="020B0604020202020204" pitchFamily="34" charset="0"/>
                <a:cs typeface="Arial" panose="020B0604020202020204" pitchFamily="34" charset="0"/>
              </a:rPr>
              <a:t>	Floris Keizer (CERN)</a:t>
            </a:r>
          </a:p>
          <a:p>
            <a:pPr>
              <a:spcAft>
                <a:spcPts val="600"/>
              </a:spcAft>
              <a:buClr>
                <a:srgbClr val="0432FF"/>
              </a:buClr>
              <a:defRPr/>
            </a:pPr>
            <a:r>
              <a:rPr lang="en-US" sz="2800" dirty="0">
                <a:solidFill>
                  <a:prstClr val="black"/>
                </a:solidFill>
                <a:latin typeface="Arial" panose="020B0604020202020204" pitchFamily="34" charset="0"/>
                <a:cs typeface="Arial" panose="020B0604020202020204" pitchFamily="34" charset="0"/>
              </a:rPr>
              <a:t>	Ana Amelia Machado (</a:t>
            </a:r>
            <a:r>
              <a:rPr lang="en-US" sz="2800" dirty="0" err="1">
                <a:solidFill>
                  <a:prstClr val="black"/>
                </a:solidFill>
                <a:latin typeface="Arial" panose="020B0604020202020204" pitchFamily="34" charset="0"/>
                <a:cs typeface="Arial" panose="020B0604020202020204" pitchFamily="34" charset="0"/>
              </a:rPr>
              <a:t>UniCamp</a:t>
            </a:r>
            <a:r>
              <a:rPr lang="en-US" sz="2800" dirty="0">
                <a:solidFill>
                  <a:prstClr val="black"/>
                </a:solidFill>
                <a:latin typeface="Arial" panose="020B0604020202020204" pitchFamily="34" charset="0"/>
                <a:cs typeface="Arial" panose="020B0604020202020204" pitchFamily="34" charset="0"/>
              </a:rPr>
              <a:t>)</a:t>
            </a:r>
          </a:p>
          <a:p>
            <a:pPr>
              <a:spcAft>
                <a:spcPts val="600"/>
              </a:spcAft>
              <a:buClr>
                <a:srgbClr val="0432FF"/>
              </a:buClr>
              <a:defRPr/>
            </a:pPr>
            <a:r>
              <a:rPr lang="en-US" sz="2800" dirty="0">
                <a:solidFill>
                  <a:prstClr val="black"/>
                </a:solidFill>
                <a:latin typeface="Arial" panose="020B0604020202020204" pitchFamily="34" charset="0"/>
                <a:cs typeface="Arial" panose="020B0604020202020204" pitchFamily="34" charset="0"/>
              </a:rPr>
              <a:t>	Koji Nakamura (KEK)</a:t>
            </a:r>
          </a:p>
          <a:p>
            <a:pPr>
              <a:spcAft>
                <a:spcPts val="600"/>
              </a:spcAft>
              <a:buClr>
                <a:srgbClr val="0432FF"/>
              </a:buClr>
              <a:defRPr/>
            </a:pPr>
            <a:r>
              <a:rPr lang="en-US" sz="2800" dirty="0">
                <a:solidFill>
                  <a:prstClr val="black"/>
                </a:solidFill>
                <a:latin typeface="Arial" panose="020B0604020202020204" pitchFamily="34" charset="0"/>
                <a:cs typeface="Arial" panose="020B0604020202020204" pitchFamily="34" charset="0"/>
              </a:rPr>
              <a:t>	Justin Stevens (W&amp;M)</a:t>
            </a:r>
          </a:p>
          <a:p>
            <a:pPr>
              <a:spcAft>
                <a:spcPts val="600"/>
              </a:spcAft>
              <a:buClr>
                <a:srgbClr val="0432FF"/>
              </a:buClr>
              <a:defRPr/>
            </a:pPr>
            <a:endParaRPr lang="en-US" sz="2800" dirty="0">
              <a:solidFill>
                <a:prstClr val="black"/>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2</a:t>
            </a:fld>
            <a:endParaRPr lang="en-US" dirty="0"/>
          </a:p>
        </p:txBody>
      </p:sp>
      <p:sp>
        <p:nvSpPr>
          <p:cNvPr id="3" name="TextBox 2">
            <a:extLst>
              <a:ext uri="{FF2B5EF4-FFF2-40B4-BE49-F238E27FC236}">
                <a16:creationId xmlns:a16="http://schemas.microsoft.com/office/drawing/2014/main" id="{F6BA81F4-36A7-41BC-9D86-B0B62FA120FD}"/>
              </a:ext>
            </a:extLst>
          </p:cNvPr>
          <p:cNvSpPr txBox="1"/>
          <p:nvPr/>
        </p:nvSpPr>
        <p:spPr>
          <a:xfrm>
            <a:off x="2472624" y="3429000"/>
            <a:ext cx="4365298"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Many thanks!!!!</a:t>
            </a:r>
          </a:p>
        </p:txBody>
      </p:sp>
      <p:sp>
        <p:nvSpPr>
          <p:cNvPr id="4" name="TextBox 3">
            <a:extLst>
              <a:ext uri="{FF2B5EF4-FFF2-40B4-BE49-F238E27FC236}">
                <a16:creationId xmlns:a16="http://schemas.microsoft.com/office/drawing/2014/main" id="{01BFFA9B-16FA-4AE1-A4DD-1964EF432BB1}"/>
              </a:ext>
            </a:extLst>
          </p:cNvPr>
          <p:cNvSpPr txBox="1"/>
          <p:nvPr/>
        </p:nvSpPr>
        <p:spPr>
          <a:xfrm>
            <a:off x="276510" y="4761637"/>
            <a:ext cx="6615914" cy="1200329"/>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We may also have several observers:</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DOE/NP representatives</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Members of the </a:t>
            </a:r>
            <a:r>
              <a:rPr lang="en-US" i="1" dirty="0" err="1">
                <a:latin typeface="Arial" panose="020B0604020202020204" pitchFamily="34" charset="0"/>
                <a:cs typeface="Arial" panose="020B0604020202020204" pitchFamily="34" charset="0"/>
              </a:rPr>
              <a:t>ePIC</a:t>
            </a:r>
            <a:r>
              <a:rPr lang="en-US" i="1" dirty="0">
                <a:latin typeface="Arial" panose="020B0604020202020204" pitchFamily="34" charset="0"/>
                <a:cs typeface="Arial" panose="020B0604020202020204" pitchFamily="34" charset="0"/>
              </a:rPr>
              <a:t> Collaboration Leadership Team</a:t>
            </a:r>
          </a:p>
          <a:p>
            <a:pPr marL="285750" indent="-285750">
              <a:buFont typeface="Arial" panose="020B0604020202020204" pitchFamily="34" charset="0"/>
              <a:buChar char="•"/>
            </a:pPr>
            <a:r>
              <a:rPr lang="en-US" i="1" dirty="0" err="1">
                <a:latin typeface="Arial" panose="020B0604020202020204" pitchFamily="34" charset="0"/>
                <a:cs typeface="Arial" panose="020B0604020202020204" pitchFamily="34" charset="0"/>
              </a:rPr>
              <a:t>ePIC</a:t>
            </a:r>
            <a:r>
              <a:rPr lang="en-US" i="1" dirty="0">
                <a:latin typeface="Arial" panose="020B0604020202020204" pitchFamily="34" charset="0"/>
                <a:cs typeface="Arial" panose="020B0604020202020204" pitchFamily="34" charset="0"/>
              </a:rPr>
              <a:t> Collaboration Members working on Particle Id systems</a:t>
            </a:r>
          </a:p>
        </p:txBody>
      </p:sp>
    </p:spTree>
    <p:extLst>
      <p:ext uri="{BB962C8B-B14F-4D97-AF65-F5344CB8AC3E}">
        <p14:creationId xmlns:p14="http://schemas.microsoft.com/office/powerpoint/2010/main" val="3261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p:spPr>
        <p:txBody>
          <a:bodyPr>
            <a:noAutofit/>
          </a:bodyPr>
          <a:lstStyle/>
          <a:p>
            <a:r>
              <a:rPr lang="en-US" sz="2400" dirty="0">
                <a:latin typeface="Arial" panose="020B0604020202020204" pitchFamily="34" charset="0"/>
                <a:cs typeface="Arial" panose="020B0604020202020204" pitchFamily="34" charset="0"/>
              </a:rPr>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3</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72619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975728"/>
            <a:ext cx="1654810" cy="2139315"/>
          </a:xfrm>
          <a:prstGeom prst="rect">
            <a:avLst/>
          </a:prstGeom>
          <a:noFill/>
          <a:ln>
            <a:noFill/>
          </a:ln>
        </p:spPr>
      </p:pic>
      <p:sp>
        <p:nvSpPr>
          <p:cNvPr id="55" name="TextBox 54">
            <a:extLst>
              <a:ext uri="{FF2B5EF4-FFF2-40B4-BE49-F238E27FC236}">
                <a16:creationId xmlns:a16="http://schemas.microsoft.com/office/drawing/2014/main" id="{76EA0D25-DE02-494F-AF3B-993867C1419A}"/>
              </a:ext>
            </a:extLst>
          </p:cNvPr>
          <p:cNvSpPr txBox="1"/>
          <p:nvPr/>
        </p:nvSpPr>
        <p:spPr>
          <a:xfrm>
            <a:off x="6556018" y="5882085"/>
            <a:ext cx="2767211"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Science Requirements and Detector Concepts for the EIC – Drives the requirements of EIC detectors</a:t>
            </a:r>
          </a:p>
        </p:txBody>
      </p:sp>
    </p:spTree>
    <p:extLst>
      <p:ext uri="{BB962C8B-B14F-4D97-AF65-F5344CB8AC3E}">
        <p14:creationId xmlns:p14="http://schemas.microsoft.com/office/powerpoint/2010/main" val="327766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3788806" y="18217"/>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5533061" y="-3054"/>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332886" y="3613341"/>
            <a:ext cx="58299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a:t>
            </a:r>
          </a:p>
        </p:txBody>
      </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4" name="Slide Number Placeholder 3">
            <a:extLst>
              <a:ext uri="{FF2B5EF4-FFF2-40B4-BE49-F238E27FC236}">
                <a16:creationId xmlns:a16="http://schemas.microsoft.com/office/drawing/2014/main" id="{3DFAFD10-A546-BF19-E1E7-ABE6E4C34B31}"/>
              </a:ext>
            </a:extLst>
          </p:cNvPr>
          <p:cNvSpPr>
            <a:spLocks noGrp="1"/>
          </p:cNvSpPr>
          <p:nvPr>
            <p:ph type="sldNum" sz="quarter" idx="12"/>
          </p:nvPr>
        </p:nvSpPr>
        <p:spPr>
          <a:xfrm>
            <a:off x="6997212" y="6439090"/>
            <a:ext cx="2057400" cy="365125"/>
          </a:xfrm>
        </p:spPr>
        <p:txBody>
          <a:bodyPr/>
          <a:lstStyle/>
          <a:p>
            <a:fld id="{893C5830-40F3-F04E-B2E3-10E6672BA8FF}" type="slidenum">
              <a:rPr lang="en-US" smtClean="0"/>
              <a:pPr/>
              <a:t>4</a:t>
            </a:fld>
            <a:endParaRPr lang="en-US" dirty="0"/>
          </a:p>
        </p:txBody>
      </p:sp>
      <p:pic>
        <p:nvPicPr>
          <p:cNvPr id="26" name="Picture 25" descr="Logo&#10;&#10;Description automatically generated">
            <a:extLst>
              <a:ext uri="{FF2B5EF4-FFF2-40B4-BE49-F238E27FC236}">
                <a16:creationId xmlns:a16="http://schemas.microsoft.com/office/drawing/2014/main" id="{1A3CCA31-472A-9B45-A65C-EF80F1C005A2}"/>
              </a:ext>
            </a:extLst>
          </p:cNvPr>
          <p:cNvPicPr>
            <a:picLocks noChangeAspect="1"/>
          </p:cNvPicPr>
          <p:nvPr/>
        </p:nvPicPr>
        <p:blipFill>
          <a:blip r:embed="rId6"/>
          <a:stretch>
            <a:fillRect/>
          </a:stretch>
        </p:blipFill>
        <p:spPr>
          <a:xfrm>
            <a:off x="1432614" y="3273494"/>
            <a:ext cx="367937" cy="264160"/>
          </a:xfrm>
          <a:prstGeom prst="rect">
            <a:avLst/>
          </a:prstGeom>
        </p:spPr>
      </p:pic>
      <p:sp>
        <p:nvSpPr>
          <p:cNvPr id="30" name="TextBox 29">
            <a:extLst>
              <a:ext uri="{FF2B5EF4-FFF2-40B4-BE49-F238E27FC236}">
                <a16:creationId xmlns:a16="http://schemas.microsoft.com/office/drawing/2014/main" id="{B39D82EC-70DB-444E-B6A0-D8DBFF08C9CF}"/>
              </a:ext>
            </a:extLst>
          </p:cNvPr>
          <p:cNvSpPr txBox="1"/>
          <p:nvPr/>
        </p:nvSpPr>
        <p:spPr>
          <a:xfrm>
            <a:off x="803960" y="2468975"/>
            <a:ext cx="619080"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Possible</a:t>
            </a:r>
          </a:p>
          <a:p>
            <a:pPr algn="ctr"/>
            <a:r>
              <a:rPr lang="en-US" sz="600" dirty="0">
                <a:solidFill>
                  <a:srgbClr val="0000FF"/>
                </a:solidFill>
                <a:latin typeface="+mj-lt"/>
              </a:rPr>
              <a:t>2</a:t>
            </a:r>
            <a:r>
              <a:rPr lang="en-US" sz="600" baseline="30000" dirty="0">
                <a:solidFill>
                  <a:srgbClr val="0000FF"/>
                </a:solidFill>
                <a:latin typeface="+mj-lt"/>
              </a:rPr>
              <a:t>nd</a:t>
            </a:r>
            <a:r>
              <a:rPr lang="en-US" sz="600" dirty="0">
                <a:solidFill>
                  <a:srgbClr val="0000FF"/>
                </a:solidFill>
                <a:latin typeface="+mj-lt"/>
              </a:rPr>
              <a:t> Detector </a:t>
            </a:r>
          </a:p>
          <a:p>
            <a:pPr algn="ctr"/>
            <a:r>
              <a:rPr lang="en-US" sz="600" dirty="0">
                <a:solidFill>
                  <a:srgbClr val="0000FF"/>
                </a:solidFill>
                <a:latin typeface="+mj-lt"/>
              </a:rPr>
              <a:t>Location</a:t>
            </a:r>
          </a:p>
        </p:txBody>
      </p:sp>
      <p:sp>
        <p:nvSpPr>
          <p:cNvPr id="31" name="TextBox 30">
            <a:extLst>
              <a:ext uri="{FF2B5EF4-FFF2-40B4-BE49-F238E27FC236}">
                <a16:creationId xmlns:a16="http://schemas.microsoft.com/office/drawing/2014/main" id="{E6678271-D53F-7B49-AB45-A54357CDA830}"/>
              </a:ext>
            </a:extLst>
          </p:cNvPr>
          <p:cNvSpPr txBox="1"/>
          <p:nvPr/>
        </p:nvSpPr>
        <p:spPr>
          <a:xfrm>
            <a:off x="1374178" y="2885881"/>
            <a:ext cx="497251"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Project </a:t>
            </a:r>
          </a:p>
          <a:p>
            <a:pPr algn="ctr"/>
            <a:r>
              <a:rPr lang="en-US" sz="600" dirty="0">
                <a:solidFill>
                  <a:srgbClr val="0000FF"/>
                </a:solidFill>
                <a:latin typeface="+mj-lt"/>
              </a:rPr>
              <a:t>Detector </a:t>
            </a:r>
          </a:p>
          <a:p>
            <a:pPr algn="ctr"/>
            <a:r>
              <a:rPr lang="en-US" sz="600" dirty="0">
                <a:solidFill>
                  <a:srgbClr val="0000FF"/>
                </a:solidFill>
                <a:latin typeface="+mj-lt"/>
              </a:rPr>
              <a:t>Location</a:t>
            </a:r>
          </a:p>
        </p:txBody>
      </p:sp>
      <p:sp>
        <p:nvSpPr>
          <p:cNvPr id="23" name="Oval 22">
            <a:extLst>
              <a:ext uri="{FF2B5EF4-FFF2-40B4-BE49-F238E27FC236}">
                <a16:creationId xmlns:a16="http://schemas.microsoft.com/office/drawing/2014/main" id="{03D4B890-EEF7-4695-BF1D-F46F42066728}"/>
              </a:ext>
            </a:extLst>
          </p:cNvPr>
          <p:cNvSpPr/>
          <p:nvPr/>
        </p:nvSpPr>
        <p:spPr>
          <a:xfrm>
            <a:off x="1330954" y="3204795"/>
            <a:ext cx="557048" cy="452805"/>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Tree>
    <p:extLst>
      <p:ext uri="{BB962C8B-B14F-4D97-AF65-F5344CB8AC3E}">
        <p14:creationId xmlns:p14="http://schemas.microsoft.com/office/powerpoint/2010/main" val="1165527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36357">
            <a:off x="7404787" y="665648"/>
            <a:ext cx="1619250" cy="2095500"/>
          </a:xfrm>
          <a:prstGeom prst="rect">
            <a:avLst/>
          </a:prstGeom>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Detector - Background</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254001" y="621845"/>
            <a:ext cx="7504544" cy="11606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 community-driven Yellow Report, an activity from December 2019 thru February 2021) drives the science requirements and detector concepts of EIC.</a:t>
            </a:r>
          </a:p>
          <a:p>
            <a:pPr lvl="1">
              <a:buFont typeface="Courier New" panose="02070309020205020404" pitchFamily="49" charset="0"/>
              <a:buChar char="o"/>
            </a:pPr>
            <a:r>
              <a:rPr lang="en-US" sz="1600" dirty="0"/>
              <a:t>Science Requirements and Detector Concepts for the EIC</a:t>
            </a:r>
          </a:p>
          <a:p>
            <a:pPr lvl="1">
              <a:buFont typeface="Courier New" panose="02070309020205020404" pitchFamily="49" charset="0"/>
              <a:buChar char="o"/>
            </a:pPr>
            <a:r>
              <a:rPr lang="en-US" sz="1600" dirty="0"/>
              <a:t>arXiv:2103.05419 &amp; Nucl. Phys. A 1026 (2022) 122447 – 554 citations (06/22/2023)</a:t>
            </a:r>
          </a:p>
        </p:txBody>
      </p:sp>
      <p:graphicFrame>
        <p:nvGraphicFramePr>
          <p:cNvPr id="8" name="Table 7">
            <a:extLst>
              <a:ext uri="{FF2B5EF4-FFF2-40B4-BE49-F238E27FC236}">
                <a16:creationId xmlns:a16="http://schemas.microsoft.com/office/drawing/2014/main" id="{4A244B18-5252-4E41-A1FC-7715999AE7C3}"/>
              </a:ext>
            </a:extLst>
          </p:cNvPr>
          <p:cNvGraphicFramePr>
            <a:graphicFrameLocks noGrp="1"/>
          </p:cNvGraphicFramePr>
          <p:nvPr>
            <p:extLst>
              <p:ext uri="{D42A27DB-BD31-4B8C-83A1-F6EECF244321}">
                <p14:modId xmlns:p14="http://schemas.microsoft.com/office/powerpoint/2010/main" val="1558761602"/>
              </p:ext>
            </p:extLst>
          </p:nvPr>
        </p:nvGraphicFramePr>
        <p:xfrm>
          <a:off x="254001" y="1918547"/>
          <a:ext cx="7185307" cy="4821274"/>
        </p:xfrm>
        <a:graphic>
          <a:graphicData uri="http://schemas.openxmlformats.org/drawingml/2006/table">
            <a:tbl>
              <a:tblPr firstRow="1" bandRow="1">
                <a:tableStyleId>{5C22544A-7EE6-4342-B048-85BDC9FD1C3A}</a:tableStyleId>
              </a:tblPr>
              <a:tblGrid>
                <a:gridCol w="567444">
                  <a:extLst>
                    <a:ext uri="{9D8B030D-6E8A-4147-A177-3AD203B41FA5}">
                      <a16:colId xmlns:a16="http://schemas.microsoft.com/office/drawing/2014/main" val="3045809689"/>
                    </a:ext>
                  </a:extLst>
                </a:gridCol>
                <a:gridCol w="4841474">
                  <a:extLst>
                    <a:ext uri="{9D8B030D-6E8A-4147-A177-3AD203B41FA5}">
                      <a16:colId xmlns:a16="http://schemas.microsoft.com/office/drawing/2014/main" val="1957203897"/>
                    </a:ext>
                  </a:extLst>
                </a:gridCol>
                <a:gridCol w="1776389">
                  <a:extLst>
                    <a:ext uri="{9D8B030D-6E8A-4147-A177-3AD203B41FA5}">
                      <a16:colId xmlns:a16="http://schemas.microsoft.com/office/drawing/2014/main" val="862339206"/>
                    </a:ext>
                  </a:extLst>
                </a:gridCol>
              </a:tblGrid>
              <a:tr h="25402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34340">
                <a:tc rowSpan="3">
                  <a:txBody>
                    <a:bodyPr/>
                    <a:lstStyle/>
                    <a:p>
                      <a:pPr algn="ctr"/>
                      <a:r>
                        <a:rPr lang="en-US" sz="1600" dirty="0">
                          <a:latin typeface="Arial" panose="020B0604020202020204" pitchFamily="34" charset="0"/>
                          <a:cs typeface="Arial" panose="020B0604020202020204" pitchFamily="34" charset="0"/>
                        </a:rPr>
                        <a:t>2020</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May 2020</a:t>
                      </a:r>
                    </a:p>
                  </a:txBody>
                  <a:tcPr marL="68580" marR="68580" marT="34290" marB="34290"/>
                </a:tc>
                <a:extLst>
                  <a:ext uri="{0D108BD9-81ED-4DB2-BD59-A6C34878D82A}">
                    <a16:rowId xmlns:a16="http://schemas.microsoft.com/office/drawing/2014/main" val="1364008569"/>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EOI Responses Submitted</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November 2020</a:t>
                      </a:r>
                    </a:p>
                  </a:txBody>
                  <a:tcPr marL="68580" marR="68580" marT="34290" marB="34290"/>
                </a:tc>
                <a:extLst>
                  <a:ext uri="{0D108BD9-81ED-4DB2-BD59-A6C34878D82A}">
                    <a16:rowId xmlns:a16="http://schemas.microsoft.com/office/drawing/2014/main" val="872414576"/>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Assessment of EOI Responses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On-going</a:t>
                      </a:r>
                      <a:r>
                        <a:rPr lang="en-US" sz="1600" baseline="30000" dirty="0">
                          <a:latin typeface="Arial" panose="020B0604020202020204" pitchFamily="34" charset="0"/>
                          <a:cs typeface="Arial" panose="020B0604020202020204" pitchFamily="34" charset="0"/>
                        </a:rPr>
                        <a:t>&amp;</a:t>
                      </a:r>
                    </a:p>
                  </a:txBody>
                  <a:tcPr marL="68580" marR="68580" marT="34290" marB="34290"/>
                </a:tc>
                <a:extLst>
                  <a:ext uri="{0D108BD9-81ED-4DB2-BD59-A6C34878D82A}">
                    <a16:rowId xmlns:a16="http://schemas.microsoft.com/office/drawing/2014/main" val="87296475"/>
                  </a:ext>
                </a:extLst>
              </a:tr>
              <a:tr h="434340">
                <a:tc rowSpan="3">
                  <a:txBody>
                    <a:bodyPr/>
                    <a:lstStyle/>
                    <a:p>
                      <a:pPr algn="ctr"/>
                      <a:r>
                        <a:rPr lang="en-US" sz="1600" dirty="0">
                          <a:latin typeface="Arial" panose="020B0604020202020204" pitchFamily="34" charset="0"/>
                          <a:cs typeface="Arial" panose="020B0604020202020204" pitchFamily="34" charset="0"/>
                        </a:rPr>
                        <a:t>2021</a:t>
                      </a:r>
                    </a:p>
                  </a:txBody>
                  <a:tcPr marL="68580" marR="68580" marT="34290" marB="34290" vert="vert270"/>
                </a:tc>
                <a:tc>
                  <a:txBody>
                    <a:bodyPr/>
                    <a:lstStyle/>
                    <a:p>
                      <a:r>
                        <a:rPr lang="en-US" sz="1600" u="none"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4"/>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tc>
                <a:extLst>
                  <a:ext uri="{0D108BD9-81ED-4DB2-BD59-A6C34878D82A}">
                    <a16:rowId xmlns:a16="http://schemas.microsoft.com/office/drawing/2014/main" val="4224877198"/>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BNL/TJNAF Proposal Evaluation Committee</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Spring 2021</a:t>
                      </a:r>
                    </a:p>
                  </a:txBody>
                  <a:tcPr marL="68580" marR="68580" marT="34290" marB="34290"/>
                </a:tc>
                <a:extLst>
                  <a:ext uri="{0D108BD9-81ED-4DB2-BD59-A6C34878D82A}">
                    <a16:rowId xmlns:a16="http://schemas.microsoft.com/office/drawing/2014/main" val="2874466170"/>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tc>
                <a:extLst>
                  <a:ext uri="{0D108BD9-81ED-4DB2-BD59-A6C34878D82A}">
                    <a16:rowId xmlns:a16="http://schemas.microsoft.com/office/drawing/2014/main" val="3347331757"/>
                  </a:ext>
                </a:extLst>
              </a:tr>
              <a:tr h="254027">
                <a:tc rowSpan="3">
                  <a:txBody>
                    <a:bodyPr/>
                    <a:lstStyle/>
                    <a:p>
                      <a:pPr algn="ctr"/>
                      <a:r>
                        <a:rPr lang="en-US" sz="1600" dirty="0">
                          <a:latin typeface="Arial" panose="020B0604020202020204" pitchFamily="34" charset="0"/>
                          <a:cs typeface="Arial" panose="020B0604020202020204" pitchFamily="34" charset="0"/>
                        </a:rPr>
                        <a:t>2022</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Decision on Project Detector – baseline “ECCE”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tc>
                <a:extLst>
                  <a:ext uri="{0D108BD9-81ED-4DB2-BD59-A6C34878D82A}">
                    <a16:rowId xmlns:a16="http://schemas.microsoft.com/office/drawing/2014/main" val="1544943433"/>
                  </a:ext>
                </a:extLst>
              </a:tr>
              <a:tr h="254027">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Process to consolidate ECCE &amp; ATHENA to the EIC Project Detector</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tc>
                <a:extLst>
                  <a:ext uri="{0D108BD9-81ED-4DB2-BD59-A6C34878D82A}">
                    <a16:rowId xmlns:a16="http://schemas.microsoft.com/office/drawing/2014/main" val="846286075"/>
                  </a:ext>
                </a:extLst>
              </a:tr>
              <a:tr h="340714">
                <a:tc vMerge="1">
                  <a:txBody>
                    <a:bodyPr/>
                    <a:lstStyle/>
                    <a:p>
                      <a:endParaRPr lang="en-US"/>
                    </a:p>
                  </a:txBody>
                  <a:tcPr/>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Formed – 160 institutions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tc>
                <a:extLst>
                  <a:ext uri="{0D108BD9-81ED-4DB2-BD59-A6C34878D82A}">
                    <a16:rowId xmlns:a16="http://schemas.microsoft.com/office/drawing/2014/main" val="3002420548"/>
                  </a:ext>
                </a:extLst>
              </a:tr>
              <a:tr h="156210">
                <a:tc rowSpan="3">
                  <a:txBody>
                    <a:bodyPr/>
                    <a:lstStyle/>
                    <a:p>
                      <a:pPr algn="ctr"/>
                      <a:r>
                        <a:rPr lang="en-US" sz="1600" dirty="0">
                          <a:latin typeface="Arial" panose="020B0604020202020204" pitchFamily="34" charset="0"/>
                          <a:cs typeface="Arial" panose="020B0604020202020204" pitchFamily="34" charset="0"/>
                        </a:rPr>
                        <a:t>2023</a:t>
                      </a:r>
                    </a:p>
                  </a:txBody>
                  <a:tcPr marL="68580" marR="68580" marT="34290" marB="34290" vert="vert270"/>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Charter ratified &amp; elected Leadership Team</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February 2023</a:t>
                      </a:r>
                    </a:p>
                  </a:txBody>
                  <a:tcPr marL="68580" marR="68580" marT="34290" marB="34290"/>
                </a:tc>
                <a:extLst>
                  <a:ext uri="{0D108BD9-81ED-4DB2-BD59-A6C34878D82A}">
                    <a16:rowId xmlns:a16="http://schemas.microsoft.com/office/drawing/2014/main" val="3287012101"/>
                  </a:ext>
                </a:extLst>
              </a:tr>
              <a:tr h="15621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Resources Review Board Meeting</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April 2023</a:t>
                      </a:r>
                    </a:p>
                  </a:txBody>
                  <a:tcPr marL="68580" marR="68580" marT="34290" marB="34290"/>
                </a:tc>
                <a:extLst>
                  <a:ext uri="{0D108BD9-81ED-4DB2-BD59-A6C34878D82A}">
                    <a16:rowId xmlns:a16="http://schemas.microsoft.com/office/drawing/2014/main" val="1688630591"/>
                  </a:ext>
                </a:extLst>
              </a:tr>
              <a:tr h="156210">
                <a:tc vMerge="1">
                  <a:txBody>
                    <a:bodyPr/>
                    <a:lstStyle/>
                    <a:p>
                      <a:endParaRPr lang="en-US"/>
                    </a:p>
                  </a:txBody>
                  <a:tcPr/>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 remaining technology choices made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April 2023</a:t>
                      </a:r>
                    </a:p>
                  </a:txBody>
                  <a:tcPr marL="68580" marR="68580" marT="34290" marB="34290"/>
                </a:tc>
                <a:extLst>
                  <a:ext uri="{0D108BD9-81ED-4DB2-BD59-A6C34878D82A}">
                    <a16:rowId xmlns:a16="http://schemas.microsoft.com/office/drawing/2014/main" val="3070284600"/>
                  </a:ext>
                </a:extLst>
              </a:tr>
            </a:tbl>
          </a:graphicData>
        </a:graphic>
      </p:graphicFrame>
      <p:sp>
        <p:nvSpPr>
          <p:cNvPr id="11" name="TextBox 10">
            <a:extLst>
              <a:ext uri="{FF2B5EF4-FFF2-40B4-BE49-F238E27FC236}">
                <a16:creationId xmlns:a16="http://schemas.microsoft.com/office/drawing/2014/main" id="{0A1EBBE6-E6AC-839C-F0D1-D21B4D9D6B93}"/>
              </a:ext>
            </a:extLst>
          </p:cNvPr>
          <p:cNvSpPr txBox="1"/>
          <p:nvPr/>
        </p:nvSpPr>
        <p:spPr>
          <a:xfrm>
            <a:off x="7439308" y="2983178"/>
            <a:ext cx="1704692" cy="923330"/>
          </a:xfrm>
          <a:prstGeom prst="rect">
            <a:avLst/>
          </a:prstGeom>
          <a:noFill/>
        </p:spPr>
        <p:txBody>
          <a:bodyPr wrap="square" rtlCol="0">
            <a:spAutoFit/>
          </a:bodyPr>
          <a:lstStyle/>
          <a:p>
            <a:pPr algn="l"/>
            <a:r>
              <a:rPr lang="en-US" sz="900" baseline="30000" dirty="0">
                <a:latin typeface="Arial" panose="020B0604020202020204" pitchFamily="34" charset="0"/>
                <a:cs typeface="Arial" panose="020B0604020202020204" pitchFamily="34" charset="0"/>
              </a:rPr>
              <a:t>&amp;</a:t>
            </a:r>
            <a:r>
              <a:rPr lang="en-US" sz="900" dirty="0">
                <a:latin typeface="Arial" panose="020B0604020202020204" pitchFamily="34" charset="0"/>
                <a:cs typeface="Arial" panose="020B0604020202020204" pitchFamily="34" charset="0"/>
              </a:rPr>
              <a:t>Remains ongoing until formal agreements are in place – it originally led to confirmation that in-kind level assumed for the EIC detector was in range.</a:t>
            </a:r>
          </a:p>
        </p:txBody>
      </p:sp>
    </p:spTree>
    <p:extLst>
      <p:ext uri="{BB962C8B-B14F-4D97-AF65-F5344CB8AC3E}">
        <p14:creationId xmlns:p14="http://schemas.microsoft.com/office/powerpoint/2010/main" val="162160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01CE30-9B3B-086F-FC20-3549023322D8}"/>
              </a:ext>
            </a:extLst>
          </p:cNvPr>
          <p:cNvPicPr>
            <a:picLocks noChangeAspect="1"/>
          </p:cNvPicPr>
          <p:nvPr/>
        </p:nvPicPr>
        <p:blipFill>
          <a:blip r:embed="rId2"/>
          <a:stretch>
            <a:fillRect/>
          </a:stretch>
        </p:blipFill>
        <p:spPr>
          <a:xfrm>
            <a:off x="211441" y="701835"/>
            <a:ext cx="8700778" cy="5818827"/>
          </a:xfrm>
          <a:prstGeom prst="rect">
            <a:avLst/>
          </a:prstGeom>
        </p:spPr>
      </p:pic>
      <p:sp>
        <p:nvSpPr>
          <p:cNvPr id="2" name="Slide Number Placeholder 1">
            <a:extLst>
              <a:ext uri="{FF2B5EF4-FFF2-40B4-BE49-F238E27FC236}">
                <a16:creationId xmlns:a16="http://schemas.microsoft.com/office/drawing/2014/main" id="{10B4D984-97C2-48E6-333D-4F44C1C69124}"/>
              </a:ext>
            </a:extLst>
          </p:cNvPr>
          <p:cNvSpPr>
            <a:spLocks noGrp="1"/>
          </p:cNvSpPr>
          <p:nvPr>
            <p:ph type="sldNum" sz="quarter" idx="12"/>
          </p:nvPr>
        </p:nvSpPr>
        <p:spPr/>
        <p:txBody>
          <a:bodyPr/>
          <a:lstStyle/>
          <a:p>
            <a:fld id="{893C5830-40F3-F04E-B2E3-10E6672BA8FF}" type="slidenum">
              <a:rPr lang="en-US" smtClean="0"/>
              <a:t>6</a:t>
            </a:fld>
            <a:endParaRPr lang="en-US" dirty="0"/>
          </a:p>
        </p:txBody>
      </p:sp>
      <p:sp>
        <p:nvSpPr>
          <p:cNvPr id="3" name="Title 1">
            <a:extLst>
              <a:ext uri="{FF2B5EF4-FFF2-40B4-BE49-F238E27FC236}">
                <a16:creationId xmlns:a16="http://schemas.microsoft.com/office/drawing/2014/main" id="{C9102732-8C69-1F11-7FB9-A01D46F18371}"/>
              </a:ext>
            </a:extLst>
          </p:cNvPr>
          <p:cNvSpPr txBox="1">
            <a:spLocks/>
          </p:cNvSpPr>
          <p:nvPr/>
        </p:nvSpPr>
        <p:spPr>
          <a:xfrm>
            <a:off x="-900" y="18662"/>
            <a:ext cx="8506184" cy="683172"/>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3600">
                <a:latin typeface="Arial" panose="020B0604020202020204" pitchFamily="34" charset="0"/>
                <a:cs typeface="Arial" panose="020B0604020202020204" pitchFamily="34" charset="0"/>
              </a:rPr>
              <a:t>High Level EIC Reference Schedule</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82C6D5-3488-53EE-3F1F-C5E9E5365AA2}"/>
              </a:ext>
            </a:extLst>
          </p:cNvPr>
          <p:cNvSpPr txBox="1"/>
          <p:nvPr/>
        </p:nvSpPr>
        <p:spPr>
          <a:xfrm>
            <a:off x="4312968" y="2635570"/>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8" name="TextBox 7">
            <a:extLst>
              <a:ext uri="{FF2B5EF4-FFF2-40B4-BE49-F238E27FC236}">
                <a16:creationId xmlns:a16="http://schemas.microsoft.com/office/drawing/2014/main" id="{83133ACA-2866-6FE1-43B9-5584E8E6D8FA}"/>
              </a:ext>
            </a:extLst>
          </p:cNvPr>
          <p:cNvSpPr txBox="1"/>
          <p:nvPr/>
        </p:nvSpPr>
        <p:spPr>
          <a:xfrm>
            <a:off x="1414243" y="4244782"/>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CD-3A</a:t>
            </a:r>
          </a:p>
        </p:txBody>
      </p:sp>
      <p:sp>
        <p:nvSpPr>
          <p:cNvPr id="9" name="TextBox 8">
            <a:extLst>
              <a:ext uri="{FF2B5EF4-FFF2-40B4-BE49-F238E27FC236}">
                <a16:creationId xmlns:a16="http://schemas.microsoft.com/office/drawing/2014/main" id="{E0BE0AA3-9340-7BCE-98C1-2935F0C48722}"/>
              </a:ext>
            </a:extLst>
          </p:cNvPr>
          <p:cNvSpPr txBox="1"/>
          <p:nvPr/>
        </p:nvSpPr>
        <p:spPr>
          <a:xfrm>
            <a:off x="4562369" y="578102"/>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10" name="TextBox 9">
            <a:extLst>
              <a:ext uri="{FF2B5EF4-FFF2-40B4-BE49-F238E27FC236}">
                <a16:creationId xmlns:a16="http://schemas.microsoft.com/office/drawing/2014/main" id="{04237A3F-8CCD-B571-0D61-C906D27EC5B1}"/>
              </a:ext>
            </a:extLst>
          </p:cNvPr>
          <p:cNvSpPr txBox="1"/>
          <p:nvPr/>
        </p:nvSpPr>
        <p:spPr>
          <a:xfrm>
            <a:off x="7673555" y="581158"/>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11" name="TextBox 10">
            <a:extLst>
              <a:ext uri="{FF2B5EF4-FFF2-40B4-BE49-F238E27FC236}">
                <a16:creationId xmlns:a16="http://schemas.microsoft.com/office/drawing/2014/main" id="{F3B30F4D-E07A-17F1-3378-67A2CF5EB3B3}"/>
              </a:ext>
            </a:extLst>
          </p:cNvPr>
          <p:cNvSpPr txBox="1"/>
          <p:nvPr/>
        </p:nvSpPr>
        <p:spPr>
          <a:xfrm>
            <a:off x="4980277" y="1538923"/>
            <a:ext cx="1680854" cy="584775"/>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Conclusion of RHIC Operations</a:t>
            </a:r>
          </a:p>
        </p:txBody>
      </p:sp>
      <p:cxnSp>
        <p:nvCxnSpPr>
          <p:cNvPr id="12" name="Straight Arrow Connector 11">
            <a:extLst>
              <a:ext uri="{FF2B5EF4-FFF2-40B4-BE49-F238E27FC236}">
                <a16:creationId xmlns:a16="http://schemas.microsoft.com/office/drawing/2014/main" id="{996FC74C-3377-0AE1-D1B8-038E9DA8DDA3}"/>
              </a:ext>
            </a:extLst>
          </p:cNvPr>
          <p:cNvCxnSpPr>
            <a:cxnSpLocks/>
          </p:cNvCxnSpPr>
          <p:nvPr/>
        </p:nvCxnSpPr>
        <p:spPr>
          <a:xfrm flipH="1" flipV="1">
            <a:off x="4446403" y="1186666"/>
            <a:ext cx="533874" cy="373848"/>
          </a:xfrm>
          <a:prstGeom prst="straightConnector1">
            <a:avLst/>
          </a:prstGeom>
          <a:noFill/>
          <a:ln w="19050" cap="flat" cmpd="sng" algn="ctr">
            <a:solidFill>
              <a:srgbClr val="00B0F0"/>
            </a:solidFill>
            <a:prstDash val="solid"/>
            <a:miter lim="800000"/>
            <a:tailEnd type="triangle"/>
          </a:ln>
          <a:effectLst/>
        </p:spPr>
      </p:cxnSp>
    </p:spTree>
    <p:extLst>
      <p:ext uri="{BB962C8B-B14F-4D97-AF65-F5344CB8AC3E}">
        <p14:creationId xmlns:p14="http://schemas.microsoft.com/office/powerpoint/2010/main" val="3050766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5"/>
            <a:ext cx="9144001" cy="988957"/>
          </a:xfrm>
        </p:spPr>
        <p:txBody>
          <a:bodyPr>
            <a:noAutofit/>
          </a:bodyPr>
          <a:lstStyle/>
          <a:p>
            <a:r>
              <a:rPr lang="en-US" sz="2800" dirty="0">
                <a:latin typeface="Arial" panose="020B0604020202020204" pitchFamily="34" charset="0"/>
                <a:cs typeface="Arial" panose="020B0604020202020204" pitchFamily="34" charset="0"/>
              </a:rPr>
              <a:t>EIC Particle Id Detectors Review – Context for Status</a:t>
            </a:r>
          </a:p>
        </p:txBody>
      </p:sp>
      <p:sp>
        <p:nvSpPr>
          <p:cNvPr id="6" name="TextBox 5">
            <a:extLst>
              <a:ext uri="{FF2B5EF4-FFF2-40B4-BE49-F238E27FC236}">
                <a16:creationId xmlns:a16="http://schemas.microsoft.com/office/drawing/2014/main" id="{5F97684D-F233-4640-8386-2C0602E23EBD}"/>
              </a:ext>
            </a:extLst>
          </p:cNvPr>
          <p:cNvSpPr txBox="1"/>
          <p:nvPr/>
        </p:nvSpPr>
        <p:spPr>
          <a:xfrm>
            <a:off x="427800" y="884014"/>
            <a:ext cx="8446190" cy="5570756"/>
          </a:xfrm>
          <a:prstGeom prst="rect">
            <a:avLst/>
          </a:prstGeom>
          <a:noFill/>
        </p:spPr>
        <p:txBody>
          <a:bodyPr wrap="square" rtlCol="0">
            <a:spAutoFit/>
          </a:bodyPr>
          <a:lstStyle/>
          <a:p>
            <a:pPr>
              <a:spcAft>
                <a:spcPts val="1200"/>
              </a:spcAft>
              <a:buClr>
                <a:srgbClr val="0432FF"/>
              </a:buClr>
              <a:defRPr/>
            </a:pPr>
            <a:r>
              <a:rPr lang="en-US" dirty="0">
                <a:solidFill>
                  <a:prstClr val="black"/>
                </a:solidFill>
                <a:latin typeface="Arial" panose="020B0604020202020204" pitchFamily="34" charset="0"/>
                <a:cs typeface="Arial" panose="020B0604020202020204" pitchFamily="34" charset="0"/>
              </a:rPr>
              <a:t>CD-2: “CD-2 is an approval of the preliminary design of the project and the baseline scope, cost, and schedule. What is most relevant is that CD-2 means there is now a definitive plan that the project will be measured against in cost, schedule and technical performance.”</a:t>
            </a:r>
          </a:p>
          <a:p>
            <a:pPr marL="285750" indent="-285750">
              <a:spcAft>
                <a:spcPts val="1200"/>
              </a:spcAft>
              <a:buClr>
                <a:srgbClr val="0432FF"/>
              </a:buClr>
              <a:buFont typeface="Wingdings" panose="05000000000000000000" pitchFamily="2" charset="2"/>
              <a:buChar char="à"/>
              <a:defRPr/>
            </a:pPr>
            <a:r>
              <a:rPr lang="en-US" b="1" dirty="0">
                <a:solidFill>
                  <a:prstClr val="black"/>
                </a:solidFill>
                <a:latin typeface="Arial" panose="020B0604020202020204" pitchFamily="34" charset="0"/>
                <a:cs typeface="Arial" panose="020B0604020202020204" pitchFamily="34" charset="0"/>
                <a:sym typeface="Wingdings" panose="05000000000000000000" pitchFamily="2" charset="2"/>
              </a:rPr>
              <a:t>This means that at CD-2 one requires a Preliminary Design to be completed. Read this as the design is at about 50-60% complete.</a:t>
            </a:r>
            <a:endParaRPr lang="en-US" b="1" dirty="0">
              <a:solidFill>
                <a:prstClr val="black"/>
              </a:solidFill>
              <a:latin typeface="Arial" panose="020B0604020202020204" pitchFamily="34" charset="0"/>
              <a:cs typeface="Arial" panose="020B0604020202020204" pitchFamily="34" charset="0"/>
            </a:endParaRPr>
          </a:p>
          <a:p>
            <a:pPr>
              <a:spcAft>
                <a:spcPts val="1200"/>
              </a:spcAft>
              <a:buClr>
                <a:srgbClr val="0432FF"/>
              </a:buClr>
              <a:defRPr/>
            </a:pPr>
            <a:r>
              <a:rPr lang="en-US" dirty="0">
                <a:solidFill>
                  <a:prstClr val="black"/>
                </a:solidFill>
                <a:latin typeface="Arial" panose="020B0604020202020204" pitchFamily="34" charset="0"/>
                <a:cs typeface="Arial" panose="020B0604020202020204" pitchFamily="34" charset="0"/>
              </a:rPr>
              <a:t>CD-3: “CD-3 is an approval of the project’s final design and authorizes release of funds for construction.”</a:t>
            </a:r>
          </a:p>
          <a:p>
            <a:pPr marL="285750" indent="-285750">
              <a:spcAft>
                <a:spcPts val="1200"/>
              </a:spcAft>
              <a:buClr>
                <a:srgbClr val="0432FF"/>
              </a:buClr>
              <a:buFont typeface="Wingdings" panose="05000000000000000000" pitchFamily="2" charset="2"/>
              <a:buChar char="à"/>
              <a:defRPr/>
            </a:pPr>
            <a:r>
              <a:rPr lang="en-US" b="1" dirty="0">
                <a:latin typeface="Arial" panose="020B0604020202020204" pitchFamily="34" charset="0"/>
                <a:cs typeface="Arial" panose="020B0604020202020204" pitchFamily="34" charset="0"/>
                <a:sym typeface="Wingdings" panose="05000000000000000000" pitchFamily="2" charset="2"/>
              </a:rPr>
              <a:t>This means a Final Design has to be completed. Read this as the design is about 90% complete as for some systems it may still require detailing, or design changes during vendor construction, etc. </a:t>
            </a:r>
          </a:p>
          <a:p>
            <a:pPr marL="285750" indent="-285750">
              <a:spcAft>
                <a:spcPts val="1200"/>
              </a:spcAft>
              <a:buClr>
                <a:srgbClr val="0432FF"/>
              </a:buClr>
              <a:buFont typeface="Wingdings" panose="05000000000000000000" pitchFamily="2" charset="2"/>
              <a:buChar char="à"/>
              <a:defRPr/>
            </a:pPr>
            <a:r>
              <a:rPr lang="en-US" b="1" dirty="0">
                <a:latin typeface="Arial" panose="020B0604020202020204" pitchFamily="34" charset="0"/>
                <a:cs typeface="Arial" panose="020B0604020202020204" pitchFamily="34" charset="0"/>
                <a:sym typeface="Wingdings" panose="05000000000000000000" pitchFamily="2" charset="2"/>
              </a:rPr>
              <a:t>At this stage one needs a Final Design Report. Read this as a Technical Design Report for European projects.</a:t>
            </a:r>
            <a:endParaRPr lang="en-US" sz="800" b="1" dirty="0">
              <a:latin typeface="Arial" panose="020B0604020202020204" pitchFamily="34" charset="0"/>
              <a:cs typeface="Arial" panose="020B0604020202020204" pitchFamily="34" charset="0"/>
              <a:sym typeface="Wingdings" panose="05000000000000000000" pitchFamily="2" charset="2"/>
            </a:endParaRPr>
          </a:p>
          <a:p>
            <a:pPr>
              <a:spcAft>
                <a:spcPts val="1200"/>
              </a:spcAft>
              <a:buClr>
                <a:srgbClr val="0432FF"/>
              </a:buClr>
              <a:defRPr/>
            </a:pPr>
            <a:endParaRPr lang="en-US" sz="800" b="1"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a:spcAft>
                <a:spcPts val="1200"/>
              </a:spcAft>
              <a:buClr>
                <a:srgbClr val="0432FF"/>
              </a:buClr>
              <a:defRPr/>
            </a:pPr>
            <a:r>
              <a:rPr lang="en-US" b="1" dirty="0">
                <a:solidFill>
                  <a:srgbClr val="0000FF"/>
                </a:solidFill>
                <a:latin typeface="Arial" panose="020B0604020202020204" pitchFamily="34" charset="0"/>
                <a:cs typeface="Arial" panose="020B0604020202020204" pitchFamily="34" charset="0"/>
                <a:sym typeface="Wingdings" panose="05000000000000000000" pitchFamily="2" charset="2"/>
              </a:rPr>
              <a:t>Given that CD-2 and CD-3 are essentially at the same time, with their DOE review expected ~January 2025, we need a final design and a Technical Design Report in 1.5 years.</a:t>
            </a:r>
            <a:endParaRPr lang="en-US" b="1" dirty="0">
              <a:solidFill>
                <a:srgbClr val="0000FF"/>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7</a:t>
            </a:fld>
            <a:endParaRPr lang="en-US" dirty="0"/>
          </a:p>
        </p:txBody>
      </p:sp>
    </p:spTree>
    <p:extLst>
      <p:ext uri="{BB962C8B-B14F-4D97-AF65-F5344CB8AC3E}">
        <p14:creationId xmlns:p14="http://schemas.microsoft.com/office/powerpoint/2010/main" val="3650251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5"/>
            <a:ext cx="9144001" cy="988957"/>
          </a:xfrm>
        </p:spPr>
        <p:txBody>
          <a:bodyPr>
            <a:noAutofit/>
          </a:bodyPr>
          <a:lstStyle/>
          <a:p>
            <a:r>
              <a:rPr lang="en-US" sz="3200" dirty="0">
                <a:latin typeface="Arial" panose="020B0604020202020204" pitchFamily="34" charset="0"/>
                <a:cs typeface="Arial" panose="020B0604020202020204" pitchFamily="34" charset="0"/>
              </a:rPr>
              <a:t>Incremental Design and Safety Review of the EIC Particle Identification Detectors – Scope</a:t>
            </a:r>
          </a:p>
        </p:txBody>
      </p:sp>
      <p:sp>
        <p:nvSpPr>
          <p:cNvPr id="6" name="TextBox 5">
            <a:extLst>
              <a:ext uri="{FF2B5EF4-FFF2-40B4-BE49-F238E27FC236}">
                <a16:creationId xmlns:a16="http://schemas.microsoft.com/office/drawing/2014/main" id="{5F97684D-F233-4640-8386-2C0602E23EBD}"/>
              </a:ext>
            </a:extLst>
          </p:cNvPr>
          <p:cNvSpPr txBox="1"/>
          <p:nvPr/>
        </p:nvSpPr>
        <p:spPr>
          <a:xfrm>
            <a:off x="327696" y="1089442"/>
            <a:ext cx="8642132" cy="4124206"/>
          </a:xfrm>
          <a:prstGeom prst="rect">
            <a:avLst/>
          </a:prstGeom>
          <a:solidFill>
            <a:schemeClr val="bg1"/>
          </a:solidFill>
        </p:spPr>
        <p:txBody>
          <a:bodyPr wrap="square" rtlCol="0">
            <a:spAutoFit/>
          </a:bodyPr>
          <a:lstStyle/>
          <a:p>
            <a:pPr>
              <a:spcAft>
                <a:spcPts val="1200"/>
              </a:spcAft>
              <a:buClr>
                <a:srgbClr val="0432FF"/>
              </a:buClr>
              <a:defRPr/>
            </a:pPr>
            <a:r>
              <a:rPr lang="en-US" b="1" dirty="0">
                <a:solidFill>
                  <a:prstClr val="black"/>
                </a:solidFill>
                <a:latin typeface="Arial" panose="020B0604020202020204" pitchFamily="34" charset="0"/>
                <a:cs typeface="Arial" panose="020B0604020202020204" pitchFamily="34" charset="0"/>
              </a:rPr>
              <a:t>Scope:</a:t>
            </a:r>
          </a:p>
          <a:p>
            <a:pPr>
              <a:spcAft>
                <a:spcPts val="1200"/>
              </a:spcAft>
              <a:buClr>
                <a:srgbClr val="0432FF"/>
              </a:buClr>
              <a:defRPr/>
            </a:pPr>
            <a:r>
              <a:rPr lang="en-US" dirty="0">
                <a:latin typeface="Arial" panose="020B0604020202020204" pitchFamily="34" charset="0"/>
                <a:cs typeface="Arial" panose="020B0604020202020204" pitchFamily="34" charset="0"/>
              </a:rPr>
              <a:t>The scope of this review includes all aspects of particle identification detectors (but not those that are calorimetry-based) in the central EIC detector, which includes the barrel, the forward endcap, and the backward endcap regions. This </a:t>
            </a:r>
            <a:r>
              <a:rPr lang="en-US" dirty="0">
                <a:solidFill>
                  <a:prstClr val="black"/>
                </a:solidFill>
                <a:latin typeface="Arial" panose="020B0604020202020204" pitchFamily="34" charset="0"/>
                <a:cs typeface="Arial" panose="020B0604020202020204" pitchFamily="34" charset="0"/>
              </a:rPr>
              <a:t>includes five detector systems. In particular, a proximity-focusing RICH in the backward region, a high-performance DIRC and AC-LGAD to augment particle identification with TOF in the barrel region, and a dual RICH and AC-LGAD in the forward region. </a:t>
            </a:r>
            <a:r>
              <a:rPr lang="en-US" dirty="0">
                <a:solidFill>
                  <a:srgbClr val="0000FF"/>
                </a:solidFill>
                <a:latin typeface="Arial" panose="020B0604020202020204" pitchFamily="34" charset="0"/>
                <a:cs typeface="Arial" panose="020B0604020202020204" pitchFamily="34" charset="0"/>
              </a:rPr>
              <a:t>The review may include design and fabrication choices and their cost-effectiveness, the construction schedule, considerations for safety and quality assurance, levels of redundancy, front-end electronics and interface to the data acquisition system, commissioning and calibration procedures, considerations for materials and labor, operational reliability and longevity, and any other considerations that may influence the construction, maintenance and operation of these particle identification detectors.*</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8</a:t>
            </a:fld>
            <a:endParaRPr lang="en-US" dirty="0"/>
          </a:p>
        </p:txBody>
      </p:sp>
      <p:sp>
        <p:nvSpPr>
          <p:cNvPr id="3" name="TextBox 2"/>
          <p:cNvSpPr txBox="1"/>
          <p:nvPr/>
        </p:nvSpPr>
        <p:spPr>
          <a:xfrm>
            <a:off x="1930400" y="5394037"/>
            <a:ext cx="7039428" cy="646331"/>
          </a:xfrm>
          <a:prstGeom prst="rect">
            <a:avLst/>
          </a:prstGeom>
          <a:noFill/>
        </p:spPr>
        <p:txBody>
          <a:bodyPr wrap="square" rtlCol="0">
            <a:spAutoFit/>
          </a:bodyPr>
          <a:lstStyle/>
          <a:p>
            <a:r>
              <a:rPr lang="en-US" dirty="0">
                <a:solidFill>
                  <a:srgbClr val="0000FF"/>
                </a:solidFill>
              </a:rPr>
              <a:t>*</a:t>
            </a:r>
            <a:r>
              <a:rPr lang="en-US" i="1" dirty="0"/>
              <a:t>The reason why we give this long list is not that we want you to address all of this, but more to indicate that we welcome your advise in all areas.</a:t>
            </a:r>
          </a:p>
        </p:txBody>
      </p:sp>
    </p:spTree>
    <p:extLst>
      <p:ext uri="{BB962C8B-B14F-4D97-AF65-F5344CB8AC3E}">
        <p14:creationId xmlns:p14="http://schemas.microsoft.com/office/powerpoint/2010/main" val="74680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5"/>
            <a:ext cx="9144001" cy="988957"/>
          </a:xfrm>
        </p:spPr>
        <p:txBody>
          <a:bodyPr>
            <a:noAutofit/>
          </a:bodyPr>
          <a:lstStyle/>
          <a:p>
            <a:r>
              <a:rPr lang="en-US" sz="3200" dirty="0">
                <a:latin typeface="Arial" panose="020B0604020202020204" pitchFamily="34" charset="0"/>
                <a:cs typeface="Arial" panose="020B0604020202020204" pitchFamily="34" charset="0"/>
              </a:rPr>
              <a:t>Incremental Design and Safety Review of the EIC Particle Identification Detectors – Charge</a:t>
            </a:r>
          </a:p>
        </p:txBody>
      </p:sp>
      <p:sp>
        <p:nvSpPr>
          <p:cNvPr id="6" name="TextBox 5">
            <a:extLst>
              <a:ext uri="{FF2B5EF4-FFF2-40B4-BE49-F238E27FC236}">
                <a16:creationId xmlns:a16="http://schemas.microsoft.com/office/drawing/2014/main" id="{5F97684D-F233-4640-8386-2C0602E23EBD}"/>
              </a:ext>
            </a:extLst>
          </p:cNvPr>
          <p:cNvSpPr txBox="1"/>
          <p:nvPr/>
        </p:nvSpPr>
        <p:spPr>
          <a:xfrm>
            <a:off x="207390" y="941050"/>
            <a:ext cx="8446753" cy="6093976"/>
          </a:xfrm>
          <a:prstGeom prst="rect">
            <a:avLst/>
          </a:prstGeom>
          <a:noFill/>
        </p:spPr>
        <p:txBody>
          <a:bodyPr wrap="square" rtlCol="0">
            <a:spAutoFit/>
          </a:bodyPr>
          <a:lstStyle/>
          <a:p>
            <a:pPr>
              <a:spcAft>
                <a:spcPts val="1200"/>
              </a:spcAft>
              <a:buClr>
                <a:srgbClr val="0432FF"/>
              </a:buClr>
              <a:defRPr/>
            </a:pPr>
            <a:r>
              <a:rPr lang="en-US" dirty="0">
                <a:solidFill>
                  <a:prstClr val="black"/>
                </a:solidFill>
                <a:latin typeface="Arial" panose="020B0604020202020204" pitchFamily="34" charset="0"/>
                <a:cs typeface="Arial" panose="020B0604020202020204" pitchFamily="34" charset="0"/>
              </a:rPr>
              <a:t>You are asked to address the following questions:</a:t>
            </a:r>
          </a:p>
          <a:p>
            <a:pPr marL="800100" lvl="1" indent="-342900">
              <a:spcAft>
                <a:spcPts val="1200"/>
              </a:spcAft>
              <a:buClr>
                <a:srgbClr val="0432FF"/>
              </a:buClr>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Are the technical performance requirements appropriately defined and complete </a:t>
            </a:r>
            <a:r>
              <a:rPr lang="en-US" sz="1400" u="sng" dirty="0">
                <a:solidFill>
                  <a:prstClr val="black"/>
                </a:solidFill>
                <a:latin typeface="Arial" panose="020B0604020202020204" pitchFamily="34" charset="0"/>
                <a:cs typeface="Arial" panose="020B0604020202020204" pitchFamily="34" charset="0"/>
              </a:rPr>
              <a:t>for this stage of the project</a:t>
            </a:r>
            <a:r>
              <a:rPr lang="en-US" sz="1400" dirty="0">
                <a:solidFill>
                  <a:prstClr val="black"/>
                </a:solidFill>
                <a:latin typeface="Arial" panose="020B0604020202020204" pitchFamily="34" charset="0"/>
                <a:cs typeface="Arial" panose="020B0604020202020204" pitchFamily="34" charset="0"/>
              </a:rPr>
              <a:t>? </a:t>
            </a:r>
          </a:p>
          <a:p>
            <a:pPr marL="800100" lvl="1" indent="-342900">
              <a:spcAft>
                <a:spcPts val="1200"/>
              </a:spcAft>
              <a:buClr>
                <a:srgbClr val="0432FF"/>
              </a:buClr>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Are the plans for achieving detector performance and construction sufficiently developed and documented </a:t>
            </a:r>
            <a:r>
              <a:rPr lang="en-US" sz="1400" u="sng" dirty="0">
                <a:solidFill>
                  <a:prstClr val="black"/>
                </a:solidFill>
                <a:latin typeface="Arial" panose="020B0604020202020204" pitchFamily="34" charset="0"/>
                <a:cs typeface="Arial" panose="020B0604020202020204" pitchFamily="34" charset="0"/>
              </a:rPr>
              <a:t>for the present phase of the project</a:t>
            </a:r>
            <a:r>
              <a:rPr lang="en-US" sz="1400" dirty="0">
                <a:solidFill>
                  <a:prstClr val="black"/>
                </a:solidFill>
                <a:latin typeface="Arial" panose="020B0604020202020204" pitchFamily="34" charset="0"/>
                <a:cs typeface="Arial" panose="020B0604020202020204" pitchFamily="34" charset="0"/>
              </a:rPr>
              <a:t>?</a:t>
            </a:r>
          </a:p>
          <a:p>
            <a:pPr marL="800100" lvl="1" indent="-342900">
              <a:spcAft>
                <a:spcPts val="1200"/>
              </a:spcAft>
              <a:buClr>
                <a:srgbClr val="0432FF"/>
              </a:buClr>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Are the current designs and plans for detector and electronics readout likely to achieve the performance requirements with a low risk of cost increases, schedule delays, and technical problems?</a:t>
            </a:r>
          </a:p>
          <a:p>
            <a:pPr marL="800100" lvl="1" indent="-342900">
              <a:spcAft>
                <a:spcPts val="1200"/>
              </a:spcAft>
              <a:buClr>
                <a:srgbClr val="0432FF"/>
              </a:buClr>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Are the fabrication and assembly plans for the various particle identification detector systems consistent with the overall project and detector schedule?</a:t>
            </a:r>
          </a:p>
          <a:p>
            <a:pPr marL="800100" lvl="1" indent="-342900">
              <a:spcAft>
                <a:spcPts val="1200"/>
              </a:spcAft>
              <a:buClr>
                <a:srgbClr val="0432FF"/>
              </a:buClr>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Are the plans for detector integration in the EIC detector appropriately developed </a:t>
            </a:r>
            <a:r>
              <a:rPr lang="en-US" sz="1400" u="sng" dirty="0">
                <a:solidFill>
                  <a:prstClr val="black"/>
                </a:solidFill>
                <a:latin typeface="Arial" panose="020B0604020202020204" pitchFamily="34" charset="0"/>
                <a:cs typeface="Arial" panose="020B0604020202020204" pitchFamily="34" charset="0"/>
              </a:rPr>
              <a:t>for the present phase of the project</a:t>
            </a:r>
            <a:r>
              <a:rPr lang="en-US" sz="1400" dirty="0">
                <a:solidFill>
                  <a:prstClr val="black"/>
                </a:solidFill>
                <a:latin typeface="Arial" panose="020B0604020202020204" pitchFamily="34" charset="0"/>
                <a:cs typeface="Arial" panose="020B0604020202020204" pitchFamily="34" charset="0"/>
              </a:rPr>
              <a:t>?</a:t>
            </a:r>
          </a:p>
          <a:p>
            <a:pPr marL="800100" lvl="1" indent="-342900">
              <a:spcAft>
                <a:spcPts val="1200"/>
              </a:spcAft>
              <a:buClr>
                <a:srgbClr val="0432FF"/>
              </a:buClr>
              <a:buFont typeface="+mj-lt"/>
              <a:buAutoNum type="arabicPeriod"/>
              <a:defRPr/>
            </a:pPr>
            <a:r>
              <a:rPr lang="en-US" sz="1400" dirty="0">
                <a:solidFill>
                  <a:prstClr val="black"/>
                </a:solidFill>
                <a:latin typeface="Arial" panose="020B0604020202020204" pitchFamily="34" charset="0"/>
                <a:cs typeface="Arial" panose="020B0604020202020204" pitchFamily="34" charset="0"/>
              </a:rPr>
              <a:t>Have ES&amp;H and QA considerations been adequately incorporated into the designs </a:t>
            </a:r>
            <a:r>
              <a:rPr lang="en-US" sz="1400" u="sng" dirty="0">
                <a:solidFill>
                  <a:prstClr val="black"/>
                </a:solidFill>
                <a:latin typeface="Arial" panose="020B0604020202020204" pitchFamily="34" charset="0"/>
                <a:cs typeface="Arial" panose="020B0604020202020204" pitchFamily="34" charset="0"/>
              </a:rPr>
              <a:t>at their present stage</a:t>
            </a:r>
            <a:r>
              <a:rPr lang="en-US" sz="1400" dirty="0">
                <a:solidFill>
                  <a:prstClr val="black"/>
                </a:solidFill>
                <a:latin typeface="Arial" panose="020B0604020202020204" pitchFamily="34" charset="0"/>
                <a:cs typeface="Arial" panose="020B0604020202020204" pitchFamily="34" charset="0"/>
              </a:rPr>
              <a:t>?</a:t>
            </a:r>
          </a:p>
          <a:p>
            <a:pPr>
              <a:spcAft>
                <a:spcPts val="1200"/>
              </a:spcAft>
              <a:buClr>
                <a:srgbClr val="0432FF"/>
              </a:buClr>
              <a:defRPr/>
            </a:pPr>
            <a:r>
              <a:rPr lang="en-US" dirty="0">
                <a:solidFill>
                  <a:prstClr val="black"/>
                </a:solidFill>
                <a:latin typeface="Arial" panose="020B0604020202020204" pitchFamily="34" charset="0"/>
                <a:cs typeface="Arial" panose="020B0604020202020204" pitchFamily="34" charset="0"/>
              </a:rPr>
              <a:t>Please address the above questions point-by-point.</a:t>
            </a:r>
          </a:p>
          <a:p>
            <a:pPr algn="ctr">
              <a:spcAft>
                <a:spcPts val="1200"/>
              </a:spcAft>
              <a:buClr>
                <a:srgbClr val="0432FF"/>
              </a:buClr>
              <a:defRPr/>
            </a:pPr>
            <a:r>
              <a:rPr lang="en-US" sz="1600" i="1" dirty="0">
                <a:solidFill>
                  <a:prstClr val="black"/>
                </a:solidFill>
                <a:highlight>
                  <a:srgbClr val="FFFF00"/>
                </a:highlight>
                <a:latin typeface="Arial" panose="020B0604020202020204" pitchFamily="34" charset="0"/>
                <a:cs typeface="Arial" panose="020B0604020202020204" pitchFamily="34" charset="0"/>
              </a:rPr>
              <a:t>Please note that the formal charge is general-written, this is such that we can keep some consistency of the charges both for other subsystem reviews (electronics/DAQ, calorimetry, polarimetry, etc.) and at subsequent preliminary and final design reviews that we need on the path to completing the EIC Project Detector designs.</a:t>
            </a:r>
          </a:p>
          <a:p>
            <a:pPr>
              <a:spcAft>
                <a:spcPts val="1200"/>
              </a:spcAft>
              <a:buClr>
                <a:srgbClr val="0432FF"/>
              </a:buClr>
              <a:defRPr/>
            </a:pPr>
            <a:endParaRPr lang="en-US" dirty="0">
              <a:solidFill>
                <a:prstClr val="black"/>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3543300" y="6463606"/>
            <a:ext cx="2057400" cy="365125"/>
          </a:xfrm>
        </p:spPr>
        <p:txBody>
          <a:bodyPr/>
          <a:lstStyle/>
          <a:p>
            <a:fld id="{893C5830-40F3-F04E-B2E3-10E6672BA8FF}" type="slidenum">
              <a:rPr lang="en-US" smtClean="0"/>
              <a:t>9</a:t>
            </a:fld>
            <a:endParaRPr lang="en-US" dirty="0"/>
          </a:p>
        </p:txBody>
      </p:sp>
    </p:spTree>
    <p:extLst>
      <p:ext uri="{BB962C8B-B14F-4D97-AF65-F5344CB8AC3E}">
        <p14:creationId xmlns:p14="http://schemas.microsoft.com/office/powerpoint/2010/main" val="38440825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Rev0320" id="{C38FA3BC-D5E8-45AA-9958-C7D74A2F1A4E}" vid="{67C37C4C-5F29-447A-9403-234B2450ED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peaker_x0028_s_x0029_ xmlns="7a474486-ef64-4966-bb4e-3c194cf05e06">R. Ent/E. Aschenauer</Speaker_x0028_s_x0029_>
    <_x0023_ xmlns="7a474486-ef64-4966-bb4e-3c194cf05e06">4</_x0023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7996275CF5D748A3961CAAB8096D43" ma:contentTypeVersion="8" ma:contentTypeDescription="Create a new document." ma:contentTypeScope="" ma:versionID="99fe8c0f465042c998a28cce58b9bb41">
  <xsd:schema xmlns:xsd="http://www.w3.org/2001/XMLSchema" xmlns:xs="http://www.w3.org/2001/XMLSchema" xmlns:p="http://schemas.microsoft.com/office/2006/metadata/properties" xmlns:ns2="7a474486-ef64-4966-bb4e-3c194cf05e06" targetNamespace="http://schemas.microsoft.com/office/2006/metadata/properties" ma:root="true" ma:fieldsID="ba943696dbccdeeecd5db16b6ecf3982" ns2:_="">
    <xsd:import namespace="7a474486-ef64-4966-bb4e-3c194cf05e06"/>
    <xsd:element name="properties">
      <xsd:complexType>
        <xsd:sequence>
          <xsd:element name="documentManagement">
            <xsd:complexType>
              <xsd:all>
                <xsd:element ref="ns2:_x0023_" minOccurs="0"/>
                <xsd:element ref="ns2:Speaker_x0028_s_x0029_"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74486-ef64-4966-bb4e-3c194cf05e06" elementFormDefault="qualified">
    <xsd:import namespace="http://schemas.microsoft.com/office/2006/documentManagement/types"/>
    <xsd:import namespace="http://schemas.microsoft.com/office/infopath/2007/PartnerControls"/>
    <xsd:element name="_x0023_" ma:index="8" nillable="true" ma:displayName="#" ma:format="Dropdown" ma:internalName="_x0023_" ma:percentage="FALSE">
      <xsd:simpleType>
        <xsd:restriction base="dms:Number"/>
      </xsd:simpleType>
    </xsd:element>
    <xsd:element name="Speaker_x0028_s_x0029_" ma:index="9" nillable="true" ma:displayName="Speaker(s)" ma:format="Dropdown" ma:internalName="Speaker_x0028_s_x0029_">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2265F2-8425-47D4-B883-E86218C52976}">
  <ds:schemaRefs>
    <ds:schemaRef ds:uri="http://schemas.microsoft.com/sharepoint/v3/contenttype/forms"/>
  </ds:schemaRefs>
</ds:datastoreItem>
</file>

<file path=customXml/itemProps2.xml><?xml version="1.0" encoding="utf-8"?>
<ds:datastoreItem xmlns:ds="http://schemas.openxmlformats.org/officeDocument/2006/customXml" ds:itemID="{5BBE1C32-E9FB-4546-8A97-5A6C142FF51B}">
  <ds:schemaRefs>
    <ds:schemaRef ds:uri="http://purl.org/dc/terms/"/>
    <ds:schemaRef ds:uri="http://schemas.openxmlformats.org/package/2006/metadata/core-properties"/>
    <ds:schemaRef ds:uri="http://schemas.microsoft.com/office/2006/documentManagement/types"/>
    <ds:schemaRef ds:uri="7a474486-ef64-4966-bb4e-3c194cf05e06"/>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F7A7155-C975-4D69-8457-9A73CEE6F4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74486-ef64-4966-bb4e-3c194cf05e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4123</TotalTime>
  <Words>2163</Words>
  <Application>Microsoft Macintosh PowerPoint</Application>
  <PresentationFormat>On-screen Show (4:3)</PresentationFormat>
  <Paragraphs>178</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Courier New</vt:lpstr>
      <vt:lpstr>Symbol</vt:lpstr>
      <vt:lpstr>Times New Roman</vt:lpstr>
      <vt:lpstr>Wingdings</vt:lpstr>
      <vt:lpstr>Office Theme</vt:lpstr>
      <vt:lpstr>Incremental Design and Safety Review of the EIC Particle Identification Detectors</vt:lpstr>
      <vt:lpstr>Review Committee</vt:lpstr>
      <vt:lpstr>The Scientific Foundation for an EIC was Built Over Two Decades</vt:lpstr>
      <vt:lpstr>EIC Scope</vt:lpstr>
      <vt:lpstr>EIC Detector - Background</vt:lpstr>
      <vt:lpstr>PowerPoint Presentation</vt:lpstr>
      <vt:lpstr>EIC Particle Id Detectors Review – Context for Status</vt:lpstr>
      <vt:lpstr>Incremental Design and Safety Review of the EIC Particle Identification Detectors – Scope</vt:lpstr>
      <vt:lpstr>Incremental Design and Safety Review of the EIC Particle Identification Detectors – Charge</vt:lpstr>
      <vt:lpstr>Incremental Design and Safety Review of the EIC Particle Identification Detectors – Report</vt:lpstr>
      <vt:lpstr>Agenda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Bowman, Tiffany</dc:creator>
  <cp:lastModifiedBy>Elke-Caroline Aschenauer</cp:lastModifiedBy>
  <cp:revision>114</cp:revision>
  <dcterms:created xsi:type="dcterms:W3CDTF">2020-03-06T15:05:08Z</dcterms:created>
  <dcterms:modified xsi:type="dcterms:W3CDTF">2023-06-25T16:03:44Z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0x010100337996275CF5D748A3961CAAB8096D43</vt:lpwstr>
  </property>
</Properties>
</file>