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70" r:id="rId8"/>
    <p:sldId id="271" r:id="rId9"/>
    <p:sldId id="265" r:id="rId10"/>
    <p:sldId id="262" r:id="rId11"/>
    <p:sldId id="274" r:id="rId12"/>
    <p:sldId id="275" r:id="rId13"/>
    <p:sldId id="276" r:id="rId14"/>
    <p:sldId id="273" r:id="rId15"/>
    <p:sldId id="286" r:id="rId16"/>
    <p:sldId id="278" r:id="rId17"/>
    <p:sldId id="279" r:id="rId18"/>
    <p:sldId id="281" r:id="rId19"/>
    <p:sldId id="282" r:id="rId20"/>
    <p:sldId id="287" r:id="rId21"/>
    <p:sldId id="288" r:id="rId22"/>
    <p:sldId id="261" r:id="rId23"/>
    <p:sldId id="285" r:id="rId24"/>
    <p:sldId id="269" r:id="rId25"/>
    <p:sldId id="272" r:id="rId26"/>
    <p:sldId id="268" r:id="rId27"/>
    <p:sldId id="284" r:id="rId28"/>
    <p:sldId id="263" r:id="rId29"/>
    <p:sldId id="266" r:id="rId30"/>
    <p:sldId id="267" r:id="rId31"/>
    <p:sldId id="264" r:id="rId32"/>
    <p:sldId id="277" r:id="rId33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31214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86989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6206574"/>
            <a:ext cx="2789382" cy="6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A_ITLab_200-281"/>
          <p:cNvPicPr>
            <a:picLocks noGrp="1"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60" y="6206574"/>
            <a:ext cx="1626432" cy="63295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934200" cy="762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4" descr="UA_ITLab_200-281"/>
          <p:cNvPicPr>
            <a:picLocks noGrp="1"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7413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96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0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934200" cy="762000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4" descr="UA_ITLab_200-281"/>
          <p:cNvPicPr>
            <a:picLocks noGrp="1"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7413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4" descr="UA_ITLab_200-281"/>
          <p:cNvPicPr>
            <a:picLocks noGrp="1"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7413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8763000" cy="5181600"/>
          </a:xfrm>
        </p:spPr>
        <p:txBody>
          <a:bodyPr>
            <a:noAutofit/>
          </a:bodyPr>
          <a:lstStyle>
            <a:lvl1pPr marL="182880" indent="-182880" algn="l">
              <a:spcBef>
                <a:spcPts val="1200"/>
              </a:spcBef>
              <a:defRPr sz="1800">
                <a:solidFill>
                  <a:srgbClr val="1F497D"/>
                </a:solidFill>
              </a:defRPr>
            </a:lvl1pPr>
            <a:lvl2pPr marL="365760" indent="-182880" algn="l">
              <a:spcBef>
                <a:spcPts val="600"/>
              </a:spcBef>
              <a:defRPr>
                <a:solidFill>
                  <a:srgbClr val="1F497D"/>
                </a:solidFill>
              </a:defRPr>
            </a:lvl2pPr>
            <a:lvl3pPr marL="548640" indent="-182880" algn="l">
              <a:spcBef>
                <a:spcPts val="600"/>
              </a:spcBef>
              <a:defRPr sz="1400">
                <a:solidFill>
                  <a:srgbClr val="1F497D"/>
                </a:solidFill>
              </a:defRPr>
            </a:lvl3pPr>
            <a:lvl4pPr marL="731520" indent="-182880" algn="l">
              <a:spcBef>
                <a:spcPts val="600"/>
              </a:spcBef>
              <a:defRPr sz="1400">
                <a:solidFill>
                  <a:srgbClr val="1F497D"/>
                </a:solidFill>
              </a:defRPr>
            </a:lvl4pPr>
            <a:lvl5pPr marL="914400" indent="-182880" algn="l">
              <a:spcBef>
                <a:spcPts val="600"/>
              </a:spcBef>
              <a:defRPr sz="14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318"/>
            <a:ext cx="7772400" cy="2342338"/>
          </a:xfrm>
        </p:spPr>
        <p:txBody>
          <a:bodyPr>
            <a:normAutofit/>
          </a:bodyPr>
          <a:lstStyle/>
          <a:p>
            <a:r>
              <a:rPr lang="en-US" dirty="0"/>
              <a:t>Results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STA/ITL </a:t>
            </a:r>
            <a:br>
              <a:rPr lang="en-US" dirty="0" smtClean="0"/>
            </a:br>
            <a:r>
              <a:rPr lang="en-US" dirty="0" smtClean="0"/>
              <a:t>Fully </a:t>
            </a:r>
            <a:r>
              <a:rPr lang="en-US" dirty="0"/>
              <a:t>Depleted </a:t>
            </a:r>
            <a:r>
              <a:rPr lang="en-US" dirty="0" smtClean="0"/>
              <a:t>CCDs</a:t>
            </a:r>
            <a:br>
              <a:rPr lang="en-US" dirty="0" smtClean="0"/>
            </a:br>
            <a:r>
              <a:rPr lang="en-US" dirty="0" smtClean="0"/>
              <a:t>for LSST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55818"/>
            <a:ext cx="6400800" cy="175789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Michael Lesser &amp; David Ouellette</a:t>
            </a:r>
          </a:p>
          <a:p>
            <a:r>
              <a:rPr lang="en-US" sz="1800" dirty="0" smtClean="0"/>
              <a:t>University of Arizona</a:t>
            </a:r>
          </a:p>
          <a:p>
            <a:r>
              <a:rPr lang="en-US" sz="1800" dirty="0" smtClean="0"/>
              <a:t>Imaging Technology Laboratory</a:t>
            </a:r>
          </a:p>
          <a:p>
            <a:r>
              <a:rPr lang="en-US" sz="1800" dirty="0" smtClean="0"/>
              <a:t>Steward Observatory</a:t>
            </a:r>
          </a:p>
          <a:p>
            <a:r>
              <a:rPr lang="en-US" sz="1800" i="1" dirty="0" smtClean="0"/>
              <a:t>lesser@itl.arizona.edu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4791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83">
        <p:fade/>
      </p:transition>
    </mc:Choice>
    <mc:Fallback xmlns="">
      <p:transition spd="med" advTm="19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398" y="1676400"/>
            <a:ext cx="4989097" cy="2807368"/>
          </a:xfrm>
        </p:spPr>
        <p:txBody>
          <a:bodyPr/>
          <a:lstStyle/>
          <a:p>
            <a:r>
              <a:rPr lang="en-US" dirty="0" smtClean="0"/>
              <a:t>Five 10 minute darks per sensor</a:t>
            </a:r>
          </a:p>
          <a:p>
            <a:r>
              <a:rPr lang="en-US" dirty="0" smtClean="0"/>
              <a:t>Dominate issue is bright column due to defects after etching</a:t>
            </a:r>
          </a:p>
          <a:p>
            <a:r>
              <a:rPr lang="en-US" dirty="0" smtClean="0"/>
              <a:t>Very small number of sensors have “glows” at serial register sides</a:t>
            </a:r>
          </a:p>
          <a:p>
            <a:r>
              <a:rPr lang="en-US" dirty="0" smtClean="0"/>
              <a:t>Very small number of sensors have “edge glows” related to backside bias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15" y="3744232"/>
            <a:ext cx="3506069" cy="284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84" y="114300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Dark Signal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77" y="116306"/>
            <a:ext cx="3506069" cy="343702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51541"/>
              </p:ext>
            </p:extLst>
          </p:nvPr>
        </p:nvGraphicFramePr>
        <p:xfrm>
          <a:off x="152398" y="4647836"/>
          <a:ext cx="356765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965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801694">
                  <a:extLst>
                    <a:ext uri="{9D8B030D-6E8A-4147-A177-3AD203B41FA5}">
                      <a16:colId xmlns="" xmlns:a16="http://schemas.microsoft.com/office/drawing/2014/main" val="2671108080"/>
                    </a:ext>
                  </a:extLst>
                </a:gridCol>
              </a:tblGrid>
              <a:tr h="18881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Dark Signal (-95 C) : 54 sensors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90456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Fraction </a:t>
                      </a:r>
                      <a:r>
                        <a:rPr lang="en-US" baseline="0" dirty="0" smtClean="0"/>
                        <a:t>&lt; 0.05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/pix/sec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292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398" y="6140496"/>
            <a:ext cx="426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LSST spec: 95% pixels ≤ 0.2 e</a:t>
            </a:r>
            <a:r>
              <a:rPr lang="en-US" baseline="30000" dirty="0" smtClean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/pix/sec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162">
        <p:fade/>
      </p:transition>
    </mc:Choice>
    <mc:Fallback xmlns="">
      <p:transition spd="med" advTm="87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5573" y="1512332"/>
            <a:ext cx="4989097" cy="2807368"/>
          </a:xfrm>
        </p:spPr>
        <p:txBody>
          <a:bodyPr/>
          <a:lstStyle/>
          <a:p>
            <a:r>
              <a:rPr lang="en-US" dirty="0" smtClean="0"/>
              <a:t>Data acquired with 10 nm band-pass filters</a:t>
            </a:r>
          </a:p>
          <a:p>
            <a:r>
              <a:rPr lang="en-US" dirty="0" smtClean="0"/>
              <a:t>Wavelengths: 330, 350, 370, 450, 500, 620, 750, 870, and 1000 nm</a:t>
            </a:r>
          </a:p>
          <a:p>
            <a:r>
              <a:rPr lang="en-US" dirty="0" smtClean="0"/>
              <a:t>QE reported </a:t>
            </a:r>
            <a:r>
              <a:rPr lang="en-US" dirty="0"/>
              <a:t>for </a:t>
            </a:r>
            <a:r>
              <a:rPr lang="en-US" dirty="0" smtClean="0"/>
              <a:t>bands: u, g, r, </a:t>
            </a:r>
            <a:r>
              <a:rPr lang="en-US" dirty="0" err="1" smtClean="0"/>
              <a:t>i</a:t>
            </a:r>
            <a:r>
              <a:rPr lang="en-US" dirty="0" smtClean="0"/>
              <a:t>, z,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84" y="1143000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Quantum Efficiency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774775"/>
              </p:ext>
            </p:extLst>
          </p:nvPr>
        </p:nvGraphicFramePr>
        <p:xfrm>
          <a:off x="235573" y="4500488"/>
          <a:ext cx="8715560" cy="148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080">
                  <a:extLst>
                    <a:ext uri="{9D8B030D-6E8A-4147-A177-3AD203B41FA5}">
                      <a16:colId xmlns="" xmlns:a16="http://schemas.microsoft.com/office/drawing/2014/main" val="2645786145"/>
                    </a:ext>
                  </a:extLst>
                </a:gridCol>
                <a:gridCol w="1245080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1245080">
                  <a:extLst>
                    <a:ext uri="{9D8B030D-6E8A-4147-A177-3AD203B41FA5}">
                      <a16:colId xmlns="" xmlns:a16="http://schemas.microsoft.com/office/drawing/2014/main" val="2303530382"/>
                    </a:ext>
                  </a:extLst>
                </a:gridCol>
                <a:gridCol w="1245080">
                  <a:extLst>
                    <a:ext uri="{9D8B030D-6E8A-4147-A177-3AD203B41FA5}">
                      <a16:colId xmlns="" xmlns:a16="http://schemas.microsoft.com/office/drawing/2014/main" val="588138264"/>
                    </a:ext>
                  </a:extLst>
                </a:gridCol>
                <a:gridCol w="1245080">
                  <a:extLst>
                    <a:ext uri="{9D8B030D-6E8A-4147-A177-3AD203B41FA5}">
                      <a16:colId xmlns="" xmlns:a16="http://schemas.microsoft.com/office/drawing/2014/main" val="2135460493"/>
                    </a:ext>
                  </a:extLst>
                </a:gridCol>
                <a:gridCol w="1245080">
                  <a:extLst>
                    <a:ext uri="{9D8B030D-6E8A-4147-A177-3AD203B41FA5}">
                      <a16:colId xmlns="" xmlns:a16="http://schemas.microsoft.com/office/drawing/2014/main" val="4241272417"/>
                    </a:ext>
                  </a:extLst>
                </a:gridCol>
                <a:gridCol w="1245080">
                  <a:extLst>
                    <a:ext uri="{9D8B030D-6E8A-4147-A177-3AD203B41FA5}">
                      <a16:colId xmlns="" xmlns:a16="http://schemas.microsoft.com/office/drawing/2014/main" val="328535158"/>
                    </a:ext>
                  </a:extLst>
                </a:gridCol>
              </a:tblGrid>
              <a:tr h="1888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Quantum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Efficiency – 48 sensors @ -95C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6824102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9045621"/>
                  </a:ext>
                </a:extLst>
              </a:tr>
              <a:tr h="377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QE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3776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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058247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7" y="116305"/>
            <a:ext cx="3200400" cy="3150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4365" y="2706279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 nm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53">
        <p:fade/>
      </p:transition>
    </mc:Choice>
    <mc:Fallback xmlns="">
      <p:transition spd="med" advTm="42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 Optical 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4365" y="2706279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 nm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7" y="961481"/>
            <a:ext cx="7772400" cy="56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856">
        <p:fade/>
      </p:transition>
    </mc:Choice>
    <mc:Fallback xmlns="">
      <p:transition spd="med" advTm="678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 Optical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9" y="962301"/>
            <a:ext cx="7772400" cy="56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735">
        <p:fade/>
      </p:transition>
    </mc:Choice>
    <mc:Fallback xmlns="">
      <p:transition spd="med" advTm="24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398" y="1676400"/>
            <a:ext cx="4989097" cy="2807368"/>
          </a:xfrm>
        </p:spPr>
        <p:txBody>
          <a:bodyPr/>
          <a:lstStyle/>
          <a:p>
            <a:r>
              <a:rPr lang="en-US" dirty="0" smtClean="0"/>
              <a:t>60 second Fe-55 images</a:t>
            </a:r>
          </a:p>
          <a:p>
            <a:r>
              <a:rPr lang="en-US" dirty="0" smtClean="0"/>
              <a:t>Each amplifier section analyzed</a:t>
            </a:r>
          </a:p>
          <a:p>
            <a:r>
              <a:rPr lang="en-US" dirty="0" smtClean="0"/>
              <a:t>Some software confusion from defects</a:t>
            </a:r>
          </a:p>
          <a:p>
            <a:r>
              <a:rPr lang="en-US" dirty="0" smtClean="0"/>
              <a:t>Backside bias -35 to -50 V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bias may increase defects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84" y="1143000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Charge Diffusion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13750"/>
              </p:ext>
            </p:extLst>
          </p:nvPr>
        </p:nvGraphicFramePr>
        <p:xfrm>
          <a:off x="152398" y="4256978"/>
          <a:ext cx="434618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546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976637">
                  <a:extLst>
                    <a:ext uri="{9D8B030D-6E8A-4147-A177-3AD203B41FA5}">
                      <a16:colId xmlns="" xmlns:a16="http://schemas.microsoft.com/office/drawing/2014/main" val="2671108080"/>
                    </a:ext>
                  </a:extLst>
                </a:gridCol>
              </a:tblGrid>
              <a:tr h="18881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Charge Diffusion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“sigma”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: 56 sensors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90456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Mean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sigma (µm)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2926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398" y="5987858"/>
            <a:ext cx="232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LSST spec ≤ 5 µm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6" y="3315774"/>
            <a:ext cx="3353137" cy="3339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6" y="120678"/>
            <a:ext cx="3353137" cy="33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657">
        <p:fade/>
      </p:transition>
    </mc:Choice>
    <mc:Fallback xmlns="">
      <p:transition spd="med" advTm="766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6" y="780435"/>
            <a:ext cx="8664824" cy="5803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425" y="5121197"/>
                <a:ext cx="1260473" cy="564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⁡(2)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25" y="5121197"/>
                <a:ext cx="1260473" cy="564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4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42">
        <p:fade/>
      </p:transition>
    </mc:Choice>
    <mc:Fallback xmlns="">
      <p:transition spd="med" advTm="209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398" y="1676400"/>
            <a:ext cx="4073237" cy="2807368"/>
          </a:xfrm>
        </p:spPr>
        <p:txBody>
          <a:bodyPr/>
          <a:lstStyle/>
          <a:p>
            <a:r>
              <a:rPr lang="en-US" dirty="0" smtClean="0"/>
              <a:t>Measured with Extended Pixel </a:t>
            </a:r>
            <a:br>
              <a:rPr lang="en-US" dirty="0" smtClean="0"/>
            </a:br>
            <a:r>
              <a:rPr lang="en-US" dirty="0" smtClean="0"/>
              <a:t>Edge Response (EPER) method</a:t>
            </a:r>
          </a:p>
          <a:p>
            <a:r>
              <a:rPr lang="en-US" dirty="0" smtClean="0"/>
              <a:t>High and low level flats (combined)</a:t>
            </a:r>
          </a:p>
          <a:p>
            <a:pPr lvl="1"/>
            <a:r>
              <a:rPr lang="en-US" dirty="0" smtClean="0"/>
              <a:t>5 x </a:t>
            </a:r>
            <a:r>
              <a:rPr lang="en-US" dirty="0"/>
              <a:t>50k e</a:t>
            </a:r>
            <a:r>
              <a:rPr lang="en-US" baseline="30000" dirty="0"/>
              <a:t>-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50 x 1k e</a:t>
            </a:r>
            <a:r>
              <a:rPr lang="en-US" baseline="30000" dirty="0" smtClean="0"/>
              <a:t>-</a:t>
            </a:r>
            <a:r>
              <a:rPr lang="en-US" dirty="0" smtClean="0"/>
              <a:t> images</a:t>
            </a:r>
          </a:p>
          <a:p>
            <a:r>
              <a:rPr lang="en-US" dirty="0" smtClean="0"/>
              <a:t>No VCTE issues seem</a:t>
            </a:r>
          </a:p>
          <a:p>
            <a:r>
              <a:rPr lang="en-US" dirty="0" smtClean="0"/>
              <a:t>Some HCTE issues…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84" y="1143000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Charge Transfer Efficiency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753" y="3117273"/>
            <a:ext cx="5728230" cy="3624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57" y="1921426"/>
            <a:ext cx="1755198" cy="11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950">
        <p:fade/>
      </p:transition>
    </mc:Choice>
    <mc:Fallback xmlns="">
      <p:transition spd="med" advTm="44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21" y="3887158"/>
            <a:ext cx="4298794" cy="2863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8763000" cy="1672121"/>
          </a:xfrm>
        </p:spPr>
        <p:txBody>
          <a:bodyPr/>
          <a:lstStyle/>
          <a:p>
            <a:r>
              <a:rPr lang="en-US" dirty="0"/>
              <a:t>Some batches have shown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poor HCTE </a:t>
            </a:r>
            <a:r>
              <a:rPr lang="en-US" dirty="0"/>
              <a:t>(0.9999x)</a:t>
            </a:r>
          </a:p>
          <a:p>
            <a:r>
              <a:rPr lang="en-US" dirty="0" smtClean="0"/>
              <a:t>Suspect process issue </a:t>
            </a:r>
            <a:r>
              <a:rPr lang="en-US" dirty="0"/>
              <a:t>by a </a:t>
            </a:r>
            <a:r>
              <a:rPr lang="en-US" dirty="0" smtClean="0"/>
              <a:t>vendor</a:t>
            </a:r>
          </a:p>
          <a:p>
            <a:r>
              <a:rPr lang="en-US" dirty="0" smtClean="0"/>
              <a:t>Poor </a:t>
            </a:r>
            <a:r>
              <a:rPr lang="en-US" dirty="0"/>
              <a:t>HCTE </a:t>
            </a:r>
            <a:r>
              <a:rPr lang="en-US" dirty="0" smtClean="0"/>
              <a:t>channels also </a:t>
            </a:r>
            <a:r>
              <a:rPr lang="en-US" dirty="0"/>
              <a:t>have “sloped” lead-in </a:t>
            </a:r>
            <a:r>
              <a:rPr lang="en-US" dirty="0" smtClean="0"/>
              <a:t>bias level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103416"/>
            <a:ext cx="4312571" cy="3637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664327"/>
            <a:ext cx="2431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single channel fail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48" y="5468696"/>
            <a:ext cx="2757052" cy="142396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8218" y="3664327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serious HCTE fail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448" y="1405467"/>
            <a:ext cx="4200953" cy="7307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53319" y="4052194"/>
            <a:ext cx="1544117" cy="152662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31">
        <p:fade/>
      </p:transition>
    </mc:Choice>
    <mc:Fallback xmlns="">
      <p:transition spd="med" advTm="81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574677"/>
            <a:ext cx="5486400" cy="505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398" y="1676400"/>
            <a:ext cx="3310469" cy="29040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Measured twice </a:t>
            </a:r>
            <a:br>
              <a:rPr lang="en-US" sz="2000" dirty="0" smtClean="0"/>
            </a:br>
            <a:r>
              <a:rPr lang="en-US" sz="2000" dirty="0" smtClean="0"/>
              <a:t>per sensor</a:t>
            </a:r>
          </a:p>
          <a:p>
            <a:pPr lvl="1"/>
            <a:r>
              <a:rPr lang="en-US" sz="1800" dirty="0" smtClean="0"/>
              <a:t>PTC @ ~1600 e</a:t>
            </a:r>
            <a:r>
              <a:rPr lang="en-US" sz="1800" baseline="30000" dirty="0" smtClean="0"/>
              <a:t>-</a:t>
            </a:r>
          </a:p>
          <a:p>
            <a:pPr lvl="1"/>
            <a:r>
              <a:rPr lang="en-US" sz="1800" dirty="0" smtClean="0"/>
              <a:t>Fe55 </a:t>
            </a:r>
            <a:r>
              <a:rPr lang="en-US" sz="1800" dirty="0" err="1" smtClean="0"/>
              <a:t>overscan</a:t>
            </a:r>
            <a:r>
              <a:rPr lang="en-US" sz="1800" dirty="0" smtClean="0"/>
              <a:t> noise</a:t>
            </a:r>
            <a:br>
              <a:rPr lang="en-US" sz="1800" dirty="0" smtClean="0"/>
            </a:br>
            <a:r>
              <a:rPr lang="en-US" sz="1800" dirty="0" smtClean="0"/>
              <a:t>using Fe55-derived system gain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884" y="114300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Read Noise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075" y="1867253"/>
            <a:ext cx="147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noise PASS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00" y="6363053"/>
            <a:ext cx="267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LSST spec &lt; 8 e</a:t>
            </a:r>
            <a:r>
              <a:rPr lang="en-US" sz="1800" baseline="30000" dirty="0" smtClean="0">
                <a:solidFill>
                  <a:srgbClr val="1F497D"/>
                </a:solidFill>
                <a:latin typeface="Verdana"/>
                <a:cs typeface="Verdana"/>
              </a:rPr>
              <a:t>-</a:t>
            </a:r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 </a:t>
            </a:r>
            <a:r>
              <a:rPr lang="en-US" sz="1800" dirty="0" err="1" smtClean="0">
                <a:solidFill>
                  <a:srgbClr val="1F497D"/>
                </a:solidFill>
                <a:latin typeface="Verdana"/>
                <a:cs typeface="Verdana"/>
              </a:rPr>
              <a:t>rms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3745" y="3203477"/>
            <a:ext cx="1440873" cy="177031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71">
        <p:fade/>
      </p:transition>
    </mc:Choice>
    <mc:Fallback xmlns="">
      <p:transition spd="med" advTm="430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398" y="1676401"/>
            <a:ext cx="3934693" cy="7543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Sensors with poor HCTE usually have higher noise (~15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0738" y="114300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Read Noise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075" y="1867253"/>
            <a:ext cx="137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noise FAIL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00" y="3154989"/>
            <a:ext cx="5486400" cy="3470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53746" y="3203477"/>
            <a:ext cx="1433946" cy="177031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335">
        <p:fade/>
      </p:transition>
    </mc:Choice>
    <mc:Fallback xmlns="">
      <p:transition spd="med" advTm="323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4182533" cy="5181600"/>
          </a:xfrm>
        </p:spPr>
        <p:txBody>
          <a:bodyPr/>
          <a:lstStyle/>
          <a:p>
            <a:r>
              <a:rPr lang="en-US" dirty="0" smtClean="0"/>
              <a:t>Sensor Description</a:t>
            </a:r>
          </a:p>
          <a:p>
            <a:pPr lvl="1"/>
            <a:r>
              <a:rPr lang="en-US" dirty="0" smtClean="0"/>
              <a:t>STA3800 Science Sensors</a:t>
            </a:r>
          </a:p>
          <a:p>
            <a:pPr lvl="1"/>
            <a:r>
              <a:rPr lang="en-US" dirty="0" smtClean="0"/>
              <a:t>STA4400 Wavefront Sensors</a:t>
            </a:r>
          </a:p>
          <a:p>
            <a:r>
              <a:rPr lang="en-US" dirty="0" smtClean="0"/>
              <a:t>Electro-Optical Characterization</a:t>
            </a:r>
          </a:p>
          <a:p>
            <a:pPr lvl="1"/>
            <a:r>
              <a:rPr lang="en-US" dirty="0" smtClean="0"/>
              <a:t>Measurement Processes</a:t>
            </a:r>
            <a:endParaRPr lang="en-US" dirty="0"/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Metrology Characterization</a:t>
            </a:r>
          </a:p>
          <a:p>
            <a:pPr lvl="1"/>
            <a:r>
              <a:rPr lang="en-US" dirty="0"/>
              <a:t>Measurement </a:t>
            </a:r>
            <a:r>
              <a:rPr lang="en-US" dirty="0" smtClean="0"/>
              <a:t>Processes</a:t>
            </a:r>
            <a:endParaRPr lang="en-US" dirty="0"/>
          </a:p>
          <a:p>
            <a:pPr lvl="1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19315" y="5223163"/>
            <a:ext cx="4182533" cy="1572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457200" rtl="0" eaLnBrk="1" latinLnBrk="0" hangingPunct="1">
              <a:spcBef>
                <a:spcPts val="1200"/>
              </a:spcBef>
              <a:buClr>
                <a:srgbClr val="AB0520"/>
              </a:buClr>
              <a:buFont typeface="Arial"/>
              <a:buChar char="•"/>
              <a:defRPr sz="18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1pPr>
            <a:lvl2pPr marL="36576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2pPr>
            <a:lvl3pPr marL="54864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4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3pPr>
            <a:lvl4pPr marL="73152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4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4pPr>
            <a:lvl5pPr marL="91440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4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i="1" dirty="0" smtClean="0"/>
              <a:t>Sensors developed for LSST during multiple project phases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i="1" dirty="0" smtClean="0"/>
              <a:t>Test specifications defined by LSST project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84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969">
        <p:fade/>
      </p:transition>
    </mc:Choice>
    <mc:Fallback xmlns="">
      <p:transition spd="med" advTm="529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4004043"/>
            <a:ext cx="2743200" cy="27299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3473" y="5903025"/>
            <a:ext cx="306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f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ringing seen only</a:t>
            </a:r>
            <a:b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</a:b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@ 973 nm ± &lt; 5 nm (internal </a:t>
            </a:r>
            <a:r>
              <a:rPr lang="en-US" sz="1600" dirty="0" err="1" smtClean="0">
                <a:solidFill>
                  <a:srgbClr val="1F497D"/>
                </a:solidFill>
                <a:latin typeface="Verdana"/>
                <a:cs typeface="Verdana"/>
              </a:rPr>
              <a:t>lithoblack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/epoxy)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97" r="3904" b="2557"/>
          <a:stretch/>
        </p:blipFill>
        <p:spPr>
          <a:xfrm>
            <a:off x="152400" y="2130439"/>
            <a:ext cx="2126673" cy="340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9073" y="3114108"/>
            <a:ext cx="1745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Backside</a:t>
            </a:r>
            <a:b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</a:br>
            <a:endParaRPr lang="en-US" sz="16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r>
              <a:rPr lang="en-US" sz="1600" b="1" dirty="0" smtClean="0">
                <a:solidFill>
                  <a:srgbClr val="1F497D"/>
                </a:solidFill>
                <a:latin typeface="Verdana"/>
                <a:cs typeface="Verdana"/>
              </a:rPr>
              <a:t>column defects</a:t>
            </a:r>
          </a:p>
          <a:p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/>
            </a:r>
            <a:b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</a:b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Frontside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531127"/>
            <a:ext cx="2126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1F497D"/>
                </a:solidFill>
                <a:latin typeface="Verdana"/>
                <a:cs typeface="Verdana"/>
              </a:rPr>
              <a:t>low bias: -5V bias</a:t>
            </a:r>
            <a:endParaRPr lang="en-US" sz="1400" i="1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09" y="871386"/>
            <a:ext cx="2743200" cy="22520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94809" y="3182001"/>
            <a:ext cx="5496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No phosphorescence or radioactivity found in </a:t>
            </a:r>
            <a:r>
              <a:rPr lang="en-US" sz="1600" dirty="0" err="1" smtClean="0">
                <a:solidFill>
                  <a:srgbClr val="1F497D"/>
                </a:solidFill>
                <a:latin typeface="Verdana"/>
                <a:cs typeface="Verdana"/>
              </a:rPr>
              <a:t>AlN</a:t>
            </a:r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 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but vacuum gauge glow detected (no </a:t>
            </a:r>
            <a:r>
              <a:rPr lang="en-US" sz="1600" dirty="0" err="1" smtClean="0">
                <a:solidFill>
                  <a:srgbClr val="1F497D"/>
                </a:solidFill>
                <a:latin typeface="Verdana"/>
                <a:cs typeface="Verdana"/>
              </a:rPr>
              <a:t>lithoblack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81837"/>
            <a:ext cx="2743200" cy="22415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73781" y="896778"/>
            <a:ext cx="1212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  <a:latin typeface="Verdana"/>
                <a:cs typeface="Verdana"/>
              </a:rPr>
              <a:t>gauge on</a:t>
            </a:r>
            <a:endParaRPr lang="en-US" sz="14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9327" y="896778"/>
            <a:ext cx="1212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  <a:latin typeface="Verdana"/>
                <a:cs typeface="Verdana"/>
              </a:rPr>
              <a:t>gauge off</a:t>
            </a:r>
            <a:endParaRPr lang="en-US" sz="14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459" y="120455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Miscellaneous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14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461">
        <p:fade/>
      </p:transition>
    </mc:Choice>
    <mc:Fallback xmlns="">
      <p:transition spd="med" advTm="1234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 Optical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459" y="120455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Verdana"/>
                <a:cs typeface="Verdana"/>
              </a:rPr>
              <a:t>“Tree Rings”</a:t>
            </a:r>
            <a:endParaRPr lang="en-US" sz="18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6526" y="1940242"/>
            <a:ext cx="1838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Backside bias voltage:</a:t>
            </a:r>
            <a:b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</a:br>
            <a:endParaRPr lang="en-US" sz="1800" dirty="0" smtClean="0">
              <a:solidFill>
                <a:srgbClr val="1F497D"/>
              </a:solidFill>
              <a:latin typeface="Verdana"/>
              <a:cs typeface="Verdana"/>
            </a:endParaRPr>
          </a:p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0 V to -70 V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40242"/>
            <a:ext cx="62388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586">
        <p:fade/>
      </p:transition>
    </mc:Choice>
    <mc:Fallback xmlns="">
      <p:transition spd="med" advTm="395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Metrology Characterization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1" y="1142999"/>
            <a:ext cx="4759036" cy="1565565"/>
          </a:xfrm>
        </p:spPr>
        <p:txBody>
          <a:bodyPr numCol="1"/>
          <a:lstStyle/>
          <a:p>
            <a:r>
              <a:rPr lang="en-US" dirty="0" smtClean="0"/>
              <a:t>VIEW Summit 600 CMM</a:t>
            </a:r>
          </a:p>
          <a:p>
            <a:r>
              <a:rPr lang="en-US" dirty="0" smtClean="0"/>
              <a:t>Machined-glass mounting jig</a:t>
            </a:r>
          </a:p>
          <a:p>
            <a:r>
              <a:rPr lang="en-US" dirty="0" smtClean="0"/>
              <a:t>Mounting torque of sensor important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31" y="4190506"/>
            <a:ext cx="3237769" cy="253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5728"/>
            <a:ext cx="5430982" cy="362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9255" y="1583707"/>
            <a:ext cx="4073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Added correction for equipment/lab </a:t>
            </a:r>
            <a:b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</a:br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temperature drift by measuring four </a:t>
            </a:r>
            <a:b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</a:br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standards on each “line” scan throughout sensor measurement process</a:t>
            </a:r>
          </a:p>
        </p:txBody>
      </p:sp>
    </p:spTree>
    <p:extLst>
      <p:ext uri="{BB962C8B-B14F-4D97-AF65-F5344CB8AC3E}">
        <p14:creationId xmlns:p14="http://schemas.microsoft.com/office/powerpoint/2010/main" val="29509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346">
        <p:fade/>
      </p:transition>
    </mc:Choice>
    <mc:Fallback xmlns="">
      <p:transition spd="med" advTm="58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Metrology Characterization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990600"/>
            <a:ext cx="3927764" cy="261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3897746"/>
            <a:ext cx="3931227" cy="2620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990600"/>
            <a:ext cx="3685309" cy="55279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95003" y="3528414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Machined glass mounting jig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358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09">
        <p:fade/>
      </p:transition>
    </mc:Choice>
    <mc:Fallback xmlns="">
      <p:transition spd="med" advTm="22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Metrology Characterization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815715"/>
            <a:ext cx="3657600" cy="2888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43794"/>
            <a:ext cx="3657600" cy="286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38" y="880647"/>
            <a:ext cx="3657600" cy="2857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6896" y="3030262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b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7256"/>
            <a:ext cx="3657600" cy="29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39">
        <p:fade/>
      </p:transition>
    </mc:Choice>
    <mc:Fallback xmlns="">
      <p:transition spd="med" advTm="111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Metrology Characterization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5015345" cy="1773382"/>
          </a:xfrm>
        </p:spPr>
        <p:txBody>
          <a:bodyPr/>
          <a:lstStyle/>
          <a:p>
            <a:r>
              <a:rPr lang="en-US" dirty="0" err="1" smtClean="0"/>
              <a:t>Zygo</a:t>
            </a:r>
            <a:r>
              <a:rPr lang="en-US" dirty="0" smtClean="0"/>
              <a:t> </a:t>
            </a:r>
            <a:r>
              <a:rPr lang="en-US" dirty="0" err="1" smtClean="0"/>
              <a:t>NextVIEW</a:t>
            </a:r>
            <a:r>
              <a:rPr lang="en-US" dirty="0" smtClean="0"/>
              <a:t> 8000 3D Optical Surface Profiler</a:t>
            </a:r>
          </a:p>
          <a:p>
            <a:pPr lvl="1"/>
            <a:r>
              <a:rPr lang="en-US" dirty="0" smtClean="0"/>
              <a:t>surface studies &amp; calibrations</a:t>
            </a:r>
          </a:p>
          <a:p>
            <a:pPr lvl="1"/>
            <a:r>
              <a:rPr lang="en-US" dirty="0" smtClean="0"/>
              <a:t>&lt; 1 nm – 20 mm height</a:t>
            </a:r>
          </a:p>
          <a:p>
            <a:r>
              <a:rPr lang="en-US" dirty="0" smtClean="0"/>
              <a:t>Analysis of sensors during processing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2" y="921327"/>
            <a:ext cx="3759999" cy="2709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5" y="3165763"/>
            <a:ext cx="4688595" cy="3616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5132" y="6315637"/>
            <a:ext cx="235833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1F497D"/>
                </a:solidFill>
                <a:latin typeface="Verdana"/>
                <a:cs typeface="Verdana"/>
              </a:rPr>
              <a:t>i</a:t>
            </a:r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mage area ±1 µm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7" name="Picture 3" descr="C:\Users\ouellette\Documents\LSST\TRR\PN_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2" y="3713935"/>
            <a:ext cx="3759999" cy="26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50872" y="6412619"/>
            <a:ext cx="37599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1F497D"/>
                </a:solidFill>
                <a:latin typeface="Verdana"/>
                <a:cs typeface="Verdana"/>
              </a:rPr>
              <a:t>c</a:t>
            </a:r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old surface flatness &lt; </a:t>
            </a:r>
            <a:r>
              <a:rPr lang="en-US" sz="1800" dirty="0">
                <a:solidFill>
                  <a:srgbClr val="1F497D"/>
                </a:solidFill>
                <a:latin typeface="Verdana"/>
                <a:cs typeface="Verdana"/>
              </a:rPr>
              <a:t>1 µm</a:t>
            </a:r>
          </a:p>
        </p:txBody>
      </p:sp>
    </p:spTree>
    <p:extLst>
      <p:ext uri="{BB962C8B-B14F-4D97-AF65-F5344CB8AC3E}">
        <p14:creationId xmlns:p14="http://schemas.microsoft.com/office/powerpoint/2010/main" val="40793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892">
        <p:fade/>
      </p:transition>
    </mc:Choice>
    <mc:Fallback xmlns="">
      <p:transition spd="med" advTm="648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 – Room Temp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43000"/>
            <a:ext cx="6048375" cy="3492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STA3800 – means of a sample of 59 sensors </a:t>
            </a:r>
            <a:endParaRPr lang="en-US" sz="18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45845"/>
              </p:ext>
            </p:extLst>
          </p:nvPr>
        </p:nvGraphicFramePr>
        <p:xfrm>
          <a:off x="324306" y="1965997"/>
          <a:ext cx="6047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817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1953842">
                  <a:extLst>
                    <a:ext uri="{9D8B030D-6E8A-4147-A177-3AD203B41FA5}">
                      <a16:colId xmlns="" xmlns:a16="http://schemas.microsoft.com/office/drawing/2014/main" val="2671108080"/>
                    </a:ext>
                  </a:extLst>
                </a:gridCol>
                <a:gridCol w="1498730">
                  <a:extLst>
                    <a:ext uri="{9D8B030D-6E8A-4147-A177-3AD203B41FA5}">
                      <a16:colId xmlns="" xmlns:a16="http://schemas.microsoft.com/office/drawing/2014/main" val="2421861969"/>
                    </a:ext>
                  </a:extLst>
                </a:gridCol>
                <a:gridCol w="980843">
                  <a:extLst>
                    <a:ext uri="{9D8B030D-6E8A-4147-A177-3AD203B41FA5}">
                      <a16:colId xmlns="" xmlns:a16="http://schemas.microsoft.com/office/drawing/2014/main" val="2783876870"/>
                    </a:ext>
                  </a:extLst>
                </a:gridCol>
              </a:tblGrid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Z-95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 (µm)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12.9918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2926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>
          <a:xfrm>
            <a:off x="324308" y="3013327"/>
            <a:ext cx="4548500" cy="348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</a:rPr>
              <a:t>Flatness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16511"/>
              </p:ext>
            </p:extLst>
          </p:nvPr>
        </p:nvGraphicFramePr>
        <p:xfrm>
          <a:off x="324305" y="3361981"/>
          <a:ext cx="454850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817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1953842">
                  <a:extLst>
                    <a:ext uri="{9D8B030D-6E8A-4147-A177-3AD203B41FA5}">
                      <a16:colId xmlns="" xmlns:a16="http://schemas.microsoft.com/office/drawing/2014/main" val="2671108080"/>
                    </a:ext>
                  </a:extLst>
                </a:gridCol>
                <a:gridCol w="980843">
                  <a:extLst>
                    <a:ext uri="{9D8B030D-6E8A-4147-A177-3AD203B41FA5}">
                      <a16:colId xmlns="" xmlns:a16="http://schemas.microsoft.com/office/drawing/2014/main" val="2783876870"/>
                    </a:ext>
                  </a:extLst>
                </a:gridCol>
              </a:tblGrid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F-95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(µm)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F-Range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(µm)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 (µm)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29262"/>
                  </a:ext>
                </a:extLst>
              </a:tr>
            </a:tbl>
          </a:graphicData>
        </a:graphic>
      </p:graphicFrame>
      <p:sp>
        <p:nvSpPr>
          <p:cNvPr id="8" name="Text Placeholder 3"/>
          <p:cNvSpPr txBox="1">
            <a:spLocks/>
          </p:cNvSpPr>
          <p:nvPr/>
        </p:nvSpPr>
        <p:spPr>
          <a:xfrm>
            <a:off x="324305" y="1617343"/>
            <a:ext cx="6047233" cy="348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</a:rPr>
              <a:t>Height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05" y="4442155"/>
            <a:ext cx="4925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F-95 is flatness 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half-band (spec ±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µm)</a:t>
            </a:r>
            <a:endParaRPr lang="en-US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Z-95 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height half-band   (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± 9 µm)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F-Range is full range (max-min)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348">
        <p:fade/>
      </p:transition>
    </mc:Choice>
    <mc:Fallback xmlns="">
      <p:transition spd="med" advTm="413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Metrology – Room Temp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258533"/>
            <a:ext cx="655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data (boxes) and 100% data (lines) – 32 sensors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r="9015"/>
          <a:stretch/>
        </p:blipFill>
        <p:spPr>
          <a:xfrm>
            <a:off x="76199" y="1255977"/>
            <a:ext cx="7758546" cy="4769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5786" y="1862901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 limits</a:t>
            </a:r>
            <a:endParaRPr lang="en-US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96">
        <p:fade/>
      </p:transition>
    </mc:Choice>
    <mc:Fallback xmlns="">
      <p:transition spd="med" advTm="296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 – Room Temp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43000"/>
            <a:ext cx="6048375" cy="3492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STA4400 – means of a sample of 14 sensors </a:t>
            </a:r>
            <a:endParaRPr lang="en-US" sz="18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70851"/>
              </p:ext>
            </p:extLst>
          </p:nvPr>
        </p:nvGraphicFramePr>
        <p:xfrm>
          <a:off x="324306" y="1965997"/>
          <a:ext cx="6047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817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1953842">
                  <a:extLst>
                    <a:ext uri="{9D8B030D-6E8A-4147-A177-3AD203B41FA5}">
                      <a16:colId xmlns="" xmlns:a16="http://schemas.microsoft.com/office/drawing/2014/main" val="2671108080"/>
                    </a:ext>
                  </a:extLst>
                </a:gridCol>
                <a:gridCol w="1498730">
                  <a:extLst>
                    <a:ext uri="{9D8B030D-6E8A-4147-A177-3AD203B41FA5}">
                      <a16:colId xmlns="" xmlns:a16="http://schemas.microsoft.com/office/drawing/2014/main" val="2421861969"/>
                    </a:ext>
                  </a:extLst>
                </a:gridCol>
                <a:gridCol w="980843">
                  <a:extLst>
                    <a:ext uri="{9D8B030D-6E8A-4147-A177-3AD203B41FA5}">
                      <a16:colId xmlns="" xmlns:a16="http://schemas.microsoft.com/office/drawing/2014/main" val="2783876870"/>
                    </a:ext>
                  </a:extLst>
                </a:gridCol>
              </a:tblGrid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Z-95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 (µm)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29262"/>
                  </a:ext>
                </a:extLst>
              </a:tr>
            </a:tbl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>
          <a:xfrm>
            <a:off x="324308" y="3013327"/>
            <a:ext cx="4548500" cy="348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</a:rPr>
              <a:t>Flatness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18840"/>
              </p:ext>
            </p:extLst>
          </p:nvPr>
        </p:nvGraphicFramePr>
        <p:xfrm>
          <a:off x="324305" y="3361981"/>
          <a:ext cx="454850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817">
                  <a:extLst>
                    <a:ext uri="{9D8B030D-6E8A-4147-A177-3AD203B41FA5}">
                      <a16:colId xmlns="" xmlns:a16="http://schemas.microsoft.com/office/drawing/2014/main" val="1332946327"/>
                    </a:ext>
                  </a:extLst>
                </a:gridCol>
                <a:gridCol w="1953842">
                  <a:extLst>
                    <a:ext uri="{9D8B030D-6E8A-4147-A177-3AD203B41FA5}">
                      <a16:colId xmlns="" xmlns:a16="http://schemas.microsoft.com/office/drawing/2014/main" val="2671108080"/>
                    </a:ext>
                  </a:extLst>
                </a:gridCol>
                <a:gridCol w="980843">
                  <a:extLst>
                    <a:ext uri="{9D8B030D-6E8A-4147-A177-3AD203B41FA5}">
                      <a16:colId xmlns="" xmlns:a16="http://schemas.microsoft.com/office/drawing/2014/main" val="2783876870"/>
                    </a:ext>
                  </a:extLst>
                </a:gridCol>
              </a:tblGrid>
              <a:tr h="188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F-95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(µm)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F-Range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(µm)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 (µm)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004821"/>
                  </a:ext>
                </a:extLst>
              </a:tr>
              <a:tr h="1888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729262"/>
                  </a:ext>
                </a:extLst>
              </a:tr>
            </a:tbl>
          </a:graphicData>
        </a:graphic>
      </p:graphicFrame>
      <p:sp>
        <p:nvSpPr>
          <p:cNvPr id="8" name="Text Placeholder 3"/>
          <p:cNvSpPr txBox="1">
            <a:spLocks/>
          </p:cNvSpPr>
          <p:nvPr/>
        </p:nvSpPr>
        <p:spPr>
          <a:xfrm>
            <a:off x="324305" y="1617343"/>
            <a:ext cx="6047233" cy="348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</a:rPr>
              <a:t>Height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305" y="4442155"/>
            <a:ext cx="4925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F-95 is flatness 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half-band (spec ±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µm)</a:t>
            </a:r>
            <a:endParaRPr lang="en-US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Z-95 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height half-band   (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± 9 µm)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F-Range is full range (max-min)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99">
        <p:fade/>
      </p:transition>
    </mc:Choice>
    <mc:Fallback xmlns="">
      <p:transition spd="med" advTm="13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Metrology - Cold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5062799" cy="3386667"/>
          </a:xfrm>
        </p:spPr>
        <p:txBody>
          <a:bodyPr/>
          <a:lstStyle/>
          <a:p>
            <a:r>
              <a:rPr lang="en-US" dirty="0" smtClean="0"/>
              <a:t>Nanovea chromatic confocal optical pens </a:t>
            </a:r>
            <a:br>
              <a:rPr lang="en-US" dirty="0" smtClean="0"/>
            </a:br>
            <a:r>
              <a:rPr lang="en-US" dirty="0" smtClean="0"/>
              <a:t>mounted on large area X-Y scanner</a:t>
            </a:r>
          </a:p>
          <a:p>
            <a:pPr lvl="1"/>
            <a:r>
              <a:rPr lang="en-US" dirty="0"/>
              <a:t>0.9 µm </a:t>
            </a:r>
            <a:r>
              <a:rPr lang="en-US" dirty="0" smtClean="0"/>
              <a:t>and 3.0 µm accuracy</a:t>
            </a:r>
          </a:p>
          <a:p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r>
              <a:rPr lang="en-US" dirty="0" smtClean="0"/>
              <a:t> cooled dewar</a:t>
            </a:r>
          </a:p>
          <a:p>
            <a:r>
              <a:rPr lang="en-US" dirty="0" smtClean="0"/>
              <a:t>Sample spacing 1 mm</a:t>
            </a:r>
          </a:p>
          <a:p>
            <a:pPr lvl="1"/>
            <a:r>
              <a:rPr lang="en-US" dirty="0" smtClean="0"/>
              <a:t>Edge distance issue due to larger </a:t>
            </a:r>
            <a:br>
              <a:rPr lang="en-US" dirty="0" smtClean="0"/>
            </a:br>
            <a:r>
              <a:rPr lang="en-US" dirty="0" smtClean="0"/>
              <a:t>beam size and large working distance</a:t>
            </a:r>
          </a:p>
          <a:p>
            <a:r>
              <a:rPr lang="en-US" dirty="0" smtClean="0"/>
              <a:t>Lab air/equipment temperature compensation included</a:t>
            </a:r>
            <a:endParaRPr lang="en-US" dirty="0"/>
          </a:p>
        </p:txBody>
      </p:sp>
      <p:pic>
        <p:nvPicPr>
          <p:cNvPr id="5" name="Picture 3" descr="IMG_2244_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556140"/>
            <a:ext cx="4817533" cy="32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5887" y="3186808"/>
            <a:ext cx="36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1F497D"/>
                </a:solidFill>
                <a:latin typeface="Verdana"/>
                <a:cs typeface="Verdana"/>
              </a:rPr>
              <a:t>ITL </a:t>
            </a:r>
            <a:r>
              <a:rPr lang="en-US" sz="1800" dirty="0" smtClean="0">
                <a:solidFill>
                  <a:srgbClr val="1F497D"/>
                </a:solidFill>
                <a:latin typeface="Verdana"/>
                <a:cs typeface="Verdana"/>
              </a:rPr>
              <a:t>“CryoScanner”</a:t>
            </a:r>
            <a:endParaRPr lang="en-US" sz="18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41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573">
        <p:fade/>
      </p:transition>
    </mc:Choice>
    <mc:Fallback xmlns="">
      <p:transition spd="med" advTm="49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855" y="976745"/>
            <a:ext cx="2784764" cy="4475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STA3800 Science </a:t>
            </a: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5694218" cy="2429934"/>
          </a:xfrm>
        </p:spPr>
        <p:txBody>
          <a:bodyPr/>
          <a:lstStyle/>
          <a:p>
            <a:r>
              <a:rPr lang="en-US" dirty="0" smtClean="0"/>
              <a:t>4072 x 4000 10 um pixels</a:t>
            </a:r>
          </a:p>
          <a:p>
            <a:r>
              <a:rPr lang="en-US" dirty="0" smtClean="0"/>
              <a:t>16 video channels (8x2)</a:t>
            </a:r>
          </a:p>
          <a:p>
            <a:r>
              <a:rPr lang="en-US" dirty="0" smtClean="0"/>
              <a:t>Custom package for LSST</a:t>
            </a:r>
          </a:p>
          <a:p>
            <a:pPr lvl="1"/>
            <a:r>
              <a:rPr lang="en-US" dirty="0" smtClean="0"/>
              <a:t>sensor hybridized to </a:t>
            </a:r>
            <a:r>
              <a:rPr lang="en-US" dirty="0" err="1" smtClean="0"/>
              <a:t>AlN</a:t>
            </a:r>
            <a:r>
              <a:rPr lang="en-US" dirty="0" smtClean="0"/>
              <a:t> ceramic with connectors, RTD, 1-wire LAN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ybrid mounted to CE5 Al-Si allow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lignment pins and studs installed in CE5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999" y="3572934"/>
            <a:ext cx="4857754" cy="2685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000" y="6258713"/>
            <a:ext cx="4857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STA3800 sensors in shipping containers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9855" y="5451763"/>
            <a:ext cx="2784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packaged sensor exploded view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02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775">
        <p:fade/>
      </p:transition>
    </mc:Choice>
    <mc:Fallback xmlns="">
      <p:transition spd="med" advTm="70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 – Cold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590800"/>
            <a:ext cx="6943725" cy="4267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1143001"/>
            <a:ext cx="4505864" cy="8583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cooled from +23 to -95 C surface bows &lt; 5 µm (center high)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4" y="838200"/>
            <a:ext cx="3371939" cy="2808357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7852418" y="6426059"/>
            <a:ext cx="1291582" cy="431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457200" rtl="0" eaLnBrk="1" latinLnBrk="0" hangingPunct="1">
              <a:spcBef>
                <a:spcPts val="1200"/>
              </a:spcBef>
              <a:buClr>
                <a:srgbClr val="AB0520"/>
              </a:buClr>
              <a:buFont typeface="Arial"/>
              <a:buChar char="•"/>
              <a:defRPr sz="18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1pPr>
            <a:lvl2pPr marL="36576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2pPr>
            <a:lvl3pPr marL="54864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4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3pPr>
            <a:lvl4pPr marL="73152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4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4pPr>
            <a:lvl5pPr marL="914400" indent="-182880" algn="l" defTabSz="457200" rtl="0" eaLnBrk="1" latinLnBrk="0" hangingPunct="1">
              <a:spcBef>
                <a:spcPts val="600"/>
              </a:spcBef>
              <a:buClr>
                <a:srgbClr val="AB0520"/>
              </a:buClr>
              <a:buFont typeface="Arial"/>
              <a:buChar char="•"/>
              <a:defRPr sz="1400" kern="1200">
                <a:solidFill>
                  <a:srgbClr val="1F497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/>
              <a:t>STA3800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52">
        <p:fade/>
      </p:transition>
    </mc:Choice>
    <mc:Fallback xmlns="">
      <p:transition spd="med" advTm="209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Characterization systems allows testing two sensors per day</a:t>
            </a:r>
          </a:p>
          <a:p>
            <a:pPr lvl="1"/>
            <a:r>
              <a:rPr lang="en-US" dirty="0" smtClean="0"/>
              <a:t>Major issue is water vapor removal with short duty cycle</a:t>
            </a:r>
          </a:p>
          <a:p>
            <a:pPr lvl="1"/>
            <a:r>
              <a:rPr lang="en-US" dirty="0" smtClean="0"/>
              <a:t>Active heaters for warm-up are very helpful</a:t>
            </a:r>
          </a:p>
          <a:p>
            <a:r>
              <a:rPr lang="en-US" dirty="0" smtClean="0"/>
              <a:t>STA3800 (16 channel) and STA4400 (8 channel) provide </a:t>
            </a:r>
            <a:br>
              <a:rPr lang="en-US" dirty="0" smtClean="0"/>
            </a:br>
            <a:r>
              <a:rPr lang="en-US" dirty="0" smtClean="0"/>
              <a:t>essentially identical performance – STA Archon controllers</a:t>
            </a:r>
          </a:p>
          <a:p>
            <a:pPr lvl="1"/>
            <a:r>
              <a:rPr lang="en-US" dirty="0" smtClean="0"/>
              <a:t>~5 electrons @ 530 kHz</a:t>
            </a:r>
          </a:p>
          <a:p>
            <a:pPr lvl="1"/>
            <a:r>
              <a:rPr lang="en-US" dirty="0" smtClean="0"/>
              <a:t>Full well &gt; 175,000 electrons (10 micron pixels)</a:t>
            </a:r>
          </a:p>
          <a:p>
            <a:pPr lvl="1"/>
            <a:r>
              <a:rPr lang="en-US" dirty="0" smtClean="0"/>
              <a:t>QE close to model</a:t>
            </a:r>
          </a:p>
          <a:p>
            <a:r>
              <a:rPr lang="en-US" dirty="0" smtClean="0"/>
              <a:t>Metrology specification has been consistently met</a:t>
            </a:r>
          </a:p>
          <a:p>
            <a:pPr lvl="1"/>
            <a:r>
              <a:rPr lang="en-US" dirty="0" smtClean="0"/>
              <a:t>Precision packaging jig development and automated measurement critical</a:t>
            </a:r>
          </a:p>
          <a:p>
            <a:pPr lvl="1"/>
            <a:r>
              <a:rPr lang="en-US" dirty="0" smtClean="0"/>
              <a:t>Cold metrology shows &lt;5 micron change @ -95 C</a:t>
            </a:r>
          </a:p>
          <a:p>
            <a:r>
              <a:rPr lang="en-US" dirty="0" smtClean="0"/>
              <a:t>Processing difficulties</a:t>
            </a:r>
          </a:p>
          <a:p>
            <a:pPr lvl="1"/>
            <a:r>
              <a:rPr lang="en-US" dirty="0" smtClean="0"/>
              <a:t>Bright columns from defects after thinning</a:t>
            </a:r>
          </a:p>
          <a:p>
            <a:pPr lvl="1"/>
            <a:r>
              <a:rPr lang="en-US" dirty="0" smtClean="0"/>
              <a:t>Excessive noise/poor HCTE which was batch-specific</a:t>
            </a:r>
          </a:p>
          <a:p>
            <a:pPr lvl="1"/>
            <a:r>
              <a:rPr lang="en-US" dirty="0" smtClean="0"/>
              <a:t>Occasional damage (ESD?) by vendor processes such as backside grinding and the multiple “</a:t>
            </a:r>
            <a:r>
              <a:rPr lang="en-US" dirty="0" err="1" smtClean="0"/>
              <a:t>lithoblack</a:t>
            </a:r>
            <a:r>
              <a:rPr lang="en-US" dirty="0" smtClean="0"/>
              <a:t>” applications steps </a:t>
            </a:r>
          </a:p>
        </p:txBody>
      </p:sp>
    </p:spTree>
    <p:extLst>
      <p:ext uri="{BB962C8B-B14F-4D97-AF65-F5344CB8AC3E}">
        <p14:creationId xmlns:p14="http://schemas.microsoft.com/office/powerpoint/2010/main" val="26875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449">
        <p:fade/>
      </p:transition>
    </mc:Choice>
    <mc:Fallback xmlns="">
      <p:transition spd="med" advTm="71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Thanks to entire staff of UA Imaging Technology Lab</a:t>
            </a:r>
          </a:p>
          <a:p>
            <a:r>
              <a:rPr lang="en-US" dirty="0" smtClean="0"/>
              <a:t>Special thanks to Semiconductor Technology Associates, Inc.</a:t>
            </a:r>
          </a:p>
          <a:p>
            <a:pPr lvl="1"/>
            <a:r>
              <a:rPr lang="en-US" dirty="0" smtClean="0"/>
              <a:t>R. Bredthauer, K. Bredthauer, K. Boggs</a:t>
            </a:r>
          </a:p>
          <a:p>
            <a:r>
              <a:rPr lang="en-US" dirty="0" smtClean="0"/>
              <a:t>Funding provided by SLAC/DOE/BNL/</a:t>
            </a:r>
            <a:r>
              <a:rPr lang="en-US" dirty="0" err="1" smtClean="0"/>
              <a:t>UofA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10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33">
        <p:fade/>
      </p:transition>
    </mc:Choice>
    <mc:Fallback xmlns="">
      <p:transition spd="med" advTm="63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STA3800 Science </a:t>
            </a: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7890164" cy="1835727"/>
          </a:xfrm>
        </p:spPr>
        <p:txBody>
          <a:bodyPr/>
          <a:lstStyle/>
          <a:p>
            <a:r>
              <a:rPr lang="en-US" dirty="0" smtClean="0"/>
              <a:t>“Lithoblack” added to wafer frontside to </a:t>
            </a:r>
            <a:br>
              <a:rPr lang="en-US" dirty="0" smtClean="0"/>
            </a:br>
            <a:r>
              <a:rPr lang="en-US" dirty="0" smtClean="0"/>
              <a:t>reduce IR “print-thru” reflections off ceramic metal films</a:t>
            </a:r>
          </a:p>
          <a:p>
            <a:r>
              <a:rPr lang="en-US" dirty="0" smtClean="0"/>
              <a:t>Select masks rewritten </a:t>
            </a:r>
            <a:r>
              <a:rPr lang="en-US" dirty="0"/>
              <a:t>using the highest </a:t>
            </a:r>
            <a:r>
              <a:rPr lang="en-US" dirty="0" smtClean="0"/>
              <a:t>resolution </a:t>
            </a:r>
            <a:br>
              <a:rPr lang="en-US" dirty="0" smtClean="0"/>
            </a:br>
            <a:r>
              <a:rPr lang="en-US" dirty="0" smtClean="0"/>
              <a:t>mask writer available to reduce fixed patterns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"/>
          <a:stretch/>
        </p:blipFill>
        <p:spPr>
          <a:xfrm>
            <a:off x="152400" y="3772110"/>
            <a:ext cx="4100861" cy="26857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077" y="6455600"/>
            <a:ext cx="4132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without/with “Lithoblack” - 1000 nm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7199" y="6455600"/>
            <a:ext cx="3382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without/with high-res masks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9" y="3773764"/>
            <a:ext cx="459678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086">
        <p:fade/>
      </p:transition>
    </mc:Choice>
    <mc:Fallback xmlns="">
      <p:transition spd="med" advTm="910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STA4400 Wavefront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43000"/>
            <a:ext cx="5195455" cy="2459182"/>
          </a:xfrm>
        </p:spPr>
        <p:txBody>
          <a:bodyPr/>
          <a:lstStyle/>
          <a:p>
            <a:r>
              <a:rPr lang="de-DE" dirty="0"/>
              <a:t>4072 </a:t>
            </a:r>
            <a:r>
              <a:rPr lang="de-DE" dirty="0" smtClean="0"/>
              <a:t>x 2000 </a:t>
            </a:r>
            <a:r>
              <a:rPr lang="de-DE" dirty="0"/>
              <a:t>10 um pixels</a:t>
            </a:r>
          </a:p>
          <a:p>
            <a:r>
              <a:rPr lang="de-DE" dirty="0" smtClean="0"/>
              <a:t>8 </a:t>
            </a:r>
            <a:r>
              <a:rPr lang="de-DE" dirty="0"/>
              <a:t>video channels (</a:t>
            </a:r>
            <a:r>
              <a:rPr lang="de-DE" dirty="0" smtClean="0"/>
              <a:t>8x1)</a:t>
            </a:r>
            <a:endParaRPr lang="de-DE" dirty="0"/>
          </a:p>
          <a:p>
            <a:r>
              <a:rPr lang="en-US" dirty="0"/>
              <a:t>Custom package for </a:t>
            </a:r>
            <a:r>
              <a:rPr lang="en-US" dirty="0" smtClean="0"/>
              <a:t>LSST</a:t>
            </a:r>
          </a:p>
          <a:p>
            <a:r>
              <a:rPr lang="en-US" dirty="0" smtClean="0"/>
              <a:t>High resolution masks used</a:t>
            </a:r>
          </a:p>
          <a:p>
            <a:r>
              <a:rPr lang="en-US" dirty="0" smtClean="0"/>
              <a:t>Lithoblack applied to wafers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5443" y="1127196"/>
            <a:ext cx="3094840" cy="3081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4216"/>
            <a:ext cx="3765576" cy="2510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0404"/>
            <a:ext cx="1611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F497D"/>
                </a:solidFill>
                <a:latin typeface="Verdana"/>
                <a:cs typeface="Verdana"/>
              </a:rPr>
              <a:t>p</a:t>
            </a:r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ackaging jig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5443" y="4224384"/>
            <a:ext cx="3094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1F497D"/>
                </a:solidFill>
                <a:latin typeface="Verdana"/>
                <a:cs typeface="Verdana"/>
              </a:rPr>
              <a:t>STA4400 packaged sensor on test tower</a:t>
            </a:r>
            <a:endParaRPr lang="en-US" sz="16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08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020">
        <p:fade/>
      </p:transition>
    </mc:Choice>
    <mc:Fallback xmlns="">
      <p:transition spd="med" advTm="550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Electro-Optical Characterization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Three LSST production systems and one test system</a:t>
            </a:r>
          </a:p>
          <a:p>
            <a:pPr lvl="1"/>
            <a:r>
              <a:rPr lang="en-US" sz="1800" dirty="0" smtClean="0"/>
              <a:t>All operate STA3800 or STA4400 sensors</a:t>
            </a:r>
          </a:p>
          <a:p>
            <a:pPr lvl="1"/>
            <a:r>
              <a:rPr lang="en-US" sz="1800" dirty="0" smtClean="0"/>
              <a:t>LN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for rapid cooling</a:t>
            </a:r>
          </a:p>
          <a:p>
            <a:pPr lvl="1"/>
            <a:r>
              <a:rPr lang="en-US" sz="1800" dirty="0" smtClean="0"/>
              <a:t>Internal heaters for rapid heating</a:t>
            </a:r>
          </a:p>
          <a:p>
            <a:pPr lvl="1"/>
            <a:r>
              <a:rPr lang="en-US" sz="1800" dirty="0" smtClean="0"/>
              <a:t>Internal Fe55 x-ray sources for calibration</a:t>
            </a:r>
          </a:p>
          <a:p>
            <a:pPr lvl="1"/>
            <a:r>
              <a:rPr lang="en-US" sz="1800" dirty="0" smtClean="0"/>
              <a:t>Receives LSST test tower without dismounting sensor</a:t>
            </a:r>
          </a:p>
          <a:p>
            <a:r>
              <a:rPr lang="en-US" sz="2000" dirty="0" smtClean="0"/>
              <a:t>Dedicated lab for LSST</a:t>
            </a:r>
          </a:p>
          <a:p>
            <a:pPr lvl="1"/>
            <a:r>
              <a:rPr lang="en-US" sz="1800" dirty="0" smtClean="0"/>
              <a:t>Main ITL characterization lab also available for tests/development</a:t>
            </a:r>
          </a:p>
          <a:p>
            <a:pPr lvl="1"/>
            <a:r>
              <a:rPr lang="en-US" sz="1800" dirty="0" smtClean="0"/>
              <a:t>Arc lamp, filters, fiber optic light pipe, integrating sphere with reference diode, baffled tube, </a:t>
            </a:r>
            <a:r>
              <a:rPr lang="en-US" sz="1800" dirty="0" err="1" smtClean="0"/>
              <a:t>CryoCon</a:t>
            </a:r>
            <a:r>
              <a:rPr lang="en-US" sz="1800" dirty="0" smtClean="0"/>
              <a:t> temperature controllers, </a:t>
            </a:r>
            <a:br>
              <a:rPr lang="en-US" sz="1800" dirty="0" smtClean="0"/>
            </a:br>
            <a:r>
              <a:rPr lang="en-US" sz="1800" dirty="0" smtClean="0"/>
              <a:t>dewar dock</a:t>
            </a:r>
          </a:p>
          <a:p>
            <a:pPr lvl="1"/>
            <a:r>
              <a:rPr lang="en-US" sz="1800" dirty="0" smtClean="0"/>
              <a:t>Fully automated acquisition using Python scripts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27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713">
        <p:fade/>
      </p:transition>
    </mc:Choice>
    <mc:Fallback xmlns="">
      <p:transition spd="med" advTm="7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Electro-Optical Characterization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4232"/>
            <a:ext cx="6835997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" y="5457557"/>
            <a:ext cx="679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LN</a:t>
            </a:r>
            <a:r>
              <a:rPr lang="en-US" baseline="-25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dewars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carts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094232"/>
            <a:ext cx="1782337" cy="72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 Archon controllers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599" y="2576855"/>
            <a:ext cx="17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 Gen3 controller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599" y="3944737"/>
            <a:ext cx="17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urbo pumps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2460702" y="4192859"/>
            <a:ext cx="4625897" cy="105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3746812" y="1457799"/>
            <a:ext cx="3339788" cy="3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5347516" y="2930798"/>
            <a:ext cx="1739083" cy="445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37">
        <p:fade/>
      </p:transition>
    </mc:Choice>
    <mc:Fallback xmlns="">
      <p:transition spd="med" advTm="34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Electro-Optical Characterization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399" y="5530927"/>
            <a:ext cx="623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LSST Testing Lab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635" y="3535036"/>
            <a:ext cx="17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source + filters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3635" y="1241776"/>
            <a:ext cx="192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Integrating sphere + baffled tube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94232"/>
            <a:ext cx="6239697" cy="438912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881522" y="1749608"/>
            <a:ext cx="1912113" cy="923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30462" y="3168847"/>
            <a:ext cx="2763173" cy="755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3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03">
        <p:fade/>
      </p:transition>
    </mc:Choice>
    <mc:Fallback xmlns="">
      <p:transition spd="med" advTm="287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Electro-Optical Characterization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Three STA Archon controllers</a:t>
            </a:r>
          </a:p>
          <a:p>
            <a:pPr lvl="1"/>
            <a:r>
              <a:rPr lang="en-US" dirty="0" smtClean="0"/>
              <a:t>Internal -100 V backside bias control</a:t>
            </a:r>
          </a:p>
          <a:p>
            <a:pPr lvl="1"/>
            <a:r>
              <a:rPr lang="en-US" dirty="0" smtClean="0"/>
              <a:t>530 kHz operation</a:t>
            </a:r>
          </a:p>
          <a:p>
            <a:pPr lvl="1"/>
            <a:r>
              <a:rPr lang="en-US" dirty="0" smtClean="0"/>
              <a:t>Code file delivered with each sensor </a:t>
            </a:r>
            <a:br>
              <a:rPr lang="en-US" dirty="0" smtClean="0"/>
            </a:br>
            <a:r>
              <a:rPr lang="en-US" dirty="0" smtClean="0"/>
              <a:t>(typically not changed)</a:t>
            </a:r>
          </a:p>
          <a:p>
            <a:r>
              <a:rPr lang="en-US" dirty="0" smtClean="0"/>
              <a:t>One Gen III ARC controller</a:t>
            </a:r>
          </a:p>
          <a:p>
            <a:pPr lvl="1"/>
            <a:r>
              <a:rPr lang="en-US" dirty="0" smtClean="0"/>
              <a:t>Used for development, testing, </a:t>
            </a:r>
            <a:br>
              <a:rPr lang="en-US" dirty="0" smtClean="0"/>
            </a:br>
            <a:r>
              <a:rPr lang="en-US" dirty="0" smtClean="0"/>
              <a:t>calibrations</a:t>
            </a:r>
          </a:p>
          <a:p>
            <a:r>
              <a:rPr lang="en-US" dirty="0" smtClean="0"/>
              <a:t>Acquisition script (automated)</a:t>
            </a:r>
          </a:p>
          <a:p>
            <a:pPr lvl="1"/>
            <a:r>
              <a:rPr lang="en-US" dirty="0" smtClean="0"/>
              <a:t>Sets bias levels</a:t>
            </a:r>
          </a:p>
          <a:p>
            <a:pPr lvl="1"/>
            <a:r>
              <a:rPr lang="en-US" dirty="0" smtClean="0"/>
              <a:t>Calibrates flux at each test wavelength</a:t>
            </a:r>
          </a:p>
          <a:p>
            <a:pPr lvl="1"/>
            <a:r>
              <a:rPr lang="en-US" dirty="0" smtClean="0"/>
              <a:t>Waits for final temperature</a:t>
            </a:r>
          </a:p>
          <a:p>
            <a:pPr lvl="1"/>
            <a:r>
              <a:rPr lang="en-US" dirty="0" smtClean="0"/>
              <a:t>Acquires data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Begins warm-up process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4067" y="5401270"/>
            <a:ext cx="220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~1 TB of data analyzed for following slides…</a:t>
            </a:r>
            <a:endParaRPr lang="en-US" sz="18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523">
        <p:fade/>
      </p:transition>
    </mc:Choice>
    <mc:Fallback xmlns="">
      <p:transition spd="med" advTm="855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 Presentation Theme Modified for I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A Presentation Theme Modified for ITL" id="{DDF9D1BA-5489-494E-ACA1-62D2CD381AC7}" vid="{E1FC3667-71AD-4341-B0DE-CEDAE29E4E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 Presentation Theme Modified for ITL</Template>
  <TotalTime>0</TotalTime>
  <Words>950</Words>
  <Application>Microsoft Office PowerPoint</Application>
  <PresentationFormat>On-screen Show (4:3)</PresentationFormat>
  <Paragraphs>263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Verdana</vt:lpstr>
      <vt:lpstr>UA Presentation Theme Modified for ITL</vt:lpstr>
      <vt:lpstr>Results from  STA/ITL  Fully Depleted CCDs for LSST</vt:lpstr>
      <vt:lpstr>Overview</vt:lpstr>
      <vt:lpstr>STA3800 Science Sensors</vt:lpstr>
      <vt:lpstr>STA3800 Science Sensors</vt:lpstr>
      <vt:lpstr>STA4400 Wavefront Sensors</vt:lpstr>
      <vt:lpstr>Electro-Optical Characterization</vt:lpstr>
      <vt:lpstr>Electro-Optical Characterization</vt:lpstr>
      <vt:lpstr>Electro-Optical Characterization</vt:lpstr>
      <vt:lpstr>Electro-Optical Characterization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Electro Optical Results</vt:lpstr>
      <vt:lpstr>Metrology Characterization</vt:lpstr>
      <vt:lpstr>Metrology Characterization</vt:lpstr>
      <vt:lpstr>Metrology Characterization</vt:lpstr>
      <vt:lpstr>Metrology Characterization</vt:lpstr>
      <vt:lpstr>Metrology – Room Temp</vt:lpstr>
      <vt:lpstr>Metrology – Room Temp</vt:lpstr>
      <vt:lpstr>Metrology – Room Temp</vt:lpstr>
      <vt:lpstr>Metrology - Cold</vt:lpstr>
      <vt:lpstr>Metrology – Cold</vt:lpstr>
      <vt:lpstr>Summary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2016-11-21T15:39:48Z</dcterms:created>
  <dcterms:modified xsi:type="dcterms:W3CDTF">2016-11-29T18:56:36Z</dcterms:modified>
</cp:coreProperties>
</file>