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9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0" r:id="rId3"/>
    <p:sldId id="271" r:id="rId4"/>
    <p:sldId id="284" r:id="rId5"/>
    <p:sldId id="285" r:id="rId6"/>
    <p:sldId id="273" r:id="rId7"/>
    <p:sldId id="263" r:id="rId8"/>
    <p:sldId id="283" r:id="rId9"/>
    <p:sldId id="275" r:id="rId10"/>
    <p:sldId id="276" r:id="rId11"/>
    <p:sldId id="266" r:id="rId12"/>
    <p:sldId id="268" r:id="rId13"/>
    <p:sldId id="267" r:id="rId14"/>
    <p:sldId id="274" r:id="rId15"/>
    <p:sldId id="269" r:id="rId16"/>
    <p:sldId id="286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FF00"/>
    <a:srgbClr val="FFFFFF"/>
    <a:srgbClr val="006600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553" autoAdjust="0"/>
  </p:normalViewPr>
  <p:slideViewPr>
    <p:cSldViewPr>
      <p:cViewPr varScale="1">
        <p:scale>
          <a:sx n="67" d="100"/>
          <a:sy n="67" d="100"/>
        </p:scale>
        <p:origin x="-105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506" y="-8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48F85-39FB-49F3-98F9-6A0B6CE14F60}" type="datetimeFigureOut">
              <a:rPr lang="zh-CN" altLang="en-US" smtClean="0"/>
              <a:pPr/>
              <a:t>2016/12/1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F47DE-4CB3-42F8-B5C5-4BA18A16B55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5647D-5B63-46EB-A4B2-6D9C802FA666}" type="datetimeFigureOut">
              <a:rPr lang="zh-CN" altLang="en-US" smtClean="0"/>
              <a:pPr/>
              <a:t>2016/12/1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750F5-BC28-4911-AC5E-8D08883315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50564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750F5-BC28-4911-AC5E-8D088833159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750F5-BC28-4911-AC5E-8D088833159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左侧：</a:t>
            </a:r>
            <a:r>
              <a:rPr lang="en-US" altLang="zh-CN" smtClean="0"/>
              <a:t>CMOS</a:t>
            </a:r>
            <a:r>
              <a:rPr lang="zh-CN" altLang="en-US" smtClean="0"/>
              <a:t>，</a:t>
            </a:r>
            <a:r>
              <a:rPr lang="en-US" altLang="zh-CN" smtClean="0"/>
              <a:t>365nm</a:t>
            </a:r>
            <a:r>
              <a:rPr lang="zh-CN" altLang="en-US" smtClean="0"/>
              <a:t>上，</a:t>
            </a:r>
            <a:r>
              <a:rPr lang="en-US" altLang="zh-CN" smtClean="0"/>
              <a:t>850nm</a:t>
            </a:r>
            <a:r>
              <a:rPr lang="zh-CN" altLang="en-US" smtClean="0"/>
              <a:t>下</a:t>
            </a:r>
            <a:endParaRPr lang="en-US" altLang="zh-CN" smtClean="0"/>
          </a:p>
          <a:p>
            <a:r>
              <a:rPr lang="zh-CN" altLang="en-US" smtClean="0"/>
              <a:t>右侧：</a:t>
            </a:r>
            <a:r>
              <a:rPr lang="en-US" altLang="zh-CN" smtClean="0"/>
              <a:t>CCD</a:t>
            </a:r>
            <a:r>
              <a:rPr lang="zh-CN" altLang="en-US" smtClean="0"/>
              <a:t>，</a:t>
            </a:r>
            <a:r>
              <a:rPr lang="en-US" altLang="zh-CN" smtClean="0"/>
              <a:t>365nm</a:t>
            </a:r>
            <a:r>
              <a:rPr lang="zh-CN" altLang="en-US" smtClean="0"/>
              <a:t>上，</a:t>
            </a:r>
            <a:r>
              <a:rPr lang="en-US" altLang="zh-CN" smtClean="0"/>
              <a:t>850nm</a:t>
            </a:r>
            <a:r>
              <a:rPr lang="zh-CN" altLang="en-US" smtClean="0"/>
              <a:t>下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85F6C-2990-420C-BBFE-8BF12607DBA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92549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750F5-BC28-4911-AC5E-8D088833159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85F6C-2990-420C-BBFE-8BF12607DBA4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03810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750F5-BC28-4911-AC5E-8D088833159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750F5-BC28-4911-AC5E-8D088833159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EFE58E-1B5A-4A7E-8E03-1DB3B247A06E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可以把像斑放大的照片放在这里，我没找到。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750F5-BC28-4911-AC5E-8D088833159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02029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可以把像斑放大的照片放在这里，我没找到。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750F5-BC28-4911-AC5E-8D088833159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02029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CCD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CMOS20140403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詹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docx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中以下描述是什么一丝？光阑在什么位置？像斑大小？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CCD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的流量变化达到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2.2%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3%</a:t>
            </a:r>
            <a:r>
              <a:rPr lang="en-US" altLang="zh-CN" baseline="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aseline="0" dirty="0" err="1" smtClean="0">
                <a:latin typeface="微软雅黑" pitchFamily="34" charset="-122"/>
                <a:ea typeface="微软雅黑" pitchFamily="34" charset="-122"/>
              </a:rPr>
              <a:t>rms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使用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sCMOS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时，光阑大小设置为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3μm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（像元大小是光阑直径的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2.2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倍），平台沿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sCMOS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y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方向移动。像斑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x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方向的变化在一个像元内（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0.12~0.24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像元内），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y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方向移动了约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个像元。</a:t>
            </a:r>
          </a:p>
          <a:p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使用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CCD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进行实验时，光阑大小设置为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5μm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（像元大小是光阑直径的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2.6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倍），平台分别沿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x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y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方向移动进行测试。</a:t>
            </a:r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750F5-BC28-4911-AC5E-8D088833159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PSF size</a:t>
            </a:r>
            <a:r>
              <a:rPr lang="en-US" altLang="zh-CN" baseline="0" dirty="0" smtClean="0"/>
              <a:t>  the radius enclosing 80% flux </a:t>
            </a:r>
            <a:r>
              <a:rPr lang="zh-CN" altLang="en-US" baseline="0" dirty="0" smtClean="0"/>
              <a:t>≈</a:t>
            </a:r>
            <a:r>
              <a:rPr lang="en-US" altLang="zh-CN" baseline="0" dirty="0" smtClean="0"/>
              <a:t>2pixels——defocus</a:t>
            </a:r>
          </a:p>
          <a:p>
            <a:r>
              <a:rPr lang="en-US" altLang="zh-CN" baseline="0" dirty="0" smtClean="0"/>
              <a:t>Step</a:t>
            </a:r>
            <a:r>
              <a:rPr lang="zh-CN" altLang="en-US" baseline="0" dirty="0" smtClean="0"/>
              <a:t>：</a:t>
            </a:r>
            <a:r>
              <a:rPr lang="en-US" altLang="zh-CN" baseline="0" dirty="0" smtClean="0"/>
              <a:t>1/8~1/10 pix</a:t>
            </a:r>
          </a:p>
          <a:p>
            <a:r>
              <a:rPr lang="en-US" altLang="zh-CN" baseline="0" dirty="0" smtClean="0"/>
              <a:t>distance: 4~5 pixels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750F5-BC28-4911-AC5E-8D088833159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02029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张鑫：</a:t>
            </a:r>
            <a:r>
              <a:rPr lang="en-US" altLang="zh-CN" dirty="0" smtClean="0"/>
              <a:t>CMOS 850nm shot noise=1.2‰</a:t>
            </a:r>
            <a:r>
              <a:rPr lang="zh-CN" altLang="en-US" dirty="0" smtClean="0"/>
              <a:t>（</a:t>
            </a:r>
            <a:r>
              <a:rPr lang="en-US" altLang="zh-CN" dirty="0" smtClean="0"/>
              <a:t>16</a:t>
            </a:r>
            <a:r>
              <a:rPr lang="zh-CN" altLang="en-US" dirty="0" smtClean="0"/>
              <a:t>帧合并）， </a:t>
            </a:r>
            <a:r>
              <a:rPr lang="en-US" altLang="zh-CN" dirty="0" smtClean="0"/>
              <a:t>CCD 850nm shot noise=0.8‰(10</a:t>
            </a:r>
            <a:r>
              <a:rPr lang="zh-CN" altLang="en-US" dirty="0" smtClean="0"/>
              <a:t>帧合并</a:t>
            </a:r>
            <a:r>
              <a:rPr lang="en-US" altLang="zh-CN" dirty="0" smtClean="0"/>
              <a:t>)</a:t>
            </a:r>
          </a:p>
          <a:p>
            <a:r>
              <a:rPr lang="zh-CN" altLang="en-US" dirty="0" smtClean="0"/>
              <a:t>右侧：</a:t>
            </a:r>
            <a:r>
              <a:rPr lang="en-US" altLang="zh-CN" dirty="0" smtClean="0"/>
              <a:t>CCD</a:t>
            </a:r>
            <a:r>
              <a:rPr lang="zh-CN" altLang="en-US" dirty="0" smtClean="0"/>
              <a:t>，</a:t>
            </a:r>
            <a:r>
              <a:rPr lang="en-US" altLang="zh-CN" dirty="0" smtClean="0"/>
              <a:t>365nm</a:t>
            </a:r>
            <a:r>
              <a:rPr lang="zh-CN" altLang="en-US" dirty="0" smtClean="0"/>
              <a:t>上，</a:t>
            </a:r>
            <a:r>
              <a:rPr lang="en-US" altLang="zh-CN" dirty="0" smtClean="0"/>
              <a:t>850nm</a:t>
            </a:r>
            <a:r>
              <a:rPr lang="zh-CN" altLang="en-US" dirty="0" smtClean="0"/>
              <a:t>下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85F6C-2990-420C-BBFE-8BF12607DBA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65990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lnSpc>
                <a:spcPct val="114000"/>
              </a:lnSpc>
              <a:defRPr sz="3600" b="1" cap="none" spc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黑体" panose="02010609060101010101" pitchFamily="49" charset="-122"/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lnSpc>
                <a:spcPct val="114000"/>
              </a:lnSpc>
              <a:spcBef>
                <a:spcPts val="300"/>
              </a:spcBef>
              <a:buNone/>
              <a:defRPr sz="2400" b="1">
                <a:solidFill>
                  <a:schemeClr val="bg2">
                    <a:lumMod val="10000"/>
                  </a:schemeClr>
                </a:solidFill>
                <a:latin typeface="+mj-lt"/>
                <a:ea typeface="黑体" panose="02010609060101010101" pitchFamily="49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Click to edit Master subtitle style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altLang="zh-CN" smtClean="0"/>
              <a:t>PACCD, December 1-2 2016, BNL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0489C-0D0B-44A9-8064-E03206FCC99E}" type="slidenum">
              <a:rPr lang="en-US" altLang="zh-CN" smtClean="0"/>
              <a:pPr>
                <a:defRPr/>
              </a:pPr>
              <a:t>‹#›</a:t>
            </a:fld>
            <a:r>
              <a:rPr lang="en-US" altLang="zh-CN" smtClean="0"/>
              <a:t>/43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zh-CN" altLang="en-US" sz="3600" b="1" kern="120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j-cs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altLang="zh-CN" smtClean="0"/>
              <a:t>PACCD, December 1-2 2016, BNL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FF1DE-EEE8-437C-A843-E0D864A24C4A}" type="slidenum">
              <a:rPr lang="en-US" altLang="zh-CN" smtClean="0"/>
              <a:pPr>
                <a:defRPr/>
              </a:pPr>
              <a:t>‹#›</a:t>
            </a:fld>
            <a:r>
              <a:rPr lang="en-US" altLang="zh-CN" smtClean="0"/>
              <a:t>/43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altLang="zh-CN" smtClean="0"/>
              <a:t>PACCD, December 1-2 2016, BNL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FF1DE-EEE8-437C-A843-E0D864A24C4A}" type="slidenum">
              <a:rPr lang="en-US" altLang="zh-CN" smtClean="0"/>
              <a:pPr>
                <a:defRPr/>
              </a:pPr>
              <a:t>‹#›</a:t>
            </a:fld>
            <a:r>
              <a:rPr lang="en-US" altLang="zh-CN" smtClean="0"/>
              <a:t>/43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7296" y="1196752"/>
            <a:ext cx="8839200" cy="5253796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324000"/>
            <a:ext cx="7992888" cy="646331"/>
          </a:xfrm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zh-CN" altLang="en-US" sz="3600" b="1" kern="1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altLang="zh-CN" smtClean="0"/>
              <a:t>PACCD, December 1-2 2016, BNL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A6B70-FBD2-4194-92D8-10D0DEB9E3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88988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" y="324000"/>
            <a:ext cx="9072000" cy="646331"/>
          </a:xfrm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zh-CN" altLang="en-US" sz="3600" b="1" kern="1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j-cs"/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altLang="zh-CN" smtClean="0"/>
              <a:t>PACCD, December 1-2 2016, BNL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FF1DE-EEE8-437C-A843-E0D864A24C4A}" type="slidenum">
              <a:rPr lang="en-US" altLang="zh-CN" smtClean="0"/>
              <a:pPr>
                <a:defRPr/>
              </a:pPr>
              <a:t>‹#›</a:t>
            </a:fld>
            <a:r>
              <a:rPr lang="en-US" altLang="zh-CN" smtClean="0"/>
              <a:t>/43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altLang="zh-CN" smtClean="0"/>
              <a:t>PACCD, December 1-2 2016, BNL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FF1DE-EEE8-437C-A843-E0D864A24C4A}" type="slidenum">
              <a:rPr lang="en-US" altLang="zh-CN" smtClean="0"/>
              <a:pPr>
                <a:defRPr/>
              </a:pPr>
              <a:t>‹#›</a:t>
            </a:fld>
            <a:r>
              <a:rPr lang="en-US" altLang="zh-CN" smtClean="0"/>
              <a:t>/43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zh-CN" altLang="en-US" sz="3600" b="1" kern="120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j-cs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123658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1545038"/>
          </a:xfrm>
        </p:spPr>
        <p:txBody>
          <a:bodyPr>
            <a:sp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altLang="zh-CN" smtClean="0"/>
              <a:t>PACCD, December 1-2 2016, BNL</a:t>
            </a: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FF1DE-EEE8-437C-A843-E0D864A24C4A}" type="slidenum">
              <a:rPr lang="en-US" altLang="zh-CN" smtClean="0"/>
              <a:pPr>
                <a:defRPr/>
              </a:pPr>
              <a:t>‹#›</a:t>
            </a:fld>
            <a:r>
              <a:rPr lang="en-US" altLang="zh-CN" smtClean="0"/>
              <a:t>/43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" y="324000"/>
            <a:ext cx="9072000" cy="646331"/>
          </a:xfrm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zh-CN" altLang="en-US" sz="3600" b="1" kern="1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j-cs"/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altLang="zh-CN" smtClean="0"/>
              <a:t>PACCD, December 1-2 2016, BNL</a:t>
            </a: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FF1DE-EEE8-437C-A843-E0D864A24C4A}" type="slidenum">
              <a:rPr lang="en-US" altLang="zh-CN" smtClean="0"/>
              <a:pPr>
                <a:defRPr/>
              </a:pPr>
              <a:t>‹#›</a:t>
            </a:fld>
            <a:r>
              <a:rPr lang="en-US" altLang="zh-CN" smtClean="0"/>
              <a:t>/43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" y="324000"/>
            <a:ext cx="9072000" cy="646331"/>
          </a:xfrm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zh-CN" altLang="en-US" sz="3600" b="1" kern="1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j-cs"/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altLang="zh-CN" smtClean="0"/>
              <a:t>PACCD, December 1-2 2016, BNL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FF1DE-EEE8-437C-A843-E0D864A24C4A}" type="slidenum">
              <a:rPr lang="en-US" altLang="zh-CN" smtClean="0"/>
              <a:pPr>
                <a:defRPr/>
              </a:pPr>
              <a:t>‹#›</a:t>
            </a:fld>
            <a:r>
              <a:rPr lang="en-US" altLang="zh-CN" smtClean="0"/>
              <a:t>/43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altLang="zh-CN" smtClean="0"/>
              <a:t>PACCD, December 1-2 2016, BNL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FF1DE-EEE8-437C-A843-E0D864A24C4A}" type="slidenum">
              <a:rPr lang="en-US" altLang="zh-CN" smtClean="0"/>
              <a:pPr>
                <a:defRPr/>
              </a:pPr>
              <a:t>‹#›</a:t>
            </a:fld>
            <a:r>
              <a:rPr lang="en-US" altLang="zh-CN" smtClean="0"/>
              <a:t>/43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altLang="zh-CN" smtClean="0"/>
              <a:t>PACCD, December 1-2 2016, BNL</a:t>
            </a: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FF1DE-EEE8-437C-A843-E0D864A24C4A}" type="slidenum">
              <a:rPr lang="en-US" altLang="zh-CN" smtClean="0"/>
              <a:pPr>
                <a:defRPr/>
              </a:pPr>
              <a:t>‹#›</a:t>
            </a:fld>
            <a:r>
              <a:rPr lang="en-US" altLang="zh-CN" smtClean="0"/>
              <a:t>/43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altLang="zh-CN" smtClean="0"/>
              <a:t>PACCD, December 1-2 2016, BNL</a:t>
            </a: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FF1DE-EEE8-437C-A843-E0D864A24C4A}" type="slidenum">
              <a:rPr lang="en-US" altLang="zh-CN" smtClean="0"/>
              <a:pPr>
                <a:defRPr/>
              </a:pPr>
              <a:t>‹#›</a:t>
            </a:fld>
            <a:r>
              <a:rPr lang="en-US" altLang="zh-CN" smtClean="0"/>
              <a:t>/43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" y="324000"/>
            <a:ext cx="907200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a-DK" altLang="zh-CN" smtClean="0"/>
              <a:t>PACCD, December 1-2 2016, BNL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AFF1DE-EEE8-437C-A843-E0D864A24C4A}" type="slidenum">
              <a:rPr lang="en-US" altLang="zh-CN" smtClean="0"/>
              <a:pPr>
                <a:defRPr/>
              </a:pPr>
              <a:t>‹#›</a:t>
            </a:fld>
            <a:r>
              <a:rPr lang="en-US" altLang="zh-CN" smtClean="0"/>
              <a:t>/43</a:t>
            </a:r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lang="zh-CN" altLang="en-US" sz="3600" b="1" kern="1200" dirty="0">
          <a:solidFill>
            <a:sysClr val="windowText" lastClr="0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n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CN" dirty="0" err="1" smtClean="0"/>
              <a:t>Intrapixel</a:t>
            </a:r>
            <a:r>
              <a:rPr lang="en-US" altLang="zh-CN" dirty="0" smtClean="0"/>
              <a:t> Effects of CCD and CMOS Detectors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431431"/>
            <a:ext cx="6400800" cy="1752600"/>
          </a:xfrm>
        </p:spPr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Hu Zhan, Li Cao, &amp; Xin Zhang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National Astronomical Observatories</a:t>
            </a:r>
          </a:p>
          <a:p>
            <a:pPr>
              <a:spcBef>
                <a:spcPts val="0"/>
              </a:spcBef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Chinese Academy of Sciences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7719" y="6381328"/>
            <a:ext cx="2708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altLang="zh-CN" dirty="0" smtClean="0"/>
              <a:t>PACCD, Dec 1-2, 2016, BNL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94637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000" y="324000"/>
            <a:ext cx="9072000" cy="646331"/>
          </a:xfrm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zh-CN" dirty="0" smtClean="0"/>
              <a:t>GSENSE400BSI &amp; DV435</a:t>
            </a:r>
            <a:endParaRPr lang="zh-CN" altLang="en-US" dirty="0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34462097"/>
              </p:ext>
            </p:extLst>
          </p:nvPr>
        </p:nvGraphicFramePr>
        <p:xfrm>
          <a:off x="179513" y="1340768"/>
          <a:ext cx="5904656" cy="3960441"/>
        </p:xfrm>
        <a:graphic>
          <a:graphicData uri="http://schemas.openxmlformats.org/drawingml/2006/table">
            <a:tbl>
              <a:tblPr firstRow="1" bandRow="1" bandCol="1">
                <a:tableStyleId>{5940675A-B579-460E-94D1-54222C63F5DA}</a:tableStyleId>
              </a:tblPr>
              <a:tblGrid>
                <a:gridCol w="1341684"/>
                <a:gridCol w="2330723"/>
                <a:gridCol w="2232249"/>
              </a:tblGrid>
              <a:tr h="7318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 smtClean="0"/>
                        <a:t>Camera</a:t>
                      </a:r>
                      <a:endParaRPr sz="16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 smtClean="0"/>
                        <a:t>GSENSE400</a:t>
                      </a:r>
                      <a:r>
                        <a:rPr lang="en-US" sz="1600" b="1" baseline="0" dirty="0" smtClean="0"/>
                        <a:t> E</a:t>
                      </a:r>
                      <a:r>
                        <a:rPr lang="en-US" sz="1600" b="1" dirty="0" smtClean="0"/>
                        <a:t>valuation Board (G400)</a:t>
                      </a:r>
                      <a:endParaRPr lang="x-none" sz="1600" b="1" dirty="0"/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 err="1" smtClean="0"/>
                        <a:t>Andor</a:t>
                      </a:r>
                      <a:r>
                        <a:rPr lang="en-US" sz="1600" b="1" dirty="0" smtClean="0"/>
                        <a:t> DV435</a:t>
                      </a:r>
                      <a:endParaRPr lang="x-none" sz="1600" b="1" dirty="0"/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3985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sz="1600" dirty="0" smtClean="0"/>
                        <a:t>Sensor</a:t>
                      </a:r>
                      <a:endParaRPr sz="16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sz="1600" dirty="0" smtClean="0"/>
                        <a:t>GSENSE400BSI</a:t>
                      </a:r>
                      <a:r>
                        <a:rPr lang="en-US" sz="1600" dirty="0" smtClean="0"/>
                        <a:t> </a:t>
                      </a:r>
                    </a:p>
                    <a:p>
                      <a:pPr>
                        <a:buNone/>
                      </a:pPr>
                      <a:r>
                        <a:rPr lang="en-US" sz="1600" dirty="0" smtClean="0"/>
                        <a:t>Back illuminated  </a:t>
                      </a:r>
                      <a:r>
                        <a:rPr lang="x-none" sz="1600" dirty="0" smtClean="0"/>
                        <a:t>CMOS</a:t>
                      </a:r>
                      <a:endParaRPr lang="x-none" sz="1600" dirty="0"/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 smtClean="0"/>
                        <a:t>e2v CCD 47-20</a:t>
                      </a:r>
                    </a:p>
                    <a:p>
                      <a:pPr>
                        <a:buNone/>
                      </a:pPr>
                      <a:r>
                        <a:rPr lang="en-US" sz="1600" dirty="0" smtClean="0"/>
                        <a:t>Back illuminated CCD</a:t>
                      </a:r>
                      <a:endParaRPr lang="x-none" sz="1600" dirty="0"/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3417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sz="1600" dirty="0"/>
                        <a:t>Shutter model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sz="1600" dirty="0"/>
                        <a:t>Rolling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sz="1600" dirty="0"/>
                        <a:t>Mechanical shutter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3417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 smtClean="0"/>
                        <a:t>Active pixels</a:t>
                      </a:r>
                      <a:endParaRPr sz="16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sz="1600" dirty="0"/>
                        <a:t>2048×2048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sz="1600" dirty="0"/>
                        <a:t>1024×1024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3417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sz="1600" dirty="0">
                          <a:sym typeface="+mn-ea"/>
                        </a:rPr>
                        <a:t>Pixel </a:t>
                      </a:r>
                      <a:r>
                        <a:rPr sz="1600" dirty="0" smtClean="0">
                          <a:sym typeface="+mn-ea"/>
                        </a:rPr>
                        <a:t>Siz</a:t>
                      </a:r>
                      <a:r>
                        <a:rPr lang="en-US" sz="1600" dirty="0" smtClean="0">
                          <a:sym typeface="+mn-ea"/>
                        </a:rPr>
                        <a:t>e</a:t>
                      </a:r>
                      <a:endParaRPr sz="1600" dirty="0">
                        <a:sym typeface="+mn-e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sz="1600" dirty="0" smtClean="0"/>
                        <a:t>11</a:t>
                      </a:r>
                      <a:r>
                        <a:rPr lang="en-US" altLang="zh-CN" sz="1600" dirty="0" smtClean="0"/>
                        <a:t>μm</a:t>
                      </a:r>
                      <a:r>
                        <a:rPr sz="1600" dirty="0" smtClean="0"/>
                        <a:t>×11</a:t>
                      </a:r>
                      <a:r>
                        <a:rPr lang="en-US" altLang="zh-CN" sz="1600" dirty="0" smtClean="0"/>
                        <a:t>μm</a:t>
                      </a:r>
                      <a:endParaRPr sz="1600" dirty="0"/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sz="1600" dirty="0" smtClean="0"/>
                        <a:t>13</a:t>
                      </a:r>
                      <a:r>
                        <a:rPr lang="en-US" altLang="zh-CN" sz="1600" dirty="0" smtClean="0"/>
                        <a:t>μm</a:t>
                      </a:r>
                      <a:r>
                        <a:rPr sz="1600" dirty="0" smtClean="0"/>
                        <a:t>×13</a:t>
                      </a:r>
                      <a:r>
                        <a:rPr lang="en-US" altLang="zh-CN" sz="1600" dirty="0" smtClean="0"/>
                        <a:t>μm</a:t>
                      </a:r>
                      <a:endParaRPr sz="1600" dirty="0"/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3417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 dirty="0" smtClean="0">
                          <a:sym typeface="+mn-ea"/>
                        </a:rPr>
                        <a:t>Well depth </a:t>
                      </a:r>
                      <a:endParaRPr sz="1600" dirty="0">
                        <a:sym typeface="+mn-e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32,000</a:t>
                      </a:r>
                      <a:r>
                        <a:rPr lang="en-US" altLang="zh-CN" sz="1600" dirty="0" smtClean="0">
                          <a:sym typeface="+mn-ea"/>
                        </a:rPr>
                        <a:t>e-</a:t>
                      </a:r>
                      <a:endParaRPr lang="en-US" altLang="zh-CN" sz="1600" dirty="0" smtClean="0"/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 dirty="0" smtClean="0"/>
                        <a:t>80,007</a:t>
                      </a:r>
                      <a:r>
                        <a:rPr lang="en-US" altLang="zh-CN" sz="1600" dirty="0" smtClean="0">
                          <a:sym typeface="+mn-ea"/>
                        </a:rPr>
                        <a:t>e-</a:t>
                      </a:r>
                      <a:endParaRPr sz="1600" dirty="0"/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352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 dirty="0" smtClean="0">
                          <a:sym typeface="+mn-ea"/>
                        </a:rPr>
                        <a:t>Readout</a:t>
                      </a:r>
                      <a:r>
                        <a:rPr lang="en-US" altLang="zh-CN" sz="1600" baseline="0" dirty="0" smtClean="0">
                          <a:sym typeface="+mn-ea"/>
                        </a:rPr>
                        <a:t> Noise</a:t>
                      </a:r>
                      <a:endParaRPr sz="1600" dirty="0">
                        <a:sym typeface="+mn-e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 smtClean="0"/>
                        <a:t>1.73 </a:t>
                      </a:r>
                      <a:r>
                        <a:rPr lang="en-US" altLang="zh-CN" sz="1600" dirty="0" smtClean="0">
                          <a:sym typeface="+mn-ea"/>
                        </a:rPr>
                        <a:t>e-/pix</a:t>
                      </a:r>
                      <a:endParaRPr sz="1600" dirty="0"/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 smtClean="0"/>
                        <a:t>3.02 </a:t>
                      </a:r>
                      <a:r>
                        <a:rPr lang="en-US" altLang="zh-CN" sz="1600" dirty="0" smtClean="0">
                          <a:sym typeface="+mn-ea"/>
                        </a:rPr>
                        <a:t>e-/pix</a:t>
                      </a:r>
                      <a:endParaRPr sz="1600" dirty="0"/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1680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 dirty="0" smtClean="0"/>
                        <a:t>Temperature</a:t>
                      </a:r>
                      <a:endParaRPr sz="16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 smtClean="0"/>
                        <a:t>Room</a:t>
                      </a:r>
                      <a:r>
                        <a:rPr lang="en-US" sz="1600" baseline="0" dirty="0" smtClean="0"/>
                        <a:t> temperature</a:t>
                      </a:r>
                      <a:endParaRPr sz="1600" dirty="0"/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sz="1600" dirty="0"/>
                        <a:t>-</a:t>
                      </a:r>
                      <a:r>
                        <a:rPr sz="1600" dirty="0" smtClean="0"/>
                        <a:t>40</a:t>
                      </a:r>
                      <a:r>
                        <a:rPr lang="zh-CN" altLang="en-US" sz="1600" dirty="0" smtClean="0"/>
                        <a:t>℃</a:t>
                      </a:r>
                      <a:endParaRPr sz="1600" dirty="0"/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1115616" y="5589240"/>
            <a:ext cx="2736304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 smtClean="0"/>
              <a:t>FWHM </a:t>
            </a:r>
            <a:r>
              <a:rPr lang="zh-CN" altLang="en-US" dirty="0" smtClean="0"/>
              <a:t>≈ </a:t>
            </a:r>
            <a:r>
              <a:rPr lang="en-US" altLang="zh-CN" dirty="0" smtClean="0"/>
              <a:t>2.6 pixels</a:t>
            </a:r>
            <a:endParaRPr lang="en-US" altLang="zh-CN" dirty="0"/>
          </a:p>
          <a:p>
            <a:r>
              <a:rPr lang="en-US" altLang="zh-CN" dirty="0" smtClean="0"/>
              <a:t>Step size: 1/8~1/10 </a:t>
            </a:r>
            <a:r>
              <a:rPr lang="en-US" altLang="zh-CN" dirty="0"/>
              <a:t>pix</a:t>
            </a:r>
          </a:p>
          <a:p>
            <a:r>
              <a:rPr lang="en-US" altLang="zh-CN" dirty="0" smtClean="0"/>
              <a:t>Length of scan: </a:t>
            </a:r>
            <a:r>
              <a:rPr lang="en-US" altLang="zh-CN" dirty="0"/>
              <a:t>4~5 pixels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6479704" y="1512168"/>
            <a:ext cx="2409086" cy="2412000"/>
            <a:chOff x="179512" y="4446000"/>
            <a:chExt cx="2409086" cy="2412000"/>
          </a:xfrm>
        </p:grpSpPr>
        <p:pic>
          <p:nvPicPr>
            <p:cNvPr id="10" name="Picture 2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4446000"/>
              <a:ext cx="2409086" cy="241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432048" y="6334780"/>
              <a:ext cx="1944216" cy="52322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CMOS spot image</a:t>
              </a:r>
            </a:p>
            <a:p>
              <a:r>
                <a:rPr lang="en-US" altLang="zh-CN" sz="1400" dirty="0" smtClean="0"/>
                <a:t>16 frames combined</a:t>
              </a:r>
              <a:endParaRPr lang="zh-CN" altLang="en-US" sz="1400" dirty="0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515200" y="4185352"/>
            <a:ext cx="2412000" cy="2412000"/>
            <a:chOff x="3851920" y="4446000"/>
            <a:chExt cx="2412000" cy="2412000"/>
          </a:xfrm>
        </p:grpSpPr>
        <p:pic>
          <p:nvPicPr>
            <p:cNvPr id="12" name="Picture 8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51920" y="4446000"/>
              <a:ext cx="2412000" cy="241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4068960" y="6334780"/>
              <a:ext cx="1944216" cy="52322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CCD spot image</a:t>
              </a:r>
            </a:p>
            <a:p>
              <a:r>
                <a:rPr lang="en-US" altLang="zh-CN" sz="1400" dirty="0" smtClean="0"/>
                <a:t>10 frames combined</a:t>
              </a:r>
              <a:endParaRPr lang="zh-CN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393276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zh-CN" dirty="0" smtClean="0"/>
              <a:t>Flux Variations for G400 &amp; DV435</a:t>
            </a:r>
            <a:endParaRPr lang="zh-CN" altLang="en-US" dirty="0"/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5355771" y="32915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62188" y="3558490"/>
            <a:ext cx="2808000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400" dirty="0" smtClean="0"/>
              <a:t>RMS</a:t>
            </a:r>
            <a:r>
              <a:rPr lang="zh-CN" altLang="en-US" sz="1400" dirty="0" smtClean="0"/>
              <a:t>：</a:t>
            </a:r>
            <a:r>
              <a:rPr lang="en-US" altLang="zh-CN" sz="1400" dirty="0" smtClean="0"/>
              <a:t>0.89%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353894" y="6242494"/>
            <a:ext cx="2808000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400" dirty="0" smtClean="0"/>
              <a:t>RMS</a:t>
            </a:r>
            <a:r>
              <a:rPr lang="zh-CN" altLang="en-US" sz="1400" dirty="0" smtClean="0"/>
              <a:t>：</a:t>
            </a:r>
            <a:r>
              <a:rPr lang="en-US" altLang="zh-CN" sz="1400" dirty="0" smtClean="0"/>
              <a:t>0.20%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75214" y="6242494"/>
            <a:ext cx="2808000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400" dirty="0" smtClean="0"/>
              <a:t>RMS</a:t>
            </a:r>
            <a:r>
              <a:rPr lang="zh-CN" altLang="en-US" sz="1400" dirty="0" smtClean="0"/>
              <a:t>：</a:t>
            </a:r>
            <a:r>
              <a:rPr lang="en-US" altLang="zh-CN" sz="1400" dirty="0" smtClean="0"/>
              <a:t>0.80%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353894" y="3558490"/>
            <a:ext cx="2808000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400" dirty="0" smtClean="0"/>
              <a:t>RMS</a:t>
            </a:r>
            <a:r>
              <a:rPr lang="zh-CN" altLang="en-US" sz="1400" dirty="0" smtClean="0"/>
              <a:t>：</a:t>
            </a:r>
            <a:r>
              <a:rPr lang="en-US" altLang="zh-CN" sz="1400" dirty="0" smtClean="0"/>
              <a:t>0.22%</a:t>
            </a:r>
          </a:p>
        </p:txBody>
      </p:sp>
      <p:pic>
        <p:nvPicPr>
          <p:cNvPr id="6146" name="图片 20" descr="CMOS_365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5214" y="1454721"/>
            <a:ext cx="2808000" cy="210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图片 40" descr="CMOS_850_2_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5214" y="4137469"/>
            <a:ext cx="2808000" cy="210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图片 34" descr="CCD_365_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1286" y="1454720"/>
            <a:ext cx="2808000" cy="210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图片 44" descr="CCD_850_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1287" y="4137469"/>
            <a:ext cx="2808000" cy="210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文本框 23"/>
          <p:cNvSpPr txBox="1"/>
          <p:nvPr/>
        </p:nvSpPr>
        <p:spPr>
          <a:xfrm>
            <a:off x="1105178" y="1093579"/>
            <a:ext cx="2546195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GSENSE400BSI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516475" y="1093579"/>
            <a:ext cx="2546195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DV435: CCD47-20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7944" y="2276872"/>
            <a:ext cx="1008112" cy="390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lnSpc>
                <a:spcPct val="114000"/>
              </a:lnSpc>
              <a:spcBef>
                <a:spcPts val="300"/>
              </a:spcBef>
            </a:pPr>
            <a:r>
              <a:rPr lang="en-US" altLang="zh-CN" b="1" dirty="0" smtClean="0">
                <a:solidFill>
                  <a:srgbClr val="000066"/>
                </a:solidFill>
              </a:rPr>
              <a:t>365nm</a:t>
            </a:r>
            <a:endParaRPr lang="zh-CN" altLang="en-US" b="1" dirty="0" smtClean="0">
              <a:solidFill>
                <a:srgbClr val="00006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67944" y="4941168"/>
            <a:ext cx="1008112" cy="390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lnSpc>
                <a:spcPct val="114000"/>
              </a:lnSpc>
              <a:spcBef>
                <a:spcPts val="300"/>
              </a:spcBef>
            </a:pPr>
            <a:r>
              <a:rPr lang="en-US" altLang="zh-CN" b="1" dirty="0" smtClean="0">
                <a:solidFill>
                  <a:srgbClr val="C00000"/>
                </a:solidFill>
              </a:rPr>
              <a:t>850nm</a:t>
            </a:r>
            <a:endParaRPr lang="zh-CN" altLang="en-US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7741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36000" y="324000"/>
            <a:ext cx="9072000" cy="646331"/>
          </a:xfrm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zh-CN" dirty="0" err="1" smtClean="0"/>
              <a:t>Ellipticity</a:t>
            </a:r>
            <a:r>
              <a:rPr lang="en-US" altLang="zh-CN" dirty="0" smtClean="0"/>
              <a:t> Variations for G400 &amp; DV435</a:t>
            </a:r>
            <a:endParaRPr lang="zh-CN" altLang="en-US" dirty="0"/>
          </a:p>
        </p:txBody>
      </p:sp>
      <p:pic>
        <p:nvPicPr>
          <p:cNvPr id="5134" name="图片 49" descr="CMOS_365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2188" y="1438044"/>
            <a:ext cx="2809875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图片 38" descr="CMOS_850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3339" y="4121077"/>
            <a:ext cx="2809875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9" name="图片 48" descr="CCD_365_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5769" y="1438044"/>
            <a:ext cx="2809875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图片 43" descr="CCD_850_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5768" y="4121076"/>
            <a:ext cx="2809875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5355771" y="32915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62188" y="3553249"/>
            <a:ext cx="28080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400" dirty="0" smtClean="0"/>
              <a:t>mean</a:t>
            </a:r>
            <a:r>
              <a:rPr lang="zh-CN" altLang="en-US" sz="1400" dirty="0" smtClean="0"/>
              <a:t>：</a:t>
            </a:r>
            <a:r>
              <a:rPr lang="en-US" altLang="zh-CN" sz="1400" dirty="0" smtClean="0"/>
              <a:t>0.020</a:t>
            </a:r>
          </a:p>
          <a:p>
            <a:r>
              <a:rPr lang="en-US" altLang="zh-CN" sz="1400" dirty="0" smtClean="0"/>
              <a:t>RMS</a:t>
            </a:r>
            <a:r>
              <a:rPr lang="zh-CN" altLang="en-US" sz="1400" dirty="0" smtClean="0"/>
              <a:t>：</a:t>
            </a:r>
            <a:r>
              <a:rPr lang="en-US" altLang="zh-CN" sz="1400" dirty="0" smtClean="0"/>
              <a:t>0.0047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353894" y="6226101"/>
            <a:ext cx="28080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400" dirty="0" smtClean="0"/>
              <a:t>mean</a:t>
            </a:r>
            <a:r>
              <a:rPr lang="zh-CN" altLang="en-US" sz="1400" dirty="0" smtClean="0"/>
              <a:t>：</a:t>
            </a:r>
            <a:r>
              <a:rPr lang="en-US" altLang="zh-CN" sz="1400" dirty="0" smtClean="0"/>
              <a:t>0.010</a:t>
            </a:r>
          </a:p>
          <a:p>
            <a:r>
              <a:rPr lang="en-US" altLang="zh-CN" sz="1400" dirty="0" smtClean="0"/>
              <a:t>RMS</a:t>
            </a:r>
            <a:r>
              <a:rPr lang="zh-CN" altLang="en-US" sz="1400" dirty="0" smtClean="0"/>
              <a:t>：</a:t>
            </a:r>
            <a:r>
              <a:rPr lang="en-US" altLang="zh-CN" sz="1400" dirty="0" smtClean="0"/>
              <a:t>0.0045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75214" y="6226101"/>
            <a:ext cx="28080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400" dirty="0" smtClean="0"/>
              <a:t>mean</a:t>
            </a:r>
            <a:r>
              <a:rPr lang="zh-CN" altLang="en-US" sz="1400" dirty="0" smtClean="0"/>
              <a:t>：</a:t>
            </a:r>
            <a:r>
              <a:rPr lang="en-US" altLang="zh-CN" sz="1400" dirty="0" smtClean="0"/>
              <a:t>0.038</a:t>
            </a:r>
          </a:p>
          <a:p>
            <a:r>
              <a:rPr lang="en-US" altLang="zh-CN" sz="1400" dirty="0" smtClean="0"/>
              <a:t>RMS</a:t>
            </a:r>
            <a:r>
              <a:rPr lang="zh-CN" altLang="en-US" sz="1400" dirty="0" smtClean="0"/>
              <a:t>：</a:t>
            </a:r>
            <a:r>
              <a:rPr lang="en-US" altLang="zh-CN" sz="1400" dirty="0" smtClean="0"/>
              <a:t>0.0129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353894" y="3553249"/>
            <a:ext cx="28080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400" dirty="0" smtClean="0"/>
              <a:t>mean</a:t>
            </a:r>
            <a:r>
              <a:rPr lang="zh-CN" altLang="en-US" sz="1400" dirty="0" smtClean="0"/>
              <a:t>：</a:t>
            </a:r>
            <a:r>
              <a:rPr lang="en-US" altLang="zh-CN" sz="1400" dirty="0" smtClean="0"/>
              <a:t>0.014</a:t>
            </a:r>
          </a:p>
          <a:p>
            <a:r>
              <a:rPr lang="en-US" altLang="zh-CN" sz="1400" dirty="0" smtClean="0"/>
              <a:t>RMS</a:t>
            </a:r>
            <a:r>
              <a:rPr lang="zh-CN" altLang="en-US" sz="1400" dirty="0" smtClean="0"/>
              <a:t>：</a:t>
            </a:r>
            <a:r>
              <a:rPr lang="en-US" altLang="zh-CN" sz="1400" dirty="0" smtClean="0"/>
              <a:t>0.0048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105178" y="1077186"/>
            <a:ext cx="2546195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GSENSE400BSI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516475" y="1077186"/>
            <a:ext cx="2546195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DV435: CCD47-20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7944" y="2276872"/>
            <a:ext cx="1008112" cy="390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lnSpc>
                <a:spcPct val="114000"/>
              </a:lnSpc>
              <a:spcBef>
                <a:spcPts val="300"/>
              </a:spcBef>
            </a:pPr>
            <a:r>
              <a:rPr lang="en-US" altLang="zh-CN" b="1" dirty="0" smtClean="0">
                <a:solidFill>
                  <a:srgbClr val="000066"/>
                </a:solidFill>
              </a:rPr>
              <a:t>365nm</a:t>
            </a:r>
            <a:endParaRPr lang="zh-CN" altLang="en-US" b="1" dirty="0" smtClean="0">
              <a:solidFill>
                <a:srgbClr val="00006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67944" y="4941168"/>
            <a:ext cx="1008112" cy="390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lnSpc>
                <a:spcPct val="114000"/>
              </a:lnSpc>
              <a:spcBef>
                <a:spcPts val="300"/>
              </a:spcBef>
            </a:pPr>
            <a:r>
              <a:rPr lang="en-US" altLang="zh-CN" b="1" dirty="0" smtClean="0">
                <a:solidFill>
                  <a:srgbClr val="C00000"/>
                </a:solidFill>
              </a:rPr>
              <a:t>850nm</a:t>
            </a:r>
            <a:endParaRPr lang="zh-CN" altLang="en-US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33396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zh-CN" dirty="0" err="1" smtClean="0"/>
              <a:t>Centroid</a:t>
            </a:r>
            <a:r>
              <a:rPr lang="en-US" altLang="zh-CN" dirty="0" smtClean="0"/>
              <a:t> Variations for G400 &amp; DV435</a:t>
            </a:r>
            <a:endParaRPr lang="zh-CN" altLang="en-US" dirty="0"/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5355771" y="32915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62188" y="3574024"/>
            <a:ext cx="2880000" cy="309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400" dirty="0" smtClean="0"/>
              <a:t>RMS</a:t>
            </a:r>
            <a:r>
              <a:rPr lang="zh-CN" altLang="en-US" sz="1400" dirty="0" smtClean="0"/>
              <a:t>：</a:t>
            </a:r>
            <a:r>
              <a:rPr lang="en-US" altLang="zh-CN" sz="1400" dirty="0" smtClean="0"/>
              <a:t>0.012pix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353894" y="6235726"/>
            <a:ext cx="2880000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400" dirty="0" smtClean="0"/>
              <a:t>RMS</a:t>
            </a:r>
            <a:r>
              <a:rPr lang="zh-CN" altLang="en-US" sz="1400" dirty="0" smtClean="0"/>
              <a:t>：</a:t>
            </a:r>
            <a:r>
              <a:rPr lang="en-US" altLang="zh-CN" sz="1400" dirty="0" smtClean="0"/>
              <a:t>0.009pix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75214" y="6235726"/>
            <a:ext cx="2880000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400" dirty="0" smtClean="0"/>
              <a:t>RMS</a:t>
            </a:r>
            <a:r>
              <a:rPr lang="zh-CN" altLang="en-US" sz="1400" dirty="0" smtClean="0"/>
              <a:t>：</a:t>
            </a:r>
            <a:r>
              <a:rPr lang="en-US" altLang="zh-CN" sz="1400" dirty="0" smtClean="0"/>
              <a:t>0.022pix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353894" y="3574024"/>
            <a:ext cx="2880000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400" dirty="0" smtClean="0"/>
              <a:t>RMS</a:t>
            </a:r>
            <a:r>
              <a:rPr lang="zh-CN" altLang="en-US" sz="1400" dirty="0" smtClean="0"/>
              <a:t>：</a:t>
            </a:r>
            <a:r>
              <a:rPr lang="en-US" altLang="zh-CN" sz="1400" dirty="0" smtClean="0"/>
              <a:t>0.009pix</a:t>
            </a:r>
          </a:p>
        </p:txBody>
      </p:sp>
      <p:pic>
        <p:nvPicPr>
          <p:cNvPr id="7170" name="图片 51" descr="CMOS_365_3 (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0313" y="1450494"/>
            <a:ext cx="2809875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图片 52" descr="CMOS_850_3 (1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0313" y="4130701"/>
            <a:ext cx="2809875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图片 53" descr="CCD_365_3 (1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2956" y="1450494"/>
            <a:ext cx="2809875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图片 54" descr="CCD_850_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2956" y="4127821"/>
            <a:ext cx="2809875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文本框 29"/>
          <p:cNvSpPr txBox="1"/>
          <p:nvPr/>
        </p:nvSpPr>
        <p:spPr>
          <a:xfrm>
            <a:off x="1105178" y="1086811"/>
            <a:ext cx="2546195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GSENSE400BSI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516475" y="1086811"/>
            <a:ext cx="2546195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DV435: CCD47-20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7944" y="2276872"/>
            <a:ext cx="1008112" cy="390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lnSpc>
                <a:spcPct val="114000"/>
              </a:lnSpc>
              <a:spcBef>
                <a:spcPts val="300"/>
              </a:spcBef>
            </a:pPr>
            <a:r>
              <a:rPr lang="en-US" altLang="zh-CN" b="1" dirty="0" smtClean="0">
                <a:solidFill>
                  <a:srgbClr val="000066"/>
                </a:solidFill>
              </a:rPr>
              <a:t>365nm</a:t>
            </a:r>
            <a:endParaRPr lang="zh-CN" altLang="en-US" b="1" dirty="0" smtClean="0">
              <a:solidFill>
                <a:srgbClr val="00006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67944" y="4941168"/>
            <a:ext cx="1008112" cy="390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lnSpc>
                <a:spcPct val="114000"/>
              </a:lnSpc>
              <a:spcBef>
                <a:spcPts val="300"/>
              </a:spcBef>
            </a:pPr>
            <a:r>
              <a:rPr lang="en-US" altLang="zh-CN" b="1" dirty="0" smtClean="0">
                <a:solidFill>
                  <a:srgbClr val="C00000"/>
                </a:solidFill>
              </a:rPr>
              <a:t>850nm</a:t>
            </a:r>
            <a:endParaRPr lang="zh-CN" altLang="en-US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2067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zh-CN" dirty="0" smtClean="0"/>
              <a:t>Recap for G400 &amp; DV435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33772" y="1371601"/>
          <a:ext cx="8676456" cy="38404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17747"/>
                <a:gridCol w="1369967"/>
                <a:gridCol w="864210"/>
                <a:gridCol w="1306133"/>
                <a:gridCol w="1306133"/>
                <a:gridCol w="1306133"/>
                <a:gridCol w="1306133"/>
              </a:tblGrid>
              <a:tr h="640080">
                <a:tc rowSpan="2" gridSpan="2"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zh-CN" sz="1800" dirty="0">
                        <a:latin typeface="+mn-lt"/>
                        <a:ea typeface="仿宋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800" dirty="0" smtClean="0">
                          <a:latin typeface="+mn-lt"/>
                          <a:ea typeface="+mn-ea"/>
                          <a:cs typeface="+mn-cs"/>
                        </a:rPr>
                        <a:t>Unit</a:t>
                      </a:r>
                      <a:endParaRPr lang="zh-CN" sz="1800" dirty="0">
                        <a:latin typeface="+mn-lt"/>
                        <a:ea typeface="仿宋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 smtClean="0">
                          <a:latin typeface="+mn-lt"/>
                        </a:rPr>
                        <a:t>GSENSE400BSI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 smtClean="0">
                          <a:latin typeface="+mn-lt"/>
                        </a:rPr>
                        <a:t>DV435: CCD47-20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40080"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latin typeface="+mn-lt"/>
                        </a:rPr>
                        <a:t>365nm</a:t>
                      </a:r>
                      <a:endParaRPr lang="zh-CN" sz="1800" dirty="0">
                        <a:latin typeface="+mn-lt"/>
                        <a:ea typeface="仿宋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latin typeface="+mn-lt"/>
                        </a:rPr>
                        <a:t>850nm</a:t>
                      </a:r>
                      <a:endParaRPr lang="zh-CN" sz="1800" dirty="0">
                        <a:latin typeface="+mn-lt"/>
                        <a:ea typeface="仿宋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latin typeface="+mn-lt"/>
                        </a:rPr>
                        <a:t>365nm</a:t>
                      </a:r>
                      <a:endParaRPr lang="zh-CN" sz="1800" dirty="0">
                        <a:latin typeface="+mn-lt"/>
                        <a:ea typeface="仿宋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latin typeface="+mn-lt"/>
                        </a:rPr>
                        <a:t>850nm</a:t>
                      </a:r>
                      <a:endParaRPr lang="zh-CN" sz="1800">
                        <a:latin typeface="+mn-lt"/>
                        <a:ea typeface="仿宋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640080">
                <a:tc gridSpan="2"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800" dirty="0" smtClean="0">
                          <a:latin typeface="+mn-lt"/>
                        </a:rPr>
                        <a:t>Flux variation</a:t>
                      </a:r>
                      <a:r>
                        <a:rPr lang="en-US" altLang="zh-CN" sz="1800" baseline="0" dirty="0" smtClean="0">
                          <a:latin typeface="+mn-lt"/>
                        </a:rPr>
                        <a:t> (RMS)</a:t>
                      </a:r>
                      <a:endParaRPr lang="zh-CN" sz="1800" dirty="0">
                        <a:latin typeface="+mn-lt"/>
                        <a:ea typeface="仿宋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800" dirty="0" smtClean="0">
                          <a:latin typeface="+mn-lt"/>
                        </a:rPr>
                        <a:t>%</a:t>
                      </a:r>
                      <a:endParaRPr lang="zh-CN" sz="1800" dirty="0">
                        <a:latin typeface="+mn-lt"/>
                        <a:ea typeface="仿宋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800" dirty="0" smtClean="0">
                          <a:latin typeface="+mn-lt"/>
                          <a:ea typeface="+mn-ea"/>
                          <a:cs typeface="+mn-cs"/>
                        </a:rPr>
                        <a:t>0.89</a:t>
                      </a:r>
                      <a:endParaRPr lang="zh-CN" sz="1800" dirty="0">
                        <a:latin typeface="+mn-lt"/>
                        <a:ea typeface="仿宋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 smtClean="0">
                          <a:latin typeface="+mn-lt"/>
                        </a:rPr>
                        <a:t>0.80</a:t>
                      </a:r>
                      <a:endParaRPr lang="zh-CN" sz="1800" dirty="0">
                        <a:latin typeface="+mn-lt"/>
                        <a:ea typeface="仿宋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 smtClean="0">
                          <a:latin typeface="+mn-lt"/>
                        </a:rPr>
                        <a:t>0.22</a:t>
                      </a:r>
                      <a:endParaRPr lang="zh-CN" sz="1800" dirty="0">
                        <a:latin typeface="+mn-lt"/>
                        <a:ea typeface="仿宋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 smtClean="0">
                          <a:latin typeface="+mn-lt"/>
                        </a:rPr>
                        <a:t>0.22</a:t>
                      </a:r>
                      <a:endParaRPr lang="zh-CN" sz="1800" dirty="0">
                        <a:latin typeface="+mn-lt"/>
                        <a:ea typeface="仿宋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640080">
                <a:tc rowSpan="2"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800" dirty="0" smtClean="0">
                          <a:latin typeface="+mn-lt"/>
                          <a:ea typeface="+mn-ea"/>
                          <a:cs typeface="+mn-cs"/>
                        </a:rPr>
                        <a:t>Ellipticity</a:t>
                      </a:r>
                      <a:endParaRPr lang="zh-CN" sz="1800" dirty="0">
                        <a:latin typeface="+mn-lt"/>
                        <a:ea typeface="仿宋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800" dirty="0" smtClean="0">
                          <a:latin typeface="+mn-lt"/>
                          <a:ea typeface="仿宋"/>
                          <a:cs typeface="Times New Roman"/>
                        </a:rPr>
                        <a:t>Mean</a:t>
                      </a:r>
                      <a:endParaRPr lang="zh-CN" sz="1800" dirty="0">
                        <a:latin typeface="+mn-lt"/>
                        <a:ea typeface="仿宋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800" dirty="0">
                        <a:latin typeface="+mn-lt"/>
                        <a:ea typeface="仿宋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latin typeface="+mn-lt"/>
                        </a:rPr>
                        <a:t>0.020</a:t>
                      </a:r>
                      <a:endParaRPr lang="zh-CN" sz="1800" dirty="0">
                        <a:latin typeface="+mn-lt"/>
                        <a:ea typeface="仿宋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latin typeface="+mn-lt"/>
                        </a:rPr>
                        <a:t>0.038</a:t>
                      </a:r>
                      <a:endParaRPr lang="zh-CN" sz="1800" dirty="0">
                        <a:latin typeface="+mn-lt"/>
                        <a:ea typeface="仿宋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latin typeface="+mn-lt"/>
                        </a:rPr>
                        <a:t>0.014</a:t>
                      </a:r>
                      <a:endParaRPr lang="zh-CN" sz="1800">
                        <a:latin typeface="+mn-lt"/>
                        <a:ea typeface="仿宋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latin typeface="+mn-lt"/>
                        </a:rPr>
                        <a:t>0.010</a:t>
                      </a:r>
                      <a:endParaRPr lang="zh-CN" sz="1800" dirty="0">
                        <a:latin typeface="+mn-lt"/>
                        <a:ea typeface="仿宋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640080">
                <a:tc vMerge="1"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zh-CN" sz="1400" dirty="0">
                        <a:latin typeface="Arial"/>
                        <a:ea typeface="仿宋"/>
                        <a:cs typeface="Times New Roman"/>
                      </a:endParaRPr>
                    </a:p>
                  </a:txBody>
                  <a:tcPr marL="14634" marR="1463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800" dirty="0" smtClean="0">
                          <a:latin typeface="+mn-lt"/>
                          <a:ea typeface="仿宋"/>
                          <a:cs typeface="Times New Roman"/>
                        </a:rPr>
                        <a:t>RMS</a:t>
                      </a:r>
                      <a:endParaRPr lang="zh-CN" sz="1800" dirty="0">
                        <a:latin typeface="+mn-lt"/>
                        <a:ea typeface="仿宋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zh-CN" sz="1800" dirty="0">
                        <a:latin typeface="+mn-lt"/>
                        <a:ea typeface="仿宋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latin typeface="+mn-lt"/>
                        </a:rPr>
                        <a:t>0.0047</a:t>
                      </a:r>
                      <a:endParaRPr lang="zh-CN" sz="1800" dirty="0">
                        <a:latin typeface="+mn-lt"/>
                        <a:ea typeface="仿宋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latin typeface="+mn-lt"/>
                        </a:rPr>
                        <a:t>0.0129</a:t>
                      </a:r>
                      <a:endParaRPr lang="zh-CN" sz="1800" dirty="0">
                        <a:latin typeface="+mn-lt"/>
                        <a:ea typeface="仿宋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latin typeface="+mn-lt"/>
                        </a:rPr>
                        <a:t>0.0048</a:t>
                      </a:r>
                      <a:endParaRPr lang="zh-CN" sz="1800" dirty="0">
                        <a:latin typeface="+mn-lt"/>
                        <a:ea typeface="仿宋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latin typeface="+mn-lt"/>
                        </a:rPr>
                        <a:t>0.0045</a:t>
                      </a:r>
                      <a:endParaRPr lang="zh-CN" sz="1800" dirty="0">
                        <a:latin typeface="+mn-lt"/>
                        <a:ea typeface="仿宋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640080">
                <a:tc gridSpan="2"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800" dirty="0" err="1" smtClean="0">
                          <a:latin typeface="+mn-lt"/>
                          <a:ea typeface="仿宋"/>
                          <a:cs typeface="Times New Roman"/>
                        </a:rPr>
                        <a:t>Centroid</a:t>
                      </a:r>
                      <a:r>
                        <a:rPr lang="en-US" altLang="zh-CN" sz="1800" baseline="0" dirty="0" smtClean="0">
                          <a:latin typeface="+mn-lt"/>
                          <a:ea typeface="仿宋"/>
                          <a:cs typeface="Times New Roman"/>
                        </a:rPr>
                        <a:t> variation (RMS)</a:t>
                      </a:r>
                      <a:endParaRPr lang="zh-CN" sz="1800" dirty="0">
                        <a:latin typeface="+mn-lt"/>
                        <a:ea typeface="仿宋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latin typeface="+mn-lt"/>
                        </a:rPr>
                        <a:t>pixel</a:t>
                      </a:r>
                      <a:endParaRPr lang="zh-CN" sz="1800">
                        <a:latin typeface="+mn-lt"/>
                        <a:ea typeface="仿宋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latin typeface="+mn-lt"/>
                        </a:rPr>
                        <a:t>0.012</a:t>
                      </a:r>
                      <a:endParaRPr lang="zh-CN" sz="1800" dirty="0">
                        <a:latin typeface="+mn-lt"/>
                        <a:ea typeface="仿宋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latin typeface="+mn-lt"/>
                        </a:rPr>
                        <a:t>0.022</a:t>
                      </a:r>
                      <a:endParaRPr lang="zh-CN" sz="1800">
                        <a:latin typeface="+mn-lt"/>
                        <a:ea typeface="仿宋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latin typeface="+mn-lt"/>
                        </a:rPr>
                        <a:t>0.009</a:t>
                      </a:r>
                      <a:endParaRPr lang="zh-CN" sz="1800" dirty="0">
                        <a:latin typeface="+mn-lt"/>
                        <a:ea typeface="仿宋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latin typeface="+mn-lt"/>
                        </a:rPr>
                        <a:t>0.009</a:t>
                      </a:r>
                      <a:endParaRPr lang="zh-CN" sz="1800" dirty="0">
                        <a:latin typeface="+mn-lt"/>
                        <a:ea typeface="仿宋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411760" y="5445224"/>
            <a:ext cx="4572000" cy="11449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563" lvl="1" indent="-182563">
              <a:lnSpc>
                <a:spcPct val="114000"/>
              </a:lnSpc>
              <a:buSzPct val="70000"/>
            </a:pPr>
            <a:r>
              <a:rPr lang="en-US" altLang="zh-CN" sz="2000" b="1" dirty="0" smtClean="0"/>
              <a:t>Photometry </a:t>
            </a:r>
            <a:r>
              <a:rPr lang="en-US" altLang="zh-CN" sz="2000" b="1" dirty="0" smtClean="0">
                <a:sym typeface="Symbol"/>
              </a:rPr>
              <a:t></a:t>
            </a:r>
            <a:r>
              <a:rPr lang="en-US" altLang="zh-CN" sz="2000" b="1" dirty="0" smtClean="0"/>
              <a:t>0.005 </a:t>
            </a:r>
            <a:r>
              <a:rPr lang="en-US" altLang="zh-CN" sz="2000" b="1" dirty="0" err="1" smtClean="0"/>
              <a:t>mag</a:t>
            </a:r>
            <a:endParaRPr lang="en-US" altLang="zh-CN" sz="2000" b="1" dirty="0" smtClean="0"/>
          </a:p>
          <a:p>
            <a:pPr marL="182563" lvl="1" indent="-182563">
              <a:lnSpc>
                <a:spcPct val="114000"/>
              </a:lnSpc>
              <a:buSzPct val="70000"/>
            </a:pPr>
            <a:r>
              <a:rPr lang="en-US" altLang="zh-CN" sz="2000" b="1" dirty="0" smtClean="0"/>
              <a:t>Astrometry </a:t>
            </a:r>
            <a:r>
              <a:rPr lang="en-US" altLang="zh-CN" sz="2000" b="1" dirty="0" smtClean="0">
                <a:sym typeface="Symbol"/>
              </a:rPr>
              <a:t></a:t>
            </a:r>
            <a:r>
              <a:rPr lang="en-US" altLang="zh-CN" sz="2000" b="1" dirty="0" smtClean="0"/>
              <a:t>0.5 </a:t>
            </a:r>
            <a:r>
              <a:rPr lang="en-US" altLang="zh-CN" sz="2000" b="1" dirty="0" err="1" smtClean="0"/>
              <a:t>mas</a:t>
            </a:r>
            <a:endParaRPr lang="en-US" altLang="zh-CN" sz="2000" b="1" dirty="0" smtClean="0"/>
          </a:p>
          <a:p>
            <a:pPr marL="182563" lvl="1" indent="-182563">
              <a:lnSpc>
                <a:spcPct val="114000"/>
              </a:lnSpc>
              <a:buSzPct val="70000"/>
            </a:pPr>
            <a:r>
              <a:rPr lang="en-US" altLang="zh-CN" sz="2000" b="1" dirty="0" smtClean="0"/>
              <a:t>Shear </a:t>
            </a:r>
            <a:r>
              <a:rPr lang="en-US" altLang="zh-CN" sz="2000" b="1" dirty="0" smtClean="0">
                <a:sym typeface="Symbol"/>
              </a:rPr>
              <a:t></a:t>
            </a:r>
            <a:r>
              <a:rPr lang="en-US" altLang="zh-CN" sz="2000" b="1" dirty="0" smtClean="0"/>
              <a:t>1% signal to 0.1%</a:t>
            </a:r>
            <a:endParaRPr lang="zh-CN" altLang="en-US" sz="2000" b="1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000" y="324000"/>
            <a:ext cx="9072000" cy="646331"/>
          </a:xfrm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zh-CN" dirty="0" smtClean="0"/>
              <a:t>Other Issues with CMOS</a:t>
            </a:r>
            <a:endParaRPr lang="zh-CN" altLang="en-US" dirty="0"/>
          </a:p>
        </p:txBody>
      </p:sp>
      <p:pic>
        <p:nvPicPr>
          <p:cNvPr id="13" name="图片 12" descr="E:\cg_cmos\doc\20150716\cmos\cmos_ptc_hdr.png"/>
          <p:cNvPicPr/>
          <p:nvPr/>
        </p:nvPicPr>
        <p:blipFill>
          <a:blip r:embed="rId3" cstate="print"/>
          <a:srcRect l="48760"/>
          <a:stretch>
            <a:fillRect/>
          </a:stretch>
        </p:blipFill>
        <p:spPr bwMode="auto">
          <a:xfrm>
            <a:off x="611560" y="980728"/>
            <a:ext cx="424847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4860032" y="1052736"/>
            <a:ext cx="4104456" cy="289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4000"/>
              </a:lnSpc>
              <a:spcBef>
                <a:spcPts val="300"/>
              </a:spcBef>
            </a:pPr>
            <a:r>
              <a:rPr lang="en-US" altLang="zh-CN" sz="2000" dirty="0" smtClean="0">
                <a:solidFill>
                  <a:schemeClr val="tx1"/>
                </a:solidFill>
              </a:rPr>
              <a:t>CMOS detectors sometimes combine two 12bit A/D channels, one high gain and the other low gain, to achieve a 16bit dynamic range. The jump of the readout noise at the end of the high-gain channel is clearly seen. How does it affect </a:t>
            </a:r>
            <a:r>
              <a:rPr lang="en-US" altLang="zh-CN" sz="2000" dirty="0" smtClean="0"/>
              <a:t>astronomical measurements?</a:t>
            </a:r>
            <a:endParaRPr lang="zh-CN" alt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29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11560" y="4077072"/>
            <a:ext cx="4104456" cy="2710986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4860032" y="4653136"/>
            <a:ext cx="3851920" cy="1534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300"/>
              </a:spcBef>
            </a:pPr>
            <a:r>
              <a:rPr lang="en-US" altLang="zh-CN" sz="2000" dirty="0" smtClean="0"/>
              <a:t>GSENSE400BSI: lower readout noise but wide distribution</a:t>
            </a:r>
          </a:p>
          <a:p>
            <a:pPr>
              <a:lnSpc>
                <a:spcPct val="114000"/>
              </a:lnSpc>
              <a:spcBef>
                <a:spcPts val="300"/>
              </a:spcBef>
            </a:pPr>
            <a:r>
              <a:rPr lang="en-US" altLang="zh-CN" sz="2000" dirty="0" smtClean="0"/>
              <a:t>DV435: higher readout noise and narrow distribution</a:t>
            </a:r>
          </a:p>
        </p:txBody>
      </p:sp>
    </p:spTree>
    <p:extLst>
      <p:ext uri="{BB962C8B-B14F-4D97-AF65-F5344CB8AC3E}">
        <p14:creationId xmlns:p14="http://schemas.microsoft.com/office/powerpoint/2010/main" xmlns="" val="3564278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268760"/>
            <a:ext cx="8352928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 algn="l">
              <a:lnSpc>
                <a:spcPct val="105000"/>
              </a:lnSpc>
              <a:spcBef>
                <a:spcPts val="600"/>
              </a:spcBef>
              <a:buSzPct val="70000"/>
              <a:buFont typeface="Wingdings" pitchFamily="2" charset="2"/>
              <a:buChar char="l"/>
            </a:pPr>
            <a:r>
              <a:rPr lang="en-US" altLang="zh-CN" sz="2800" dirty="0" smtClean="0">
                <a:solidFill>
                  <a:schemeClr val="tx1"/>
                </a:solidFill>
              </a:rPr>
              <a:t>The level of CCD and CMOS </a:t>
            </a:r>
            <a:r>
              <a:rPr lang="en-US" altLang="zh-CN" sz="2800" dirty="0" err="1" smtClean="0">
                <a:solidFill>
                  <a:schemeClr val="tx1"/>
                </a:solidFill>
              </a:rPr>
              <a:t>intrapixel</a:t>
            </a:r>
            <a:r>
              <a:rPr lang="en-US" altLang="zh-CN" sz="2800" dirty="0" smtClean="0">
                <a:solidFill>
                  <a:schemeClr val="tx1"/>
                </a:solidFill>
              </a:rPr>
              <a:t> effects on spot (PSF) flux, </a:t>
            </a:r>
            <a:r>
              <a:rPr lang="en-US" altLang="zh-CN" sz="2800" dirty="0" err="1" smtClean="0">
                <a:solidFill>
                  <a:schemeClr val="tx1"/>
                </a:solidFill>
              </a:rPr>
              <a:t>centroid</a:t>
            </a:r>
            <a:r>
              <a:rPr lang="en-US" altLang="zh-CN" sz="2800" dirty="0" smtClean="0">
                <a:solidFill>
                  <a:schemeClr val="tx1"/>
                </a:solidFill>
              </a:rPr>
              <a:t>, and </a:t>
            </a:r>
            <a:r>
              <a:rPr lang="en-US" altLang="zh-CN" sz="2800" dirty="0" err="1" smtClean="0">
                <a:solidFill>
                  <a:schemeClr val="tx1"/>
                </a:solidFill>
              </a:rPr>
              <a:t>ellipticity</a:t>
            </a:r>
            <a:r>
              <a:rPr lang="en-US" altLang="zh-CN" sz="2800" dirty="0" smtClean="0">
                <a:solidFill>
                  <a:schemeClr val="tx1"/>
                </a:solidFill>
              </a:rPr>
              <a:t> are relevant to precision astronomy.</a:t>
            </a:r>
          </a:p>
          <a:p>
            <a:pPr marL="354013" indent="-354013" algn="l">
              <a:lnSpc>
                <a:spcPct val="105000"/>
              </a:lnSpc>
              <a:spcBef>
                <a:spcPts val="600"/>
              </a:spcBef>
              <a:buSzPct val="70000"/>
              <a:buFont typeface="Wingdings" pitchFamily="2" charset="2"/>
              <a:buChar char="l"/>
            </a:pPr>
            <a:r>
              <a:rPr lang="en-US" altLang="zh-CN" sz="2800" dirty="0" smtClean="0"/>
              <a:t>The CMOS detectors tested exhibit worse </a:t>
            </a:r>
            <a:r>
              <a:rPr lang="en-US" altLang="zh-CN" sz="2800" dirty="0" err="1" smtClean="0"/>
              <a:t>intrapixel</a:t>
            </a:r>
            <a:r>
              <a:rPr lang="en-US" altLang="zh-CN" sz="2800" dirty="0" smtClean="0"/>
              <a:t> effects than CCDs do.</a:t>
            </a:r>
          </a:p>
          <a:p>
            <a:pPr marL="354013" indent="-354013" algn="l">
              <a:lnSpc>
                <a:spcPct val="105000"/>
              </a:lnSpc>
              <a:spcBef>
                <a:spcPts val="600"/>
              </a:spcBef>
              <a:buSzPct val="70000"/>
              <a:buFont typeface="Wingdings" pitchFamily="2" charset="2"/>
              <a:buChar char="l"/>
            </a:pPr>
            <a:r>
              <a:rPr lang="en-US" altLang="zh-CN" sz="2800" dirty="0" err="1" smtClean="0"/>
              <a:t>Intrapixel</a:t>
            </a:r>
            <a:r>
              <a:rPr lang="en-US" altLang="zh-CN" sz="2800" dirty="0" smtClean="0"/>
              <a:t> effects depend very much on the detailed pixel structure and the pixel scale (PSF sampling). Therefore, one has to quantify the effects for each project.</a:t>
            </a:r>
          </a:p>
          <a:p>
            <a:pPr marL="354013" indent="-354013" algn="l">
              <a:lnSpc>
                <a:spcPct val="105000"/>
              </a:lnSpc>
              <a:spcBef>
                <a:spcPts val="600"/>
              </a:spcBef>
              <a:buSzPct val="70000"/>
              <a:buFont typeface="Wingdings" pitchFamily="2" charset="2"/>
              <a:buChar char="l"/>
            </a:pPr>
            <a:r>
              <a:rPr lang="en-US" altLang="zh-CN" sz="2800" dirty="0" smtClean="0">
                <a:solidFill>
                  <a:schemeClr val="tx1"/>
                </a:solidFill>
              </a:rPr>
              <a:t>Need for </a:t>
            </a:r>
            <a:r>
              <a:rPr lang="en-US" altLang="zh-CN" sz="2800" dirty="0" err="1" smtClean="0">
                <a:solidFill>
                  <a:schemeClr val="tx1"/>
                </a:solidFill>
              </a:rPr>
              <a:t>intrapixel</a:t>
            </a:r>
            <a:r>
              <a:rPr lang="en-US" altLang="zh-CN" sz="2800" dirty="0" smtClean="0">
                <a:solidFill>
                  <a:schemeClr val="tx1"/>
                </a:solidFill>
              </a:rPr>
              <a:t> effect correction!</a:t>
            </a:r>
            <a:endParaRPr lang="zh-CN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04911" y="332656"/>
            <a:ext cx="7783513" cy="4752975"/>
            <a:chOff x="395536" y="1340768"/>
            <a:chExt cx="7783513" cy="4752975"/>
          </a:xfrm>
        </p:grpSpPr>
        <p:pic>
          <p:nvPicPr>
            <p:cNvPr id="1027" name="Picture 3" descr="E:\Caoli\会议报告准备\报告准备\素材\Paul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1340768"/>
              <a:ext cx="7783513" cy="4752975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475041" y="1387583"/>
              <a:ext cx="7632000" cy="4256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457200" indent="-457200" algn="ctr">
                <a:lnSpc>
                  <a:spcPct val="114000"/>
                </a:lnSpc>
                <a:spcBef>
                  <a:spcPts val="300"/>
                </a:spcBef>
              </a:pPr>
              <a:r>
                <a:rPr lang="en-US" altLang="zh-CN" sz="1900" dirty="0" smtClean="0">
                  <a:solidFill>
                    <a:schemeClr val="tx1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The non-uniformity of CCDs and the effects of spatial </a:t>
              </a:r>
              <a:r>
                <a:rPr lang="en-US" altLang="zh-CN" sz="1900" dirty="0" err="1" smtClean="0">
                  <a:solidFill>
                    <a:schemeClr val="tx1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undersampling</a:t>
              </a:r>
              <a:endParaRPr lang="zh-CN" altLang="en-US" sz="19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586761" y="2204864"/>
              <a:ext cx="2232248" cy="352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14000"/>
                </a:lnSpc>
                <a:spcBef>
                  <a:spcPts val="300"/>
                </a:spcBef>
              </a:pPr>
              <a:r>
                <a:rPr lang="en-US" altLang="zh-CN" sz="1600" dirty="0" smtClean="0">
                  <a:solidFill>
                    <a:srgbClr val="0066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SPIE 1994, 2198, 836</a:t>
              </a:r>
              <a:endParaRPr lang="zh-CN" altLang="en-US" sz="1600" dirty="0" smtClean="0">
                <a:solidFill>
                  <a:srgbClr val="0066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25860" y="3951304"/>
            <a:ext cx="8150596" cy="2862072"/>
            <a:chOff x="525860" y="3951304"/>
            <a:chExt cx="8150596" cy="286207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5860" y="3951304"/>
              <a:ext cx="3685032" cy="2862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46339" y="4013445"/>
              <a:ext cx="3830117" cy="2737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7380312" y="3992053"/>
              <a:ext cx="648072" cy="373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14000"/>
                </a:lnSpc>
                <a:spcBef>
                  <a:spcPts val="300"/>
                </a:spcBef>
              </a:pPr>
              <a:r>
                <a:rPr lang="en-US" altLang="zh-CN" sz="1600" dirty="0" smtClean="0">
                  <a:solidFill>
                    <a:schemeClr val="tx1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BSI</a:t>
              </a:r>
              <a:endParaRPr lang="zh-CN" altLang="en-US" sz="1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Intrapixel</a:t>
            </a:r>
            <a:r>
              <a:rPr lang="en-US" altLang="zh-CN" dirty="0" smtClean="0"/>
              <a:t> Effects and </a:t>
            </a:r>
            <a:r>
              <a:rPr lang="en-US" altLang="zh-CN" dirty="0" err="1" smtClean="0"/>
              <a:t>Undersampling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04048" y="1085835"/>
            <a:ext cx="4067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33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Zhou, X., et al., </a:t>
            </a:r>
            <a:r>
              <a:rPr lang="en-US" altLang="zh-CN" sz="1600" i="1" dirty="0">
                <a:solidFill>
                  <a:srgbClr val="0033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Modeling the CCD </a:t>
            </a:r>
            <a:r>
              <a:rPr lang="en-US" altLang="zh-CN" sz="1600" i="1" dirty="0" err="1">
                <a:solidFill>
                  <a:srgbClr val="0033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Undersampling</a:t>
            </a:r>
            <a:r>
              <a:rPr lang="en-US" altLang="zh-CN" sz="1600" i="1" dirty="0">
                <a:solidFill>
                  <a:srgbClr val="0033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Effect in the BATC Photometric </a:t>
            </a:r>
            <a:r>
              <a:rPr lang="en-US" altLang="zh-CN" sz="1600" i="1" dirty="0" smtClean="0">
                <a:solidFill>
                  <a:srgbClr val="0033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System,</a:t>
            </a:r>
            <a:r>
              <a:rPr lang="en-US" altLang="zh-CN" sz="1600" dirty="0" smtClean="0">
                <a:solidFill>
                  <a:srgbClr val="0033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PASP 2005, 117, 86</a:t>
            </a:r>
            <a:endParaRPr lang="en-US" altLang="zh-CN" sz="1600" dirty="0">
              <a:solidFill>
                <a:srgbClr val="0033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380" y="1052736"/>
            <a:ext cx="4320000" cy="31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4170566"/>
            <a:ext cx="4645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/>
              <a:t>Mag. residuals of bright stars, unguided, one night</a:t>
            </a:r>
            <a:endParaRPr lang="zh-CN" alt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1988840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2060"/>
                </a:solidFill>
              </a:rPr>
              <a:t>Ford </a:t>
            </a:r>
            <a:r>
              <a:rPr lang="en-US" altLang="zh-CN" dirty="0">
                <a:solidFill>
                  <a:srgbClr val="002060"/>
                </a:solidFill>
              </a:rPr>
              <a:t>Aerospace </a:t>
            </a:r>
            <a:r>
              <a:rPr lang="en-US" altLang="zh-CN" dirty="0" smtClean="0">
                <a:solidFill>
                  <a:srgbClr val="002060"/>
                </a:solidFill>
              </a:rPr>
              <a:t>2k×2k CCD FSI</a:t>
            </a:r>
          </a:p>
          <a:p>
            <a:r>
              <a:rPr lang="en-US" altLang="zh-CN" dirty="0" smtClean="0">
                <a:solidFill>
                  <a:srgbClr val="002060"/>
                </a:solidFill>
              </a:rPr>
              <a:t>pixel size: 15μm square</a:t>
            </a:r>
          </a:p>
          <a:p>
            <a:r>
              <a:rPr lang="en-US" altLang="zh-CN" dirty="0" smtClean="0">
                <a:solidFill>
                  <a:srgbClr val="002060"/>
                </a:solidFill>
              </a:rPr>
              <a:t>pixel scale: 1.7″/pix</a:t>
            </a:r>
            <a:endParaRPr lang="zh-CN" altLang="en-US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055194"/>
            <a:ext cx="3456432" cy="361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725117"/>
            <a:ext cx="3415284" cy="194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22777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SST_ob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5718"/>
            <a:ext cx="9144000" cy="69294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New Context: Precision Astronomy</a:t>
            </a:r>
            <a:endParaRPr lang="zh-CN" altLang="en-US" dirty="0">
              <a:solidFill>
                <a:srgbClr val="FFFF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75656" y="1407120"/>
            <a:ext cx="7272808" cy="5245605"/>
            <a:chOff x="1475656" y="1407120"/>
            <a:chExt cx="7272808" cy="5245605"/>
          </a:xfrm>
        </p:grpSpPr>
        <p:sp>
          <p:nvSpPr>
            <p:cNvPr id="5" name="TextBox 4"/>
            <p:cNvSpPr txBox="1"/>
            <p:nvPr/>
          </p:nvSpPr>
          <p:spPr>
            <a:xfrm>
              <a:off x="1475656" y="1484784"/>
              <a:ext cx="3312368" cy="1144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l">
                <a:lnSpc>
                  <a:spcPct val="114000"/>
                </a:lnSpc>
              </a:pPr>
              <a:r>
                <a:rPr lang="en-US" altLang="zh-CN" sz="2000" b="1" dirty="0" smtClean="0">
                  <a:solidFill>
                    <a:srgbClr val="FFFF00"/>
                  </a:solidFill>
                </a:rPr>
                <a:t>Precision goal </a:t>
              </a:r>
            </a:p>
            <a:p>
              <a:pPr marL="182563" lvl="1" indent="-182563">
                <a:lnSpc>
                  <a:spcPct val="114000"/>
                </a:lnSpc>
                <a:buSzPct val="70000"/>
                <a:buFont typeface="Wingdings" pitchFamily="2" charset="2"/>
                <a:buChar char="l"/>
              </a:pPr>
              <a:r>
                <a:rPr lang="en-US" altLang="zh-CN" sz="2000" b="1" dirty="0" smtClean="0">
                  <a:solidFill>
                    <a:srgbClr val="FFFF00"/>
                  </a:solidFill>
                </a:rPr>
                <a:t>Photometry </a:t>
              </a:r>
              <a:r>
                <a:rPr lang="en-US" altLang="zh-CN" sz="2000" b="1" dirty="0" smtClean="0">
                  <a:solidFill>
                    <a:srgbClr val="FFFF00"/>
                  </a:solidFill>
                  <a:sym typeface="Symbol"/>
                </a:rPr>
                <a:t></a:t>
              </a:r>
              <a:r>
                <a:rPr lang="en-US" altLang="zh-CN" sz="2000" b="1" dirty="0" smtClean="0">
                  <a:solidFill>
                    <a:srgbClr val="FFFF00"/>
                  </a:solidFill>
                </a:rPr>
                <a:t>0.005 </a:t>
              </a:r>
              <a:r>
                <a:rPr lang="en-US" altLang="zh-CN" sz="2000" b="1" dirty="0" err="1" smtClean="0">
                  <a:solidFill>
                    <a:srgbClr val="FFFF00"/>
                  </a:solidFill>
                </a:rPr>
                <a:t>mag</a:t>
              </a:r>
              <a:endParaRPr lang="en-US" altLang="zh-CN" sz="2000" b="1" dirty="0" smtClean="0">
                <a:solidFill>
                  <a:srgbClr val="FFFF00"/>
                </a:solidFill>
              </a:endParaRPr>
            </a:p>
            <a:p>
              <a:pPr marL="182563" lvl="1" indent="-182563">
                <a:lnSpc>
                  <a:spcPct val="114000"/>
                </a:lnSpc>
                <a:buSzPct val="70000"/>
                <a:buFont typeface="Wingdings" pitchFamily="2" charset="2"/>
                <a:buChar char="l"/>
              </a:pPr>
              <a:r>
                <a:rPr lang="en-US" altLang="zh-CN" sz="2000" b="1" dirty="0" smtClean="0">
                  <a:solidFill>
                    <a:srgbClr val="FFFF00"/>
                  </a:solidFill>
                </a:rPr>
                <a:t>Astrometry </a:t>
              </a:r>
              <a:r>
                <a:rPr lang="en-US" altLang="zh-CN" sz="2000" b="1" dirty="0" smtClean="0">
                  <a:solidFill>
                    <a:srgbClr val="FFFF00"/>
                  </a:solidFill>
                  <a:sym typeface="Symbol"/>
                </a:rPr>
                <a:t></a:t>
              </a:r>
              <a:r>
                <a:rPr lang="en-US" altLang="zh-CN" sz="2000" b="1" dirty="0" smtClean="0">
                  <a:solidFill>
                    <a:srgbClr val="FFFF00"/>
                  </a:solidFill>
                </a:rPr>
                <a:t>0.5 </a:t>
              </a:r>
              <a:r>
                <a:rPr lang="en-US" altLang="zh-CN" sz="2000" b="1" dirty="0" err="1" smtClean="0">
                  <a:solidFill>
                    <a:srgbClr val="FFFF00"/>
                  </a:solidFill>
                </a:rPr>
                <a:t>mas</a:t>
              </a:r>
              <a:endParaRPr lang="zh-CN" altLang="en-US" sz="2000" b="1" dirty="0" smtClean="0">
                <a:solidFill>
                  <a:srgbClr val="FFFF00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932040" y="1407120"/>
              <a:ext cx="3816424" cy="5245605"/>
              <a:chOff x="4932040" y="1407120"/>
              <a:chExt cx="3816424" cy="5245605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659"/>
              <a:stretch>
                <a:fillRect/>
              </a:stretch>
            </p:blipFill>
            <p:spPr bwMode="auto">
              <a:xfrm>
                <a:off x="4932040" y="1407120"/>
                <a:ext cx="3816424" cy="4902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4932040" y="6300000"/>
                <a:ext cx="3816424" cy="35272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457200" indent="-457200" algn="ctr">
                  <a:lnSpc>
                    <a:spcPct val="114000"/>
                  </a:lnSpc>
                  <a:spcBef>
                    <a:spcPts val="300"/>
                  </a:spcBef>
                </a:pPr>
                <a:r>
                  <a:rPr lang="en-US" altLang="zh-CN" sz="1600" dirty="0" smtClean="0">
                    <a:solidFill>
                      <a:srgbClr val="006600"/>
                    </a:solidFill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rPr>
                  <a:t>Ivezic et al., ARAA 2012, 50, 251</a:t>
                </a:r>
                <a:endParaRPr lang="zh-CN" altLang="en-US" sz="1600" dirty="0" smtClean="0">
                  <a:solidFill>
                    <a:srgbClr val="0066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C:\zhan\mee\China06\BUAA\image\2218large.jpg"/>
          <p:cNvPicPr>
            <a:picLocks noChangeAspect="1" noChangeArrowheads="1"/>
          </p:cNvPicPr>
          <p:nvPr/>
        </p:nvPicPr>
        <p:blipFill>
          <a:blip r:embed="rId2" cstate="print"/>
          <a:srcRect l="7331" t="12184" r="29830" b="28428"/>
          <a:stretch>
            <a:fillRect/>
          </a:stretch>
        </p:blipFill>
        <p:spPr bwMode="auto">
          <a:xfrm>
            <a:off x="0" y="-27000"/>
            <a:ext cx="9144000" cy="6912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New Context: Precision Astronomy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4869160"/>
            <a:ext cx="3672408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lnSpc>
                <a:spcPct val="114000"/>
              </a:lnSpc>
            </a:pPr>
            <a:r>
              <a:rPr lang="en-US" altLang="zh-CN" sz="2000" b="1" dirty="0" smtClean="0">
                <a:solidFill>
                  <a:srgbClr val="FFFF00"/>
                </a:solidFill>
              </a:rPr>
              <a:t>Weak lensing shear</a:t>
            </a:r>
          </a:p>
          <a:p>
            <a:pPr marL="182563" lvl="1" indent="-182563">
              <a:lnSpc>
                <a:spcPct val="114000"/>
              </a:lnSpc>
              <a:buSzPct val="70000"/>
              <a:buFont typeface="Wingdings" pitchFamily="2" charset="2"/>
              <a:buChar char="l"/>
            </a:pPr>
            <a:r>
              <a:rPr lang="en-US" altLang="zh-CN" sz="2000" b="1" dirty="0" smtClean="0">
                <a:solidFill>
                  <a:srgbClr val="FFFF00"/>
                </a:solidFill>
              </a:rPr>
              <a:t>Induced </a:t>
            </a:r>
            <a:r>
              <a:rPr lang="en-US" altLang="zh-CN" sz="2000" b="1" dirty="0" err="1" smtClean="0">
                <a:solidFill>
                  <a:srgbClr val="FFFF00"/>
                </a:solidFill>
              </a:rPr>
              <a:t>ellipticity</a:t>
            </a:r>
            <a:r>
              <a:rPr lang="en-US" altLang="zh-CN" sz="2000" b="1" dirty="0" smtClean="0">
                <a:solidFill>
                  <a:srgbClr val="FFFF00"/>
                </a:solidFill>
              </a:rPr>
              <a:t>: </a:t>
            </a:r>
            <a:r>
              <a:rPr lang="en-US" altLang="zh-CN" sz="2000" b="1" dirty="0" smtClean="0">
                <a:solidFill>
                  <a:srgbClr val="FFFF00"/>
                </a:solidFill>
              </a:rPr>
              <a:t>10</a:t>
            </a:r>
            <a:r>
              <a:rPr lang="en-US" altLang="zh-CN" sz="2000" b="1" baseline="30000" dirty="0" smtClean="0">
                <a:solidFill>
                  <a:srgbClr val="FFFF00"/>
                </a:solidFill>
              </a:rPr>
              <a:t>-3 </a:t>
            </a:r>
            <a:r>
              <a:rPr lang="en-US" altLang="zh-CN" sz="2000" b="1" dirty="0" smtClean="0">
                <a:solidFill>
                  <a:srgbClr val="FFFF00"/>
                </a:solidFill>
              </a:rPr>
              <a:t>-</a:t>
            </a:r>
            <a:r>
              <a:rPr lang="en-US" altLang="zh-CN" sz="2000" b="1" dirty="0" smtClean="0">
                <a:solidFill>
                  <a:srgbClr val="FFFF00"/>
                </a:solidFill>
              </a:rPr>
              <a:t>10</a:t>
            </a:r>
            <a:r>
              <a:rPr lang="en-US" altLang="zh-CN" sz="2000" b="1" baseline="30000" dirty="0" smtClean="0">
                <a:solidFill>
                  <a:srgbClr val="FFFF00"/>
                </a:solidFill>
              </a:rPr>
              <a:t>-2</a:t>
            </a:r>
            <a:endParaRPr lang="en-US" altLang="zh-CN" sz="2000" b="1" dirty="0" smtClean="0">
              <a:solidFill>
                <a:srgbClr val="FFFF00"/>
              </a:solidFill>
            </a:endParaRPr>
          </a:p>
          <a:p>
            <a:pPr marL="182563" lvl="1" indent="-182563">
              <a:lnSpc>
                <a:spcPct val="114000"/>
              </a:lnSpc>
              <a:buSzPct val="70000"/>
              <a:buFont typeface="Wingdings" pitchFamily="2" charset="2"/>
              <a:buChar char="l"/>
            </a:pPr>
            <a:r>
              <a:rPr lang="en-US" altLang="zh-CN" sz="2000" b="1" dirty="0" err="1" smtClean="0">
                <a:solidFill>
                  <a:srgbClr val="FFFF00"/>
                </a:solidFill>
              </a:rPr>
              <a:t>Mult</a:t>
            </a:r>
            <a:r>
              <a:rPr lang="en-US" altLang="zh-CN" sz="2000" b="1" dirty="0" smtClean="0">
                <a:solidFill>
                  <a:srgbClr val="FFFF00"/>
                </a:solidFill>
              </a:rPr>
              <a:t>. shear error: </a:t>
            </a:r>
            <a:r>
              <a:rPr lang="en-US" altLang="zh-CN" sz="2000" b="1" dirty="0" smtClean="0">
                <a:solidFill>
                  <a:srgbClr val="FFFF00"/>
                </a:solidFill>
              </a:rPr>
              <a:t>10</a:t>
            </a:r>
            <a:r>
              <a:rPr lang="en-US" altLang="zh-CN" sz="2000" b="1" baseline="30000" dirty="0" smtClean="0">
                <a:solidFill>
                  <a:srgbClr val="FFFF00"/>
                </a:solidFill>
              </a:rPr>
              <a:t>-3</a:t>
            </a:r>
            <a:endParaRPr lang="en-US" altLang="zh-CN" sz="2000" b="1" baseline="30000" dirty="0" smtClean="0">
              <a:solidFill>
                <a:srgbClr val="FFFF00"/>
              </a:solidFill>
            </a:endParaRPr>
          </a:p>
          <a:p>
            <a:pPr marL="182563" lvl="1" indent="-182563">
              <a:lnSpc>
                <a:spcPct val="114000"/>
              </a:lnSpc>
              <a:buSzPct val="70000"/>
              <a:buFont typeface="Wingdings" pitchFamily="2" charset="2"/>
              <a:buChar char="l"/>
            </a:pPr>
            <a:r>
              <a:rPr lang="en-US" altLang="zh-CN" sz="2000" b="1" dirty="0" smtClean="0">
                <a:solidFill>
                  <a:srgbClr val="FFFF00"/>
                </a:solidFill>
              </a:rPr>
              <a:t>Add. shear error: </a:t>
            </a:r>
            <a:r>
              <a:rPr lang="en-US" altLang="zh-CN" sz="2000" b="1" dirty="0" smtClean="0">
                <a:solidFill>
                  <a:srgbClr val="FFFF00"/>
                </a:solidFill>
              </a:rPr>
              <a:t>3</a:t>
            </a:r>
            <a:r>
              <a:rPr lang="en-US" altLang="zh-CN" sz="2000" b="1" dirty="0" smtClean="0">
                <a:solidFill>
                  <a:srgbClr val="FFFF00"/>
                </a:solidFill>
                <a:latin typeface="宋体"/>
                <a:ea typeface="宋体"/>
              </a:rPr>
              <a:t>×</a:t>
            </a:r>
            <a:r>
              <a:rPr lang="en-US" altLang="zh-CN" sz="2000" b="1" dirty="0" smtClean="0">
                <a:solidFill>
                  <a:srgbClr val="FFFF00"/>
                </a:solidFill>
              </a:rPr>
              <a:t>10</a:t>
            </a:r>
            <a:r>
              <a:rPr lang="en-US" altLang="zh-CN" sz="2000" b="1" baseline="30000" dirty="0" smtClean="0">
                <a:solidFill>
                  <a:srgbClr val="FFFF00"/>
                </a:solidFill>
              </a:rPr>
              <a:t>-4</a:t>
            </a:r>
            <a:endParaRPr lang="en-US" altLang="zh-CN" sz="2000" b="1" baseline="300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F:\lit\ccd\ccd_tech\ccd_cmos_pixel.jpeg"/>
          <p:cNvPicPr>
            <a:picLocks noChangeAspect="1" noChangeArrowheads="1"/>
          </p:cNvPicPr>
          <p:nvPr/>
        </p:nvPicPr>
        <p:blipFill>
          <a:blip r:embed="rId3" cstate="print"/>
          <a:srcRect l="3696" t="4990" r="4991" b="7689"/>
          <a:stretch>
            <a:fillRect/>
          </a:stretch>
        </p:blipFill>
        <p:spPr bwMode="auto">
          <a:xfrm>
            <a:off x="1259632" y="1196752"/>
            <a:ext cx="5184576" cy="2736304"/>
          </a:xfrm>
          <a:prstGeom prst="rect">
            <a:avLst/>
          </a:prstGeom>
          <a:noFill/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6000" y="324000"/>
            <a:ext cx="9072000" cy="646331"/>
          </a:xfrm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zh-CN" dirty="0" smtClean="0"/>
              <a:t>New </a:t>
            </a:r>
            <a:r>
              <a:rPr lang="en-US" altLang="zh-CN" dirty="0" err="1" smtClean="0"/>
              <a:t>Dev’t</a:t>
            </a:r>
            <a:r>
              <a:rPr lang="en-US" altLang="zh-CN" dirty="0" smtClean="0"/>
              <a:t>: Thick CCDs &amp; BSI CMOS-APS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35446" r="18033" b="19118"/>
          <a:stretch>
            <a:fillRect/>
          </a:stretch>
        </p:blipFill>
        <p:spPr bwMode="auto">
          <a:xfrm>
            <a:off x="251519" y="4144296"/>
            <a:ext cx="1373541" cy="209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TAOS_II_CIS113.jpg"/>
          <p:cNvPicPr>
            <a:picLocks noChangeAspect="1"/>
          </p:cNvPicPr>
          <p:nvPr/>
        </p:nvPicPr>
        <p:blipFill>
          <a:blip r:embed="rId5" cstate="print"/>
          <a:srcRect l="2175" t="5798" r="8677" b="7227"/>
          <a:stretch>
            <a:fillRect/>
          </a:stretch>
        </p:blipFill>
        <p:spPr>
          <a:xfrm>
            <a:off x="4264765" y="4221088"/>
            <a:ext cx="2755507" cy="2016224"/>
          </a:xfrm>
          <a:prstGeom prst="rect">
            <a:avLst/>
          </a:prstGeom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6" cstate="print"/>
          <a:srcRect l="23625" t="20322" r="11408" b="22775"/>
          <a:stretch>
            <a:fillRect/>
          </a:stretch>
        </p:blipFill>
        <p:spPr bwMode="auto">
          <a:xfrm>
            <a:off x="1744486" y="4221089"/>
            <a:ext cx="237626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52"/>
          <a:stretch>
            <a:fillRect/>
          </a:stretch>
        </p:blipFill>
        <p:spPr bwMode="auto">
          <a:xfrm>
            <a:off x="7092280" y="4181991"/>
            <a:ext cx="2051720" cy="2064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6294" y="6255330"/>
            <a:ext cx="1800200" cy="40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300"/>
              </a:spcBef>
            </a:pPr>
            <a:r>
              <a:rPr lang="en-US" altLang="zh-CN" dirty="0" smtClean="0">
                <a:solidFill>
                  <a:schemeClr val="tx1"/>
                </a:solidFill>
              </a:rPr>
              <a:t>DES CCD 250</a:t>
            </a:r>
            <a:r>
              <a:rPr lang="en-US" altLang="zh-CN" dirty="0" smtClean="0">
                <a:solidFill>
                  <a:schemeClr val="tx1"/>
                </a:solidFill>
                <a:sym typeface="Symbol"/>
              </a:rPr>
              <a:t></a:t>
            </a:r>
            <a:r>
              <a:rPr lang="en-US" altLang="zh-CN" dirty="0" smtClean="0">
                <a:solidFill>
                  <a:schemeClr val="tx1"/>
                </a:solidFill>
              </a:rPr>
              <a:t>m</a:t>
            </a:r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60510" y="6255330"/>
            <a:ext cx="1800200" cy="40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300"/>
              </a:spcBef>
            </a:pPr>
            <a:r>
              <a:rPr lang="en-US" altLang="zh-CN" dirty="0" smtClean="0">
                <a:solidFill>
                  <a:schemeClr val="tx1"/>
                </a:solidFill>
              </a:rPr>
              <a:t>LSST CCD 100</a:t>
            </a:r>
            <a:r>
              <a:rPr lang="en-US" altLang="zh-CN" dirty="0" smtClean="0">
                <a:solidFill>
                  <a:schemeClr val="tx1"/>
                </a:solidFill>
                <a:sym typeface="Symbol"/>
              </a:rPr>
              <a:t></a:t>
            </a:r>
            <a:r>
              <a:rPr lang="en-US" altLang="zh-CN" dirty="0" smtClean="0">
                <a:solidFill>
                  <a:schemeClr val="tx1"/>
                </a:solidFill>
              </a:rPr>
              <a:t>m</a:t>
            </a:r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52798" y="6273348"/>
            <a:ext cx="1872208" cy="390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300"/>
              </a:spcBef>
            </a:pPr>
            <a:r>
              <a:rPr lang="en-US" altLang="zh-CN" dirty="0" smtClean="0">
                <a:solidFill>
                  <a:schemeClr val="tx1"/>
                </a:solidFill>
              </a:rPr>
              <a:t>TAOS II BSI CMOS</a:t>
            </a:r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76256" y="6255330"/>
            <a:ext cx="2267744" cy="40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300"/>
              </a:spcBef>
            </a:pPr>
            <a:r>
              <a:rPr lang="en-US" altLang="zh-CN" dirty="0" smtClean="0">
                <a:solidFill>
                  <a:schemeClr val="tx1"/>
                </a:solidFill>
              </a:rPr>
              <a:t>GSENSE400 BSI CMOS</a:t>
            </a:r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88224" y="1772816"/>
            <a:ext cx="2304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 smtClean="0">
                <a:solidFill>
                  <a:schemeClr val="tx1"/>
                </a:solidFill>
              </a:rPr>
              <a:t>Precision astronomy places demanding requirements on detectors. Previously negligible effects need closer examination. </a:t>
            </a:r>
            <a:endParaRPr lang="zh-CN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3729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5556" y="324000"/>
            <a:ext cx="7992888" cy="646331"/>
          </a:xfrm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zh-CN" dirty="0" smtClean="0"/>
              <a:t>Measuring </a:t>
            </a:r>
            <a:r>
              <a:rPr lang="en-US" altLang="zh-CN" dirty="0" err="1" smtClean="0"/>
              <a:t>Intrapixel</a:t>
            </a:r>
            <a:r>
              <a:rPr lang="en-US" altLang="zh-CN" dirty="0" smtClean="0"/>
              <a:t> Effects</a:t>
            </a:r>
            <a:endParaRPr lang="zh-CN" altLang="en-US" dirty="0"/>
          </a:p>
        </p:txBody>
      </p:sp>
      <p:graphicFrame>
        <p:nvGraphicFramePr>
          <p:cNvPr id="24" name="表格 23"/>
          <p:cNvGraphicFramePr>
            <a:graphicFrameLocks noGrp="1"/>
          </p:cNvGraphicFramePr>
          <p:nvPr/>
        </p:nvGraphicFramePr>
        <p:xfrm>
          <a:off x="539552" y="3861048"/>
          <a:ext cx="5509122" cy="1864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0690"/>
                <a:gridCol w="3888432"/>
              </a:tblGrid>
              <a:tr h="29883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Device</a:t>
                      </a:r>
                      <a:endParaRPr lang="zh-CN" altLang="en-US" sz="16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Model</a:t>
                      </a:r>
                      <a:endParaRPr lang="zh-CN" altLang="en-US" sz="16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LED</a:t>
                      </a:r>
                      <a:r>
                        <a:rPr lang="zh-CN" altLang="en-US" sz="1600" baseline="0" dirty="0" smtClean="0"/>
                        <a:t> </a:t>
                      </a:r>
                      <a:r>
                        <a:rPr lang="en-US" altLang="zh-CN" sz="1600" baseline="0" dirty="0" smtClean="0"/>
                        <a:t>light source</a:t>
                      </a:r>
                      <a:endParaRPr lang="en-US" altLang="zh-CN" sz="1600" dirty="0" smtClean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err="1" smtClean="0"/>
                        <a:t>Thorlabs</a:t>
                      </a:r>
                      <a:r>
                        <a:rPr lang="en-US" altLang="zh-CN" sz="1600" baseline="0" dirty="0" smtClean="0"/>
                        <a:t> </a:t>
                      </a:r>
                      <a:r>
                        <a:rPr lang="en-US" altLang="zh-CN" sz="1600" dirty="0" smtClean="0"/>
                        <a:t>M365L2</a:t>
                      </a:r>
                      <a:r>
                        <a:rPr lang="zh-CN" altLang="en-US" sz="1600" dirty="0" smtClean="0"/>
                        <a:t>、</a:t>
                      </a:r>
                      <a:r>
                        <a:rPr lang="en-US" altLang="zh-CN" sz="1600" dirty="0" smtClean="0"/>
                        <a:t>M850L3</a:t>
                      </a:r>
                      <a:endParaRPr lang="zh-CN" altLang="en-US" sz="1600" dirty="0" smtClean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X-Y precision stages</a:t>
                      </a:r>
                      <a:endParaRPr lang="zh-CN" altLang="en-US" sz="16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err="1" smtClean="0"/>
                        <a:t>Thorlabs</a:t>
                      </a:r>
                      <a:r>
                        <a:rPr lang="en-US" altLang="zh-CN" sz="1600" dirty="0" smtClean="0"/>
                        <a:t> LTS150</a:t>
                      </a:r>
                      <a:r>
                        <a:rPr lang="zh-CN" altLang="en-US" sz="1600" dirty="0" smtClean="0"/>
                        <a:t>、</a:t>
                      </a:r>
                      <a:r>
                        <a:rPr lang="en-US" altLang="zh-CN" sz="1600" dirty="0" smtClean="0"/>
                        <a:t>LTS300</a:t>
                      </a:r>
                      <a:endParaRPr lang="zh-CN" altLang="en-US" sz="16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Lens</a:t>
                      </a:r>
                      <a:endParaRPr lang="zh-CN" altLang="en-US" sz="16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Schneider-KREUZNACH</a:t>
                      </a:r>
                      <a:r>
                        <a:rPr lang="en-US" altLang="zh-CN" sz="1600" baseline="0" dirty="0" smtClean="0"/>
                        <a:t> </a:t>
                      </a:r>
                      <a:r>
                        <a:rPr lang="en-US" altLang="zh-CN" sz="1600" dirty="0" smtClean="0"/>
                        <a:t>XENON-E 2.2/50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AF Nikkor  50mm</a:t>
                      </a:r>
                      <a:r>
                        <a:rPr lang="en-US" altLang="zh-CN" sz="1600" baseline="0" dirty="0" smtClean="0"/>
                        <a:t> f/</a:t>
                      </a:r>
                      <a:r>
                        <a:rPr lang="en-US" altLang="zh-CN" sz="1600" dirty="0" smtClean="0"/>
                        <a:t>1.8D</a:t>
                      </a:r>
                      <a:endParaRPr lang="zh-CN" altLang="en-US" sz="16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pSp>
        <p:nvGrpSpPr>
          <p:cNvPr id="25" name="组合 12"/>
          <p:cNvGrpSpPr/>
          <p:nvPr/>
        </p:nvGrpSpPr>
        <p:grpSpPr>
          <a:xfrm>
            <a:off x="6300192" y="3933056"/>
            <a:ext cx="2160000" cy="2160000"/>
            <a:chOff x="3419872" y="4077072"/>
            <a:chExt cx="2160000" cy="2160000"/>
          </a:xfrm>
        </p:grpSpPr>
        <p:grpSp>
          <p:nvGrpSpPr>
            <p:cNvPr id="26" name="组合 7"/>
            <p:cNvGrpSpPr/>
            <p:nvPr/>
          </p:nvGrpSpPr>
          <p:grpSpPr>
            <a:xfrm>
              <a:off x="3419872" y="4077072"/>
              <a:ext cx="2160000" cy="2160000"/>
              <a:chOff x="4572000" y="1772816"/>
              <a:chExt cx="2160000" cy="2160000"/>
            </a:xfrm>
          </p:grpSpPr>
          <p:pic>
            <p:nvPicPr>
              <p:cNvPr id="28" name="Picture 4" descr="E:\课题\会议\PACCD2016\报告准备\grid2.e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0" y="1772816"/>
                <a:ext cx="2160000" cy="21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三十二角星 28"/>
              <p:cNvSpPr>
                <a:spLocks noChangeAspect="1"/>
              </p:cNvSpPr>
              <p:nvPr/>
            </p:nvSpPr>
            <p:spPr>
              <a:xfrm>
                <a:off x="4860032" y="2564904"/>
                <a:ext cx="360000" cy="360000"/>
              </a:xfrm>
              <a:prstGeom prst="star32">
                <a:avLst/>
              </a:prstGeom>
              <a:ln>
                <a:solidFill>
                  <a:srgbClr val="FFFF00"/>
                </a:solidFill>
              </a:ln>
              <a:effectLst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右箭头 29"/>
              <p:cNvSpPr/>
              <p:nvPr/>
            </p:nvSpPr>
            <p:spPr>
              <a:xfrm>
                <a:off x="5230025" y="2726022"/>
                <a:ext cx="568211" cy="90914"/>
              </a:xfrm>
              <a:prstGeom prst="rightArrow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右箭头 26"/>
            <p:cNvSpPr/>
            <p:nvPr/>
          </p:nvSpPr>
          <p:spPr>
            <a:xfrm rot="5400000">
              <a:off x="3613271" y="5539857"/>
              <a:ext cx="568211" cy="90914"/>
            </a:xfrm>
            <a:prstGeom prst="righ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6675" y="1124744"/>
            <a:ext cx="9010650" cy="2371725"/>
            <a:chOff x="66675" y="1124744"/>
            <a:chExt cx="9010650" cy="237172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675" y="1124744"/>
              <a:ext cx="9010650" cy="2371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323528" y="3068960"/>
              <a:ext cx="2232248" cy="408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l">
                <a:lnSpc>
                  <a:spcPct val="114000"/>
                </a:lnSpc>
                <a:spcBef>
                  <a:spcPts val="300"/>
                </a:spcBef>
              </a:pPr>
              <a:r>
                <a:rPr lang="en-US" altLang="zh-CN" dirty="0" smtClean="0">
                  <a:solidFill>
                    <a:schemeClr val="tx1"/>
                  </a:solidFill>
                </a:rPr>
                <a:t>Source on X-Y stages</a:t>
              </a:r>
              <a:endParaRPr lang="zh-CN" altLang="en-US" dirty="0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93276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124744"/>
            <a:ext cx="2160000" cy="149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zh-CN" dirty="0" smtClean="0"/>
              <a:t>Measuring </a:t>
            </a:r>
            <a:r>
              <a:rPr lang="en-US" altLang="zh-CN" dirty="0" err="1" smtClean="0"/>
              <a:t>Intrapixel</a:t>
            </a:r>
            <a:r>
              <a:rPr lang="en-US" altLang="zh-CN" dirty="0" smtClean="0"/>
              <a:t> Effects</a:t>
            </a:r>
            <a:endParaRPr lang="zh-CN" altLang="en-US" dirty="0"/>
          </a:p>
        </p:txBody>
      </p:sp>
      <p:pic>
        <p:nvPicPr>
          <p:cNvPr id="13" name="图片 16" descr="C:\Users\wqj\Desktop\QQ图片2015062310591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1928"/>
          <a:stretch/>
        </p:blipFill>
        <p:spPr bwMode="auto">
          <a:xfrm flipH="1">
            <a:off x="2991947" y="3645024"/>
            <a:ext cx="5540493" cy="27094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611560" y="1196752"/>
          <a:ext cx="3024336" cy="108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1194"/>
                <a:gridCol w="786328"/>
                <a:gridCol w="846814"/>
              </a:tblGrid>
              <a:tr h="229289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rgbClr val="C00000"/>
                          </a:solidFill>
                        </a:rPr>
                        <a:t>LED</a:t>
                      </a:r>
                      <a:endParaRPr lang="zh-CN" alt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marL="18000" marR="1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</a:tr>
              <a:tr h="187600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model</a:t>
                      </a:r>
                      <a:endParaRPr lang="zh-CN" altLang="en-US" sz="1200" dirty="0"/>
                    </a:p>
                  </a:txBody>
                  <a:tcPr marL="18000" marR="18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M365L2</a:t>
                      </a:r>
                      <a:endParaRPr lang="zh-CN" altLang="en-US" sz="1200" dirty="0"/>
                    </a:p>
                  </a:txBody>
                  <a:tcPr marL="18000" marR="18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M850L3</a:t>
                      </a:r>
                      <a:endParaRPr lang="zh-CN" altLang="en-US" sz="1200" dirty="0"/>
                    </a:p>
                  </a:txBody>
                  <a:tcPr marL="18000" marR="18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87600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Peak</a:t>
                      </a:r>
                      <a:r>
                        <a:rPr lang="en-US" altLang="zh-CN" sz="1200" baseline="0" dirty="0" smtClean="0"/>
                        <a:t> Wavelength</a:t>
                      </a:r>
                      <a:endParaRPr lang="zh-CN" altLang="en-US" sz="1200" dirty="0"/>
                    </a:p>
                  </a:txBody>
                  <a:tcPr marL="18000" marR="18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365nm</a:t>
                      </a:r>
                      <a:endParaRPr lang="zh-CN" altLang="en-US" sz="1200" dirty="0"/>
                    </a:p>
                  </a:txBody>
                  <a:tcPr marL="18000" marR="18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860nm</a:t>
                      </a:r>
                      <a:endParaRPr lang="zh-CN" altLang="en-US" sz="1200" dirty="0"/>
                    </a:p>
                  </a:txBody>
                  <a:tcPr marL="18000" marR="18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87600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Bandwidth (FWHM)</a:t>
                      </a:r>
                      <a:endParaRPr lang="zh-CN" altLang="en-US" sz="1200" dirty="0"/>
                    </a:p>
                  </a:txBody>
                  <a:tcPr marL="18000" marR="18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7.5nm</a:t>
                      </a:r>
                      <a:endParaRPr lang="zh-CN" altLang="en-US" sz="1200" dirty="0"/>
                    </a:p>
                  </a:txBody>
                  <a:tcPr marL="18000" marR="18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30nm</a:t>
                      </a:r>
                      <a:endParaRPr lang="zh-CN" altLang="en-US" sz="1200" dirty="0"/>
                    </a:p>
                  </a:txBody>
                  <a:tcPr marL="18000" marR="18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075237"/>
            <a:ext cx="2160000" cy="154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288032" y="3668306"/>
          <a:ext cx="2627784" cy="141687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64992"/>
                <a:gridCol w="1362792"/>
              </a:tblGrid>
              <a:tr h="25708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Precision Stage</a:t>
                      </a:r>
                      <a:endParaRPr lang="en-US" sz="1800" b="0" dirty="0">
                        <a:solidFill>
                          <a:srgbClr val="C00000"/>
                        </a:solidFill>
                        <a:latin typeface="+mn-ea"/>
                        <a:ea typeface="+mn-ea"/>
                      </a:endParaRPr>
                    </a:p>
                  </a:txBody>
                  <a:tcPr marL="23012" marR="11506" marT="11506" marB="115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23012" marR="11506" marT="11506" marB="115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</a:tr>
              <a:tr h="2787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dirty="0"/>
                        <a:t>Travel Range</a:t>
                      </a:r>
                      <a:endParaRPr lang="en-US" sz="1200" b="0" dirty="0">
                        <a:latin typeface="+mn-ea"/>
                        <a:ea typeface="+mn-ea"/>
                      </a:endParaRPr>
                    </a:p>
                  </a:txBody>
                  <a:tcPr marL="23012" marR="11506" marT="11506" marB="115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dirty="0" smtClean="0"/>
                        <a:t>150 mm</a:t>
                      </a:r>
                      <a:r>
                        <a:rPr lang="zh-CN" altLang="en-US" sz="1200" dirty="0" smtClean="0"/>
                        <a:t>，</a:t>
                      </a:r>
                      <a:r>
                        <a:rPr lang="en-US" sz="1200" dirty="0" smtClean="0"/>
                        <a:t>300 </a:t>
                      </a:r>
                      <a:r>
                        <a:rPr lang="en-US" sz="1200" dirty="0"/>
                        <a:t>mm </a:t>
                      </a:r>
                      <a:endParaRPr lang="en-US" sz="1200" b="0" dirty="0">
                        <a:latin typeface="+mn-ea"/>
                        <a:ea typeface="+mn-ea"/>
                      </a:endParaRPr>
                    </a:p>
                  </a:txBody>
                  <a:tcPr marL="23012" marR="11506" marT="11506" marB="115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461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dirty="0" smtClean="0"/>
                        <a:t> Minimum step size</a:t>
                      </a:r>
                      <a:endParaRPr lang="en-US" sz="1200" b="0" dirty="0">
                        <a:latin typeface="+mn-ea"/>
                        <a:ea typeface="+mn-ea"/>
                      </a:endParaRPr>
                    </a:p>
                  </a:txBody>
                  <a:tcPr marL="23012" marR="11506" marT="11506" marB="115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dirty="0"/>
                        <a:t>0.1 µm</a:t>
                      </a:r>
                      <a:endParaRPr lang="en-US" sz="1200" b="0" dirty="0">
                        <a:latin typeface="+mn-ea"/>
                        <a:ea typeface="+mn-ea"/>
                      </a:endParaRPr>
                    </a:p>
                  </a:txBody>
                  <a:tcPr marL="23012" marR="11506" marT="11506" marB="115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36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dirty="0"/>
                        <a:t>Bidirectional </a:t>
                      </a:r>
                      <a:r>
                        <a:rPr lang="en-US" sz="1200" dirty="0" smtClean="0"/>
                        <a:t>Repeatability</a:t>
                      </a:r>
                      <a:endParaRPr lang="en-US" sz="1200" b="0" dirty="0">
                        <a:latin typeface="+mn-ea"/>
                        <a:ea typeface="+mn-ea"/>
                      </a:endParaRPr>
                    </a:p>
                  </a:txBody>
                  <a:tcPr marL="23012" marR="11506" marT="11506" marB="115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dirty="0"/>
                        <a:t>2 µm</a:t>
                      </a:r>
                      <a:endParaRPr lang="en-US" sz="1200" b="0" dirty="0">
                        <a:latin typeface="+mn-ea"/>
                        <a:ea typeface="+mn-ea"/>
                      </a:endParaRPr>
                    </a:p>
                  </a:txBody>
                  <a:tcPr marL="23012" marR="11506" marT="11506" marB="115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78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dirty="0" err="1"/>
                        <a:t>Backlash</a:t>
                      </a:r>
                      <a:r>
                        <a:rPr lang="en-US" sz="1200" baseline="30000" dirty="0" err="1"/>
                        <a:t>e</a:t>
                      </a:r>
                      <a:endParaRPr lang="en-US" sz="1200" b="0" dirty="0">
                        <a:latin typeface="+mn-ea"/>
                        <a:ea typeface="+mn-ea"/>
                      </a:endParaRPr>
                    </a:p>
                  </a:txBody>
                  <a:tcPr marL="23012" marR="11506" marT="11506" marB="115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dirty="0"/>
                        <a:t>2 µm</a:t>
                      </a:r>
                      <a:endParaRPr lang="en-US" sz="1200" b="0" dirty="0">
                        <a:latin typeface="+mn-ea"/>
                        <a:ea typeface="+mn-ea"/>
                      </a:endParaRPr>
                    </a:p>
                  </a:txBody>
                  <a:tcPr marL="23012" marR="11506" marT="11506" marB="115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20" name="Picture 7" descr="https://www.thorlabschina.cn/images/tabImages/High_Power_LED_A1-78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" t="370" r="370" b="370"/>
          <a:stretch>
            <a:fillRect/>
          </a:stretch>
        </p:blipFill>
        <p:spPr bwMode="auto">
          <a:xfrm flipH="1">
            <a:off x="2164426" y="2392192"/>
            <a:ext cx="964796" cy="964800"/>
          </a:xfrm>
          <a:prstGeom prst="rect">
            <a:avLst/>
          </a:prstGeom>
          <a:noFill/>
        </p:spPr>
      </p:pic>
      <p:pic>
        <p:nvPicPr>
          <p:cNvPr id="21" name="Picture 2" descr="https://www.thorlabschina.cn/images/TabImages/Precision_Pinhole_A1-78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40000"/>
          </a:blip>
          <a:srcRect/>
          <a:stretch>
            <a:fillRect/>
          </a:stretch>
        </p:blipFill>
        <p:spPr bwMode="auto">
          <a:xfrm flipH="1">
            <a:off x="3888000" y="2388590"/>
            <a:ext cx="684000" cy="684000"/>
          </a:xfrm>
          <a:prstGeom prst="rect">
            <a:avLst/>
          </a:prstGeom>
          <a:noFill/>
        </p:spPr>
      </p:pic>
      <p:pic>
        <p:nvPicPr>
          <p:cNvPr id="22" name="Picture 5" descr="E:\Caoli\会议报告准备\报告准备\素材\diffuser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67920" y="2388590"/>
            <a:ext cx="684000" cy="752862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7487816" y="3140968"/>
            <a:ext cx="1656184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Lens f=50mm</a:t>
            </a:r>
            <a:endParaRPr lang="zh-CN" altLang="en-US" dirty="0"/>
          </a:p>
        </p:txBody>
      </p:sp>
      <p:cxnSp>
        <p:nvCxnSpPr>
          <p:cNvPr id="26" name="直接箭头连接符 25"/>
          <p:cNvCxnSpPr>
            <a:stCxn id="25" idx="2"/>
          </p:cNvCxnSpPr>
          <p:nvPr/>
        </p:nvCxnSpPr>
        <p:spPr bwMode="auto">
          <a:xfrm flipH="1">
            <a:off x="7668344" y="3510300"/>
            <a:ext cx="647564" cy="710788"/>
          </a:xfrm>
          <a:prstGeom prst="straightConnector1">
            <a:avLst/>
          </a:prstGeom>
          <a:ln w="34925">
            <a:headEnd type="none" w="sm" len="sm"/>
            <a:tailEnd type="stealth" w="sm" len="lg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23528" y="5373216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Cameras/detectors tested:</a:t>
            </a:r>
          </a:p>
          <a:p>
            <a:r>
              <a:rPr lang="en-US" altLang="zh-CN" sz="1600" b="1" dirty="0" smtClean="0"/>
              <a:t>GSENSE400 BSI CMOS</a:t>
            </a:r>
          </a:p>
          <a:p>
            <a:r>
              <a:rPr lang="en-US" altLang="zh-CN" sz="1600" b="1" dirty="0" err="1" smtClean="0"/>
              <a:t>Andor</a:t>
            </a:r>
            <a:r>
              <a:rPr lang="en-US" altLang="zh-CN" sz="1600" b="1" dirty="0" smtClean="0"/>
              <a:t> DV435 (CCD)</a:t>
            </a:r>
          </a:p>
          <a:p>
            <a:r>
              <a:rPr lang="en-US" altLang="zh-CN" sz="1600" dirty="0" err="1" smtClean="0"/>
              <a:t>Andor</a:t>
            </a:r>
            <a:r>
              <a:rPr lang="en-US" altLang="zh-CN" sz="1600" dirty="0" smtClean="0"/>
              <a:t> Neo </a:t>
            </a:r>
            <a:r>
              <a:rPr lang="en-US" altLang="zh-CN" sz="1600" dirty="0" err="1" smtClean="0"/>
              <a:t>sCMOS</a:t>
            </a:r>
            <a:endParaRPr lang="en-US" altLang="zh-CN" sz="1600" dirty="0" smtClean="0"/>
          </a:p>
          <a:p>
            <a:r>
              <a:rPr lang="en-US" altLang="zh-CN" sz="1600" dirty="0" err="1" smtClean="0"/>
              <a:t>Andor</a:t>
            </a:r>
            <a:r>
              <a:rPr lang="en-US" altLang="zh-CN" sz="1600" dirty="0" smtClean="0"/>
              <a:t> DU934 (CCD)</a:t>
            </a:r>
            <a:endParaRPr lang="zh-CN" altLang="en-US" sz="1600" dirty="0"/>
          </a:p>
        </p:txBody>
      </p:sp>
      <p:cxnSp>
        <p:nvCxnSpPr>
          <p:cNvPr id="33" name="直接箭头连接符 32"/>
          <p:cNvCxnSpPr>
            <a:stCxn id="21" idx="2"/>
          </p:cNvCxnSpPr>
          <p:nvPr/>
        </p:nvCxnSpPr>
        <p:spPr bwMode="auto">
          <a:xfrm flipH="1">
            <a:off x="4139952" y="3072590"/>
            <a:ext cx="90048" cy="1292514"/>
          </a:xfrm>
          <a:prstGeom prst="straightConnector1">
            <a:avLst/>
          </a:prstGeom>
          <a:ln w="34925">
            <a:headEnd type="none" w="sm" len="sm"/>
            <a:tailEnd type="stealth" w="sm" len="lg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>
            <a:stCxn id="22" idx="2"/>
          </p:cNvCxnSpPr>
          <p:nvPr/>
        </p:nvCxnSpPr>
        <p:spPr bwMode="auto">
          <a:xfrm>
            <a:off x="3509920" y="3141452"/>
            <a:ext cx="486016" cy="1223652"/>
          </a:xfrm>
          <a:prstGeom prst="straightConnector1">
            <a:avLst/>
          </a:prstGeom>
          <a:ln w="34925">
            <a:headEnd type="none" w="sm" len="sm"/>
            <a:tailEnd type="stealth" w="sm" len="lg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 bwMode="auto">
          <a:xfrm>
            <a:off x="2987824" y="3212976"/>
            <a:ext cx="864096" cy="1152128"/>
          </a:xfrm>
          <a:prstGeom prst="straightConnector1">
            <a:avLst/>
          </a:prstGeom>
          <a:ln w="34925">
            <a:headEnd type="none" w="sm" len="sm"/>
            <a:tailEnd type="stealth" w="sm" len="lg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483768" y="3284984"/>
            <a:ext cx="2232248" cy="30777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400" dirty="0" smtClean="0"/>
              <a:t>LED      Diffuser  Pinhole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393276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position_CM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25104"/>
            <a:ext cx="4320000" cy="3240000"/>
          </a:xfrm>
          <a:prstGeom prst="rect">
            <a:avLst/>
          </a:prstGeom>
        </p:spPr>
      </p:pic>
      <p:pic>
        <p:nvPicPr>
          <p:cNvPr id="10" name="Picture 11" descr="position_CMO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125104"/>
            <a:ext cx="4320000" cy="3240000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zh-CN" dirty="0" smtClean="0"/>
              <a:t>Results for Neo </a:t>
            </a:r>
            <a:r>
              <a:rPr lang="en-US" altLang="zh-CN" dirty="0" err="1" smtClean="0"/>
              <a:t>sCMOS</a:t>
            </a:r>
            <a:r>
              <a:rPr lang="en-US" altLang="zh-CN" dirty="0" smtClean="0"/>
              <a:t> &amp; DU934</a:t>
            </a:r>
            <a:endParaRPr lang="zh-CN" altLang="en-US" dirty="0"/>
          </a:p>
        </p:txBody>
      </p:sp>
      <p:sp>
        <p:nvSpPr>
          <p:cNvPr id="11" name="文本框 25"/>
          <p:cNvSpPr txBox="1"/>
          <p:nvPr/>
        </p:nvSpPr>
        <p:spPr>
          <a:xfrm>
            <a:off x="683568" y="1053096"/>
            <a:ext cx="2808000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400" dirty="0" smtClean="0"/>
              <a:t>Flux variation</a:t>
            </a:r>
          </a:p>
        </p:txBody>
      </p:sp>
      <p:sp>
        <p:nvSpPr>
          <p:cNvPr id="12" name="文本框 25"/>
          <p:cNvSpPr txBox="1"/>
          <p:nvPr/>
        </p:nvSpPr>
        <p:spPr>
          <a:xfrm>
            <a:off x="5220072" y="1053096"/>
            <a:ext cx="2808000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400" dirty="0" smtClean="0"/>
              <a:t>Ellipticity variation</a:t>
            </a:r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1043608" y="4419110"/>
          <a:ext cx="7056584" cy="22502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00000"/>
                <a:gridCol w="2628292"/>
                <a:gridCol w="2628292"/>
              </a:tblGrid>
              <a:tr h="450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kern="1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Andor</a:t>
                      </a:r>
                      <a:r>
                        <a:rPr lang="en-US" sz="1600" kern="100" dirty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 Neo </a:t>
                      </a:r>
                      <a:r>
                        <a:rPr lang="en-US" sz="1600" kern="100" dirty="0" err="1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sCMOS</a:t>
                      </a:r>
                      <a:endParaRPr lang="zh-CN" sz="1600" kern="1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Andor</a:t>
                      </a:r>
                      <a:r>
                        <a:rPr lang="en-US" sz="1600" kern="100" dirty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 </a:t>
                      </a:r>
                      <a:r>
                        <a:rPr lang="en-US" sz="1600" kern="1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DU934</a:t>
                      </a:r>
                      <a:endParaRPr lang="zh-CN" sz="1600" kern="1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50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kern="1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Front illuminated CMOS</a:t>
                      </a:r>
                      <a:endParaRPr lang="zh-CN" sz="1600" kern="1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baseline="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e2v CCD 47-10</a:t>
                      </a:r>
                      <a:endParaRPr lang="zh-CN" sz="1600" kern="1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500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FWHM</a:t>
                      </a:r>
                      <a:endParaRPr lang="zh-CN" sz="1600" kern="100" baseline="-250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2.0 pix</a:t>
                      </a:r>
                      <a:endParaRPr lang="zh-CN" altLang="zh-CN" sz="1600" kern="100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1.7 pix</a:t>
                      </a:r>
                      <a:endParaRPr lang="zh-CN" altLang="zh-CN" sz="1600" kern="100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500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Flux variation</a:t>
                      </a:r>
                      <a:r>
                        <a:rPr lang="en-US" altLang="zh-CN" sz="1600" kern="100" baseline="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 PV</a:t>
                      </a:r>
                      <a:endParaRPr lang="zh-CN" sz="1600" kern="1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28%</a:t>
                      </a:r>
                      <a:endParaRPr lang="zh-CN" sz="1600" kern="1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2.2%</a:t>
                      </a:r>
                      <a:endParaRPr lang="zh-CN" sz="1600" kern="1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500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100" dirty="0" err="1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Ellipticity</a:t>
                      </a:r>
                      <a:r>
                        <a:rPr lang="en-US" altLang="zh-CN" sz="1600" kern="1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 </a:t>
                      </a:r>
                      <a:r>
                        <a:rPr lang="en-US" altLang="zh-CN" sz="1600" kern="100" dirty="0" err="1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var</a:t>
                      </a:r>
                      <a:r>
                        <a:rPr lang="en-US" altLang="zh-CN" sz="1600" kern="1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 PV</a:t>
                      </a: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0.084</a:t>
                      </a:r>
                      <a:endParaRPr lang="zh-CN" sz="1600" kern="1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0.017</a:t>
                      </a:r>
                      <a:endParaRPr lang="zh-CN" sz="1600" kern="1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457200" indent="-457200" algn="l">
          <a:lnSpc>
            <a:spcPct val="114000"/>
          </a:lnSpc>
          <a:spcBef>
            <a:spcPts val="300"/>
          </a:spcBef>
          <a:defRPr dirty="0" smtClean="0">
            <a:solidFill>
              <a:schemeClr val="tx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993</Words>
  <Application>Microsoft Office PowerPoint</Application>
  <PresentationFormat>On-screen Show (4:3)</PresentationFormat>
  <Paragraphs>220</Paragraphs>
  <Slides>16</Slides>
  <Notes>13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Intrapixel Effects of CCD and CMOS Detectors</vt:lpstr>
      <vt:lpstr>Slide 2</vt:lpstr>
      <vt:lpstr>Intrapixel Effects and Undersampling</vt:lpstr>
      <vt:lpstr>New Context: Precision Astronomy</vt:lpstr>
      <vt:lpstr>New Context: Precision Astronomy</vt:lpstr>
      <vt:lpstr>New Dev’t: Thick CCDs &amp; BSI CMOS-APS</vt:lpstr>
      <vt:lpstr>Measuring Intrapixel Effects</vt:lpstr>
      <vt:lpstr>Measuring Intrapixel Effects</vt:lpstr>
      <vt:lpstr>Results for Neo sCMOS &amp; DU934</vt:lpstr>
      <vt:lpstr>GSENSE400BSI &amp; DV435</vt:lpstr>
      <vt:lpstr>Flux Variations for G400 &amp; DV435</vt:lpstr>
      <vt:lpstr>Ellipticity Variations for G400 &amp; DV435</vt:lpstr>
      <vt:lpstr>Centroid Variations for G400 &amp; DV435</vt:lpstr>
      <vt:lpstr>Recap for G400 &amp; DV435</vt:lpstr>
      <vt:lpstr>Other Issues with CMOS</vt:lpstr>
      <vt:lpstr>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2016-12-01T06:18:29Z</dcterms:created>
  <dcterms:modified xsi:type="dcterms:W3CDTF">2016-12-01T15:03:40Z</dcterms:modified>
</cp:coreProperties>
</file>