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19"/>
  </p:notesMasterIdLst>
  <p:handoutMasterIdLst>
    <p:handoutMasterId r:id="rId20"/>
  </p:handoutMasterIdLst>
  <p:sldIdLst>
    <p:sldId id="277" r:id="rId2"/>
    <p:sldId id="432" r:id="rId3"/>
    <p:sldId id="430" r:id="rId4"/>
    <p:sldId id="431" r:id="rId5"/>
    <p:sldId id="324" r:id="rId6"/>
    <p:sldId id="387" r:id="rId7"/>
    <p:sldId id="438" r:id="rId8"/>
    <p:sldId id="371" r:id="rId9"/>
    <p:sldId id="442" r:id="rId10"/>
    <p:sldId id="443" r:id="rId11"/>
    <p:sldId id="444" r:id="rId12"/>
    <p:sldId id="388" r:id="rId13"/>
    <p:sldId id="391" r:id="rId14"/>
    <p:sldId id="389" r:id="rId15"/>
    <p:sldId id="446" r:id="rId16"/>
    <p:sldId id="390" r:id="rId17"/>
    <p:sldId id="394" r:id="rId18"/>
  </p:sldIdLst>
  <p:sldSz cx="9144000" cy="6858000" type="screen4x3"/>
  <p:notesSz cx="7010400" cy="9271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0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6483"/>
    <a:srgbClr val="EBFFFF"/>
    <a:srgbClr val="FF6600"/>
    <a:srgbClr val="D2DCF2"/>
    <a:srgbClr val="B2B2B2"/>
    <a:srgbClr val="A6A6A6"/>
    <a:srgbClr val="4D4D4D"/>
    <a:srgbClr val="00539B"/>
    <a:srgbClr val="5D87A1"/>
    <a:srgbClr val="B30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1" autoAdjust="0"/>
    <p:restoredTop sz="86683" autoAdjust="0"/>
  </p:normalViewPr>
  <p:slideViewPr>
    <p:cSldViewPr snapToGrid="0">
      <p:cViewPr varScale="1">
        <p:scale>
          <a:sx n="145" d="100"/>
          <a:sy n="145" d="100"/>
        </p:scale>
        <p:origin x="-249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-3492" y="-90"/>
      </p:cViewPr>
      <p:guideLst>
        <p:guide orient="horz" pos="2920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1C11E-1A00-48AF-8C08-97C362C67874}" type="datetimeFigureOut">
              <a:rPr lang="en-US" smtClean="0"/>
              <a:pPr/>
              <a:t>11/30/2016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05863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FDF9B-F3F5-4382-A25B-4EAA3B410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44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550"/>
          </a:xfrm>
          <a:prstGeom prst="rect">
            <a:avLst/>
          </a:prstGeom>
        </p:spPr>
        <p:txBody>
          <a:bodyPr vert="horz" lIns="93018" tIns="46510" rIns="93018" bIns="4651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550"/>
          </a:xfrm>
          <a:prstGeom prst="rect">
            <a:avLst/>
          </a:prstGeom>
        </p:spPr>
        <p:txBody>
          <a:bodyPr vert="horz" lIns="93018" tIns="46510" rIns="93018" bIns="4651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8C7BB64C-82E2-466C-9C50-B2DA6307AB11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696913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18" tIns="46510" rIns="93018" bIns="4651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03725"/>
            <a:ext cx="5608320" cy="4171950"/>
          </a:xfrm>
          <a:prstGeom prst="rect">
            <a:avLst/>
          </a:prstGeom>
        </p:spPr>
        <p:txBody>
          <a:bodyPr vert="horz" lIns="93018" tIns="46510" rIns="93018" bIns="4651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2"/>
            <a:ext cx="3037840" cy="463550"/>
          </a:xfrm>
          <a:prstGeom prst="rect">
            <a:avLst/>
          </a:prstGeom>
        </p:spPr>
        <p:txBody>
          <a:bodyPr vert="horz" lIns="93018" tIns="46510" rIns="93018" bIns="4651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05842"/>
            <a:ext cx="3037840" cy="463550"/>
          </a:xfrm>
          <a:prstGeom prst="rect">
            <a:avLst/>
          </a:prstGeom>
        </p:spPr>
        <p:txBody>
          <a:bodyPr vert="horz" lIns="93018" tIns="46510" rIns="93018" bIns="4651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A778FBA5-F957-4CE9-A734-9CFA9C4F56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272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605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146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116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31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28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275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937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B79543-1F54-4C6E-A7DF-DD1576D49062}" type="slidenum">
              <a:rPr lang="en-US"/>
              <a:pPr/>
              <a:t>3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8037" cy="3463925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852" y="4403725"/>
            <a:ext cx="5147451" cy="4170341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VIPER ROIC = 500M transistors!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203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413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898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96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52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43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014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831273" y="3011559"/>
            <a:ext cx="7481454" cy="179222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Arial" charset="0"/>
              <a:buNone/>
              <a:defRPr sz="2200">
                <a:solidFill>
                  <a:sysClr val="windowText" lastClr="000000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ctrTitle"/>
          </p:nvPr>
        </p:nvSpPr>
        <p:spPr>
          <a:xfrm>
            <a:off x="831273" y="1385453"/>
            <a:ext cx="7481454" cy="1294671"/>
          </a:xfrm>
        </p:spPr>
        <p:txBody>
          <a:bodyPr anchor="b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600" smtClean="0"/>
            </a:lvl1pPr>
          </a:lstStyle>
          <a:p>
            <a:r>
              <a:rPr lang="en-US" smtClean="0"/>
              <a:t>Click to edit Master title style</a:t>
            </a:r>
            <a:endParaRPr dirty="0" smtClean="0"/>
          </a:p>
        </p:txBody>
      </p:sp>
      <p:cxnSp>
        <p:nvCxnSpPr>
          <p:cNvPr id="12" name="Straight Connector 12"/>
          <p:cNvCxnSpPr>
            <a:cxnSpLocks noChangeShapeType="1"/>
          </p:cNvCxnSpPr>
          <p:nvPr userDrawn="1"/>
        </p:nvCxnSpPr>
        <p:spPr bwMode="auto">
          <a:xfrm>
            <a:off x="0" y="950913"/>
            <a:ext cx="9144000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cxnSp>
        <p:nvCxnSpPr>
          <p:cNvPr id="13" name="Straight Connector 12"/>
          <p:cNvCxnSpPr>
            <a:cxnSpLocks noChangeShapeType="1"/>
          </p:cNvCxnSpPr>
          <p:nvPr userDrawn="1"/>
        </p:nvCxnSpPr>
        <p:spPr bwMode="auto">
          <a:xfrm>
            <a:off x="0" y="6354186"/>
            <a:ext cx="9144000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pic>
        <p:nvPicPr>
          <p:cNvPr id="8" name="Picture 7" descr="LL_Logo_blu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858465" y="5111496"/>
            <a:ext cx="3427070" cy="345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1339993" y="1700213"/>
            <a:ext cx="6454775" cy="394335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168" y="5706497"/>
            <a:ext cx="6455664" cy="27432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1"/>
          </p:nvPr>
        </p:nvSpPr>
        <p:spPr>
          <a:xfrm>
            <a:off x="1344168" y="1249252"/>
            <a:ext cx="6455664" cy="37739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7150"/>
            <a:ext cx="7086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3900" y="1444625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86300" y="1444625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80134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74935" y="1293094"/>
            <a:ext cx="8188774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74935" y="1293094"/>
            <a:ext cx="3989065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1"/>
          </p:nvPr>
        </p:nvSpPr>
        <p:spPr>
          <a:xfrm>
            <a:off x="4665335" y="1293094"/>
            <a:ext cx="3989065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1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74935" y="1293094"/>
            <a:ext cx="8188774" cy="483061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40527" y="145147"/>
            <a:ext cx="7262946" cy="46445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940527" y="593818"/>
            <a:ext cx="7262879" cy="2968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None/>
              <a:defRPr sz="2400"/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74935" y="1680754"/>
            <a:ext cx="8188774" cy="4442955"/>
          </a:xfrm>
          <a:prstGeom prst="rect">
            <a:avLst/>
          </a:prstGeom>
        </p:spPr>
        <p:txBody>
          <a:bodyPr anchor="t" anchorCtr="1"/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/>
            </a:lvl1pPr>
            <a:lvl2pPr marL="539750" indent="-255588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1800"/>
            </a:lvl2pPr>
            <a:lvl3pPr marL="757238" indent="-18415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90000"/>
              <a:buFont typeface="Arial" pitchFamily="34" charset="0"/>
              <a:buChar char="•"/>
              <a:defRPr/>
            </a:lvl3pPr>
            <a:lvl4pPr marL="1033272" inden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FontTx/>
              <a:buNone/>
              <a:defRPr/>
            </a:lvl4pPr>
            <a:lvl5pPr marL="1261872" indent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ct val="85000"/>
              <a:buFontTx/>
              <a:buNone/>
              <a:defRPr sz="1200"/>
            </a:lvl5pPr>
            <a:lvl6pPr>
              <a:buFont typeface="Arial" pitchFamily="34" charset="0"/>
              <a:buChar char="•"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84899" y="1768103"/>
            <a:ext cx="5970446" cy="3773711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4899" y="5603133"/>
            <a:ext cx="5970446" cy="27432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1584899" y="1312860"/>
            <a:ext cx="5970446" cy="37739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2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1736583" y="1828800"/>
            <a:ext cx="5687568" cy="334327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229437"/>
            <a:ext cx="5687568" cy="27432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400"/>
              </a:lnSpc>
              <a:buNone/>
              <a:defRPr sz="1200" b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1"/>
          </p:nvPr>
        </p:nvSpPr>
        <p:spPr>
          <a:xfrm>
            <a:off x="1737360" y="1368517"/>
            <a:ext cx="5687568" cy="37739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0527" y="101601"/>
            <a:ext cx="7262946" cy="816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8" name="Straight Connector 12"/>
          <p:cNvCxnSpPr>
            <a:cxnSpLocks noChangeShapeType="1"/>
          </p:cNvCxnSpPr>
          <p:nvPr/>
        </p:nvCxnSpPr>
        <p:spPr bwMode="auto">
          <a:xfrm>
            <a:off x="0" y="950913"/>
            <a:ext cx="9144000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0" y="6354186"/>
            <a:ext cx="9144000" cy="0"/>
          </a:xfrm>
          <a:prstGeom prst="line">
            <a:avLst/>
          </a:prstGeom>
          <a:noFill/>
          <a:ln w="22225" algn="ctr">
            <a:solidFill>
              <a:schemeClr val="accent4"/>
            </a:solidFill>
            <a:round/>
            <a:headEnd type="none" w="sm" len="sm"/>
            <a:tailEnd type="none" w="sm" len="sm"/>
          </a:ln>
        </p:spPr>
      </p:cxnSp>
      <p:sp>
        <p:nvSpPr>
          <p:cNvPr id="10" name="Rectangle 1032"/>
          <p:cNvSpPr>
            <a:spLocks noChangeArrowheads="1"/>
          </p:cNvSpPr>
          <p:nvPr/>
        </p:nvSpPr>
        <p:spPr bwMode="auto">
          <a:xfrm>
            <a:off x="322036" y="6451134"/>
            <a:ext cx="1088136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5720" tIns="0" rIns="0" bIns="0"/>
          <a:lstStyle/>
          <a:p>
            <a:pPr>
              <a:defRPr/>
            </a:pPr>
            <a:r>
              <a:rPr lang="en-US" sz="700" dirty="0" smtClean="0">
                <a:solidFill>
                  <a:srgbClr val="000000"/>
                </a:solidFill>
                <a:cs typeface="Arial" pitchFamily="34" charset="0"/>
              </a:rPr>
              <a:t>Ge CCDs - </a:t>
            </a:r>
            <a:fld id="{6A829F23-F466-44AA-A5B9-24580D3A690E}" type="slidenum">
              <a:rPr lang="en-US" sz="700" smtClean="0">
                <a:solidFill>
                  <a:srgbClr val="000000"/>
                </a:solidFill>
                <a:cs typeface="Arial" pitchFamily="34" charset="0"/>
              </a:rPr>
              <a:pPr>
                <a:defRPr/>
              </a:pPr>
              <a:t>‹#›</a:t>
            </a:fld>
            <a:endParaRPr lang="en-US" sz="700" dirty="0" smtClean="0">
              <a:solidFill>
                <a:srgbClr val="000000"/>
              </a:solidFill>
              <a:cs typeface="Arial" pitchFamily="34" charset="0"/>
            </a:endParaRPr>
          </a:p>
          <a:p>
            <a:pPr>
              <a:defRPr/>
            </a:pPr>
            <a:r>
              <a:rPr lang="en-US" sz="700" dirty="0" smtClean="0">
                <a:solidFill>
                  <a:srgbClr val="000000"/>
                </a:solidFill>
                <a:cs typeface="Arial" pitchFamily="34" charset="0"/>
              </a:rPr>
              <a:t>CWL 12/1/16</a:t>
            </a:r>
          </a:p>
        </p:txBody>
      </p:sp>
      <p:pic>
        <p:nvPicPr>
          <p:cNvPr id="15" name="Content Placeholder 3" descr="LL_Logo_alone_blu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65760" y="246888"/>
            <a:ext cx="548640" cy="531083"/>
          </a:xfrm>
          <a:prstGeom prst="rect">
            <a:avLst/>
          </a:prstGeom>
        </p:spPr>
      </p:pic>
      <p:pic>
        <p:nvPicPr>
          <p:cNvPr id="16" name="Picture 15" descr="LL_Logo_blue_nomark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775704" y="6473952"/>
            <a:ext cx="2007032" cy="2282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94" r:id="rId3"/>
    <p:sldLayoutId id="2147483689" r:id="rId4"/>
    <p:sldLayoutId id="2147483695" r:id="rId5"/>
    <p:sldLayoutId id="2147483692" r:id="rId6"/>
    <p:sldLayoutId id="2147483693" r:id="rId7"/>
    <p:sldLayoutId id="2147483676" r:id="rId8"/>
    <p:sldLayoutId id="2147483690" r:id="rId9"/>
    <p:sldLayoutId id="2147483691" r:id="rId10"/>
    <p:sldLayoutId id="2147483696" r:id="rId11"/>
  </p:sldLayoutIdLst>
  <p:timing>
    <p:tnLst>
      <p:par>
        <p:cTn id="1" dur="indefinite" restart="never" nodeType="tmRoot"/>
      </p:par>
    </p:tnLst>
  </p:timing>
  <p:txStyles>
    <p:titleStyle>
      <a:lvl1pPr algn="ctr" eaLnBrk="1" hangingPunct="1">
        <a:lnSpc>
          <a:spcPts val="2800"/>
        </a:lnSpc>
        <a:defRPr sz="2800" b="1">
          <a:latin typeface="Arial" pitchFamily="34" charset="0"/>
          <a:cs typeface="Arial" pitchFamily="34" charset="0"/>
        </a:defRPr>
      </a:lvl1pPr>
    </p:titleStyle>
    <p:bodyStyle>
      <a:lvl1pPr marL="233363" indent="-233363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•"/>
        <a:defRPr sz="2000" b="1">
          <a:latin typeface="Arial" pitchFamily="34" charset="0"/>
          <a:cs typeface="Arial" pitchFamily="34" charset="0"/>
        </a:defRPr>
      </a:lvl1pPr>
      <a:lvl2pPr marL="509588" indent="-225425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–"/>
        <a:defRPr sz="2000" b="1">
          <a:latin typeface="Arial" pitchFamily="34" charset="0"/>
          <a:cs typeface="Arial" pitchFamily="34" charset="0"/>
        </a:defRPr>
      </a:lvl2pPr>
      <a:lvl3pPr marL="854075" indent="-223838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•"/>
        <a:defRPr sz="1600" b="1">
          <a:latin typeface="Arial" pitchFamily="34" charset="0"/>
          <a:cs typeface="Arial" pitchFamily="34" charset="0"/>
        </a:defRPr>
      </a:lvl3pPr>
      <a:lvl4pPr marL="1035050" indent="-180975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Courier New" pitchFamily="49" charset="0"/>
        <a:buChar char="o"/>
        <a:defRPr sz="1400" b="1">
          <a:latin typeface="Arial" pitchFamily="34" charset="0"/>
          <a:cs typeface="Arial" pitchFamily="34" charset="0"/>
        </a:defRPr>
      </a:lvl4pPr>
      <a:lvl5pPr marL="796925" indent="0" algn="l" eaLnBrk="1" hangingPunct="1">
        <a:spcBef>
          <a:spcPts val="600"/>
        </a:spcBef>
        <a:defRPr sz="1600" b="1">
          <a:latin typeface="Arial" pitchFamily="34" charset="0"/>
          <a:cs typeface="Arial" pitchFamily="34" charset="0"/>
        </a:defRPr>
      </a:lvl5pPr>
      <a:lvl6pPr marL="1147763" indent="0" algn="l" eaLnBrk="1" hangingPunct="1">
        <a:spcBef>
          <a:spcPts val="600"/>
        </a:spcBef>
        <a:defRPr sz="1400" b="1">
          <a:latin typeface="Arial" pitchFamily="34" charset="0"/>
          <a:cs typeface="Arial" pitchFamily="34" charset="0"/>
        </a:defRPr>
      </a:lvl6pPr>
      <a:lvl7pPr marL="1319213" indent="-179388" algn="l" eaLnBrk="1" hangingPunct="1">
        <a:lnSpc>
          <a:spcPts val="2000"/>
        </a:lnSpc>
        <a:spcBef>
          <a:spcPts val="300"/>
        </a:spcBef>
        <a:spcAft>
          <a:spcPts val="600"/>
        </a:spcAft>
        <a:buFont typeface="Arial" pitchFamily="34" charset="0"/>
        <a:buChar char="•"/>
        <a:defRPr sz="1200" b="1">
          <a:latin typeface="Arial" pitchFamily="34" charset="0"/>
          <a:cs typeface="Arial" pitchFamily="34" charset="0"/>
        </a:defRPr>
      </a:lvl7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t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tiff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tif"/><Relationship Id="rId4" Type="http://schemas.openxmlformats.org/officeDocument/2006/relationships/image" Target="../media/image2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</a:t>
            </a:r>
            <a:r>
              <a:rPr lang="en-US" dirty="0"/>
              <a:t>. Leitz, S. </a:t>
            </a:r>
            <a:r>
              <a:rPr lang="en-US" dirty="0" smtClean="0"/>
              <a:t>Rabe, </a:t>
            </a:r>
            <a:r>
              <a:rPr lang="en-US" dirty="0"/>
              <a:t>I. </a:t>
            </a:r>
            <a:r>
              <a:rPr lang="en-US" dirty="0" err="1" smtClean="0"/>
              <a:t>Prigozhin</a:t>
            </a:r>
            <a:r>
              <a:rPr lang="en-US" dirty="0" smtClean="0"/>
              <a:t>, </a:t>
            </a:r>
            <a:r>
              <a:rPr lang="en-US" dirty="0"/>
              <a:t>B. Burke, K. Ryu, </a:t>
            </a:r>
            <a:r>
              <a:rPr lang="en-US" dirty="0" smtClean="0"/>
              <a:t>M. Zhu, M. Cooper, K. Johnson, W</a:t>
            </a:r>
            <a:r>
              <a:rPr lang="en-US" dirty="0"/>
              <a:t>. Hu, B. Felton</a:t>
            </a:r>
            <a:r>
              <a:rPr lang="en-US" dirty="0" smtClean="0"/>
              <a:t>, M. Cook</a:t>
            </a:r>
            <a:r>
              <a:rPr lang="en-US" dirty="0"/>
              <a:t>, C. Stull, V. </a:t>
            </a:r>
            <a:r>
              <a:rPr lang="en-US" dirty="0" smtClean="0"/>
              <a:t>Suntharalingam</a:t>
            </a:r>
          </a:p>
          <a:p>
            <a:r>
              <a:rPr lang="en-US" sz="2000" dirty="0" smtClean="0"/>
              <a:t>1 December 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1273" y="1589077"/>
            <a:ext cx="7481454" cy="1294671"/>
          </a:xfrm>
        </p:spPr>
        <p:txBody>
          <a:bodyPr/>
          <a:lstStyle/>
          <a:p>
            <a:r>
              <a:rPr lang="en-US" dirty="0" smtClean="0"/>
              <a:t>Germanium CCDs for Large-Format SWIR and X-Ray Imaging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4563" y="5822309"/>
            <a:ext cx="515522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 anchor="b">
            <a:spAutoFit/>
          </a:bodyPr>
          <a:lstStyle/>
          <a:p>
            <a:pPr>
              <a:spcBef>
                <a:spcPts val="600"/>
              </a:spcBef>
            </a:pPr>
            <a:r>
              <a:rPr lang="en-US" sz="800" dirty="0" smtClean="0">
                <a:cs typeface="Arial" pitchFamily="34" charset="0"/>
              </a:rPr>
              <a:t>This </a:t>
            </a:r>
            <a:r>
              <a:rPr lang="en-US" sz="800" dirty="0">
                <a:cs typeface="Arial" pitchFamily="34" charset="0"/>
              </a:rPr>
              <a:t>work was sponsored by the Assistant Secretary of Defense (ASD) for Research and Engineering (R&amp;E) under Air Force Contract No. FA8702-15-D-0001. Opinions, interpretations, conclusions, and recommendations are those of the authors, and do not necessarily represent the view of the United States Government.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54668" y="121293"/>
            <a:ext cx="5155220" cy="1231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 anchor="b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800" b="1" dirty="0" smtClean="0"/>
              <a:t>DISTRIBUTION A.  Approved </a:t>
            </a:r>
            <a:r>
              <a:rPr lang="en-US" sz="800" b="1" dirty="0"/>
              <a:t>for public release; distribution </a:t>
            </a:r>
            <a:r>
              <a:rPr lang="en-US" sz="800" b="1" dirty="0" smtClean="0"/>
              <a:t>unlimited.</a:t>
            </a:r>
            <a:endParaRPr lang="en-US" sz="8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8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6"/>
          <p:cNvSpPr txBox="1">
            <a:spLocks/>
          </p:cNvSpPr>
          <p:nvPr/>
        </p:nvSpPr>
        <p:spPr>
          <a:xfrm>
            <a:off x="4649520" y="1839564"/>
            <a:ext cx="4648200" cy="326419"/>
          </a:xfrm>
          <a:prstGeom prst="rect">
            <a:avLst/>
          </a:prstGeom>
        </p:spPr>
        <p:txBody>
          <a:bodyPr/>
          <a:lstStyle>
            <a:lvl1pPr marL="233363" indent="-233363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latin typeface="Arial" pitchFamily="34" charset="0"/>
                <a:cs typeface="Arial" pitchFamily="34" charset="0"/>
              </a:defRPr>
            </a:lvl1pPr>
            <a:lvl2pPr marL="509588" indent="-22542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 algn="l" eaLnBrk="1" hangingPunct="1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 algn="l" eaLnBrk="1" hangingPunct="1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sz="1800" u="sng" kern="0" dirty="0" smtClean="0">
                <a:solidFill>
                  <a:sysClr val="windowText" lastClr="000000"/>
                </a:solidFill>
              </a:rPr>
              <a:t>Estimate of Dark Current Sources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10386" y="5232047"/>
            <a:ext cx="3201721" cy="682238"/>
          </a:xfrm>
          <a:prstGeom prst="rect">
            <a:avLst/>
          </a:prstGeom>
          <a:solidFill>
            <a:srgbClr val="EBFFFF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600" b="1" dirty="0" smtClean="0"/>
              <a:t>Dark current sources most relevant to CCD are small</a:t>
            </a:r>
            <a:endParaRPr lang="en-US" sz="1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Diode Dark Current Analysis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3732" y="3538263"/>
            <a:ext cx="4179213" cy="25288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1600" b="1" dirty="0" smtClean="0"/>
              <a:t>Dark current sources in a diode [1]</a:t>
            </a:r>
          </a:p>
          <a:p>
            <a:pPr marL="342900" indent="-342900">
              <a:lnSpc>
                <a:spcPts val="2300"/>
              </a:lnSpc>
              <a:buFont typeface="+mj-lt"/>
              <a:buAutoNum type="arabicPeriod"/>
            </a:pPr>
            <a:r>
              <a:rPr lang="en-US" sz="1600" b="1" dirty="0" smtClean="0"/>
              <a:t>Depletion</a:t>
            </a:r>
          </a:p>
          <a:p>
            <a:pPr marL="342900" indent="-342900">
              <a:lnSpc>
                <a:spcPts val="2300"/>
              </a:lnSpc>
              <a:buFont typeface="+mj-lt"/>
              <a:buAutoNum type="arabicPeriod"/>
            </a:pPr>
            <a:r>
              <a:rPr lang="en-US" sz="1600" b="1" dirty="0" smtClean="0"/>
              <a:t>Front surface</a:t>
            </a:r>
          </a:p>
          <a:p>
            <a:pPr marL="342900" indent="-342900">
              <a:lnSpc>
                <a:spcPts val="2300"/>
              </a:lnSpc>
              <a:buFont typeface="+mj-lt"/>
              <a:buAutoNum type="arabicPeriod"/>
            </a:pPr>
            <a:r>
              <a:rPr lang="en-US" sz="1600" b="1" dirty="0" smtClean="0"/>
              <a:t>Diffusion</a:t>
            </a:r>
          </a:p>
          <a:p>
            <a:pPr marL="342900" indent="-342900">
              <a:lnSpc>
                <a:spcPts val="2300"/>
              </a:lnSpc>
              <a:buFont typeface="+mj-lt"/>
              <a:buAutoNum type="arabicPeriod"/>
            </a:pPr>
            <a:r>
              <a:rPr lang="en-US" sz="1600" b="1" dirty="0" smtClean="0"/>
              <a:t>Back surface</a:t>
            </a:r>
          </a:p>
          <a:p>
            <a:pPr marL="342900" indent="-342900">
              <a:lnSpc>
                <a:spcPts val="2300"/>
              </a:lnSpc>
              <a:buFont typeface="+mj-lt"/>
              <a:buAutoNum type="arabicPeriod"/>
            </a:pPr>
            <a:r>
              <a:rPr lang="en-US" sz="1600" b="1" dirty="0" smtClean="0"/>
              <a:t>Peripheral</a:t>
            </a:r>
            <a:endParaRPr lang="en-US" sz="1600" b="1" dirty="0"/>
          </a:p>
          <a:p>
            <a:pPr>
              <a:lnSpc>
                <a:spcPts val="2300"/>
              </a:lnSpc>
              <a:spcBef>
                <a:spcPts val="600"/>
              </a:spcBef>
            </a:pPr>
            <a:r>
              <a:rPr lang="en-US" sz="1600" b="1" dirty="0" smtClean="0"/>
              <a:t>Sources can be isolated by varying relevant dimensions </a:t>
            </a:r>
            <a:endParaRPr lang="en-US" sz="1600" b="1" dirty="0"/>
          </a:p>
        </p:txBody>
      </p:sp>
      <p:sp>
        <p:nvSpPr>
          <p:cNvPr id="10" name="Right Brace 9"/>
          <p:cNvSpPr/>
          <p:nvPr/>
        </p:nvSpPr>
        <p:spPr>
          <a:xfrm>
            <a:off x="2180901" y="3935399"/>
            <a:ext cx="144568" cy="487722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39227" y="4021582"/>
            <a:ext cx="1806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Dominant in a CCD</a:t>
            </a:r>
            <a:endParaRPr lang="en-US" sz="1400" b="1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399638" y="2499952"/>
            <a:ext cx="3663215" cy="857483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018626" y="2499203"/>
            <a:ext cx="2442144" cy="50878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627068" y="2122929"/>
            <a:ext cx="1214452" cy="38401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15118" y="1937288"/>
            <a:ext cx="2198480" cy="27396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</a:rPr>
              <a:t>Contact Metal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241217" y="2499203"/>
            <a:ext cx="2021742" cy="31963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</a:rPr>
              <a:t>n-Ge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99638" y="2210811"/>
            <a:ext cx="1683158" cy="288008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Arial" pitchFamily="-110" charset="0"/>
              </a:rPr>
              <a:t>GeO</a:t>
            </a:r>
            <a:r>
              <a:rPr lang="en-US" sz="1400" b="1" baseline="-25000" dirty="0" smtClean="0">
                <a:latin typeface="Arial" pitchFamily="-110" charset="0"/>
              </a:rPr>
              <a:t>2</a:t>
            </a:r>
            <a:r>
              <a:rPr lang="en-US" sz="1400" b="1" dirty="0" smtClean="0">
                <a:latin typeface="Arial" pitchFamily="-110" charset="0"/>
              </a:rPr>
              <a:t>/Al</a:t>
            </a:r>
            <a:r>
              <a:rPr lang="en-US" sz="1400" b="1" baseline="-25000" dirty="0" smtClean="0">
                <a:latin typeface="Arial" pitchFamily="-110" charset="0"/>
              </a:rPr>
              <a:t>2</a:t>
            </a:r>
            <a:r>
              <a:rPr lang="en-US" sz="1400" b="1" dirty="0" smtClean="0">
                <a:latin typeface="Arial" pitchFamily="-110" charset="0"/>
              </a:rPr>
              <a:t>O</a:t>
            </a:r>
            <a:r>
              <a:rPr lang="en-US" sz="1400" b="1" baseline="-25000" dirty="0" smtClean="0">
                <a:latin typeface="Arial" pitchFamily="-110" charset="0"/>
              </a:rPr>
              <a:t>3</a:t>
            </a:r>
            <a:endParaRPr lang="en-US" sz="1400" b="1" baseline="-25000" dirty="0">
              <a:latin typeface="Arial" pitchFamily="-110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391027" y="2206559"/>
            <a:ext cx="1671824" cy="288008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05165" y="3058467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p-Ge</a:t>
            </a:r>
            <a:endParaRPr lang="en-US" sz="1400" b="1" dirty="0"/>
          </a:p>
        </p:txBody>
      </p:sp>
      <p:grpSp>
        <p:nvGrpSpPr>
          <p:cNvPr id="52" name="Group 51"/>
          <p:cNvGrpSpPr/>
          <p:nvPr/>
        </p:nvGrpSpPr>
        <p:grpSpPr>
          <a:xfrm>
            <a:off x="3080992" y="2467033"/>
            <a:ext cx="602081" cy="65837"/>
            <a:chOff x="3460770" y="1795460"/>
            <a:chExt cx="602081" cy="65837"/>
          </a:xfrm>
        </p:grpSpPr>
        <p:cxnSp>
          <p:nvCxnSpPr>
            <p:cNvPr id="21" name="Straight Arrow Connector 20"/>
            <p:cNvCxnSpPr/>
            <p:nvPr/>
          </p:nvCxnSpPr>
          <p:spPr>
            <a:xfrm flipH="1">
              <a:off x="3460770" y="1828800"/>
              <a:ext cx="23328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3757605" y="1795460"/>
              <a:ext cx="305246" cy="65837"/>
              <a:chOff x="5534024" y="2498916"/>
              <a:chExt cx="274300" cy="59162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 flipH="1">
                <a:off x="5598690" y="2528882"/>
                <a:ext cx="20963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/>
              <p:cNvSpPr/>
              <p:nvPr/>
            </p:nvSpPr>
            <p:spPr>
              <a:xfrm>
                <a:off x="5534024" y="2498916"/>
                <a:ext cx="59162" cy="5916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 smtClean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 rot="5400000">
            <a:off x="2777118" y="3277219"/>
            <a:ext cx="505443" cy="129434"/>
            <a:chOff x="5886370" y="3070860"/>
            <a:chExt cx="454201" cy="116313"/>
          </a:xfrm>
        </p:grpSpPr>
        <p:cxnSp>
          <p:nvCxnSpPr>
            <p:cNvPr id="44" name="Straight Arrow Connector 43"/>
            <p:cNvCxnSpPr/>
            <p:nvPr/>
          </p:nvCxnSpPr>
          <p:spPr>
            <a:xfrm flipH="1">
              <a:off x="5886370" y="3070860"/>
              <a:ext cx="20963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/>
            <p:cNvGrpSpPr/>
            <p:nvPr/>
          </p:nvGrpSpPr>
          <p:grpSpPr>
            <a:xfrm>
              <a:off x="6064346" y="3128010"/>
              <a:ext cx="276225" cy="59163"/>
              <a:chOff x="5467358" y="2513899"/>
              <a:chExt cx="276225" cy="59163"/>
            </a:xfrm>
          </p:grpSpPr>
          <p:cxnSp>
            <p:nvCxnSpPr>
              <p:cNvPr id="46" name="Straight Arrow Connector 45"/>
              <p:cNvCxnSpPr/>
              <p:nvPr/>
            </p:nvCxnSpPr>
            <p:spPr>
              <a:xfrm flipH="1">
                <a:off x="5533949" y="2542473"/>
                <a:ext cx="20963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/>
              <p:cNvSpPr/>
              <p:nvPr/>
            </p:nvSpPr>
            <p:spPr>
              <a:xfrm>
                <a:off x="5467358" y="2513899"/>
                <a:ext cx="59162" cy="5916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 smtClean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 rot="5400000">
            <a:off x="1224556" y="2877788"/>
            <a:ext cx="505327" cy="129434"/>
            <a:chOff x="5886370" y="3070860"/>
            <a:chExt cx="454095" cy="116313"/>
          </a:xfrm>
        </p:grpSpPr>
        <p:cxnSp>
          <p:nvCxnSpPr>
            <p:cNvPr id="40" name="Straight Arrow Connector 39"/>
            <p:cNvCxnSpPr/>
            <p:nvPr/>
          </p:nvCxnSpPr>
          <p:spPr>
            <a:xfrm flipH="1">
              <a:off x="5886370" y="3070860"/>
              <a:ext cx="20963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/>
            <p:cNvGrpSpPr/>
            <p:nvPr/>
          </p:nvGrpSpPr>
          <p:grpSpPr>
            <a:xfrm>
              <a:off x="6064346" y="3128010"/>
              <a:ext cx="276119" cy="59163"/>
              <a:chOff x="5467358" y="2513899"/>
              <a:chExt cx="276119" cy="59163"/>
            </a:xfrm>
          </p:grpSpPr>
          <p:cxnSp>
            <p:nvCxnSpPr>
              <p:cNvPr id="42" name="Straight Arrow Connector 41"/>
              <p:cNvCxnSpPr/>
              <p:nvPr/>
            </p:nvCxnSpPr>
            <p:spPr>
              <a:xfrm flipH="1">
                <a:off x="5533843" y="2540548"/>
                <a:ext cx="20963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5467358" y="2513899"/>
                <a:ext cx="59162" cy="5916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 smtClean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 rot="5400000">
            <a:off x="2505368" y="3062776"/>
            <a:ext cx="509616" cy="129434"/>
            <a:chOff x="5892144" y="3070860"/>
            <a:chExt cx="457951" cy="116313"/>
          </a:xfrm>
        </p:grpSpPr>
        <p:cxnSp>
          <p:nvCxnSpPr>
            <p:cNvPr id="36" name="Straight Arrow Connector 35"/>
            <p:cNvCxnSpPr/>
            <p:nvPr/>
          </p:nvCxnSpPr>
          <p:spPr>
            <a:xfrm flipH="1">
              <a:off x="5892144" y="3070860"/>
              <a:ext cx="20963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/>
            <p:cNvGrpSpPr/>
            <p:nvPr/>
          </p:nvGrpSpPr>
          <p:grpSpPr>
            <a:xfrm>
              <a:off x="6075898" y="3128010"/>
              <a:ext cx="274197" cy="59163"/>
              <a:chOff x="5478910" y="2513899"/>
              <a:chExt cx="274197" cy="59163"/>
            </a:xfrm>
          </p:grpSpPr>
          <p:cxnSp>
            <p:nvCxnSpPr>
              <p:cNvPr id="38" name="Straight Arrow Connector 37"/>
              <p:cNvCxnSpPr/>
              <p:nvPr/>
            </p:nvCxnSpPr>
            <p:spPr>
              <a:xfrm flipH="1">
                <a:off x="5543473" y="2540549"/>
                <a:ext cx="20963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478910" y="2513899"/>
                <a:ext cx="59162" cy="5916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 smtClean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2801638" y="2957695"/>
            <a:ext cx="316098" cy="3425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3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071468" y="3052423"/>
            <a:ext cx="316098" cy="3425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4</a:t>
            </a:r>
          </a:p>
        </p:txBody>
      </p:sp>
      <p:grpSp>
        <p:nvGrpSpPr>
          <p:cNvPr id="28" name="Group 27"/>
          <p:cNvGrpSpPr/>
          <p:nvPr/>
        </p:nvGrpSpPr>
        <p:grpSpPr>
          <a:xfrm rot="5400000">
            <a:off x="534264" y="3119714"/>
            <a:ext cx="431288" cy="296717"/>
            <a:chOff x="5953007" y="2920536"/>
            <a:chExt cx="387564" cy="266637"/>
          </a:xfrm>
        </p:grpSpPr>
        <p:cxnSp>
          <p:nvCxnSpPr>
            <p:cNvPr id="32" name="Straight Arrow Connector 31"/>
            <p:cNvCxnSpPr/>
            <p:nvPr/>
          </p:nvCxnSpPr>
          <p:spPr>
            <a:xfrm rot="16200000" flipV="1">
              <a:off x="5949344" y="2924199"/>
              <a:ext cx="150323" cy="14299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6066272" y="3128010"/>
              <a:ext cx="274299" cy="59163"/>
              <a:chOff x="5469284" y="2513899"/>
              <a:chExt cx="274299" cy="59163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 flipH="1">
                <a:off x="5533949" y="2540549"/>
                <a:ext cx="20963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5469284" y="2513899"/>
                <a:ext cx="59162" cy="5916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 smtClean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507767" y="2924121"/>
            <a:ext cx="255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5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167964" y="2743287"/>
            <a:ext cx="316098" cy="3425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1</a:t>
            </a:r>
            <a:endParaRPr lang="en-US" sz="14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3198664" y="2219248"/>
            <a:ext cx="316098" cy="3425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2</a:t>
            </a:r>
            <a:endParaRPr lang="en-US" sz="1400" b="1" dirty="0"/>
          </a:p>
        </p:txBody>
      </p:sp>
      <p:sp>
        <p:nvSpPr>
          <p:cNvPr id="87" name="Content Placeholder 2"/>
          <p:cNvSpPr txBox="1">
            <a:spLocks/>
          </p:cNvSpPr>
          <p:nvPr/>
        </p:nvSpPr>
        <p:spPr>
          <a:xfrm>
            <a:off x="77490" y="1256090"/>
            <a:ext cx="8934774" cy="3775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b="1" i="1" kern="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  <a:lvl2pPr marL="509588" indent="-225425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r>
              <a:rPr lang="en-US" dirty="0"/>
              <a:t>Diodes yield insights into CCD dark current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250" y="2179531"/>
            <a:ext cx="4200144" cy="2968752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371600" y="6400800"/>
            <a:ext cx="50017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[1] D.K. Schroder, </a:t>
            </a:r>
            <a:r>
              <a:rPr lang="en-US" sz="800" i="1" dirty="0" smtClean="0"/>
              <a:t>Sol.-State Electron</a:t>
            </a:r>
            <a:r>
              <a:rPr lang="en-US" sz="800" dirty="0" smtClean="0"/>
              <a:t>. </a:t>
            </a:r>
            <a:r>
              <a:rPr lang="en-US" sz="800" b="1" dirty="0" smtClean="0"/>
              <a:t>27</a:t>
            </a:r>
            <a:r>
              <a:rPr lang="en-US" sz="800" dirty="0" smtClean="0"/>
              <a:t> (247) 1984.</a:t>
            </a:r>
          </a:p>
        </p:txBody>
      </p:sp>
    </p:spTree>
    <p:extLst>
      <p:ext uri="{BB962C8B-B14F-4D97-AF65-F5344CB8AC3E}">
        <p14:creationId xmlns:p14="http://schemas.microsoft.com/office/powerpoint/2010/main" val="2493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Diode Dark Current Analysis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5610386" y="5139059"/>
            <a:ext cx="3201721" cy="977191"/>
          </a:xfrm>
          <a:prstGeom prst="rect">
            <a:avLst/>
          </a:prstGeom>
          <a:solidFill>
            <a:srgbClr val="EBFFFF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600" b="1" dirty="0" smtClean="0"/>
              <a:t>Dark current extrapolates to </a:t>
            </a:r>
          </a:p>
          <a:p>
            <a:pPr algn="ctr">
              <a:lnSpc>
                <a:spcPts val="2300"/>
              </a:lnSpc>
            </a:pPr>
            <a:r>
              <a:rPr lang="en-US" sz="1600" b="1" dirty="0" smtClean="0"/>
              <a:t>1 </a:t>
            </a:r>
            <a:r>
              <a:rPr lang="en-US" sz="1600" b="1" dirty="0" err="1" smtClean="0"/>
              <a:t>pA</a:t>
            </a:r>
            <a:r>
              <a:rPr lang="en-US" sz="1600" b="1" dirty="0" smtClean="0"/>
              <a:t>/cm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 at 150K, validating material and device quality</a:t>
            </a:r>
            <a:endParaRPr lang="en-US" sz="1600" b="1" dirty="0"/>
          </a:p>
        </p:txBody>
      </p:sp>
      <p:sp>
        <p:nvSpPr>
          <p:cNvPr id="64" name="Content Placeholder 16"/>
          <p:cNvSpPr txBox="1">
            <a:spLocks/>
          </p:cNvSpPr>
          <p:nvPr/>
        </p:nvSpPr>
        <p:spPr>
          <a:xfrm>
            <a:off x="4649520" y="1839564"/>
            <a:ext cx="4648200" cy="326419"/>
          </a:xfrm>
          <a:prstGeom prst="rect">
            <a:avLst/>
          </a:prstGeom>
        </p:spPr>
        <p:txBody>
          <a:bodyPr/>
          <a:lstStyle>
            <a:lvl1pPr marL="233363" indent="-233363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latin typeface="Arial" pitchFamily="34" charset="0"/>
                <a:cs typeface="Arial" pitchFamily="34" charset="0"/>
              </a:defRPr>
            </a:lvl1pPr>
            <a:lvl2pPr marL="509588" indent="-22542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 algn="l" eaLnBrk="1" hangingPunct="1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 algn="l" eaLnBrk="1" hangingPunct="1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sz="1800" u="sng" kern="0" dirty="0" smtClean="0">
                <a:solidFill>
                  <a:sysClr val="windowText" lastClr="000000"/>
                </a:solidFill>
              </a:rPr>
              <a:t>Dark Current vs. Temperature</a:t>
            </a:r>
          </a:p>
        </p:txBody>
      </p:sp>
      <p:sp>
        <p:nvSpPr>
          <p:cNvPr id="79" name="Content Placeholder 2"/>
          <p:cNvSpPr txBox="1">
            <a:spLocks/>
          </p:cNvSpPr>
          <p:nvPr/>
        </p:nvSpPr>
        <p:spPr>
          <a:xfrm>
            <a:off x="77490" y="1256090"/>
            <a:ext cx="8934774" cy="3775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b="1" i="1" kern="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  <a:lvl2pPr marL="509588" indent="-225425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r>
              <a:rPr lang="en-US" dirty="0"/>
              <a:t>Diodes yield insights into CCD dark current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93732" y="3538263"/>
            <a:ext cx="4179213" cy="25288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1600" b="1" dirty="0" smtClean="0"/>
              <a:t>Dark current sources in a diode [1]</a:t>
            </a:r>
          </a:p>
          <a:p>
            <a:pPr marL="342900" indent="-342900">
              <a:lnSpc>
                <a:spcPts val="2300"/>
              </a:lnSpc>
              <a:buFont typeface="+mj-lt"/>
              <a:buAutoNum type="arabicPeriod"/>
            </a:pPr>
            <a:r>
              <a:rPr lang="en-US" sz="1600" b="1" dirty="0" smtClean="0"/>
              <a:t>Depletion</a:t>
            </a:r>
          </a:p>
          <a:p>
            <a:pPr marL="342900" indent="-342900">
              <a:lnSpc>
                <a:spcPts val="2300"/>
              </a:lnSpc>
              <a:buFont typeface="+mj-lt"/>
              <a:buAutoNum type="arabicPeriod"/>
            </a:pPr>
            <a:r>
              <a:rPr lang="en-US" sz="1600" b="1" dirty="0" smtClean="0"/>
              <a:t>Front surface</a:t>
            </a:r>
          </a:p>
          <a:p>
            <a:pPr marL="342900" indent="-342900">
              <a:lnSpc>
                <a:spcPts val="2300"/>
              </a:lnSpc>
              <a:buFont typeface="+mj-lt"/>
              <a:buAutoNum type="arabicPeriod"/>
            </a:pPr>
            <a:r>
              <a:rPr lang="en-US" sz="1600" b="1" dirty="0" smtClean="0"/>
              <a:t>Diffusion</a:t>
            </a:r>
          </a:p>
          <a:p>
            <a:pPr marL="342900" indent="-342900">
              <a:lnSpc>
                <a:spcPts val="2300"/>
              </a:lnSpc>
              <a:buFont typeface="+mj-lt"/>
              <a:buAutoNum type="arabicPeriod"/>
            </a:pPr>
            <a:r>
              <a:rPr lang="en-US" sz="1600" b="1" dirty="0" smtClean="0"/>
              <a:t>Back surface</a:t>
            </a:r>
          </a:p>
          <a:p>
            <a:pPr marL="342900" indent="-342900">
              <a:lnSpc>
                <a:spcPts val="2300"/>
              </a:lnSpc>
              <a:buFont typeface="+mj-lt"/>
              <a:buAutoNum type="arabicPeriod"/>
            </a:pPr>
            <a:r>
              <a:rPr lang="en-US" sz="1600" b="1" dirty="0" smtClean="0"/>
              <a:t>Peripheral</a:t>
            </a:r>
            <a:endParaRPr lang="en-US" sz="1600" b="1" dirty="0"/>
          </a:p>
          <a:p>
            <a:pPr>
              <a:lnSpc>
                <a:spcPts val="2300"/>
              </a:lnSpc>
              <a:spcBef>
                <a:spcPts val="600"/>
              </a:spcBef>
            </a:pPr>
            <a:r>
              <a:rPr lang="en-US" sz="1600" b="1" dirty="0" smtClean="0"/>
              <a:t>Temperature dependence indicates mechanism</a:t>
            </a:r>
            <a:endParaRPr lang="en-US" sz="1600" b="1" dirty="0"/>
          </a:p>
        </p:txBody>
      </p:sp>
      <p:sp>
        <p:nvSpPr>
          <p:cNvPr id="81" name="Right Brace 80"/>
          <p:cNvSpPr/>
          <p:nvPr/>
        </p:nvSpPr>
        <p:spPr>
          <a:xfrm>
            <a:off x="2180901" y="3935399"/>
            <a:ext cx="144568" cy="487722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339227" y="4021582"/>
            <a:ext cx="1806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Dominant in a CCD</a:t>
            </a:r>
            <a:endParaRPr lang="en-US" sz="1400" b="1" dirty="0"/>
          </a:p>
        </p:txBody>
      </p:sp>
      <p:sp>
        <p:nvSpPr>
          <p:cNvPr id="83" name="Rectangle 82"/>
          <p:cNvSpPr/>
          <p:nvPr/>
        </p:nvSpPr>
        <p:spPr bwMode="auto">
          <a:xfrm>
            <a:off x="399638" y="2499952"/>
            <a:ext cx="3663215" cy="857483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1018626" y="2499203"/>
            <a:ext cx="2442144" cy="50878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1627068" y="2122929"/>
            <a:ext cx="1214452" cy="38401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1115118" y="1937288"/>
            <a:ext cx="2198480" cy="27396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</a:rPr>
              <a:t>Contact Metal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1241217" y="2499203"/>
            <a:ext cx="2021742" cy="31963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</a:rPr>
              <a:t>n-Ge</a:t>
            </a:r>
          </a:p>
        </p:txBody>
      </p:sp>
      <p:sp>
        <p:nvSpPr>
          <p:cNvPr id="88" name="Rectangle 87"/>
          <p:cNvSpPr/>
          <p:nvPr/>
        </p:nvSpPr>
        <p:spPr bwMode="auto">
          <a:xfrm>
            <a:off x="399638" y="2210811"/>
            <a:ext cx="1683158" cy="288008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Arial" pitchFamily="-110" charset="0"/>
              </a:rPr>
              <a:t>GeO</a:t>
            </a:r>
            <a:r>
              <a:rPr lang="en-US" sz="1400" b="1" baseline="-25000" dirty="0" smtClean="0">
                <a:latin typeface="Arial" pitchFamily="-110" charset="0"/>
              </a:rPr>
              <a:t>2</a:t>
            </a:r>
            <a:r>
              <a:rPr lang="en-US" sz="1400" b="1" dirty="0" smtClean="0">
                <a:latin typeface="Arial" pitchFamily="-110" charset="0"/>
              </a:rPr>
              <a:t>/Al</a:t>
            </a:r>
            <a:r>
              <a:rPr lang="en-US" sz="1400" b="1" baseline="-25000" dirty="0" smtClean="0">
                <a:latin typeface="Arial" pitchFamily="-110" charset="0"/>
              </a:rPr>
              <a:t>2</a:t>
            </a:r>
            <a:r>
              <a:rPr lang="en-US" sz="1400" b="1" dirty="0" smtClean="0">
                <a:latin typeface="Arial" pitchFamily="-110" charset="0"/>
              </a:rPr>
              <a:t>O</a:t>
            </a:r>
            <a:r>
              <a:rPr lang="en-US" sz="1400" b="1" baseline="-25000" dirty="0" smtClean="0">
                <a:latin typeface="Arial" pitchFamily="-110" charset="0"/>
              </a:rPr>
              <a:t>3</a:t>
            </a:r>
            <a:endParaRPr lang="en-US" sz="1400" b="1" baseline="-25000" dirty="0">
              <a:latin typeface="Arial" pitchFamily="-110" charset="0"/>
            </a:endParaRPr>
          </a:p>
        </p:txBody>
      </p:sp>
      <p:sp>
        <p:nvSpPr>
          <p:cNvPr id="89" name="Rectangle 88"/>
          <p:cNvSpPr/>
          <p:nvPr/>
        </p:nvSpPr>
        <p:spPr bwMode="auto">
          <a:xfrm>
            <a:off x="2391027" y="2206559"/>
            <a:ext cx="1671824" cy="288008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905165" y="3058467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p-Ge</a:t>
            </a:r>
            <a:endParaRPr lang="en-US" sz="1400" b="1" dirty="0"/>
          </a:p>
        </p:txBody>
      </p:sp>
      <p:grpSp>
        <p:nvGrpSpPr>
          <p:cNvPr id="91" name="Group 90"/>
          <p:cNvGrpSpPr/>
          <p:nvPr/>
        </p:nvGrpSpPr>
        <p:grpSpPr>
          <a:xfrm>
            <a:off x="3080992" y="2467033"/>
            <a:ext cx="602081" cy="65837"/>
            <a:chOff x="3460770" y="1795460"/>
            <a:chExt cx="602081" cy="65837"/>
          </a:xfrm>
        </p:grpSpPr>
        <p:cxnSp>
          <p:nvCxnSpPr>
            <p:cNvPr id="92" name="Straight Arrow Connector 91"/>
            <p:cNvCxnSpPr/>
            <p:nvPr/>
          </p:nvCxnSpPr>
          <p:spPr>
            <a:xfrm flipH="1">
              <a:off x="3460770" y="1828800"/>
              <a:ext cx="23328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/>
            <p:cNvGrpSpPr/>
            <p:nvPr/>
          </p:nvGrpSpPr>
          <p:grpSpPr>
            <a:xfrm>
              <a:off x="3757605" y="1795460"/>
              <a:ext cx="305246" cy="65837"/>
              <a:chOff x="5534024" y="2498916"/>
              <a:chExt cx="274300" cy="59162"/>
            </a:xfrm>
          </p:grpSpPr>
          <p:cxnSp>
            <p:nvCxnSpPr>
              <p:cNvPr id="94" name="Straight Arrow Connector 93"/>
              <p:cNvCxnSpPr/>
              <p:nvPr/>
            </p:nvCxnSpPr>
            <p:spPr>
              <a:xfrm flipH="1">
                <a:off x="5598690" y="2528882"/>
                <a:ext cx="20963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Oval 94"/>
              <p:cNvSpPr/>
              <p:nvPr/>
            </p:nvSpPr>
            <p:spPr>
              <a:xfrm>
                <a:off x="5534024" y="2498916"/>
                <a:ext cx="59162" cy="5916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 smtClean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 rot="5400000">
            <a:off x="2777118" y="3277219"/>
            <a:ext cx="505443" cy="129434"/>
            <a:chOff x="5886370" y="3070860"/>
            <a:chExt cx="454201" cy="116313"/>
          </a:xfrm>
        </p:grpSpPr>
        <p:cxnSp>
          <p:nvCxnSpPr>
            <p:cNvPr id="97" name="Straight Arrow Connector 96"/>
            <p:cNvCxnSpPr/>
            <p:nvPr/>
          </p:nvCxnSpPr>
          <p:spPr>
            <a:xfrm flipH="1">
              <a:off x="5886370" y="3070860"/>
              <a:ext cx="20963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7"/>
            <p:cNvGrpSpPr/>
            <p:nvPr/>
          </p:nvGrpSpPr>
          <p:grpSpPr>
            <a:xfrm>
              <a:off x="6064346" y="3128010"/>
              <a:ext cx="276225" cy="59163"/>
              <a:chOff x="5467358" y="2513899"/>
              <a:chExt cx="276225" cy="59163"/>
            </a:xfrm>
          </p:grpSpPr>
          <p:cxnSp>
            <p:nvCxnSpPr>
              <p:cNvPr id="99" name="Straight Arrow Connector 98"/>
              <p:cNvCxnSpPr/>
              <p:nvPr/>
            </p:nvCxnSpPr>
            <p:spPr>
              <a:xfrm flipH="1">
                <a:off x="5533949" y="2542473"/>
                <a:ext cx="20963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Oval 99"/>
              <p:cNvSpPr/>
              <p:nvPr/>
            </p:nvSpPr>
            <p:spPr>
              <a:xfrm>
                <a:off x="5467358" y="2513899"/>
                <a:ext cx="59162" cy="5916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 smtClean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 rot="5400000">
            <a:off x="1224556" y="2877788"/>
            <a:ext cx="505327" cy="129434"/>
            <a:chOff x="5886370" y="3070860"/>
            <a:chExt cx="454095" cy="116313"/>
          </a:xfrm>
        </p:grpSpPr>
        <p:cxnSp>
          <p:nvCxnSpPr>
            <p:cNvPr id="102" name="Straight Arrow Connector 101"/>
            <p:cNvCxnSpPr/>
            <p:nvPr/>
          </p:nvCxnSpPr>
          <p:spPr>
            <a:xfrm flipH="1">
              <a:off x="5886370" y="3070860"/>
              <a:ext cx="20963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Group 102"/>
            <p:cNvGrpSpPr/>
            <p:nvPr/>
          </p:nvGrpSpPr>
          <p:grpSpPr>
            <a:xfrm>
              <a:off x="6064346" y="3128010"/>
              <a:ext cx="276119" cy="59163"/>
              <a:chOff x="5467358" y="2513899"/>
              <a:chExt cx="276119" cy="59163"/>
            </a:xfrm>
          </p:grpSpPr>
          <p:cxnSp>
            <p:nvCxnSpPr>
              <p:cNvPr id="104" name="Straight Arrow Connector 103"/>
              <p:cNvCxnSpPr/>
              <p:nvPr/>
            </p:nvCxnSpPr>
            <p:spPr>
              <a:xfrm flipH="1">
                <a:off x="5533843" y="2540548"/>
                <a:ext cx="20963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/>
              <p:cNvSpPr/>
              <p:nvPr/>
            </p:nvSpPr>
            <p:spPr>
              <a:xfrm>
                <a:off x="5467358" y="2513899"/>
                <a:ext cx="59162" cy="5916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 smtClean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6" name="Group 105"/>
          <p:cNvGrpSpPr/>
          <p:nvPr/>
        </p:nvGrpSpPr>
        <p:grpSpPr>
          <a:xfrm rot="5400000">
            <a:off x="2505368" y="3062776"/>
            <a:ext cx="509616" cy="129434"/>
            <a:chOff x="5892144" y="3070860"/>
            <a:chExt cx="457951" cy="116313"/>
          </a:xfrm>
        </p:grpSpPr>
        <p:cxnSp>
          <p:nvCxnSpPr>
            <p:cNvPr id="107" name="Straight Arrow Connector 106"/>
            <p:cNvCxnSpPr/>
            <p:nvPr/>
          </p:nvCxnSpPr>
          <p:spPr>
            <a:xfrm flipH="1">
              <a:off x="5892144" y="3070860"/>
              <a:ext cx="20963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" name="Group 107"/>
            <p:cNvGrpSpPr/>
            <p:nvPr/>
          </p:nvGrpSpPr>
          <p:grpSpPr>
            <a:xfrm>
              <a:off x="6075898" y="3128010"/>
              <a:ext cx="274197" cy="59163"/>
              <a:chOff x="5478910" y="2513899"/>
              <a:chExt cx="274197" cy="59163"/>
            </a:xfrm>
          </p:grpSpPr>
          <p:cxnSp>
            <p:nvCxnSpPr>
              <p:cNvPr id="109" name="Straight Arrow Connector 108"/>
              <p:cNvCxnSpPr/>
              <p:nvPr/>
            </p:nvCxnSpPr>
            <p:spPr>
              <a:xfrm flipH="1">
                <a:off x="5543473" y="2540549"/>
                <a:ext cx="20963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Oval 109"/>
              <p:cNvSpPr/>
              <p:nvPr/>
            </p:nvSpPr>
            <p:spPr>
              <a:xfrm>
                <a:off x="5478910" y="2513899"/>
                <a:ext cx="59162" cy="5916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 smtClean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11" name="TextBox 110"/>
          <p:cNvSpPr txBox="1"/>
          <p:nvPr/>
        </p:nvSpPr>
        <p:spPr>
          <a:xfrm>
            <a:off x="2801638" y="2957695"/>
            <a:ext cx="316098" cy="3425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3</a:t>
            </a:r>
            <a:endParaRPr lang="en-US" sz="1400" b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3071468" y="3052423"/>
            <a:ext cx="316098" cy="3425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4</a:t>
            </a:r>
          </a:p>
        </p:txBody>
      </p:sp>
      <p:grpSp>
        <p:nvGrpSpPr>
          <p:cNvPr id="113" name="Group 112"/>
          <p:cNvGrpSpPr/>
          <p:nvPr/>
        </p:nvGrpSpPr>
        <p:grpSpPr>
          <a:xfrm rot="5400000">
            <a:off x="534264" y="3119714"/>
            <a:ext cx="431288" cy="296717"/>
            <a:chOff x="5953007" y="2920536"/>
            <a:chExt cx="387564" cy="266637"/>
          </a:xfrm>
        </p:grpSpPr>
        <p:cxnSp>
          <p:nvCxnSpPr>
            <p:cNvPr id="114" name="Straight Arrow Connector 113"/>
            <p:cNvCxnSpPr/>
            <p:nvPr/>
          </p:nvCxnSpPr>
          <p:spPr>
            <a:xfrm rot="16200000" flipV="1">
              <a:off x="5949344" y="2924199"/>
              <a:ext cx="150323" cy="14299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Group 114"/>
            <p:cNvGrpSpPr/>
            <p:nvPr/>
          </p:nvGrpSpPr>
          <p:grpSpPr>
            <a:xfrm>
              <a:off x="6066272" y="3128010"/>
              <a:ext cx="274299" cy="59163"/>
              <a:chOff x="5469284" y="2513899"/>
              <a:chExt cx="274299" cy="59163"/>
            </a:xfrm>
          </p:grpSpPr>
          <p:cxnSp>
            <p:nvCxnSpPr>
              <p:cNvPr id="116" name="Straight Arrow Connector 115"/>
              <p:cNvCxnSpPr/>
              <p:nvPr/>
            </p:nvCxnSpPr>
            <p:spPr>
              <a:xfrm flipH="1">
                <a:off x="5533949" y="2540549"/>
                <a:ext cx="20963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/>
              <p:cNvSpPr/>
              <p:nvPr/>
            </p:nvSpPr>
            <p:spPr>
              <a:xfrm>
                <a:off x="5469284" y="2513899"/>
                <a:ext cx="59162" cy="5916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 smtClean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18" name="TextBox 117"/>
          <p:cNvSpPr txBox="1"/>
          <p:nvPr/>
        </p:nvSpPr>
        <p:spPr>
          <a:xfrm>
            <a:off x="507767" y="2924121"/>
            <a:ext cx="255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5</a:t>
            </a:r>
            <a:endParaRPr lang="en-US" sz="1400" b="1" dirty="0"/>
          </a:p>
        </p:txBody>
      </p:sp>
      <p:sp>
        <p:nvSpPr>
          <p:cNvPr id="119" name="TextBox 118"/>
          <p:cNvSpPr txBox="1"/>
          <p:nvPr/>
        </p:nvSpPr>
        <p:spPr>
          <a:xfrm>
            <a:off x="1167964" y="2743287"/>
            <a:ext cx="316098" cy="3425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1</a:t>
            </a:r>
            <a:endParaRPr lang="en-US" sz="1400" b="1" dirty="0"/>
          </a:p>
        </p:txBody>
      </p:sp>
      <p:sp>
        <p:nvSpPr>
          <p:cNvPr id="120" name="TextBox 119"/>
          <p:cNvSpPr txBox="1"/>
          <p:nvPr/>
        </p:nvSpPr>
        <p:spPr>
          <a:xfrm>
            <a:off x="3198664" y="2219248"/>
            <a:ext cx="316098" cy="3425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2</a:t>
            </a:r>
            <a:endParaRPr lang="en-US" sz="1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1371600" y="6400800"/>
            <a:ext cx="50017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[1] D.K. Schroder, </a:t>
            </a:r>
            <a:r>
              <a:rPr lang="en-US" sz="800" i="1" dirty="0" smtClean="0"/>
              <a:t>Sol.-State Electron</a:t>
            </a:r>
            <a:r>
              <a:rPr lang="en-US" sz="800" dirty="0" smtClean="0"/>
              <a:t>. </a:t>
            </a:r>
            <a:r>
              <a:rPr lang="en-US" sz="800" b="1" dirty="0" smtClean="0"/>
              <a:t>27</a:t>
            </a:r>
            <a:r>
              <a:rPr lang="en-US" sz="800" dirty="0" smtClean="0"/>
              <a:t> (247) 1984.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43521" y="3322499"/>
            <a:ext cx="176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Fitting Equation:</a:t>
            </a:r>
          </a:p>
          <a:p>
            <a:r>
              <a:rPr lang="en-US" sz="1200" b="1" i="1" dirty="0" err="1" smtClean="0"/>
              <a:t>J</a:t>
            </a:r>
            <a:r>
              <a:rPr lang="en-US" sz="1200" b="1" i="1" baseline="-25000" dirty="0" err="1" smtClean="0"/>
              <a:t>dark</a:t>
            </a:r>
            <a:r>
              <a:rPr lang="en-US" sz="1200" b="1" dirty="0" smtClean="0"/>
              <a:t> = </a:t>
            </a:r>
            <a:r>
              <a:rPr lang="en-US" sz="1200" b="1" i="1" dirty="0" smtClean="0"/>
              <a:t>AT</a:t>
            </a:r>
            <a:r>
              <a:rPr lang="en-US" sz="100" b="1" i="1" dirty="0" smtClean="0"/>
              <a:t> </a:t>
            </a:r>
            <a:r>
              <a:rPr lang="en-US" sz="1200" b="1" i="1" baseline="30000" dirty="0" smtClean="0"/>
              <a:t>3</a:t>
            </a:r>
            <a:r>
              <a:rPr lang="en-US" sz="1200" b="1" i="1" dirty="0" smtClean="0"/>
              <a:t>exp(-</a:t>
            </a:r>
            <a:r>
              <a:rPr lang="en-US" sz="1200" b="1" i="1" dirty="0" err="1" smtClean="0"/>
              <a:t>E</a:t>
            </a:r>
            <a:r>
              <a:rPr lang="en-US" sz="1200" b="1" i="1" baseline="-25000" dirty="0" err="1" smtClean="0"/>
              <a:t>g</a:t>
            </a:r>
            <a:r>
              <a:rPr lang="en-US" sz="1200" b="1" i="1" dirty="0" smtClean="0"/>
              <a:t>/</a:t>
            </a:r>
            <a:r>
              <a:rPr lang="en-US" sz="1200" b="1" i="1" dirty="0" err="1" smtClean="0"/>
              <a:t>kT</a:t>
            </a:r>
            <a:r>
              <a:rPr lang="en-US" sz="1200" b="1" i="1" dirty="0" smtClean="0"/>
              <a:t>)</a:t>
            </a:r>
            <a:endParaRPr lang="en-US" sz="12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77" y="2123504"/>
            <a:ext cx="410260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5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Dark Current in a Germanium CCD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6668" y="4427119"/>
            <a:ext cx="4397816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lnSpc>
                <a:spcPts val="24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b="1" dirty="0" smtClean="0"/>
              <a:t>Key variables that govern device performance are nearly </a:t>
            </a:r>
            <a:r>
              <a:rPr lang="en-US" sz="1600" b="1" dirty="0"/>
              <a:t>equivalent to </a:t>
            </a:r>
            <a:r>
              <a:rPr lang="en-US" sz="1600" b="1" dirty="0" smtClean="0"/>
              <a:t>silicon</a:t>
            </a:r>
            <a:endParaRPr lang="en-US" sz="1600" b="1" dirty="0"/>
          </a:p>
        </p:txBody>
      </p:sp>
      <p:sp>
        <p:nvSpPr>
          <p:cNvPr id="4" name="Rectangle 3"/>
          <p:cNvSpPr/>
          <p:nvPr/>
        </p:nvSpPr>
        <p:spPr>
          <a:xfrm>
            <a:off x="1537550" y="5527755"/>
            <a:ext cx="5940214" cy="703953"/>
          </a:xfrm>
          <a:prstGeom prst="rect">
            <a:avLst/>
          </a:prstGeom>
          <a:solidFill>
            <a:srgbClr val="EBFFFF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Dark current target of &lt; 10 </a:t>
            </a:r>
            <a:r>
              <a:rPr lang="en-US" sz="2000" b="1" dirty="0" err="1" smtClean="0">
                <a:solidFill>
                  <a:schemeClr val="tx1"/>
                </a:solidFill>
              </a:rPr>
              <a:t>pA</a:t>
            </a:r>
            <a:r>
              <a:rPr lang="en-US" sz="2000" b="1" dirty="0" smtClean="0">
                <a:solidFill>
                  <a:schemeClr val="tx1"/>
                </a:solidFill>
              </a:rPr>
              <a:t>/cm</a:t>
            </a:r>
            <a:r>
              <a:rPr lang="en-US" sz="2000" b="1" baseline="30000" dirty="0" smtClean="0">
                <a:solidFill>
                  <a:schemeClr val="tx1"/>
                </a:solidFill>
              </a:rPr>
              <a:t>2</a:t>
            </a:r>
            <a:r>
              <a:rPr lang="en-US" sz="2000" b="1" dirty="0" smtClean="0">
                <a:solidFill>
                  <a:schemeClr val="tx1"/>
                </a:solidFill>
              </a:rPr>
              <a:t> at 150K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(40 e</a:t>
            </a:r>
            <a:r>
              <a:rPr lang="en-US" b="1" baseline="30000" dirty="0" smtClean="0">
                <a:solidFill>
                  <a:schemeClr val="tx1"/>
                </a:solidFill>
              </a:rPr>
              <a:t>-</a:t>
            </a:r>
            <a:r>
              <a:rPr lang="en-US" b="1" dirty="0" smtClean="0">
                <a:solidFill>
                  <a:schemeClr val="tx1"/>
                </a:solidFill>
              </a:rPr>
              <a:t>/pixel/s for an 8-µm pixel)</a:t>
            </a:r>
          </a:p>
        </p:txBody>
      </p:sp>
      <p:sp>
        <p:nvSpPr>
          <p:cNvPr id="7" name="Content Placeholder 16"/>
          <p:cNvSpPr txBox="1">
            <a:spLocks/>
          </p:cNvSpPr>
          <p:nvPr/>
        </p:nvSpPr>
        <p:spPr>
          <a:xfrm>
            <a:off x="1" y="1197583"/>
            <a:ext cx="9143999" cy="3264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b="1" i="1" kern="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  <a:lvl2pPr marL="509588" indent="-225425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r>
              <a:rPr lang="en-US" dirty="0"/>
              <a:t>Used measurements on building blocks to estimate dark current noise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54174" y="4427118"/>
            <a:ext cx="4430279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lnSpc>
                <a:spcPts val="2400"/>
              </a:lnSpc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b="1" dirty="0" smtClean="0"/>
              <a:t>Germanium CCDs require cooling to achieve low dark current because of high intrinsic carrier concentration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06" y="1665404"/>
            <a:ext cx="4297070" cy="26871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24" y="1691986"/>
            <a:ext cx="4523232" cy="26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9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Germanium CCD Fabrication Challenges</a:t>
            </a:r>
            <a:endParaRPr lang="en-US" sz="2400" dirty="0"/>
          </a:p>
        </p:txBody>
      </p:sp>
      <p:graphicFrame>
        <p:nvGraphicFramePr>
          <p:cNvPr id="7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3216961"/>
              </p:ext>
            </p:extLst>
          </p:nvPr>
        </p:nvGraphicFramePr>
        <p:xfrm>
          <a:off x="329225" y="3799760"/>
          <a:ext cx="8570793" cy="20726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37098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881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728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5467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/>
                        <a:t>Process Challenge</a:t>
                      </a:r>
                      <a:endParaRPr lang="en-US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64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Mitigation Plan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64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Other Alternatives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648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MS Gothic"/>
                          <a:cs typeface="Times New Roman"/>
                        </a:rPr>
                        <a:t>Cannot use overlapping poly process to define phases</a:t>
                      </a:r>
                      <a:endParaRPr lang="en-US" sz="16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MS Gothic"/>
                          <a:cs typeface="Times New Roman"/>
                        </a:rPr>
                        <a:t>Single-level</a:t>
                      </a:r>
                      <a:r>
                        <a:rPr lang="en-US" sz="1600" b="1" baseline="0" dirty="0" smtClean="0">
                          <a:effectLst/>
                          <a:latin typeface="Arial"/>
                          <a:ea typeface="MS Gothic"/>
                          <a:cs typeface="Times New Roman"/>
                        </a:rPr>
                        <a:t> CCD</a:t>
                      </a:r>
                      <a:endParaRPr lang="en-US" sz="16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MS Gothic"/>
                          <a:cs typeface="Times New Roman"/>
                        </a:rPr>
                        <a:t>Low-temperature</a:t>
                      </a:r>
                      <a:r>
                        <a:rPr lang="en-US" sz="1600" b="1" baseline="0" dirty="0" smtClean="0">
                          <a:effectLst/>
                          <a:latin typeface="Arial"/>
                          <a:ea typeface="MS Gothic"/>
                          <a:cs typeface="Times New Roman"/>
                        </a:rPr>
                        <a:t> fabrication processes</a:t>
                      </a:r>
                      <a:endParaRPr lang="en-US" sz="16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  <a:ea typeface="MS Gothic"/>
                          <a:cs typeface="Times New Roman"/>
                        </a:rPr>
                        <a:t>Charge transfer</a:t>
                      </a:r>
                      <a:r>
                        <a:rPr lang="en-US" sz="1600" b="1" baseline="0" dirty="0" smtClean="0">
                          <a:effectLst/>
                          <a:latin typeface="+mn-lt"/>
                          <a:ea typeface="MS Gothic"/>
                          <a:cs typeface="Times New Roman"/>
                        </a:rPr>
                        <a:t> inefficiency due to large gap between phases</a:t>
                      </a:r>
                      <a:endParaRPr lang="en-US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248-nm lithography to define</a:t>
                      </a:r>
                      <a:r>
                        <a:rPr lang="en-US" sz="1600" b="1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sub-250 nm gap</a:t>
                      </a:r>
                      <a:endParaRPr lang="en-US" sz="16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193-nm or e-beam lithography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Low sensitivity in</a:t>
                      </a:r>
                      <a:r>
                        <a:rPr lang="en-US" sz="1600" b="1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front illumination due to metal shading</a:t>
                      </a:r>
                      <a:endParaRPr lang="en-US" sz="16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Back illumination</a:t>
                      </a:r>
                      <a:endParaRPr lang="en-US" sz="16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Engineered substrate for rapid prototyping</a:t>
                      </a:r>
                      <a:endParaRPr lang="en-US" sz="1600" b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1148727" y="1300152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u="sng" dirty="0" smtClean="0"/>
              <a:t>Silicon CCD</a:t>
            </a:r>
            <a:endParaRPr lang="en-US" sz="2000" b="1" i="1" u="sng" dirty="0"/>
          </a:p>
        </p:txBody>
      </p:sp>
      <p:sp>
        <p:nvSpPr>
          <p:cNvPr id="68" name="TextBox 67"/>
          <p:cNvSpPr txBox="1"/>
          <p:nvPr/>
        </p:nvSpPr>
        <p:spPr>
          <a:xfrm>
            <a:off x="6050586" y="1300152"/>
            <a:ext cx="2236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u="sng" dirty="0" smtClean="0"/>
              <a:t>Germanium CCD</a:t>
            </a:r>
            <a:endParaRPr lang="en-US" sz="2000" b="1" i="1" u="sng" dirty="0"/>
          </a:p>
        </p:txBody>
      </p:sp>
      <p:grpSp>
        <p:nvGrpSpPr>
          <p:cNvPr id="69" name="Group 68"/>
          <p:cNvGrpSpPr>
            <a:grpSpLocks noChangeAspect="1"/>
          </p:cNvGrpSpPr>
          <p:nvPr/>
        </p:nvGrpSpPr>
        <p:grpSpPr>
          <a:xfrm>
            <a:off x="277229" y="1812539"/>
            <a:ext cx="3806358" cy="1667675"/>
            <a:chOff x="1380841" y="2267410"/>
            <a:chExt cx="2638996" cy="1541225"/>
          </a:xfrm>
        </p:grpSpPr>
        <p:grpSp>
          <p:nvGrpSpPr>
            <p:cNvPr id="70" name="Group 69"/>
            <p:cNvGrpSpPr/>
            <p:nvPr/>
          </p:nvGrpSpPr>
          <p:grpSpPr>
            <a:xfrm>
              <a:off x="1380841" y="2534211"/>
              <a:ext cx="2638996" cy="1274424"/>
              <a:chOff x="1380841" y="2534211"/>
              <a:chExt cx="2638996" cy="1274424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1427779" y="2901852"/>
                <a:ext cx="2592058" cy="906783"/>
                <a:chOff x="1427779" y="2901852"/>
                <a:chExt cx="2592058" cy="906783"/>
              </a:xfrm>
            </p:grpSpPr>
            <p:sp>
              <p:nvSpPr>
                <p:cNvPr id="84" name="Rectangle 83"/>
                <p:cNvSpPr/>
                <p:nvPr/>
              </p:nvSpPr>
              <p:spPr bwMode="auto">
                <a:xfrm>
                  <a:off x="1449235" y="2944195"/>
                  <a:ext cx="2468880" cy="337125"/>
                </a:xfrm>
                <a:prstGeom prst="rect">
                  <a:avLst/>
                </a:prstGeom>
                <a:solidFill>
                  <a:srgbClr val="B2B2B2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 bwMode="auto">
                <a:xfrm>
                  <a:off x="1449235" y="3281245"/>
                  <a:ext cx="2468880" cy="527390"/>
                </a:xfrm>
                <a:prstGeom prst="rect">
                  <a:avLst/>
                </a:prstGeom>
                <a:solidFill>
                  <a:srgbClr val="D2DCF2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 bwMode="auto">
                <a:xfrm>
                  <a:off x="1524969" y="3145831"/>
                  <a:ext cx="365760" cy="62974"/>
                </a:xfrm>
                <a:prstGeom prst="rect">
                  <a:avLst/>
                </a:prstGeom>
                <a:solidFill>
                  <a:srgbClr val="D2DCF2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Rectangle 86"/>
                <p:cNvSpPr/>
                <p:nvPr/>
              </p:nvSpPr>
              <p:spPr bwMode="auto">
                <a:xfrm>
                  <a:off x="2964704" y="3145831"/>
                  <a:ext cx="365760" cy="62974"/>
                </a:xfrm>
                <a:prstGeom prst="rect">
                  <a:avLst/>
                </a:prstGeom>
                <a:solidFill>
                  <a:srgbClr val="D2DCF2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8" name="Group 87"/>
                <p:cNvGrpSpPr/>
                <p:nvPr/>
              </p:nvGrpSpPr>
              <p:grpSpPr>
                <a:xfrm>
                  <a:off x="1853170" y="3021163"/>
                  <a:ext cx="531002" cy="187642"/>
                  <a:chOff x="3261424" y="3642718"/>
                  <a:chExt cx="531002" cy="187642"/>
                </a:xfrm>
              </p:grpSpPr>
              <p:sp>
                <p:nvSpPr>
                  <p:cNvPr id="104" name="Rectangle 103"/>
                  <p:cNvSpPr/>
                  <p:nvPr/>
                </p:nvSpPr>
                <p:spPr bwMode="auto">
                  <a:xfrm>
                    <a:off x="3261424" y="3643313"/>
                    <a:ext cx="182880" cy="62974"/>
                  </a:xfrm>
                  <a:prstGeom prst="rect">
                    <a:avLst/>
                  </a:prstGeom>
                  <a:solidFill>
                    <a:srgbClr val="D2DCF2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5" name="Rectangle 104"/>
                  <p:cNvSpPr/>
                  <p:nvPr/>
                </p:nvSpPr>
                <p:spPr bwMode="auto">
                  <a:xfrm>
                    <a:off x="3380946" y="3767386"/>
                    <a:ext cx="411480" cy="62974"/>
                  </a:xfrm>
                  <a:prstGeom prst="rect">
                    <a:avLst/>
                  </a:prstGeom>
                  <a:solidFill>
                    <a:srgbClr val="D2DCF2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6" name="Rectangle 105"/>
                  <p:cNvSpPr/>
                  <p:nvPr/>
                </p:nvSpPr>
                <p:spPr bwMode="auto">
                  <a:xfrm>
                    <a:off x="3380054" y="3642718"/>
                    <a:ext cx="64008" cy="182880"/>
                  </a:xfrm>
                  <a:prstGeom prst="rect">
                    <a:avLst/>
                  </a:prstGeom>
                  <a:solidFill>
                    <a:srgbClr val="D2DCF2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89" name="Group 88"/>
                <p:cNvGrpSpPr/>
                <p:nvPr/>
              </p:nvGrpSpPr>
              <p:grpSpPr>
                <a:xfrm>
                  <a:off x="3295016" y="3023360"/>
                  <a:ext cx="533383" cy="187047"/>
                  <a:chOff x="3261424" y="3643313"/>
                  <a:chExt cx="533383" cy="187047"/>
                </a:xfrm>
              </p:grpSpPr>
              <p:sp>
                <p:nvSpPr>
                  <p:cNvPr id="101" name="Rectangle 100"/>
                  <p:cNvSpPr/>
                  <p:nvPr/>
                </p:nvSpPr>
                <p:spPr bwMode="auto">
                  <a:xfrm>
                    <a:off x="3261424" y="3643313"/>
                    <a:ext cx="182880" cy="62974"/>
                  </a:xfrm>
                  <a:prstGeom prst="rect">
                    <a:avLst/>
                  </a:prstGeom>
                  <a:solidFill>
                    <a:srgbClr val="D2DCF2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2" name="Rectangle 101"/>
                  <p:cNvSpPr/>
                  <p:nvPr/>
                </p:nvSpPr>
                <p:spPr bwMode="auto">
                  <a:xfrm>
                    <a:off x="3383327" y="3767386"/>
                    <a:ext cx="411480" cy="62974"/>
                  </a:xfrm>
                  <a:prstGeom prst="rect">
                    <a:avLst/>
                  </a:prstGeom>
                  <a:solidFill>
                    <a:srgbClr val="D2DCF2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3" name="Rectangle 102"/>
                  <p:cNvSpPr/>
                  <p:nvPr/>
                </p:nvSpPr>
                <p:spPr bwMode="auto">
                  <a:xfrm>
                    <a:off x="3382435" y="3647480"/>
                    <a:ext cx="64008" cy="182880"/>
                  </a:xfrm>
                  <a:prstGeom prst="rect">
                    <a:avLst/>
                  </a:prstGeom>
                  <a:solidFill>
                    <a:srgbClr val="D2DCF2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0" name="Rectangle 89"/>
                <p:cNvSpPr/>
                <p:nvPr/>
              </p:nvSpPr>
              <p:spPr bwMode="auto">
                <a:xfrm>
                  <a:off x="2473189" y="3145831"/>
                  <a:ext cx="411480" cy="62974"/>
                </a:xfrm>
                <a:prstGeom prst="rect">
                  <a:avLst/>
                </a:prstGeom>
                <a:solidFill>
                  <a:srgbClr val="D2DCF2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 bwMode="auto">
                <a:xfrm flipH="1">
                  <a:off x="2822561" y="3025924"/>
                  <a:ext cx="64008" cy="182880"/>
                </a:xfrm>
                <a:prstGeom prst="rect">
                  <a:avLst/>
                </a:prstGeom>
                <a:solidFill>
                  <a:srgbClr val="D2DCF2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Rectangle 91"/>
                <p:cNvSpPr/>
                <p:nvPr/>
              </p:nvSpPr>
              <p:spPr bwMode="auto">
                <a:xfrm flipH="1">
                  <a:off x="2468404" y="3025924"/>
                  <a:ext cx="64008" cy="182880"/>
                </a:xfrm>
                <a:prstGeom prst="rect">
                  <a:avLst/>
                </a:prstGeom>
                <a:solidFill>
                  <a:srgbClr val="D2DCF2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Rectangle 92"/>
                <p:cNvSpPr/>
                <p:nvPr/>
              </p:nvSpPr>
              <p:spPr bwMode="auto">
                <a:xfrm>
                  <a:off x="2349532" y="3021758"/>
                  <a:ext cx="182880" cy="62974"/>
                </a:xfrm>
                <a:prstGeom prst="rect">
                  <a:avLst/>
                </a:prstGeom>
                <a:solidFill>
                  <a:srgbClr val="D2DCF2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Rectangle 93"/>
                <p:cNvSpPr/>
                <p:nvPr/>
              </p:nvSpPr>
              <p:spPr bwMode="auto">
                <a:xfrm>
                  <a:off x="2823673" y="3023296"/>
                  <a:ext cx="182880" cy="62974"/>
                </a:xfrm>
                <a:prstGeom prst="rect">
                  <a:avLst/>
                </a:prstGeom>
                <a:solidFill>
                  <a:srgbClr val="D2DCF2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Rectangle 94"/>
                <p:cNvSpPr/>
                <p:nvPr/>
              </p:nvSpPr>
              <p:spPr bwMode="auto">
                <a:xfrm>
                  <a:off x="1449235" y="3211077"/>
                  <a:ext cx="2468880" cy="36576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1427779" y="2904244"/>
                  <a:ext cx="357212" cy="1804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2110038" y="2905846"/>
                  <a:ext cx="164592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3562637" y="2901852"/>
                  <a:ext cx="457200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3078494" y="2903454"/>
                  <a:ext cx="146304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2610791" y="2903454"/>
                  <a:ext cx="137160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sp>
            <p:nvSpPr>
              <p:cNvPr id="75" name="TextBox 74"/>
              <p:cNvSpPr txBox="1"/>
              <p:nvPr/>
            </p:nvSpPr>
            <p:spPr>
              <a:xfrm>
                <a:off x="1380841" y="2534211"/>
                <a:ext cx="547023" cy="312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Poly 1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2174661" y="2565227"/>
                <a:ext cx="547023" cy="312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Poly 2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164757" y="2642716"/>
                <a:ext cx="547023" cy="312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Poly 3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>
                <a:off x="1638754" y="2839648"/>
                <a:ext cx="0" cy="30297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H="1">
                <a:off x="2113684" y="2839648"/>
                <a:ext cx="270488" cy="28209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 flipH="1">
                <a:off x="2890457" y="2839648"/>
                <a:ext cx="334341" cy="1836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 flipH="1" flipV="1">
                <a:off x="2422007" y="3200399"/>
                <a:ext cx="43405" cy="36576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V="1">
                <a:off x="2869692" y="3200400"/>
                <a:ext cx="45720" cy="36576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/>
              <p:cNvSpPr txBox="1"/>
              <p:nvPr/>
            </p:nvSpPr>
            <p:spPr>
              <a:xfrm>
                <a:off x="1674538" y="3487753"/>
                <a:ext cx="1566160" cy="312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Gap Between Phases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71" name="Straight Arrow Connector 70"/>
            <p:cNvCxnSpPr/>
            <p:nvPr/>
          </p:nvCxnSpPr>
          <p:spPr>
            <a:xfrm flipH="1">
              <a:off x="2682798" y="2565227"/>
              <a:ext cx="395696" cy="55374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2524729" y="2267410"/>
              <a:ext cx="1148280" cy="312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Silicon Dioxide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7" name="Group 106"/>
          <p:cNvGrpSpPr>
            <a:grpSpLocks noChangeAspect="1"/>
          </p:cNvGrpSpPr>
          <p:nvPr/>
        </p:nvGrpSpPr>
        <p:grpSpPr>
          <a:xfrm>
            <a:off x="5357109" y="2139115"/>
            <a:ext cx="3560991" cy="1308372"/>
            <a:chOff x="4482399" y="2608433"/>
            <a:chExt cx="2468880" cy="1209166"/>
          </a:xfrm>
        </p:grpSpPr>
        <p:grpSp>
          <p:nvGrpSpPr>
            <p:cNvPr id="108" name="Group 107"/>
            <p:cNvGrpSpPr/>
            <p:nvPr/>
          </p:nvGrpSpPr>
          <p:grpSpPr>
            <a:xfrm>
              <a:off x="4482399" y="3145008"/>
              <a:ext cx="2468880" cy="672591"/>
              <a:chOff x="4482399" y="3145008"/>
              <a:chExt cx="2468880" cy="672591"/>
            </a:xfrm>
          </p:grpSpPr>
          <p:sp>
            <p:nvSpPr>
              <p:cNvPr id="112" name="Rectangle 111"/>
              <p:cNvSpPr/>
              <p:nvPr/>
            </p:nvSpPr>
            <p:spPr bwMode="auto">
              <a:xfrm>
                <a:off x="4482399" y="3226161"/>
                <a:ext cx="2468880" cy="51955"/>
              </a:xfrm>
              <a:prstGeom prst="rect">
                <a:avLst/>
              </a:prstGeom>
              <a:solidFill>
                <a:srgbClr val="B2B2B2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 bwMode="auto">
              <a:xfrm>
                <a:off x="4482399" y="3278041"/>
                <a:ext cx="2468880" cy="52739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 bwMode="auto">
              <a:xfrm>
                <a:off x="4658135" y="3145008"/>
                <a:ext cx="365760" cy="62974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 bwMode="auto">
              <a:xfrm>
                <a:off x="5088220" y="3145008"/>
                <a:ext cx="365760" cy="62974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 bwMode="auto">
              <a:xfrm>
                <a:off x="4482399" y="3207873"/>
                <a:ext cx="2468880" cy="3657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 bwMode="auto">
              <a:xfrm>
                <a:off x="5517766" y="3145008"/>
                <a:ext cx="365760" cy="62974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 bwMode="auto">
              <a:xfrm>
                <a:off x="5947851" y="3145008"/>
                <a:ext cx="365760" cy="62974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 bwMode="auto">
              <a:xfrm>
                <a:off x="6382159" y="3145008"/>
                <a:ext cx="365760" cy="62974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0" name="Straight Arrow Connector 119"/>
              <p:cNvCxnSpPr/>
              <p:nvPr/>
            </p:nvCxnSpPr>
            <p:spPr>
              <a:xfrm flipH="1" flipV="1">
                <a:off x="5471044" y="3200400"/>
                <a:ext cx="43405" cy="36576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 flipV="1">
                <a:off x="5874439" y="3202043"/>
                <a:ext cx="45720" cy="36576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TextBox 121"/>
              <p:cNvSpPr txBox="1"/>
              <p:nvPr/>
            </p:nvSpPr>
            <p:spPr>
              <a:xfrm>
                <a:off x="4765407" y="3504716"/>
                <a:ext cx="1566160" cy="312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Gap Between Phases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4920471" y="2608433"/>
              <a:ext cx="1537264" cy="312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Metal Gate Electrode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 flipH="1">
              <a:off x="5266244" y="2902951"/>
              <a:ext cx="146569" cy="24117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>
              <a:off x="5980047" y="2907195"/>
              <a:ext cx="146304" cy="23774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TextBox 122"/>
          <p:cNvSpPr txBox="1"/>
          <p:nvPr/>
        </p:nvSpPr>
        <p:spPr>
          <a:xfrm>
            <a:off x="3846985" y="2406545"/>
            <a:ext cx="1584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Gate Dielectric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4" name="Straight Arrow Connector 123"/>
          <p:cNvCxnSpPr/>
          <p:nvPr/>
        </p:nvCxnSpPr>
        <p:spPr>
          <a:xfrm>
            <a:off x="5124931" y="2827313"/>
            <a:ext cx="18288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>
            <a:off x="3950009" y="2822075"/>
            <a:ext cx="18288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9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Fabrication Accomplishments</a:t>
            </a:r>
            <a:endParaRPr lang="en-US" dirty="0"/>
          </a:p>
        </p:txBody>
      </p:sp>
      <p:sp>
        <p:nvSpPr>
          <p:cNvPr id="16" name="Content Placeholder 16"/>
          <p:cNvSpPr txBox="1">
            <a:spLocks/>
          </p:cNvSpPr>
          <p:nvPr/>
        </p:nvSpPr>
        <p:spPr>
          <a:xfrm>
            <a:off x="1" y="1197583"/>
            <a:ext cx="9143999" cy="3264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b="1" i="1" kern="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  <a:lvl2pPr marL="509588" indent="-225425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r>
              <a:rPr lang="en-US" dirty="0" smtClean="0"/>
              <a:t>Transitioned </a:t>
            </a:r>
            <a:r>
              <a:rPr lang="en-US" dirty="0"/>
              <a:t>to standard 200-mm wafer processing </a:t>
            </a:r>
            <a:r>
              <a:rPr lang="en-US" dirty="0" smtClean="0"/>
              <a:t>tools, first light this fall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6" t="10728" r="10800" b="10827"/>
          <a:stretch/>
        </p:blipFill>
        <p:spPr>
          <a:xfrm>
            <a:off x="2974284" y="2084298"/>
            <a:ext cx="2173192" cy="218072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" descr="X:\Group87.8\Rabe\Ge_Device_01\step 119 photo of finished wafer 56\w510001.tif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72" t="2363" r="20661" b="5069"/>
          <a:stretch/>
        </p:blipFill>
        <p:spPr bwMode="auto">
          <a:xfrm rot="21420000">
            <a:off x="539305" y="2365803"/>
            <a:ext cx="1580151" cy="1635405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ight Arrow 26"/>
          <p:cNvSpPr/>
          <p:nvPr/>
        </p:nvSpPr>
        <p:spPr>
          <a:xfrm>
            <a:off x="2302798" y="2893630"/>
            <a:ext cx="608354" cy="614146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  <a:alpha val="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3709" y="1775137"/>
            <a:ext cx="1585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u="sng" dirty="0" smtClean="0"/>
              <a:t>150-mm Wafer</a:t>
            </a:r>
          </a:p>
          <a:p>
            <a:pPr algn="ctr"/>
            <a:r>
              <a:rPr lang="en-US" sz="1200" b="1" i="1" dirty="0" smtClean="0"/>
              <a:t>Discrete Devices</a:t>
            </a:r>
            <a:endParaRPr lang="en-US" sz="1600" b="1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3393894" y="1528767"/>
            <a:ext cx="1585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u="sng" dirty="0" smtClean="0"/>
              <a:t>200-mm Wafer</a:t>
            </a:r>
          </a:p>
          <a:p>
            <a:pPr algn="ctr"/>
            <a:r>
              <a:rPr lang="en-US" sz="1200" b="1" i="1" dirty="0" smtClean="0"/>
              <a:t>Discrete Devices</a:t>
            </a:r>
            <a:endParaRPr lang="en-US" sz="1600" b="1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6362543" y="1528767"/>
            <a:ext cx="1585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u="sng" dirty="0" smtClean="0"/>
              <a:t>200-mm Wafer</a:t>
            </a:r>
          </a:p>
          <a:p>
            <a:pPr algn="ctr"/>
            <a:r>
              <a:rPr lang="en-US" sz="1200" b="1" i="1" dirty="0" smtClean="0"/>
              <a:t>Imagers</a:t>
            </a:r>
            <a:endParaRPr lang="en-US" sz="1600" b="1" i="1" dirty="0"/>
          </a:p>
        </p:txBody>
      </p:sp>
      <p:sp>
        <p:nvSpPr>
          <p:cNvPr id="31" name="Right Arrow 30"/>
          <p:cNvSpPr/>
          <p:nvPr/>
        </p:nvSpPr>
        <p:spPr>
          <a:xfrm>
            <a:off x="5373455" y="2893630"/>
            <a:ext cx="608354" cy="614146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  <a:alpha val="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 smtClean="0">
              <a:solidFill>
                <a:schemeClr val="tx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t="5585" r="9187" b="9099"/>
          <a:stretch/>
        </p:blipFill>
        <p:spPr>
          <a:xfrm>
            <a:off x="6014990" y="2086601"/>
            <a:ext cx="2151866" cy="2175994"/>
          </a:xfrm>
          <a:prstGeom prst="ellipse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67615" y="4495358"/>
            <a:ext cx="7624427" cy="1782118"/>
            <a:chOff x="567615" y="4495358"/>
            <a:chExt cx="7624427" cy="17821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5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26" y="4540116"/>
              <a:ext cx="2666026" cy="1737360"/>
            </a:xfrm>
            <a:prstGeom prst="rect">
              <a:avLst/>
            </a:prstGeom>
            <a:effectLst/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5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667"/>
            <a:stretch/>
          </p:blipFill>
          <p:spPr>
            <a:xfrm>
              <a:off x="5662990" y="4495358"/>
              <a:ext cx="2529052" cy="1759214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7" name="Rectangle 36"/>
            <p:cNvSpPr/>
            <p:nvPr/>
          </p:nvSpPr>
          <p:spPr>
            <a:xfrm>
              <a:off x="4259950" y="5043151"/>
              <a:ext cx="255418" cy="170279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662990" y="4526132"/>
              <a:ext cx="2529052" cy="1736845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4515368" y="4526132"/>
              <a:ext cx="1147622" cy="517019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4515368" y="5213430"/>
              <a:ext cx="1147622" cy="1049547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67615" y="4540116"/>
              <a:ext cx="18421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u="sng" dirty="0" smtClean="0"/>
                <a:t>Metal Gate Detail</a:t>
              </a:r>
              <a:endParaRPr lang="en-US" sz="1600" b="1" i="1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195967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 Transistor Comparison</a:t>
            </a:r>
            <a:br>
              <a:rPr lang="en-US" dirty="0" smtClean="0"/>
            </a:br>
            <a:r>
              <a:rPr lang="en-US" sz="2000" dirty="0" smtClean="0"/>
              <a:t>Buried Channel MOSFETs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1879" y="1020609"/>
            <a:ext cx="2374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u="sng" dirty="0" smtClean="0"/>
              <a:t>Germanium PMOSFET</a:t>
            </a:r>
          </a:p>
          <a:p>
            <a:pPr algn="ctr"/>
            <a:r>
              <a:rPr lang="en-US" sz="1200" b="1" i="1" dirty="0" smtClean="0"/>
              <a:t>W = 10 µm, L = 2 µm</a:t>
            </a:r>
            <a:endParaRPr lang="en-US" sz="16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079047" y="1020609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u="sng" dirty="0" smtClean="0"/>
              <a:t>Silicon NMOSFET</a:t>
            </a:r>
          </a:p>
          <a:p>
            <a:pPr algn="ctr"/>
            <a:r>
              <a:rPr lang="en-US" sz="1200" b="1" i="1" dirty="0" smtClean="0"/>
              <a:t>W = 20 µm, L = 2 µm</a:t>
            </a:r>
            <a:endParaRPr lang="en-US" sz="1600" b="1" i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7833" y="4467407"/>
            <a:ext cx="8377284" cy="1028739"/>
          </a:xfrm>
          <a:prstGeom prst="rect">
            <a:avLst/>
          </a:prstGeom>
        </p:spPr>
        <p:txBody>
          <a:bodyPr/>
          <a:lstStyle>
            <a:lvl1pPr marL="233363" indent="-233363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latin typeface="Arial" pitchFamily="34" charset="0"/>
                <a:cs typeface="Arial" pitchFamily="34" charset="0"/>
              </a:defRPr>
            </a:lvl1pPr>
            <a:lvl2pPr marL="509588" indent="-22542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 algn="l" eaLnBrk="1" hangingPunct="1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 algn="l" eaLnBrk="1" hangingPunct="1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pPr>
              <a:lnSpc>
                <a:spcPct val="100000"/>
              </a:lnSpc>
            </a:pPr>
            <a:r>
              <a:rPr lang="en-US" sz="1600" kern="0" dirty="0" smtClean="0">
                <a:solidFill>
                  <a:sysClr val="windowText" lastClr="000000"/>
                </a:solidFill>
              </a:rPr>
              <a:t>Both plots normalized by gate width and plotted over same range of |V</a:t>
            </a:r>
            <a:r>
              <a:rPr lang="en-US" sz="1600" kern="0" baseline="-25000" dirty="0" smtClean="0">
                <a:solidFill>
                  <a:sysClr val="windowText" lastClr="000000"/>
                </a:solidFill>
              </a:rPr>
              <a:t>g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-V</a:t>
            </a:r>
            <a:r>
              <a:rPr lang="en-US" sz="1600" kern="0" baseline="-25000" dirty="0" smtClean="0">
                <a:solidFill>
                  <a:sysClr val="windowText" lastClr="000000"/>
                </a:solidFill>
              </a:rPr>
              <a:t>T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|</a:t>
            </a:r>
          </a:p>
          <a:p>
            <a:pPr>
              <a:lnSpc>
                <a:spcPct val="100000"/>
              </a:lnSpc>
            </a:pPr>
            <a:r>
              <a:rPr lang="en-US" sz="1600" kern="0" dirty="0">
                <a:solidFill>
                  <a:sysClr val="windowText" lastClr="000000"/>
                </a:solidFill>
              </a:rPr>
              <a:t>Slightly higher off-state current in Ge due to </a:t>
            </a:r>
            <a:r>
              <a:rPr lang="en-US" sz="1600" kern="0" dirty="0" err="1" smtClean="0">
                <a:solidFill>
                  <a:sysClr val="windowText" lastClr="000000"/>
                </a:solidFill>
              </a:rPr>
              <a:t>nonoptimized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1600" kern="0" dirty="0">
                <a:solidFill>
                  <a:sysClr val="windowText" lastClr="000000"/>
                </a:solidFill>
              </a:rPr>
              <a:t>peripheral isolation</a:t>
            </a:r>
          </a:p>
          <a:p>
            <a:pPr>
              <a:lnSpc>
                <a:spcPct val="100000"/>
              </a:lnSpc>
            </a:pPr>
            <a:r>
              <a:rPr lang="en-US" sz="1600" kern="0" dirty="0" smtClean="0">
                <a:solidFill>
                  <a:sysClr val="windowText" lastClr="000000"/>
                </a:solidFill>
              </a:rPr>
              <a:t>Higher current in germanium PMOSFET due to combination of higher carrier mobility and higher gate capacitance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64267" y="5835511"/>
            <a:ext cx="5249334" cy="445057"/>
          </a:xfrm>
          <a:prstGeom prst="rect">
            <a:avLst/>
          </a:prstGeom>
          <a:solidFill>
            <a:srgbClr val="EBFFFF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Potential for lower read noise in Ge CCDs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61" y="1399391"/>
            <a:ext cx="4029456" cy="3108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1389888"/>
            <a:ext cx="4023360" cy="311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0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Germanium Imager Designs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1641467" y="1017506"/>
            <a:ext cx="2421919" cy="369332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sz="1800" dirty="0" smtClean="0"/>
              <a:t>Reticle Layout</a:t>
            </a:r>
            <a:endParaRPr lang="en-US" sz="1800" dirty="0"/>
          </a:p>
        </p:txBody>
      </p:sp>
      <p:pic>
        <p:nvPicPr>
          <p:cNvPr id="49" name="Picture 4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" t="537" r="418" b="573"/>
          <a:stretch/>
        </p:blipFill>
        <p:spPr bwMode="auto">
          <a:xfrm>
            <a:off x="471576" y="1487428"/>
            <a:ext cx="4785214" cy="475488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3318611" y="3771120"/>
            <a:ext cx="1636244" cy="7386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400" b="1" dirty="0"/>
              <a:t>1k </a:t>
            </a:r>
            <a:r>
              <a:rPr lang="en-US" sz="1400" b="1" dirty="0" smtClean="0"/>
              <a:t>× </a:t>
            </a:r>
            <a:r>
              <a:rPr lang="en-US" sz="1400" b="1" dirty="0"/>
              <a:t>2k ×</a:t>
            </a:r>
            <a:r>
              <a:rPr lang="en-US" sz="1400" b="1" dirty="0" smtClean="0"/>
              <a:t> </a:t>
            </a:r>
            <a:r>
              <a:rPr lang="en-US" sz="1400" b="1" dirty="0"/>
              <a:t>8.1 µm frame transfer CCD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014826" y="3835432"/>
            <a:ext cx="1578821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400" b="1" dirty="0" smtClean="0"/>
              <a:t>128 </a:t>
            </a:r>
            <a:r>
              <a:rPr lang="en-US" sz="1400" b="1" dirty="0"/>
              <a:t>×</a:t>
            </a:r>
            <a:r>
              <a:rPr lang="en-US" sz="1400" b="1" dirty="0" smtClean="0"/>
              <a:t> 128 </a:t>
            </a:r>
            <a:r>
              <a:rPr lang="en-US" sz="1400" b="1" dirty="0"/>
              <a:t>x </a:t>
            </a:r>
            <a:r>
              <a:rPr lang="en-US" sz="1400" b="1" dirty="0" smtClean="0"/>
              <a:t>8 </a:t>
            </a:r>
            <a:r>
              <a:rPr lang="en-US" sz="1400" b="1" dirty="0"/>
              <a:t>µm </a:t>
            </a:r>
            <a:r>
              <a:rPr lang="en-US" sz="1400" b="1" dirty="0" smtClean="0"/>
              <a:t>OTCCD</a:t>
            </a:r>
            <a:endParaRPr lang="en-US" sz="1400" b="1" dirty="0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2161228" y="4358652"/>
            <a:ext cx="184567" cy="22775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100213" y="4924686"/>
            <a:ext cx="1821760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400" b="1" dirty="0" smtClean="0"/>
              <a:t>32 × 32 </a:t>
            </a:r>
            <a:r>
              <a:rPr lang="en-US" sz="1400" b="1" dirty="0"/>
              <a:t>×</a:t>
            </a:r>
            <a:r>
              <a:rPr lang="en-US" sz="1400" b="1" dirty="0" smtClean="0"/>
              <a:t> </a:t>
            </a:r>
            <a:r>
              <a:rPr lang="en-US" sz="1400" b="1" dirty="0"/>
              <a:t>8.1 µm </a:t>
            </a:r>
            <a:r>
              <a:rPr lang="en-US" sz="1400" b="1" dirty="0" smtClean="0"/>
              <a:t>full-frame CCD</a:t>
            </a:r>
            <a:endParaRPr lang="en-US" sz="1400" b="1" dirty="0"/>
          </a:p>
        </p:txBody>
      </p:sp>
      <p:cxnSp>
        <p:nvCxnSpPr>
          <p:cNvPr id="54" name="Straight Arrow Connector 53"/>
          <p:cNvCxnSpPr>
            <a:stCxn id="53" idx="3"/>
          </p:cNvCxnSpPr>
          <p:nvPr/>
        </p:nvCxnSpPr>
        <p:spPr>
          <a:xfrm flipV="1">
            <a:off x="1921973" y="5034747"/>
            <a:ext cx="423822" cy="1515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3407353" y="1693648"/>
            <a:ext cx="1458760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400" b="1" dirty="0" smtClean="0"/>
              <a:t>Shift registers</a:t>
            </a:r>
            <a:endParaRPr lang="en-US" sz="1400" b="1" dirty="0"/>
          </a:p>
        </p:txBody>
      </p:sp>
      <p:sp>
        <p:nvSpPr>
          <p:cNvPr id="56" name="Rectangle 55"/>
          <p:cNvSpPr/>
          <p:nvPr/>
        </p:nvSpPr>
        <p:spPr>
          <a:xfrm>
            <a:off x="1641467" y="5572542"/>
            <a:ext cx="1458760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400" b="1" dirty="0" smtClean="0"/>
              <a:t>Shift registers</a:t>
            </a:r>
            <a:endParaRPr lang="en-US" sz="1400" b="1" dirty="0"/>
          </a:p>
        </p:txBody>
      </p:sp>
      <p:grpSp>
        <p:nvGrpSpPr>
          <p:cNvPr id="63" name="Group 62"/>
          <p:cNvGrpSpPr>
            <a:grpSpLocks noChangeAspect="1"/>
          </p:cNvGrpSpPr>
          <p:nvPr/>
        </p:nvGrpSpPr>
        <p:grpSpPr>
          <a:xfrm>
            <a:off x="5572134" y="1487428"/>
            <a:ext cx="3142378" cy="4754880"/>
            <a:chOff x="8617906" y="3772721"/>
            <a:chExt cx="1696884" cy="2567635"/>
          </a:xfrm>
        </p:grpSpPr>
        <p:pic>
          <p:nvPicPr>
            <p:cNvPr id="64" name="Picture 4" descr="V:\Group87\Rabe\Ge_metal\Ge_Metal_test_4_W1_M1-014.t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53" r="29347" b="32212"/>
            <a:stretch/>
          </p:blipFill>
          <p:spPr bwMode="auto">
            <a:xfrm>
              <a:off x="8617906" y="3772721"/>
              <a:ext cx="1696884" cy="2567635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5" name="Straight Connector 64"/>
            <p:cNvCxnSpPr/>
            <p:nvPr/>
          </p:nvCxnSpPr>
          <p:spPr>
            <a:xfrm>
              <a:off x="8739011" y="6166617"/>
              <a:ext cx="40983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60000">
              <a:off x="8737461" y="6126149"/>
              <a:ext cx="0" cy="809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60000">
              <a:off x="9153468" y="6132695"/>
              <a:ext cx="0" cy="809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8747496" y="6000417"/>
              <a:ext cx="376719" cy="166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accent3"/>
                  </a:solidFill>
                </a:rPr>
                <a:t>30 µm</a:t>
              </a:r>
              <a:endParaRPr lang="en-US" sz="1400" b="1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69" name="Rectangle 68"/>
          <p:cNvSpPr>
            <a:spLocks noChangeAspect="1"/>
          </p:cNvSpPr>
          <p:nvPr/>
        </p:nvSpPr>
        <p:spPr>
          <a:xfrm>
            <a:off x="2325035" y="4618278"/>
            <a:ext cx="91623" cy="74066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 smtClean="0">
              <a:solidFill>
                <a:schemeClr val="tx1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2416658" y="4692344"/>
            <a:ext cx="3155473" cy="1549964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2416658" y="1487428"/>
            <a:ext cx="3137652" cy="3130850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711378" y="1017506"/>
            <a:ext cx="2849672" cy="369332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sz="1800" dirty="0" smtClean="0"/>
              <a:t>OTCCD Pixel Detail</a:t>
            </a:r>
            <a:endParaRPr lang="en-US" sz="1800" dirty="0"/>
          </a:p>
        </p:txBody>
      </p:sp>
      <p:sp>
        <p:nvSpPr>
          <p:cNvPr id="73" name="Rectangle 72"/>
          <p:cNvSpPr>
            <a:spLocks/>
          </p:cNvSpPr>
          <p:nvPr/>
        </p:nvSpPr>
        <p:spPr>
          <a:xfrm>
            <a:off x="6418117" y="3969010"/>
            <a:ext cx="228600" cy="228600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587894" y="3929421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3"/>
                </a:solidFill>
              </a:rPr>
              <a:t>Single pixel</a:t>
            </a:r>
            <a:endParaRPr lang="en-US" sz="1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6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Germanium CCDs offer numerous advantages for X-ray and SWIR imaging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Wide response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Able to fabricate large-format CCDs on this material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Our work to date has validated the potential of germanium as a low-noise CCD material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Our first (front-illuminated) imaging devices are in </a:t>
            </a:r>
            <a:r>
              <a:rPr lang="en-US" dirty="0" smtClean="0"/>
              <a:t>fabrication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 smtClean="0"/>
              <a:t>Includes 128 × 128 OTCCD, 1 </a:t>
            </a:r>
            <a:r>
              <a:rPr lang="en-US" dirty="0" err="1" smtClean="0"/>
              <a:t>Mpixel</a:t>
            </a:r>
            <a:r>
              <a:rPr lang="en-US" dirty="0" smtClean="0"/>
              <a:t> </a:t>
            </a:r>
            <a:r>
              <a:rPr lang="en-US" dirty="0" smtClean="0"/>
              <a:t>frame transfer CCD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0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MIT-LL Silicon Charge-Coupled Devices (CCDs)</a:t>
            </a:r>
            <a:endParaRPr lang="en-US" dirty="0"/>
          </a:p>
        </p:txBody>
      </p:sp>
      <p:sp>
        <p:nvSpPr>
          <p:cNvPr id="3" name="Content Placeholder 11"/>
          <p:cNvSpPr txBox="1">
            <a:spLocks/>
          </p:cNvSpPr>
          <p:nvPr/>
        </p:nvSpPr>
        <p:spPr>
          <a:xfrm>
            <a:off x="356293" y="1293094"/>
            <a:ext cx="8132692" cy="4830616"/>
          </a:xfrm>
          <a:prstGeom prst="rect">
            <a:avLst/>
          </a:prstGeom>
        </p:spPr>
        <p:txBody>
          <a:bodyPr/>
          <a:lstStyle>
            <a:lvl1pPr marL="233363" indent="-233363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latin typeface="Arial" pitchFamily="34" charset="0"/>
                <a:cs typeface="Arial" pitchFamily="34" charset="0"/>
              </a:defRPr>
            </a:lvl1pPr>
            <a:lvl2pPr marL="509588" indent="-22542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 algn="l" eaLnBrk="1" hangingPunct="1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 algn="l" eaLnBrk="1" hangingPunct="1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pPr>
              <a:lnSpc>
                <a:spcPct val="100000"/>
              </a:lnSpc>
              <a:spcBef>
                <a:spcPts val="900"/>
              </a:spcBef>
            </a:pPr>
            <a:r>
              <a:rPr lang="en-US" sz="1600" kern="0" dirty="0">
                <a:solidFill>
                  <a:sysClr val="windowText" lastClr="000000"/>
                </a:solidFill>
              </a:rPr>
              <a:t>Exquisite sensitivity and dynamic 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range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kern="0" dirty="0">
                <a:solidFill>
                  <a:sysClr val="windowText" lastClr="000000"/>
                </a:solidFill>
              </a:rPr>
              <a:t>Single 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electron read </a:t>
            </a:r>
            <a:r>
              <a:rPr lang="en-US" sz="1600" kern="0" dirty="0">
                <a:solidFill>
                  <a:sysClr val="windowText" lastClr="000000"/>
                </a:solidFill>
              </a:rPr>
              <a:t>noise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kern="0" dirty="0" smtClean="0">
                <a:solidFill>
                  <a:sysClr val="windowText" lastClr="000000"/>
                </a:solidFill>
              </a:rPr>
              <a:t>Noiseless, efficient charge transfer enables time delay integration (TDI) operation, pixel binning</a:t>
            </a:r>
          </a:p>
          <a:p>
            <a:pPr>
              <a:lnSpc>
                <a:spcPct val="100000"/>
              </a:lnSpc>
            </a:pPr>
            <a:r>
              <a:rPr lang="en-US" sz="1600" kern="0" dirty="0" smtClean="0">
                <a:solidFill>
                  <a:sysClr val="windowText" lastClr="000000"/>
                </a:solidFill>
              </a:rPr>
              <a:t>High spatial uniformity enables large-format imagers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712722" y="3092848"/>
            <a:ext cx="7542024" cy="2465324"/>
            <a:chOff x="622300" y="2908300"/>
            <a:chExt cx="8197850" cy="2679700"/>
          </a:xfrm>
        </p:grpSpPr>
        <p:sp>
          <p:nvSpPr>
            <p:cNvPr id="4" name="Rounded Rectangle 3"/>
            <p:cNvSpPr/>
            <p:nvPr/>
          </p:nvSpPr>
          <p:spPr>
            <a:xfrm>
              <a:off x="622300" y="2908300"/>
              <a:ext cx="8197850" cy="2679700"/>
            </a:xfrm>
            <a:prstGeom prst="roundRect">
              <a:avLst/>
            </a:prstGeom>
            <a:solidFill>
              <a:schemeClr val="bg1">
                <a:lumMod val="75000"/>
                <a:alpha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9" name="Picture 12" descr="GPC1 with JT"/>
            <p:cNvPicPr>
              <a:picLocks noChangeArrowheads="1"/>
            </p:cNvPicPr>
            <p:nvPr/>
          </p:nvPicPr>
          <p:blipFill rotWithShape="1">
            <a:blip r:embed="rId3"/>
            <a:srcRect l="17866" t="11504" r="9170" b="20189"/>
            <a:stretch/>
          </p:blipFill>
          <p:spPr bwMode="auto">
            <a:xfrm>
              <a:off x="810207" y="3081287"/>
              <a:ext cx="1627632" cy="2011680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737673" y="5166883"/>
              <a:ext cx="1883984" cy="334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 smtClean="0"/>
                <a:t>PS1-2 (2007, 2015)</a:t>
              </a:r>
            </a:p>
          </p:txBody>
        </p:sp>
        <p:pic>
          <p:nvPicPr>
            <p:cNvPr id="11" name="Picture 10" descr="SST FPA.jpg"/>
            <p:cNvPicPr>
              <a:picLocks noChangeAspect="1"/>
            </p:cNvPicPr>
            <p:nvPr/>
          </p:nvPicPr>
          <p:blipFill rotWithShape="1">
            <a:blip r:embed="rId4"/>
            <a:srcRect l="29641" t="6550" r="22238" b="29968"/>
            <a:stretch/>
          </p:blipFill>
          <p:spPr bwMode="auto">
            <a:xfrm>
              <a:off x="6861206" y="3086247"/>
              <a:ext cx="1724188" cy="201168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6861206" y="5183896"/>
              <a:ext cx="1724188" cy="334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 smtClean="0"/>
                <a:t>SST (2011, 2015)</a:t>
              </a:r>
            </a:p>
          </p:txBody>
        </p:sp>
        <p:pic>
          <p:nvPicPr>
            <p:cNvPr id="13" name="Picture 8" descr="Chandra FP2.jpg                                                00004BFBBeowulf                        B7CB8707:"/>
            <p:cNvPicPr>
              <a:picLocks noChangeAspect="1" noChangeArrowheads="1"/>
            </p:cNvPicPr>
            <p:nvPr/>
          </p:nvPicPr>
          <p:blipFill rotWithShape="1">
            <a:blip r:embed="rId5"/>
            <a:srcRect l="25018" t="14190" r="27008" b="32645"/>
            <a:stretch/>
          </p:blipFill>
          <p:spPr bwMode="auto">
            <a:xfrm>
              <a:off x="2705603" y="3347841"/>
              <a:ext cx="1752505" cy="1554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2708412" y="5012810"/>
              <a:ext cx="1749695" cy="334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 smtClean="0"/>
                <a:t>Chandra (1999)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6" t="10529" r="13935" b="18517"/>
            <a:stretch/>
          </p:blipFill>
          <p:spPr bwMode="auto">
            <a:xfrm>
              <a:off x="4819510" y="3404382"/>
              <a:ext cx="1618108" cy="1554480"/>
            </a:xfrm>
            <a:prstGeom prst="rect">
              <a:avLst/>
            </a:prstGeom>
            <a:noFill/>
            <a:ln w="19050" cmpd="sng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4990861" y="5012809"/>
              <a:ext cx="122020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 dirty="0" smtClean="0"/>
                <a:t>TESS (2015)</a:t>
              </a:r>
              <a:endParaRPr lang="en-US" sz="1400" b="1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1854200" y="5748797"/>
            <a:ext cx="5645150" cy="379926"/>
          </a:xfrm>
          <a:prstGeom prst="rect">
            <a:avLst/>
          </a:prstGeom>
          <a:solidFill>
            <a:srgbClr val="EBFFFF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300"/>
              </a:spcAft>
            </a:pPr>
            <a:r>
              <a:rPr lang="en-US" b="1" dirty="0" smtClean="0">
                <a:solidFill>
                  <a:schemeClr val="tx1"/>
                </a:solidFill>
              </a:rPr>
              <a:t>Can we realize these advantages in other bands?</a:t>
            </a:r>
          </a:p>
        </p:txBody>
      </p:sp>
    </p:spTree>
    <p:extLst>
      <p:ext uri="{BB962C8B-B14F-4D97-AF65-F5344CB8AC3E}">
        <p14:creationId xmlns:p14="http://schemas.microsoft.com/office/powerpoint/2010/main" val="39433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49"/>
          <p:cNvSpPr>
            <a:spLocks noGrp="1"/>
          </p:cNvSpPr>
          <p:nvPr>
            <p:ph type="body" sz="half" idx="1"/>
          </p:nvPr>
        </p:nvSpPr>
        <p:spPr>
          <a:xfrm>
            <a:off x="4374107" y="3808752"/>
            <a:ext cx="4769893" cy="2280050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en-US" sz="1800" u="sng" dirty="0" smtClean="0"/>
              <a:t>Microelectronics Laboratory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Class-10 clean room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Production-class sub-90-nm toolset on     200-mm-diameter wafers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Lithography capabilities including large fields (50 </a:t>
            </a:r>
            <a:r>
              <a:rPr lang="en-US" sz="1600" dirty="0" smtClean="0">
                <a:sym typeface="Symbol"/>
              </a:rPr>
              <a:t></a:t>
            </a:r>
            <a:r>
              <a:rPr lang="en-US" sz="1600" dirty="0" smtClean="0"/>
              <a:t> 50 mm field), fine features (e-beam)</a:t>
            </a:r>
            <a:endParaRPr lang="en-US" sz="1400" dirty="0"/>
          </a:p>
        </p:txBody>
      </p:sp>
      <p:pic>
        <p:nvPicPr>
          <p:cNvPr id="56" name="Picture 55" descr="437413-2D.jpg"/>
          <p:cNvPicPr>
            <a:picLocks noChangeAspect="1"/>
          </p:cNvPicPr>
          <p:nvPr/>
        </p:nvPicPr>
        <p:blipFill>
          <a:blip r:embed="rId3" cstate="print"/>
          <a:srcRect t="8234"/>
          <a:stretch>
            <a:fillRect/>
          </a:stretch>
        </p:blipFill>
        <p:spPr>
          <a:xfrm>
            <a:off x="131667" y="3735092"/>
            <a:ext cx="4142630" cy="25295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 Placeholder 49"/>
          <p:cNvSpPr txBox="1">
            <a:spLocks/>
          </p:cNvSpPr>
          <p:nvPr/>
        </p:nvSpPr>
        <p:spPr>
          <a:xfrm>
            <a:off x="3908324" y="1155960"/>
            <a:ext cx="5237266" cy="2280050"/>
          </a:xfrm>
          <a:prstGeom prst="rect">
            <a:avLst/>
          </a:prstGeom>
        </p:spPr>
        <p:txBody>
          <a:bodyPr/>
          <a:lstStyle/>
          <a:p>
            <a:pPr marL="233363" marR="0" lvl="0" indent="-233363" algn="ctr" defTabSz="91440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Advanced Imager Technology</a:t>
            </a:r>
          </a:p>
          <a:p>
            <a:pPr marL="233363" marR="0" lvl="0" indent="-233363" algn="l" defTabSz="91440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Suite of imaging technology spanning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both Si and compound semiconductors</a:t>
            </a:r>
          </a:p>
          <a:p>
            <a:pPr marL="690563" lvl="1" indent="-233363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­"/>
            </a:pPr>
            <a:r>
              <a:rPr lang="en-US" sz="1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Si CCDs, Geiger-mode APD arrays, and APS</a:t>
            </a:r>
          </a:p>
          <a:p>
            <a:pPr marL="690563" lvl="1" indent="-233363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­"/>
            </a:pPr>
            <a:r>
              <a:rPr kumimoji="0" lang="en-US" sz="1400" b="1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InGaAs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linear- and Geiger-mode APDs</a:t>
            </a:r>
          </a:p>
          <a:p>
            <a:pPr marL="690563" lvl="1" indent="-233363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­"/>
            </a:pPr>
            <a:r>
              <a:rPr lang="en-US" sz="1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Digital focal planes</a:t>
            </a:r>
            <a:endParaRPr kumimoji="0" lang="en-US" sz="1400" b="1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33363" marR="0" lvl="0" indent="-233363" algn="l" defTabSz="91440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In-house capabilities from design through sub-system fabrication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503800-2Dspothealed_adjusted_small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57" t="5938" r="13253" b="7404"/>
          <a:stretch/>
        </p:blipFill>
        <p:spPr>
          <a:xfrm>
            <a:off x="640264" y="1072800"/>
            <a:ext cx="3137782" cy="2532801"/>
          </a:xfrm>
          <a:prstGeom prst="ellipse">
            <a:avLst/>
          </a:prstGeom>
          <a:effectLst>
            <a:outerShdw blurRad="228600" dist="228600" dir="10080000" sy="23000" kx="-1200000" algn="bl" rotWithShape="0">
              <a:prstClr val="black">
                <a:alpha val="18000"/>
              </a:prstClr>
            </a:outerShdw>
          </a:effec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066800" y="100584"/>
            <a:ext cx="7086600" cy="762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Helvetica" pitchFamily="34" charset="0"/>
              </a:rPr>
              <a:t>Advanced Imager Technology and MIT-LL Microelectronics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318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Unique Positioning of MIT-LL Microelectronics Laboratory (ML)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4930" y="5711245"/>
            <a:ext cx="7724599" cy="523220"/>
          </a:xfrm>
          <a:prstGeom prst="rect">
            <a:avLst/>
          </a:prstGeom>
          <a:solidFill>
            <a:srgbClr val="EBFFFF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Microelectronics Laboratory, with its unique capabilities, is ideally suited for development of germanium imaging devices.</a:t>
            </a:r>
            <a:endParaRPr lang="en-US" sz="1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534532" y="1081880"/>
            <a:ext cx="1732784" cy="2141638"/>
          </a:xfrm>
          <a:prstGeom prst="roundRect">
            <a:avLst/>
          </a:prstGeom>
          <a:solidFill>
            <a:srgbClr val="FFFF99"/>
          </a:solidFill>
          <a:ln w="127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 rot="5400000">
            <a:off x="6607203" y="3120225"/>
            <a:ext cx="1472007" cy="2086041"/>
          </a:xfrm>
          <a:prstGeom prst="roundRect">
            <a:avLst/>
          </a:prstGeom>
          <a:solidFill>
            <a:srgbClr val="CCFFCC"/>
          </a:solidFill>
          <a:ln w="127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 rot="5400000">
            <a:off x="3335352" y="868258"/>
            <a:ext cx="3025675" cy="457495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70980"/>
            </a:schemeClr>
          </a:solidFill>
          <a:ln w="12700"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 smtClean="0">
              <a:solidFill>
                <a:schemeClr val="tx1"/>
              </a:solidFill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2865988" y="1962973"/>
            <a:ext cx="1102023" cy="904632"/>
            <a:chOff x="6809562" y="1538717"/>
            <a:chExt cx="1903615" cy="1560047"/>
          </a:xfrm>
        </p:grpSpPr>
        <p:pic>
          <p:nvPicPr>
            <p:cNvPr id="10" name="Picture 1" descr="78-1 Wafer.tiff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7" t="5569" r="9522" b="5569"/>
            <a:stretch/>
          </p:blipFill>
          <p:spPr bwMode="auto">
            <a:xfrm>
              <a:off x="6809562" y="1538717"/>
              <a:ext cx="1479125" cy="144191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Content Placeholder 9" descr="AF Target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095" r="15872"/>
            <a:stretch/>
          </p:blipFill>
          <p:spPr>
            <a:xfrm>
              <a:off x="7904285" y="1895256"/>
              <a:ext cx="808892" cy="120350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344205" y="1605120"/>
              <a:ext cx="388970" cy="309241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7344524" y="1906928"/>
              <a:ext cx="559761" cy="1191836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7727963" y="1605053"/>
              <a:ext cx="985214" cy="309308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266"/>
          <p:cNvSpPr>
            <a:spLocks noChangeArrowheads="1"/>
          </p:cNvSpPr>
          <p:nvPr/>
        </p:nvSpPr>
        <p:spPr bwMode="auto">
          <a:xfrm>
            <a:off x="5173004" y="2646792"/>
            <a:ext cx="1878660" cy="14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Extreme-Low-Power CMOS</a:t>
            </a:r>
          </a:p>
        </p:txBody>
      </p: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4322481" y="2352002"/>
            <a:ext cx="837073" cy="796680"/>
            <a:chOff x="3642" y="666"/>
            <a:chExt cx="1503" cy="1503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42" y="666"/>
              <a:ext cx="1503" cy="15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4180" y="763"/>
              <a:ext cx="73" cy="4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4226" y="763"/>
              <a:ext cx="73" cy="4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3902" y="916"/>
              <a:ext cx="29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H="1" flipV="1">
              <a:off x="4265" y="916"/>
              <a:ext cx="2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4648" y="833"/>
              <a:ext cx="35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8288" tIns="18288" rIns="18288" bIns="18288" anchor="ctr" anchorCtr="1"/>
            <a:lstStyle/>
            <a:p>
              <a:pPr>
                <a:spcBef>
                  <a:spcPct val="50000"/>
                </a:spcBef>
              </a:pPr>
              <a:r>
                <a:rPr lang="en-US" sz="1000" b="1" dirty="0"/>
                <a:t>90 nm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V="1">
            <a:off x="1363678" y="5085232"/>
            <a:ext cx="7002618" cy="569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1377493" y="1081881"/>
            <a:ext cx="3223" cy="402038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362596" y="5291546"/>
            <a:ext cx="3045303" cy="353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Innovation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rot="16200000">
            <a:off x="-698360" y="2906161"/>
            <a:ext cx="2898353" cy="371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Process Maturity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06104" y="3808879"/>
            <a:ext cx="1622816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000000"/>
                </a:solidFill>
                <a:latin typeface="Arial"/>
              </a:rPr>
              <a:t>Superconducting Electronics</a:t>
            </a:r>
          </a:p>
        </p:txBody>
      </p:sp>
      <p:grpSp>
        <p:nvGrpSpPr>
          <p:cNvPr id="16" name="Group 21"/>
          <p:cNvGrpSpPr/>
          <p:nvPr/>
        </p:nvGrpSpPr>
        <p:grpSpPr>
          <a:xfrm>
            <a:off x="4492887" y="3289343"/>
            <a:ext cx="1956526" cy="448188"/>
            <a:chOff x="4233533" y="3641725"/>
            <a:chExt cx="2105378" cy="506739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3533" y="3641725"/>
              <a:ext cx="2105378" cy="5067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5778819" y="3715527"/>
              <a:ext cx="210356" cy="86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8288" tIns="18288" rIns="18288" bIns="18288" anchor="ctr" anchorCtr="1"/>
            <a:lstStyle/>
            <a:p>
              <a:pPr>
                <a:spcBef>
                  <a:spcPct val="50000"/>
                </a:spcBef>
              </a:pPr>
              <a:r>
                <a:rPr lang="en-US" sz="1000" b="1" dirty="0" smtClean="0">
                  <a:solidFill>
                    <a:schemeClr val="bg1"/>
                  </a:solidFill>
                </a:rPr>
                <a:t>1 </a:t>
              </a:r>
              <a:r>
                <a:rPr lang="en-US" sz="1000" b="1" dirty="0" smtClean="0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US" sz="1000" b="1" dirty="0" smtClean="0">
                  <a:solidFill>
                    <a:schemeClr val="bg1"/>
                  </a:solidFill>
                </a:rPr>
                <a:t>m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5778819" y="3854226"/>
              <a:ext cx="25410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2"/>
          <p:cNvGrpSpPr/>
          <p:nvPr/>
        </p:nvGrpSpPr>
        <p:grpSpPr>
          <a:xfrm>
            <a:off x="5909382" y="3672397"/>
            <a:ext cx="1080061" cy="805563"/>
            <a:chOff x="6136663" y="3895094"/>
            <a:chExt cx="1162232" cy="910800"/>
          </a:xfrm>
        </p:grpSpPr>
        <p:pic>
          <p:nvPicPr>
            <p:cNvPr id="33" name="Picture 6" descr="CHIP8I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6136663" y="3895094"/>
              <a:ext cx="1162232" cy="910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34" name="Straight Connector 33"/>
            <p:cNvCxnSpPr/>
            <p:nvPr/>
          </p:nvCxnSpPr>
          <p:spPr bwMode="auto">
            <a:xfrm>
              <a:off x="6338911" y="4719256"/>
              <a:ext cx="265246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5" name="TextBox 34"/>
            <p:cNvSpPr txBox="1"/>
            <p:nvPr/>
          </p:nvSpPr>
          <p:spPr>
            <a:xfrm>
              <a:off x="6227594" y="4467304"/>
              <a:ext cx="4780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2 </a:t>
              </a:r>
              <a:r>
                <a:rPr lang="en-US" sz="1000" b="1" dirty="0" smtClean="0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US" sz="1000" b="1" dirty="0" smtClean="0">
                  <a:solidFill>
                    <a:schemeClr val="bg1"/>
                  </a:solidFill>
                </a:rPr>
                <a:t>m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495009" y="5073775"/>
            <a:ext cx="1772308" cy="462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Mature Device Understanding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107321" y="5102264"/>
            <a:ext cx="1448713" cy="462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Experimental Devices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rot="16200000">
            <a:off x="628831" y="4317637"/>
            <a:ext cx="998394" cy="486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Single Devices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 rot="16200000">
            <a:off x="630688" y="1407767"/>
            <a:ext cx="998394" cy="486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100M’s Devices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04668" y="1282265"/>
            <a:ext cx="1392512" cy="451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Foundry Processes</a:t>
            </a:r>
            <a:endParaRPr lang="en-US" sz="1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32883" y="3623302"/>
            <a:ext cx="1392512" cy="451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University Research</a:t>
            </a:r>
            <a:endParaRPr lang="en-US" sz="1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306104" y="1772003"/>
            <a:ext cx="2529492" cy="451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Range of ML</a:t>
            </a: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Fabrication Processes</a:t>
            </a:r>
            <a:endParaRPr lang="en-US" sz="1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Rectangle 266"/>
          <p:cNvSpPr>
            <a:spLocks noChangeArrowheads="1"/>
          </p:cNvSpPr>
          <p:nvPr/>
        </p:nvSpPr>
        <p:spPr bwMode="auto">
          <a:xfrm>
            <a:off x="2595968" y="2938676"/>
            <a:ext cx="1919143" cy="28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Large-Format CCDs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&amp; APD Arrays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2728450" y="3409398"/>
            <a:ext cx="1192529" cy="891428"/>
            <a:chOff x="-506564" y="2354888"/>
            <a:chExt cx="4372580" cy="3268535"/>
          </a:xfrm>
        </p:grpSpPr>
        <p:pic>
          <p:nvPicPr>
            <p:cNvPr id="44" name="Picture 29" descr="_101"/>
            <p:cNvPicPr>
              <a:picLocks noChangeAspect="1" noChangeArrowheads="1"/>
            </p:cNvPicPr>
            <p:nvPr/>
          </p:nvPicPr>
          <p:blipFill>
            <a:blip r:embed="rId8" cstate="print"/>
            <a:srcRect l="53016"/>
            <a:stretch>
              <a:fillRect/>
            </a:stretch>
          </p:blipFill>
          <p:spPr bwMode="auto">
            <a:xfrm>
              <a:off x="291353" y="2354888"/>
              <a:ext cx="3571665" cy="30155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45" name="Group 23"/>
            <p:cNvGrpSpPr>
              <a:grpSpLocks/>
            </p:cNvGrpSpPr>
            <p:nvPr/>
          </p:nvGrpSpPr>
          <p:grpSpPr bwMode="auto">
            <a:xfrm>
              <a:off x="1115575" y="4720476"/>
              <a:ext cx="2182821" cy="902947"/>
              <a:chOff x="4032" y="2370"/>
              <a:chExt cx="1612" cy="705"/>
            </a:xfrm>
          </p:grpSpPr>
          <p:sp>
            <p:nvSpPr>
              <p:cNvPr id="46" name="Text Box 24"/>
              <p:cNvSpPr txBox="1">
                <a:spLocks noChangeArrowheads="1"/>
              </p:cNvSpPr>
              <p:nvPr/>
            </p:nvSpPr>
            <p:spPr bwMode="auto">
              <a:xfrm>
                <a:off x="4116" y="2370"/>
                <a:ext cx="1485" cy="7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 b="1" dirty="0">
                    <a:solidFill>
                      <a:srgbClr val="FFFFFF"/>
                    </a:solidFill>
                    <a:latin typeface="Helvetica" pitchFamily="34" charset="0"/>
                  </a:rPr>
                  <a:t>20 </a:t>
                </a:r>
                <a:r>
                  <a:rPr lang="en-US" sz="1000" b="1" dirty="0">
                    <a:solidFill>
                      <a:srgbClr val="FFFFFF"/>
                    </a:solidFill>
                    <a:latin typeface="Symbol" pitchFamily="18" charset="2"/>
                  </a:rPr>
                  <a:t>m</a:t>
                </a:r>
                <a:r>
                  <a:rPr lang="en-US" sz="1000" b="1" dirty="0">
                    <a:solidFill>
                      <a:srgbClr val="FFFFFF"/>
                    </a:solidFill>
                    <a:latin typeface="Helvetica" pitchFamily="34" charset="0"/>
                  </a:rPr>
                  <a:t>m</a:t>
                </a:r>
              </a:p>
            </p:txBody>
          </p:sp>
          <p:sp>
            <p:nvSpPr>
              <p:cNvPr id="47" name="Line 25"/>
              <p:cNvSpPr>
                <a:spLocks noChangeShapeType="1"/>
              </p:cNvSpPr>
              <p:nvPr/>
            </p:nvSpPr>
            <p:spPr bwMode="auto">
              <a:xfrm>
                <a:off x="4032" y="2482"/>
                <a:ext cx="161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9" name="Line 36"/>
            <p:cNvSpPr>
              <a:spLocks noChangeShapeType="1"/>
            </p:cNvSpPr>
            <p:nvPr/>
          </p:nvSpPr>
          <p:spPr bwMode="auto">
            <a:xfrm flipV="1">
              <a:off x="2369001" y="4412406"/>
              <a:ext cx="149701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 Box 35"/>
            <p:cNvSpPr txBox="1">
              <a:spLocks noChangeArrowheads="1"/>
            </p:cNvSpPr>
            <p:nvPr/>
          </p:nvSpPr>
          <p:spPr bwMode="auto">
            <a:xfrm>
              <a:off x="-506564" y="3588672"/>
              <a:ext cx="3278160" cy="108227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86868" tIns="43434" rIns="86868" bIns="43434"/>
            <a:lstStyle/>
            <a:p>
              <a:pPr algn="ctr"/>
              <a:r>
                <a:rPr lang="en-US" altLang="ko-KR" sz="800" b="1" i="1" dirty="0">
                  <a:solidFill>
                    <a:schemeClr val="bg1"/>
                  </a:solidFill>
                  <a:ea typeface="Batang" pitchFamily="18" charset="-127"/>
                </a:rPr>
                <a:t>Bond </a:t>
              </a:r>
              <a:r>
                <a:rPr lang="en-US" altLang="ko-KR" sz="800" b="1" i="1" dirty="0" smtClean="0">
                  <a:solidFill>
                    <a:schemeClr val="bg1"/>
                  </a:solidFill>
                  <a:ea typeface="Batang" pitchFamily="18" charset="-127"/>
                </a:rPr>
                <a:t>line</a:t>
              </a:r>
              <a:endParaRPr lang="en-US" altLang="ko-KR" sz="800" b="1" i="1" dirty="0">
                <a:solidFill>
                  <a:schemeClr val="bg1"/>
                </a:solidFill>
                <a:ea typeface="Batang" pitchFamily="18" charset="-127"/>
              </a:endParaRPr>
            </a:p>
          </p:txBody>
        </p:sp>
        <p:sp>
          <p:nvSpPr>
            <p:cNvPr id="51" name="Line 36"/>
            <p:cNvSpPr>
              <a:spLocks noChangeShapeType="1"/>
            </p:cNvSpPr>
            <p:nvPr/>
          </p:nvSpPr>
          <p:spPr bwMode="auto">
            <a:xfrm flipV="1">
              <a:off x="2369003" y="3569726"/>
              <a:ext cx="149701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 flipV="1">
            <a:off x="3377381" y="3738717"/>
            <a:ext cx="132735" cy="44245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3367553" y="3927989"/>
            <a:ext cx="135193" cy="45720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266"/>
          <p:cNvSpPr>
            <a:spLocks noChangeArrowheads="1"/>
          </p:cNvSpPr>
          <p:nvPr/>
        </p:nvSpPr>
        <p:spPr bwMode="auto">
          <a:xfrm>
            <a:off x="2519770" y="4285695"/>
            <a:ext cx="1919143" cy="14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3D-Integrated Devices</a:t>
            </a:r>
          </a:p>
        </p:txBody>
      </p:sp>
    </p:spTree>
    <p:extLst>
      <p:ext uri="{BB962C8B-B14F-4D97-AF65-F5344CB8AC3E}">
        <p14:creationId xmlns:p14="http://schemas.microsoft.com/office/powerpoint/2010/main" val="265095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Germanium for Imagers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93330" y="2457898"/>
            <a:ext cx="301752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Visible + SWIR Quantum Efficiency Comparison [1-3]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6526" y="2457898"/>
            <a:ext cx="3017520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X-Ray </a:t>
            </a:r>
            <a:r>
              <a:rPr lang="en-US" dirty="0" smtClean="0"/>
              <a:t>Sensitivity Comparison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idx="4294967295"/>
          </p:nvPr>
        </p:nvSpPr>
        <p:spPr>
          <a:xfrm>
            <a:off x="548105" y="1264087"/>
            <a:ext cx="8377284" cy="102873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 smtClean="0"/>
              <a:t>Strong absorption from UV through short-wave infrared (SWIR)</a:t>
            </a:r>
          </a:p>
          <a:p>
            <a:pPr>
              <a:lnSpc>
                <a:spcPct val="100000"/>
              </a:lnSpc>
            </a:pPr>
            <a:r>
              <a:rPr lang="en-US" sz="1800" dirty="0" smtClean="0"/>
              <a:t>X-ray absorption to 30 </a:t>
            </a:r>
            <a:r>
              <a:rPr lang="en-US" sz="1800" dirty="0" err="1" smtClean="0"/>
              <a:t>keV</a:t>
            </a:r>
            <a:r>
              <a:rPr lang="en-US" sz="1800" dirty="0" smtClean="0"/>
              <a:t> and beyond for high-energy imaging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60058" y="6414221"/>
            <a:ext cx="5500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[1] T. Martin &amp; P. Dixon, </a:t>
            </a:r>
            <a:r>
              <a:rPr lang="en-US" sz="800" i="1" dirty="0" smtClean="0"/>
              <a:t>Laser Focus World </a:t>
            </a:r>
            <a:r>
              <a:rPr lang="en-US" sz="800" dirty="0" smtClean="0"/>
              <a:t>(11/2004); [2] MIT-LL measured; [3] average from Nakano </a:t>
            </a:r>
            <a:r>
              <a:rPr lang="en-US" sz="800" i="1" dirty="0" smtClean="0"/>
              <a:t>et al</a:t>
            </a:r>
            <a:r>
              <a:rPr lang="en-US" sz="800" dirty="0" smtClean="0"/>
              <a:t>., </a:t>
            </a:r>
            <a:r>
              <a:rPr lang="en-US" sz="800" i="1" dirty="0" smtClean="0"/>
              <a:t>J. Non-</a:t>
            </a:r>
            <a:r>
              <a:rPr lang="en-US" sz="800" i="1" dirty="0" err="1" smtClean="0"/>
              <a:t>Cryst</a:t>
            </a:r>
            <a:r>
              <a:rPr lang="en-US" sz="800" i="1" dirty="0" smtClean="0"/>
              <a:t>. Sol.</a:t>
            </a:r>
            <a:r>
              <a:rPr lang="en-US" sz="800" dirty="0" smtClean="0"/>
              <a:t> </a:t>
            </a:r>
            <a:r>
              <a:rPr lang="en-US" sz="800" b="1" dirty="0" smtClean="0"/>
              <a:t>358</a:t>
            </a:r>
            <a:r>
              <a:rPr lang="en-US" sz="800" dirty="0" smtClean="0"/>
              <a:t> (2012) 2249 &amp; N. </a:t>
            </a:r>
            <a:r>
              <a:rPr lang="en-US" sz="800" dirty="0" err="1" smtClean="0"/>
              <a:t>Posthuma</a:t>
            </a:r>
            <a:r>
              <a:rPr lang="en-US" sz="800" dirty="0" smtClean="0"/>
              <a:t> </a:t>
            </a:r>
            <a:r>
              <a:rPr lang="en-US" sz="800" i="1" dirty="0" smtClean="0"/>
              <a:t>et al</a:t>
            </a:r>
            <a:r>
              <a:rPr lang="en-US" sz="800" dirty="0" smtClean="0"/>
              <a:t>., Proc. 3</a:t>
            </a:r>
            <a:r>
              <a:rPr lang="en-US" sz="800" baseline="30000" dirty="0" smtClean="0"/>
              <a:t>rd</a:t>
            </a:r>
            <a:r>
              <a:rPr lang="en-US" sz="800" dirty="0" smtClean="0"/>
              <a:t> World Conf. Photo. </a:t>
            </a:r>
            <a:r>
              <a:rPr lang="en-US" sz="800" dirty="0" err="1" smtClean="0"/>
              <a:t>Ener</a:t>
            </a:r>
            <a:r>
              <a:rPr lang="en-US" sz="800" dirty="0" smtClean="0"/>
              <a:t>. Conv. (2003), scaled to 45 </a:t>
            </a:r>
            <a:r>
              <a:rPr lang="en-US" sz="800" dirty="0" smtClean="0">
                <a:latin typeface="Arial"/>
                <a:cs typeface="Arial"/>
              </a:rPr>
              <a:t>µm</a:t>
            </a:r>
            <a:r>
              <a:rPr lang="en-US" sz="800" dirty="0" smtClean="0"/>
              <a:t>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" y="3095264"/>
            <a:ext cx="4876800" cy="3096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16" y="3136207"/>
            <a:ext cx="4389120" cy="282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5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25" grpId="0" build="p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474935" y="1293094"/>
            <a:ext cx="8188774" cy="4830616"/>
          </a:xfrm>
          <a:prstGeom prst="rect">
            <a:avLst/>
          </a:prstGeom>
        </p:spPr>
        <p:txBody>
          <a:bodyPr/>
          <a:lstStyle/>
          <a:p>
            <a:r>
              <a:rPr lang="en-US" sz="1800" dirty="0" smtClean="0"/>
              <a:t>Build on recent advances in complementary fields</a:t>
            </a:r>
          </a:p>
          <a:p>
            <a:pPr lvl="1"/>
            <a:r>
              <a:rPr lang="en-US" sz="1600" dirty="0" smtClean="0"/>
              <a:t>Next-generation electronics</a:t>
            </a:r>
          </a:p>
          <a:p>
            <a:pPr lvl="1"/>
            <a:r>
              <a:rPr lang="en-US" sz="1600" dirty="0" smtClean="0"/>
              <a:t>Concentrator photovoltaics and thermophotovoltaics</a:t>
            </a:r>
          </a:p>
          <a:p>
            <a:pPr lvl="1"/>
            <a:r>
              <a:rPr lang="en-US" sz="1600" dirty="0" smtClean="0"/>
              <a:t>Material quality – 200-mm </a:t>
            </a:r>
            <a:r>
              <a:rPr lang="en-US" sz="1600" dirty="0"/>
              <a:t>bulk wafers commercially </a:t>
            </a:r>
            <a:r>
              <a:rPr lang="en-US" sz="1600" dirty="0" smtClean="0"/>
              <a:t>available</a:t>
            </a:r>
          </a:p>
          <a:p>
            <a:r>
              <a:rPr lang="en-US" sz="1800" dirty="0" smtClean="0"/>
              <a:t>Enables </a:t>
            </a:r>
            <a:r>
              <a:rPr lang="en-US" sz="1800" dirty="0"/>
              <a:t>fabrication of high-quality devices not possible in recent </a:t>
            </a:r>
            <a:r>
              <a:rPr lang="en-US" sz="1800" dirty="0" smtClean="0"/>
              <a:t>past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Advances in Germanium Process Technology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98431" y="3321260"/>
            <a:ext cx="2024108" cy="523220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High-Quality Gate Stacks </a:t>
            </a:r>
            <a:r>
              <a:rPr lang="en-US" dirty="0" smtClean="0"/>
              <a:t>[1]</a:t>
            </a:r>
            <a:endParaRPr lang="en-US" dirty="0"/>
          </a:p>
        </p:txBody>
      </p:sp>
      <p:grpSp>
        <p:nvGrpSpPr>
          <p:cNvPr id="5" name="Group 39"/>
          <p:cNvGrpSpPr>
            <a:grpSpLocks noChangeAspect="1"/>
          </p:cNvGrpSpPr>
          <p:nvPr/>
        </p:nvGrpSpPr>
        <p:grpSpPr>
          <a:xfrm>
            <a:off x="610467" y="4059924"/>
            <a:ext cx="3341716" cy="1828800"/>
            <a:chOff x="126718" y="3609693"/>
            <a:chExt cx="3829050" cy="2095500"/>
          </a:xfrm>
        </p:grpSpPr>
        <p:grpSp>
          <p:nvGrpSpPr>
            <p:cNvPr id="6" name="Group 23"/>
            <p:cNvGrpSpPr/>
            <p:nvPr/>
          </p:nvGrpSpPr>
          <p:grpSpPr>
            <a:xfrm>
              <a:off x="126718" y="3609693"/>
              <a:ext cx="3829050" cy="2095500"/>
              <a:chOff x="126718" y="3609693"/>
              <a:chExt cx="3829050" cy="2095500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6718" y="3609693"/>
                <a:ext cx="3829050" cy="2095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5" name="Straight Connector 14"/>
              <p:cNvCxnSpPr/>
              <p:nvPr/>
            </p:nvCxnSpPr>
            <p:spPr>
              <a:xfrm>
                <a:off x="404812" y="3762375"/>
                <a:ext cx="198834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404813" y="5643562"/>
                <a:ext cx="198834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414336" y="3755231"/>
                <a:ext cx="0" cy="18928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2388395" y="5519738"/>
                <a:ext cx="0" cy="1333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383632" y="3762375"/>
                <a:ext cx="0" cy="11887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/>
            <p:cNvCxnSpPr/>
            <p:nvPr/>
          </p:nvCxnSpPr>
          <p:spPr>
            <a:xfrm>
              <a:off x="604433" y="5408906"/>
              <a:ext cx="64008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01853" y="5367581"/>
              <a:ext cx="0" cy="9144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250199" y="5364998"/>
              <a:ext cx="0" cy="9144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205925" y="5318701"/>
              <a:ext cx="347472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203345" y="5277376"/>
              <a:ext cx="0" cy="9144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542291" y="5275357"/>
              <a:ext cx="0" cy="9144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725170" y="4179012"/>
              <a:ext cx="630301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GeO</a:t>
              </a:r>
              <a:r>
                <a:rPr lang="en-US" sz="1400" b="1" baseline="-25000" dirty="0" smtClean="0"/>
                <a:t>2</a:t>
              </a:r>
              <a:endParaRPr lang="en-US" sz="1400" b="1" baseline="-25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639238" y="4866103"/>
              <a:ext cx="889987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Ge (100)</a:t>
              </a:r>
              <a:endParaRPr lang="en-US" sz="1400" b="1" baseline="-25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20786" y="5088245"/>
              <a:ext cx="628697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10 nm</a:t>
              </a:r>
              <a:endParaRPr lang="en-US" sz="1200" b="1" baseline="-250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09503" y="5000421"/>
              <a:ext cx="513281" cy="2616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/>
                <a:t>2 nm</a:t>
              </a:r>
              <a:endParaRPr lang="en-US" sz="1100" b="1" baseline="-25000" dirty="0"/>
            </a:p>
          </p:txBody>
        </p:sp>
      </p:grpSp>
      <p:pic>
        <p:nvPicPr>
          <p:cNvPr id="29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3" t="35897" r="23699" b="43650"/>
          <a:stretch/>
        </p:blipFill>
        <p:spPr bwMode="auto">
          <a:xfrm>
            <a:off x="4817776" y="3782438"/>
            <a:ext cx="3273804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78642" y="3334188"/>
            <a:ext cx="2152073" cy="523220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Low-Temperature Surface Passivation </a:t>
            </a:r>
            <a:r>
              <a:rPr lang="en-US" dirty="0" smtClean="0"/>
              <a:t>[2]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7025" y="5965079"/>
            <a:ext cx="5022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[1] T</a:t>
            </a:r>
            <a:r>
              <a:rPr lang="en-US" sz="800" dirty="0"/>
              <a:t>. </a:t>
            </a:r>
            <a:r>
              <a:rPr lang="en-US" sz="800" dirty="0" err="1"/>
              <a:t>Sasada</a:t>
            </a:r>
            <a:r>
              <a:rPr lang="en-US" sz="800" dirty="0"/>
              <a:t>, </a:t>
            </a:r>
            <a:r>
              <a:rPr lang="en-US" sz="800" i="1" dirty="0"/>
              <a:t>et al.</a:t>
            </a:r>
            <a:r>
              <a:rPr lang="en-US" sz="800" dirty="0"/>
              <a:t> </a:t>
            </a:r>
            <a:r>
              <a:rPr lang="en-US" sz="800" i="1" dirty="0"/>
              <a:t>J.</a:t>
            </a:r>
            <a:r>
              <a:rPr lang="en-US" sz="800" dirty="0"/>
              <a:t> </a:t>
            </a:r>
            <a:r>
              <a:rPr lang="en-US" sz="800" i="1" dirty="0"/>
              <a:t>Appl. Phys.</a:t>
            </a:r>
            <a:r>
              <a:rPr lang="en-US" sz="800" dirty="0"/>
              <a:t> </a:t>
            </a:r>
            <a:r>
              <a:rPr lang="en-US" sz="800" b="1" dirty="0"/>
              <a:t>106</a:t>
            </a:r>
            <a:r>
              <a:rPr lang="en-US" sz="800" dirty="0"/>
              <a:t> (2009) </a:t>
            </a:r>
            <a:r>
              <a:rPr lang="en-US" sz="800" dirty="0" smtClean="0"/>
              <a:t>073716[2] J. van der Heide, </a:t>
            </a:r>
            <a:r>
              <a:rPr lang="en-US" sz="800" i="1" dirty="0" smtClean="0"/>
              <a:t>et al</a:t>
            </a:r>
            <a:r>
              <a:rPr lang="en-US" sz="800" dirty="0" smtClean="0"/>
              <a:t>. </a:t>
            </a:r>
            <a:r>
              <a:rPr lang="en-US" sz="800" i="1" dirty="0" smtClean="0"/>
              <a:t>Sol. Energ. Mat. Sol. Cells</a:t>
            </a:r>
            <a:r>
              <a:rPr lang="en-US" sz="800" dirty="0" smtClean="0"/>
              <a:t> </a:t>
            </a:r>
            <a:r>
              <a:rPr lang="en-US" sz="800" b="1" dirty="0" smtClean="0"/>
              <a:t>93</a:t>
            </a:r>
            <a:r>
              <a:rPr lang="en-US" sz="800" dirty="0" smtClean="0"/>
              <a:t> (2009) </a:t>
            </a:r>
            <a:r>
              <a:rPr lang="en-US" sz="800" dirty="0"/>
              <a:t>1810; http://www2.imec.be/be_en/press/imec-news/tpvcell.html.</a:t>
            </a:r>
            <a:endParaRPr lang="en-US" sz="800" dirty="0" smtClean="0"/>
          </a:p>
        </p:txBody>
      </p:sp>
    </p:spTree>
    <p:extLst>
      <p:ext uri="{BB962C8B-B14F-4D97-AF65-F5344CB8AC3E}">
        <p14:creationId xmlns:p14="http://schemas.microsoft.com/office/powerpoint/2010/main" val="5216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Compound Semiconductor Imagers</a:t>
            </a:r>
            <a:endParaRPr lang="en-US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48106" y="1267450"/>
            <a:ext cx="8256944" cy="1861398"/>
          </a:xfrm>
          <a:prstGeom prst="rect">
            <a:avLst/>
          </a:prstGeom>
        </p:spPr>
        <p:txBody>
          <a:bodyPr/>
          <a:lstStyle/>
          <a:p>
            <a:pPr marL="233363" lvl="0" indent="-233363">
              <a:lnSpc>
                <a:spcPts val="2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The Ge CCD represents a potentially significant improvement over compound semiconductor imagers in terms of format, pixel size, and capability</a:t>
            </a:r>
          </a:p>
          <a:p>
            <a:pPr lvl="1" indent="-228600">
              <a:lnSpc>
                <a:spcPts val="2000"/>
              </a:lnSpc>
              <a:buFont typeface="Arial" panose="020B0604020202020204" pitchFamily="34" charset="0"/>
              <a:buChar char="­"/>
              <a:defRPr/>
            </a:pPr>
            <a:r>
              <a:rPr lang="en-US" sz="16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More advanced processes to </a:t>
            </a:r>
            <a:r>
              <a:rPr lang="en-US" sz="16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enable </a:t>
            </a:r>
            <a:r>
              <a:rPr lang="en-US" sz="16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larger formats, small </a:t>
            </a:r>
            <a:r>
              <a:rPr lang="en-US" sz="16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pixel sizes</a:t>
            </a:r>
          </a:p>
          <a:p>
            <a:pPr lvl="1" indent="-228600">
              <a:lnSpc>
                <a:spcPts val="2000"/>
              </a:lnSpc>
              <a:buFont typeface="Arial" panose="020B0604020202020204" pitchFamily="34" charset="0"/>
              <a:buChar char="­"/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No bump bonding required</a:t>
            </a:r>
          </a:p>
          <a:p>
            <a:pPr marL="233363" lvl="0" indent="-233363">
              <a:lnSpc>
                <a:spcPts val="2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One disadvantage: Germanium must be cooled due to high intrinsic carrier concentration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74168" y="3317066"/>
            <a:ext cx="2854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/>
              <a:t>Wafer Size Comparison</a:t>
            </a:r>
            <a:endParaRPr lang="en-US" sz="1600" b="1" u="sng" dirty="0"/>
          </a:p>
        </p:txBody>
      </p:sp>
      <p:sp>
        <p:nvSpPr>
          <p:cNvPr id="51" name="TextBox 50"/>
          <p:cNvSpPr txBox="1"/>
          <p:nvPr/>
        </p:nvSpPr>
        <p:spPr>
          <a:xfrm>
            <a:off x="4711293" y="3317066"/>
            <a:ext cx="2963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/>
              <a:t>Sensor Size Comparison</a:t>
            </a:r>
            <a:endParaRPr lang="en-US" sz="1600" b="1" u="sng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740485" y="3686772"/>
            <a:ext cx="2191818" cy="2560320"/>
            <a:chOff x="344845" y="3927740"/>
            <a:chExt cx="2249916" cy="2628186"/>
          </a:xfrm>
        </p:grpSpPr>
        <p:grpSp>
          <p:nvGrpSpPr>
            <p:cNvPr id="59" name="Group 58"/>
            <p:cNvGrpSpPr>
              <a:grpSpLocks noChangeAspect="1"/>
            </p:cNvGrpSpPr>
            <p:nvPr/>
          </p:nvGrpSpPr>
          <p:grpSpPr>
            <a:xfrm>
              <a:off x="344845" y="3927740"/>
              <a:ext cx="2249916" cy="2628186"/>
              <a:chOff x="1853146" y="2133073"/>
              <a:chExt cx="1297491" cy="2020314"/>
            </a:xfrm>
          </p:grpSpPr>
          <p:grpSp>
            <p:nvGrpSpPr>
              <p:cNvPr id="60" name="Group 59"/>
              <p:cNvGrpSpPr>
                <a:grpSpLocks noChangeAspect="1"/>
              </p:cNvGrpSpPr>
              <p:nvPr/>
            </p:nvGrpSpPr>
            <p:grpSpPr>
              <a:xfrm>
                <a:off x="1853146" y="2133073"/>
                <a:ext cx="1280838" cy="1707341"/>
                <a:chOff x="7863029" y="4474892"/>
                <a:chExt cx="1538747" cy="2051136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9" name="Oval 68"/>
                <p:cNvSpPr>
                  <a:spLocks/>
                </p:cNvSpPr>
                <p:nvPr/>
              </p:nvSpPr>
              <p:spPr>
                <a:xfrm>
                  <a:off x="7863029" y="4474892"/>
                  <a:ext cx="1538747" cy="2051136"/>
                </a:xfrm>
                <a:prstGeom prst="ellipse">
                  <a:avLst/>
                </a:prstGeom>
                <a:gradFill>
                  <a:gsLst>
                    <a:gs pos="0">
                      <a:srgbClr val="85C883">
                        <a:alpha val="78000"/>
                      </a:srgbClr>
                    </a:gs>
                    <a:gs pos="100000">
                      <a:srgbClr val="FFFFFF">
                        <a:alpha val="78000"/>
                      </a:srgbClr>
                    </a:gs>
                  </a:gsLst>
                  <a:path path="circle">
                    <a:fillToRect l="100000" b="100000"/>
                  </a:path>
                </a:gra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7863032" y="4932094"/>
                  <a:ext cx="846310" cy="1025568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7863032" y="5057857"/>
                  <a:ext cx="577030" cy="769176"/>
                </a:xfrm>
                <a:prstGeom prst="ellipse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 dirty="0" smtClean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61" name="Straight Arrow Connector 60"/>
              <p:cNvCxnSpPr/>
              <p:nvPr/>
            </p:nvCxnSpPr>
            <p:spPr>
              <a:xfrm flipV="1">
                <a:off x="1869799" y="3935520"/>
                <a:ext cx="128083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2269664" y="3940455"/>
                <a:ext cx="435590" cy="212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200 mm</a:t>
                </a:r>
                <a:endParaRPr lang="en-US" sz="1200" b="1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222982" y="3402284"/>
                <a:ext cx="599214" cy="212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Germanium</a:t>
                </a:r>
                <a:endParaRPr lang="en-US" sz="1200" b="1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958344" y="2269178"/>
                <a:ext cx="894793" cy="212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InGaAs (SWIR)</a:t>
                </a:r>
                <a:endParaRPr lang="en-US" sz="1200" b="1" dirty="0"/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 flipH="1">
                <a:off x="2405397" y="2445936"/>
                <a:ext cx="344" cy="25648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/>
              <p:cNvSpPr>
                <a:spLocks noChangeAspect="1"/>
              </p:cNvSpPr>
              <p:nvPr/>
            </p:nvSpPr>
            <p:spPr>
              <a:xfrm>
                <a:off x="1869799" y="2728660"/>
                <a:ext cx="320209" cy="426835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7" name="Straight Arrow Connector 66"/>
              <p:cNvCxnSpPr/>
              <p:nvPr/>
            </p:nvCxnSpPr>
            <p:spPr>
              <a:xfrm flipH="1">
                <a:off x="2060083" y="2445936"/>
                <a:ext cx="345314" cy="44827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flipH="1">
                <a:off x="2250368" y="2445936"/>
                <a:ext cx="155373" cy="30774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Rectangle 71"/>
            <p:cNvSpPr/>
            <p:nvPr/>
          </p:nvSpPr>
          <p:spPr>
            <a:xfrm>
              <a:off x="1708057" y="4757256"/>
              <a:ext cx="667512" cy="667512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rgbClr val="FFFFFF">
                    <a:alpha val="78000"/>
                  </a:srgbClr>
                </a:gs>
              </a:gsLst>
              <a:path path="circle">
                <a:fillToRect l="100000" b="100000"/>
              </a:path>
            </a:gradFill>
            <a:ln w="12700">
              <a:solidFill>
                <a:schemeClr val="tx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CZT (X-ray)</a:t>
              </a:r>
            </a:p>
          </p:txBody>
        </p: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032427" y="3712382"/>
            <a:ext cx="2210765" cy="2560320"/>
            <a:chOff x="3689517" y="3962700"/>
            <a:chExt cx="2247525" cy="2602892"/>
          </a:xfrm>
        </p:grpSpPr>
        <p:grpSp>
          <p:nvGrpSpPr>
            <p:cNvPr id="52" name="Group 51"/>
            <p:cNvGrpSpPr>
              <a:grpSpLocks noChangeAspect="1"/>
            </p:cNvGrpSpPr>
            <p:nvPr/>
          </p:nvGrpSpPr>
          <p:grpSpPr>
            <a:xfrm>
              <a:off x="3689517" y="3962700"/>
              <a:ext cx="2247525" cy="2602892"/>
              <a:chOff x="5313894" y="2254640"/>
              <a:chExt cx="1552174" cy="2396176"/>
            </a:xfrm>
          </p:grpSpPr>
          <p:grpSp>
            <p:nvGrpSpPr>
              <p:cNvPr id="53" name="Group 52"/>
              <p:cNvGrpSpPr>
                <a:grpSpLocks noChangeAspect="1"/>
              </p:cNvGrpSpPr>
              <p:nvPr/>
            </p:nvGrpSpPr>
            <p:grpSpPr>
              <a:xfrm>
                <a:off x="5313894" y="2254640"/>
                <a:ext cx="1529302" cy="2038539"/>
                <a:chOff x="10767027" y="4500769"/>
                <a:chExt cx="1019534" cy="1359025"/>
              </a:xfrm>
            </p:grpSpPr>
            <p:sp>
              <p:nvSpPr>
                <p:cNvPr id="57" name="Rectangle 56"/>
                <p:cNvSpPr>
                  <a:spLocks/>
                </p:cNvSpPr>
                <p:nvPr/>
              </p:nvSpPr>
              <p:spPr>
                <a:xfrm>
                  <a:off x="10767027" y="4500769"/>
                  <a:ext cx="1019534" cy="1359025"/>
                </a:xfrm>
                <a:prstGeom prst="rect">
                  <a:avLst/>
                </a:prstGeom>
                <a:gradFill>
                  <a:gsLst>
                    <a:gs pos="0">
                      <a:srgbClr val="85C883">
                        <a:alpha val="78000"/>
                      </a:srgbClr>
                    </a:gs>
                    <a:gs pos="100000">
                      <a:srgbClr val="FFFFFF">
                        <a:alpha val="78000"/>
                      </a:srgbClr>
                    </a:gs>
                  </a:gsLst>
                  <a:path path="circle">
                    <a:fillToRect l="100000" b="100000"/>
                  </a:path>
                </a:gradFill>
                <a:ln w="127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 rot="5400000">
                  <a:off x="10826448" y="4701589"/>
                  <a:ext cx="428094" cy="392520"/>
                </a:xfrm>
                <a:prstGeom prst="rect">
                  <a:avLst/>
                </a:prstGeom>
                <a:solidFill>
                  <a:schemeClr val="bg2"/>
                </a:solidFill>
                <a:ln w="12700">
                  <a:solidFill>
                    <a:schemeClr val="tx1"/>
                  </a:solidFill>
                  <a:prstDash val="sysDash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US" sz="1200" b="1" dirty="0" smtClean="0">
                      <a:solidFill>
                        <a:schemeClr val="tx1"/>
                      </a:solidFill>
                    </a:rPr>
                    <a:t>InGaAs (1.3 </a:t>
                  </a:r>
                  <a:r>
                    <a:rPr lang="en-US" sz="1200" b="1" dirty="0" err="1" smtClean="0">
                      <a:solidFill>
                        <a:schemeClr val="tx1"/>
                      </a:solidFill>
                    </a:rPr>
                    <a:t>Mpix</a:t>
                  </a:r>
                  <a:r>
                    <a:rPr lang="en-US" sz="1200" b="1" dirty="0" smtClean="0">
                      <a:solidFill>
                        <a:schemeClr val="tx1"/>
                      </a:solidFill>
                    </a:rPr>
                    <a:t>)</a:t>
                  </a:r>
                </a:p>
              </p:txBody>
            </p:sp>
          </p:grpSp>
          <p:cxnSp>
            <p:nvCxnSpPr>
              <p:cNvPr id="54" name="Straight Arrow Connector 53"/>
              <p:cNvCxnSpPr/>
              <p:nvPr/>
            </p:nvCxnSpPr>
            <p:spPr>
              <a:xfrm>
                <a:off x="5336768" y="4392607"/>
                <a:ext cx="15293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5881241" y="4395816"/>
                <a:ext cx="368872" cy="255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5 cm</a:t>
                </a:r>
                <a:endParaRPr lang="en-US" sz="1200" b="1" dirty="0"/>
              </a:p>
            </p:txBody>
          </p:sp>
          <p:sp>
            <p:nvSpPr>
              <p:cNvPr id="56" name="TextBox 55"/>
              <p:cNvSpPr txBox="1">
                <a:spLocks noChangeAspect="1"/>
              </p:cNvSpPr>
              <p:nvPr/>
            </p:nvSpPr>
            <p:spPr>
              <a:xfrm>
                <a:off x="5473063" y="3827810"/>
                <a:ext cx="1169274" cy="425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Germanium</a:t>
                </a:r>
              </a:p>
              <a:p>
                <a:pPr algn="ctr"/>
                <a:r>
                  <a:rPr lang="en-US" sz="1200" b="1" dirty="0" smtClean="0"/>
                  <a:t>(&gt; 20 </a:t>
                </a:r>
                <a:r>
                  <a:rPr lang="en-US" sz="1200" b="1" dirty="0" err="1" smtClean="0"/>
                  <a:t>Mpix</a:t>
                </a:r>
                <a:r>
                  <a:rPr lang="en-US" sz="1200" b="1" dirty="0" smtClean="0"/>
                  <a:t> expected)</a:t>
                </a:r>
                <a:endParaRPr lang="en-US" sz="1200" b="1" dirty="0"/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4837861" y="4612702"/>
              <a:ext cx="914400" cy="91440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rgbClr val="FFFFFF">
                    <a:alpha val="78000"/>
                  </a:srgbClr>
                </a:gs>
              </a:gsLst>
              <a:path path="circle">
                <a:fillToRect l="100000" b="100000"/>
              </a:path>
            </a:gradFill>
            <a:ln w="12700">
              <a:solidFill>
                <a:schemeClr val="tx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 smtClean="0">
                  <a:solidFill>
                    <a:schemeClr val="tx1"/>
                  </a:solidFill>
                </a:rPr>
                <a:t>NuSTAR</a:t>
              </a:r>
              <a:endParaRPr lang="en-US" sz="12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(1 </a:t>
              </a:r>
              <a:r>
                <a:rPr lang="en-US" sz="1200" b="1" dirty="0" err="1" smtClean="0">
                  <a:solidFill>
                    <a:schemeClr val="tx1"/>
                  </a:solidFill>
                </a:rPr>
                <a:t>kpix</a:t>
              </a:r>
              <a:r>
                <a:rPr lang="en-US" sz="1200" b="1" dirty="0" smtClean="0">
                  <a:solidFill>
                    <a:schemeClr val="tx1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04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to a Germanium CCD</a:t>
            </a:r>
            <a:endParaRPr lang="en-US" dirty="0"/>
          </a:p>
        </p:txBody>
      </p:sp>
      <p:sp>
        <p:nvSpPr>
          <p:cNvPr id="4" name="Content Placeholder 16"/>
          <p:cNvSpPr txBox="1">
            <a:spLocks/>
          </p:cNvSpPr>
          <p:nvPr/>
        </p:nvSpPr>
        <p:spPr>
          <a:xfrm>
            <a:off x="1" y="1197582"/>
            <a:ext cx="9144000" cy="3264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000" b="1" i="1" kern="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  <a:lvl2pPr marL="509588" indent="-225425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r>
              <a:rPr lang="en-US" sz="1800" dirty="0"/>
              <a:t>Started with isolated </a:t>
            </a:r>
            <a:r>
              <a:rPr lang="en-US" sz="1800" dirty="0" smtClean="0"/>
              <a:t>components </a:t>
            </a:r>
            <a:r>
              <a:rPr lang="en-US" sz="1800" dirty="0"/>
              <a:t>for quick-turn insights into CCD performance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4332" y="1687858"/>
            <a:ext cx="5169394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CCD Viewed Along Charge-Transfer Direction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393890" y="2113262"/>
            <a:ext cx="5443500" cy="1723874"/>
            <a:chOff x="2495035" y="2152210"/>
            <a:chExt cx="5443500" cy="1723874"/>
          </a:xfrm>
        </p:grpSpPr>
        <p:sp>
          <p:nvSpPr>
            <p:cNvPr id="7" name="Rectangle 6"/>
            <p:cNvSpPr/>
            <p:nvPr/>
          </p:nvSpPr>
          <p:spPr bwMode="auto">
            <a:xfrm>
              <a:off x="2495035" y="2846576"/>
              <a:ext cx="5443500" cy="119110"/>
            </a:xfrm>
            <a:prstGeom prst="rect">
              <a:avLst/>
            </a:prstGeom>
            <a:solidFill>
              <a:srgbClr val="B2B2B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495035" y="2972796"/>
              <a:ext cx="5443500" cy="623737"/>
            </a:xfrm>
            <a:prstGeom prst="rect">
              <a:avLst/>
            </a:prstGeom>
            <a:solidFill>
              <a:srgbClr val="D2DCF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503812" y="2966885"/>
              <a:ext cx="5425947" cy="11911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503812" y="3601104"/>
              <a:ext cx="5425947" cy="62178"/>
            </a:xfrm>
            <a:prstGeom prst="rect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grpSp>
          <p:nvGrpSpPr>
            <p:cNvPr id="11" name="Group 13"/>
            <p:cNvGrpSpPr/>
            <p:nvPr/>
          </p:nvGrpSpPr>
          <p:grpSpPr>
            <a:xfrm>
              <a:off x="2578819" y="2317379"/>
              <a:ext cx="588450" cy="533641"/>
              <a:chOff x="1175162" y="1796295"/>
              <a:chExt cx="613128" cy="771454"/>
            </a:xfrm>
          </p:grpSpPr>
          <p:sp>
            <p:nvSpPr>
              <p:cNvPr id="12" name="Rectangle 12"/>
              <p:cNvSpPr/>
              <p:nvPr/>
            </p:nvSpPr>
            <p:spPr bwMode="auto">
              <a:xfrm>
                <a:off x="1175162" y="2450970"/>
                <a:ext cx="613128" cy="116779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0" charset="0"/>
                </a:endParaRPr>
              </a:p>
            </p:txBody>
          </p:sp>
          <p:cxnSp>
            <p:nvCxnSpPr>
              <p:cNvPr id="13" name="Straight Arrow Connector 13"/>
              <p:cNvCxnSpPr/>
              <p:nvPr/>
            </p:nvCxnSpPr>
            <p:spPr bwMode="auto">
              <a:xfrm flipV="1">
                <a:off x="1481726" y="2211467"/>
                <a:ext cx="0" cy="2540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oval"/>
              </a:ln>
              <a:effectLst/>
            </p:spPr>
          </p:cxnSp>
          <p:sp>
            <p:nvSpPr>
              <p:cNvPr id="14" name="TextBox 14"/>
              <p:cNvSpPr txBox="1"/>
              <p:nvPr/>
            </p:nvSpPr>
            <p:spPr>
              <a:xfrm>
                <a:off x="1283957" y="1796295"/>
                <a:ext cx="478021" cy="400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V</a:t>
                </a:r>
                <a:r>
                  <a:rPr lang="en-US" sz="1200" b="1" baseline="-25000" dirty="0" smtClean="0"/>
                  <a:t>low</a:t>
                </a:r>
                <a:endParaRPr lang="en-US" sz="1200" b="1" baseline="-250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222467" y="2317379"/>
              <a:ext cx="588451" cy="533641"/>
              <a:chOff x="1175162" y="1796295"/>
              <a:chExt cx="613128" cy="771454"/>
            </a:xfrm>
          </p:grpSpPr>
          <p:sp>
            <p:nvSpPr>
              <p:cNvPr id="16" name="Rectangle 16"/>
              <p:cNvSpPr/>
              <p:nvPr/>
            </p:nvSpPr>
            <p:spPr bwMode="auto">
              <a:xfrm>
                <a:off x="1175162" y="2450970"/>
                <a:ext cx="613128" cy="116779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0" charset="0"/>
                </a:endParaRPr>
              </a:p>
            </p:txBody>
          </p:sp>
          <p:cxnSp>
            <p:nvCxnSpPr>
              <p:cNvPr id="17" name="Straight Arrow Connector 17"/>
              <p:cNvCxnSpPr/>
              <p:nvPr/>
            </p:nvCxnSpPr>
            <p:spPr bwMode="auto">
              <a:xfrm flipV="1">
                <a:off x="1481725" y="2209799"/>
                <a:ext cx="0" cy="2540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oval"/>
              </a:ln>
              <a:effectLst/>
            </p:spPr>
          </p:cxnSp>
          <p:sp>
            <p:nvSpPr>
              <p:cNvPr id="18" name="TextBox 18"/>
              <p:cNvSpPr txBox="1"/>
              <p:nvPr/>
            </p:nvSpPr>
            <p:spPr>
              <a:xfrm>
                <a:off x="1260573" y="1796295"/>
                <a:ext cx="524784" cy="400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V</a:t>
                </a:r>
                <a:r>
                  <a:rPr lang="en-US" sz="1200" b="1" baseline="-25000" dirty="0" smtClean="0"/>
                  <a:t>high</a:t>
                </a:r>
                <a:endParaRPr lang="en-US" sz="1200" b="1" baseline="-25000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880969" y="2317379"/>
              <a:ext cx="588450" cy="533641"/>
              <a:chOff x="1175162" y="1796295"/>
              <a:chExt cx="613128" cy="771454"/>
            </a:xfrm>
          </p:grpSpPr>
          <p:sp>
            <p:nvSpPr>
              <p:cNvPr id="20" name="Rectangle 19"/>
              <p:cNvSpPr/>
              <p:nvPr/>
            </p:nvSpPr>
            <p:spPr bwMode="auto">
              <a:xfrm>
                <a:off x="1175162" y="2450970"/>
                <a:ext cx="613128" cy="116779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0" charset="0"/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 bwMode="auto">
              <a:xfrm flipV="1">
                <a:off x="1481726" y="2209799"/>
                <a:ext cx="0" cy="2540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oval"/>
              </a:ln>
              <a:effectLst/>
            </p:spPr>
          </p:cxnSp>
          <p:sp>
            <p:nvSpPr>
              <p:cNvPr id="22" name="TextBox 21"/>
              <p:cNvSpPr txBox="1"/>
              <p:nvPr/>
            </p:nvSpPr>
            <p:spPr>
              <a:xfrm>
                <a:off x="1283957" y="1796295"/>
                <a:ext cx="478021" cy="400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V</a:t>
                </a:r>
                <a:r>
                  <a:rPr lang="en-US" sz="1200" b="1" baseline="-25000" dirty="0" smtClean="0"/>
                  <a:t>low</a:t>
                </a:r>
                <a:endParaRPr lang="en-US" sz="1200" b="1" baseline="-25000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539474" y="2317379"/>
              <a:ext cx="588450" cy="533641"/>
              <a:chOff x="1175162" y="1796295"/>
              <a:chExt cx="613128" cy="771454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1175162" y="2450970"/>
                <a:ext cx="613128" cy="116779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0" charset="0"/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 bwMode="auto">
              <a:xfrm flipV="1">
                <a:off x="1481726" y="2209799"/>
                <a:ext cx="0" cy="2540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oval"/>
              </a:ln>
              <a:effectLst/>
            </p:spPr>
          </p:cxnSp>
          <p:sp>
            <p:nvSpPr>
              <p:cNvPr id="26" name="TextBox 25"/>
              <p:cNvSpPr txBox="1"/>
              <p:nvPr/>
            </p:nvSpPr>
            <p:spPr>
              <a:xfrm>
                <a:off x="1283957" y="1796295"/>
                <a:ext cx="478021" cy="400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V</a:t>
                </a:r>
                <a:r>
                  <a:rPr lang="en-US" sz="1200" b="1" baseline="-25000" dirty="0" smtClean="0"/>
                  <a:t>low</a:t>
                </a:r>
                <a:endParaRPr lang="en-US" sz="1200" b="1" baseline="-25000" dirty="0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5898513" y="2317379"/>
              <a:ext cx="588450" cy="533641"/>
              <a:chOff x="1175162" y="1796295"/>
              <a:chExt cx="613128" cy="771454"/>
            </a:xfrm>
          </p:grpSpPr>
          <p:sp>
            <p:nvSpPr>
              <p:cNvPr id="28" name="Rectangle 28"/>
              <p:cNvSpPr/>
              <p:nvPr/>
            </p:nvSpPr>
            <p:spPr bwMode="auto">
              <a:xfrm>
                <a:off x="1175162" y="2450970"/>
                <a:ext cx="613128" cy="116779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0" charset="0"/>
                </a:endParaRP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 bwMode="auto">
              <a:xfrm flipV="1">
                <a:off x="1481726" y="2220562"/>
                <a:ext cx="0" cy="2540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oval"/>
              </a:ln>
              <a:effectLst/>
            </p:spPr>
          </p:cxnSp>
          <p:sp>
            <p:nvSpPr>
              <p:cNvPr id="30" name="TextBox 30"/>
              <p:cNvSpPr txBox="1"/>
              <p:nvPr/>
            </p:nvSpPr>
            <p:spPr>
              <a:xfrm>
                <a:off x="1283957" y="1796295"/>
                <a:ext cx="478021" cy="400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V</a:t>
                </a:r>
                <a:r>
                  <a:rPr lang="en-US" sz="1200" b="1" baseline="-25000" dirty="0" smtClean="0"/>
                  <a:t>low</a:t>
                </a:r>
                <a:endParaRPr lang="en-US" sz="1200" b="1" baseline="-25000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218149" y="2317379"/>
              <a:ext cx="588451" cy="533641"/>
              <a:chOff x="1175162" y="1796295"/>
              <a:chExt cx="613128" cy="771454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1175162" y="2450970"/>
                <a:ext cx="613128" cy="116779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0" charset="0"/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 bwMode="auto">
              <a:xfrm flipV="1">
                <a:off x="1481725" y="2220562"/>
                <a:ext cx="0" cy="2540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oval"/>
              </a:ln>
              <a:effectLst/>
            </p:spPr>
          </p:cxnSp>
          <p:sp>
            <p:nvSpPr>
              <p:cNvPr id="34" name="TextBox 33"/>
              <p:cNvSpPr txBox="1"/>
              <p:nvPr/>
            </p:nvSpPr>
            <p:spPr>
              <a:xfrm>
                <a:off x="1260573" y="1796295"/>
                <a:ext cx="524784" cy="400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V</a:t>
                </a:r>
                <a:r>
                  <a:rPr lang="en-US" sz="1200" b="1" baseline="-25000" dirty="0" smtClean="0"/>
                  <a:t>high</a:t>
                </a:r>
                <a:endParaRPr lang="en-US" sz="1200" b="1" baseline="-25000" dirty="0"/>
              </a:p>
            </p:txBody>
          </p:sp>
        </p:grpSp>
        <p:grpSp>
          <p:nvGrpSpPr>
            <p:cNvPr id="35" name="Group 40"/>
            <p:cNvGrpSpPr/>
            <p:nvPr/>
          </p:nvGrpSpPr>
          <p:grpSpPr>
            <a:xfrm>
              <a:off x="3353958" y="2989844"/>
              <a:ext cx="391432" cy="64901"/>
              <a:chOff x="2594950" y="3586627"/>
              <a:chExt cx="633173" cy="99464"/>
            </a:xfrm>
          </p:grpSpPr>
          <p:cxnSp>
            <p:nvCxnSpPr>
              <p:cNvPr id="36" name="Straight Connector 35"/>
              <p:cNvCxnSpPr/>
              <p:nvPr/>
            </p:nvCxnSpPr>
            <p:spPr bwMode="auto">
              <a:xfrm>
                <a:off x="2594950" y="3618008"/>
                <a:ext cx="16446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>
                <a:off x="2830772" y="3586627"/>
                <a:ext cx="164467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8" name="Straight Connector 38"/>
              <p:cNvCxnSpPr/>
              <p:nvPr/>
            </p:nvCxnSpPr>
            <p:spPr bwMode="auto">
              <a:xfrm>
                <a:off x="2643909" y="3685262"/>
                <a:ext cx="16446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>
                <a:off x="2973775" y="3686091"/>
                <a:ext cx="164467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>
                <a:off x="3063655" y="3625407"/>
                <a:ext cx="16446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pSp>
          <p:nvGrpSpPr>
            <p:cNvPr id="41" name="Group 41"/>
            <p:cNvGrpSpPr/>
            <p:nvPr/>
          </p:nvGrpSpPr>
          <p:grpSpPr>
            <a:xfrm>
              <a:off x="5319862" y="2981775"/>
              <a:ext cx="391432" cy="64901"/>
              <a:chOff x="2594950" y="3586627"/>
              <a:chExt cx="633173" cy="99464"/>
            </a:xfrm>
          </p:grpSpPr>
          <p:cxnSp>
            <p:nvCxnSpPr>
              <p:cNvPr id="42" name="Straight Connector 42"/>
              <p:cNvCxnSpPr/>
              <p:nvPr/>
            </p:nvCxnSpPr>
            <p:spPr bwMode="auto">
              <a:xfrm>
                <a:off x="2594950" y="3618008"/>
                <a:ext cx="16446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43" name="Straight Connector 42"/>
              <p:cNvCxnSpPr/>
              <p:nvPr/>
            </p:nvCxnSpPr>
            <p:spPr bwMode="auto">
              <a:xfrm>
                <a:off x="2830772" y="3586627"/>
                <a:ext cx="164467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44" name="Straight Connector 43"/>
              <p:cNvCxnSpPr/>
              <p:nvPr/>
            </p:nvCxnSpPr>
            <p:spPr bwMode="auto">
              <a:xfrm>
                <a:off x="2643909" y="3685262"/>
                <a:ext cx="16446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 bwMode="auto">
              <a:xfrm>
                <a:off x="2973775" y="3686091"/>
                <a:ext cx="164467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46" name="Straight Connector 45"/>
              <p:cNvCxnSpPr/>
              <p:nvPr/>
            </p:nvCxnSpPr>
            <p:spPr bwMode="auto">
              <a:xfrm>
                <a:off x="3063655" y="3625407"/>
                <a:ext cx="16446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cxnSp>
          <p:nvCxnSpPr>
            <p:cNvPr id="53" name="Straight Connector 52"/>
            <p:cNvCxnSpPr/>
            <p:nvPr/>
          </p:nvCxnSpPr>
          <p:spPr bwMode="auto">
            <a:xfrm>
              <a:off x="3280245" y="3466025"/>
              <a:ext cx="10167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4" name="Curved Connector 53"/>
            <p:cNvCxnSpPr/>
            <p:nvPr/>
          </p:nvCxnSpPr>
          <p:spPr bwMode="auto">
            <a:xfrm rot="5400000" flipH="1" flipV="1">
              <a:off x="3268389" y="3179507"/>
              <a:ext cx="303516" cy="206355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</p:cxnSp>
        <p:sp>
          <p:nvSpPr>
            <p:cNvPr id="55" name="Freeform 54"/>
            <p:cNvSpPr/>
            <p:nvPr/>
          </p:nvSpPr>
          <p:spPr>
            <a:xfrm rot="16200000">
              <a:off x="3132445" y="3626608"/>
              <a:ext cx="393024" cy="105927"/>
            </a:xfrm>
            <a:custGeom>
              <a:avLst/>
              <a:gdLst>
                <a:gd name="connsiteX0" fmla="*/ 0 w 1124857"/>
                <a:gd name="connsiteY0" fmla="*/ 279964 h 321441"/>
                <a:gd name="connsiteX1" fmla="*/ 196979 w 1124857"/>
                <a:gd name="connsiteY1" fmla="*/ 10413 h 321441"/>
                <a:gd name="connsiteX2" fmla="*/ 523551 w 1124857"/>
                <a:gd name="connsiteY2" fmla="*/ 321434 h 321441"/>
                <a:gd name="connsiteX3" fmla="*/ 850122 w 1124857"/>
                <a:gd name="connsiteY3" fmla="*/ 46 h 321441"/>
                <a:gd name="connsiteX4" fmla="*/ 1124857 w 1124857"/>
                <a:gd name="connsiteY4" fmla="*/ 295515 h 321441"/>
                <a:gd name="connsiteX5" fmla="*/ 1124857 w 1124857"/>
                <a:gd name="connsiteY5" fmla="*/ 295515 h 321441"/>
                <a:gd name="connsiteX0" fmla="*/ 0 w 1124857"/>
                <a:gd name="connsiteY0" fmla="*/ 279964 h 321441"/>
                <a:gd name="connsiteX1" fmla="*/ 196979 w 1124857"/>
                <a:gd name="connsiteY1" fmla="*/ 10413 h 321441"/>
                <a:gd name="connsiteX2" fmla="*/ 493421 w 1124857"/>
                <a:gd name="connsiteY2" fmla="*/ 321434 h 321441"/>
                <a:gd name="connsiteX3" fmla="*/ 850122 w 1124857"/>
                <a:gd name="connsiteY3" fmla="*/ 46 h 321441"/>
                <a:gd name="connsiteX4" fmla="*/ 1124857 w 1124857"/>
                <a:gd name="connsiteY4" fmla="*/ 295515 h 321441"/>
                <a:gd name="connsiteX5" fmla="*/ 1124857 w 1124857"/>
                <a:gd name="connsiteY5" fmla="*/ 295515 h 321441"/>
                <a:gd name="connsiteX0" fmla="*/ 0 w 1131105"/>
                <a:gd name="connsiteY0" fmla="*/ 279973 h 321450"/>
                <a:gd name="connsiteX1" fmla="*/ 196979 w 1131105"/>
                <a:gd name="connsiteY1" fmla="*/ 10422 h 321450"/>
                <a:gd name="connsiteX2" fmla="*/ 493421 w 1131105"/>
                <a:gd name="connsiteY2" fmla="*/ 321443 h 321450"/>
                <a:gd name="connsiteX3" fmla="*/ 850122 w 1131105"/>
                <a:gd name="connsiteY3" fmla="*/ 55 h 321450"/>
                <a:gd name="connsiteX4" fmla="*/ 1124857 w 1131105"/>
                <a:gd name="connsiteY4" fmla="*/ 295524 h 321450"/>
                <a:gd name="connsiteX5" fmla="*/ 1034467 w 1131105"/>
                <a:gd name="connsiteY5" fmla="*/ 295524 h 321450"/>
                <a:gd name="connsiteX0" fmla="*/ 0 w 1379093"/>
                <a:gd name="connsiteY0" fmla="*/ 279970 h 321447"/>
                <a:gd name="connsiteX1" fmla="*/ 196979 w 1379093"/>
                <a:gd name="connsiteY1" fmla="*/ 10419 h 321447"/>
                <a:gd name="connsiteX2" fmla="*/ 493421 w 1379093"/>
                <a:gd name="connsiteY2" fmla="*/ 321440 h 321447"/>
                <a:gd name="connsiteX3" fmla="*/ 850122 w 1379093"/>
                <a:gd name="connsiteY3" fmla="*/ 52 h 321447"/>
                <a:gd name="connsiteX4" fmla="*/ 1124857 w 1379093"/>
                <a:gd name="connsiteY4" fmla="*/ 295521 h 321447"/>
                <a:gd name="connsiteX5" fmla="*/ 1375941 w 1379093"/>
                <a:gd name="connsiteY5" fmla="*/ 183717 h 321447"/>
                <a:gd name="connsiteX0" fmla="*/ 0 w 1261250"/>
                <a:gd name="connsiteY0" fmla="*/ 279969 h 321446"/>
                <a:gd name="connsiteX1" fmla="*/ 196979 w 1261250"/>
                <a:gd name="connsiteY1" fmla="*/ 10418 h 321446"/>
                <a:gd name="connsiteX2" fmla="*/ 493421 w 1261250"/>
                <a:gd name="connsiteY2" fmla="*/ 321439 h 321446"/>
                <a:gd name="connsiteX3" fmla="*/ 850122 w 1261250"/>
                <a:gd name="connsiteY3" fmla="*/ 51 h 321446"/>
                <a:gd name="connsiteX4" fmla="*/ 1124857 w 1261250"/>
                <a:gd name="connsiteY4" fmla="*/ 295520 h 321446"/>
                <a:gd name="connsiteX5" fmla="*/ 1255420 w 1261250"/>
                <a:gd name="connsiteY5" fmla="*/ 155765 h 321446"/>
                <a:gd name="connsiteX0" fmla="*/ 0 w 1262122"/>
                <a:gd name="connsiteY0" fmla="*/ 269800 h 311270"/>
                <a:gd name="connsiteX1" fmla="*/ 196979 w 1262122"/>
                <a:gd name="connsiteY1" fmla="*/ 249 h 311270"/>
                <a:gd name="connsiteX2" fmla="*/ 493421 w 1262122"/>
                <a:gd name="connsiteY2" fmla="*/ 311270 h 311270"/>
                <a:gd name="connsiteX3" fmla="*/ 749690 w 1262122"/>
                <a:gd name="connsiteY3" fmla="*/ 364 h 311270"/>
                <a:gd name="connsiteX4" fmla="*/ 1124857 w 1262122"/>
                <a:gd name="connsiteY4" fmla="*/ 285351 h 311270"/>
                <a:gd name="connsiteX5" fmla="*/ 1255420 w 1262122"/>
                <a:gd name="connsiteY5" fmla="*/ 145596 h 311270"/>
                <a:gd name="connsiteX0" fmla="*/ 0 w 1258526"/>
                <a:gd name="connsiteY0" fmla="*/ 269800 h 311270"/>
                <a:gd name="connsiteX1" fmla="*/ 196979 w 1258526"/>
                <a:gd name="connsiteY1" fmla="*/ 249 h 311270"/>
                <a:gd name="connsiteX2" fmla="*/ 493421 w 1258526"/>
                <a:gd name="connsiteY2" fmla="*/ 311270 h 311270"/>
                <a:gd name="connsiteX3" fmla="*/ 749690 w 1258526"/>
                <a:gd name="connsiteY3" fmla="*/ 364 h 311270"/>
                <a:gd name="connsiteX4" fmla="*/ 1004338 w 1258526"/>
                <a:gd name="connsiteY4" fmla="*/ 285351 h 311270"/>
                <a:gd name="connsiteX5" fmla="*/ 1255420 w 1258526"/>
                <a:gd name="connsiteY5" fmla="*/ 145596 h 311270"/>
                <a:gd name="connsiteX0" fmla="*/ 0 w 1308246"/>
                <a:gd name="connsiteY0" fmla="*/ 269800 h 311270"/>
                <a:gd name="connsiteX1" fmla="*/ 196979 w 1308246"/>
                <a:gd name="connsiteY1" fmla="*/ 249 h 311270"/>
                <a:gd name="connsiteX2" fmla="*/ 493421 w 1308246"/>
                <a:gd name="connsiteY2" fmla="*/ 311270 h 311270"/>
                <a:gd name="connsiteX3" fmla="*/ 749690 w 1308246"/>
                <a:gd name="connsiteY3" fmla="*/ 364 h 311270"/>
                <a:gd name="connsiteX4" fmla="*/ 1004338 w 1308246"/>
                <a:gd name="connsiteY4" fmla="*/ 285351 h 311270"/>
                <a:gd name="connsiteX5" fmla="*/ 1305636 w 1308246"/>
                <a:gd name="connsiteY5" fmla="*/ 142103 h 311270"/>
                <a:gd name="connsiteX0" fmla="*/ 0 w 1308246"/>
                <a:gd name="connsiteY0" fmla="*/ 269800 h 311270"/>
                <a:gd name="connsiteX1" fmla="*/ 196979 w 1308246"/>
                <a:gd name="connsiteY1" fmla="*/ 249 h 311270"/>
                <a:gd name="connsiteX2" fmla="*/ 493421 w 1308246"/>
                <a:gd name="connsiteY2" fmla="*/ 311270 h 311270"/>
                <a:gd name="connsiteX3" fmla="*/ 749690 w 1308246"/>
                <a:gd name="connsiteY3" fmla="*/ 364 h 311270"/>
                <a:gd name="connsiteX4" fmla="*/ 1004338 w 1308246"/>
                <a:gd name="connsiteY4" fmla="*/ 285351 h 311270"/>
                <a:gd name="connsiteX5" fmla="*/ 1305636 w 1308246"/>
                <a:gd name="connsiteY5" fmla="*/ 142103 h 311270"/>
                <a:gd name="connsiteX0" fmla="*/ 0 w 1305636"/>
                <a:gd name="connsiteY0" fmla="*/ 269800 h 311270"/>
                <a:gd name="connsiteX1" fmla="*/ 196979 w 1305636"/>
                <a:gd name="connsiteY1" fmla="*/ 249 h 311270"/>
                <a:gd name="connsiteX2" fmla="*/ 493421 w 1305636"/>
                <a:gd name="connsiteY2" fmla="*/ 311270 h 311270"/>
                <a:gd name="connsiteX3" fmla="*/ 749690 w 1305636"/>
                <a:gd name="connsiteY3" fmla="*/ 364 h 311270"/>
                <a:gd name="connsiteX4" fmla="*/ 1004338 w 1305636"/>
                <a:gd name="connsiteY4" fmla="*/ 285351 h 311270"/>
                <a:gd name="connsiteX5" fmla="*/ 1235332 w 1305636"/>
                <a:gd name="connsiteY5" fmla="*/ 202961 h 311270"/>
                <a:gd name="connsiteX6" fmla="*/ 1305636 w 1305636"/>
                <a:gd name="connsiteY6" fmla="*/ 142103 h 311270"/>
                <a:gd name="connsiteX0" fmla="*/ 0 w 1436200"/>
                <a:gd name="connsiteY0" fmla="*/ 269800 h 311270"/>
                <a:gd name="connsiteX1" fmla="*/ 196979 w 1436200"/>
                <a:gd name="connsiteY1" fmla="*/ 249 h 311270"/>
                <a:gd name="connsiteX2" fmla="*/ 493421 w 1436200"/>
                <a:gd name="connsiteY2" fmla="*/ 311270 h 311270"/>
                <a:gd name="connsiteX3" fmla="*/ 749690 w 1436200"/>
                <a:gd name="connsiteY3" fmla="*/ 364 h 311270"/>
                <a:gd name="connsiteX4" fmla="*/ 1004338 w 1436200"/>
                <a:gd name="connsiteY4" fmla="*/ 285351 h 311270"/>
                <a:gd name="connsiteX5" fmla="*/ 1235332 w 1436200"/>
                <a:gd name="connsiteY5" fmla="*/ 202961 h 311270"/>
                <a:gd name="connsiteX6" fmla="*/ 1436200 w 1436200"/>
                <a:gd name="connsiteY6" fmla="*/ 177042 h 311270"/>
                <a:gd name="connsiteX0" fmla="*/ 0 w 1476374"/>
                <a:gd name="connsiteY0" fmla="*/ 269800 h 311270"/>
                <a:gd name="connsiteX1" fmla="*/ 196979 w 1476374"/>
                <a:gd name="connsiteY1" fmla="*/ 249 h 311270"/>
                <a:gd name="connsiteX2" fmla="*/ 493421 w 1476374"/>
                <a:gd name="connsiteY2" fmla="*/ 311270 h 311270"/>
                <a:gd name="connsiteX3" fmla="*/ 749690 w 1476374"/>
                <a:gd name="connsiteY3" fmla="*/ 364 h 311270"/>
                <a:gd name="connsiteX4" fmla="*/ 1004338 w 1476374"/>
                <a:gd name="connsiteY4" fmla="*/ 285351 h 311270"/>
                <a:gd name="connsiteX5" fmla="*/ 1235332 w 1476374"/>
                <a:gd name="connsiteY5" fmla="*/ 202961 h 311270"/>
                <a:gd name="connsiteX6" fmla="*/ 1476374 w 1476374"/>
                <a:gd name="connsiteY6" fmla="*/ 204994 h 311270"/>
                <a:gd name="connsiteX0" fmla="*/ 0 w 1476374"/>
                <a:gd name="connsiteY0" fmla="*/ 269800 h 311270"/>
                <a:gd name="connsiteX1" fmla="*/ 196979 w 1476374"/>
                <a:gd name="connsiteY1" fmla="*/ 249 h 311270"/>
                <a:gd name="connsiteX2" fmla="*/ 493421 w 1476374"/>
                <a:gd name="connsiteY2" fmla="*/ 311270 h 311270"/>
                <a:gd name="connsiteX3" fmla="*/ 749690 w 1476374"/>
                <a:gd name="connsiteY3" fmla="*/ 364 h 311270"/>
                <a:gd name="connsiteX4" fmla="*/ 1004338 w 1476374"/>
                <a:gd name="connsiteY4" fmla="*/ 285351 h 311270"/>
                <a:gd name="connsiteX5" fmla="*/ 1235333 w 1476374"/>
                <a:gd name="connsiteY5" fmla="*/ 138113 h 311270"/>
                <a:gd name="connsiteX6" fmla="*/ 1476374 w 1476374"/>
                <a:gd name="connsiteY6" fmla="*/ 204994 h 311270"/>
                <a:gd name="connsiteX0" fmla="*/ 0 w 1490849"/>
                <a:gd name="connsiteY0" fmla="*/ 269800 h 311270"/>
                <a:gd name="connsiteX1" fmla="*/ 196979 w 1490849"/>
                <a:gd name="connsiteY1" fmla="*/ 249 h 311270"/>
                <a:gd name="connsiteX2" fmla="*/ 493421 w 1490849"/>
                <a:gd name="connsiteY2" fmla="*/ 311270 h 311270"/>
                <a:gd name="connsiteX3" fmla="*/ 749690 w 1490849"/>
                <a:gd name="connsiteY3" fmla="*/ 364 h 311270"/>
                <a:gd name="connsiteX4" fmla="*/ 1004338 w 1490849"/>
                <a:gd name="connsiteY4" fmla="*/ 285351 h 311270"/>
                <a:gd name="connsiteX5" fmla="*/ 1235333 w 1490849"/>
                <a:gd name="connsiteY5" fmla="*/ 138113 h 311270"/>
                <a:gd name="connsiteX6" fmla="*/ 1490849 w 1490849"/>
                <a:gd name="connsiteY6" fmla="*/ 140146 h 311270"/>
                <a:gd name="connsiteX0" fmla="*/ 0 w 1490849"/>
                <a:gd name="connsiteY0" fmla="*/ 269800 h 311270"/>
                <a:gd name="connsiteX1" fmla="*/ 196979 w 1490849"/>
                <a:gd name="connsiteY1" fmla="*/ 249 h 311270"/>
                <a:gd name="connsiteX2" fmla="*/ 493421 w 1490849"/>
                <a:gd name="connsiteY2" fmla="*/ 311270 h 311270"/>
                <a:gd name="connsiteX3" fmla="*/ 749690 w 1490849"/>
                <a:gd name="connsiteY3" fmla="*/ 364 h 311270"/>
                <a:gd name="connsiteX4" fmla="*/ 1004338 w 1490849"/>
                <a:gd name="connsiteY4" fmla="*/ 285351 h 311270"/>
                <a:gd name="connsiteX5" fmla="*/ 1235333 w 1490849"/>
                <a:gd name="connsiteY5" fmla="*/ 138113 h 311270"/>
                <a:gd name="connsiteX6" fmla="*/ 1490849 w 1490849"/>
                <a:gd name="connsiteY6" fmla="*/ 107722 h 311270"/>
                <a:gd name="connsiteX0" fmla="*/ 0 w 1490849"/>
                <a:gd name="connsiteY0" fmla="*/ 269800 h 311270"/>
                <a:gd name="connsiteX1" fmla="*/ 196979 w 1490849"/>
                <a:gd name="connsiteY1" fmla="*/ 249 h 311270"/>
                <a:gd name="connsiteX2" fmla="*/ 493421 w 1490849"/>
                <a:gd name="connsiteY2" fmla="*/ 311270 h 311270"/>
                <a:gd name="connsiteX3" fmla="*/ 749690 w 1490849"/>
                <a:gd name="connsiteY3" fmla="*/ 364 h 311270"/>
                <a:gd name="connsiteX4" fmla="*/ 1004338 w 1490849"/>
                <a:gd name="connsiteY4" fmla="*/ 285351 h 311270"/>
                <a:gd name="connsiteX5" fmla="*/ 1235333 w 1490849"/>
                <a:gd name="connsiteY5" fmla="*/ 138113 h 311270"/>
                <a:gd name="connsiteX6" fmla="*/ 1490849 w 1490849"/>
                <a:gd name="connsiteY6" fmla="*/ 140146 h 311270"/>
                <a:gd name="connsiteX0" fmla="*/ 0 w 1577069"/>
                <a:gd name="connsiteY0" fmla="*/ 269800 h 311270"/>
                <a:gd name="connsiteX1" fmla="*/ 196979 w 1577069"/>
                <a:gd name="connsiteY1" fmla="*/ 249 h 311270"/>
                <a:gd name="connsiteX2" fmla="*/ 493421 w 1577069"/>
                <a:gd name="connsiteY2" fmla="*/ 311270 h 311270"/>
                <a:gd name="connsiteX3" fmla="*/ 749690 w 1577069"/>
                <a:gd name="connsiteY3" fmla="*/ 364 h 311270"/>
                <a:gd name="connsiteX4" fmla="*/ 1004338 w 1577069"/>
                <a:gd name="connsiteY4" fmla="*/ 285351 h 311270"/>
                <a:gd name="connsiteX5" fmla="*/ 1235333 w 1577069"/>
                <a:gd name="connsiteY5" fmla="*/ 138113 h 311270"/>
                <a:gd name="connsiteX6" fmla="*/ 1577067 w 1577069"/>
                <a:gd name="connsiteY6" fmla="*/ 118632 h 31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7069" h="311270">
                  <a:moveTo>
                    <a:pt x="0" y="269800"/>
                  </a:moveTo>
                  <a:cubicBezTo>
                    <a:pt x="54860" y="131568"/>
                    <a:pt x="114742" y="-6663"/>
                    <a:pt x="196979" y="249"/>
                  </a:cubicBezTo>
                  <a:cubicBezTo>
                    <a:pt x="279216" y="7161"/>
                    <a:pt x="401303" y="311251"/>
                    <a:pt x="493421" y="311270"/>
                  </a:cubicBezTo>
                  <a:cubicBezTo>
                    <a:pt x="585539" y="311289"/>
                    <a:pt x="664537" y="4684"/>
                    <a:pt x="749690" y="364"/>
                  </a:cubicBezTo>
                  <a:cubicBezTo>
                    <a:pt x="834843" y="-3956"/>
                    <a:pt x="923398" y="262393"/>
                    <a:pt x="1004338" y="285351"/>
                  </a:cubicBezTo>
                  <a:cubicBezTo>
                    <a:pt x="1085278" y="308309"/>
                    <a:pt x="1185117" y="161988"/>
                    <a:pt x="1235333" y="138113"/>
                  </a:cubicBezTo>
                  <a:cubicBezTo>
                    <a:pt x="1285549" y="114238"/>
                    <a:pt x="1565350" y="128775"/>
                    <a:pt x="1577067" y="118632"/>
                  </a:cubicBezTo>
                </a:path>
              </a:pathLst>
            </a:custGeom>
            <a:ln w="19050" cmpd="sng">
              <a:solidFill>
                <a:srgbClr val="FF6600"/>
              </a:solidFill>
              <a:tailEnd type="triangle" w="lg" len="med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 rot="16200000">
              <a:off x="4989993" y="3636308"/>
              <a:ext cx="367403" cy="112148"/>
            </a:xfrm>
            <a:custGeom>
              <a:avLst/>
              <a:gdLst>
                <a:gd name="connsiteX0" fmla="*/ 0 w 1124857"/>
                <a:gd name="connsiteY0" fmla="*/ 279964 h 321441"/>
                <a:gd name="connsiteX1" fmla="*/ 196979 w 1124857"/>
                <a:gd name="connsiteY1" fmla="*/ 10413 h 321441"/>
                <a:gd name="connsiteX2" fmla="*/ 523551 w 1124857"/>
                <a:gd name="connsiteY2" fmla="*/ 321434 h 321441"/>
                <a:gd name="connsiteX3" fmla="*/ 850122 w 1124857"/>
                <a:gd name="connsiteY3" fmla="*/ 46 h 321441"/>
                <a:gd name="connsiteX4" fmla="*/ 1124857 w 1124857"/>
                <a:gd name="connsiteY4" fmla="*/ 295515 h 321441"/>
                <a:gd name="connsiteX5" fmla="*/ 1124857 w 1124857"/>
                <a:gd name="connsiteY5" fmla="*/ 295515 h 321441"/>
                <a:gd name="connsiteX0" fmla="*/ 0 w 1124857"/>
                <a:gd name="connsiteY0" fmla="*/ 279964 h 321441"/>
                <a:gd name="connsiteX1" fmla="*/ 196979 w 1124857"/>
                <a:gd name="connsiteY1" fmla="*/ 10413 h 321441"/>
                <a:gd name="connsiteX2" fmla="*/ 493421 w 1124857"/>
                <a:gd name="connsiteY2" fmla="*/ 321434 h 321441"/>
                <a:gd name="connsiteX3" fmla="*/ 850122 w 1124857"/>
                <a:gd name="connsiteY3" fmla="*/ 46 h 321441"/>
                <a:gd name="connsiteX4" fmla="*/ 1124857 w 1124857"/>
                <a:gd name="connsiteY4" fmla="*/ 295515 h 321441"/>
                <a:gd name="connsiteX5" fmla="*/ 1124857 w 1124857"/>
                <a:gd name="connsiteY5" fmla="*/ 295515 h 321441"/>
                <a:gd name="connsiteX0" fmla="*/ 0 w 1131105"/>
                <a:gd name="connsiteY0" fmla="*/ 279973 h 321450"/>
                <a:gd name="connsiteX1" fmla="*/ 196979 w 1131105"/>
                <a:gd name="connsiteY1" fmla="*/ 10422 h 321450"/>
                <a:gd name="connsiteX2" fmla="*/ 493421 w 1131105"/>
                <a:gd name="connsiteY2" fmla="*/ 321443 h 321450"/>
                <a:gd name="connsiteX3" fmla="*/ 850122 w 1131105"/>
                <a:gd name="connsiteY3" fmla="*/ 55 h 321450"/>
                <a:gd name="connsiteX4" fmla="*/ 1124857 w 1131105"/>
                <a:gd name="connsiteY4" fmla="*/ 295524 h 321450"/>
                <a:gd name="connsiteX5" fmla="*/ 1034467 w 1131105"/>
                <a:gd name="connsiteY5" fmla="*/ 295524 h 321450"/>
                <a:gd name="connsiteX0" fmla="*/ 0 w 1379093"/>
                <a:gd name="connsiteY0" fmla="*/ 279970 h 321447"/>
                <a:gd name="connsiteX1" fmla="*/ 196979 w 1379093"/>
                <a:gd name="connsiteY1" fmla="*/ 10419 h 321447"/>
                <a:gd name="connsiteX2" fmla="*/ 493421 w 1379093"/>
                <a:gd name="connsiteY2" fmla="*/ 321440 h 321447"/>
                <a:gd name="connsiteX3" fmla="*/ 850122 w 1379093"/>
                <a:gd name="connsiteY3" fmla="*/ 52 h 321447"/>
                <a:gd name="connsiteX4" fmla="*/ 1124857 w 1379093"/>
                <a:gd name="connsiteY4" fmla="*/ 295521 h 321447"/>
                <a:gd name="connsiteX5" fmla="*/ 1375941 w 1379093"/>
                <a:gd name="connsiteY5" fmla="*/ 183717 h 321447"/>
                <a:gd name="connsiteX0" fmla="*/ 0 w 1261250"/>
                <a:gd name="connsiteY0" fmla="*/ 279969 h 321446"/>
                <a:gd name="connsiteX1" fmla="*/ 196979 w 1261250"/>
                <a:gd name="connsiteY1" fmla="*/ 10418 h 321446"/>
                <a:gd name="connsiteX2" fmla="*/ 493421 w 1261250"/>
                <a:gd name="connsiteY2" fmla="*/ 321439 h 321446"/>
                <a:gd name="connsiteX3" fmla="*/ 850122 w 1261250"/>
                <a:gd name="connsiteY3" fmla="*/ 51 h 321446"/>
                <a:gd name="connsiteX4" fmla="*/ 1124857 w 1261250"/>
                <a:gd name="connsiteY4" fmla="*/ 295520 h 321446"/>
                <a:gd name="connsiteX5" fmla="*/ 1255420 w 1261250"/>
                <a:gd name="connsiteY5" fmla="*/ 155765 h 321446"/>
                <a:gd name="connsiteX0" fmla="*/ 0 w 1262122"/>
                <a:gd name="connsiteY0" fmla="*/ 269800 h 311270"/>
                <a:gd name="connsiteX1" fmla="*/ 196979 w 1262122"/>
                <a:gd name="connsiteY1" fmla="*/ 249 h 311270"/>
                <a:gd name="connsiteX2" fmla="*/ 493421 w 1262122"/>
                <a:gd name="connsiteY2" fmla="*/ 311270 h 311270"/>
                <a:gd name="connsiteX3" fmla="*/ 749690 w 1262122"/>
                <a:gd name="connsiteY3" fmla="*/ 364 h 311270"/>
                <a:gd name="connsiteX4" fmla="*/ 1124857 w 1262122"/>
                <a:gd name="connsiteY4" fmla="*/ 285351 h 311270"/>
                <a:gd name="connsiteX5" fmla="*/ 1255420 w 1262122"/>
                <a:gd name="connsiteY5" fmla="*/ 145596 h 311270"/>
                <a:gd name="connsiteX0" fmla="*/ 0 w 1258526"/>
                <a:gd name="connsiteY0" fmla="*/ 269800 h 311270"/>
                <a:gd name="connsiteX1" fmla="*/ 196979 w 1258526"/>
                <a:gd name="connsiteY1" fmla="*/ 249 h 311270"/>
                <a:gd name="connsiteX2" fmla="*/ 493421 w 1258526"/>
                <a:gd name="connsiteY2" fmla="*/ 311270 h 311270"/>
                <a:gd name="connsiteX3" fmla="*/ 749690 w 1258526"/>
                <a:gd name="connsiteY3" fmla="*/ 364 h 311270"/>
                <a:gd name="connsiteX4" fmla="*/ 1004338 w 1258526"/>
                <a:gd name="connsiteY4" fmla="*/ 285351 h 311270"/>
                <a:gd name="connsiteX5" fmla="*/ 1255420 w 1258526"/>
                <a:gd name="connsiteY5" fmla="*/ 145596 h 311270"/>
                <a:gd name="connsiteX0" fmla="*/ 0 w 1308246"/>
                <a:gd name="connsiteY0" fmla="*/ 269800 h 311270"/>
                <a:gd name="connsiteX1" fmla="*/ 196979 w 1308246"/>
                <a:gd name="connsiteY1" fmla="*/ 249 h 311270"/>
                <a:gd name="connsiteX2" fmla="*/ 493421 w 1308246"/>
                <a:gd name="connsiteY2" fmla="*/ 311270 h 311270"/>
                <a:gd name="connsiteX3" fmla="*/ 749690 w 1308246"/>
                <a:gd name="connsiteY3" fmla="*/ 364 h 311270"/>
                <a:gd name="connsiteX4" fmla="*/ 1004338 w 1308246"/>
                <a:gd name="connsiteY4" fmla="*/ 285351 h 311270"/>
                <a:gd name="connsiteX5" fmla="*/ 1305636 w 1308246"/>
                <a:gd name="connsiteY5" fmla="*/ 142103 h 311270"/>
                <a:gd name="connsiteX0" fmla="*/ 0 w 1308246"/>
                <a:gd name="connsiteY0" fmla="*/ 269800 h 311270"/>
                <a:gd name="connsiteX1" fmla="*/ 196979 w 1308246"/>
                <a:gd name="connsiteY1" fmla="*/ 249 h 311270"/>
                <a:gd name="connsiteX2" fmla="*/ 493421 w 1308246"/>
                <a:gd name="connsiteY2" fmla="*/ 311270 h 311270"/>
                <a:gd name="connsiteX3" fmla="*/ 749690 w 1308246"/>
                <a:gd name="connsiteY3" fmla="*/ 364 h 311270"/>
                <a:gd name="connsiteX4" fmla="*/ 1004338 w 1308246"/>
                <a:gd name="connsiteY4" fmla="*/ 285351 h 311270"/>
                <a:gd name="connsiteX5" fmla="*/ 1305636 w 1308246"/>
                <a:gd name="connsiteY5" fmla="*/ 142103 h 311270"/>
                <a:gd name="connsiteX0" fmla="*/ 0 w 1305636"/>
                <a:gd name="connsiteY0" fmla="*/ 269800 h 311270"/>
                <a:gd name="connsiteX1" fmla="*/ 196979 w 1305636"/>
                <a:gd name="connsiteY1" fmla="*/ 249 h 311270"/>
                <a:gd name="connsiteX2" fmla="*/ 493421 w 1305636"/>
                <a:gd name="connsiteY2" fmla="*/ 311270 h 311270"/>
                <a:gd name="connsiteX3" fmla="*/ 749690 w 1305636"/>
                <a:gd name="connsiteY3" fmla="*/ 364 h 311270"/>
                <a:gd name="connsiteX4" fmla="*/ 1004338 w 1305636"/>
                <a:gd name="connsiteY4" fmla="*/ 285351 h 311270"/>
                <a:gd name="connsiteX5" fmla="*/ 1235332 w 1305636"/>
                <a:gd name="connsiteY5" fmla="*/ 202961 h 311270"/>
                <a:gd name="connsiteX6" fmla="*/ 1305636 w 1305636"/>
                <a:gd name="connsiteY6" fmla="*/ 142103 h 311270"/>
                <a:gd name="connsiteX0" fmla="*/ 0 w 1436200"/>
                <a:gd name="connsiteY0" fmla="*/ 269800 h 311270"/>
                <a:gd name="connsiteX1" fmla="*/ 196979 w 1436200"/>
                <a:gd name="connsiteY1" fmla="*/ 249 h 311270"/>
                <a:gd name="connsiteX2" fmla="*/ 493421 w 1436200"/>
                <a:gd name="connsiteY2" fmla="*/ 311270 h 311270"/>
                <a:gd name="connsiteX3" fmla="*/ 749690 w 1436200"/>
                <a:gd name="connsiteY3" fmla="*/ 364 h 311270"/>
                <a:gd name="connsiteX4" fmla="*/ 1004338 w 1436200"/>
                <a:gd name="connsiteY4" fmla="*/ 285351 h 311270"/>
                <a:gd name="connsiteX5" fmla="*/ 1235332 w 1436200"/>
                <a:gd name="connsiteY5" fmla="*/ 202961 h 311270"/>
                <a:gd name="connsiteX6" fmla="*/ 1436200 w 1436200"/>
                <a:gd name="connsiteY6" fmla="*/ 177042 h 311270"/>
                <a:gd name="connsiteX0" fmla="*/ 0 w 1476374"/>
                <a:gd name="connsiteY0" fmla="*/ 269800 h 311270"/>
                <a:gd name="connsiteX1" fmla="*/ 196979 w 1476374"/>
                <a:gd name="connsiteY1" fmla="*/ 249 h 311270"/>
                <a:gd name="connsiteX2" fmla="*/ 493421 w 1476374"/>
                <a:gd name="connsiteY2" fmla="*/ 311270 h 311270"/>
                <a:gd name="connsiteX3" fmla="*/ 749690 w 1476374"/>
                <a:gd name="connsiteY3" fmla="*/ 364 h 311270"/>
                <a:gd name="connsiteX4" fmla="*/ 1004338 w 1476374"/>
                <a:gd name="connsiteY4" fmla="*/ 285351 h 311270"/>
                <a:gd name="connsiteX5" fmla="*/ 1235332 w 1476374"/>
                <a:gd name="connsiteY5" fmla="*/ 202961 h 311270"/>
                <a:gd name="connsiteX6" fmla="*/ 1476374 w 1476374"/>
                <a:gd name="connsiteY6" fmla="*/ 204994 h 311270"/>
                <a:gd name="connsiteX0" fmla="*/ 0 w 1476374"/>
                <a:gd name="connsiteY0" fmla="*/ 269800 h 311270"/>
                <a:gd name="connsiteX1" fmla="*/ 196979 w 1476374"/>
                <a:gd name="connsiteY1" fmla="*/ 249 h 311270"/>
                <a:gd name="connsiteX2" fmla="*/ 493421 w 1476374"/>
                <a:gd name="connsiteY2" fmla="*/ 311270 h 311270"/>
                <a:gd name="connsiteX3" fmla="*/ 749690 w 1476374"/>
                <a:gd name="connsiteY3" fmla="*/ 364 h 311270"/>
                <a:gd name="connsiteX4" fmla="*/ 1004338 w 1476374"/>
                <a:gd name="connsiteY4" fmla="*/ 285351 h 311270"/>
                <a:gd name="connsiteX5" fmla="*/ 1235333 w 1476374"/>
                <a:gd name="connsiteY5" fmla="*/ 138113 h 311270"/>
                <a:gd name="connsiteX6" fmla="*/ 1476374 w 1476374"/>
                <a:gd name="connsiteY6" fmla="*/ 204994 h 311270"/>
                <a:gd name="connsiteX0" fmla="*/ 0 w 1490849"/>
                <a:gd name="connsiteY0" fmla="*/ 269800 h 311270"/>
                <a:gd name="connsiteX1" fmla="*/ 196979 w 1490849"/>
                <a:gd name="connsiteY1" fmla="*/ 249 h 311270"/>
                <a:gd name="connsiteX2" fmla="*/ 493421 w 1490849"/>
                <a:gd name="connsiteY2" fmla="*/ 311270 h 311270"/>
                <a:gd name="connsiteX3" fmla="*/ 749690 w 1490849"/>
                <a:gd name="connsiteY3" fmla="*/ 364 h 311270"/>
                <a:gd name="connsiteX4" fmla="*/ 1004338 w 1490849"/>
                <a:gd name="connsiteY4" fmla="*/ 285351 h 311270"/>
                <a:gd name="connsiteX5" fmla="*/ 1235333 w 1490849"/>
                <a:gd name="connsiteY5" fmla="*/ 138113 h 311270"/>
                <a:gd name="connsiteX6" fmla="*/ 1490849 w 1490849"/>
                <a:gd name="connsiteY6" fmla="*/ 140146 h 311270"/>
                <a:gd name="connsiteX0" fmla="*/ 0 w 1490849"/>
                <a:gd name="connsiteY0" fmla="*/ 269800 h 311270"/>
                <a:gd name="connsiteX1" fmla="*/ 196979 w 1490849"/>
                <a:gd name="connsiteY1" fmla="*/ 249 h 311270"/>
                <a:gd name="connsiteX2" fmla="*/ 493421 w 1490849"/>
                <a:gd name="connsiteY2" fmla="*/ 311270 h 311270"/>
                <a:gd name="connsiteX3" fmla="*/ 749690 w 1490849"/>
                <a:gd name="connsiteY3" fmla="*/ 364 h 311270"/>
                <a:gd name="connsiteX4" fmla="*/ 1004338 w 1490849"/>
                <a:gd name="connsiteY4" fmla="*/ 285351 h 311270"/>
                <a:gd name="connsiteX5" fmla="*/ 1235333 w 1490849"/>
                <a:gd name="connsiteY5" fmla="*/ 138113 h 311270"/>
                <a:gd name="connsiteX6" fmla="*/ 1490849 w 1490849"/>
                <a:gd name="connsiteY6" fmla="*/ 107722 h 311270"/>
                <a:gd name="connsiteX0" fmla="*/ 0 w 1490849"/>
                <a:gd name="connsiteY0" fmla="*/ 269800 h 311270"/>
                <a:gd name="connsiteX1" fmla="*/ 196979 w 1490849"/>
                <a:gd name="connsiteY1" fmla="*/ 249 h 311270"/>
                <a:gd name="connsiteX2" fmla="*/ 493421 w 1490849"/>
                <a:gd name="connsiteY2" fmla="*/ 311270 h 311270"/>
                <a:gd name="connsiteX3" fmla="*/ 749690 w 1490849"/>
                <a:gd name="connsiteY3" fmla="*/ 364 h 311270"/>
                <a:gd name="connsiteX4" fmla="*/ 1004338 w 1490849"/>
                <a:gd name="connsiteY4" fmla="*/ 285351 h 311270"/>
                <a:gd name="connsiteX5" fmla="*/ 1235333 w 1490849"/>
                <a:gd name="connsiteY5" fmla="*/ 138113 h 311270"/>
                <a:gd name="connsiteX6" fmla="*/ 1490849 w 1490849"/>
                <a:gd name="connsiteY6" fmla="*/ 140146 h 311270"/>
                <a:gd name="connsiteX0" fmla="*/ 0 w 1577069"/>
                <a:gd name="connsiteY0" fmla="*/ 269800 h 311270"/>
                <a:gd name="connsiteX1" fmla="*/ 196979 w 1577069"/>
                <a:gd name="connsiteY1" fmla="*/ 249 h 311270"/>
                <a:gd name="connsiteX2" fmla="*/ 493421 w 1577069"/>
                <a:gd name="connsiteY2" fmla="*/ 311270 h 311270"/>
                <a:gd name="connsiteX3" fmla="*/ 749690 w 1577069"/>
                <a:gd name="connsiteY3" fmla="*/ 364 h 311270"/>
                <a:gd name="connsiteX4" fmla="*/ 1004338 w 1577069"/>
                <a:gd name="connsiteY4" fmla="*/ 285351 h 311270"/>
                <a:gd name="connsiteX5" fmla="*/ 1235333 w 1577069"/>
                <a:gd name="connsiteY5" fmla="*/ 138113 h 311270"/>
                <a:gd name="connsiteX6" fmla="*/ 1577067 w 1577069"/>
                <a:gd name="connsiteY6" fmla="*/ 118632 h 31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7069" h="311270">
                  <a:moveTo>
                    <a:pt x="0" y="269800"/>
                  </a:moveTo>
                  <a:cubicBezTo>
                    <a:pt x="54860" y="131568"/>
                    <a:pt x="114742" y="-6663"/>
                    <a:pt x="196979" y="249"/>
                  </a:cubicBezTo>
                  <a:cubicBezTo>
                    <a:pt x="279216" y="7161"/>
                    <a:pt x="401303" y="311251"/>
                    <a:pt x="493421" y="311270"/>
                  </a:cubicBezTo>
                  <a:cubicBezTo>
                    <a:pt x="585539" y="311289"/>
                    <a:pt x="664537" y="4684"/>
                    <a:pt x="749690" y="364"/>
                  </a:cubicBezTo>
                  <a:cubicBezTo>
                    <a:pt x="834843" y="-3956"/>
                    <a:pt x="923398" y="262393"/>
                    <a:pt x="1004338" y="285351"/>
                  </a:cubicBezTo>
                  <a:cubicBezTo>
                    <a:pt x="1085278" y="308309"/>
                    <a:pt x="1185117" y="161988"/>
                    <a:pt x="1235333" y="138113"/>
                  </a:cubicBezTo>
                  <a:cubicBezTo>
                    <a:pt x="1285549" y="114238"/>
                    <a:pt x="1565350" y="128775"/>
                    <a:pt x="1577067" y="118632"/>
                  </a:cubicBezTo>
                </a:path>
              </a:pathLst>
            </a:custGeom>
            <a:ln w="19050" cmpd="sng">
              <a:solidFill>
                <a:srgbClr val="FF6600"/>
              </a:solidFill>
              <a:tailEnd type="triangle" w="lg" len="med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Curved Connector 56"/>
            <p:cNvCxnSpPr/>
            <p:nvPr/>
          </p:nvCxnSpPr>
          <p:spPr bwMode="auto">
            <a:xfrm rot="5400000" flipH="1" flipV="1">
              <a:off x="5126474" y="3139631"/>
              <a:ext cx="348963" cy="296413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5108571" y="3484270"/>
              <a:ext cx="10167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59" name="Group 75"/>
            <p:cNvGrpSpPr/>
            <p:nvPr/>
          </p:nvGrpSpPr>
          <p:grpSpPr>
            <a:xfrm>
              <a:off x="6562172" y="2324400"/>
              <a:ext cx="588450" cy="524601"/>
              <a:chOff x="1175162" y="1809363"/>
              <a:chExt cx="613128" cy="758386"/>
            </a:xfrm>
          </p:grpSpPr>
          <p:sp>
            <p:nvSpPr>
              <p:cNvPr id="60" name="Rectangle 59"/>
              <p:cNvSpPr/>
              <p:nvPr/>
            </p:nvSpPr>
            <p:spPr bwMode="auto">
              <a:xfrm>
                <a:off x="1175162" y="2450970"/>
                <a:ext cx="613128" cy="116779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0" charset="0"/>
                </a:endParaRPr>
              </a:p>
            </p:txBody>
          </p:sp>
          <p:cxnSp>
            <p:nvCxnSpPr>
              <p:cNvPr id="61" name="Straight Arrow Connector 60"/>
              <p:cNvCxnSpPr/>
              <p:nvPr/>
            </p:nvCxnSpPr>
            <p:spPr bwMode="auto">
              <a:xfrm flipV="1">
                <a:off x="1481726" y="2209800"/>
                <a:ext cx="0" cy="2540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oval"/>
              </a:ln>
              <a:effectLst/>
            </p:spPr>
          </p:cxnSp>
          <p:sp>
            <p:nvSpPr>
              <p:cNvPr id="62" name="TextBox 61"/>
              <p:cNvSpPr txBox="1"/>
              <p:nvPr/>
            </p:nvSpPr>
            <p:spPr>
              <a:xfrm>
                <a:off x="1289804" y="1809363"/>
                <a:ext cx="466328" cy="40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V</a:t>
                </a:r>
                <a:r>
                  <a:rPr lang="en-US" sz="1200" b="1" baseline="-25000" dirty="0" smtClean="0"/>
                  <a:t>OG</a:t>
                </a:r>
                <a:endParaRPr lang="en-US" sz="1200" b="1" baseline="-25000" dirty="0"/>
              </a:p>
            </p:txBody>
          </p:sp>
        </p:grpSp>
        <p:sp>
          <p:nvSpPr>
            <p:cNvPr id="63" name="Rectangle 68"/>
            <p:cNvSpPr>
              <a:spLocks noChangeArrowheads="1"/>
            </p:cNvSpPr>
            <p:nvPr/>
          </p:nvSpPr>
          <p:spPr bwMode="auto">
            <a:xfrm>
              <a:off x="7256292" y="2969927"/>
              <a:ext cx="373950" cy="106978"/>
            </a:xfrm>
            <a:prstGeom prst="rect">
              <a:avLst/>
            </a:prstGeom>
            <a:solidFill>
              <a:srgbClr val="156B13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7119355" y="2152210"/>
              <a:ext cx="691215" cy="811091"/>
              <a:chOff x="7720483" y="2247622"/>
              <a:chExt cx="691215" cy="811091"/>
            </a:xfrm>
          </p:grpSpPr>
          <p:sp>
            <p:nvSpPr>
              <p:cNvPr id="67" name="Text Box 100"/>
              <p:cNvSpPr txBox="1">
                <a:spLocks noChangeArrowheads="1"/>
              </p:cNvSpPr>
              <p:nvPr/>
            </p:nvSpPr>
            <p:spPr bwMode="auto">
              <a:xfrm>
                <a:off x="7720483" y="2247622"/>
                <a:ext cx="69121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 dirty="0" smtClean="0"/>
                  <a:t>Output</a:t>
                </a:r>
                <a:endParaRPr lang="en-US" sz="1200" dirty="0"/>
              </a:p>
            </p:txBody>
          </p:sp>
          <p:cxnSp>
            <p:nvCxnSpPr>
              <p:cNvPr id="68" name="Straight Connector 67"/>
              <p:cNvCxnSpPr/>
              <p:nvPr/>
            </p:nvCxnSpPr>
            <p:spPr bwMode="auto">
              <a:xfrm flipH="1">
                <a:off x="8060704" y="2830113"/>
                <a:ext cx="0" cy="2286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69" name="Isosceles Triangle 68"/>
              <p:cNvSpPr/>
              <p:nvPr/>
            </p:nvSpPr>
            <p:spPr>
              <a:xfrm>
                <a:off x="7968927" y="2643671"/>
                <a:ext cx="182880" cy="182880"/>
              </a:xfrm>
              <a:prstGeom prst="triangl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0" name="Straight Connector 69"/>
              <p:cNvCxnSpPr/>
              <p:nvPr/>
            </p:nvCxnSpPr>
            <p:spPr bwMode="auto">
              <a:xfrm flipH="1">
                <a:off x="8060367" y="2471647"/>
                <a:ext cx="337" cy="17202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</p:grpSp>
      <p:grpSp>
        <p:nvGrpSpPr>
          <p:cNvPr id="80" name="Group 79"/>
          <p:cNvGrpSpPr/>
          <p:nvPr/>
        </p:nvGrpSpPr>
        <p:grpSpPr>
          <a:xfrm>
            <a:off x="301747" y="2417968"/>
            <a:ext cx="5708155" cy="1009308"/>
            <a:chOff x="2341476" y="2456916"/>
            <a:chExt cx="5708155" cy="1009308"/>
          </a:xfrm>
        </p:grpSpPr>
        <p:sp>
          <p:nvSpPr>
            <p:cNvPr id="71" name="Rectangle 70"/>
            <p:cNvSpPr/>
            <p:nvPr/>
          </p:nvSpPr>
          <p:spPr>
            <a:xfrm>
              <a:off x="2554061" y="2639699"/>
              <a:ext cx="668406" cy="383717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 w="12700">
              <a:solidFill>
                <a:srgbClr val="41648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161884" y="2456916"/>
              <a:ext cx="506979" cy="674010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 w="12700">
              <a:solidFill>
                <a:srgbClr val="41648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214775" y="3000911"/>
              <a:ext cx="668406" cy="191858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 w="12700">
              <a:solidFill>
                <a:srgbClr val="41648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rgbClr val="416483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341476" y="246931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416483"/>
                  </a:solidFill>
                </a:rPr>
                <a:t>1</a:t>
              </a:r>
              <a:endParaRPr lang="en-US" sz="1400" b="1" dirty="0">
                <a:solidFill>
                  <a:srgbClr val="416483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16499" y="2488053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416483"/>
                  </a:solidFill>
                </a:rPr>
                <a:t>2,3</a:t>
              </a:r>
              <a:endParaRPr lang="en-US" sz="1400" b="1" dirty="0">
                <a:solidFill>
                  <a:srgbClr val="416483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397448" y="315844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416483"/>
                  </a:solidFill>
                </a:rPr>
                <a:t>4</a:t>
              </a:r>
              <a:endParaRPr lang="en-US" sz="1400" b="1" dirty="0">
                <a:solidFill>
                  <a:srgbClr val="416483"/>
                </a:solidFill>
              </a:endParaRPr>
            </a:p>
          </p:txBody>
        </p:sp>
      </p:grpSp>
      <p:grpSp>
        <p:nvGrpSpPr>
          <p:cNvPr id="81" name="Group 80"/>
          <p:cNvGrpSpPr>
            <a:grpSpLocks noChangeAspect="1"/>
          </p:cNvGrpSpPr>
          <p:nvPr/>
        </p:nvGrpSpPr>
        <p:grpSpPr>
          <a:xfrm>
            <a:off x="4599792" y="2237413"/>
            <a:ext cx="4227141" cy="1662585"/>
            <a:chOff x="3969958" y="1448293"/>
            <a:chExt cx="4696819" cy="1847320"/>
          </a:xfrm>
        </p:grpSpPr>
        <p:sp>
          <p:nvSpPr>
            <p:cNvPr id="82" name="Rectangle 81"/>
            <p:cNvSpPr/>
            <p:nvPr/>
          </p:nvSpPr>
          <p:spPr>
            <a:xfrm>
              <a:off x="3969958" y="2017201"/>
              <a:ext cx="314799" cy="308099"/>
            </a:xfrm>
            <a:prstGeom prst="rect">
              <a:avLst/>
            </a:prstGeom>
            <a:noFill/>
            <a:ln w="19050"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83" name="Group 82"/>
            <p:cNvGrpSpPr>
              <a:grpSpLocks noChangeAspect="1"/>
            </p:cNvGrpSpPr>
            <p:nvPr/>
          </p:nvGrpSpPr>
          <p:grpSpPr>
            <a:xfrm>
              <a:off x="5977397" y="1456231"/>
              <a:ext cx="2689380" cy="1828800"/>
              <a:chOff x="1505119" y="2537335"/>
              <a:chExt cx="4390202" cy="2985372"/>
            </a:xfrm>
          </p:grpSpPr>
          <p:pic>
            <p:nvPicPr>
              <p:cNvPr id="86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34" t="53949" r="35183" b="21125"/>
              <a:stretch/>
            </p:blipFill>
            <p:spPr bwMode="auto">
              <a:xfrm>
                <a:off x="1505119" y="2537335"/>
                <a:ext cx="4390202" cy="2985372"/>
              </a:xfrm>
              <a:prstGeom prst="rect">
                <a:avLst/>
              </a:prstGeom>
              <a:noFill/>
              <a:ln w="19050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7" name="Group 86"/>
              <p:cNvGrpSpPr/>
              <p:nvPr/>
            </p:nvGrpSpPr>
            <p:grpSpPr>
              <a:xfrm>
                <a:off x="1671550" y="4817211"/>
                <a:ext cx="1453668" cy="606343"/>
                <a:chOff x="1825299" y="4509434"/>
                <a:chExt cx="1453668" cy="606343"/>
              </a:xfrm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1827723" y="5031014"/>
                  <a:ext cx="1444752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1825299" y="4932897"/>
                  <a:ext cx="0" cy="18288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3278967" y="4932897"/>
                  <a:ext cx="0" cy="18288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TextBox 95"/>
                <p:cNvSpPr txBox="1"/>
                <p:nvPr/>
              </p:nvSpPr>
              <p:spPr>
                <a:xfrm>
                  <a:off x="1926473" y="4509434"/>
                  <a:ext cx="1214882" cy="466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chemeClr val="bg1"/>
                      </a:solidFill>
                    </a:rPr>
                    <a:t>100 nm</a:t>
                  </a:r>
                  <a:endParaRPr lang="en-US" sz="1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88" name="TextBox 87"/>
              <p:cNvSpPr txBox="1"/>
              <p:nvPr/>
            </p:nvSpPr>
            <p:spPr>
              <a:xfrm>
                <a:off x="1505119" y="4281675"/>
                <a:ext cx="4390200" cy="466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Germanium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1505119" y="3591070"/>
                <a:ext cx="4390200" cy="46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GeO</a:t>
                </a:r>
                <a:r>
                  <a:rPr lang="en-US" sz="1400" b="1" baseline="-25000" dirty="0" smtClean="0">
                    <a:solidFill>
                      <a:schemeClr val="bg1"/>
                    </a:solidFill>
                  </a:rPr>
                  <a:t>2</a:t>
                </a:r>
                <a:endParaRPr lang="en-US" sz="1400" b="1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1505121" y="2551089"/>
                <a:ext cx="4390200" cy="46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Metal</a:t>
                </a:r>
                <a:endParaRPr lang="en-US" sz="1400" b="1" baseline="-25000" dirty="0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505121" y="2983147"/>
                <a:ext cx="4390200" cy="46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Al</a:t>
                </a:r>
                <a:r>
                  <a:rPr lang="en-US" sz="1400" b="1" baseline="-25000" dirty="0" smtClean="0"/>
                  <a:t>2</a:t>
                </a:r>
                <a:r>
                  <a:rPr lang="en-US" sz="1400" b="1" dirty="0" smtClean="0"/>
                  <a:t>O</a:t>
                </a:r>
                <a:r>
                  <a:rPr lang="en-US" sz="1400" b="1" baseline="-25000" dirty="0" smtClean="0"/>
                  <a:t>3</a:t>
                </a:r>
                <a:endParaRPr lang="en-US" sz="1400" b="1" baseline="-25000" dirty="0"/>
              </a:p>
            </p:txBody>
          </p:sp>
          <p:cxnSp>
            <p:nvCxnSpPr>
              <p:cNvPr id="92" name="Straight Arrow Connector 91"/>
              <p:cNvCxnSpPr/>
              <p:nvPr/>
            </p:nvCxnSpPr>
            <p:spPr>
              <a:xfrm flipH="1">
                <a:off x="3390563" y="3427890"/>
                <a:ext cx="113288" cy="27604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 flipV="1">
              <a:off x="4287402" y="1448293"/>
              <a:ext cx="1667798" cy="560971"/>
            </a:xfrm>
            <a:prstGeom prst="line">
              <a:avLst/>
            </a:prstGeom>
            <a:ln w="19050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282111" y="2323744"/>
              <a:ext cx="1692641" cy="971869"/>
            </a:xfrm>
            <a:prstGeom prst="line">
              <a:avLst/>
            </a:prstGeom>
            <a:ln w="19050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7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8502393"/>
              </p:ext>
            </p:extLst>
          </p:nvPr>
        </p:nvGraphicFramePr>
        <p:xfrm>
          <a:off x="252358" y="4260798"/>
          <a:ext cx="8639286" cy="1981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{EB9631B5-78F2-41C9-869B-9F39066F8104}</a:tableStyleId>
              </a:tblPr>
              <a:tblGrid>
                <a:gridCol w="2695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375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32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marL="122078" marR="1220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648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Device</a:t>
                      </a:r>
                      <a:r>
                        <a:rPr lang="en-US" sz="1400" baseline="0" dirty="0" smtClean="0"/>
                        <a:t> Component</a:t>
                      </a:r>
                      <a:endParaRPr lang="en-US" sz="1400" dirty="0"/>
                    </a:p>
                  </a:txBody>
                  <a:tcPr marL="122078" marR="1220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648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Status</a:t>
                      </a:r>
                      <a:endParaRPr lang="en-US" sz="1400" dirty="0"/>
                    </a:p>
                  </a:txBody>
                  <a:tcPr marL="122078" marR="1220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648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a:txBody>
                  <a:tcPr marL="122078" marR="1220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Metal-Insulator-Semiconductor (MIS) capacitor</a:t>
                      </a:r>
                      <a:endParaRPr lang="en-US" sz="1400" b="1" dirty="0"/>
                    </a:p>
                  </a:txBody>
                  <a:tcPr marL="122078" marR="1220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Clr>
                          <a:schemeClr val="accent6"/>
                        </a:buClr>
                        <a:buSzPct val="120000"/>
                        <a:buFont typeface="Wingdings" panose="05000000000000000000" pitchFamily="2" charset="2"/>
                        <a:buChar char="ü"/>
                      </a:pPr>
                      <a:r>
                        <a:rPr lang="en-US" sz="1400" b="1" i="1" dirty="0" smtClean="0"/>
                        <a:t>Surface state density rivaling that of silicon electronics, low gate leakage</a:t>
                      </a:r>
                      <a:endParaRPr lang="en-US" sz="1400" b="1" i="1" dirty="0"/>
                    </a:p>
                  </a:txBody>
                  <a:tcPr marL="122078" marR="1220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2</a:t>
                      </a:r>
                      <a:endParaRPr lang="en-US" sz="1400" b="1" dirty="0"/>
                    </a:p>
                  </a:txBody>
                  <a:tcPr marL="122078" marR="1220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P-N</a:t>
                      </a:r>
                      <a:r>
                        <a:rPr lang="en-US" sz="1400" b="1" baseline="0" dirty="0" smtClean="0"/>
                        <a:t> junction diodes</a:t>
                      </a:r>
                      <a:endParaRPr lang="en-US" sz="1400" b="1" dirty="0"/>
                    </a:p>
                  </a:txBody>
                  <a:tcPr marL="122078" marR="1220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Clr>
                          <a:schemeClr val="accent6"/>
                        </a:buClr>
                        <a:buSzPct val="120000"/>
                        <a:buFont typeface="Wingdings" panose="05000000000000000000" pitchFamily="2" charset="2"/>
                        <a:buChar char="ü"/>
                      </a:pPr>
                      <a:r>
                        <a:rPr lang="en-US" sz="1400" b="1" dirty="0" smtClean="0"/>
                        <a:t>Low dark current</a:t>
                      </a:r>
                    </a:p>
                  </a:txBody>
                  <a:tcPr marL="122078" marR="1220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3</a:t>
                      </a:r>
                      <a:endParaRPr lang="en-US" sz="1400" b="1" dirty="0"/>
                    </a:p>
                  </a:txBody>
                  <a:tcPr marL="122078" marR="1220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MOSFET</a:t>
                      </a:r>
                      <a:endParaRPr lang="en-US" sz="1400" b="1" dirty="0"/>
                    </a:p>
                  </a:txBody>
                  <a:tcPr marL="122078" marR="1220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Clr>
                          <a:schemeClr val="accent6"/>
                        </a:buClr>
                        <a:buSzPct val="120000"/>
                        <a:buFont typeface="Wingdings" panose="05000000000000000000" pitchFamily="2" charset="2"/>
                        <a:buChar char="ü"/>
                      </a:pPr>
                      <a:r>
                        <a:rPr lang="en-US" sz="1400" b="1" dirty="0" smtClean="0"/>
                        <a:t>Functional</a:t>
                      </a:r>
                      <a:r>
                        <a:rPr lang="en-US" sz="1400" b="1" baseline="0" dirty="0" smtClean="0"/>
                        <a:t> output circuits</a:t>
                      </a:r>
                      <a:endParaRPr lang="en-US" sz="1400" b="1" dirty="0" smtClean="0"/>
                    </a:p>
                  </a:txBody>
                  <a:tcPr marL="122078" marR="1220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4</a:t>
                      </a:r>
                      <a:endParaRPr lang="en-US" sz="1400" b="1" dirty="0"/>
                    </a:p>
                  </a:txBody>
                  <a:tcPr marL="122078" marR="1220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Buried channel</a:t>
                      </a:r>
                      <a:endParaRPr lang="en-US" sz="1400" b="1" dirty="0"/>
                    </a:p>
                  </a:txBody>
                  <a:tcPr marL="122078" marR="1220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Clr>
                          <a:srgbClr val="57FF57"/>
                        </a:buClr>
                        <a:buSzPct val="120000"/>
                        <a:buFont typeface="Wingdings" panose="05000000000000000000" pitchFamily="2" charset="2"/>
                        <a:buChar char="ü"/>
                      </a:pPr>
                      <a:r>
                        <a:rPr lang="en-US" sz="1400" b="1" smtClean="0"/>
                        <a:t>Imagers being analyzed</a:t>
                      </a:r>
                      <a:endParaRPr lang="en-US" sz="1400" b="1" dirty="0" smtClean="0"/>
                    </a:p>
                  </a:txBody>
                  <a:tcPr marL="122078" marR="1220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419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Metal-Insulator-Semiconductor (MIS) Capacitor Analysis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7490" y="1395572"/>
            <a:ext cx="8934774" cy="3775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b="1" i="1" kern="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  <a:lvl2pPr marL="509588" indent="-225425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r>
              <a:rPr lang="en-US" dirty="0"/>
              <a:t>Excellent quality MIS capacitors realized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80718" y="4985468"/>
            <a:ext cx="6770243" cy="1068489"/>
          </a:xfrm>
          <a:prstGeom prst="rect">
            <a:avLst/>
          </a:prstGeom>
          <a:solidFill>
            <a:srgbClr val="EBFFFF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Room-temperature measurements on MIS capacitors confirm basic properties of Ge suitable for CCDs</a:t>
            </a:r>
          </a:p>
          <a:p>
            <a:pPr marL="461963" indent="-230188">
              <a:buFont typeface="Arial" panose="020B0604020202020204" pitchFamily="34" charset="0"/>
              <a:buChar char="­"/>
            </a:pPr>
            <a:r>
              <a:rPr lang="en-US" sz="1400" b="1" dirty="0" smtClean="0">
                <a:solidFill>
                  <a:schemeClr val="tx1"/>
                </a:solidFill>
              </a:rPr>
              <a:t>Low surface state density</a:t>
            </a:r>
          </a:p>
          <a:p>
            <a:pPr marL="461963" indent="-230188">
              <a:buFont typeface="Arial" panose="020B0604020202020204" pitchFamily="34" charset="0"/>
              <a:buChar char="­"/>
            </a:pPr>
            <a:r>
              <a:rPr lang="en-US" sz="1400" b="1" dirty="0" smtClean="0">
                <a:solidFill>
                  <a:schemeClr val="tx1"/>
                </a:solidFill>
              </a:rPr>
              <a:t>Gate leakage &lt; 10 </a:t>
            </a:r>
            <a:r>
              <a:rPr lang="en-US" sz="1400" b="1" dirty="0" err="1" smtClean="0">
                <a:solidFill>
                  <a:schemeClr val="tx1"/>
                </a:solidFill>
              </a:rPr>
              <a:t>pA</a:t>
            </a:r>
            <a:r>
              <a:rPr lang="en-US" sz="1400" b="1" dirty="0" smtClean="0">
                <a:solidFill>
                  <a:schemeClr val="tx1"/>
                </a:solidFill>
              </a:rPr>
              <a:t>/cm</a:t>
            </a:r>
            <a:r>
              <a:rPr lang="en-US" sz="1400" b="1" baseline="30000" dirty="0" smtClean="0">
                <a:solidFill>
                  <a:schemeClr val="tx1"/>
                </a:solidFill>
              </a:rPr>
              <a:t>2</a:t>
            </a:r>
            <a:r>
              <a:rPr lang="en-US" sz="1400" b="1" dirty="0" smtClean="0">
                <a:solidFill>
                  <a:schemeClr val="tx1"/>
                </a:solidFill>
              </a:rPr>
              <a:t> for +/- 10V gate swing</a:t>
            </a:r>
          </a:p>
        </p:txBody>
      </p:sp>
      <p:sp>
        <p:nvSpPr>
          <p:cNvPr id="42" name="Content Placeholder 16"/>
          <p:cNvSpPr txBox="1">
            <a:spLocks/>
          </p:cNvSpPr>
          <p:nvPr/>
        </p:nvSpPr>
        <p:spPr>
          <a:xfrm>
            <a:off x="164950" y="1924226"/>
            <a:ext cx="2633905" cy="326419"/>
          </a:xfrm>
          <a:prstGeom prst="rect">
            <a:avLst/>
          </a:prstGeom>
        </p:spPr>
        <p:txBody>
          <a:bodyPr/>
          <a:lstStyle>
            <a:lvl1pPr marL="233363" indent="-233363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latin typeface="Arial" pitchFamily="34" charset="0"/>
                <a:cs typeface="Arial" pitchFamily="34" charset="0"/>
              </a:defRPr>
            </a:lvl1pPr>
            <a:lvl2pPr marL="509588" indent="-22542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 algn="l" eaLnBrk="1" hangingPunct="1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 algn="l" eaLnBrk="1" hangingPunct="1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sz="1600" u="sng" kern="0" dirty="0" smtClean="0">
                <a:solidFill>
                  <a:sysClr val="windowText" lastClr="000000"/>
                </a:solidFill>
              </a:rPr>
              <a:t>Capacitance-Voltage</a:t>
            </a:r>
          </a:p>
        </p:txBody>
      </p:sp>
      <p:sp>
        <p:nvSpPr>
          <p:cNvPr id="43" name="Content Placeholder 16"/>
          <p:cNvSpPr txBox="1">
            <a:spLocks/>
          </p:cNvSpPr>
          <p:nvPr/>
        </p:nvSpPr>
        <p:spPr>
          <a:xfrm>
            <a:off x="3108960" y="1924226"/>
            <a:ext cx="2633905" cy="326419"/>
          </a:xfrm>
          <a:prstGeom prst="rect">
            <a:avLst/>
          </a:prstGeom>
        </p:spPr>
        <p:txBody>
          <a:bodyPr/>
          <a:lstStyle>
            <a:lvl1pPr marL="233363" indent="-233363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latin typeface="Arial" pitchFamily="34" charset="0"/>
                <a:cs typeface="Arial" pitchFamily="34" charset="0"/>
              </a:defRPr>
            </a:lvl1pPr>
            <a:lvl2pPr marL="509588" indent="-22542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 algn="l" eaLnBrk="1" hangingPunct="1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 algn="l" eaLnBrk="1" hangingPunct="1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sz="1600" u="sng" kern="0" dirty="0" smtClean="0">
                <a:solidFill>
                  <a:sysClr val="windowText" lastClr="000000"/>
                </a:solidFill>
              </a:rPr>
              <a:t>Gate Leakage</a:t>
            </a:r>
          </a:p>
        </p:txBody>
      </p:sp>
      <p:sp>
        <p:nvSpPr>
          <p:cNvPr id="44" name="Content Placeholder 16"/>
          <p:cNvSpPr txBox="1">
            <a:spLocks/>
          </p:cNvSpPr>
          <p:nvPr/>
        </p:nvSpPr>
        <p:spPr>
          <a:xfrm>
            <a:off x="6050949" y="1924226"/>
            <a:ext cx="2633905" cy="326419"/>
          </a:xfrm>
          <a:prstGeom prst="rect">
            <a:avLst/>
          </a:prstGeom>
        </p:spPr>
        <p:txBody>
          <a:bodyPr/>
          <a:lstStyle>
            <a:lvl1pPr marL="233363" indent="-233363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2000" b="1">
                <a:latin typeface="Arial" pitchFamily="34" charset="0"/>
                <a:cs typeface="Arial" pitchFamily="34" charset="0"/>
              </a:defRPr>
            </a:lvl1pPr>
            <a:lvl2pPr marL="509588" indent="-22542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–"/>
              <a:defRPr sz="2000" b="1">
                <a:latin typeface="Arial" pitchFamily="34" charset="0"/>
                <a:cs typeface="Arial" pitchFamily="34" charset="0"/>
              </a:defRPr>
            </a:lvl2pPr>
            <a:lvl3pPr marL="854075" indent="-22383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600" b="1">
                <a:latin typeface="Arial" pitchFamily="34" charset="0"/>
                <a:cs typeface="Arial" pitchFamily="34" charset="0"/>
              </a:defRPr>
            </a:lvl3pPr>
            <a:lvl4pPr marL="1035050" indent="-180975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Courier New" pitchFamily="49" charset="0"/>
              <a:buChar char="o"/>
              <a:defRPr sz="1400" b="1">
                <a:latin typeface="Arial" pitchFamily="34" charset="0"/>
                <a:cs typeface="Arial" pitchFamily="34" charset="0"/>
              </a:defRPr>
            </a:lvl4pPr>
            <a:lvl5pPr marL="796925" indent="0" algn="l" eaLnBrk="1" hangingPunct="1">
              <a:spcBef>
                <a:spcPts val="600"/>
              </a:spcBef>
              <a:defRPr sz="1600" b="1">
                <a:latin typeface="Arial" pitchFamily="34" charset="0"/>
                <a:cs typeface="Arial" pitchFamily="34" charset="0"/>
              </a:defRPr>
            </a:lvl5pPr>
            <a:lvl6pPr marL="1147763" indent="0" algn="l" eaLnBrk="1" hangingPunct="1">
              <a:spcBef>
                <a:spcPts val="600"/>
              </a:spcBef>
              <a:defRPr sz="1400" b="1">
                <a:latin typeface="Arial" pitchFamily="34" charset="0"/>
                <a:cs typeface="Arial" pitchFamily="34" charset="0"/>
              </a:defRPr>
            </a:lvl6pPr>
            <a:lvl7pPr marL="1319213" indent="-179388" algn="l" eaLnBrk="1" hangingPunct="1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defRPr sz="1200" b="1">
                <a:latin typeface="Arial" pitchFamily="34" charset="0"/>
                <a:cs typeface="Arial" pitchFamily="34" charset="0"/>
              </a:defRPr>
            </a:lvl7pPr>
          </a:lstStyle>
          <a:p>
            <a: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sz="1600" u="sng" kern="0" dirty="0" smtClean="0">
                <a:solidFill>
                  <a:sysClr val="windowText" lastClr="000000"/>
                </a:solidFill>
              </a:rPr>
              <a:t>Surface State Density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4" y="2324634"/>
            <a:ext cx="2401824" cy="2334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662" y="2341105"/>
            <a:ext cx="2944368" cy="2371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587" y="2219958"/>
            <a:ext cx="3462528" cy="25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3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ncoln_2012_v2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3767"/>
      </a:accent4>
      <a:accent5>
        <a:srgbClr val="D2DCF2"/>
      </a:accent5>
      <a:accent6>
        <a:srgbClr val="009D00"/>
      </a:accent6>
      <a:hlink>
        <a:srgbClr val="FC0128"/>
      </a:hlink>
      <a:folHlink>
        <a:srgbClr val="CECEC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2DCF2"/>
        </a:solidFill>
        <a:ln w="12700">
          <a:solidFill>
            <a:schemeClr val="tx1"/>
          </a:solidFill>
        </a:ln>
      </a:spPr>
      <a:bodyPr rtlCol="0" anchor="ctr"/>
      <a:lstStyle>
        <a:defPPr algn="ctr"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400" b="1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Lincoln_2012_v2</Template>
  <TotalTime>2626</TotalTime>
  <Words>1299</Words>
  <Application>Microsoft Office PowerPoint</Application>
  <PresentationFormat>On-screen Show (4:3)</PresentationFormat>
  <Paragraphs>253</Paragraphs>
  <Slides>17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Lincoln_2012_v2</vt:lpstr>
      <vt:lpstr>Germanium CCDs for Large-Format SWIR and X-Ray Imaging</vt:lpstr>
      <vt:lpstr>MIT-LL Silicon Charge-Coupled Devices (CCDs)</vt:lpstr>
      <vt:lpstr>Advanced Imager Technology and MIT-LL Microelectronics Laboratory</vt:lpstr>
      <vt:lpstr>Unique Positioning of MIT-LL Microelectronics Laboratory (ML)</vt:lpstr>
      <vt:lpstr>Advantages of Germanium for Imagers</vt:lpstr>
      <vt:lpstr>Advances in Germanium Process Technology</vt:lpstr>
      <vt:lpstr>Comparison to Compound Semiconductor Imagers</vt:lpstr>
      <vt:lpstr>Path to a Germanium CCD</vt:lpstr>
      <vt:lpstr>Metal-Insulator-Semiconductor (MIS) Capacitor Analysis</vt:lpstr>
      <vt:lpstr>Diode Dark Current Analysis</vt:lpstr>
      <vt:lpstr>Diode Dark Current Analysis</vt:lpstr>
      <vt:lpstr>Estimating Dark Current in a Germanium CCD</vt:lpstr>
      <vt:lpstr>Germanium CCD Fabrication Challenges</vt:lpstr>
      <vt:lpstr>Recent Fabrication Accomplishments</vt:lpstr>
      <vt:lpstr>Output Transistor Comparison Buried Channel MOSFETs</vt:lpstr>
      <vt:lpstr>Germanium Imager Designs</vt:lpstr>
      <vt:lpstr>Summary</vt:lpstr>
    </vt:vector>
  </TitlesOfParts>
  <Company>MIT Lincoln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Germanium CCDs for Large-Format SWIR Imaging C. Leitz, B. Burke, W. Hu, K. Ryu, I. Prigozhin, S. Rabe, D. Rathman, V. Suntharalingam (G87)</dc:title>
  <dc:creator>Authorized User</dc:creator>
  <cp:lastModifiedBy>Leitz, Christopher - 0887 - MITLL</cp:lastModifiedBy>
  <cp:revision>353</cp:revision>
  <dcterms:created xsi:type="dcterms:W3CDTF">2015-02-12T15:49:57Z</dcterms:created>
  <dcterms:modified xsi:type="dcterms:W3CDTF">2016-11-30T14:40:37Z</dcterms:modified>
</cp:coreProperties>
</file>