
<file path=[Content_Types].xml><?xml version="1.0" encoding="utf-8"?>
<Types xmlns="http://schemas.openxmlformats.org/package/2006/content-types">
  <Default Extension="xml" ContentType="application/xml"/>
  <Default Extension="tiff" ContentType="image/tiff"/>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32918400" cy="40233600"/>
  <p:notesSz cx="6858000" cy="9144000"/>
  <p:defaultTextStyle>
    <a:defPPr>
      <a:defRPr lang="en-US"/>
    </a:defPPr>
    <a:lvl1pPr algn="l" rtl="0" fontAlgn="base">
      <a:spcBef>
        <a:spcPct val="0"/>
      </a:spcBef>
      <a:spcAft>
        <a:spcPct val="0"/>
      </a:spcAft>
      <a:defRPr sz="7400" kern="1200">
        <a:solidFill>
          <a:srgbClr val="000000"/>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sz="7400" kern="1200">
        <a:solidFill>
          <a:srgbClr val="000000"/>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sz="7400" kern="1200">
        <a:solidFill>
          <a:srgbClr val="000000"/>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sz="7400" kern="1200">
        <a:solidFill>
          <a:srgbClr val="000000"/>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sz="7400" kern="1200">
        <a:solidFill>
          <a:srgbClr val="000000"/>
        </a:solidFill>
        <a:latin typeface="Arial" charset="0"/>
        <a:ea typeface="ヒラギノ角ゴ ProN W3" charset="0"/>
        <a:cs typeface="ヒラギノ角ゴ ProN W3" charset="0"/>
        <a:sym typeface="Arial" charset="0"/>
      </a:defRPr>
    </a:lvl5pPr>
    <a:lvl6pPr marL="2286000" algn="l" defTabSz="457200" rtl="0" eaLnBrk="1" latinLnBrk="0" hangingPunct="1">
      <a:defRPr sz="7400" kern="1200">
        <a:solidFill>
          <a:srgbClr val="000000"/>
        </a:solidFill>
        <a:latin typeface="Arial" charset="0"/>
        <a:ea typeface="ヒラギノ角ゴ ProN W3" charset="0"/>
        <a:cs typeface="ヒラギノ角ゴ ProN W3" charset="0"/>
        <a:sym typeface="Arial" charset="0"/>
      </a:defRPr>
    </a:lvl6pPr>
    <a:lvl7pPr marL="2743200" algn="l" defTabSz="457200" rtl="0" eaLnBrk="1" latinLnBrk="0" hangingPunct="1">
      <a:defRPr sz="7400" kern="1200">
        <a:solidFill>
          <a:srgbClr val="000000"/>
        </a:solidFill>
        <a:latin typeface="Arial" charset="0"/>
        <a:ea typeface="ヒラギノ角ゴ ProN W3" charset="0"/>
        <a:cs typeface="ヒラギノ角ゴ ProN W3" charset="0"/>
        <a:sym typeface="Arial" charset="0"/>
      </a:defRPr>
    </a:lvl7pPr>
    <a:lvl8pPr marL="3200400" algn="l" defTabSz="457200" rtl="0" eaLnBrk="1" latinLnBrk="0" hangingPunct="1">
      <a:defRPr sz="7400" kern="1200">
        <a:solidFill>
          <a:srgbClr val="000000"/>
        </a:solidFill>
        <a:latin typeface="Arial" charset="0"/>
        <a:ea typeface="ヒラギノ角ゴ ProN W3" charset="0"/>
        <a:cs typeface="ヒラギノ角ゴ ProN W3" charset="0"/>
        <a:sym typeface="Arial" charset="0"/>
      </a:defRPr>
    </a:lvl8pPr>
    <a:lvl9pPr marL="3657600" algn="l" defTabSz="457200" rtl="0" eaLnBrk="1" latinLnBrk="0" hangingPunct="1">
      <a:defRPr sz="7400"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FB1FF"/>
    <a:srgbClr val="A7A1FF"/>
    <a:srgbClr val="000028"/>
    <a:srgbClr val="00004D"/>
    <a:srgbClr val="FFEF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953" autoAdjust="0"/>
    <p:restoredTop sz="99588" autoAdjust="0"/>
  </p:normalViewPr>
  <p:slideViewPr>
    <p:cSldViewPr>
      <p:cViewPr>
        <p:scale>
          <a:sx n="41" d="100"/>
          <a:sy n="41" d="100"/>
        </p:scale>
        <p:origin x="-1744" y="680"/>
      </p:cViewPr>
      <p:guideLst>
        <p:guide orient="horz" pos="12672"/>
        <p:guide pos="103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8F2B13F-3633-9E49-9262-EC16BF5B062D}" type="datetimeFigureOut">
              <a:rPr lang="en-US"/>
              <a:pPr>
                <a:defRPr/>
              </a:pPr>
              <a:t>11/30/16</a:t>
            </a:fld>
            <a:endParaRPr lang="en-US"/>
          </a:p>
        </p:txBody>
      </p:sp>
      <p:sp>
        <p:nvSpPr>
          <p:cNvPr id="4" name="Slide Image Placeholder 3"/>
          <p:cNvSpPr>
            <a:spLocks noGrp="1" noRot="1" noChangeAspect="1"/>
          </p:cNvSpPr>
          <p:nvPr>
            <p:ph type="sldImg" idx="2"/>
          </p:nvPr>
        </p:nvSpPr>
        <p:spPr>
          <a:xfrm>
            <a:off x="2025650" y="685800"/>
            <a:ext cx="28067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D378781-7DD8-9A43-8100-043455F45F2F}" type="slidenum">
              <a:rPr lang="en-US"/>
              <a:pPr>
                <a:defRPr/>
              </a:pPr>
              <a:t>‹#›</a:t>
            </a:fld>
            <a:endParaRPr lang="en-US"/>
          </a:p>
        </p:txBody>
      </p:sp>
    </p:spTree>
    <p:extLst>
      <p:ext uri="{BB962C8B-B14F-4D97-AF65-F5344CB8AC3E}">
        <p14:creationId xmlns:p14="http://schemas.microsoft.com/office/powerpoint/2010/main" val="90030685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3" y="12498388"/>
            <a:ext cx="27981275" cy="862488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4937125" y="22799675"/>
            <a:ext cx="23044150" cy="102806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55F5FB6-2507-6247-9DBF-907D0F614F0B}" type="slidenum">
              <a:rPr lang="en-US"/>
              <a:pPr>
                <a:defRPr/>
              </a:pPr>
              <a:t>‹#›</a:t>
            </a:fld>
            <a:endParaRPr lang="en-US"/>
          </a:p>
        </p:txBody>
      </p:sp>
    </p:spTree>
    <p:extLst>
      <p:ext uri="{BB962C8B-B14F-4D97-AF65-F5344CB8AC3E}">
        <p14:creationId xmlns:p14="http://schemas.microsoft.com/office/powerpoint/2010/main" val="8190362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46238" y="541338"/>
            <a:ext cx="29625925" cy="646906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646238" y="9386888"/>
            <a:ext cx="29625925" cy="308467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962B369-B9A3-F945-8B91-FC864A44A339}" type="slidenum">
              <a:rPr lang="en-US"/>
              <a:pPr>
                <a:defRPr/>
              </a:pPr>
              <a:t>‹#›</a:t>
            </a:fld>
            <a:endParaRPr lang="en-US"/>
          </a:p>
        </p:txBody>
      </p:sp>
    </p:spTree>
    <p:extLst>
      <p:ext uri="{BB962C8B-B14F-4D97-AF65-F5344CB8AC3E}">
        <p14:creationId xmlns:p14="http://schemas.microsoft.com/office/powerpoint/2010/main" val="309180679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6475" y="541338"/>
            <a:ext cx="7405688" cy="396922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6238" y="541338"/>
            <a:ext cx="22067837" cy="3969226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9473CD9-F31A-4F45-A350-0DB8B6D70A1B}" type="slidenum">
              <a:rPr lang="en-US"/>
              <a:pPr>
                <a:defRPr/>
              </a:pPr>
              <a:t>‹#›</a:t>
            </a:fld>
            <a:endParaRPr lang="en-US"/>
          </a:p>
        </p:txBody>
      </p:sp>
    </p:spTree>
    <p:extLst>
      <p:ext uri="{BB962C8B-B14F-4D97-AF65-F5344CB8AC3E}">
        <p14:creationId xmlns:p14="http://schemas.microsoft.com/office/powerpoint/2010/main" val="172324881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6238" y="541338"/>
            <a:ext cx="29625925" cy="64690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646238" y="9386888"/>
            <a:ext cx="29625925" cy="308467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D3928C1-3260-8940-AF8F-3C87A7849CF8}" type="slidenum">
              <a:rPr lang="en-US"/>
              <a:pPr>
                <a:defRPr/>
              </a:pPr>
              <a:t>‹#›</a:t>
            </a:fld>
            <a:endParaRPr lang="en-US"/>
          </a:p>
        </p:txBody>
      </p:sp>
    </p:spTree>
    <p:extLst>
      <p:ext uri="{BB962C8B-B14F-4D97-AF65-F5344CB8AC3E}">
        <p14:creationId xmlns:p14="http://schemas.microsoft.com/office/powerpoint/2010/main" val="172660433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25854025"/>
            <a:ext cx="27981275" cy="7989888"/>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5" y="17052925"/>
            <a:ext cx="27981275" cy="88011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2A1C13A-FF24-B441-8173-F41B3AC44377}" type="slidenum">
              <a:rPr lang="en-US"/>
              <a:pPr>
                <a:defRPr/>
              </a:pPr>
              <a:t>‹#›</a:t>
            </a:fld>
            <a:endParaRPr lang="en-US"/>
          </a:p>
        </p:txBody>
      </p:sp>
    </p:spTree>
    <p:extLst>
      <p:ext uri="{BB962C8B-B14F-4D97-AF65-F5344CB8AC3E}">
        <p14:creationId xmlns:p14="http://schemas.microsoft.com/office/powerpoint/2010/main" val="261637241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46238" y="541338"/>
            <a:ext cx="29625925" cy="64690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646238" y="9386888"/>
            <a:ext cx="14736762" cy="30846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535400" y="9386888"/>
            <a:ext cx="14736763" cy="30846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10C86932-31C2-ED40-BAE8-BDD771A89B38}" type="slidenum">
              <a:rPr lang="en-US"/>
              <a:pPr>
                <a:defRPr/>
              </a:pPr>
              <a:t>‹#›</a:t>
            </a:fld>
            <a:endParaRPr lang="en-US"/>
          </a:p>
        </p:txBody>
      </p:sp>
    </p:spTree>
    <p:extLst>
      <p:ext uri="{BB962C8B-B14F-4D97-AF65-F5344CB8AC3E}">
        <p14:creationId xmlns:p14="http://schemas.microsoft.com/office/powerpoint/2010/main" val="94453895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6238" y="1611313"/>
            <a:ext cx="29625925" cy="670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6238" y="9005888"/>
            <a:ext cx="14544675" cy="3752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46238" y="12758738"/>
            <a:ext cx="14544675" cy="231806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725" y="9005888"/>
            <a:ext cx="14549438" cy="3752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6722725" y="12758738"/>
            <a:ext cx="14549438" cy="231806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5A1B9B5E-B87E-C24E-A0EA-86D1B34DC21B}" type="slidenum">
              <a:rPr lang="en-US"/>
              <a:pPr>
                <a:defRPr/>
              </a:pPr>
              <a:t>‹#›</a:t>
            </a:fld>
            <a:endParaRPr lang="en-US"/>
          </a:p>
        </p:txBody>
      </p:sp>
    </p:spTree>
    <p:extLst>
      <p:ext uri="{BB962C8B-B14F-4D97-AF65-F5344CB8AC3E}">
        <p14:creationId xmlns:p14="http://schemas.microsoft.com/office/powerpoint/2010/main" val="248854145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6238" y="541338"/>
            <a:ext cx="29625925" cy="6469062"/>
          </a:xfrm>
          <a:prstGeom prst="rect">
            <a:avLst/>
          </a:prstGeom>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B7B5E5D-9B8D-D74F-97F8-F2C826BC1511}" type="slidenum">
              <a:rPr lang="en-US"/>
              <a:pPr>
                <a:defRPr/>
              </a:pPr>
              <a:t>‹#›</a:t>
            </a:fld>
            <a:endParaRPr lang="en-US"/>
          </a:p>
        </p:txBody>
      </p:sp>
    </p:spTree>
    <p:extLst>
      <p:ext uri="{BB962C8B-B14F-4D97-AF65-F5344CB8AC3E}">
        <p14:creationId xmlns:p14="http://schemas.microsoft.com/office/powerpoint/2010/main" val="3011670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933DFDE-779A-AE4D-8101-010E3E96D84D}" type="slidenum">
              <a:rPr lang="en-US"/>
              <a:pPr>
                <a:defRPr/>
              </a:pPr>
              <a:t>‹#›</a:t>
            </a:fld>
            <a:endParaRPr lang="en-US"/>
          </a:p>
        </p:txBody>
      </p:sp>
    </p:spTree>
    <p:extLst>
      <p:ext uri="{BB962C8B-B14F-4D97-AF65-F5344CB8AC3E}">
        <p14:creationId xmlns:p14="http://schemas.microsoft.com/office/powerpoint/2010/main" val="73676927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238" y="1601788"/>
            <a:ext cx="10829925" cy="68167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2869863" y="1601788"/>
            <a:ext cx="18402300" cy="34337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6238" y="8418513"/>
            <a:ext cx="10829925" cy="2752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70165A4-00B1-B54B-8892-0D326A63D2E3}" type="slidenum">
              <a:rPr lang="en-US"/>
              <a:pPr>
                <a:defRPr/>
              </a:pPr>
              <a:t>‹#›</a:t>
            </a:fld>
            <a:endParaRPr lang="en-US"/>
          </a:p>
        </p:txBody>
      </p:sp>
    </p:spTree>
    <p:extLst>
      <p:ext uri="{BB962C8B-B14F-4D97-AF65-F5344CB8AC3E}">
        <p14:creationId xmlns:p14="http://schemas.microsoft.com/office/powerpoint/2010/main" val="251788936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600" y="28163838"/>
            <a:ext cx="19751675" cy="3324225"/>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451600" y="3595688"/>
            <a:ext cx="19751675" cy="24139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6451600" y="31488063"/>
            <a:ext cx="19751675" cy="47228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AF140E-38EC-3248-81B4-B9E79AED7296}" type="slidenum">
              <a:rPr lang="en-US"/>
              <a:pPr>
                <a:defRPr/>
              </a:pPr>
              <a:t>‹#›</a:t>
            </a:fld>
            <a:endParaRPr lang="en-US"/>
          </a:p>
        </p:txBody>
      </p:sp>
    </p:spTree>
    <p:extLst>
      <p:ext uri="{BB962C8B-B14F-4D97-AF65-F5344CB8AC3E}">
        <p14:creationId xmlns:p14="http://schemas.microsoft.com/office/powerpoint/2010/main" val="378287278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Box 3"/>
          <p:cNvSpPr txBox="1">
            <a:spLocks noGrp="1" noChangeArrowheads="1"/>
          </p:cNvSpPr>
          <p:nvPr>
            <p:ph type="sldNum" sz="quarter" idx="4"/>
          </p:nvPr>
        </p:nvSpPr>
        <p:spPr bwMode="auto">
          <a:xfrm>
            <a:off x="26823988" y="36637913"/>
            <a:ext cx="1214437"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5800">
                <a:solidFill>
                  <a:schemeClr val="tx1"/>
                </a:solidFill>
                <a:latin typeface="+mn-lt"/>
                <a:ea typeface="ＭＳ Ｐゴシック" charset="0"/>
                <a:cs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CE6932D-F2D7-C14A-A206-9BF13EC7C86B}" type="slidenum">
              <a:rPr lang="en-US"/>
              <a:pPr>
                <a:defRPr/>
              </a:pPr>
              <a:t>‹#›</a:t>
            </a:fld>
            <a:endParaRPr lang="en-US"/>
          </a:p>
        </p:txBody>
      </p:sp>
      <p:pic>
        <p:nvPicPr>
          <p:cNvPr id="5" name="Picture 1"/>
          <p:cNvPicPr>
            <a:picLocks noChangeAspect="1" noChangeArrowheads="1"/>
          </p:cNvPicPr>
          <p:nvPr userDrawn="1"/>
        </p:nvPicPr>
        <p:blipFill rotWithShape="1">
          <a:blip r:embed="rId13">
            <a:alphaModFix amt="34000"/>
          </a:blip>
          <a:srcRect l="1366" t="10424" r="2122" b="11342"/>
          <a:stretch/>
        </p:blipFill>
        <p:spPr bwMode="auto">
          <a:xfrm>
            <a:off x="4343400" y="76200"/>
            <a:ext cx="24016693" cy="5147198"/>
          </a:xfrm>
          <a:prstGeom prst="rect">
            <a:avLst/>
          </a:prstGeom>
          <a:noFill/>
          <a:ln w="12700" cap="rnd">
            <a:noFill/>
            <a:round/>
            <a:headEnd/>
            <a:tailEnd/>
          </a:ln>
        </p:spPr>
      </p:pic>
      <p:pic>
        <p:nvPicPr>
          <p:cNvPr id="6" name="Picture 5"/>
          <p:cNvPicPr>
            <a:picLocks noChangeAspect="1"/>
          </p:cNvPicPr>
          <p:nvPr userDrawn="1"/>
        </p:nvPicPr>
        <p:blipFill>
          <a:blip r:embed="rId14"/>
          <a:stretch>
            <a:fillRect/>
          </a:stretch>
        </p:blipFill>
        <p:spPr>
          <a:xfrm>
            <a:off x="533400" y="1204603"/>
            <a:ext cx="4343400" cy="2757797"/>
          </a:xfrm>
          <a:prstGeom prst="rect">
            <a:avLst/>
          </a:prstGeom>
        </p:spPr>
      </p:pic>
      <p:pic>
        <p:nvPicPr>
          <p:cNvPr id="7" name="Picture 6"/>
          <p:cNvPicPr>
            <a:picLocks noChangeAspect="1"/>
          </p:cNvPicPr>
          <p:nvPr userDrawn="1"/>
        </p:nvPicPr>
        <p:blipFill>
          <a:blip r:embed="rId15"/>
          <a:stretch>
            <a:fillRect/>
          </a:stretch>
        </p:blipFill>
        <p:spPr>
          <a:xfrm>
            <a:off x="24231600" y="2783892"/>
            <a:ext cx="8561548" cy="2245308"/>
          </a:xfrm>
          <a:prstGeom prst="rect">
            <a:avLst/>
          </a:prstGeom>
        </p:spPr>
      </p:pic>
      <p:pic>
        <p:nvPicPr>
          <p:cNvPr id="8" name="Picture 7" descr="ll_Logo.png"/>
          <p:cNvPicPr>
            <a:picLocks noChangeAspect="1"/>
          </p:cNvPicPr>
          <p:nvPr userDrawn="1"/>
        </p:nvPicPr>
        <p:blipFill rotWithShape="1">
          <a:blip r:embed="rId16">
            <a:extLst>
              <a:ext uri="{28A0092B-C50C-407E-A947-70E740481C1C}">
                <a14:useLocalDpi xmlns:a14="http://schemas.microsoft.com/office/drawing/2010/main" val="0"/>
              </a:ext>
            </a:extLst>
          </a:blip>
          <a:srcRect r="59747"/>
          <a:stretch/>
        </p:blipFill>
        <p:spPr>
          <a:xfrm>
            <a:off x="29489400" y="885991"/>
            <a:ext cx="3044397" cy="3152609"/>
          </a:xfrm>
          <a:prstGeom prst="rect">
            <a:avLst/>
          </a:prstGeom>
        </p:spPr>
      </p:pic>
      <p:pic>
        <p:nvPicPr>
          <p:cNvPr id="9" name="Picture 2"/>
          <p:cNvPicPr>
            <a:picLocks noChangeAspect="1" noChangeArrowheads="1"/>
          </p:cNvPicPr>
          <p:nvPr userDrawn="1"/>
        </p:nvPicPr>
        <p:blipFill>
          <a:blip r:embed="rId17">
            <a:alphaModFix amt="68000"/>
          </a:blip>
          <a:srcRect/>
          <a:stretch>
            <a:fillRect/>
          </a:stretch>
        </p:blipFill>
        <p:spPr bwMode="auto">
          <a:xfrm rot="19140000">
            <a:off x="4495348" y="3331240"/>
            <a:ext cx="2285293" cy="1317651"/>
          </a:xfrm>
          <a:prstGeom prst="rect">
            <a:avLst/>
          </a:prstGeom>
          <a:noFill/>
          <a:ln w="12700" cap="rnd">
            <a:noFill/>
            <a:round/>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hf hdr="0" ftr="0" dt="0"/>
  <p:txStyles>
    <p:titleStyle>
      <a:lvl1pPr marL="184150" indent="-184150" algn="ctr" rtl="0" eaLnBrk="0" fontAlgn="base" hangingPunct="0">
        <a:spcBef>
          <a:spcPct val="0"/>
        </a:spcBef>
        <a:spcAft>
          <a:spcPct val="0"/>
        </a:spcAft>
        <a:defRPr sz="18100">
          <a:solidFill>
            <a:schemeClr val="tx1"/>
          </a:solidFill>
          <a:latin typeface="+mj-lt"/>
          <a:ea typeface="+mj-ea"/>
          <a:cs typeface="+mj-cs"/>
          <a:sym typeface="Arial" charset="0"/>
        </a:defRPr>
      </a:lvl1pPr>
      <a:lvl2pPr marL="184150" indent="-184150" algn="ctr" rtl="0" eaLnBrk="0" fontAlgn="base" hangingPunct="0">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2pPr>
      <a:lvl3pPr marL="184150" indent="-184150" algn="ctr" rtl="0" eaLnBrk="0" fontAlgn="base" hangingPunct="0">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3pPr>
      <a:lvl4pPr marL="184150" indent="-184150" algn="ctr" rtl="0" eaLnBrk="0" fontAlgn="base" hangingPunct="0">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4pPr>
      <a:lvl5pPr marL="184150" indent="-184150" algn="ctr" rtl="0" eaLnBrk="0" fontAlgn="base" hangingPunct="0">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5pPr>
      <a:lvl6pPr marL="641350" algn="ctr" rtl="0" fontAlgn="base">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6pPr>
      <a:lvl7pPr marL="1098550" algn="ctr" rtl="0" fontAlgn="base">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7pPr>
      <a:lvl8pPr marL="1555750" algn="ctr" rtl="0" fontAlgn="base">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8pPr>
      <a:lvl9pPr marL="2012950" algn="ctr" rtl="0" fontAlgn="base">
        <a:spcBef>
          <a:spcPct val="0"/>
        </a:spcBef>
        <a:spcAft>
          <a:spcPct val="0"/>
        </a:spcAft>
        <a:defRPr sz="18100">
          <a:solidFill>
            <a:schemeClr val="tx1"/>
          </a:solidFill>
          <a:latin typeface="Arial" charset="0"/>
          <a:ea typeface="ヒラギノ角ゴ ProN W3" charset="0"/>
          <a:cs typeface="ヒラギノ角ゴ ProN W3" charset="0"/>
          <a:sym typeface="Arial" charset="0"/>
        </a:defRPr>
      </a:lvl9pPr>
    </p:titleStyle>
    <p:bodyStyle>
      <a:lvl1pPr marL="1595438" indent="-1411288" algn="l" rtl="0" eaLnBrk="0" fontAlgn="base" hangingPunct="0">
        <a:spcBef>
          <a:spcPts val="3000"/>
        </a:spcBef>
        <a:spcAft>
          <a:spcPct val="0"/>
        </a:spcAft>
        <a:buSzPct val="100000"/>
        <a:buFont typeface="Arial" charset="0"/>
        <a:buChar char="•"/>
        <a:defRPr sz="13200">
          <a:solidFill>
            <a:schemeClr val="tx1"/>
          </a:solidFill>
          <a:latin typeface="+mn-lt"/>
          <a:ea typeface="+mn-ea"/>
          <a:cs typeface="+mn-cs"/>
          <a:sym typeface="Arial" charset="0"/>
        </a:defRPr>
      </a:lvl1pPr>
      <a:lvl2pPr marL="3049588" indent="-1174750" algn="l" rtl="0" eaLnBrk="0" fontAlgn="base" hangingPunct="0">
        <a:spcBef>
          <a:spcPts val="2600"/>
        </a:spcBef>
        <a:spcAft>
          <a:spcPct val="0"/>
        </a:spcAft>
        <a:buSzPct val="100000"/>
        <a:buFont typeface="Arial" charset="0"/>
        <a:buChar char="–"/>
        <a:defRPr sz="11500">
          <a:solidFill>
            <a:schemeClr val="tx1"/>
          </a:solidFill>
          <a:latin typeface="+mn-lt"/>
          <a:ea typeface="+mn-ea"/>
          <a:cs typeface="+mn-cs"/>
          <a:sym typeface="Arial" charset="0"/>
        </a:defRPr>
      </a:lvl2pPr>
      <a:lvl3pPr marL="4695825" indent="-939800" algn="l" rtl="0" eaLnBrk="0" fontAlgn="base" hangingPunct="0">
        <a:spcBef>
          <a:spcPts val="2300"/>
        </a:spcBef>
        <a:spcAft>
          <a:spcPct val="0"/>
        </a:spcAft>
        <a:buSzPct val="100000"/>
        <a:buFont typeface="Arial" charset="0"/>
        <a:buChar char="•"/>
        <a:defRPr sz="9900">
          <a:solidFill>
            <a:schemeClr val="tx1"/>
          </a:solidFill>
          <a:latin typeface="+mn-lt"/>
          <a:ea typeface="+mn-ea"/>
          <a:cs typeface="+mn-cs"/>
          <a:sym typeface="Arial" charset="0"/>
        </a:defRPr>
      </a:lvl3pPr>
      <a:lvl4pPr marL="6577013" indent="-939800" algn="l" rtl="0" eaLnBrk="0" fontAlgn="base" hangingPunct="0">
        <a:spcBef>
          <a:spcPts val="1900"/>
        </a:spcBef>
        <a:spcAft>
          <a:spcPct val="0"/>
        </a:spcAft>
        <a:buSzPct val="100000"/>
        <a:buFont typeface="Arial" charset="0"/>
        <a:buChar char="–"/>
        <a:defRPr sz="8200">
          <a:solidFill>
            <a:schemeClr val="tx1"/>
          </a:solidFill>
          <a:latin typeface="+mn-lt"/>
          <a:ea typeface="+mn-ea"/>
          <a:cs typeface="+mn-cs"/>
          <a:sym typeface="Arial" charset="0"/>
        </a:defRPr>
      </a:lvl4pPr>
      <a:lvl5pPr marL="8458200" indent="-939800" algn="l" rtl="0" eaLnBrk="0" fontAlgn="base" hangingPunct="0">
        <a:spcBef>
          <a:spcPts val="1900"/>
        </a:spcBef>
        <a:spcAft>
          <a:spcPct val="0"/>
        </a:spcAft>
        <a:buSzPct val="100000"/>
        <a:buFont typeface="Arial" charset="0"/>
        <a:buChar char="»"/>
        <a:defRPr sz="8200">
          <a:solidFill>
            <a:schemeClr val="tx1"/>
          </a:solidFill>
          <a:latin typeface="+mn-lt"/>
          <a:ea typeface="+mn-ea"/>
          <a:cs typeface="+mn-cs"/>
          <a:sym typeface="Arial" charset="0"/>
        </a:defRPr>
      </a:lvl5pPr>
      <a:lvl6pPr marL="8915400" indent="-939800" algn="l" rtl="0" fontAlgn="base">
        <a:spcBef>
          <a:spcPts val="1900"/>
        </a:spcBef>
        <a:spcAft>
          <a:spcPct val="0"/>
        </a:spcAft>
        <a:buSzPct val="100000"/>
        <a:buFont typeface="Arial" charset="0"/>
        <a:buChar char="»"/>
        <a:defRPr sz="8200">
          <a:solidFill>
            <a:schemeClr val="tx1"/>
          </a:solidFill>
          <a:latin typeface="+mn-lt"/>
          <a:ea typeface="+mn-ea"/>
          <a:cs typeface="+mn-cs"/>
          <a:sym typeface="Arial" charset="0"/>
        </a:defRPr>
      </a:lvl6pPr>
      <a:lvl7pPr marL="9372600" indent="-939800" algn="l" rtl="0" fontAlgn="base">
        <a:spcBef>
          <a:spcPts val="1900"/>
        </a:spcBef>
        <a:spcAft>
          <a:spcPct val="0"/>
        </a:spcAft>
        <a:buSzPct val="100000"/>
        <a:buFont typeface="Arial" charset="0"/>
        <a:buChar char="»"/>
        <a:defRPr sz="8200">
          <a:solidFill>
            <a:schemeClr val="tx1"/>
          </a:solidFill>
          <a:latin typeface="+mn-lt"/>
          <a:ea typeface="+mn-ea"/>
          <a:cs typeface="+mn-cs"/>
          <a:sym typeface="Arial" charset="0"/>
        </a:defRPr>
      </a:lvl7pPr>
      <a:lvl8pPr marL="9829800" indent="-939800" algn="l" rtl="0" fontAlgn="base">
        <a:spcBef>
          <a:spcPts val="1900"/>
        </a:spcBef>
        <a:spcAft>
          <a:spcPct val="0"/>
        </a:spcAft>
        <a:buSzPct val="100000"/>
        <a:buFont typeface="Arial" charset="0"/>
        <a:buChar char="»"/>
        <a:defRPr sz="8200">
          <a:solidFill>
            <a:schemeClr val="tx1"/>
          </a:solidFill>
          <a:latin typeface="+mn-lt"/>
          <a:ea typeface="+mn-ea"/>
          <a:cs typeface="+mn-cs"/>
          <a:sym typeface="Arial" charset="0"/>
        </a:defRPr>
      </a:lvl8pPr>
      <a:lvl9pPr marL="10287000" indent="-939800" algn="l" rtl="0" fontAlgn="base">
        <a:spcBef>
          <a:spcPts val="1900"/>
        </a:spcBef>
        <a:spcAft>
          <a:spcPct val="0"/>
        </a:spcAft>
        <a:buSzPct val="100000"/>
        <a:buFont typeface="Arial" charset="0"/>
        <a:buChar char="»"/>
        <a:defRPr sz="82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emf"/><Relationship Id="rId14" Type="http://schemas.openxmlformats.org/officeDocument/2006/relationships/image" Target="../media/image18.emf"/><Relationship Id="rId15" Type="http://schemas.openxmlformats.org/officeDocument/2006/relationships/image" Target="../media/image19.emf"/><Relationship Id="rId16" Type="http://schemas.openxmlformats.org/officeDocument/2006/relationships/image" Target="../media/image20.tif"/><Relationship Id="rId17"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tif"/><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rgbClr val="8FB1FF"/>
            </a:gs>
          </a:gsLst>
          <a:lin ang="5400000"/>
        </a:gradFill>
        <a:effectLst/>
      </p:bgPr>
    </p:bg>
    <p:spTree>
      <p:nvGrpSpPr>
        <p:cNvPr id="1" name=""/>
        <p:cNvGrpSpPr/>
        <p:nvPr/>
      </p:nvGrpSpPr>
      <p:grpSpPr>
        <a:xfrm>
          <a:off x="0" y="0"/>
          <a:ext cx="0" cy="0"/>
          <a:chOff x="0" y="0"/>
          <a:chExt cx="0" cy="0"/>
        </a:xfrm>
      </p:grpSpPr>
      <p:grpSp>
        <p:nvGrpSpPr>
          <p:cNvPr id="14339" name="Group 3"/>
          <p:cNvGrpSpPr>
            <a:grpSpLocks/>
          </p:cNvGrpSpPr>
          <p:nvPr/>
        </p:nvGrpSpPr>
        <p:grpSpPr bwMode="auto">
          <a:xfrm>
            <a:off x="-23813" y="-25400"/>
            <a:ext cx="32918401" cy="40233600"/>
            <a:chOff x="0" y="0"/>
            <a:chExt cx="20736" cy="25344"/>
          </a:xfrm>
        </p:grpSpPr>
        <p:sp>
          <p:nvSpPr>
            <p:cNvPr id="14365" name="Rectangle 1"/>
            <p:cNvSpPr>
              <a:spLocks/>
            </p:cNvSpPr>
            <p:nvPr/>
          </p:nvSpPr>
          <p:spPr bwMode="auto">
            <a:xfrm>
              <a:off x="0" y="0"/>
              <a:ext cx="20736" cy="25344"/>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a:p>
          </p:txBody>
        </p:sp>
        <p:sp>
          <p:nvSpPr>
            <p:cNvPr id="14366" name="Rectangle 2"/>
            <p:cNvSpPr>
              <a:spLocks/>
            </p:cNvSpPr>
            <p:nvPr/>
          </p:nvSpPr>
          <p:spPr bwMode="auto">
            <a:xfrm>
              <a:off x="0" y="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endParaRPr lang="en-US" sz="2400"/>
            </a:p>
          </p:txBody>
        </p:sp>
      </p:grpSp>
      <p:sp>
        <p:nvSpPr>
          <p:cNvPr id="14342" name="Rectangle 6"/>
          <p:cNvSpPr>
            <a:spLocks/>
          </p:cNvSpPr>
          <p:nvPr/>
        </p:nvSpPr>
        <p:spPr bwMode="auto">
          <a:xfrm>
            <a:off x="4852987" y="685800"/>
            <a:ext cx="23164800" cy="1107996"/>
          </a:xfrm>
          <a:prstGeom prst="rect">
            <a:avLst/>
          </a:prstGeom>
          <a:noFill/>
          <a:ln>
            <a:noFill/>
          </a:ln>
          <a:extLst/>
        </p:spPr>
        <p:style>
          <a:lnRef idx="3">
            <a:schemeClr val="lt1"/>
          </a:lnRef>
          <a:fillRef idx="1">
            <a:schemeClr val="accent2"/>
          </a:fillRef>
          <a:effectRef idx="1">
            <a:schemeClr val="accent2"/>
          </a:effectRef>
          <a:fontRef idx="minor">
            <a:schemeClr val="lt1"/>
          </a:fontRef>
        </p:style>
        <p:txBody>
          <a:bodyPr wrap="square" lIns="0" tIns="0" rIns="40639" bIns="0">
            <a:spAutoFit/>
          </a:bodyPr>
          <a:lstStyle/>
          <a:p>
            <a:pPr marL="39688" algn="ctr"/>
            <a:r>
              <a:rPr lang="en-US" sz="7200" b="1" dirty="0"/>
              <a:t>R</a:t>
            </a:r>
            <a:r>
              <a:rPr lang="en-US" sz="7200" b="1" dirty="0" smtClean="0"/>
              <a:t>each-through Effect in Deep Depletion TESS CCDs</a:t>
            </a:r>
            <a:endParaRPr lang="en-US" sz="7200" b="1" dirty="0">
              <a:solidFill>
                <a:srgbClr val="FF6600"/>
              </a:solidFill>
              <a:ea typeface="ＭＳ Ｐゴシック" charset="0"/>
              <a:cs typeface="ＭＳ Ｐゴシック" charset="0"/>
            </a:endParaRPr>
          </a:p>
        </p:txBody>
      </p:sp>
      <p:sp>
        <p:nvSpPr>
          <p:cNvPr id="2054" name="Rectangle 7"/>
          <p:cNvSpPr>
            <a:spLocks/>
          </p:cNvSpPr>
          <p:nvPr/>
        </p:nvSpPr>
        <p:spPr bwMode="auto">
          <a:xfrm>
            <a:off x="4243387" y="2362200"/>
            <a:ext cx="2438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defRPr/>
            </a:pPr>
            <a:r>
              <a:rPr lang="nb-NO" sz="4000" b="1" dirty="0" smtClean="0">
                <a:solidFill>
                  <a:schemeClr val="accent3">
                    <a:lumMod val="85000"/>
                  </a:schemeClr>
                </a:solidFill>
                <a:ea typeface="ＭＳ Ｐゴシック" charset="0"/>
              </a:rPr>
              <a:t>J. Villaseñor</a:t>
            </a:r>
            <a:r>
              <a:rPr lang="nb-NO" sz="4000" b="1" baseline="30000" dirty="0" smtClean="0">
                <a:solidFill>
                  <a:schemeClr val="accent3">
                    <a:lumMod val="85000"/>
                  </a:schemeClr>
                </a:solidFill>
                <a:ea typeface="ＭＳ Ｐゴシック" charset="0"/>
              </a:rPr>
              <a:t>1</a:t>
            </a:r>
            <a:r>
              <a:rPr lang="nb-NO" sz="4000" b="1" dirty="0" smtClean="0">
                <a:solidFill>
                  <a:schemeClr val="accent3">
                    <a:lumMod val="85000"/>
                  </a:schemeClr>
                </a:solidFill>
                <a:ea typeface="ＭＳ Ｐゴシック" charset="0"/>
              </a:rPr>
              <a:t>, G. Prigozhin</a:t>
            </a:r>
            <a:r>
              <a:rPr lang="nb-NO" sz="4000" b="1" baseline="30000" dirty="0" smtClean="0">
                <a:solidFill>
                  <a:schemeClr val="accent3">
                    <a:lumMod val="85000"/>
                  </a:schemeClr>
                </a:solidFill>
                <a:ea typeface="ＭＳ Ｐゴシック" charset="0"/>
              </a:rPr>
              <a:t>1</a:t>
            </a:r>
            <a:r>
              <a:rPr lang="nb-NO" sz="4000" b="1" dirty="0" smtClean="0">
                <a:solidFill>
                  <a:schemeClr val="accent3">
                    <a:lumMod val="85000"/>
                  </a:schemeClr>
                </a:solidFill>
                <a:ea typeface="ＭＳ Ｐゴシック" charset="0"/>
              </a:rPr>
              <a:t>, B. B</a:t>
            </a:r>
            <a:r>
              <a:rPr lang="en-US" sz="4000" b="1" dirty="0" err="1" smtClean="0">
                <a:solidFill>
                  <a:schemeClr val="accent3">
                    <a:lumMod val="85000"/>
                  </a:schemeClr>
                </a:solidFill>
                <a:ea typeface="ＭＳ Ｐゴシック" charset="0"/>
              </a:rPr>
              <a:t>ur</a:t>
            </a:r>
            <a:r>
              <a:rPr lang="nb-NO" sz="4000" b="1" dirty="0" smtClean="0">
                <a:solidFill>
                  <a:schemeClr val="accent3">
                    <a:lumMod val="85000"/>
                  </a:schemeClr>
                </a:solidFill>
                <a:ea typeface="ＭＳ Ｐゴシック" charset="0"/>
              </a:rPr>
              <a:t>ke</a:t>
            </a:r>
            <a:r>
              <a:rPr lang="nb-NO" sz="4000" b="1" baseline="30000" dirty="0" smtClean="0">
                <a:solidFill>
                  <a:schemeClr val="accent3">
                    <a:lumMod val="85000"/>
                  </a:schemeClr>
                </a:solidFill>
                <a:ea typeface="ＭＳ Ｐゴシック" charset="0"/>
              </a:rPr>
              <a:t>2</a:t>
            </a:r>
            <a:r>
              <a:rPr lang="nb-NO" sz="4000" b="1" dirty="0" smtClean="0">
                <a:solidFill>
                  <a:schemeClr val="accent3">
                    <a:lumMod val="85000"/>
                  </a:schemeClr>
                </a:solidFill>
                <a:ea typeface="ＭＳ Ｐゴシック" charset="0"/>
              </a:rPr>
              <a:t>, J.P. Doty</a:t>
            </a:r>
            <a:r>
              <a:rPr lang="nb-NO" sz="4000" b="1" baseline="30000" dirty="0" smtClean="0">
                <a:solidFill>
                  <a:schemeClr val="accent3">
                    <a:lumMod val="85000"/>
                  </a:schemeClr>
                </a:solidFill>
                <a:ea typeface="ＭＳ Ｐゴシック" charset="0"/>
              </a:rPr>
              <a:t>1</a:t>
            </a:r>
            <a:r>
              <a:rPr lang="nb-NO" sz="4000" b="1" dirty="0" smtClean="0">
                <a:solidFill>
                  <a:schemeClr val="accent3">
                    <a:lumMod val="85000"/>
                  </a:schemeClr>
                </a:solidFill>
                <a:ea typeface="ＭＳ Ｐゴシック" charset="0"/>
              </a:rPr>
              <a:t>, S. Yazdi</a:t>
            </a:r>
            <a:r>
              <a:rPr lang="nb-NO" sz="4000" b="1" baseline="30000" dirty="0" smtClean="0">
                <a:solidFill>
                  <a:schemeClr val="accent3">
                    <a:lumMod val="85000"/>
                  </a:schemeClr>
                </a:solidFill>
                <a:ea typeface="ＭＳ Ｐゴシック" charset="0"/>
              </a:rPr>
              <a:t>1</a:t>
            </a:r>
            <a:r>
              <a:rPr lang="nb-NO" sz="4000" b="1" dirty="0" smtClean="0">
                <a:solidFill>
                  <a:schemeClr val="accent3">
                    <a:lumMod val="85000"/>
                  </a:schemeClr>
                </a:solidFill>
                <a:ea typeface="ＭＳ Ｐゴシック" charset="0"/>
              </a:rPr>
              <a:t>, G. Ricker</a:t>
            </a:r>
            <a:r>
              <a:rPr lang="nb-NO" sz="4000" b="1" baseline="30000" dirty="0" smtClean="0">
                <a:solidFill>
                  <a:schemeClr val="accent3">
                    <a:lumMod val="85000"/>
                  </a:schemeClr>
                </a:solidFill>
                <a:ea typeface="ＭＳ Ｐゴシック" charset="0"/>
              </a:rPr>
              <a:t>1</a:t>
            </a:r>
            <a:r>
              <a:rPr lang="nb-NO" sz="4000" b="1" dirty="0" smtClean="0">
                <a:solidFill>
                  <a:schemeClr val="accent3">
                    <a:lumMod val="85000"/>
                  </a:schemeClr>
                </a:solidFill>
                <a:ea typeface="ＭＳ Ｐゴシック" charset="0"/>
              </a:rPr>
              <a:t>, R. Vanderspek</a:t>
            </a:r>
            <a:r>
              <a:rPr lang="nb-NO" sz="4000" b="1" baseline="30000" dirty="0" smtClean="0">
                <a:solidFill>
                  <a:schemeClr val="accent3">
                    <a:lumMod val="85000"/>
                  </a:schemeClr>
                </a:solidFill>
                <a:ea typeface="ＭＳ Ｐゴシック" charset="0"/>
              </a:rPr>
              <a:t>1</a:t>
            </a:r>
            <a:r>
              <a:rPr lang="nb-NO" sz="4000" b="1" dirty="0" smtClean="0">
                <a:solidFill>
                  <a:schemeClr val="accent3">
                    <a:lumMod val="85000"/>
                  </a:schemeClr>
                </a:solidFill>
                <a:ea typeface="ＭＳ Ｐゴシック" charset="0"/>
              </a:rPr>
              <a:t>  </a:t>
            </a:r>
            <a:r>
              <a:rPr lang="en-US" sz="4000" dirty="0" smtClean="0">
                <a:solidFill>
                  <a:schemeClr val="accent3">
                    <a:lumMod val="85000"/>
                  </a:schemeClr>
                </a:solidFill>
                <a:ea typeface="ＭＳ Ｐゴシック" charset="0"/>
              </a:rPr>
              <a:t/>
            </a:r>
            <a:br>
              <a:rPr lang="en-US" sz="4000" dirty="0" smtClean="0">
                <a:solidFill>
                  <a:schemeClr val="accent3">
                    <a:lumMod val="85000"/>
                  </a:schemeClr>
                </a:solidFill>
                <a:ea typeface="ＭＳ Ｐゴシック" charset="0"/>
              </a:rPr>
            </a:br>
            <a:r>
              <a:rPr lang="en-US" sz="2800" dirty="0" smtClean="0">
                <a:solidFill>
                  <a:schemeClr val="accent3">
                    <a:lumMod val="85000"/>
                  </a:schemeClr>
                </a:solidFill>
                <a:ea typeface="ＭＳ Ｐゴシック" charset="0"/>
              </a:rPr>
              <a:t> </a:t>
            </a:r>
            <a:endParaRPr lang="en-US" sz="3600" dirty="0" smtClean="0">
              <a:solidFill>
                <a:schemeClr val="accent3">
                  <a:lumMod val="85000"/>
                </a:schemeClr>
              </a:solidFill>
              <a:ea typeface="ＭＳ Ｐゴシック" charset="0"/>
            </a:endParaRPr>
          </a:p>
          <a:p>
            <a:pPr marL="782638" indent="-742950" algn="ctr">
              <a:buAutoNum type="arabicPeriod"/>
              <a:defRPr/>
            </a:pPr>
            <a:r>
              <a:rPr lang="en-US" sz="3600" dirty="0" smtClean="0">
                <a:solidFill>
                  <a:schemeClr val="accent3">
                    <a:lumMod val="85000"/>
                  </a:schemeClr>
                </a:solidFill>
                <a:ea typeface="ＭＳ Ｐゴシック" charset="0"/>
              </a:rPr>
              <a:t>MIT Kavli Institute for Astrophysics and Space Research</a:t>
            </a:r>
          </a:p>
          <a:p>
            <a:pPr marL="782638" indent="-742950" algn="ctr">
              <a:buAutoNum type="arabicPeriod"/>
              <a:defRPr/>
            </a:pPr>
            <a:r>
              <a:rPr lang="en-US" sz="3600" dirty="0" smtClean="0">
                <a:solidFill>
                  <a:schemeClr val="accent3">
                    <a:lumMod val="85000"/>
                  </a:schemeClr>
                </a:solidFill>
                <a:ea typeface="ＭＳ Ｐゴシック" charset="0"/>
              </a:rPr>
              <a:t>MIT Lincoln Laboratories </a:t>
            </a:r>
            <a:endParaRPr lang="en-US" sz="3600" dirty="0">
              <a:solidFill>
                <a:schemeClr val="accent3">
                  <a:lumMod val="85000"/>
                </a:schemeClr>
              </a:solidFill>
              <a:ea typeface="ＭＳ Ｐゴシック" charset="0"/>
            </a:endParaRPr>
          </a:p>
        </p:txBody>
      </p:sp>
      <p:sp>
        <p:nvSpPr>
          <p:cNvPr id="15" name="Rounded Rectangle 14"/>
          <p:cNvSpPr/>
          <p:nvPr/>
        </p:nvSpPr>
        <p:spPr bwMode="auto">
          <a:xfrm>
            <a:off x="1804986" y="5105400"/>
            <a:ext cx="29513214" cy="4953000"/>
          </a:xfrm>
          <a:prstGeom prst="roundRect">
            <a:avLst>
              <a:gd name="adj" fmla="val 7825"/>
            </a:avLst>
          </a:prstGeom>
          <a:solidFill>
            <a:schemeClr val="accent2">
              <a:lumMod val="20000"/>
              <a:lumOff val="80000"/>
              <a:alpha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defRPr/>
            </a:pPr>
            <a:r>
              <a:rPr lang="en-US" sz="3600" b="1" dirty="0" smtClean="0">
                <a:solidFill>
                  <a:srgbClr val="800000"/>
                </a:solidFill>
              </a:rPr>
              <a:t>Abstract</a:t>
            </a:r>
            <a:endParaRPr lang="en-US" sz="3600" b="1" dirty="0">
              <a:solidFill>
                <a:srgbClr val="800000"/>
              </a:solidFill>
            </a:endParaRPr>
          </a:p>
        </p:txBody>
      </p:sp>
      <p:sp>
        <p:nvSpPr>
          <p:cNvPr id="14364" name="TextBox 2"/>
          <p:cNvSpPr txBox="1">
            <a:spLocks noChangeArrowheads="1"/>
          </p:cNvSpPr>
          <p:nvPr/>
        </p:nvSpPr>
        <p:spPr bwMode="auto">
          <a:xfrm>
            <a:off x="2209800" y="5791200"/>
            <a:ext cx="2886551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spcBef>
                <a:spcPts val="0"/>
              </a:spcBef>
              <a:spcAft>
                <a:spcPts val="600"/>
              </a:spcAft>
            </a:pPr>
            <a:r>
              <a:rPr lang="en-US" sz="3600" dirty="0" smtClean="0"/>
              <a:t>TESS CCDs are deep depletion devices made on a 100 micron-thick high resistivity p-type silicon substrate</a:t>
            </a:r>
            <a:r>
              <a:rPr lang="en-US" sz="3600" baseline="30000" dirty="0" smtClean="0"/>
              <a:t>(1,2)</a:t>
            </a:r>
            <a:r>
              <a:rPr lang="en-US" sz="3600" dirty="0" smtClean="0"/>
              <a:t>. In order to fully deplete the substrate and increase the near-IR efficiency, we apply a bias voltage to the back side of the device. A bias of -25V is sufficient to fully deplete this device, but </a:t>
            </a:r>
            <a:r>
              <a:rPr lang="en-US" sz="3600" dirty="0" err="1" smtClean="0"/>
              <a:t>overdepletion</a:t>
            </a:r>
            <a:r>
              <a:rPr lang="en-US" sz="3600" dirty="0" smtClean="0"/>
              <a:t> is desirable to minimize lateral diffusion which can blur images and in turn affect the photometric precision</a:t>
            </a:r>
            <a:r>
              <a:rPr lang="en-US" sz="3600" baseline="30000" dirty="0" smtClean="0"/>
              <a:t>(3)</a:t>
            </a:r>
            <a:r>
              <a:rPr lang="en-US" sz="3600" dirty="0" smtClean="0"/>
              <a:t>. Hence, much larger negative bias voltages have been applied</a:t>
            </a:r>
            <a:r>
              <a:rPr lang="en-US" sz="3600" baseline="30000" dirty="0" smtClean="0"/>
              <a:t>(4)</a:t>
            </a:r>
            <a:r>
              <a:rPr lang="en-US" sz="3600" dirty="0" smtClean="0"/>
              <a:t>. We achieved sharper images with larger negative substrate voltage, but we also discovered an unexpected dramatic increase of the full well capacity beyond a threshold voltage. Large full well above 200,000e- is accompanied by poor charge conservation in the bloomed well condition. Both phenomena can be explained by backside voltage reaching through the substrate volume, eliminating the barrier for holes, and dragging the floating channel stops to a more negative potential.</a:t>
            </a:r>
          </a:p>
        </p:txBody>
      </p:sp>
      <p:sp>
        <p:nvSpPr>
          <p:cNvPr id="36" name="Rounded Rectangle 35"/>
          <p:cNvSpPr/>
          <p:nvPr/>
        </p:nvSpPr>
        <p:spPr bwMode="auto">
          <a:xfrm>
            <a:off x="228600" y="29718000"/>
            <a:ext cx="15163800" cy="10134600"/>
          </a:xfrm>
          <a:prstGeom prst="roundRect">
            <a:avLst>
              <a:gd name="adj" fmla="val 5300"/>
            </a:avLst>
          </a:prstGeom>
          <a:solidFill>
            <a:schemeClr val="accent2">
              <a:lumMod val="20000"/>
              <a:lumOff val="80000"/>
              <a:alpha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r>
              <a:rPr lang="en-US" sz="3600" b="1" dirty="0" smtClean="0">
                <a:solidFill>
                  <a:srgbClr val="800000"/>
                </a:solidFill>
              </a:rPr>
              <a:t>An experimental confirmation: substrate current behavior</a:t>
            </a:r>
          </a:p>
        </p:txBody>
      </p:sp>
      <p:sp>
        <p:nvSpPr>
          <p:cNvPr id="35" name="Rounded Rectangle 34"/>
          <p:cNvSpPr/>
          <p:nvPr/>
        </p:nvSpPr>
        <p:spPr bwMode="auto">
          <a:xfrm>
            <a:off x="15925800" y="10363200"/>
            <a:ext cx="16611600" cy="19659600"/>
          </a:xfrm>
          <a:prstGeom prst="roundRect">
            <a:avLst>
              <a:gd name="adj" fmla="val 4837"/>
            </a:avLst>
          </a:prstGeom>
          <a:solidFill>
            <a:schemeClr val="accent2">
              <a:lumMod val="20000"/>
              <a:lumOff val="80000"/>
              <a:alpha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r>
              <a:rPr lang="en-US" sz="3600" b="1" dirty="0" smtClean="0">
                <a:solidFill>
                  <a:srgbClr val="800000"/>
                </a:solidFill>
              </a:rPr>
              <a:t>Proposed explanation: reach-through effect</a:t>
            </a:r>
            <a:endParaRPr lang="en-US" sz="3600" b="1" dirty="0">
              <a:solidFill>
                <a:srgbClr val="800000"/>
              </a:solidFill>
            </a:endParaRPr>
          </a:p>
        </p:txBody>
      </p:sp>
      <p:sp>
        <p:nvSpPr>
          <p:cNvPr id="23" name="Rounded Rectangle 22"/>
          <p:cNvSpPr/>
          <p:nvPr/>
        </p:nvSpPr>
        <p:spPr bwMode="auto">
          <a:xfrm>
            <a:off x="15925800" y="30403800"/>
            <a:ext cx="16611600" cy="3657600"/>
          </a:xfrm>
          <a:prstGeom prst="roundRect">
            <a:avLst>
              <a:gd name="adj" fmla="val 7825"/>
            </a:avLst>
          </a:prstGeom>
          <a:solidFill>
            <a:schemeClr val="accent2">
              <a:lumMod val="20000"/>
              <a:lumOff val="80000"/>
              <a:alpha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r>
              <a:rPr lang="en-US" sz="3600" b="1" dirty="0" smtClean="0">
                <a:solidFill>
                  <a:srgbClr val="800000"/>
                </a:solidFill>
              </a:rPr>
              <a:t>Summary</a:t>
            </a:r>
            <a:endParaRPr lang="en-US" sz="3600" b="1" dirty="0">
              <a:solidFill>
                <a:srgbClr val="800000"/>
              </a:solidFill>
            </a:endParaRPr>
          </a:p>
        </p:txBody>
      </p:sp>
      <p:sp>
        <p:nvSpPr>
          <p:cNvPr id="24" name="TextBox 2"/>
          <p:cNvSpPr txBox="1">
            <a:spLocks noChangeArrowheads="1"/>
          </p:cNvSpPr>
          <p:nvPr/>
        </p:nvSpPr>
        <p:spPr bwMode="auto">
          <a:xfrm>
            <a:off x="381000" y="30444282"/>
            <a:ext cx="14478000" cy="369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marL="571500" indent="-571500">
              <a:spcBef>
                <a:spcPts val="0"/>
              </a:spcBef>
              <a:spcAft>
                <a:spcPts val="600"/>
              </a:spcAft>
              <a:buFont typeface="Arial"/>
              <a:buChar char="•"/>
            </a:pPr>
            <a:r>
              <a:rPr lang="en-US" sz="3200" dirty="0" smtClean="0"/>
              <a:t>We measured the current flowing into the substrate while performing the substrate voltage scans.</a:t>
            </a:r>
          </a:p>
          <a:p>
            <a:pPr marL="571500" indent="-571500">
              <a:spcBef>
                <a:spcPts val="0"/>
              </a:spcBef>
              <a:spcAft>
                <a:spcPts val="600"/>
              </a:spcAft>
              <a:buFont typeface="Arial"/>
              <a:buChar char="•"/>
            </a:pPr>
            <a:r>
              <a:rPr lang="en-US" sz="3200" dirty="0" smtClean="0"/>
              <a:t>A sharp increase in the current draw is observed coincident with the full well rise, continuing to rise with increasing negative substrate voltage.</a:t>
            </a:r>
          </a:p>
          <a:p>
            <a:pPr marL="571500" indent="-571500">
              <a:spcBef>
                <a:spcPts val="0"/>
              </a:spcBef>
              <a:spcAft>
                <a:spcPts val="600"/>
              </a:spcAft>
              <a:buFont typeface="Arial"/>
              <a:buChar char="•"/>
            </a:pPr>
            <a:r>
              <a:rPr lang="en-US" sz="3200" dirty="0" smtClean="0"/>
              <a:t>This current is due to the bias supply drawing the holes from the grounded channel stops at the device periphery, fully consistent with the proposed  reach-through model.</a:t>
            </a:r>
            <a:endParaRPr lang="en-US" sz="3200" dirty="0"/>
          </a:p>
        </p:txBody>
      </p:sp>
      <p:sp>
        <p:nvSpPr>
          <p:cNvPr id="25" name="TextBox 2"/>
          <p:cNvSpPr txBox="1">
            <a:spLocks noChangeArrowheads="1"/>
          </p:cNvSpPr>
          <p:nvPr/>
        </p:nvSpPr>
        <p:spPr bwMode="auto">
          <a:xfrm>
            <a:off x="16078200" y="31318200"/>
            <a:ext cx="157734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marL="571500" indent="-571500" algn="just">
              <a:spcBef>
                <a:spcPts val="0"/>
              </a:spcBef>
              <a:spcAft>
                <a:spcPts val="600"/>
              </a:spcAft>
              <a:buFont typeface="Arial"/>
              <a:buChar char="•"/>
            </a:pPr>
            <a:r>
              <a:rPr lang="en-US" sz="3200" dirty="0" smtClean="0"/>
              <a:t>The discovered phenomenon to our knowledge has not been reported before, the reason could be a thinner substrate than most other deep depletion devices.</a:t>
            </a:r>
          </a:p>
          <a:p>
            <a:pPr marL="571500" indent="-571500" algn="just">
              <a:spcBef>
                <a:spcPts val="0"/>
              </a:spcBef>
              <a:spcAft>
                <a:spcPts val="600"/>
              </a:spcAft>
              <a:buFont typeface="Arial"/>
              <a:buChar char="•"/>
            </a:pPr>
            <a:r>
              <a:rPr lang="en-US" sz="3200" dirty="0" smtClean="0"/>
              <a:t>The TESS CCDs will be operated below the reach-through voltage.</a:t>
            </a:r>
          </a:p>
          <a:p>
            <a:pPr marL="571500" indent="-571500" algn="just">
              <a:spcBef>
                <a:spcPts val="0"/>
              </a:spcBef>
              <a:spcAft>
                <a:spcPts val="600"/>
              </a:spcAft>
              <a:buFont typeface="Arial"/>
              <a:buChar char="•"/>
            </a:pPr>
            <a:r>
              <a:rPr lang="en-US" sz="3200" dirty="0" smtClean="0"/>
              <a:t>Computational 3D analysis is necessary to confirm the proposed model (planned).</a:t>
            </a:r>
          </a:p>
        </p:txBody>
      </p:sp>
      <p:sp>
        <p:nvSpPr>
          <p:cNvPr id="42" name="TextBox 2"/>
          <p:cNvSpPr txBox="1">
            <a:spLocks noChangeArrowheads="1"/>
          </p:cNvSpPr>
          <p:nvPr/>
        </p:nvSpPr>
        <p:spPr bwMode="auto">
          <a:xfrm>
            <a:off x="16230600" y="11430000"/>
            <a:ext cx="16002000" cy="685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marL="571500" indent="-571500" algn="just">
              <a:spcBef>
                <a:spcPts val="0"/>
              </a:spcBef>
              <a:spcAft>
                <a:spcPts val="600"/>
              </a:spcAft>
              <a:buFont typeface="Arial"/>
              <a:buChar char="•"/>
            </a:pPr>
            <a:r>
              <a:rPr lang="en-US" sz="3000" dirty="0" smtClean="0"/>
              <a:t>We believe that the observed behavior can be explained by a reach-through phenomenon.</a:t>
            </a:r>
          </a:p>
          <a:p>
            <a:pPr marL="571500" indent="-571500" algn="just">
              <a:spcBef>
                <a:spcPts val="0"/>
              </a:spcBef>
              <a:spcAft>
                <a:spcPts val="600"/>
              </a:spcAft>
              <a:buFont typeface="Arial"/>
              <a:buChar char="•"/>
            </a:pPr>
            <a:r>
              <a:rPr lang="en-US" sz="3000" dirty="0" smtClean="0"/>
              <a:t>Normally, once the substrate is fully depleted, the backside p+ layer is insulated from the </a:t>
            </a:r>
            <a:r>
              <a:rPr lang="en-US" sz="3000" dirty="0" err="1" smtClean="0"/>
              <a:t>frontside</a:t>
            </a:r>
            <a:r>
              <a:rPr lang="en-US" sz="3000" dirty="0" smtClean="0"/>
              <a:t> p+ channel stops by a potential barrier that prevents holes from flowing across the substrate. As the backside bias becomes more negative, this barrier is lowered, and eventually disappears (reach-through); holes from channel stops may now flow to the backside contact.</a:t>
            </a:r>
          </a:p>
          <a:p>
            <a:pPr marL="571500" indent="-571500" algn="just">
              <a:spcBef>
                <a:spcPts val="0"/>
              </a:spcBef>
              <a:spcAft>
                <a:spcPts val="600"/>
              </a:spcAft>
              <a:buFont typeface="Arial"/>
              <a:buChar char="•"/>
            </a:pPr>
            <a:r>
              <a:rPr lang="en-US" sz="3000" dirty="0" smtClean="0"/>
              <a:t>The channel stops in TESS CCDs are floating, since the presence of upper serial registers in the device prevented direct grounding. As a result, after reach-through, channel stops are pulled by the backside bias to a more negative potential, thus changing inversion potential in the CCD buried channel area.</a:t>
            </a:r>
          </a:p>
          <a:p>
            <a:pPr marL="571500" indent="-571500" algn="just" eaLnBrk="1" hangingPunct="1">
              <a:spcAft>
                <a:spcPts val="500"/>
              </a:spcAft>
              <a:buFont typeface="Arial"/>
              <a:buChar char="•"/>
            </a:pPr>
            <a:r>
              <a:rPr lang="en-US" sz="3000" dirty="0"/>
              <a:t>The inversion potential shifts under the gates, leading to a less positive minimum in the barrier phase. This effectively increases the full well capacity.</a:t>
            </a:r>
          </a:p>
          <a:p>
            <a:pPr marL="571500" indent="-571500" algn="just" eaLnBrk="1" hangingPunct="1">
              <a:spcAft>
                <a:spcPts val="500"/>
              </a:spcAft>
              <a:buFont typeface="Arial"/>
              <a:buChar char="•"/>
            </a:pPr>
            <a:r>
              <a:rPr lang="en-US" sz="3000" dirty="0"/>
              <a:t>At the same time the shift also allows the full well charge to get closer to the SiO2 interface, leading to surface charge loss when device is in blooming condition</a:t>
            </a:r>
            <a:r>
              <a:rPr lang="en-US" sz="3000" dirty="0" smtClean="0"/>
              <a:t>.</a:t>
            </a:r>
            <a:endParaRPr lang="en-US" sz="3000" dirty="0"/>
          </a:p>
        </p:txBody>
      </p:sp>
      <p:sp>
        <p:nvSpPr>
          <p:cNvPr id="2" name="TextBox 1"/>
          <p:cNvSpPr txBox="1"/>
          <p:nvPr/>
        </p:nvSpPr>
        <p:spPr>
          <a:xfrm>
            <a:off x="16306800" y="35280600"/>
            <a:ext cx="184666" cy="461665"/>
          </a:xfrm>
          <a:prstGeom prst="rect">
            <a:avLst/>
          </a:prstGeom>
          <a:noFill/>
        </p:spPr>
        <p:txBody>
          <a:bodyPr wrap="none" rtlCol="0">
            <a:spAutoFit/>
          </a:bodyPr>
          <a:lstStyle/>
          <a:p>
            <a:endParaRPr lang="en-US" sz="2400" dirty="0"/>
          </a:p>
        </p:txBody>
      </p:sp>
      <p:sp>
        <p:nvSpPr>
          <p:cNvPr id="29" name="Rounded Rectangle 28"/>
          <p:cNvSpPr/>
          <p:nvPr/>
        </p:nvSpPr>
        <p:spPr bwMode="auto">
          <a:xfrm>
            <a:off x="304800" y="10439400"/>
            <a:ext cx="15163800" cy="18669000"/>
          </a:xfrm>
          <a:prstGeom prst="roundRect">
            <a:avLst>
              <a:gd name="adj" fmla="val 4837"/>
            </a:avLst>
          </a:prstGeom>
          <a:solidFill>
            <a:schemeClr val="accent2">
              <a:lumMod val="20000"/>
              <a:lumOff val="80000"/>
              <a:alpha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r>
              <a:rPr lang="en-US" sz="3600" b="1" dirty="0" smtClean="0">
                <a:solidFill>
                  <a:srgbClr val="800000"/>
                </a:solidFill>
              </a:rPr>
              <a:t>Anomalous behavior of the amount of charge in the full well as a function of substrate bias </a:t>
            </a:r>
            <a:endParaRPr lang="en-US" sz="3600" b="1" dirty="0">
              <a:solidFill>
                <a:srgbClr val="800000"/>
              </a:solidFill>
            </a:endParaRPr>
          </a:p>
        </p:txBody>
      </p:sp>
      <p:sp>
        <p:nvSpPr>
          <p:cNvPr id="14354" name="TextBox 48"/>
          <p:cNvSpPr txBox="1">
            <a:spLocks noChangeArrowheads="1"/>
          </p:cNvSpPr>
          <p:nvPr/>
        </p:nvSpPr>
        <p:spPr bwMode="auto">
          <a:xfrm>
            <a:off x="533400" y="12115800"/>
            <a:ext cx="14706600" cy="261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marL="571500" indent="-571500" algn="just" eaLnBrk="1" hangingPunct="1">
              <a:spcAft>
                <a:spcPts val="500"/>
              </a:spcAft>
              <a:buFont typeface="Arial"/>
              <a:buChar char="•"/>
            </a:pPr>
            <a:r>
              <a:rPr lang="en-US" sz="3200" dirty="0" smtClean="0"/>
              <a:t>Analysis of the diffusion clouds caused by cosmic ray trails show that a bias voltage of -25V is sufficient to deplete the 100 micron thick layer.</a:t>
            </a:r>
            <a:endParaRPr lang="en-US" sz="3200" dirty="0"/>
          </a:p>
          <a:p>
            <a:pPr marL="571500" indent="-571500" algn="just" eaLnBrk="1" hangingPunct="1">
              <a:spcAft>
                <a:spcPts val="500"/>
              </a:spcAft>
              <a:buFont typeface="Arial"/>
              <a:buChar char="•"/>
            </a:pPr>
            <a:r>
              <a:rPr lang="en-US" sz="3200" dirty="0" smtClean="0"/>
              <a:t>Virtual Knife Edge</a:t>
            </a:r>
            <a:r>
              <a:rPr lang="en-US" sz="3200" baseline="30000" dirty="0" smtClean="0"/>
              <a:t>(5)</a:t>
            </a:r>
            <a:r>
              <a:rPr lang="en-US" sz="3200" dirty="0" smtClean="0"/>
              <a:t> measurements confirm the -20-25V range, and also show continued decreasing charge diffusion cloud radii at more negative substrate voltage.</a:t>
            </a:r>
          </a:p>
        </p:txBody>
      </p:sp>
      <p:sp>
        <p:nvSpPr>
          <p:cNvPr id="31" name="TextBox 2"/>
          <p:cNvSpPr txBox="1">
            <a:spLocks noChangeArrowheads="1"/>
          </p:cNvSpPr>
          <p:nvPr/>
        </p:nvSpPr>
        <p:spPr bwMode="auto">
          <a:xfrm>
            <a:off x="838200" y="38481000"/>
            <a:ext cx="62484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5 Bias schematic. Photons arrive from the bottom, creating charge clouds which expand as they are collected at the gates.</a:t>
            </a:r>
          </a:p>
        </p:txBody>
      </p:sp>
      <p:sp>
        <p:nvSpPr>
          <p:cNvPr id="43" name="TextBox 2"/>
          <p:cNvSpPr txBox="1">
            <a:spLocks noChangeArrowheads="1"/>
          </p:cNvSpPr>
          <p:nvPr/>
        </p:nvSpPr>
        <p:spPr bwMode="auto">
          <a:xfrm>
            <a:off x="16154400" y="28041600"/>
            <a:ext cx="533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a:t>
            </a:r>
            <a:r>
              <a:rPr lang="en-US" sz="2400" i="1" dirty="0"/>
              <a:t>7</a:t>
            </a:r>
            <a:r>
              <a:rPr lang="en-US" sz="2400" i="1" dirty="0" smtClean="0"/>
              <a:t> </a:t>
            </a:r>
            <a:r>
              <a:rPr lang="en-US" sz="2400" i="1" dirty="0"/>
              <a:t>P</a:t>
            </a:r>
            <a:r>
              <a:rPr lang="en-US" sz="2400" i="1" dirty="0" smtClean="0"/>
              <a:t>otential profiles across the substrate passing through channel-stop center, showing the sequence as substrate bias is </a:t>
            </a:r>
            <a:r>
              <a:rPr lang="en-US" sz="2400" i="1" dirty="0" smtClean="0"/>
              <a:t>increased.</a:t>
            </a:r>
            <a:endParaRPr lang="en-US" sz="2400" i="1" dirty="0" smtClean="0"/>
          </a:p>
        </p:txBody>
      </p:sp>
      <p:sp>
        <p:nvSpPr>
          <p:cNvPr id="38" name="TextBox 2"/>
          <p:cNvSpPr txBox="1">
            <a:spLocks noChangeArrowheads="1"/>
          </p:cNvSpPr>
          <p:nvPr/>
        </p:nvSpPr>
        <p:spPr bwMode="auto">
          <a:xfrm>
            <a:off x="914400" y="27386340"/>
            <a:ext cx="7239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3: Full well as a function of substrate voltage. Here, the vertical low voltage was kept at a constant value of -8.0V, while the vertical high voltage was increased at half volt intervals. </a:t>
            </a:r>
          </a:p>
        </p:txBody>
      </p:sp>
      <p:sp>
        <p:nvSpPr>
          <p:cNvPr id="27" name="TextBox 2"/>
          <p:cNvSpPr txBox="1">
            <a:spLocks noChangeArrowheads="1"/>
          </p:cNvSpPr>
          <p:nvPr/>
        </p:nvSpPr>
        <p:spPr bwMode="auto">
          <a:xfrm>
            <a:off x="21793200" y="27406937"/>
            <a:ext cx="480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8 Cross section of the CCD gate structure schematic, along the horizontal direction and depicting a pixel gate between two channel </a:t>
            </a:r>
            <a:r>
              <a:rPr lang="en-US" sz="2400" i="1" dirty="0" smtClean="0"/>
              <a:t>stops.</a:t>
            </a:r>
            <a:endParaRPr lang="en-US" sz="2400" i="1" dirty="0" smtClean="0"/>
          </a:p>
        </p:txBody>
      </p:sp>
      <p:sp>
        <p:nvSpPr>
          <p:cNvPr id="28" name="TextBox 2"/>
          <p:cNvSpPr txBox="1">
            <a:spLocks noChangeArrowheads="1"/>
          </p:cNvSpPr>
          <p:nvPr/>
        </p:nvSpPr>
        <p:spPr bwMode="auto">
          <a:xfrm>
            <a:off x="26822400" y="28298001"/>
            <a:ext cx="54864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a:t>
            </a:r>
            <a:r>
              <a:rPr lang="en-US" sz="2400" i="1" dirty="0"/>
              <a:t>9</a:t>
            </a:r>
            <a:r>
              <a:rPr lang="en-US" sz="2400" i="1" dirty="0" smtClean="0"/>
              <a:t> Barrier and collection phase potentials in the middle of the transfer channel with increasing </a:t>
            </a:r>
            <a:r>
              <a:rPr lang="en-US" sz="2400" i="1" dirty="0" smtClean="0"/>
              <a:t>bias.</a:t>
            </a:r>
            <a:endParaRPr lang="en-US" sz="2400" i="1" dirty="0" smtClean="0"/>
          </a:p>
        </p:txBody>
      </p:sp>
      <p:sp>
        <p:nvSpPr>
          <p:cNvPr id="19" name="Rectangle 18"/>
          <p:cNvSpPr/>
          <p:nvPr/>
        </p:nvSpPr>
        <p:spPr bwMode="auto">
          <a:xfrm>
            <a:off x="16916400" y="19375397"/>
            <a:ext cx="4183529" cy="8458200"/>
          </a:xfrm>
          <a:prstGeom prst="rect">
            <a:avLst/>
          </a:prstGeom>
          <a:solidFill>
            <a:srgbClr val="FFFFFF"/>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pic>
        <p:nvPicPr>
          <p:cNvPr id="11" name="Picture 10" descr="channel stop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350" y="21683757"/>
            <a:ext cx="4123287" cy="1962302"/>
          </a:xfrm>
          <a:prstGeom prst="rect">
            <a:avLst/>
          </a:prstGeom>
        </p:spPr>
      </p:pic>
      <p:pic>
        <p:nvPicPr>
          <p:cNvPr id="12" name="Picture 11" descr="channel stop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350" y="23708043"/>
            <a:ext cx="4133328" cy="1975191"/>
          </a:xfrm>
          <a:prstGeom prst="rect">
            <a:avLst/>
          </a:prstGeom>
        </p:spPr>
      </p:pic>
      <p:cxnSp>
        <p:nvCxnSpPr>
          <p:cNvPr id="14340" name="Straight Connector 14339"/>
          <p:cNvCxnSpPr/>
          <p:nvPr/>
        </p:nvCxnSpPr>
        <p:spPr bwMode="auto">
          <a:xfrm>
            <a:off x="22479000" y="19832597"/>
            <a:ext cx="0" cy="6172200"/>
          </a:xfrm>
          <a:prstGeom prst="line">
            <a:avLst/>
          </a:prstGeom>
          <a:solidFill>
            <a:srgbClr val="BBE0E3"/>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a:off x="24079200" y="19832597"/>
            <a:ext cx="0" cy="6172200"/>
          </a:xfrm>
          <a:prstGeom prst="line">
            <a:avLst/>
          </a:prstGeom>
          <a:solidFill>
            <a:srgbClr val="BBE0E3"/>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1" name="Picture 20" descr="CCD cutaway.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5706" y="20929937"/>
            <a:ext cx="5058094" cy="3849624"/>
          </a:xfrm>
          <a:prstGeom prst="rect">
            <a:avLst/>
          </a:prstGeom>
        </p:spPr>
      </p:pic>
      <p:cxnSp>
        <p:nvCxnSpPr>
          <p:cNvPr id="14345" name="Straight Arrow Connector 14344"/>
          <p:cNvCxnSpPr/>
          <p:nvPr/>
        </p:nvCxnSpPr>
        <p:spPr bwMode="auto">
          <a:xfrm flipH="1">
            <a:off x="22021800" y="19832597"/>
            <a:ext cx="484909" cy="0"/>
          </a:xfrm>
          <a:prstGeom prst="straightConnector1">
            <a:avLst/>
          </a:prstGeom>
          <a:solidFill>
            <a:srgbClr val="BBE0E3"/>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flipH="1">
            <a:off x="22021800" y="26004797"/>
            <a:ext cx="484909" cy="0"/>
          </a:xfrm>
          <a:prstGeom prst="straightConnector1">
            <a:avLst/>
          </a:prstGeom>
          <a:solidFill>
            <a:srgbClr val="BBE0E3"/>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4079200" y="19832597"/>
            <a:ext cx="1752600" cy="0"/>
          </a:xfrm>
          <a:prstGeom prst="straightConnector1">
            <a:avLst/>
          </a:prstGeom>
          <a:solidFill>
            <a:srgbClr val="BBE0E3"/>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TextBox 48"/>
          <p:cNvSpPr txBox="1">
            <a:spLocks noChangeArrowheads="1"/>
          </p:cNvSpPr>
          <p:nvPr/>
        </p:nvSpPr>
        <p:spPr bwMode="auto">
          <a:xfrm>
            <a:off x="381000" y="19948614"/>
            <a:ext cx="14782800" cy="268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marL="571500" indent="-571500" algn="just" eaLnBrk="1" hangingPunct="1">
              <a:spcAft>
                <a:spcPts val="500"/>
              </a:spcAft>
              <a:buFont typeface="Arial"/>
              <a:buChar char="•"/>
            </a:pPr>
            <a:r>
              <a:rPr lang="en-US" sz="3200" dirty="0" smtClean="0"/>
              <a:t>Increasing the substrate voltage results in a substantial increase of the CCD full well capacity. The start of the increase depends on the gate voltage.</a:t>
            </a:r>
          </a:p>
          <a:p>
            <a:pPr marL="571500" indent="-571500" algn="just" eaLnBrk="1" hangingPunct="1">
              <a:spcAft>
                <a:spcPts val="500"/>
              </a:spcAft>
              <a:buFont typeface="Arial"/>
              <a:buChar char="•"/>
            </a:pPr>
            <a:r>
              <a:rPr lang="en-US" sz="3200" dirty="0" smtClean="0"/>
              <a:t>Charge conservation in the bloomed wells declines as the effect of the substrate voltage increases the full well capacity past 200,000 e-.</a:t>
            </a:r>
          </a:p>
          <a:p>
            <a:pPr marL="571500" indent="-571500" algn="just" eaLnBrk="1" hangingPunct="1">
              <a:spcAft>
                <a:spcPts val="500"/>
              </a:spcAft>
              <a:buFont typeface="Arial"/>
              <a:buChar char="•"/>
            </a:pPr>
            <a:endParaRPr lang="en-US" sz="3200" dirty="0"/>
          </a:p>
        </p:txBody>
      </p:sp>
      <p:grpSp>
        <p:nvGrpSpPr>
          <p:cNvPr id="14349" name="Group 14348"/>
          <p:cNvGrpSpPr/>
          <p:nvPr/>
        </p:nvGrpSpPr>
        <p:grpSpPr>
          <a:xfrm>
            <a:off x="27203400" y="19405937"/>
            <a:ext cx="4038600" cy="8686800"/>
            <a:chOff x="26898600" y="16611600"/>
            <a:chExt cx="4038600" cy="8991600"/>
          </a:xfrm>
        </p:grpSpPr>
        <p:sp>
          <p:nvSpPr>
            <p:cNvPr id="18" name="Rectangle 17"/>
            <p:cNvSpPr/>
            <p:nvPr/>
          </p:nvSpPr>
          <p:spPr bwMode="auto">
            <a:xfrm>
              <a:off x="26898600" y="16611600"/>
              <a:ext cx="4038600" cy="8991600"/>
            </a:xfrm>
            <a:prstGeom prst="rect">
              <a:avLst/>
            </a:prstGeom>
            <a:solidFill>
              <a:schemeClr val="accent3"/>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grpSp>
          <p:nvGrpSpPr>
            <p:cNvPr id="14348" name="Group 14347"/>
            <p:cNvGrpSpPr/>
            <p:nvPr/>
          </p:nvGrpSpPr>
          <p:grpSpPr>
            <a:xfrm>
              <a:off x="26974800" y="16687800"/>
              <a:ext cx="3910584" cy="8857488"/>
              <a:chOff x="26974800" y="16687800"/>
              <a:chExt cx="3910584" cy="8857488"/>
            </a:xfrm>
          </p:grpSpPr>
          <p:pic>
            <p:nvPicPr>
              <p:cNvPr id="4" name="Picture 3" descr="blooming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74800" y="18897600"/>
                <a:ext cx="3870960" cy="2212848"/>
              </a:xfrm>
              <a:prstGeom prst="rect">
                <a:avLst/>
              </a:prstGeom>
              <a:noFill/>
              <a:ln>
                <a:noFill/>
              </a:ln>
            </p:spPr>
          </p:pic>
          <p:pic>
            <p:nvPicPr>
              <p:cNvPr id="5" name="Picture 4" descr="blooming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74800" y="21116544"/>
                <a:ext cx="3861816" cy="2194560"/>
              </a:xfrm>
              <a:prstGeom prst="rect">
                <a:avLst/>
              </a:prstGeom>
              <a:noFill/>
              <a:ln>
                <a:noFill/>
              </a:ln>
            </p:spPr>
          </p:pic>
          <p:pic>
            <p:nvPicPr>
              <p:cNvPr id="6" name="Picture 5" descr="blooming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800" y="23317200"/>
                <a:ext cx="3910584" cy="2228088"/>
              </a:xfrm>
              <a:prstGeom prst="rect">
                <a:avLst/>
              </a:prstGeom>
              <a:noFill/>
              <a:ln>
                <a:noFill/>
              </a:ln>
            </p:spPr>
          </p:pic>
          <p:pic>
            <p:nvPicPr>
              <p:cNvPr id="14347" name="Picture 14346" descr="blooming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4800" y="16687800"/>
                <a:ext cx="3852672" cy="2203704"/>
              </a:xfrm>
              <a:prstGeom prst="rect">
                <a:avLst/>
              </a:prstGeom>
            </p:spPr>
          </p:pic>
        </p:grpSp>
      </p:grpSp>
      <p:sp>
        <p:nvSpPr>
          <p:cNvPr id="66" name="TextBox 2"/>
          <p:cNvSpPr txBox="1">
            <a:spLocks noChangeArrowheads="1"/>
          </p:cNvSpPr>
          <p:nvPr/>
        </p:nvSpPr>
        <p:spPr bwMode="auto">
          <a:xfrm>
            <a:off x="8763000" y="18828603"/>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Fig.2 Measurement of the diffusion cloud radius using the Virtual Knife Edge Method. </a:t>
            </a:r>
          </a:p>
        </p:txBody>
      </p:sp>
      <p:sp>
        <p:nvSpPr>
          <p:cNvPr id="67" name="TextBox 2"/>
          <p:cNvSpPr txBox="1">
            <a:spLocks noChangeArrowheads="1"/>
          </p:cNvSpPr>
          <p:nvPr/>
        </p:nvSpPr>
        <p:spPr bwMode="auto">
          <a:xfrm>
            <a:off x="1143000" y="182118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Fig.1 High energy cosmic rays passing through the substrate produce charge clouds at all possible depths, and can be used to estimate depletion depth of the device</a:t>
            </a:r>
            <a:r>
              <a:rPr lang="en-US" sz="2400" i="1" baseline="30000" dirty="0" smtClean="0"/>
              <a:t>(6)</a:t>
            </a:r>
            <a:r>
              <a:rPr lang="en-US" sz="2400" i="1" dirty="0" smtClean="0"/>
              <a:t>. Above is a trace at V=-25V.  </a:t>
            </a:r>
          </a:p>
        </p:txBody>
      </p:sp>
      <p:pic>
        <p:nvPicPr>
          <p:cNvPr id="14356" name="Picture 14355" descr="width.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800" y="14859000"/>
            <a:ext cx="4377384" cy="3288792"/>
          </a:xfrm>
          <a:prstGeom prst="rect">
            <a:avLst/>
          </a:prstGeom>
        </p:spPr>
      </p:pic>
      <p:pic>
        <p:nvPicPr>
          <p:cNvPr id="14357" name="Picture 14356" descr="vsub-30_0085.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14935200"/>
            <a:ext cx="1672637" cy="3206713"/>
          </a:xfrm>
          <a:prstGeom prst="rect">
            <a:avLst/>
          </a:prstGeom>
        </p:spPr>
      </p:pic>
      <p:sp>
        <p:nvSpPr>
          <p:cNvPr id="71" name="TextBox 2"/>
          <p:cNvSpPr txBox="1">
            <a:spLocks noChangeArrowheads="1"/>
          </p:cNvSpPr>
          <p:nvPr/>
        </p:nvSpPr>
        <p:spPr bwMode="auto">
          <a:xfrm>
            <a:off x="8229600" y="27386340"/>
            <a:ext cx="693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a:t>
            </a:r>
            <a:r>
              <a:rPr lang="en-US" sz="2400" i="1" dirty="0"/>
              <a:t>4</a:t>
            </a:r>
            <a:r>
              <a:rPr lang="en-US" sz="2400" i="1" dirty="0" smtClean="0"/>
              <a:t>: Charge conservation plots for </a:t>
            </a:r>
            <a:r>
              <a:rPr lang="en-US" sz="2400" i="1" dirty="0" err="1" smtClean="0"/>
              <a:t>Vsub</a:t>
            </a:r>
            <a:r>
              <a:rPr lang="en-US" sz="2400" i="1" dirty="0" smtClean="0"/>
              <a:t> = -30V and -45V.  Shown are the residuals from a linear fit of signal versus intensity, with downward deviations indicating surface charge loss.  </a:t>
            </a:r>
          </a:p>
        </p:txBody>
      </p:sp>
      <p:sp>
        <p:nvSpPr>
          <p:cNvPr id="72" name="Rounded Rectangle 71"/>
          <p:cNvSpPr/>
          <p:nvPr/>
        </p:nvSpPr>
        <p:spPr bwMode="auto">
          <a:xfrm>
            <a:off x="15925800" y="34366200"/>
            <a:ext cx="16611600" cy="4343400"/>
          </a:xfrm>
          <a:prstGeom prst="roundRect">
            <a:avLst>
              <a:gd name="adj" fmla="val 7825"/>
            </a:avLst>
          </a:prstGeom>
          <a:solidFill>
            <a:schemeClr val="accent2">
              <a:lumMod val="20000"/>
              <a:lumOff val="80000"/>
              <a:alpha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r>
              <a:rPr lang="en-US" sz="3600" b="1" dirty="0" smtClean="0">
                <a:solidFill>
                  <a:srgbClr val="800000"/>
                </a:solidFill>
              </a:rPr>
              <a:t>References</a:t>
            </a:r>
            <a:endParaRPr lang="en-US" sz="3600" b="1" dirty="0">
              <a:solidFill>
                <a:srgbClr val="800000"/>
              </a:solidFill>
            </a:endParaRPr>
          </a:p>
        </p:txBody>
      </p:sp>
      <p:sp>
        <p:nvSpPr>
          <p:cNvPr id="73" name="TextBox 2"/>
          <p:cNvSpPr txBox="1">
            <a:spLocks noChangeArrowheads="1"/>
          </p:cNvSpPr>
          <p:nvPr/>
        </p:nvSpPr>
        <p:spPr bwMode="auto">
          <a:xfrm>
            <a:off x="16154400" y="35128200"/>
            <a:ext cx="162306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marL="571500" indent="-571500" algn="just">
              <a:spcBef>
                <a:spcPts val="0"/>
              </a:spcBef>
              <a:spcAft>
                <a:spcPts val="600"/>
              </a:spcAft>
              <a:buFont typeface="+mj-lt"/>
              <a:buAutoNum type="arabicPeriod"/>
            </a:pPr>
            <a:r>
              <a:rPr lang="en-US" sz="2200" i="1" dirty="0" smtClean="0">
                <a:latin typeface="Arial"/>
                <a:cs typeface="Arial"/>
              </a:rPr>
              <a:t>Ricker, G.R. Winn, J.N., </a:t>
            </a:r>
            <a:r>
              <a:rPr lang="en-US" sz="2200" i="1" dirty="0" err="1" smtClean="0">
                <a:latin typeface="Arial"/>
                <a:cs typeface="Arial"/>
              </a:rPr>
              <a:t>Vanderspek</a:t>
            </a:r>
            <a:r>
              <a:rPr lang="en-US" sz="2200" i="1" dirty="0" smtClean="0">
                <a:latin typeface="Arial"/>
                <a:cs typeface="Arial"/>
              </a:rPr>
              <a:t>, R. et al. “Transiting </a:t>
            </a:r>
            <a:r>
              <a:rPr lang="en-US" sz="2200" i="1" dirty="0" err="1" smtClean="0">
                <a:latin typeface="Arial"/>
                <a:cs typeface="Arial"/>
              </a:rPr>
              <a:t>Exoplanet</a:t>
            </a:r>
            <a:r>
              <a:rPr lang="en-US" sz="2200" i="1" dirty="0" smtClean="0">
                <a:latin typeface="Arial"/>
                <a:cs typeface="Arial"/>
              </a:rPr>
              <a:t>  Survey Satellite.” J. </a:t>
            </a:r>
            <a:r>
              <a:rPr lang="en-US" sz="2200" i="1" dirty="0" err="1" smtClean="0">
                <a:latin typeface="Arial"/>
                <a:cs typeface="Arial"/>
              </a:rPr>
              <a:t>Ast</a:t>
            </a:r>
            <a:r>
              <a:rPr lang="en-US" sz="2200" i="1" dirty="0" smtClean="0">
                <a:latin typeface="Arial"/>
                <a:cs typeface="Arial"/>
              </a:rPr>
              <a:t>. Inst. Sys., 1, 014003 (2015)</a:t>
            </a:r>
          </a:p>
          <a:p>
            <a:pPr marL="571500" indent="-571500" algn="just">
              <a:spcBef>
                <a:spcPts val="0"/>
              </a:spcBef>
              <a:spcAft>
                <a:spcPts val="600"/>
              </a:spcAft>
              <a:buFont typeface="+mj-lt"/>
              <a:buAutoNum type="arabicPeriod"/>
            </a:pPr>
            <a:r>
              <a:rPr lang="en-US" sz="2200" i="1" dirty="0" err="1" smtClean="0">
                <a:latin typeface="Arial"/>
                <a:cs typeface="Arial"/>
              </a:rPr>
              <a:t>Suntharalingam</a:t>
            </a:r>
            <a:r>
              <a:rPr lang="en-US" sz="2200" i="1" dirty="0" smtClean="0">
                <a:latin typeface="Arial"/>
                <a:cs typeface="Arial"/>
              </a:rPr>
              <a:t>, V., </a:t>
            </a:r>
            <a:r>
              <a:rPr lang="en-US" sz="2200" i="1" dirty="0" err="1" smtClean="0">
                <a:latin typeface="Arial"/>
                <a:cs typeface="Arial"/>
              </a:rPr>
              <a:t>Prigozhin</a:t>
            </a:r>
            <a:r>
              <a:rPr lang="en-US" sz="2200" i="1" dirty="0" smtClean="0">
                <a:latin typeface="Arial"/>
                <a:cs typeface="Arial"/>
              </a:rPr>
              <a:t>, I., Young, D. et al, “Deep depletion CCD detectors for the </a:t>
            </a:r>
            <a:r>
              <a:rPr lang="en-US" sz="2200" i="1" dirty="0" err="1" smtClean="0">
                <a:latin typeface="Arial"/>
                <a:cs typeface="Arial"/>
              </a:rPr>
              <a:t>Traniting</a:t>
            </a:r>
            <a:r>
              <a:rPr lang="en-US" sz="2200" i="1" dirty="0" smtClean="0">
                <a:latin typeface="Arial"/>
                <a:cs typeface="Arial"/>
              </a:rPr>
              <a:t> </a:t>
            </a:r>
            <a:r>
              <a:rPr lang="en-US" sz="2200" i="1" dirty="0" err="1" smtClean="0">
                <a:latin typeface="Arial"/>
                <a:cs typeface="Arial"/>
              </a:rPr>
              <a:t>Exoplanet</a:t>
            </a:r>
            <a:r>
              <a:rPr lang="en-US" sz="2200" i="1" dirty="0" smtClean="0">
                <a:latin typeface="Arial"/>
                <a:cs typeface="Arial"/>
              </a:rPr>
              <a:t> Survey Satellite,” </a:t>
            </a:r>
            <a:r>
              <a:rPr lang="en-US" sz="2200" i="1" dirty="0" err="1" smtClean="0">
                <a:latin typeface="Arial"/>
                <a:cs typeface="Arial"/>
              </a:rPr>
              <a:t>Proc</a:t>
            </a:r>
            <a:r>
              <a:rPr lang="en-US" sz="2200" i="1" dirty="0" smtClean="0">
                <a:latin typeface="Arial"/>
                <a:cs typeface="Arial"/>
              </a:rPr>
              <a:t> SPIE 9915, 9915-28 (2016)</a:t>
            </a:r>
            <a:r>
              <a:rPr lang="en-US" sz="2200" i="1" dirty="0">
                <a:latin typeface="Arial"/>
                <a:cs typeface="Arial"/>
              </a:rPr>
              <a:t> </a:t>
            </a:r>
          </a:p>
          <a:p>
            <a:pPr marL="571500" indent="-571500" algn="just">
              <a:spcBef>
                <a:spcPts val="0"/>
              </a:spcBef>
              <a:spcAft>
                <a:spcPts val="600"/>
              </a:spcAft>
              <a:buFont typeface="+mj-lt"/>
              <a:buAutoNum type="arabicPeriod"/>
            </a:pPr>
            <a:r>
              <a:rPr lang="en-US" sz="2200" i="1" dirty="0" smtClean="0">
                <a:latin typeface="Arial"/>
                <a:cs typeface="Arial"/>
              </a:rPr>
              <a:t>LSST </a:t>
            </a:r>
            <a:r>
              <a:rPr lang="en-US" sz="2200" i="1" dirty="0">
                <a:latin typeface="Arial"/>
                <a:cs typeface="Arial"/>
              </a:rPr>
              <a:t>Camera Preliminary Design Report (LCA-10756-A</a:t>
            </a:r>
            <a:r>
              <a:rPr lang="en-US" sz="2200" i="1" dirty="0" smtClean="0">
                <a:latin typeface="Arial"/>
                <a:cs typeface="Arial"/>
              </a:rPr>
              <a:t>)</a:t>
            </a:r>
          </a:p>
          <a:p>
            <a:pPr marL="571500" indent="-571500" algn="just">
              <a:spcBef>
                <a:spcPts val="0"/>
              </a:spcBef>
              <a:spcAft>
                <a:spcPts val="600"/>
              </a:spcAft>
              <a:buFont typeface="+mj-lt"/>
              <a:buAutoNum type="arabicPeriod"/>
            </a:pPr>
            <a:r>
              <a:rPr lang="en-US" sz="2200" i="1" dirty="0" smtClean="0">
                <a:latin typeface="Arial"/>
                <a:cs typeface="Arial"/>
              </a:rPr>
              <a:t>Thayer, C. Villasenor, J, </a:t>
            </a:r>
            <a:r>
              <a:rPr lang="en-US" sz="2200" i="1" dirty="0" err="1" smtClean="0">
                <a:latin typeface="Arial"/>
                <a:cs typeface="Arial"/>
              </a:rPr>
              <a:t>Lamarr</a:t>
            </a:r>
            <a:r>
              <a:rPr lang="en-US" sz="2200" i="1" dirty="0" smtClean="0">
                <a:latin typeface="Arial"/>
                <a:cs typeface="Arial"/>
              </a:rPr>
              <a:t>, B.. et al, “Testing and Characterization of the TESS CCDs”, Proc. SPIE 9915  (2016)</a:t>
            </a:r>
          </a:p>
          <a:p>
            <a:pPr marL="571500" indent="-571500" algn="just">
              <a:spcBef>
                <a:spcPts val="0"/>
              </a:spcBef>
              <a:spcAft>
                <a:spcPts val="600"/>
              </a:spcAft>
              <a:buFont typeface="+mj-lt"/>
              <a:buAutoNum type="arabicPeriod"/>
            </a:pPr>
            <a:r>
              <a:rPr lang="en-US" sz="2200" i="1" dirty="0" err="1">
                <a:latin typeface="Arial"/>
                <a:cs typeface="Arial"/>
              </a:rPr>
              <a:t>Takacs</a:t>
            </a:r>
            <a:r>
              <a:rPr lang="en-US" sz="2200" i="1" dirty="0">
                <a:latin typeface="Arial"/>
                <a:cs typeface="Arial"/>
              </a:rPr>
              <a:t>, P.Z., </a:t>
            </a:r>
            <a:r>
              <a:rPr lang="en-US" sz="2200" i="1" dirty="0" err="1">
                <a:latin typeface="Arial"/>
                <a:cs typeface="Arial"/>
              </a:rPr>
              <a:t>Kotov</a:t>
            </a:r>
            <a:r>
              <a:rPr lang="en-US" sz="2200" i="1" dirty="0">
                <a:latin typeface="Arial"/>
                <a:cs typeface="Arial"/>
              </a:rPr>
              <a:t>, I. et al, “PSF and MTF measurements for Thick CCD Sensor Characterization,” </a:t>
            </a:r>
            <a:r>
              <a:rPr lang="en-US" sz="2200" i="1" dirty="0" err="1">
                <a:latin typeface="Arial"/>
                <a:cs typeface="Arial"/>
              </a:rPr>
              <a:t>Proc</a:t>
            </a:r>
            <a:r>
              <a:rPr lang="en-US" sz="2200" i="1" dirty="0">
                <a:latin typeface="Arial"/>
                <a:cs typeface="Arial"/>
              </a:rPr>
              <a:t> SPIE 7742 774207-1 (2010</a:t>
            </a:r>
            <a:r>
              <a:rPr lang="en-US" sz="2200" i="1" dirty="0" smtClean="0">
                <a:latin typeface="Arial"/>
                <a:cs typeface="Arial"/>
              </a:rPr>
              <a:t>)</a:t>
            </a:r>
          </a:p>
          <a:p>
            <a:pPr marL="571500" indent="-571500" algn="just">
              <a:spcBef>
                <a:spcPts val="0"/>
              </a:spcBef>
              <a:spcAft>
                <a:spcPts val="600"/>
              </a:spcAft>
              <a:buFont typeface="+mj-lt"/>
              <a:buAutoNum type="arabicPeriod"/>
            </a:pPr>
            <a:r>
              <a:rPr lang="en-US" sz="2200" i="1" dirty="0" smtClean="0">
                <a:latin typeface="Arial"/>
                <a:cs typeface="Arial"/>
              </a:rPr>
              <a:t>Prigozhin et al, “The Depletion Depth of High Resistivity X-ray CCDs”, IEEE Trans. On Nuclear Sci., vol.45, #3, p.903, 1998</a:t>
            </a:r>
          </a:p>
        </p:txBody>
      </p:sp>
      <p:sp>
        <p:nvSpPr>
          <p:cNvPr id="14359" name="TextBox 14358"/>
          <p:cNvSpPr txBox="1"/>
          <p:nvPr/>
        </p:nvSpPr>
        <p:spPr>
          <a:xfrm>
            <a:off x="18897600" y="39090600"/>
            <a:ext cx="9926741" cy="646331"/>
          </a:xfrm>
          <a:prstGeom prst="rect">
            <a:avLst/>
          </a:prstGeom>
          <a:noFill/>
        </p:spPr>
        <p:txBody>
          <a:bodyPr wrap="none" rtlCol="0">
            <a:spAutoFit/>
          </a:bodyPr>
          <a:lstStyle/>
          <a:p>
            <a:r>
              <a:rPr lang="en-US" sz="3600" dirty="0" smtClean="0"/>
              <a:t>Work Supported by NASA grant NNG 14FC03C </a:t>
            </a:r>
            <a:endParaRPr lang="en-US" sz="3600" dirty="0"/>
          </a:p>
        </p:txBody>
      </p:sp>
      <p:sp>
        <p:nvSpPr>
          <p:cNvPr id="62" name="TextBox 2"/>
          <p:cNvSpPr txBox="1">
            <a:spLocks noChangeArrowheads="1"/>
          </p:cNvSpPr>
          <p:nvPr/>
        </p:nvSpPr>
        <p:spPr bwMode="auto">
          <a:xfrm>
            <a:off x="7543800" y="38850331"/>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7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7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7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7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7400">
                <a:solidFill>
                  <a:srgbClr val="000000"/>
                </a:solidFill>
                <a:latin typeface="Arial" charset="0"/>
                <a:ea typeface="ヒラギノ角ゴ ProN W3" charset="0"/>
                <a:cs typeface="ヒラギノ角ゴ ProN W3" charset="0"/>
                <a:sym typeface="Arial" charset="0"/>
              </a:defRPr>
            </a:lvl9pPr>
          </a:lstStyle>
          <a:p>
            <a:pPr algn="just">
              <a:spcBef>
                <a:spcPts val="0"/>
              </a:spcBef>
              <a:spcAft>
                <a:spcPts val="600"/>
              </a:spcAft>
            </a:pPr>
            <a:r>
              <a:rPr lang="en-US" sz="2400" i="1" dirty="0" smtClean="0"/>
              <a:t>Fig. 6 Current draw on the substrate bias supply as a function of the substrate voltage.</a:t>
            </a:r>
          </a:p>
        </p:txBody>
      </p:sp>
      <p:grpSp>
        <p:nvGrpSpPr>
          <p:cNvPr id="9" name="Group 8"/>
          <p:cNvGrpSpPr/>
          <p:nvPr/>
        </p:nvGrpSpPr>
        <p:grpSpPr>
          <a:xfrm>
            <a:off x="18669000" y="18669000"/>
            <a:ext cx="609600" cy="649069"/>
            <a:chOff x="18669000" y="16953131"/>
            <a:chExt cx="609600" cy="649069"/>
          </a:xfrm>
        </p:grpSpPr>
        <p:sp>
          <p:nvSpPr>
            <p:cNvPr id="7" name="Oval 6"/>
            <p:cNvSpPr/>
            <p:nvPr/>
          </p:nvSpPr>
          <p:spPr bwMode="auto">
            <a:xfrm>
              <a:off x="18669000" y="16992600"/>
              <a:ext cx="609600" cy="609600"/>
            </a:xfrm>
            <a:prstGeom prst="ellipse">
              <a:avLst/>
            </a:prstGeom>
            <a:solidFill>
              <a:srgbClr val="FFFF00"/>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endParaRPr>
            </a:p>
          </p:txBody>
        </p:sp>
        <p:sp>
          <p:nvSpPr>
            <p:cNvPr id="8" name="TextBox 7"/>
            <p:cNvSpPr txBox="1"/>
            <p:nvPr/>
          </p:nvSpPr>
          <p:spPr>
            <a:xfrm>
              <a:off x="18745200" y="16953131"/>
              <a:ext cx="505267" cy="646331"/>
            </a:xfrm>
            <a:prstGeom prst="rect">
              <a:avLst/>
            </a:prstGeom>
            <a:noFill/>
          </p:spPr>
          <p:txBody>
            <a:bodyPr wrap="none" rtlCol="0">
              <a:spAutoFit/>
            </a:bodyPr>
            <a:lstStyle/>
            <a:p>
              <a:r>
                <a:rPr lang="en-US" sz="3600" dirty="0" smtClean="0"/>
                <a:t>A</a:t>
              </a:r>
              <a:endParaRPr lang="en-US" sz="3600" dirty="0"/>
            </a:p>
          </p:txBody>
        </p:sp>
      </p:grpSp>
      <p:grpSp>
        <p:nvGrpSpPr>
          <p:cNvPr id="16" name="Group 15"/>
          <p:cNvGrpSpPr/>
          <p:nvPr/>
        </p:nvGrpSpPr>
        <p:grpSpPr>
          <a:xfrm>
            <a:off x="29032200" y="18669000"/>
            <a:ext cx="609600" cy="646331"/>
            <a:chOff x="29032200" y="16803469"/>
            <a:chExt cx="609600" cy="646331"/>
          </a:xfrm>
        </p:grpSpPr>
        <p:sp>
          <p:nvSpPr>
            <p:cNvPr id="65" name="Oval 64"/>
            <p:cNvSpPr/>
            <p:nvPr/>
          </p:nvSpPr>
          <p:spPr bwMode="auto">
            <a:xfrm>
              <a:off x="29032200" y="16840200"/>
              <a:ext cx="609600" cy="609600"/>
            </a:xfrm>
            <a:prstGeom prst="ellipse">
              <a:avLst/>
            </a:prstGeom>
            <a:solidFill>
              <a:srgbClr val="FFFF00"/>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endParaRPr>
            </a:p>
          </p:txBody>
        </p:sp>
        <p:sp>
          <p:nvSpPr>
            <p:cNvPr id="68" name="TextBox 67"/>
            <p:cNvSpPr txBox="1"/>
            <p:nvPr/>
          </p:nvSpPr>
          <p:spPr>
            <a:xfrm>
              <a:off x="29108400" y="16803469"/>
              <a:ext cx="492593" cy="646331"/>
            </a:xfrm>
            <a:prstGeom prst="rect">
              <a:avLst/>
            </a:prstGeom>
            <a:noFill/>
          </p:spPr>
          <p:txBody>
            <a:bodyPr wrap="none" rtlCol="0">
              <a:spAutoFit/>
            </a:bodyPr>
            <a:lstStyle/>
            <a:p>
              <a:r>
                <a:rPr lang="en-US" sz="3600" dirty="0"/>
                <a:t>B</a:t>
              </a:r>
            </a:p>
          </p:txBody>
        </p:sp>
      </p:grpSp>
      <p:cxnSp>
        <p:nvCxnSpPr>
          <p:cNvPr id="70" name="Straight Arrow Connector 69"/>
          <p:cNvCxnSpPr/>
          <p:nvPr/>
        </p:nvCxnSpPr>
        <p:spPr bwMode="auto">
          <a:xfrm>
            <a:off x="24079200" y="26004797"/>
            <a:ext cx="1752600" cy="0"/>
          </a:xfrm>
          <a:prstGeom prst="straightConnector1">
            <a:avLst/>
          </a:prstGeom>
          <a:solidFill>
            <a:srgbClr val="BBE0E3"/>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16" descr="channel stop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92600" y="19603997"/>
            <a:ext cx="3989393" cy="2017776"/>
          </a:xfrm>
          <a:prstGeom prst="rect">
            <a:avLst/>
          </a:prstGeom>
        </p:spPr>
      </p:pic>
      <p:pic>
        <p:nvPicPr>
          <p:cNvPr id="22" name="Picture 21" descr="channel stop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16400" y="25745219"/>
            <a:ext cx="4111645" cy="2099279"/>
          </a:xfrm>
          <a:prstGeom prst="rect">
            <a:avLst/>
          </a:prstGeom>
        </p:spPr>
      </p:pic>
      <p:grpSp>
        <p:nvGrpSpPr>
          <p:cNvPr id="14336" name="Group 14335"/>
          <p:cNvGrpSpPr/>
          <p:nvPr/>
        </p:nvGrpSpPr>
        <p:grpSpPr>
          <a:xfrm>
            <a:off x="8859370" y="14630400"/>
            <a:ext cx="5771030" cy="4459432"/>
            <a:chOff x="8325970" y="14630400"/>
            <a:chExt cx="5771030" cy="4459432"/>
          </a:xfrm>
        </p:grpSpPr>
        <p:sp>
          <p:nvSpPr>
            <p:cNvPr id="30" name="Rectangle 29"/>
            <p:cNvSpPr/>
            <p:nvPr/>
          </p:nvSpPr>
          <p:spPr bwMode="auto">
            <a:xfrm>
              <a:off x="8653181" y="14859000"/>
              <a:ext cx="5334000" cy="3886200"/>
            </a:xfrm>
            <a:prstGeom prst="rect">
              <a:avLst/>
            </a:prstGeom>
            <a:solidFill>
              <a:schemeClr val="accent3"/>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pic>
          <p:nvPicPr>
            <p:cNvPr id="26" name="Picture 25" descr="vke_run1.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8981769" y="13974601"/>
              <a:ext cx="4459432" cy="5771030"/>
            </a:xfrm>
            <a:prstGeom prst="rect">
              <a:avLst/>
            </a:prstGeom>
          </p:spPr>
        </p:pic>
      </p:grpSp>
      <p:sp>
        <p:nvSpPr>
          <p:cNvPr id="14338" name="Rectangle 14337"/>
          <p:cNvSpPr/>
          <p:nvPr/>
        </p:nvSpPr>
        <p:spPr bwMode="auto">
          <a:xfrm>
            <a:off x="7696200" y="33985200"/>
            <a:ext cx="6781800" cy="4724400"/>
          </a:xfrm>
          <a:prstGeom prst="rect">
            <a:avLst/>
          </a:prstGeom>
          <a:solidFill>
            <a:srgbClr val="FFFFFF"/>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pic>
        <p:nvPicPr>
          <p:cNvPr id="14337" name="Picture 14336" descr="R42_run2.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8081789" y="32609011"/>
            <a:ext cx="5730965" cy="7416543"/>
          </a:xfrm>
          <a:prstGeom prst="rect">
            <a:avLst/>
          </a:prstGeom>
        </p:spPr>
      </p:pic>
      <p:sp>
        <p:nvSpPr>
          <p:cNvPr id="14341" name="Rectangle 14340"/>
          <p:cNvSpPr/>
          <p:nvPr/>
        </p:nvSpPr>
        <p:spPr bwMode="auto">
          <a:xfrm>
            <a:off x="990600" y="22326600"/>
            <a:ext cx="6705600" cy="4876800"/>
          </a:xfrm>
          <a:prstGeom prst="rect">
            <a:avLst/>
          </a:prstGeom>
          <a:solidFill>
            <a:srgbClr val="FFFFFF"/>
          </a:solidFill>
          <a:ln w="127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pic>
        <p:nvPicPr>
          <p:cNvPr id="14346" name="Picture 14345" descr="pp_vsub_paccd.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229080" y="21173720"/>
            <a:ext cx="5766952" cy="7463113"/>
          </a:xfrm>
          <a:prstGeom prst="rect">
            <a:avLst/>
          </a:prstGeom>
        </p:spPr>
      </p:pic>
      <p:pic>
        <p:nvPicPr>
          <p:cNvPr id="14350" name="Picture 14349" descr="CCD bias schematic.t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000" y="34594800"/>
            <a:ext cx="6704536" cy="3810000"/>
          </a:xfrm>
          <a:prstGeom prst="rect">
            <a:avLst/>
          </a:prstGeom>
        </p:spPr>
      </p:pic>
      <p:sp>
        <p:nvSpPr>
          <p:cNvPr id="69" name="TextBox 68"/>
          <p:cNvSpPr txBox="1"/>
          <p:nvPr/>
        </p:nvSpPr>
        <p:spPr>
          <a:xfrm>
            <a:off x="21564600" y="19527797"/>
            <a:ext cx="505267" cy="646331"/>
          </a:xfrm>
          <a:prstGeom prst="rect">
            <a:avLst/>
          </a:prstGeom>
          <a:noFill/>
        </p:spPr>
        <p:txBody>
          <a:bodyPr wrap="none" rtlCol="0">
            <a:spAutoFit/>
          </a:bodyPr>
          <a:lstStyle/>
          <a:p>
            <a:r>
              <a:rPr lang="en-US" sz="3600" dirty="0"/>
              <a:t>A</a:t>
            </a:r>
          </a:p>
        </p:txBody>
      </p:sp>
      <p:sp>
        <p:nvSpPr>
          <p:cNvPr id="74" name="TextBox 73"/>
          <p:cNvSpPr txBox="1"/>
          <p:nvPr/>
        </p:nvSpPr>
        <p:spPr>
          <a:xfrm>
            <a:off x="25831800" y="19527797"/>
            <a:ext cx="492593" cy="646331"/>
          </a:xfrm>
          <a:prstGeom prst="rect">
            <a:avLst/>
          </a:prstGeom>
          <a:noFill/>
        </p:spPr>
        <p:txBody>
          <a:bodyPr wrap="none" rtlCol="0">
            <a:spAutoFit/>
          </a:bodyPr>
          <a:lstStyle/>
          <a:p>
            <a:r>
              <a:rPr lang="en-US" sz="3600" dirty="0"/>
              <a:t>B</a:t>
            </a:r>
          </a:p>
        </p:txBody>
      </p:sp>
      <p:sp>
        <p:nvSpPr>
          <p:cNvPr id="75" name="TextBox 74"/>
          <p:cNvSpPr txBox="1"/>
          <p:nvPr/>
        </p:nvSpPr>
        <p:spPr>
          <a:xfrm>
            <a:off x="21564600" y="25699997"/>
            <a:ext cx="505267" cy="646331"/>
          </a:xfrm>
          <a:prstGeom prst="rect">
            <a:avLst/>
          </a:prstGeom>
          <a:noFill/>
        </p:spPr>
        <p:txBody>
          <a:bodyPr wrap="none" rtlCol="0">
            <a:spAutoFit/>
          </a:bodyPr>
          <a:lstStyle/>
          <a:p>
            <a:r>
              <a:rPr lang="en-US" sz="3600" dirty="0"/>
              <a:t>A</a:t>
            </a:r>
          </a:p>
        </p:txBody>
      </p:sp>
      <p:sp>
        <p:nvSpPr>
          <p:cNvPr id="76" name="TextBox 75"/>
          <p:cNvSpPr txBox="1"/>
          <p:nvPr/>
        </p:nvSpPr>
        <p:spPr>
          <a:xfrm>
            <a:off x="25831800" y="25699997"/>
            <a:ext cx="492593" cy="646331"/>
          </a:xfrm>
          <a:prstGeom prst="rect">
            <a:avLst/>
          </a:prstGeom>
          <a:noFill/>
        </p:spPr>
        <p:txBody>
          <a:bodyPr wrap="none" rtlCol="0">
            <a:spAutoFit/>
          </a:bodyPr>
          <a:lstStyle/>
          <a:p>
            <a:r>
              <a:rPr lang="en-US" sz="3600" dirty="0"/>
              <a:t>B</a:t>
            </a:r>
          </a:p>
        </p:txBody>
      </p:sp>
      <p:cxnSp>
        <p:nvCxnSpPr>
          <p:cNvPr id="10" name="Straight Arrow Connector 9"/>
          <p:cNvCxnSpPr/>
          <p:nvPr/>
        </p:nvCxnSpPr>
        <p:spPr bwMode="auto">
          <a:xfrm flipV="1">
            <a:off x="1447800" y="35280600"/>
            <a:ext cx="0" cy="457200"/>
          </a:xfrm>
          <a:prstGeom prst="straightConnector1">
            <a:avLst/>
          </a:prstGeom>
          <a:solidFill>
            <a:srgbClr val="BBE0E3"/>
          </a:solidFill>
          <a:ln w="127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533400" y="35585400"/>
            <a:ext cx="1085654" cy="338554"/>
          </a:xfrm>
          <a:prstGeom prst="rect">
            <a:avLst/>
          </a:prstGeom>
          <a:noFill/>
        </p:spPr>
        <p:txBody>
          <a:bodyPr wrap="none" rtlCol="0">
            <a:spAutoFit/>
          </a:bodyPr>
          <a:lstStyle/>
          <a:p>
            <a:r>
              <a:rPr lang="en-US" sz="2400" baseline="-25000" dirty="0" err="1" smtClean="0"/>
              <a:t>Isubstrate</a:t>
            </a:r>
            <a:endParaRPr lang="en-US" sz="2400" baseline="-25000" dirty="0"/>
          </a:p>
        </p:txBody>
      </p:sp>
      <p:sp>
        <p:nvSpPr>
          <p:cNvPr id="84" name="Rectangle 83"/>
          <p:cNvSpPr/>
          <p:nvPr/>
        </p:nvSpPr>
        <p:spPr bwMode="auto">
          <a:xfrm>
            <a:off x="8458200" y="22402800"/>
            <a:ext cx="6705600" cy="4876800"/>
          </a:xfrm>
          <a:prstGeom prst="rect">
            <a:avLst/>
          </a:prstGeom>
          <a:solidFill>
            <a:srgbClr val="FFFFFF"/>
          </a:solidFill>
          <a:ln w="127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cxnSp>
        <p:nvCxnSpPr>
          <p:cNvPr id="14" name="Curved Connector 13"/>
          <p:cNvCxnSpPr/>
          <p:nvPr/>
        </p:nvCxnSpPr>
        <p:spPr bwMode="auto">
          <a:xfrm rot="5400000" flipH="1" flipV="1">
            <a:off x="4305300" y="37985700"/>
            <a:ext cx="533400" cy="152400"/>
          </a:xfrm>
          <a:prstGeom prst="curvedConnector3">
            <a:avLst>
              <a:gd name="adj1" fmla="val 39737"/>
            </a:avLst>
          </a:prstGeom>
          <a:solidFill>
            <a:srgbClr val="BBE0E3"/>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4221323" y="37947600"/>
            <a:ext cx="350677" cy="461665"/>
          </a:xfrm>
          <a:prstGeom prst="rect">
            <a:avLst/>
          </a:prstGeom>
          <a:noFill/>
        </p:spPr>
        <p:txBody>
          <a:bodyPr wrap="none" rtlCol="0">
            <a:spAutoFit/>
          </a:bodyPr>
          <a:lstStyle/>
          <a:p>
            <a:r>
              <a:rPr lang="en-US" sz="2400" dirty="0" smtClean="0">
                <a:latin typeface="Symbol Proportional BT" charset="2"/>
                <a:cs typeface="Symbol Proportional BT" charset="2"/>
              </a:rPr>
              <a:t>l</a:t>
            </a:r>
            <a:endParaRPr lang="en-US" sz="2400" dirty="0">
              <a:latin typeface="Symbol Proportional BT" charset="2"/>
              <a:cs typeface="Symbol Proportional BT" charset="2"/>
            </a:endParaRPr>
          </a:p>
        </p:txBody>
      </p:sp>
      <p:pic>
        <p:nvPicPr>
          <p:cNvPr id="14343" name="Picture 14342" descr="N_charge_paccd.ps"/>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8779190" y="21097753"/>
            <a:ext cx="5765362" cy="746105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7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21887</TotalTime>
  <Pages>0</Pages>
  <Words>1143</Words>
  <Characters>0</Characters>
  <Application>Microsoft Macintosh PowerPoint</Application>
  <PresentationFormat>Custom</PresentationFormat>
  <Lines>0</Lines>
  <Paragraphs>50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Title &amp; Bullets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Gregory Prigozhin</dc:creator>
  <cp:keywords/>
  <dc:description/>
  <cp:lastModifiedBy>Joel Villasenor</cp:lastModifiedBy>
  <cp:revision>420</cp:revision>
  <cp:lastPrinted>2016-04-01T17:07:45Z</cp:lastPrinted>
  <dcterms:modified xsi:type="dcterms:W3CDTF">2016-11-30T11:46:22Z</dcterms:modified>
  <cp:category/>
</cp:coreProperties>
</file>