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3" r:id="rId25"/>
    <p:sldId id="286" r:id="rId26"/>
    <p:sldId id="284" r:id="rId27"/>
    <p:sldId id="280" r:id="rId28"/>
    <p:sldId id="281" r:id="rId29"/>
    <p:sldId id="282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2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0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1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E7B1-D2C1-AA47-8616-37ED1903FE99}" type="datetimeFigureOut">
              <a:rPr lang="en-US" smtClean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43B07-1D1F-CE45-B299-262A0B83D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7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88" y="520839"/>
            <a:ext cx="8930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Sensor Effects in Stellar Radial Velocity Measurements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63657" y="2888932"/>
            <a:ext cx="52596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things to worry about when trying to measure spectral line centroids on your focal plane to +/-1 nm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588" y="6046913"/>
            <a:ext cx="89306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Cullen Blake</a:t>
            </a:r>
            <a:r>
              <a:rPr lang="en-US" sz="2400" dirty="0" smtClean="0"/>
              <a:t>												    </a:t>
            </a:r>
            <a:r>
              <a:rPr lang="en-US" sz="3200" dirty="0" smtClean="0"/>
              <a:t>UPenn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4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44" y="248503"/>
            <a:ext cx="889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Doppler Error Budgets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4244" y="1107111"/>
            <a:ext cx="88903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Important terms – Planning for &lt; 30 cm/s:</a:t>
            </a:r>
          </a:p>
          <a:p>
            <a:r>
              <a:rPr lang="en-US" sz="3200" dirty="0"/>
              <a:t>	</a:t>
            </a:r>
            <a:r>
              <a:rPr lang="en-US" sz="2800" dirty="0" smtClean="0"/>
              <a:t>Wavelength calibration (relatively small)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Earth’s atmosphere (</a:t>
            </a:r>
            <a:r>
              <a:rPr lang="en-US" sz="2800" dirty="0" smtClean="0"/>
              <a:t>microtelluric</a:t>
            </a:r>
            <a:r>
              <a:rPr lang="en-US" sz="2800" dirty="0" smtClean="0"/>
              <a:t> lines – yikes)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Instrument stability (thermal expansion – not too bad)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Systematic errors related to optical fibers (manageable)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Systematic errors related to the detector (double yikes) 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Many of these are </a:t>
            </a:r>
            <a:r>
              <a:rPr lang="en-US" sz="3200" i="1" dirty="0" smtClean="0"/>
              <a:t>calibratable</a:t>
            </a:r>
            <a:r>
              <a:rPr lang="en-US" sz="3200" dirty="0" smtClean="0"/>
              <a:t> to a large extent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9" y="5100500"/>
            <a:ext cx="3630680" cy="1197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21" y="4798932"/>
            <a:ext cx="4058631" cy="1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Things to Worry About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4244" y="1291910"/>
            <a:ext cx="9345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Pixel-to-pixel sensitivity variations</a:t>
            </a:r>
          </a:p>
          <a:p>
            <a:endParaRPr lang="en-US" sz="1200" dirty="0" smtClean="0"/>
          </a:p>
          <a:p>
            <a:r>
              <a:rPr lang="en-US" sz="2800" dirty="0" smtClean="0"/>
              <a:t>Charge Transfer (in) Efficiency </a:t>
            </a:r>
          </a:p>
          <a:p>
            <a:endParaRPr lang="en-US" sz="1200" dirty="0" smtClean="0"/>
          </a:p>
          <a:p>
            <a:r>
              <a:rPr lang="en-US" sz="2800" dirty="0" smtClean="0"/>
              <a:t>“Stitching” errors</a:t>
            </a:r>
          </a:p>
          <a:p>
            <a:endParaRPr lang="en-US" sz="1200" dirty="0" smtClean="0"/>
          </a:p>
          <a:p>
            <a:r>
              <a:rPr lang="en-US" sz="2800" dirty="0" smtClean="0"/>
              <a:t>Sub-pixel structure (nice talk by Zhan yesterday)</a:t>
            </a:r>
          </a:p>
          <a:p>
            <a:endParaRPr lang="en-US" sz="1200" dirty="0" smtClean="0"/>
          </a:p>
          <a:p>
            <a:r>
              <a:rPr lang="en-US" sz="2800" dirty="0" smtClean="0"/>
              <a:t>Charge diffusion (can’t loose nice stellar lines in blue)</a:t>
            </a:r>
          </a:p>
          <a:p>
            <a:endParaRPr lang="en-US" sz="1200" dirty="0" smtClean="0"/>
          </a:p>
          <a:p>
            <a:r>
              <a:rPr lang="en-US" sz="2800" dirty="0" smtClean="0"/>
              <a:t>Thermal warping of the detector</a:t>
            </a:r>
          </a:p>
          <a:p>
            <a:endParaRPr lang="en-US" sz="1200" dirty="0" smtClean="0"/>
          </a:p>
          <a:p>
            <a:r>
              <a:rPr lang="en-US" sz="2800" dirty="0" smtClean="0"/>
              <a:t>Gremlins we haven't  even thought of?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6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597400" cy="393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514681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CCDs are “</a:t>
            </a:r>
            <a:r>
              <a:rPr lang="en-US" sz="2000" dirty="0" smtClean="0"/>
              <a:t>written” using a lithographic mask </a:t>
            </a:r>
            <a:r>
              <a:rPr lang="en-US" sz="2000" dirty="0" smtClean="0"/>
              <a:t>that is stepped. Chip could have 16 separate blocks, for example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Result</a:t>
            </a:r>
            <a:r>
              <a:rPr lang="en-US" sz="2000" dirty="0" smtClean="0"/>
              <a:t>: pixels are </a:t>
            </a:r>
            <a:r>
              <a:rPr lang="en-US" sz="2000" b="1" dirty="0" smtClean="0"/>
              <a:t>not</a:t>
            </a:r>
            <a:r>
              <a:rPr lang="en-US" sz="2000" dirty="0" smtClean="0"/>
              <a:t> </a:t>
            </a:r>
            <a:r>
              <a:rPr lang="en-US" sz="2000" b="1" dirty="0" smtClean="0"/>
              <a:t>exactly</a:t>
            </a:r>
            <a:r>
              <a:rPr lang="en-US" sz="2000" dirty="0" smtClean="0"/>
              <a:t> evenly </a:t>
            </a:r>
            <a:r>
              <a:rPr lang="en-US" sz="2000" dirty="0" smtClean="0"/>
              <a:t>spaced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Grossly exaggerated. Actual offsets are &lt; 1/100 of a pixel 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Dispersion </a:t>
            </a:r>
            <a:r>
              <a:rPr lang="en-US" sz="2400" b="1" u="sng" dirty="0">
                <a:solidFill>
                  <a:srgbClr val="000000"/>
                </a:solidFill>
              </a:rPr>
              <a:t>solutions are </a:t>
            </a:r>
            <a:r>
              <a:rPr lang="en-US" sz="2400" b="1" u="sng" dirty="0" smtClean="0">
                <a:solidFill>
                  <a:srgbClr val="000000"/>
                </a:solidFill>
              </a:rPr>
              <a:t>discontinuous</a:t>
            </a:r>
          </a:p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Stellar lines moves across stitch </a:t>
            </a:r>
            <a:r>
              <a:rPr lang="en-US" sz="2400" b="1" u="sng" dirty="0" smtClean="0">
                <a:solidFill>
                  <a:srgbClr val="000000"/>
                </a:solidFill>
              </a:rPr>
              <a:t>boundaries</a:t>
            </a:r>
            <a:endParaRPr 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-6902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CCD Stitching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611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46246"/>
            <a:ext cx="4572000" cy="3406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49" y="365246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Dispersion Solution Residuals (RV units)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200319"/>
            <a:ext cx="489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Stitching errors result in </a:t>
            </a:r>
            <a:r>
              <a:rPr lang="en-US" i="1" dirty="0" smtClean="0"/>
              <a:t>discontinuities</a:t>
            </a:r>
            <a:r>
              <a:rPr lang="en-US" dirty="0" smtClean="0"/>
              <a:t> in the wavelength solutions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36" y="1168296"/>
            <a:ext cx="3405163" cy="2605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854" y="3893998"/>
            <a:ext cx="3893853" cy="1434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43" y="272577"/>
            <a:ext cx="33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+/- 30 km/s motion of Earth moves some stellar lines across stitch boundaries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0729" y="5467072"/>
            <a:ext cx="380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can produce spurious RV signals with a period of 1 year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29882" y="4922044"/>
            <a:ext cx="1783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Dumusque</a:t>
            </a:r>
            <a:r>
              <a:rPr lang="en-US" sz="1400" dirty="0" smtClean="0">
                <a:solidFill>
                  <a:srgbClr val="000000"/>
                </a:solidFill>
              </a:rPr>
              <a:t> et al. 2015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658" y="4772262"/>
            <a:ext cx="5038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effect should be stable in time and </a:t>
            </a:r>
            <a:r>
              <a:rPr lang="en-US" sz="2800" i="1" dirty="0" smtClean="0"/>
              <a:t>calibratable</a:t>
            </a:r>
            <a:r>
              <a:rPr lang="en-US" sz="2800" i="1" dirty="0" smtClean="0"/>
              <a:t> </a:t>
            </a:r>
          </a:p>
          <a:p>
            <a:pPr algn="ctr"/>
            <a:r>
              <a:rPr lang="en-US" sz="2800" dirty="0"/>
              <a:t>w</a:t>
            </a:r>
            <a:r>
              <a:rPr lang="en-US" sz="2800" dirty="0" smtClean="0"/>
              <a:t>ith a Laser Frequency Comb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55902" y="1057407"/>
            <a:ext cx="338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smtClean="0"/>
              <a:t>Dumusque</a:t>
            </a:r>
            <a:r>
              <a:rPr lang="en-US" sz="1200" dirty="0" smtClean="0"/>
              <a:t> – HARPS data 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095404" y="6113403"/>
            <a:ext cx="237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Dumusque</a:t>
            </a:r>
            <a:r>
              <a:rPr lang="en-US" dirty="0" smtClean="0">
                <a:solidFill>
                  <a:srgbClr val="000000"/>
                </a:solidFill>
              </a:rPr>
              <a:t> et al. 2015)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2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44" y="234698"/>
            <a:ext cx="890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CCD Thermal Distortions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311443" y="1794746"/>
            <a:ext cx="2498681" cy="2498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2322" y="2738727"/>
            <a:ext cx="204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1443" y="1491023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443" y="4293585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706280" y="2878863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6397" y="2892763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44" y="4707756"/>
            <a:ext cx="9019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Heat dissipation on chip is not constant in time</a:t>
            </a:r>
          </a:p>
          <a:p>
            <a:endParaRPr lang="en-US" sz="2400" dirty="0"/>
          </a:p>
          <a:p>
            <a:r>
              <a:rPr lang="en-US" sz="2400" dirty="0" smtClean="0"/>
              <a:t>A 5 nm displacement of the chip in the primary dispersion direction: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~30 cm/s Doppler shift – Yikes!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80" y="1697556"/>
            <a:ext cx="3639754" cy="24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44" y="234698"/>
            <a:ext cx="890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CCD Thermal Distortions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049148" y="2402210"/>
            <a:ext cx="2498681" cy="2498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27" y="3346191"/>
            <a:ext cx="204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9148" y="2098487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148" y="4901049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443985" y="3486327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38692" y="3500227"/>
            <a:ext cx="24986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Stuff that produces heat sometimes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3752" y="1265881"/>
            <a:ext cx="4740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can be done to even out heat dissipation over the integrate/read cycle?</a:t>
            </a:r>
          </a:p>
          <a:p>
            <a:endParaRPr lang="en-US" sz="2400" dirty="0"/>
          </a:p>
          <a:p>
            <a:r>
              <a:rPr lang="en-US" sz="2400" dirty="0" smtClean="0"/>
              <a:t>Add heat in a precise way?</a:t>
            </a:r>
          </a:p>
          <a:p>
            <a:endParaRPr lang="en-US" sz="2400" dirty="0"/>
          </a:p>
          <a:p>
            <a:r>
              <a:rPr lang="en-US" sz="2400" dirty="0" smtClean="0"/>
              <a:t>Clock registers during integration?</a:t>
            </a:r>
          </a:p>
          <a:p>
            <a:endParaRPr lang="en-US" sz="2400" dirty="0"/>
          </a:p>
          <a:p>
            <a:r>
              <a:rPr lang="en-US" sz="2400" dirty="0" smtClean="0"/>
              <a:t>Wait for thermal transient to decay between science observations? What is the thermal decay time of the device?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3" y="1342660"/>
            <a:ext cx="3590503" cy="2992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44" y="234698"/>
            <a:ext cx="890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CCD Thermal Distortions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0878" y="1168296"/>
            <a:ext cx="869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would be nice to be able to measure these distortions in the lab, or in the instrument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0878" y="4201904"/>
            <a:ext cx="374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Olaf </a:t>
            </a:r>
            <a:r>
              <a:rPr lang="en-US" dirty="0" smtClean="0"/>
              <a:t>Iwert</a:t>
            </a:r>
            <a:r>
              <a:rPr lang="en-US" dirty="0" smtClean="0"/>
              <a:t> and collaborators have demonstrated a projected spot constellation approach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/>
              <a:t>Lizon</a:t>
            </a:r>
            <a:r>
              <a:rPr lang="en-US" dirty="0" smtClean="0"/>
              <a:t> et al. 2016)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28" y="1654312"/>
            <a:ext cx="2681675" cy="254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9753" y="4220390"/>
            <a:ext cx="374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Diffractive Optical Element:</a:t>
            </a:r>
          </a:p>
          <a:p>
            <a:pPr algn="ctr"/>
            <a:r>
              <a:rPr lang="en-US" dirty="0" smtClean="0"/>
              <a:t>Laser-coupled structured </a:t>
            </a:r>
          </a:p>
          <a:p>
            <a:pPr algn="ctr"/>
            <a:r>
              <a:rPr lang="en-US" dirty="0" smtClean="0"/>
              <a:t>light generator </a:t>
            </a:r>
          </a:p>
          <a:p>
            <a:pPr algn="ctr"/>
            <a:r>
              <a:rPr lang="en-US" dirty="0" smtClean="0"/>
              <a:t>Penn State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244" y="5618935"/>
            <a:ext cx="879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see talk yesterday by Andres Plazas</a:t>
            </a:r>
          </a:p>
          <a:p>
            <a:endParaRPr lang="en-US" dirty="0"/>
          </a:p>
          <a:p>
            <a:r>
              <a:rPr lang="en-US" dirty="0" smtClean="0"/>
              <a:t>Other ideas for measuring monitoring changes in the shape of the CCD at the 1 nm level?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4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Charge Transfer Inefficiency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502490"/>
            <a:ext cx="838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1502490"/>
            <a:ext cx="838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1502490"/>
            <a:ext cx="838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1502490"/>
            <a:ext cx="838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96909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(or serial) transfer direction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0" name="Curved Up Arrow 9"/>
          <p:cNvSpPr/>
          <p:nvPr/>
        </p:nvSpPr>
        <p:spPr>
          <a:xfrm>
            <a:off x="1981200" y="2416890"/>
            <a:ext cx="914400" cy="3048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990600" y="2416890"/>
            <a:ext cx="914400" cy="3048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2971800" y="2416890"/>
            <a:ext cx="914400" cy="3048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8436" y="1502490"/>
            <a:ext cx="397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electrons get left behind</a:t>
            </a:r>
          </a:p>
          <a:p>
            <a:r>
              <a:rPr lang="en-US" dirty="0" smtClean="0"/>
              <a:t>Electrons trapped, maybe released later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3268" y="3202931"/>
            <a:ext cx="8848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Transfer Efficiency &gt; 0.99999 (typically “five nines and zero” or maybe “and a five”)</a:t>
            </a:r>
          </a:p>
          <a:p>
            <a:r>
              <a:rPr lang="en-US" dirty="0" smtClean="0"/>
              <a:t>CTI (=1-CTE) &lt; 1x10</a:t>
            </a:r>
            <a:r>
              <a:rPr lang="en-US" baseline="30000" dirty="0" smtClean="0"/>
              <a:t>-5</a:t>
            </a:r>
            <a:r>
              <a:rPr lang="en-US" dirty="0" smtClean="0"/>
              <a:t> (typically &lt; 5x10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endParaRPr lang="en-US" baseline="30000" dirty="0"/>
          </a:p>
          <a:p>
            <a:r>
              <a:rPr lang="en-US" dirty="0" smtClean="0"/>
              <a:t>Those are small numbers, BUT large-format CCDs can involve a lot of transfers</a:t>
            </a:r>
          </a:p>
          <a:p>
            <a:endParaRPr lang="en-US" dirty="0"/>
          </a:p>
          <a:p>
            <a:r>
              <a:rPr lang="en-US" dirty="0" smtClean="0"/>
              <a:t>Example: 10</a:t>
            </a:r>
            <a:r>
              <a:rPr lang="en-US" baseline="30000" dirty="0" smtClean="0"/>
              <a:t>4</a:t>
            </a:r>
            <a:r>
              <a:rPr lang="en-US" dirty="0" smtClean="0"/>
              <a:t> parallel transfers means up to 5% of charge could be lost/deferred</a:t>
            </a:r>
          </a:p>
          <a:p>
            <a:endParaRPr lang="en-US" dirty="0"/>
          </a:p>
          <a:p>
            <a:pPr algn="ctr"/>
            <a:r>
              <a:rPr lang="en-US" sz="2400" u="sng" dirty="0" smtClean="0"/>
              <a:t>Why do we care for precision radial velocity measurements?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58869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68" y="895799"/>
            <a:ext cx="7620582" cy="5454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5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Charge Transfer Inefficiency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47851" y="3644715"/>
            <a:ext cx="4224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CTI effectively induces a </a:t>
            </a:r>
            <a:r>
              <a:rPr lang="en-US" dirty="0" smtClean="0"/>
              <a:t>skewness</a:t>
            </a:r>
            <a:r>
              <a:rPr lang="en-US" dirty="0" smtClean="0"/>
              <a:t> in the spectral lines. </a:t>
            </a:r>
          </a:p>
          <a:p>
            <a:endParaRPr lang="en-US" dirty="0"/>
          </a:p>
          <a:p>
            <a:r>
              <a:rPr lang="en-US" dirty="0" smtClean="0"/>
              <a:t>This is bad</a:t>
            </a:r>
            <a:r>
              <a:rPr lang="is-IS" dirty="0" smtClean="0"/>
              <a:t>…looks just like a Doppler shift</a:t>
            </a:r>
          </a:p>
          <a:p>
            <a:r>
              <a:rPr lang="en-US" dirty="0" smtClean="0"/>
              <a:t>to a cross-correlation algorithm</a:t>
            </a:r>
          </a:p>
          <a:p>
            <a:endParaRPr lang="en-US" dirty="0"/>
          </a:p>
          <a:p>
            <a:r>
              <a:rPr lang="en-US" dirty="0" smtClean="0"/>
              <a:t>But</a:t>
            </a:r>
            <a:r>
              <a:rPr lang="is-IS" dirty="0" smtClean="0"/>
              <a:t>…do we care, if it is constant in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8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4851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019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CTI </a:t>
            </a:r>
            <a:r>
              <a:rPr lang="en-US" dirty="0" smtClean="0"/>
              <a:t>may be worse </a:t>
            </a:r>
            <a:r>
              <a:rPr lang="en-US" dirty="0" smtClean="0"/>
              <a:t>at low flux levels – </a:t>
            </a:r>
            <a:r>
              <a:rPr lang="en-US" dirty="0" smtClean="0"/>
              <a:t>above from </a:t>
            </a:r>
            <a:r>
              <a:rPr lang="en-US" dirty="0" smtClean="0"/>
              <a:t>HST WFC3 on-orbit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So, unless you can maintain very tight control of S/N </a:t>
            </a:r>
            <a:r>
              <a:rPr lang="is-IS" dirty="0" smtClean="0"/>
              <a:t>… CTI is changing at some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0849" y="5376663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</a:t>
            </a:r>
            <a:r>
              <a:rPr lang="en-US" dirty="0" smtClean="0">
                <a:sym typeface="Wingdings"/>
              </a:rPr>
              <a:t> (years)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066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S/N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Low S/N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0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Charge Transfer Inefficiency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527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39" y="234698"/>
            <a:ext cx="9033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48488" y="1394380"/>
            <a:ext cx="889551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Detecting exoplanets via the Doppler wobble method </a:t>
            </a:r>
          </a:p>
          <a:p>
            <a:endParaRPr lang="en-US" sz="2400" dirty="0"/>
          </a:p>
          <a:p>
            <a:r>
              <a:rPr lang="en-US" sz="2400" dirty="0" smtClean="0"/>
              <a:t>A modern Doppler spectrometer</a:t>
            </a:r>
          </a:p>
          <a:p>
            <a:endParaRPr lang="en-US" sz="2400" dirty="0"/>
          </a:p>
          <a:p>
            <a:r>
              <a:rPr lang="en-US" sz="2400" dirty="0" smtClean="0"/>
              <a:t>Spectroscopic challenges related to CCDs</a:t>
            </a:r>
          </a:p>
          <a:p>
            <a:endParaRPr lang="en-US" sz="2400" dirty="0"/>
          </a:p>
          <a:p>
            <a:r>
              <a:rPr lang="en-US" sz="2400" dirty="0" smtClean="0"/>
              <a:t>The motivation for employing thick CCDs</a:t>
            </a:r>
          </a:p>
          <a:p>
            <a:endParaRPr lang="en-US" sz="2400" dirty="0"/>
          </a:p>
          <a:p>
            <a:r>
              <a:rPr lang="en-US" sz="2400" dirty="0" smtClean="0"/>
              <a:t>Suggestions/comments/questions from you, the CCD experts!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78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85" y="830332"/>
            <a:ext cx="5434330" cy="5336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4943713"/>
            <a:ext cx="27432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Bouchy et al. 2009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5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Charge Transfer Inefficiency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6634" y="6107327"/>
            <a:ext cx="904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effect is HUGE in older-generation instruments (SOPHIE at OHP shown above)</a:t>
            </a:r>
          </a:p>
          <a:p>
            <a:r>
              <a:rPr lang="en-US" dirty="0" smtClean="0"/>
              <a:t>But</a:t>
            </a:r>
            <a:r>
              <a:rPr lang="is-IS" dirty="0" smtClean="0"/>
              <a:t>…can be modeled and spectra corrected very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0997"/>
            <a:ext cx="6324600" cy="435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Charge Transfer Inefficiency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57267" y="1071656"/>
            <a:ext cx="508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to RV when I tweak CTE?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0974" y="4003664"/>
            <a:ext cx="477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change CTE by 10</a:t>
            </a:r>
            <a:r>
              <a:rPr lang="en-US" baseline="30000" dirty="0" smtClean="0"/>
              <a:t>-7</a:t>
            </a:r>
            <a:r>
              <a:rPr lang="en-US" dirty="0" smtClean="0"/>
              <a:t>, we get a 5 cm/s RV bias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65658" y="5080511"/>
            <a:ext cx="886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line (for this specific detector):</a:t>
            </a:r>
          </a:p>
          <a:p>
            <a:r>
              <a:rPr lang="en-US" dirty="0"/>
              <a:t>	</a:t>
            </a:r>
            <a:r>
              <a:rPr lang="en-US" dirty="0" smtClean="0"/>
              <a:t>1) CTI &lt; 10</a:t>
            </a:r>
            <a:r>
              <a:rPr lang="en-US" baseline="30000" dirty="0" smtClean="0"/>
              <a:t>-7</a:t>
            </a:r>
            <a:r>
              <a:rPr lang="en-US" dirty="0" smtClean="0"/>
              <a:t> at all flux levels (sounds tough)</a:t>
            </a:r>
          </a:p>
          <a:p>
            <a:r>
              <a:rPr lang="en-US" dirty="0"/>
              <a:t>	</a:t>
            </a:r>
            <a:r>
              <a:rPr lang="en-US" dirty="0" smtClean="0"/>
              <a:t>2) CTI </a:t>
            </a:r>
            <a:r>
              <a:rPr lang="en-US" i="1" dirty="0" smtClean="0"/>
              <a:t>difference</a:t>
            </a:r>
            <a:r>
              <a:rPr lang="en-US" dirty="0" smtClean="0"/>
              <a:t> over relevant range of flux levels &lt; </a:t>
            </a:r>
            <a:r>
              <a:rPr lang="en-US" dirty="0" smtClean="0"/>
              <a:t>10</a:t>
            </a:r>
            <a:r>
              <a:rPr lang="en-US" baseline="30000" dirty="0" smtClean="0"/>
              <a:t>-7 </a:t>
            </a:r>
            <a:r>
              <a:rPr lang="en-US" dirty="0" smtClean="0"/>
              <a:t>(maybe possible)</a:t>
            </a:r>
            <a:endParaRPr lang="en-US" baseline="30000" dirty="0" smtClean="0"/>
          </a:p>
          <a:p>
            <a:r>
              <a:rPr lang="en-US" baseline="30000" dirty="0"/>
              <a:t>	</a:t>
            </a:r>
            <a:r>
              <a:rPr lang="en-US" dirty="0" smtClean="0"/>
              <a:t>3) Measure CTI to +/- </a:t>
            </a:r>
            <a:r>
              <a:rPr lang="en-US" dirty="0" smtClean="0"/>
              <a:t>10</a:t>
            </a:r>
            <a:r>
              <a:rPr lang="en-US" baseline="30000" dirty="0" smtClean="0"/>
              <a:t>-7 </a:t>
            </a:r>
            <a:r>
              <a:rPr lang="en-US" dirty="0" smtClean="0"/>
              <a:t>across range of flux levels and model it out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Charge Transfer Inefficiency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7073" y="681787"/>
            <a:ext cx="872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approaches to measuring CTI?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3" y="1545513"/>
            <a:ext cx="2388242" cy="2420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2388" y="2153695"/>
            <a:ext cx="612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Structured light generator in fused silica coupled to a super- stable light source - measure CTI vs. flux level in the lab?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3" y="4092693"/>
            <a:ext cx="4003412" cy="2542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9948" y="4680145"/>
            <a:ext cx="454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a Laser Frequency Comb with modulated intensity - measure CTI vs. flux level </a:t>
            </a:r>
            <a:r>
              <a:rPr lang="en-US" i="1" dirty="0" smtClean="0"/>
              <a:t>in situ 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8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Redder is Better</a:t>
            </a:r>
            <a:endParaRPr lang="en-US" sz="4800" dirty="0"/>
          </a:p>
        </p:txBody>
      </p:sp>
      <p:pic>
        <p:nvPicPr>
          <p:cNvPr id="11" name="Content Placeholder 23" descr="clipped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102" b="-16102"/>
          <a:stretch>
            <a:fillRect/>
          </a:stretch>
        </p:blipFill>
        <p:spPr>
          <a:xfrm>
            <a:off x="360565" y="914528"/>
            <a:ext cx="8229600" cy="5675590"/>
          </a:xfrm>
        </p:spPr>
      </p:pic>
      <p:grpSp>
        <p:nvGrpSpPr>
          <p:cNvPr id="12" name="Group 11"/>
          <p:cNvGrpSpPr/>
          <p:nvPr/>
        </p:nvGrpSpPr>
        <p:grpSpPr>
          <a:xfrm>
            <a:off x="1351165" y="1417662"/>
            <a:ext cx="4038599" cy="370920"/>
            <a:chOff x="3162301" y="1459468"/>
            <a:chExt cx="2819400" cy="37092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162301" y="1828800"/>
              <a:ext cx="2819400" cy="158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65479" y="1459468"/>
              <a:ext cx="813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HARPS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89764" y="1601463"/>
            <a:ext cx="3200401" cy="4003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565" y="5964079"/>
            <a:ext cx="865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Simulated RV precision vs. central wavelength of spectral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4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8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Redder is Better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4244" y="1049236"/>
            <a:ext cx="90197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NIR Doppler spectrometers are being built (CARMENES, HPF, IRD, </a:t>
            </a:r>
            <a:r>
              <a:rPr lang="en-US" sz="2400" dirty="0" smtClean="0"/>
              <a:t>iLocator</a:t>
            </a:r>
            <a:r>
              <a:rPr lang="en-US" sz="2400" dirty="0" smtClean="0"/>
              <a:t>)</a:t>
            </a:r>
          </a:p>
          <a:p>
            <a:endParaRPr lang="en-US" sz="1200" dirty="0"/>
          </a:p>
          <a:p>
            <a:r>
              <a:rPr lang="is-IS" sz="2400" dirty="0"/>
              <a:t>T</a:t>
            </a:r>
            <a:r>
              <a:rPr lang="is-IS" sz="2400" dirty="0" smtClean="0"/>
              <a:t>hese instruments are expensive, and Hirata is scarred of the detectors...for photometry!</a:t>
            </a:r>
          </a:p>
          <a:p>
            <a:endParaRPr lang="is-IS" sz="1200" dirty="0"/>
          </a:p>
          <a:p>
            <a:r>
              <a:rPr lang="is-IS" sz="2400" dirty="0" smtClean="0"/>
              <a:t>Extending CCD-based spectrometer sensitivty in the 850-900 nm to &gt;1000 nm ranges very attractive option</a:t>
            </a:r>
          </a:p>
          <a:p>
            <a:endParaRPr lang="is-IS" sz="2400" dirty="0"/>
          </a:p>
          <a:p>
            <a:endParaRPr lang="is-I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267" y="3686132"/>
            <a:ext cx="4391817" cy="31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38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Redder is Better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04830" y="1087103"/>
            <a:ext cx="86060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 smtClean="0"/>
              <a:t>NEID and ESPRESSO will both employ 40 micron thick devices</a:t>
            </a:r>
          </a:p>
          <a:p>
            <a:endParaRPr lang="is-IS" sz="2400" dirty="0" smtClean="0"/>
          </a:p>
          <a:p>
            <a:r>
              <a:rPr lang="is-IS" sz="2400" dirty="0" smtClean="0"/>
              <a:t>Are precise Doppler measurements possible with a 250+ micron thick device?</a:t>
            </a:r>
          </a:p>
          <a:p>
            <a:endParaRPr lang="is-IS" sz="2400" dirty="0"/>
          </a:p>
          <a:p>
            <a:r>
              <a:rPr lang="is-IS" sz="2400" dirty="0" smtClean="0"/>
              <a:t>What are the key systematics that might limit </a:t>
            </a:r>
          </a:p>
          <a:p>
            <a:endParaRPr lang="is-IS" sz="2400" dirty="0" smtClean="0"/>
          </a:p>
          <a:p>
            <a:r>
              <a:rPr lang="is-IS" sz="2400" dirty="0" smtClean="0"/>
              <a:t>Would charge diffusion preclude high specral resolution at blue wavelengths on the same device?</a:t>
            </a:r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3771306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23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Conclusions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4244" y="1408185"/>
            <a:ext cx="90197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next generation of Doppler spectrometers, subtle CCD effects are important</a:t>
            </a:r>
          </a:p>
          <a:p>
            <a:endParaRPr lang="en-US" sz="2400" dirty="0"/>
          </a:p>
          <a:p>
            <a:r>
              <a:rPr lang="en-US" sz="2400" dirty="0" smtClean="0"/>
              <a:t>We believe that most of these effects are understandable and/or </a:t>
            </a:r>
            <a:r>
              <a:rPr lang="en-US" sz="2400" i="1" dirty="0" smtClean="0"/>
              <a:t>calibratable</a:t>
            </a:r>
            <a:endParaRPr lang="en-US" sz="2400" i="1" dirty="0" smtClean="0"/>
          </a:p>
          <a:p>
            <a:endParaRPr lang="en-US" sz="2400" dirty="0"/>
          </a:p>
          <a:p>
            <a:r>
              <a:rPr lang="en-US" sz="2400" dirty="0" smtClean="0"/>
              <a:t>Some new approaches to measuring CCD performance may be required</a:t>
            </a:r>
          </a:p>
          <a:p>
            <a:endParaRPr lang="en-US" sz="2400" dirty="0"/>
          </a:p>
          <a:p>
            <a:r>
              <a:rPr lang="en-US" sz="2400" dirty="0" smtClean="0"/>
              <a:t>Suggestions</a:t>
            </a:r>
            <a:r>
              <a:rPr lang="is-IS" sz="2400" dirty="0" smtClean="0"/>
              <a:t>…what haven’t we thought of?</a:t>
            </a:r>
          </a:p>
          <a:p>
            <a:endParaRPr lang="is-IS" sz="2400" dirty="0"/>
          </a:p>
          <a:p>
            <a:pPr algn="ctr"/>
            <a:r>
              <a:rPr lang="is-IS" sz="3200" dirty="0" smtClean="0"/>
              <a:t>Thanks!</a:t>
            </a:r>
            <a:endParaRPr lang="en-US" sz="3200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5"/>
            <a:ext cx="8229600" cy="1143000"/>
          </a:xfrm>
        </p:spPr>
        <p:txBody>
          <a:bodyPr/>
          <a:lstStyle/>
          <a:p>
            <a:r>
              <a:rPr lang="en-US" dirty="0" smtClean="0"/>
              <a:t>Redder Is Better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35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2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8" y="817191"/>
            <a:ext cx="7440825" cy="5255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38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Redder is Better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8488" y="5964079"/>
            <a:ext cx="889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Contours of </a:t>
            </a:r>
            <a:r>
              <a:rPr lang="en-US" i="1" dirty="0" smtClean="0"/>
              <a:t>relative</a:t>
            </a:r>
            <a:r>
              <a:rPr lang="en-US" dirty="0" smtClean="0"/>
              <a:t> integration time required to detect planets of fixed mass in host star’s liquid water habitable zone – vs. spectral order central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8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8" y="817191"/>
            <a:ext cx="7440825" cy="5255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38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Redder is Better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8488" y="5964079"/>
            <a:ext cx="889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Contours of </a:t>
            </a:r>
            <a:r>
              <a:rPr lang="en-US" i="1" dirty="0" smtClean="0"/>
              <a:t>relative</a:t>
            </a:r>
            <a:r>
              <a:rPr lang="en-US" dirty="0" smtClean="0"/>
              <a:t> integration time required to detect planets of fixed mass in host star’s liquid water habitable zone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 rot="1948983">
            <a:off x="2139753" y="3920829"/>
            <a:ext cx="2346827" cy="14081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0"/>
            <a:ext cx="61745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729" y="414172"/>
            <a:ext cx="310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RMS residuals – 13 m/s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7020" y="2139890"/>
            <a:ext cx="162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K=59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5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029"/>
            <a:ext cx="9144000" cy="532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854" y="32"/>
            <a:ext cx="899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RV Planet Detections Over Time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1854" y="6152934"/>
            <a:ext cx="899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We have gotten a lot better at this over 20 years!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68232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98"/>
            <a:ext cx="7330385" cy="6177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7117" y="2886726"/>
            <a:ext cx="171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K=1.3 m/s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42483" y="6360994"/>
            <a:ext cx="394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Proxima</a:t>
            </a:r>
            <a:r>
              <a:rPr lang="en-US" dirty="0" smtClean="0"/>
              <a:t> Cen b (</a:t>
            </a:r>
            <a:r>
              <a:rPr lang="en-US" dirty="0"/>
              <a:t>A</a:t>
            </a:r>
            <a:r>
              <a:rPr lang="en-US" dirty="0" smtClean="0"/>
              <a:t>nglada-Escude</a:t>
            </a:r>
            <a:r>
              <a:rPr lang="en-US" dirty="0" smtClean="0"/>
              <a:t>+ 2016)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1999" y="635064"/>
            <a:ext cx="363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 residuals: &lt;1.2 m/s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2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459" y="777953"/>
            <a:ext cx="8229600" cy="838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10cm/s corresponds to 1/6,000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of a 10 micron pixel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9328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This is Hard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1" y="777953"/>
            <a:ext cx="751177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36047" y="4735368"/>
            <a:ext cx="1184196" cy="745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3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8" y="1134784"/>
            <a:ext cx="3352398" cy="493195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644375" y="1134784"/>
            <a:ext cx="3956058" cy="4790209"/>
            <a:chOff x="6400800" y="2609671"/>
            <a:chExt cx="2590800" cy="3791129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5200471"/>
              <a:ext cx="259080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Silicon Lattice: High Resolution TEM Image of </a:t>
              </a:r>
              <a:r>
                <a:rPr lang="en-US" b="1" dirty="0" smtClean="0"/>
                <a:t>individual Si atoms</a:t>
              </a:r>
              <a:r>
                <a:rPr lang="en-US" dirty="0" smtClean="0"/>
                <a:t>. </a:t>
              </a:r>
            </a:p>
            <a:p>
              <a:pPr algn="ctr"/>
              <a:r>
                <a:rPr lang="en-US" dirty="0" smtClean="0"/>
                <a:t>Ki Bun Kin, SPIE 2012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900" y="2609671"/>
              <a:ext cx="2514600" cy="2514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76200" y="19328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This is Hard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76097" y="6066738"/>
            <a:ext cx="436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 Radial Velocity:</a:t>
            </a:r>
          </a:p>
          <a:p>
            <a:pPr algn="ctr"/>
            <a:r>
              <a:rPr lang="en-US" dirty="0" smtClean="0"/>
              <a:t> Cross-correlate 1D spectra with a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9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89" y="4028400"/>
            <a:ext cx="6001111" cy="28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75"/>
          <a:stretch/>
        </p:blipFill>
        <p:spPr>
          <a:xfrm>
            <a:off x="264478" y="134644"/>
            <a:ext cx="4526177" cy="42199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2889" y="289920"/>
            <a:ext cx="1371303" cy="56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0655" y="621259"/>
            <a:ext cx="4168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Spectrometer resides inside highly stable vacuum chamber, thermal stability better than 1 </a:t>
            </a:r>
            <a:r>
              <a:rPr lang="en-US" sz="2400" dirty="0" smtClean="0"/>
              <a:t>mK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Fiber coupled to telescope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4354639"/>
            <a:ext cx="3142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 dispersed </a:t>
            </a:r>
            <a:r>
              <a:rPr lang="en-US" sz="2400" dirty="0" smtClean="0"/>
              <a:t>echelle</a:t>
            </a:r>
            <a:r>
              <a:rPr lang="en-US" sz="2400" dirty="0" smtClean="0"/>
              <a:t> spectrometer </a:t>
            </a:r>
          </a:p>
          <a:p>
            <a:endParaRPr lang="en-US" sz="2400" dirty="0"/>
          </a:p>
          <a:p>
            <a:r>
              <a:rPr lang="en-US" sz="2400" dirty="0" smtClean="0"/>
              <a:t>Large wavelength coverage on 2D array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7780" y="234698"/>
            <a:ext cx="763342" cy="56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5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44" y="151864"/>
            <a:ext cx="9019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Calibration </a:t>
            </a:r>
          </a:p>
          <a:p>
            <a:pPr algn="ctr"/>
            <a:r>
              <a:rPr lang="en-US" sz="3200" dirty="0" smtClean="0"/>
              <a:t>Mapping of Wavelength to Pixel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00341" y="1794746"/>
            <a:ext cx="993951" cy="994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8876" y="1960415"/>
            <a:ext cx="688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wavelength of the light falling </a:t>
            </a:r>
            <a:r>
              <a:rPr lang="en-US" i="1" dirty="0" smtClean="0"/>
              <a:t>right there?</a:t>
            </a:r>
          </a:p>
          <a:p>
            <a:r>
              <a:rPr lang="en-US" dirty="0" smtClean="0"/>
              <a:t>For full credit, please give your answer to +/- 0.0000000000000001 m 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911122" y="2283581"/>
            <a:ext cx="1007754" cy="46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fc_oneor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3005163"/>
            <a:ext cx="4126521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387" y="3189126"/>
            <a:ext cx="45469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Laser Frequency Comb</a:t>
            </a:r>
          </a:p>
          <a:p>
            <a:r>
              <a:rPr lang="en-US" sz="2400" dirty="0" smtClean="0"/>
              <a:t>Stabilized Fabry-Perot etalons</a:t>
            </a:r>
          </a:p>
          <a:p>
            <a:r>
              <a:rPr lang="en-US" sz="2400" dirty="0" smtClean="0"/>
              <a:t>UNe</a:t>
            </a:r>
            <a:r>
              <a:rPr lang="en-US" sz="2400" dirty="0" smtClean="0"/>
              <a:t> or </a:t>
            </a:r>
            <a:r>
              <a:rPr lang="en-US" sz="2400" dirty="0" smtClean="0"/>
              <a:t>ThAr</a:t>
            </a:r>
            <a:r>
              <a:rPr lang="en-US" sz="2400" dirty="0" smtClean="0"/>
              <a:t> cathode lamps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4414"/>
          <a:stretch/>
        </p:blipFill>
        <p:spPr>
          <a:xfrm>
            <a:off x="600511" y="4861038"/>
            <a:ext cx="7799752" cy="19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1185</Words>
  <Application>Microsoft Macintosh PowerPoint</Application>
  <PresentationFormat>On-screen Show (4:3)</PresentationFormat>
  <Paragraphs>198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Worry 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Redder Is Better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 Blake</dc:creator>
  <cp:lastModifiedBy>Cullen Blake</cp:lastModifiedBy>
  <cp:revision>51</cp:revision>
  <dcterms:created xsi:type="dcterms:W3CDTF">2016-12-01T15:01:41Z</dcterms:created>
  <dcterms:modified xsi:type="dcterms:W3CDTF">2016-12-02T14:48:25Z</dcterms:modified>
</cp:coreProperties>
</file>